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9" r:id="rId3"/>
    <p:sldId id="261" r:id="rId4"/>
    <p:sldId id="262" r:id="rId5"/>
    <p:sldId id="260" r:id="rId6"/>
    <p:sldId id="265" r:id="rId7"/>
    <p:sldId id="263" r:id="rId8"/>
    <p:sldId id="264" r:id="rId9"/>
    <p:sldId id="257" r:id="rId10"/>
    <p:sldId id="258" r:id="rId1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napVertSplitter="1" vertBarState="minimized" horzBarState="maximized">
    <p:restoredLeft sz="34559" autoAdjust="0"/>
    <p:restoredTop sz="86349" autoAdjust="0"/>
  </p:normalViewPr>
  <p:slideViewPr>
    <p:cSldViewPr>
      <p:cViewPr varScale="1">
        <p:scale>
          <a:sx n="80" d="100"/>
          <a:sy n="80" d="100"/>
        </p:scale>
        <p:origin x="-1722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258" y="34194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0C1C3C6F-DDE9-4C66-B7FE-87215B1CCE36}" type="datetimeFigureOut">
              <a:rPr lang="en-GB" smtClean="0"/>
              <a:t>22/10/2019</a:t>
            </a:fld>
            <a:endParaRPr lang="en-GB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EA18C450-C06E-4801-B3EF-BC05C84FEA77}" type="slidenum">
              <a:rPr lang="en-GB" smtClean="0"/>
              <a:t>‹#›</a:t>
            </a:fld>
            <a:endParaRPr lang="en-GB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1C3C6F-DDE9-4C66-B7FE-87215B1CCE36}" type="datetimeFigureOut">
              <a:rPr lang="en-GB" smtClean="0"/>
              <a:t>22/10/2019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18C450-C06E-4801-B3EF-BC05C84FEA77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1C3C6F-DDE9-4C66-B7FE-87215B1CCE36}" type="datetimeFigureOut">
              <a:rPr lang="en-GB" smtClean="0"/>
              <a:t>22/10/2019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18C450-C06E-4801-B3EF-BC05C84FEA77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1C3C6F-DDE9-4C66-B7FE-87215B1CCE36}" type="datetimeFigureOut">
              <a:rPr lang="en-GB" smtClean="0"/>
              <a:t>22/10/2019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18C450-C06E-4801-B3EF-BC05C84FEA77}" type="slidenum">
              <a:rPr lang="en-GB" smtClean="0"/>
              <a:t>‹#›</a:t>
            </a:fld>
            <a:endParaRPr lang="en-GB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1C3C6F-DDE9-4C66-B7FE-87215B1CCE36}" type="datetimeFigureOut">
              <a:rPr lang="en-GB" smtClean="0"/>
              <a:t>22/10/2019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18C450-C06E-4801-B3EF-BC05C84FEA77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1C3C6F-DDE9-4C66-B7FE-87215B1CCE36}" type="datetimeFigureOut">
              <a:rPr lang="en-GB" smtClean="0"/>
              <a:t>22/10/2019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18C450-C06E-4801-B3EF-BC05C84FEA77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1C3C6F-DDE9-4C66-B7FE-87215B1CCE36}" type="datetimeFigureOut">
              <a:rPr lang="en-GB" smtClean="0"/>
              <a:t>22/10/2019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18C450-C06E-4801-B3EF-BC05C84FEA77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1C3C6F-DDE9-4C66-B7FE-87215B1CCE36}" type="datetimeFigureOut">
              <a:rPr lang="en-GB" smtClean="0"/>
              <a:t>22/10/2019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18C450-C06E-4801-B3EF-BC05C84FEA77}" type="slidenum">
              <a:rPr lang="en-GB" smtClean="0"/>
              <a:t>‹#›</a:t>
            </a:fld>
            <a:endParaRPr lang="en-GB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1C3C6F-DDE9-4C66-B7FE-87215B1CCE36}" type="datetimeFigureOut">
              <a:rPr lang="en-GB" smtClean="0"/>
              <a:t>22/10/2019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18C450-C06E-4801-B3EF-BC05C84FEA77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1C3C6F-DDE9-4C66-B7FE-87215B1CCE36}" type="datetimeFigureOut">
              <a:rPr lang="en-GB" smtClean="0"/>
              <a:t>22/10/2019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18C450-C06E-4801-B3EF-BC05C84FEA77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1C3C6F-DDE9-4C66-B7FE-87215B1CCE36}" type="datetimeFigureOut">
              <a:rPr lang="en-GB" smtClean="0"/>
              <a:t>22/10/2019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18C450-C06E-4801-B3EF-BC05C84FEA77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0C1C3C6F-DDE9-4C66-B7FE-87215B1CCE36}" type="datetimeFigureOut">
              <a:rPr lang="en-GB" smtClean="0"/>
              <a:t>22/10/2019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EA18C450-C06E-4801-B3EF-BC05C84FEA77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jpg"/><Relationship Id="rId3" Type="http://schemas.openxmlformats.org/officeDocument/2006/relationships/image" Target="../media/image5.jpeg"/><Relationship Id="rId7" Type="http://schemas.openxmlformats.org/officeDocument/2006/relationships/image" Target="../media/image9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png"/><Relationship Id="rId5" Type="http://schemas.openxmlformats.org/officeDocument/2006/relationships/image" Target="../media/image7.jpeg"/><Relationship Id="rId10" Type="http://schemas.openxmlformats.org/officeDocument/2006/relationships/image" Target="../media/image12.png"/><Relationship Id="rId4" Type="http://schemas.openxmlformats.org/officeDocument/2006/relationships/image" Target="../media/image6.jpeg"/><Relationship Id="rId9" Type="http://schemas.openxmlformats.org/officeDocument/2006/relationships/image" Target="../media/image11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6.png"/><Relationship Id="rId4" Type="http://schemas.openxmlformats.org/officeDocument/2006/relationships/image" Target="../media/image15.JP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JPG"/><Relationship Id="rId3" Type="http://schemas.openxmlformats.org/officeDocument/2006/relationships/image" Target="../media/image19.JPG"/><Relationship Id="rId7" Type="http://schemas.openxmlformats.org/officeDocument/2006/relationships/image" Target="../media/image23.png"/><Relationship Id="rId12" Type="http://schemas.openxmlformats.org/officeDocument/2006/relationships/image" Target="../media/image28.JPG"/><Relationship Id="rId2" Type="http://schemas.openxmlformats.org/officeDocument/2006/relationships/image" Target="../media/image18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2.JPG"/><Relationship Id="rId11" Type="http://schemas.openxmlformats.org/officeDocument/2006/relationships/image" Target="../media/image27.jpeg"/><Relationship Id="rId5" Type="http://schemas.openxmlformats.org/officeDocument/2006/relationships/image" Target="../media/image21.JPG"/><Relationship Id="rId10" Type="http://schemas.openxmlformats.org/officeDocument/2006/relationships/image" Target="../media/image26.JPG"/><Relationship Id="rId4" Type="http://schemas.openxmlformats.org/officeDocument/2006/relationships/image" Target="../media/image20.png"/><Relationship Id="rId9" Type="http://schemas.openxmlformats.org/officeDocument/2006/relationships/image" Target="../media/image25.JP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4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1.JPG"/><Relationship Id="rId5" Type="http://schemas.openxmlformats.org/officeDocument/2006/relationships/image" Target="../media/image30.JPG"/><Relationship Id="rId4" Type="http://schemas.openxmlformats.org/officeDocument/2006/relationships/image" Target="../media/image29.JP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justgiving.com/crowdfunding/gettheboysalift" TargetMode="External"/><Relationship Id="rId2" Type="http://schemas.openxmlformats.org/officeDocument/2006/relationships/hyperlink" Target="http://www.mentalhealthwales.net/mental-health-measure/" TargetMode="External"/><Relationship Id="rId1" Type="http://schemas.openxmlformats.org/officeDocument/2006/relationships/slideLayout" Target="../slideLayouts/slideLayout7.xml"/><Relationship Id="rId5" Type="http://schemas.openxmlformats.org/officeDocument/2006/relationships/hyperlink" Target="https://www.hiscox.co.uk/business-blog/the-10-biggest-challenges-businesses-face-today-and-need-consultants-for/" TargetMode="External"/><Relationship Id="rId4" Type="http://schemas.openxmlformats.org/officeDocument/2006/relationships/hyperlink" Target="https://www.brighthubeducation.com/high-school-teaching-tips/6207-employability-skills-lesson-plan-high-school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 ECGE6001 Skills for life: </a:t>
            </a:r>
            <a:r>
              <a:rPr lang="en-GB" sz="2200" dirty="0"/>
              <a:t>Employability and Future </a:t>
            </a:r>
            <a:r>
              <a:rPr lang="en-GB" sz="2200" dirty="0" smtClean="0"/>
              <a:t>Pathways</a:t>
            </a:r>
            <a:endParaRPr lang="en-GB" sz="22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Employability and Entrepreneurial skills</a:t>
            </a:r>
          </a:p>
          <a:p>
            <a:endParaRPr lang="en-GB" dirty="0"/>
          </a:p>
          <a:p>
            <a:r>
              <a:rPr lang="en-GB" dirty="0" smtClean="0"/>
              <a:t>Kelly Woodrow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753819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Design Studio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84168" y="3861048"/>
            <a:ext cx="2315716" cy="2135882"/>
          </a:xfr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1600" y="2420888"/>
            <a:ext cx="4991100" cy="2514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510209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we do…</a:t>
            </a:r>
            <a:endParaRPr lang="en-GB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1600" y="2204864"/>
            <a:ext cx="1152128" cy="1385859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60232" y="4509120"/>
            <a:ext cx="1584176" cy="1584176"/>
          </a:xfrm>
          <a:prstGeom prst="rect">
            <a:avLst/>
          </a:prstGeom>
        </p:spPr>
      </p:pic>
      <p:pic>
        <p:nvPicPr>
          <p:cNvPr id="11" name="Content Placeholder 10"/>
          <p:cNvPicPr>
            <a:picLocks noGrp="1" noChangeAspect="1"/>
          </p:cNvPicPr>
          <p:nvPr>
            <p:ph idx="1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55776" y="2204864"/>
            <a:ext cx="1440159" cy="1785551"/>
          </a:xfrm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1601" y="4149080"/>
            <a:ext cx="1290598" cy="1728192"/>
          </a:xfrm>
          <a:prstGeom prst="rect">
            <a:avLst/>
          </a:prstGeom>
        </p:spPr>
      </p:pic>
      <p:pic>
        <p:nvPicPr>
          <p:cNvPr id="13" name="Picture 12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83768" y="4997152"/>
            <a:ext cx="1368152" cy="1387790"/>
          </a:xfrm>
          <a:prstGeom prst="rect">
            <a:avLst/>
          </a:prstGeom>
        </p:spPr>
      </p:pic>
      <p:pic>
        <p:nvPicPr>
          <p:cNvPr id="14" name="Picture 13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27984" y="3922542"/>
            <a:ext cx="1850350" cy="1777013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11960" y="2025198"/>
            <a:ext cx="1895492" cy="1897344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60232" y="1634362"/>
            <a:ext cx="1436390" cy="1141003"/>
          </a:xfrm>
          <a:prstGeom prst="rect">
            <a:avLst/>
          </a:prstGeom>
        </p:spPr>
      </p:pic>
      <p:pic>
        <p:nvPicPr>
          <p:cNvPr id="17" name="Picture 16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79418" y="2745766"/>
            <a:ext cx="1464990" cy="16899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242396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43490" y="764704"/>
            <a:ext cx="7024744" cy="1405960"/>
          </a:xfrm>
        </p:spPr>
        <p:txBody>
          <a:bodyPr>
            <a:normAutofit fontScale="90000"/>
          </a:bodyPr>
          <a:lstStyle/>
          <a:p>
            <a:r>
              <a:rPr lang="en-GB" dirty="0"/>
              <a:t/>
            </a:r>
            <a:br>
              <a:rPr lang="en-GB" dirty="0"/>
            </a:br>
            <a:r>
              <a:rPr lang="en-GB" dirty="0"/>
              <a:t/>
            </a:r>
            <a:br>
              <a:rPr lang="en-GB" dirty="0"/>
            </a:br>
            <a:r>
              <a:rPr lang="en-GB" dirty="0"/>
              <a:t/>
            </a:r>
            <a:br>
              <a:rPr lang="en-GB" dirty="0"/>
            </a:br>
            <a:r>
              <a:rPr lang="en-GB" dirty="0"/>
              <a:t/>
            </a:r>
            <a:br>
              <a:rPr lang="en-GB" dirty="0"/>
            </a:br>
            <a:r>
              <a:rPr lang="en-GB" dirty="0"/>
              <a:t/>
            </a:r>
            <a:br>
              <a:rPr lang="en-GB" dirty="0"/>
            </a:br>
            <a:r>
              <a:rPr lang="en-GB" dirty="0"/>
              <a:t/>
            </a:r>
            <a:br>
              <a:rPr lang="en-GB" dirty="0"/>
            </a:br>
            <a:r>
              <a:rPr lang="en-GB" dirty="0"/>
              <a:t/>
            </a:r>
            <a:br>
              <a:rPr lang="en-GB" dirty="0"/>
            </a:br>
            <a:r>
              <a:rPr lang="en-GB" dirty="0"/>
              <a:t/>
            </a:r>
            <a:br>
              <a:rPr lang="en-GB" dirty="0"/>
            </a:br>
            <a:r>
              <a:rPr lang="en-GB" dirty="0"/>
              <a:t/>
            </a:r>
            <a:br>
              <a:rPr lang="en-GB" dirty="0"/>
            </a:br>
            <a:r>
              <a:rPr lang="en-GB" dirty="0"/>
              <a:t/>
            </a:r>
            <a:br>
              <a:rPr lang="en-GB" dirty="0"/>
            </a:br>
            <a:r>
              <a:rPr lang="en-GB" dirty="0"/>
              <a:t/>
            </a:r>
            <a:br>
              <a:rPr lang="en-GB" dirty="0"/>
            </a:br>
            <a:r>
              <a:rPr lang="en-GB" dirty="0"/>
              <a:t/>
            </a:r>
            <a:br>
              <a:rPr lang="en-GB" dirty="0"/>
            </a:br>
            <a:r>
              <a:rPr lang="en-GB" dirty="0"/>
              <a:t/>
            </a:r>
            <a:br>
              <a:rPr lang="en-GB" dirty="0"/>
            </a:br>
            <a:r>
              <a:rPr lang="en-GB" dirty="0"/>
              <a:t/>
            </a:r>
            <a:br>
              <a:rPr lang="en-GB" dirty="0"/>
            </a:br>
            <a:r>
              <a:rPr lang="en-GB" dirty="0"/>
              <a:t/>
            </a:r>
            <a:br>
              <a:rPr lang="en-GB" dirty="0"/>
            </a:br>
            <a:r>
              <a:rPr lang="en-GB" dirty="0"/>
              <a:t/>
            </a:r>
            <a:br>
              <a:rPr lang="en-GB" dirty="0"/>
            </a:br>
            <a:r>
              <a:rPr lang="en-GB" sz="3600" dirty="0" smtClean="0"/>
              <a:t>Core Skills for Future Skill</a:t>
            </a:r>
            <a:r>
              <a:rPr lang="en-GB" dirty="0" smtClean="0"/>
              <a:t>,</a:t>
            </a:r>
            <a:r>
              <a:rPr lang="en-GB" sz="1600" dirty="0" smtClean="0"/>
              <a:t> </a:t>
            </a:r>
            <a:br>
              <a:rPr lang="en-GB" sz="1600" dirty="0" smtClean="0"/>
            </a:br>
            <a:r>
              <a:rPr lang="en-GB" sz="1600" dirty="0" smtClean="0"/>
              <a:t> </a:t>
            </a:r>
            <a:r>
              <a:rPr lang="en-GB" sz="1800" dirty="0" smtClean="0"/>
              <a:t>Bright</a:t>
            </a:r>
            <a:r>
              <a:rPr lang="en-GB" dirty="0" smtClean="0"/>
              <a:t> </a:t>
            </a:r>
            <a:r>
              <a:rPr lang="en-GB" sz="2000" dirty="0" smtClean="0"/>
              <a:t>Hub Education Says,</a:t>
            </a:r>
            <a:r>
              <a:rPr lang="en-GB" sz="2000" dirty="0"/>
              <a:t/>
            </a:r>
            <a:br>
              <a:rPr lang="en-GB" sz="2000" dirty="0"/>
            </a:br>
            <a:endParaRPr lang="en-GB" sz="20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3492" y="2323652"/>
            <a:ext cx="6777317" cy="3769644"/>
          </a:xfrm>
        </p:spPr>
        <p:txBody>
          <a:bodyPr>
            <a:normAutofit/>
          </a:bodyPr>
          <a:lstStyle/>
          <a:p>
            <a:r>
              <a:rPr lang="en-GB" dirty="0"/>
              <a:t>Initiative</a:t>
            </a:r>
          </a:p>
          <a:p>
            <a:r>
              <a:rPr lang="en-GB" dirty="0"/>
              <a:t>Teamwork</a:t>
            </a:r>
          </a:p>
          <a:p>
            <a:r>
              <a:rPr lang="en-GB" dirty="0"/>
              <a:t>Communication</a:t>
            </a:r>
          </a:p>
          <a:p>
            <a:r>
              <a:rPr lang="en-GB" dirty="0"/>
              <a:t>Using technology</a:t>
            </a:r>
          </a:p>
          <a:p>
            <a:r>
              <a:rPr lang="en-GB" dirty="0"/>
              <a:t>Solving problems and using initiative</a:t>
            </a:r>
          </a:p>
          <a:p>
            <a:r>
              <a:rPr lang="en-GB" dirty="0"/>
              <a:t>Being able to self manage</a:t>
            </a:r>
          </a:p>
          <a:p>
            <a:r>
              <a:rPr lang="en-GB" dirty="0"/>
              <a:t>Learning for life</a:t>
            </a:r>
          </a:p>
          <a:p>
            <a:r>
              <a:rPr lang="en-GB" dirty="0"/>
              <a:t>Planning and </a:t>
            </a:r>
            <a:r>
              <a:rPr lang="en-GB" dirty="0" smtClean="0"/>
              <a:t>organising</a:t>
            </a:r>
          </a:p>
          <a:p>
            <a:pPr marL="6858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173077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Meet the team. Six Hats 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8064" y="2331988"/>
            <a:ext cx="1552575" cy="3352800"/>
          </a:xfr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43050" y="2459236"/>
            <a:ext cx="1428949" cy="3238952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84068" y="2522860"/>
            <a:ext cx="1656184" cy="3238952"/>
          </a:xfrm>
          <a:prstGeom prst="rect">
            <a:avLst/>
          </a:prstGeom>
        </p:spPr>
      </p:pic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40252" y="4365104"/>
            <a:ext cx="1741376" cy="18445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745188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Six Hats Edward De Bono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supervision</a:t>
            </a:r>
            <a:endParaRPr lang="en-GB" dirty="0"/>
          </a:p>
        </p:txBody>
      </p:sp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2708920"/>
            <a:ext cx="5477956" cy="31683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419265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3591" y="959768"/>
            <a:ext cx="7024744" cy="1143000"/>
          </a:xfrm>
        </p:spPr>
        <p:txBody>
          <a:bodyPr/>
          <a:lstStyle/>
          <a:p>
            <a:r>
              <a:rPr lang="en-GB" dirty="0" smtClean="0"/>
              <a:t>Expansion.</a:t>
            </a:r>
            <a:endParaRPr lang="en-GB" dirty="0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1551" y="2102768"/>
            <a:ext cx="1152128" cy="976804"/>
          </a:xfr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67944" y="1340768"/>
            <a:ext cx="3267075" cy="762000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55160" y="2318916"/>
            <a:ext cx="2988365" cy="1008112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79779" y="3573016"/>
            <a:ext cx="3312368" cy="864096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28705" y="2318916"/>
            <a:ext cx="2000250" cy="1752600"/>
          </a:xfrm>
          <a:prstGeom prst="rect">
            <a:avLst/>
          </a:prstGeom>
        </p:spPr>
      </p:pic>
      <p:pic>
        <p:nvPicPr>
          <p:cNvPr id="13" name="Picture 12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4726" y="3082278"/>
            <a:ext cx="2035053" cy="2035053"/>
          </a:xfrm>
          <a:prstGeom prst="rect">
            <a:avLst/>
          </a:prstGeom>
        </p:spPr>
      </p:pic>
      <p:pic>
        <p:nvPicPr>
          <p:cNvPr id="14" name="Picture 13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03848" y="4437112"/>
            <a:ext cx="3306113" cy="1475221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93396" y="4203328"/>
            <a:ext cx="1670868" cy="942975"/>
          </a:xfrm>
          <a:prstGeom prst="rect">
            <a:avLst/>
          </a:prstGeom>
        </p:spPr>
      </p:pic>
      <p:pic>
        <p:nvPicPr>
          <p:cNvPr id="17" name="Picture 16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15014" y="5262118"/>
            <a:ext cx="1489470" cy="1123950"/>
          </a:xfrm>
          <a:prstGeom prst="rect">
            <a:avLst/>
          </a:prstGeom>
        </p:spPr>
      </p:pic>
      <p:pic>
        <p:nvPicPr>
          <p:cNvPr id="18" name="Picture 17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4726" y="5262117"/>
            <a:ext cx="1794693" cy="1161773"/>
          </a:xfrm>
          <a:prstGeom prst="rect">
            <a:avLst/>
          </a:prstGeom>
        </p:spPr>
      </p:pic>
      <p:pic>
        <p:nvPicPr>
          <p:cNvPr id="19" name="Picture 18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15928" y="5912333"/>
            <a:ext cx="2400300" cy="5810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354625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Future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95509" y="2205961"/>
            <a:ext cx="3187362" cy="1584176"/>
          </a:xfr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52404" y="3612625"/>
            <a:ext cx="1766855" cy="1766855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31640" y="2348880"/>
            <a:ext cx="2125508" cy="1152128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17948" y="3612625"/>
            <a:ext cx="2520280" cy="2043488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29559" y="5013176"/>
            <a:ext cx="2314849" cy="1285875"/>
          </a:xfrm>
          <a:prstGeom prst="rect">
            <a:avLst/>
          </a:prstGeom>
        </p:spPr>
      </p:pic>
      <p:sp>
        <p:nvSpPr>
          <p:cNvPr id="10" name="TextBox 9"/>
          <p:cNvSpPr txBox="1"/>
          <p:nvPr/>
        </p:nvSpPr>
        <p:spPr>
          <a:xfrm>
            <a:off x="4355976" y="980728"/>
            <a:ext cx="367240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“ customers can voice any displeasure so much more publicly and loudly than ever before” 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703519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899592" y="1124744"/>
            <a:ext cx="7416824" cy="58067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Reference list.</a:t>
            </a:r>
          </a:p>
          <a:p>
            <a:r>
              <a:rPr lang="en-GB" dirty="0" smtClean="0"/>
              <a:t>Books.</a:t>
            </a:r>
          </a:p>
          <a:p>
            <a:endParaRPr lang="en-GB" dirty="0"/>
          </a:p>
          <a:p>
            <a:r>
              <a:rPr lang="en-GB" sz="1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GB" sz="1400" dirty="0" err="1" smtClean="0">
                <a:latin typeface="Times New Roman" pitchFamily="18" charset="0"/>
                <a:cs typeface="Times New Roman" pitchFamily="18" charset="0"/>
              </a:rPr>
              <a:t>Theobald,T</a:t>
            </a:r>
            <a:r>
              <a:rPr lang="en-GB" sz="1400" dirty="0" smtClean="0">
                <a:latin typeface="Times New Roman" pitchFamily="18" charset="0"/>
                <a:cs typeface="Times New Roman" pitchFamily="18" charset="0"/>
              </a:rPr>
              <a:t>. (2019</a:t>
            </a:r>
            <a:r>
              <a:rPr lang="en-GB" sz="1400" i="1" dirty="0" smtClean="0">
                <a:latin typeface="Times New Roman" pitchFamily="18" charset="0"/>
                <a:cs typeface="Times New Roman" pitchFamily="18" charset="0"/>
              </a:rPr>
              <a:t>) Develop Your Presentation Skills: How to Inspire and Inform with Clarity and Confidence (Creating Success</a:t>
            </a:r>
            <a:r>
              <a:rPr lang="en-GB" sz="1400" dirty="0" smtClean="0">
                <a:latin typeface="Times New Roman" pitchFamily="18" charset="0"/>
                <a:cs typeface="Times New Roman" pitchFamily="18" charset="0"/>
              </a:rPr>
              <a:t>). London U:  </a:t>
            </a:r>
            <a:r>
              <a:rPr lang="en-GB" sz="1400" dirty="0" err="1" smtClean="0">
                <a:latin typeface="Times New Roman" pitchFamily="18" charset="0"/>
                <a:cs typeface="Times New Roman" pitchFamily="18" charset="0"/>
              </a:rPr>
              <a:t>Kogan</a:t>
            </a:r>
            <a:r>
              <a:rPr lang="en-GB" sz="1400" dirty="0" smtClean="0">
                <a:latin typeface="Times New Roman" pitchFamily="18" charset="0"/>
                <a:cs typeface="Times New Roman" pitchFamily="18" charset="0"/>
              </a:rPr>
              <a:t> Page Publisher.</a:t>
            </a:r>
          </a:p>
          <a:p>
            <a:endParaRPr lang="en-GB" sz="14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en-GB" sz="1400" dirty="0" smtClean="0">
                <a:latin typeface="Times New Roman" pitchFamily="18" charset="0"/>
                <a:cs typeface="Times New Roman" pitchFamily="18" charset="0"/>
              </a:rPr>
              <a:t> Courtland, L. </a:t>
            </a:r>
            <a:r>
              <a:rPr lang="en-GB" sz="1400" dirty="0" err="1" smtClean="0">
                <a:latin typeface="Times New Roman" pitchFamily="18" charset="0"/>
                <a:cs typeface="Times New Roman" pitchFamily="18" charset="0"/>
              </a:rPr>
              <a:t>Bovée</a:t>
            </a:r>
            <a:r>
              <a:rPr lang="en-GB" sz="1400" dirty="0" smtClean="0">
                <a:latin typeface="Times New Roman" pitchFamily="18" charset="0"/>
                <a:cs typeface="Times New Roman" pitchFamily="18" charset="0"/>
              </a:rPr>
              <a:t>, John V. </a:t>
            </a:r>
            <a:r>
              <a:rPr lang="en-GB" sz="1400" dirty="0" err="1" smtClean="0">
                <a:latin typeface="Times New Roman" pitchFamily="18" charset="0"/>
                <a:cs typeface="Times New Roman" pitchFamily="18" charset="0"/>
              </a:rPr>
              <a:t>Thill</a:t>
            </a:r>
            <a:r>
              <a:rPr lang="en-GB" sz="1400" dirty="0" smtClean="0">
                <a:latin typeface="Times New Roman" pitchFamily="18" charset="0"/>
                <a:cs typeface="Times New Roman" pitchFamily="18" charset="0"/>
              </a:rPr>
              <a:t>. (2010)  </a:t>
            </a:r>
            <a:r>
              <a:rPr lang="en-GB" sz="1400" i="1" dirty="0" smtClean="0">
                <a:latin typeface="Times New Roman" pitchFamily="18" charset="0"/>
                <a:cs typeface="Times New Roman" pitchFamily="18" charset="0"/>
              </a:rPr>
              <a:t>Business Communication Essentials</a:t>
            </a:r>
            <a:r>
              <a:rPr lang="en-GB" sz="1400" dirty="0" smtClean="0">
                <a:latin typeface="Times New Roman" pitchFamily="18" charset="0"/>
                <a:cs typeface="Times New Roman" pitchFamily="18" charset="0"/>
              </a:rPr>
              <a:t>. Denver USA: Prentice Hall Publisher.</a:t>
            </a:r>
          </a:p>
          <a:p>
            <a:endParaRPr lang="en-GB" sz="1400" dirty="0">
              <a:latin typeface="Times New Roman" pitchFamily="18" charset="0"/>
              <a:cs typeface="Times New Roman" pitchFamily="18" charset="0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1400" dirty="0" smtClean="0">
                <a:effectLst/>
                <a:latin typeface="Times New Roman"/>
                <a:ea typeface="Calibri"/>
                <a:cs typeface="Times New Roman"/>
              </a:rPr>
              <a:t> De Bono, E. (2017) </a:t>
            </a:r>
            <a:r>
              <a:rPr lang="en-GB" sz="1400" i="1" dirty="0" smtClean="0">
                <a:effectLst/>
                <a:latin typeface="Times New Roman"/>
                <a:ea typeface="Calibri"/>
                <a:cs typeface="Times New Roman"/>
              </a:rPr>
              <a:t>Six Thinking Hats. London</a:t>
            </a:r>
            <a:r>
              <a:rPr lang="en-GB" sz="1400" dirty="0" smtClean="0">
                <a:effectLst/>
                <a:latin typeface="Times New Roman"/>
                <a:ea typeface="Calibri"/>
                <a:cs typeface="Times New Roman"/>
              </a:rPr>
              <a:t>, UK: Penguin books Ltd.</a:t>
            </a:r>
            <a:endParaRPr lang="en-GB" sz="1400" dirty="0" smtClean="0">
              <a:effectLst/>
              <a:latin typeface="Calibri"/>
              <a:ea typeface="Calibri"/>
              <a:cs typeface="Times New Roman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1400" dirty="0" err="1" smtClean="0">
                <a:effectLst/>
                <a:latin typeface="Times New Roman"/>
                <a:ea typeface="Calibri"/>
                <a:cs typeface="Times New Roman"/>
              </a:rPr>
              <a:t>Frantzis</a:t>
            </a:r>
            <a:r>
              <a:rPr lang="en-GB" sz="1400" dirty="0" smtClean="0">
                <a:effectLst/>
                <a:latin typeface="Times New Roman"/>
                <a:ea typeface="Calibri"/>
                <a:cs typeface="Times New Roman"/>
              </a:rPr>
              <a:t>, B. (2009) </a:t>
            </a:r>
            <a:r>
              <a:rPr lang="en-GB" sz="1400" i="1" dirty="0" smtClean="0">
                <a:effectLst/>
                <a:latin typeface="Times New Roman"/>
                <a:ea typeface="Calibri"/>
                <a:cs typeface="Times New Roman"/>
              </a:rPr>
              <a:t>The Tao of Letting Go: Meditation for Modern Living</a:t>
            </a:r>
            <a:r>
              <a:rPr lang="en-GB" sz="1400" dirty="0" smtClean="0">
                <a:effectLst/>
                <a:latin typeface="Times New Roman"/>
                <a:ea typeface="Calibri"/>
                <a:cs typeface="Times New Roman"/>
              </a:rPr>
              <a:t>. USA: North Atlantic Books. </a:t>
            </a:r>
            <a:endParaRPr lang="en-GB" sz="1400" dirty="0" smtClean="0">
              <a:effectLst/>
              <a:latin typeface="Calibri"/>
              <a:ea typeface="Calibri"/>
              <a:cs typeface="Times New Roman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1400" dirty="0" smtClean="0">
                <a:effectLst/>
                <a:latin typeface="Times New Roman"/>
                <a:ea typeface="Calibri"/>
                <a:cs typeface="Times New Roman"/>
              </a:rPr>
              <a:t>Kinsella, C. (2006) </a:t>
            </a:r>
            <a:r>
              <a:rPr lang="en-GB" sz="1400" i="1" dirty="0" smtClean="0">
                <a:effectLst/>
                <a:latin typeface="Times New Roman"/>
                <a:ea typeface="Calibri"/>
                <a:cs typeface="Times New Roman"/>
              </a:rPr>
              <a:t>Introducing Mental Health</a:t>
            </a:r>
            <a:r>
              <a:rPr lang="en-GB" sz="1400" dirty="0" smtClean="0">
                <a:effectLst/>
                <a:latin typeface="Times New Roman"/>
                <a:ea typeface="Calibri"/>
                <a:cs typeface="Times New Roman"/>
              </a:rPr>
              <a:t>, </a:t>
            </a:r>
            <a:r>
              <a:rPr lang="en-GB" sz="1400" i="1" dirty="0" smtClean="0">
                <a:effectLst/>
                <a:latin typeface="Times New Roman"/>
                <a:ea typeface="Calibri"/>
                <a:cs typeface="Times New Roman"/>
              </a:rPr>
              <a:t>A practical guide.</a:t>
            </a:r>
            <a:r>
              <a:rPr lang="en-GB" sz="1400" dirty="0" smtClean="0">
                <a:effectLst/>
                <a:latin typeface="Times New Roman"/>
                <a:ea typeface="Calibri"/>
                <a:cs typeface="Times New Roman"/>
              </a:rPr>
              <a:t> London UK: Jessica Kingsley Publisher.</a:t>
            </a:r>
            <a:endParaRPr lang="en-GB" sz="1400" dirty="0" smtClean="0">
              <a:effectLst/>
              <a:latin typeface="Calibri"/>
              <a:ea typeface="Calibri"/>
              <a:cs typeface="Times New Roman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1400" dirty="0" err="1" smtClean="0">
                <a:effectLst/>
                <a:latin typeface="Times New Roman"/>
                <a:ea typeface="Calibri"/>
                <a:cs typeface="Times New Roman"/>
              </a:rPr>
              <a:t>Schon</a:t>
            </a:r>
            <a:r>
              <a:rPr lang="en-GB" sz="1400" dirty="0" smtClean="0">
                <a:effectLst/>
                <a:latin typeface="Times New Roman"/>
                <a:ea typeface="Calibri"/>
                <a:cs typeface="Times New Roman"/>
              </a:rPr>
              <a:t>, D.A. (1984) </a:t>
            </a:r>
            <a:r>
              <a:rPr lang="en-GB" sz="1400" i="1" dirty="0" smtClean="0">
                <a:effectLst/>
                <a:latin typeface="Times New Roman"/>
                <a:ea typeface="Calibri"/>
                <a:cs typeface="Times New Roman"/>
              </a:rPr>
              <a:t>The Reflective Practitioner. How professionals think in action</a:t>
            </a:r>
            <a:r>
              <a:rPr lang="en-GB" sz="1400" dirty="0" smtClean="0">
                <a:effectLst/>
                <a:latin typeface="Times New Roman"/>
                <a:ea typeface="Calibri"/>
                <a:cs typeface="Times New Roman"/>
              </a:rPr>
              <a:t>. New York USA : Ingram Publisher Services US.</a:t>
            </a: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1400" dirty="0" smtClean="0">
                <a:latin typeface="Times New Roman"/>
                <a:ea typeface="Calibri"/>
                <a:cs typeface="Times New Roman"/>
              </a:rPr>
              <a:t>DK. (2017) </a:t>
            </a:r>
            <a:r>
              <a:rPr lang="en-GB" sz="1400" i="1" dirty="0" smtClean="0">
                <a:latin typeface="Times New Roman"/>
                <a:ea typeface="Calibri"/>
                <a:cs typeface="Times New Roman"/>
              </a:rPr>
              <a:t>The Art Book: Big Ideas Simply Explained. </a:t>
            </a:r>
            <a:r>
              <a:rPr lang="en-GB" sz="1400" dirty="0" smtClean="0">
                <a:latin typeface="Times New Roman"/>
                <a:ea typeface="Calibri"/>
                <a:cs typeface="Times New Roman"/>
              </a:rPr>
              <a:t>London: DK Publishers.</a:t>
            </a: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endParaRPr lang="en-GB" sz="1400" i="1" dirty="0" smtClean="0">
              <a:effectLst/>
              <a:latin typeface="Times New Roman"/>
              <a:ea typeface="Calibri"/>
              <a:cs typeface="Times New Roman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endParaRPr lang="en-GB" sz="1400" dirty="0" smtClean="0">
              <a:effectLst/>
              <a:latin typeface="Calibri"/>
              <a:ea typeface="Calibri"/>
              <a:cs typeface="Times New Roman"/>
            </a:endParaRPr>
          </a:p>
          <a:p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10219323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755576" y="908720"/>
            <a:ext cx="7704856" cy="619656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Online.</a:t>
            </a:r>
          </a:p>
          <a:p>
            <a:endParaRPr lang="en-GB" dirty="0"/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1600" dirty="0" smtClean="0">
                <a:effectLst/>
                <a:latin typeface="Calibri"/>
                <a:ea typeface="Calibri"/>
                <a:cs typeface="Times New Roman"/>
              </a:rPr>
              <a:t>Mental Health Measure, Mental Health Wales(2011)A Guide For Mental Health Service Users And Their Families. Available at: </a:t>
            </a:r>
            <a:r>
              <a:rPr lang="en-GB" sz="1600" dirty="0" smtClean="0">
                <a:effectLst/>
                <a:latin typeface="Calibri"/>
                <a:ea typeface="Calibri"/>
                <a:cs typeface="Times New Roman"/>
                <a:hlinkClick r:id="rId2"/>
              </a:rPr>
              <a:t>http://www.mentalhealthwales.net/mental-health-measure/</a:t>
            </a:r>
            <a:r>
              <a:rPr lang="en-GB" sz="1600" dirty="0" smtClean="0">
                <a:effectLst/>
                <a:latin typeface="Calibri"/>
                <a:ea typeface="Calibri"/>
                <a:cs typeface="Times New Roman"/>
              </a:rPr>
              <a:t>  .  Accessed on 22/10/2019 </a:t>
            </a: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1600" dirty="0" smtClean="0">
                <a:effectLst/>
                <a:latin typeface="Calibri"/>
                <a:ea typeface="Calibri"/>
                <a:cs typeface="Times New Roman"/>
              </a:rPr>
              <a:t>Get the Boys a lift. Available at: </a:t>
            </a:r>
            <a:r>
              <a:rPr lang="en-GB" sz="1600" dirty="0" smtClean="0">
                <a:effectLst/>
                <a:latin typeface="Calibri"/>
                <a:ea typeface="Calibri"/>
                <a:cs typeface="Times New Roman"/>
                <a:hlinkClick r:id="rId3"/>
              </a:rPr>
              <a:t>https://www.justgiving.com/crowdfunding/gettheboysalift</a:t>
            </a:r>
            <a:r>
              <a:rPr lang="en-GB" sz="1600" dirty="0" smtClean="0">
                <a:effectLst/>
                <a:latin typeface="Calibri"/>
                <a:ea typeface="Calibri"/>
                <a:cs typeface="Times New Roman"/>
              </a:rPr>
              <a:t>  Accessed on 19/10/2019</a:t>
            </a: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1600" dirty="0" smtClean="0">
                <a:latin typeface="Calibri"/>
                <a:ea typeface="Calibri"/>
                <a:cs typeface="Times New Roman"/>
              </a:rPr>
              <a:t> The Education Hub (2019) Employability skills are usually seen as covering eight core skill area. Available at: </a:t>
            </a:r>
            <a:r>
              <a:rPr lang="en-GB" sz="1600" dirty="0" smtClean="0">
                <a:latin typeface="Calibri"/>
                <a:ea typeface="Calibri"/>
                <a:cs typeface="Times New Roman"/>
                <a:hlinkClick r:id="rId4"/>
              </a:rPr>
              <a:t>https://www.brighthubeducation.com/high-school-teaching-tips/6207-employability-skills-lesson-plan-high-school/</a:t>
            </a:r>
            <a:r>
              <a:rPr lang="en-GB" sz="1600" dirty="0" smtClean="0">
                <a:latin typeface="Calibri"/>
                <a:ea typeface="Calibri"/>
                <a:cs typeface="Times New Roman"/>
              </a:rPr>
              <a:t> Accessed on 22/10/2019</a:t>
            </a: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1600" dirty="0" err="1" smtClean="0">
                <a:effectLst/>
                <a:latin typeface="Calibri"/>
                <a:ea typeface="Calibri"/>
                <a:cs typeface="Times New Roman"/>
              </a:rPr>
              <a:t>Hiscox</a:t>
            </a:r>
            <a:r>
              <a:rPr lang="en-GB" sz="1600" dirty="0" smtClean="0">
                <a:effectLst/>
                <a:latin typeface="Calibri"/>
                <a:ea typeface="Calibri"/>
                <a:cs typeface="Times New Roman"/>
              </a:rPr>
              <a:t>, (2019) The 10 biggest challenges businesses face today (and need consultants for). Available at: </a:t>
            </a:r>
            <a:r>
              <a:rPr lang="en-GB" sz="1600" dirty="0" smtClean="0">
                <a:effectLst/>
                <a:latin typeface="Calibri"/>
                <a:ea typeface="Calibri"/>
                <a:cs typeface="Times New Roman"/>
                <a:hlinkClick r:id="rId5"/>
              </a:rPr>
              <a:t>https://www.hiscox.co.uk/business-blog/the-10-biggest-challenges-businesses-face-today-and-need-consultants-for/</a:t>
            </a:r>
            <a:r>
              <a:rPr lang="en-GB" sz="1600" dirty="0" smtClean="0">
                <a:effectLst/>
                <a:latin typeface="Calibri"/>
                <a:ea typeface="Calibri"/>
                <a:cs typeface="Times New Roman"/>
              </a:rPr>
              <a:t> Accessed on 21/10/2019</a:t>
            </a: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dirty="0" smtClean="0">
                <a:latin typeface="Calibri"/>
                <a:ea typeface="Calibri"/>
                <a:cs typeface="Times New Roman"/>
              </a:rPr>
              <a:t>Images</a:t>
            </a: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1400" dirty="0" smtClean="0">
                <a:effectLst/>
                <a:latin typeface="Calibri"/>
                <a:ea typeface="Calibri"/>
                <a:cs typeface="Times New Roman"/>
              </a:rPr>
              <a:t>The Design Studio.</a:t>
            </a: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endParaRPr lang="en-GB" sz="1600" dirty="0" smtClean="0">
              <a:effectLst/>
              <a:latin typeface="Calibri"/>
              <a:ea typeface="Calibri"/>
              <a:cs typeface="Times New Roman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endParaRPr lang="en-GB" sz="1600" dirty="0" smtClean="0">
              <a:effectLst/>
              <a:latin typeface="Calibri"/>
              <a:ea typeface="Calibri"/>
              <a:cs typeface="Times New Roman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52230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9178</TotalTime>
  <Words>357</Words>
  <Application>Microsoft Office PowerPoint</Application>
  <PresentationFormat>On-screen Show (4:3)</PresentationFormat>
  <Paragraphs>43</Paragraphs>
  <Slides>10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Austin</vt:lpstr>
      <vt:lpstr> ECGE6001 Skills for life: Employability and Future Pathways</vt:lpstr>
      <vt:lpstr>The Design Studio</vt:lpstr>
      <vt:lpstr>What we do…</vt:lpstr>
      <vt:lpstr>                Core Skills for Future Skill,   Bright Hub Education Says, </vt:lpstr>
      <vt:lpstr>Meet the team. Six Hats </vt:lpstr>
      <vt:lpstr>Six Hats Edward De Bono</vt:lpstr>
      <vt:lpstr>Expansion.</vt:lpstr>
      <vt:lpstr>The Future</vt:lpstr>
      <vt:lpstr>PowerPoint Presentation</vt:lpstr>
      <vt:lpstr>PowerPoint Presentation</vt:lpstr>
    </vt:vector>
  </TitlesOfParts>
  <Company>Hewlett-Packard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kellynick</dc:creator>
  <cp:lastModifiedBy>kellynick</cp:lastModifiedBy>
  <cp:revision>28</cp:revision>
  <dcterms:created xsi:type="dcterms:W3CDTF">2019-10-16T11:05:04Z</dcterms:created>
  <dcterms:modified xsi:type="dcterms:W3CDTF">2019-10-22T20:03:58Z</dcterms:modified>
</cp:coreProperties>
</file>