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44"/>
  </p:notesMasterIdLst>
  <p:handoutMasterIdLst>
    <p:handoutMasterId r:id="rId45"/>
  </p:handoutMasterIdLst>
  <p:sldIdLst>
    <p:sldId id="273" r:id="rId2"/>
    <p:sldId id="309" r:id="rId3"/>
    <p:sldId id="262" r:id="rId4"/>
    <p:sldId id="259" r:id="rId5"/>
    <p:sldId id="257" r:id="rId6"/>
    <p:sldId id="289" r:id="rId7"/>
    <p:sldId id="290" r:id="rId8"/>
    <p:sldId id="291" r:id="rId9"/>
    <p:sldId id="274" r:id="rId10"/>
    <p:sldId id="285" r:id="rId11"/>
    <p:sldId id="275" r:id="rId12"/>
    <p:sldId id="286" r:id="rId13"/>
    <p:sldId id="277" r:id="rId14"/>
    <p:sldId id="312" r:id="rId15"/>
    <p:sldId id="278" r:id="rId16"/>
    <p:sldId id="279" r:id="rId17"/>
    <p:sldId id="288" r:id="rId18"/>
    <p:sldId id="280" r:id="rId19"/>
    <p:sldId id="298" r:id="rId20"/>
    <p:sldId id="292" r:id="rId21"/>
    <p:sldId id="293" r:id="rId22"/>
    <p:sldId id="294" r:id="rId23"/>
    <p:sldId id="299" r:id="rId24"/>
    <p:sldId id="322" r:id="rId25"/>
    <p:sldId id="295" r:id="rId26"/>
    <p:sldId id="296" r:id="rId27"/>
    <p:sldId id="297" r:id="rId28"/>
    <p:sldId id="314" r:id="rId29"/>
    <p:sldId id="315" r:id="rId30"/>
    <p:sldId id="316" r:id="rId31"/>
    <p:sldId id="317" r:id="rId32"/>
    <p:sldId id="318" r:id="rId33"/>
    <p:sldId id="319" r:id="rId34"/>
    <p:sldId id="320" r:id="rId35"/>
    <p:sldId id="321" r:id="rId36"/>
    <p:sldId id="311" r:id="rId37"/>
    <p:sldId id="301" r:id="rId38"/>
    <p:sldId id="302" r:id="rId39"/>
    <p:sldId id="304" r:id="rId40"/>
    <p:sldId id="310" r:id="rId41"/>
    <p:sldId id="308" r:id="rId42"/>
    <p:sldId id="307" r:id="rId43"/>
  </p:sldIdLst>
  <p:sldSz cx="9144000" cy="6858000" type="screen4x3"/>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11" d="100"/>
          <a:sy n="111" d="100"/>
        </p:scale>
        <p:origin x="-1602" y="-6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theme" Target="theme/theme1.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90568" cy="489502"/>
          </a:xfrm>
          <a:prstGeom prst="rect">
            <a:avLst/>
          </a:prstGeom>
        </p:spPr>
        <p:txBody>
          <a:bodyPr vert="horz" lIns="91010" tIns="45505" rIns="91010" bIns="45505" rtlCol="0"/>
          <a:lstStyle>
            <a:lvl1pPr algn="l">
              <a:defRPr sz="1200"/>
            </a:lvl1pPr>
          </a:lstStyle>
          <a:p>
            <a:endParaRPr lang="en-GB"/>
          </a:p>
        </p:txBody>
      </p:sp>
      <p:sp>
        <p:nvSpPr>
          <p:cNvPr id="3" name="Date Placeholder 2"/>
          <p:cNvSpPr>
            <a:spLocks noGrp="1"/>
          </p:cNvSpPr>
          <p:nvPr>
            <p:ph type="dt" sz="quarter" idx="1"/>
          </p:nvPr>
        </p:nvSpPr>
        <p:spPr>
          <a:xfrm>
            <a:off x="3776946" y="0"/>
            <a:ext cx="2890568" cy="489502"/>
          </a:xfrm>
          <a:prstGeom prst="rect">
            <a:avLst/>
          </a:prstGeom>
        </p:spPr>
        <p:txBody>
          <a:bodyPr vert="horz" lIns="91010" tIns="45505" rIns="91010" bIns="45505" rtlCol="0"/>
          <a:lstStyle>
            <a:lvl1pPr algn="r">
              <a:defRPr sz="1200"/>
            </a:lvl1pPr>
          </a:lstStyle>
          <a:p>
            <a:fld id="{E6F5C9D8-6F82-461C-B46E-6F755DB67BE3}" type="datetimeFigureOut">
              <a:rPr lang="en-GB" smtClean="0"/>
              <a:t>25/10/2018</a:t>
            </a:fld>
            <a:endParaRPr lang="en-GB"/>
          </a:p>
        </p:txBody>
      </p:sp>
      <p:sp>
        <p:nvSpPr>
          <p:cNvPr id="4" name="Footer Placeholder 3"/>
          <p:cNvSpPr>
            <a:spLocks noGrp="1"/>
          </p:cNvSpPr>
          <p:nvPr>
            <p:ph type="ftr" sz="quarter" idx="2"/>
          </p:nvPr>
        </p:nvSpPr>
        <p:spPr>
          <a:xfrm>
            <a:off x="0" y="9264098"/>
            <a:ext cx="2890568" cy="489502"/>
          </a:xfrm>
          <a:prstGeom prst="rect">
            <a:avLst/>
          </a:prstGeom>
        </p:spPr>
        <p:txBody>
          <a:bodyPr vert="horz" lIns="91010" tIns="45505" rIns="91010" bIns="45505" rtlCol="0" anchor="b"/>
          <a:lstStyle>
            <a:lvl1pPr algn="l">
              <a:defRPr sz="1200"/>
            </a:lvl1pPr>
          </a:lstStyle>
          <a:p>
            <a:endParaRPr lang="en-GB"/>
          </a:p>
        </p:txBody>
      </p:sp>
      <p:sp>
        <p:nvSpPr>
          <p:cNvPr id="5" name="Slide Number Placeholder 4"/>
          <p:cNvSpPr>
            <a:spLocks noGrp="1"/>
          </p:cNvSpPr>
          <p:nvPr>
            <p:ph type="sldNum" sz="quarter" idx="3"/>
          </p:nvPr>
        </p:nvSpPr>
        <p:spPr>
          <a:xfrm>
            <a:off x="3776946" y="9264098"/>
            <a:ext cx="2890568" cy="489502"/>
          </a:xfrm>
          <a:prstGeom prst="rect">
            <a:avLst/>
          </a:prstGeom>
        </p:spPr>
        <p:txBody>
          <a:bodyPr vert="horz" lIns="91010" tIns="45505" rIns="91010" bIns="45505" rtlCol="0" anchor="b"/>
          <a:lstStyle>
            <a:lvl1pPr algn="r">
              <a:defRPr sz="1200"/>
            </a:lvl1pPr>
          </a:lstStyle>
          <a:p>
            <a:fld id="{33A625E7-2D69-4CEA-9788-3575DA339161}" type="slidenum">
              <a:rPr lang="en-GB" smtClean="0"/>
              <a:t>‹#›</a:t>
            </a:fld>
            <a:endParaRPr lang="en-GB"/>
          </a:p>
        </p:txBody>
      </p:sp>
    </p:spTree>
    <p:extLst>
      <p:ext uri="{BB962C8B-B14F-4D97-AF65-F5344CB8AC3E}">
        <p14:creationId xmlns:p14="http://schemas.microsoft.com/office/powerpoint/2010/main" val="333600266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1" y="0"/>
            <a:ext cx="2889938" cy="487680"/>
          </a:xfrm>
          <a:prstGeom prst="rect">
            <a:avLst/>
          </a:prstGeom>
        </p:spPr>
        <p:txBody>
          <a:bodyPr vert="horz" lIns="89782" tIns="44891" rIns="89782" bIns="44891" rtlCol="0"/>
          <a:lstStyle>
            <a:lvl1pPr algn="l">
              <a:defRPr sz="1200"/>
            </a:lvl1pPr>
          </a:lstStyle>
          <a:p>
            <a:endParaRPr lang="en-US"/>
          </a:p>
        </p:txBody>
      </p:sp>
      <p:sp>
        <p:nvSpPr>
          <p:cNvPr id="3" name="Date Placeholder 2"/>
          <p:cNvSpPr>
            <a:spLocks noGrp="1"/>
          </p:cNvSpPr>
          <p:nvPr>
            <p:ph type="dt" idx="1"/>
          </p:nvPr>
        </p:nvSpPr>
        <p:spPr>
          <a:xfrm>
            <a:off x="3777607" y="0"/>
            <a:ext cx="2889938" cy="487680"/>
          </a:xfrm>
          <a:prstGeom prst="rect">
            <a:avLst/>
          </a:prstGeom>
        </p:spPr>
        <p:txBody>
          <a:bodyPr vert="horz" lIns="89782" tIns="44891" rIns="89782" bIns="44891" rtlCol="0"/>
          <a:lstStyle>
            <a:lvl1pPr algn="r">
              <a:defRPr sz="1200"/>
            </a:lvl1pPr>
          </a:lstStyle>
          <a:p>
            <a:fld id="{F0B7CAD1-6EAE-49F9-8B35-66C6D21FDD20}" type="datetimeFigureOut">
              <a:rPr lang="en-US" smtClean="0"/>
              <a:t>10/25/2018</a:t>
            </a:fld>
            <a:endParaRPr lang="en-US"/>
          </a:p>
        </p:txBody>
      </p:sp>
      <p:sp>
        <p:nvSpPr>
          <p:cNvPr id="4" name="Slide Image Placeholder 3"/>
          <p:cNvSpPr>
            <a:spLocks noGrp="1" noRot="1" noChangeAspect="1"/>
          </p:cNvSpPr>
          <p:nvPr>
            <p:ph type="sldImg" idx="2"/>
          </p:nvPr>
        </p:nvSpPr>
        <p:spPr>
          <a:xfrm>
            <a:off x="896938" y="731838"/>
            <a:ext cx="4875212" cy="3657600"/>
          </a:xfrm>
          <a:prstGeom prst="rect">
            <a:avLst/>
          </a:prstGeom>
          <a:noFill/>
          <a:ln w="12700">
            <a:solidFill>
              <a:prstClr val="black"/>
            </a:solidFill>
          </a:ln>
        </p:spPr>
        <p:txBody>
          <a:bodyPr vert="horz" lIns="89782" tIns="44891" rIns="89782" bIns="44891" rtlCol="0" anchor="ctr"/>
          <a:lstStyle/>
          <a:p>
            <a:endParaRPr lang="en-US"/>
          </a:p>
        </p:txBody>
      </p:sp>
      <p:sp>
        <p:nvSpPr>
          <p:cNvPr id="5" name="Notes Placeholder 4"/>
          <p:cNvSpPr>
            <a:spLocks noGrp="1"/>
          </p:cNvSpPr>
          <p:nvPr>
            <p:ph type="body" sz="quarter" idx="3"/>
          </p:nvPr>
        </p:nvSpPr>
        <p:spPr>
          <a:xfrm>
            <a:off x="666909" y="4632960"/>
            <a:ext cx="5335270" cy="4389120"/>
          </a:xfrm>
          <a:prstGeom prst="rect">
            <a:avLst/>
          </a:prstGeom>
        </p:spPr>
        <p:txBody>
          <a:bodyPr vert="horz" lIns="89782" tIns="44891" rIns="89782" bIns="44891"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1" y="9264227"/>
            <a:ext cx="2889938" cy="487680"/>
          </a:xfrm>
          <a:prstGeom prst="rect">
            <a:avLst/>
          </a:prstGeom>
        </p:spPr>
        <p:txBody>
          <a:bodyPr vert="horz" lIns="89782" tIns="44891" rIns="89782" bIns="44891" rtlCol="0" anchor="b"/>
          <a:lstStyle>
            <a:lvl1pPr algn="l">
              <a:defRPr sz="1200"/>
            </a:lvl1pPr>
          </a:lstStyle>
          <a:p>
            <a:endParaRPr lang="en-US"/>
          </a:p>
        </p:txBody>
      </p:sp>
      <p:sp>
        <p:nvSpPr>
          <p:cNvPr id="7" name="Slide Number Placeholder 6"/>
          <p:cNvSpPr>
            <a:spLocks noGrp="1"/>
          </p:cNvSpPr>
          <p:nvPr>
            <p:ph type="sldNum" sz="quarter" idx="5"/>
          </p:nvPr>
        </p:nvSpPr>
        <p:spPr>
          <a:xfrm>
            <a:off x="3777607" y="9264227"/>
            <a:ext cx="2889938" cy="487680"/>
          </a:xfrm>
          <a:prstGeom prst="rect">
            <a:avLst/>
          </a:prstGeom>
        </p:spPr>
        <p:txBody>
          <a:bodyPr vert="horz" lIns="89782" tIns="44891" rIns="89782" bIns="44891" rtlCol="0" anchor="b"/>
          <a:lstStyle>
            <a:lvl1pPr algn="r">
              <a:defRPr sz="1200"/>
            </a:lvl1pPr>
          </a:lstStyle>
          <a:p>
            <a:fld id="{42FDC381-8C16-4BE6-BB67-F3F81A6DC026}" type="slidenum">
              <a:rPr lang="en-US" smtClean="0"/>
              <a:t>‹#›</a:t>
            </a:fld>
            <a:endParaRPr lang="en-US"/>
          </a:p>
        </p:txBody>
      </p:sp>
    </p:spTree>
    <p:extLst>
      <p:ext uri="{BB962C8B-B14F-4D97-AF65-F5344CB8AC3E}">
        <p14:creationId xmlns:p14="http://schemas.microsoft.com/office/powerpoint/2010/main" val="5716896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2FDC381-8C16-4BE6-BB67-F3F81A6DC026}" type="slidenum">
              <a:rPr lang="en-US" smtClean="0"/>
              <a:t>4</a:t>
            </a:fld>
            <a:endParaRPr lang="en-US"/>
          </a:p>
        </p:txBody>
      </p:sp>
    </p:spTree>
    <p:extLst>
      <p:ext uri="{BB962C8B-B14F-4D97-AF65-F5344CB8AC3E}">
        <p14:creationId xmlns:p14="http://schemas.microsoft.com/office/powerpoint/2010/main" val="27911889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2FDC381-8C16-4BE6-BB67-F3F81A6DC026}" type="slidenum">
              <a:rPr lang="en-US" smtClean="0"/>
              <a:t>6</a:t>
            </a:fld>
            <a:endParaRPr lang="en-US"/>
          </a:p>
        </p:txBody>
      </p:sp>
    </p:spTree>
    <p:extLst>
      <p:ext uri="{BB962C8B-B14F-4D97-AF65-F5344CB8AC3E}">
        <p14:creationId xmlns:p14="http://schemas.microsoft.com/office/powerpoint/2010/main" val="182147746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42FDC381-8C16-4BE6-BB67-F3F81A6DC026}" type="slidenum">
              <a:rPr lang="en-US" smtClean="0"/>
              <a:t>7</a:t>
            </a:fld>
            <a:endParaRPr lang="en-US"/>
          </a:p>
        </p:txBody>
      </p:sp>
    </p:spTree>
    <p:extLst>
      <p:ext uri="{BB962C8B-B14F-4D97-AF65-F5344CB8AC3E}">
        <p14:creationId xmlns:p14="http://schemas.microsoft.com/office/powerpoint/2010/main" val="379672848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2FDC381-8C16-4BE6-BB67-F3F81A6DC026}" type="slidenum">
              <a:rPr lang="en-US" smtClean="0"/>
              <a:t>8</a:t>
            </a:fld>
            <a:endParaRPr lang="en-US"/>
          </a:p>
        </p:txBody>
      </p:sp>
    </p:spTree>
    <p:extLst>
      <p:ext uri="{BB962C8B-B14F-4D97-AF65-F5344CB8AC3E}">
        <p14:creationId xmlns:p14="http://schemas.microsoft.com/office/powerpoint/2010/main" val="21866300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42FDC381-8C16-4BE6-BB67-F3F81A6DC026}" type="slidenum">
              <a:rPr lang="en-US" smtClean="0"/>
              <a:t>19</a:t>
            </a:fld>
            <a:endParaRPr lang="en-US"/>
          </a:p>
        </p:txBody>
      </p:sp>
    </p:spTree>
    <p:extLst>
      <p:ext uri="{BB962C8B-B14F-4D97-AF65-F5344CB8AC3E}">
        <p14:creationId xmlns:p14="http://schemas.microsoft.com/office/powerpoint/2010/main" val="4034795736"/>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512F8D14-67A0-4C0F-8A2D-22400D8974EA}" type="datetimeFigureOut">
              <a:rPr lang="en-US" smtClean="0"/>
              <a:t>10/25/2018</a:t>
            </a:fld>
            <a:endParaRPr lang="en-US"/>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US"/>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24683EB7-37A7-485F-BD93-8A475D85B6C9}"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12F8D14-67A0-4C0F-8A2D-22400D8974EA}" type="datetimeFigureOut">
              <a:rPr lang="en-US" smtClean="0"/>
              <a:t>10/25/2018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4683EB7-37A7-485F-BD93-8A475D85B6C9}" type="slidenum">
              <a:rPr lang="en-US" smtClean="0"/>
              <a:t>‹#›</a:t>
            </a:fld>
            <a:endParaRPr lang="en-US"/>
          </a:p>
        </p:txBody>
      </p:sp>
      <p:sp>
        <p:nvSpPr>
          <p:cNvPr id="7" name="Title 6"/>
          <p:cNvSpPr>
            <a:spLocks noGrp="1"/>
          </p:cNvSpPr>
          <p:nvPr>
            <p:ph type="title"/>
          </p:nvPr>
        </p:nvSpPr>
        <p:spPr/>
        <p:txBody>
          <a:bodyPr rtlCol="0"/>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512F8D14-67A0-4C0F-8A2D-22400D8974EA}" type="datetimeFigureOut">
              <a:rPr lang="en-US" smtClean="0"/>
              <a:t>10/25/2018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4683EB7-37A7-485F-BD93-8A475D85B6C9}" type="slidenum">
              <a:rPr lang="en-US" smtClean="0"/>
              <a:t>‹#›</a:t>
            </a:fld>
            <a:endParaRPr lang="en-US"/>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512F8D14-67A0-4C0F-8A2D-22400D8974EA}" type="datetimeFigureOut">
              <a:rPr lang="en-US" smtClean="0"/>
              <a:t>10/25/2018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4683EB7-37A7-485F-BD93-8A475D85B6C9}" type="slidenum">
              <a:rPr lang="en-US" smtClean="0"/>
              <a:t>‹#›</a:t>
            </a:fld>
            <a:endParaRPr lang="en-US"/>
          </a:p>
        </p:txBody>
      </p:sp>
      <p:sp>
        <p:nvSpPr>
          <p:cNvPr id="8" name="Title 7"/>
          <p:cNvSpPr>
            <a:spLocks noGrp="1"/>
          </p:cNvSpPr>
          <p:nvPr>
            <p:ph type="title"/>
          </p:nvPr>
        </p:nvSpPr>
        <p:spPr/>
        <p:txBody>
          <a:bodyPr rtlCol="0"/>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512F8D14-67A0-4C0F-8A2D-22400D8974EA}" type="datetimeFigureOut">
              <a:rPr lang="en-US" smtClean="0"/>
              <a:t>10/25/2018</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4683EB7-37A7-485F-BD93-8A475D85B6C9}"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512F8D14-67A0-4C0F-8A2D-22400D8974EA}" type="datetimeFigureOut">
              <a:rPr lang="en-US" smtClean="0"/>
              <a:t>10/25/2018</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4683EB7-37A7-485F-BD93-8A475D85B6C9}" type="slidenum">
              <a:rPr lang="en-US" smtClean="0"/>
              <a:t>‹#›</a:t>
            </a:fld>
            <a:endParaRPr lang="en-US"/>
          </a:p>
        </p:txBody>
      </p:sp>
      <p:sp>
        <p:nvSpPr>
          <p:cNvPr id="6" name="Title 5"/>
          <p:cNvSpPr>
            <a:spLocks noGrp="1"/>
          </p:cNvSpPr>
          <p:nvPr>
            <p:ph type="title"/>
          </p:nvPr>
        </p:nvSpPr>
        <p:spPr/>
        <p:txBody>
          <a:bodyPr rtlCol="0"/>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12F8D14-67A0-4C0F-8A2D-22400D8974EA}" type="datetimeFigureOut">
              <a:rPr lang="en-US" smtClean="0"/>
              <a:t>10/25/2018</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4683EB7-37A7-485F-BD93-8A475D85B6C9}"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p>
            <a:fld id="{512F8D14-67A0-4C0F-8A2D-22400D8974EA}" type="datetimeFigureOut">
              <a:rPr lang="en-US" smtClean="0"/>
              <a:t>10/25/2018</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4683EB7-37A7-485F-BD93-8A475D85B6C9}"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512F8D14-67A0-4C0F-8A2D-22400D8974EA}" type="datetimeFigureOut">
              <a:rPr lang="en-US" smtClean="0"/>
              <a:t>10/25/2018</a:t>
            </a:fld>
            <a:endParaRPr lang="en-US"/>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US"/>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24683EB7-37A7-485F-BD93-8A475D85B6C9}" type="slidenum">
              <a:rPr lang="en-US" smtClean="0"/>
              <a:t>‹#›</a:t>
            </a:fld>
            <a:endParaRPr lang="en-US"/>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12F8D14-67A0-4C0F-8A2D-22400D8974EA}" type="datetimeFigureOut">
              <a:rPr lang="en-US" smtClean="0"/>
              <a:t>10/25/2018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4683EB7-37A7-485F-BD93-8A475D85B6C9}"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512F8D14-67A0-4C0F-8A2D-22400D8974EA}" type="datetimeFigureOut">
              <a:rPr lang="en-US" smtClean="0"/>
              <a:t>10/25/2018</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4683EB7-37A7-485F-BD93-8A475D85B6C9}"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512F8D14-67A0-4C0F-8A2D-22400D8974EA}" type="datetimeFigureOut">
              <a:rPr lang="en-US" smtClean="0"/>
              <a:t>10/25/2018</a:t>
            </a:fld>
            <a:endParaRPr lang="en-US"/>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US"/>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24683EB7-37A7-485F-BD93-8A475D85B6C9}"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sublimescience.com/free-science-experiments/how-to-make-a-volcano" TargetMode="External"/><Relationship Id="rId2" Type="http://schemas.openxmlformats.org/officeDocument/2006/relationships/image" Target="../media/image3.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www.stem.org.uk/resources/elibrary/resource/26720/electricity-its-electric" TargetMode="External"/><Relationship Id="rId2" Type="http://schemas.openxmlformats.org/officeDocument/2006/relationships/hyperlink" Target="https://www.stem.org.uk/resources/community/collection/12388/year-4-electricity"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8.gi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hyperlink" Target="https://www.stem.org.uk/primary-science" TargetMode="External"/><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3" Type="http://schemas.openxmlformats.org/officeDocument/2006/relationships/hyperlink" Target="http://www.britishscienceassociation.org/" TargetMode="External"/><Relationship Id="rId2" Type="http://schemas.openxmlformats.org/officeDocument/2006/relationships/hyperlink" Target="http://www.ase.org.uk/home/" TargetMode="External"/><Relationship Id="rId1" Type="http://schemas.openxmlformats.org/officeDocument/2006/relationships/slideLayout" Target="../slideLayouts/slideLayout2.xml"/><Relationship Id="rId6" Type="http://schemas.openxmlformats.org/officeDocument/2006/relationships/hyperlink" Target="https://www.stem.org.uk/audience/primary" TargetMode="External"/><Relationship Id="rId5" Type="http://schemas.openxmlformats.org/officeDocument/2006/relationships/hyperlink" Target="http://www.stemclubs.net/" TargetMode="External"/><Relationship Id="rId4" Type="http://schemas.openxmlformats.org/officeDocument/2006/relationships/hyperlink" Target="http://www.stemnet.org.uk/" TargetMode="External"/></Relationships>
</file>

<file path=ppt/slides/_rels/slide38.xml.rels><?xml version="1.0" encoding="UTF-8" standalone="yes"?>
<Relationships xmlns="http://schemas.openxmlformats.org/package/2006/relationships"><Relationship Id="rId3" Type="http://schemas.openxmlformats.org/officeDocument/2006/relationships/hyperlink" Target="https://www.hamilton-trust.org.uk/" TargetMode="External"/><Relationship Id="rId2" Type="http://schemas.openxmlformats.org/officeDocument/2006/relationships/hyperlink" Target="http://www.pstt.org.uk/" TargetMode="External"/><Relationship Id="rId1" Type="http://schemas.openxmlformats.org/officeDocument/2006/relationships/slideLayout" Target="../slideLayouts/slideLayout2.xml"/><Relationship Id="rId5" Type="http://schemas.openxmlformats.org/officeDocument/2006/relationships/hyperlink" Target="http://www.saps.org.uk/" TargetMode="External"/><Relationship Id="rId4" Type="http://schemas.openxmlformats.org/officeDocument/2006/relationships/hyperlink" Target="http://www.primaryengineer.com/" TargetMode="External"/></Relationships>
</file>

<file path=ppt/slides/_rels/slide39.xml.rels><?xml version="1.0" encoding="UTF-8" standalone="yes"?>
<Relationships xmlns="http://schemas.openxmlformats.org/package/2006/relationships"><Relationship Id="rId3" Type="http://schemas.openxmlformats.org/officeDocument/2006/relationships/hyperlink" Target="http://www.rsc.org/learn-chemistry/resource/res00001703/water-absorption-a-global-experiment-with-hydrogels#!cmpid=CMP00006314" TargetMode="External"/><Relationship Id="rId2" Type="http://schemas.openxmlformats.org/officeDocument/2006/relationships/hyperlink" Target="http://www.rsc.org/learn-chemistry/collections/experimentation/collaborative-chemistry/global-experiment-2014" TargetMode="Externa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2" Type="http://schemas.openxmlformats.org/officeDocument/2006/relationships/hyperlink" Target="https://www.stem.org.uk/resources/community/collection/115725/primary-engineering" TargetMode="External"/><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hyperlink" Target="https://www.woodlandtrust.org.uk/mediafile/100146207/Getting-outside-the-classroom-learning-pack.pdf" TargetMode="Externa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83568" y="418983"/>
            <a:ext cx="7772400" cy="1123241"/>
          </a:xfrm>
        </p:spPr>
        <p:txBody>
          <a:bodyPr>
            <a:normAutofit fontScale="90000"/>
          </a:bodyPr>
          <a:lstStyle/>
          <a:p>
            <a:pPr algn="l"/>
            <a:r>
              <a:rPr lang="en-GB" sz="2400" dirty="0"/>
              <a:t>ECAD4006</a:t>
            </a:r>
            <a:br>
              <a:rPr lang="en-GB" sz="2400" dirty="0"/>
            </a:br>
            <a:r>
              <a:rPr lang="en-GB" sz="2400" dirty="0">
                <a:latin typeface="Arial" panose="020B0604020202020204" pitchFamily="34" charset="0"/>
                <a:cs typeface="Arial" panose="020B0604020202020204" pitchFamily="34" charset="0"/>
              </a:rPr>
              <a:t>ESDGC, Science and the Wider Curriculum </a:t>
            </a:r>
            <a:br>
              <a:rPr lang="en-GB" sz="2400" dirty="0">
                <a:latin typeface="Arial" panose="020B0604020202020204" pitchFamily="34" charset="0"/>
                <a:cs typeface="Arial" panose="020B0604020202020204" pitchFamily="34" charset="0"/>
              </a:rPr>
            </a:br>
            <a:r>
              <a:rPr lang="en-GB" sz="2400" dirty="0"/>
              <a:t>Lecture </a:t>
            </a:r>
            <a:r>
              <a:rPr lang="en-GB" sz="2200" dirty="0"/>
              <a:t>5</a:t>
            </a:r>
            <a:r>
              <a:rPr lang="en-GB" sz="2200" dirty="0" smtClean="0"/>
              <a:t>                                    </a:t>
            </a:r>
            <a:endParaRPr lang="en-US" dirty="0"/>
          </a:p>
        </p:txBody>
      </p:sp>
      <p:pic>
        <p:nvPicPr>
          <p:cNvPr id="6" name="Picture 5"/>
          <p:cNvPicPr>
            <a:picLocks noChangeAspect="1"/>
          </p:cNvPicPr>
          <p:nvPr/>
        </p:nvPicPr>
        <p:blipFill>
          <a:blip r:embed="rId2"/>
          <a:stretch>
            <a:fillRect/>
          </a:stretch>
        </p:blipFill>
        <p:spPr>
          <a:xfrm>
            <a:off x="1475656" y="1772816"/>
            <a:ext cx="5720680" cy="3171825"/>
          </a:xfrm>
          <a:prstGeom prst="rect">
            <a:avLst/>
          </a:prstGeom>
        </p:spPr>
      </p:pic>
    </p:spTree>
    <p:extLst>
      <p:ext uri="{BB962C8B-B14F-4D97-AF65-F5344CB8AC3E}">
        <p14:creationId xmlns:p14="http://schemas.microsoft.com/office/powerpoint/2010/main" val="80415753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a7c50de5-7375-4a34-a16c-2d95d7f0fdc2@eurprd0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336576" y="1417638"/>
            <a:ext cx="6096000" cy="457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itle 1"/>
          <p:cNvSpPr>
            <a:spLocks noGrp="1"/>
          </p:cNvSpPr>
          <p:nvPr>
            <p:ph type="title" idx="4294967295"/>
          </p:nvPr>
        </p:nvSpPr>
        <p:spPr>
          <a:xfrm>
            <a:off x="539552" y="274638"/>
            <a:ext cx="7690048" cy="1143000"/>
          </a:xfrm>
        </p:spPr>
        <p:txBody>
          <a:bodyPr>
            <a:normAutofit/>
          </a:bodyPr>
          <a:lstStyle/>
          <a:p>
            <a:r>
              <a:rPr lang="en-GB" sz="1800" dirty="0">
                <a:hlinkClick r:id="rId3"/>
              </a:rPr>
              <a:t>https://</a:t>
            </a:r>
            <a:r>
              <a:rPr lang="en-GB" sz="1800" dirty="0" smtClean="0">
                <a:hlinkClick r:id="rId3"/>
              </a:rPr>
              <a:t>www.sublimescience.com/free-science-experiments/how-to-make-a-volcano</a:t>
            </a:r>
            <a:r>
              <a:rPr lang="en-GB" sz="1800" dirty="0" smtClean="0"/>
              <a:t/>
            </a:r>
            <a:br>
              <a:rPr lang="en-GB" sz="1800" dirty="0" smtClean="0"/>
            </a:br>
            <a:endParaRPr lang="en-GB" sz="1800" dirty="0"/>
          </a:p>
        </p:txBody>
      </p:sp>
    </p:spTree>
    <p:extLst>
      <p:ext uri="{BB962C8B-B14F-4D97-AF65-F5344CB8AC3E}">
        <p14:creationId xmlns:p14="http://schemas.microsoft.com/office/powerpoint/2010/main" val="1394395109"/>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endParaRPr lang="en-GB" dirty="0" smtClean="0"/>
          </a:p>
          <a:p>
            <a:r>
              <a:rPr lang="en-GB" dirty="0" smtClean="0"/>
              <a:t>Increasing </a:t>
            </a:r>
            <a:r>
              <a:rPr lang="en-GB" dirty="0"/>
              <a:t>knowledge of/and developing science skills and </a:t>
            </a:r>
            <a:r>
              <a:rPr lang="en-GB" dirty="0" smtClean="0"/>
              <a:t>concepts – electricity and forces, light and sound</a:t>
            </a:r>
            <a:endParaRPr lang="en-GB" dirty="0"/>
          </a:p>
          <a:p>
            <a:r>
              <a:rPr lang="en-US" dirty="0" smtClean="0"/>
              <a:t>Enquiry experiences</a:t>
            </a:r>
          </a:p>
          <a:p>
            <a:r>
              <a:rPr lang="en-US" dirty="0" smtClean="0"/>
              <a:t>Wider science</a:t>
            </a:r>
            <a:endParaRPr lang="en-US" dirty="0"/>
          </a:p>
        </p:txBody>
      </p:sp>
      <p:sp>
        <p:nvSpPr>
          <p:cNvPr id="3" name="Title 2"/>
          <p:cNvSpPr>
            <a:spLocks noGrp="1"/>
          </p:cNvSpPr>
          <p:nvPr>
            <p:ph type="title"/>
          </p:nvPr>
        </p:nvSpPr>
        <p:spPr/>
        <p:txBody>
          <a:bodyPr/>
          <a:lstStyle/>
          <a:p>
            <a:r>
              <a:rPr lang="en-GB" dirty="0" smtClean="0"/>
              <a:t>Session objectives</a:t>
            </a:r>
            <a:endParaRPr lang="en-US" dirty="0"/>
          </a:p>
        </p:txBody>
      </p:sp>
    </p:spTree>
    <p:extLst>
      <p:ext uri="{BB962C8B-B14F-4D97-AF65-F5344CB8AC3E}">
        <p14:creationId xmlns:p14="http://schemas.microsoft.com/office/powerpoint/2010/main" val="54634969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pPr marL="109728" indent="0">
              <a:buNone/>
            </a:pPr>
            <a:endParaRPr lang="en-GB" dirty="0" smtClean="0"/>
          </a:p>
          <a:p>
            <a:pPr marL="109728" indent="0">
              <a:buNone/>
            </a:pPr>
            <a:r>
              <a:rPr lang="en-GB" dirty="0" smtClean="0"/>
              <a:t>Snow balling: Electricity at home</a:t>
            </a:r>
          </a:p>
          <a:p>
            <a:pPr marL="109728" indent="0">
              <a:buNone/>
            </a:pPr>
            <a:r>
              <a:rPr lang="en-GB" i="1" dirty="0" smtClean="0"/>
              <a:t>Kitchen; living room; bedroom; bathroom; outside; garage/shed</a:t>
            </a:r>
            <a:endParaRPr lang="en-GB" i="1" dirty="0"/>
          </a:p>
          <a:p>
            <a:pPr marL="109728" indent="0">
              <a:buNone/>
            </a:pPr>
            <a:r>
              <a:rPr lang="en-GB" dirty="0" smtClean="0"/>
              <a:t>Diamond ranking challenge </a:t>
            </a:r>
          </a:p>
          <a:p>
            <a:pPr marL="109728" indent="0">
              <a:buNone/>
            </a:pPr>
            <a:endParaRPr lang="en-GB" dirty="0"/>
          </a:p>
          <a:p>
            <a:pPr marL="109728" indent="0">
              <a:buNone/>
            </a:pPr>
            <a:endParaRPr lang="en-GB" dirty="0" smtClean="0"/>
          </a:p>
          <a:p>
            <a:pPr marL="109728" indent="0">
              <a:buNone/>
            </a:pPr>
            <a:r>
              <a:rPr lang="en-GB" dirty="0" smtClean="0"/>
              <a:t>Reflection</a:t>
            </a:r>
            <a:r>
              <a:rPr lang="en-GB" dirty="0"/>
              <a:t>..?</a:t>
            </a:r>
            <a:endParaRPr lang="en-US" dirty="0"/>
          </a:p>
          <a:p>
            <a:pPr marL="109728" indent="0">
              <a:buNone/>
            </a:pPr>
            <a:endParaRPr lang="en-US" dirty="0"/>
          </a:p>
        </p:txBody>
      </p:sp>
      <p:sp>
        <p:nvSpPr>
          <p:cNvPr id="3" name="Title 2"/>
          <p:cNvSpPr>
            <a:spLocks noGrp="1"/>
          </p:cNvSpPr>
          <p:nvPr>
            <p:ph type="title"/>
          </p:nvPr>
        </p:nvSpPr>
        <p:spPr>
          <a:xfrm>
            <a:off x="457200" y="274638"/>
            <a:ext cx="8229600" cy="1426170"/>
          </a:xfrm>
        </p:spPr>
        <p:txBody>
          <a:bodyPr>
            <a:normAutofit fontScale="90000"/>
          </a:bodyPr>
          <a:lstStyle/>
          <a:p>
            <a:pPr marL="109728" indent="0"/>
            <a:r>
              <a:rPr lang="en-GB" sz="2000" dirty="0" smtClean="0"/>
              <a:t/>
            </a:r>
            <a:br>
              <a:rPr lang="en-GB" sz="2000" dirty="0" smtClean="0"/>
            </a:br>
            <a:r>
              <a:rPr lang="en-GB" sz="2000" dirty="0" smtClean="0"/>
              <a:t/>
            </a:r>
            <a:br>
              <a:rPr lang="en-GB" sz="2000" dirty="0" smtClean="0"/>
            </a:br>
            <a:r>
              <a:rPr lang="en-GB" sz="2000" dirty="0" smtClean="0"/>
              <a:t/>
            </a:r>
            <a:br>
              <a:rPr lang="en-GB" sz="2000" dirty="0" smtClean="0"/>
            </a:br>
            <a:r>
              <a:rPr lang="en-GB" sz="3100" dirty="0" smtClean="0"/>
              <a:t>Warm Up: Match electrical items to rooms – thinking and talking to elicit ideas and prior knowledge</a:t>
            </a:r>
            <a:r>
              <a:rPr lang="en-GB" dirty="0"/>
              <a:t/>
            </a:r>
            <a:br>
              <a:rPr lang="en-GB" dirty="0"/>
            </a:br>
            <a:endParaRPr lang="en-US" dirty="0"/>
          </a:p>
        </p:txBody>
      </p:sp>
      <p:pic>
        <p:nvPicPr>
          <p:cNvPr id="4" name="Picture 3"/>
          <p:cNvPicPr>
            <a:picLocks noChangeAspect="1"/>
          </p:cNvPicPr>
          <p:nvPr/>
        </p:nvPicPr>
        <p:blipFill>
          <a:blip r:embed="rId3"/>
          <a:stretch>
            <a:fillRect/>
          </a:stretch>
        </p:blipFill>
        <p:spPr>
          <a:xfrm>
            <a:off x="4427984" y="4005064"/>
            <a:ext cx="1905000" cy="2476500"/>
          </a:xfrm>
          <a:prstGeom prst="rect">
            <a:avLst/>
          </a:prstGeom>
        </p:spPr>
      </p:pic>
    </p:spTree>
    <p:extLst>
      <p:ext uri="{BB962C8B-B14F-4D97-AF65-F5344CB8AC3E}">
        <p14:creationId xmlns:p14="http://schemas.microsoft.com/office/powerpoint/2010/main" val="3788212479"/>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20000"/>
          </a:bodyPr>
          <a:lstStyle/>
          <a:p>
            <a:pPr marL="109728" indent="0">
              <a:buNone/>
            </a:pPr>
            <a:r>
              <a:rPr lang="en-GB" dirty="0" smtClean="0"/>
              <a:t>They </a:t>
            </a:r>
            <a:r>
              <a:rPr lang="en-GB" dirty="0"/>
              <a:t>should be given opportunities to study:</a:t>
            </a:r>
          </a:p>
          <a:p>
            <a:pPr marL="109728" indent="0">
              <a:buNone/>
            </a:pPr>
            <a:endParaRPr lang="en-GB" b="1" dirty="0" smtClean="0"/>
          </a:p>
          <a:p>
            <a:pPr marL="109728" indent="0">
              <a:buNone/>
            </a:pPr>
            <a:r>
              <a:rPr lang="en-GB" b="1" dirty="0" smtClean="0"/>
              <a:t>1</a:t>
            </a:r>
            <a:r>
              <a:rPr lang="en-GB" b="1" dirty="0"/>
              <a:t>. </a:t>
            </a:r>
            <a:r>
              <a:rPr lang="en-GB" i="1" dirty="0"/>
              <a:t>the uses of electricity and its control in</a:t>
            </a:r>
          </a:p>
          <a:p>
            <a:pPr marL="109728" indent="0">
              <a:buNone/>
            </a:pPr>
            <a:r>
              <a:rPr lang="en-GB" i="1" dirty="0" smtClean="0"/>
              <a:t>simple circuits (not included in Foundation Phase now)</a:t>
            </a:r>
            <a:endParaRPr lang="en-GB" i="1" dirty="0"/>
          </a:p>
          <a:p>
            <a:pPr marL="109728" indent="0">
              <a:buNone/>
            </a:pPr>
            <a:r>
              <a:rPr lang="en-GB" b="1" dirty="0"/>
              <a:t>2. </a:t>
            </a:r>
            <a:r>
              <a:rPr lang="en-GB" dirty="0"/>
              <a:t>forces of different kinds, </a:t>
            </a:r>
            <a:r>
              <a:rPr lang="en-GB" i="1" dirty="0"/>
              <a:t>e.g. gravity</a:t>
            </a:r>
            <a:endParaRPr lang="en-GB" dirty="0"/>
          </a:p>
          <a:p>
            <a:pPr marL="109728" indent="0">
              <a:buNone/>
            </a:pPr>
            <a:r>
              <a:rPr lang="en-GB" i="1" dirty="0" smtClean="0"/>
              <a:t>magnetic </a:t>
            </a:r>
            <a:r>
              <a:rPr lang="en-GB" i="1" dirty="0"/>
              <a:t>and friction, including </a:t>
            </a:r>
            <a:r>
              <a:rPr lang="en-GB" i="1" dirty="0" smtClean="0"/>
              <a:t>air</a:t>
            </a:r>
            <a:r>
              <a:rPr lang="en-GB" dirty="0"/>
              <a:t> </a:t>
            </a:r>
            <a:r>
              <a:rPr lang="en-GB" i="1" dirty="0" smtClean="0"/>
              <a:t>resistance</a:t>
            </a:r>
            <a:endParaRPr lang="en-GB" dirty="0"/>
          </a:p>
          <a:p>
            <a:pPr marL="109728" indent="0">
              <a:buNone/>
            </a:pPr>
            <a:r>
              <a:rPr lang="en-GB" b="1" dirty="0" smtClean="0"/>
              <a:t>3</a:t>
            </a:r>
            <a:r>
              <a:rPr lang="en-GB" b="1" dirty="0"/>
              <a:t>. </a:t>
            </a:r>
            <a:r>
              <a:rPr lang="en-GB" dirty="0"/>
              <a:t>the ways in which forces can </a:t>
            </a:r>
            <a:r>
              <a:rPr lang="en-GB" dirty="0" smtClean="0"/>
              <a:t>affect movement  and </a:t>
            </a:r>
            <a:r>
              <a:rPr lang="en-GB" dirty="0"/>
              <a:t>how forces can </a:t>
            </a:r>
            <a:r>
              <a:rPr lang="en-GB" dirty="0" smtClean="0"/>
              <a:t>be compared</a:t>
            </a:r>
            <a:endParaRPr lang="en-GB" dirty="0"/>
          </a:p>
          <a:p>
            <a:pPr marL="109728" indent="0">
              <a:buNone/>
            </a:pPr>
            <a:r>
              <a:rPr lang="en-GB" b="1" dirty="0"/>
              <a:t>4. </a:t>
            </a:r>
            <a:r>
              <a:rPr lang="en-GB" dirty="0"/>
              <a:t>how different sounds are produced and </a:t>
            </a:r>
            <a:r>
              <a:rPr lang="en-GB" dirty="0" smtClean="0"/>
              <a:t>the way </a:t>
            </a:r>
            <a:r>
              <a:rPr lang="en-GB" dirty="0"/>
              <a:t>that sound </a:t>
            </a:r>
            <a:r>
              <a:rPr lang="en-GB" dirty="0" smtClean="0"/>
              <a:t>travels</a:t>
            </a:r>
          </a:p>
          <a:p>
            <a:pPr marL="109728" indent="0">
              <a:buNone/>
            </a:pPr>
            <a:r>
              <a:rPr lang="en-GB" b="1" dirty="0" smtClean="0"/>
              <a:t>5</a:t>
            </a:r>
            <a:r>
              <a:rPr lang="en-GB" b="1" dirty="0"/>
              <a:t>. </a:t>
            </a:r>
            <a:r>
              <a:rPr lang="en-GB" dirty="0"/>
              <a:t>how light travels and how this can be used.</a:t>
            </a:r>
          </a:p>
          <a:p>
            <a:endParaRPr lang="en-US" dirty="0"/>
          </a:p>
        </p:txBody>
      </p:sp>
      <p:sp>
        <p:nvSpPr>
          <p:cNvPr id="2" name="Title 1"/>
          <p:cNvSpPr>
            <a:spLocks noGrp="1"/>
          </p:cNvSpPr>
          <p:nvPr>
            <p:ph type="title"/>
          </p:nvPr>
        </p:nvSpPr>
        <p:spPr/>
        <p:txBody>
          <a:bodyPr>
            <a:normAutofit fontScale="90000"/>
          </a:bodyPr>
          <a:lstStyle/>
          <a:p>
            <a:r>
              <a:rPr lang="en-US" b="1" dirty="0"/>
              <a:t/>
            </a:r>
            <a:br>
              <a:rPr lang="en-US" b="1" dirty="0"/>
            </a:br>
            <a:r>
              <a:rPr lang="en-US" b="1" dirty="0" smtClean="0"/>
              <a:t/>
            </a:r>
            <a:br>
              <a:rPr lang="en-US" b="1" dirty="0" smtClean="0"/>
            </a:br>
            <a:r>
              <a:rPr lang="en-US" b="1" dirty="0" smtClean="0"/>
              <a:t>K&amp;U World/KS2: </a:t>
            </a:r>
            <a:r>
              <a:rPr lang="en-GB" dirty="0" smtClean="0"/>
              <a:t>How </a:t>
            </a:r>
            <a:r>
              <a:rPr lang="en-GB" dirty="0"/>
              <a:t>things work</a:t>
            </a:r>
            <a:br>
              <a:rPr lang="en-GB" dirty="0"/>
            </a:br>
            <a:r>
              <a:rPr lang="en-US" dirty="0" smtClean="0"/>
              <a:t/>
            </a:r>
            <a:br>
              <a:rPr lang="en-US" dirty="0" smtClean="0"/>
            </a:br>
            <a:endParaRPr lang="en-US" dirty="0"/>
          </a:p>
        </p:txBody>
      </p:sp>
    </p:spTree>
    <p:extLst>
      <p:ext uri="{BB962C8B-B14F-4D97-AF65-F5344CB8AC3E}">
        <p14:creationId xmlns:p14="http://schemas.microsoft.com/office/powerpoint/2010/main" val="301883032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Title 1"/>
          <p:cNvSpPr>
            <a:spLocks noGrp="1"/>
          </p:cNvSpPr>
          <p:nvPr>
            <p:ph type="title"/>
          </p:nvPr>
        </p:nvSpPr>
        <p:spPr/>
        <p:txBody>
          <a:bodyPr/>
          <a:lstStyle/>
          <a:p>
            <a:r>
              <a:rPr lang="en-GB" altLang="en-US" smtClean="0"/>
              <a:t>Sources and uses of electricity</a:t>
            </a:r>
          </a:p>
        </p:txBody>
      </p:sp>
      <p:graphicFrame>
        <p:nvGraphicFramePr>
          <p:cNvPr id="4" name="Content Placeholder 3"/>
          <p:cNvGraphicFramePr>
            <a:graphicFrameLocks noGrp="1"/>
          </p:cNvGraphicFramePr>
          <p:nvPr>
            <p:ph idx="1"/>
            <p:extLst/>
          </p:nvPr>
        </p:nvGraphicFramePr>
        <p:xfrm>
          <a:off x="838200" y="2362200"/>
          <a:ext cx="7693026" cy="3114675"/>
        </p:xfrm>
        <a:graphic>
          <a:graphicData uri="http://schemas.openxmlformats.org/drawingml/2006/table">
            <a:tbl>
              <a:tblPr firstRow="1" bandRow="1">
                <a:tableStyleId>{5C22544A-7EE6-4342-B048-85BDC9FD1C3A}</a:tableStyleId>
              </a:tblPr>
              <a:tblGrid>
                <a:gridCol w="3846513">
                  <a:extLst>
                    <a:ext uri="{9D8B030D-6E8A-4147-A177-3AD203B41FA5}">
                      <a16:colId xmlns="" xmlns:a16="http://schemas.microsoft.com/office/drawing/2014/main" val="20000"/>
                    </a:ext>
                  </a:extLst>
                </a:gridCol>
                <a:gridCol w="3846513">
                  <a:extLst>
                    <a:ext uri="{9D8B030D-6E8A-4147-A177-3AD203B41FA5}">
                      <a16:colId xmlns="" xmlns:a16="http://schemas.microsoft.com/office/drawing/2014/main" val="20001"/>
                    </a:ext>
                  </a:extLst>
                </a:gridCol>
              </a:tblGrid>
              <a:tr h="370916">
                <a:tc>
                  <a:txBody>
                    <a:bodyPr/>
                    <a:lstStyle/>
                    <a:p>
                      <a:r>
                        <a:rPr lang="en-GB" sz="1800" dirty="0" smtClean="0"/>
                        <a:t>Areas for investigation</a:t>
                      </a:r>
                      <a:endParaRPr lang="en-GB" sz="1800" dirty="0"/>
                    </a:p>
                  </a:txBody>
                  <a:tcPr marT="45729" marB="45729"/>
                </a:tc>
                <a:tc>
                  <a:txBody>
                    <a:bodyPr/>
                    <a:lstStyle/>
                    <a:p>
                      <a:r>
                        <a:rPr lang="en-GB" sz="1800" dirty="0" smtClean="0"/>
                        <a:t>Key ideas</a:t>
                      </a:r>
                      <a:endParaRPr lang="en-GB" sz="1800" dirty="0"/>
                    </a:p>
                  </a:txBody>
                  <a:tcPr marT="45729" marB="45729"/>
                </a:tc>
                <a:extLst>
                  <a:ext uri="{0D108BD9-81ED-4DB2-BD59-A6C34878D82A}">
                    <a16:rowId xmlns="" xmlns:a16="http://schemas.microsoft.com/office/drawing/2014/main" val="10000"/>
                  </a:ext>
                </a:extLst>
              </a:tr>
              <a:tr h="914586">
                <a:tc>
                  <a:txBody>
                    <a:bodyPr/>
                    <a:lstStyle/>
                    <a:p>
                      <a:r>
                        <a:rPr lang="en-GB" sz="1800" dirty="0" smtClean="0"/>
                        <a:t>Children’s ideas about where electricity comes from.</a:t>
                      </a:r>
                      <a:endParaRPr lang="en-GB" sz="1800" dirty="0"/>
                    </a:p>
                  </a:txBody>
                  <a:tcPr marT="45729" marB="45729"/>
                </a:tc>
                <a:tc>
                  <a:txBody>
                    <a:bodyPr/>
                    <a:lstStyle/>
                    <a:p>
                      <a:r>
                        <a:rPr lang="en-GB" sz="1800" dirty="0" smtClean="0"/>
                        <a:t>Electricity can be produced in power stations and from batteries (ESDGC).</a:t>
                      </a:r>
                      <a:endParaRPr lang="en-GB" sz="1800" dirty="0"/>
                    </a:p>
                  </a:txBody>
                  <a:tcPr marT="45729" marB="45729"/>
                </a:tc>
                <a:extLst>
                  <a:ext uri="{0D108BD9-81ED-4DB2-BD59-A6C34878D82A}">
                    <a16:rowId xmlns="" xmlns:a16="http://schemas.microsoft.com/office/drawing/2014/main" val="10001"/>
                  </a:ext>
                </a:extLst>
              </a:tr>
              <a:tr h="640211">
                <a:tc>
                  <a:txBody>
                    <a:bodyPr/>
                    <a:lstStyle/>
                    <a:p>
                      <a:r>
                        <a:rPr lang="en-GB" sz="1800" dirty="0" smtClean="0"/>
                        <a:t>Warnings about the dangers of electricity.</a:t>
                      </a:r>
                      <a:endParaRPr lang="en-GB" sz="1800" dirty="0"/>
                    </a:p>
                  </a:txBody>
                  <a:tcPr marT="45729" marB="45729"/>
                </a:tc>
                <a:tc>
                  <a:txBody>
                    <a:bodyPr/>
                    <a:lstStyle/>
                    <a:p>
                      <a:r>
                        <a:rPr lang="en-GB" sz="1800" dirty="0" smtClean="0"/>
                        <a:t>Electricity can be extremely dangerous.</a:t>
                      </a:r>
                      <a:endParaRPr lang="en-GB" sz="1800" dirty="0"/>
                    </a:p>
                  </a:txBody>
                  <a:tcPr marT="45729" marB="45729"/>
                </a:tc>
                <a:extLst>
                  <a:ext uri="{0D108BD9-81ED-4DB2-BD59-A6C34878D82A}">
                    <a16:rowId xmlns="" xmlns:a16="http://schemas.microsoft.com/office/drawing/2014/main" val="10002"/>
                  </a:ext>
                </a:extLst>
              </a:tr>
              <a:tr h="1188962">
                <a:tc>
                  <a:txBody>
                    <a:bodyPr/>
                    <a:lstStyle/>
                    <a:p>
                      <a:r>
                        <a:rPr lang="en-GB" sz="1800" dirty="0" smtClean="0"/>
                        <a:t>Finding out about electrical appliances which use batteries and mains electricity.</a:t>
                      </a:r>
                      <a:endParaRPr lang="en-GB" sz="1800" dirty="0"/>
                    </a:p>
                  </a:txBody>
                  <a:tcPr marT="45729" marB="45729"/>
                </a:tc>
                <a:tc>
                  <a:txBody>
                    <a:bodyPr/>
                    <a:lstStyle/>
                    <a:p>
                      <a:r>
                        <a:rPr lang="en-GB" sz="1800" dirty="0" smtClean="0"/>
                        <a:t>Electricity can be used in different ways  to provide lighting and heating and to make things work (ESDGC).</a:t>
                      </a:r>
                      <a:endParaRPr lang="en-GB" sz="1800" dirty="0"/>
                    </a:p>
                  </a:txBody>
                  <a:tcPr marT="45729" marB="45729"/>
                </a:tc>
                <a:extLst>
                  <a:ext uri="{0D108BD9-81ED-4DB2-BD59-A6C34878D82A}">
                    <a16:rowId xmlns="" xmlns:a16="http://schemas.microsoft.com/office/drawing/2014/main" val="10003"/>
                  </a:ext>
                </a:extLst>
              </a:tr>
            </a:tbl>
          </a:graphicData>
        </a:graphic>
      </p:graphicFrame>
    </p:spTree>
    <p:extLst>
      <p:ext uri="{BB962C8B-B14F-4D97-AF65-F5344CB8AC3E}">
        <p14:creationId xmlns:p14="http://schemas.microsoft.com/office/powerpoint/2010/main" val="3601279132"/>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le 1"/>
          <p:cNvSpPr>
            <a:spLocks noGrp="1"/>
          </p:cNvSpPr>
          <p:nvPr>
            <p:ph type="title"/>
          </p:nvPr>
        </p:nvSpPr>
        <p:spPr/>
        <p:txBody>
          <a:bodyPr/>
          <a:lstStyle/>
          <a:p>
            <a:r>
              <a:rPr lang="en-GB" altLang="en-US" smtClean="0"/>
              <a:t>Making simple circuits</a:t>
            </a:r>
          </a:p>
        </p:txBody>
      </p:sp>
      <p:graphicFrame>
        <p:nvGraphicFramePr>
          <p:cNvPr id="4" name="Content Placeholder 3"/>
          <p:cNvGraphicFramePr>
            <a:graphicFrameLocks noGrp="1"/>
          </p:cNvGraphicFramePr>
          <p:nvPr>
            <p:ph idx="1"/>
            <p:extLst/>
          </p:nvPr>
        </p:nvGraphicFramePr>
        <p:xfrm>
          <a:off x="755576" y="1916832"/>
          <a:ext cx="7693026" cy="3754043"/>
        </p:xfrm>
        <a:graphic>
          <a:graphicData uri="http://schemas.openxmlformats.org/drawingml/2006/table">
            <a:tbl>
              <a:tblPr firstRow="1" bandRow="1">
                <a:tableStyleId>{5C22544A-7EE6-4342-B048-85BDC9FD1C3A}</a:tableStyleId>
              </a:tblPr>
              <a:tblGrid>
                <a:gridCol w="3846513">
                  <a:extLst>
                    <a:ext uri="{9D8B030D-6E8A-4147-A177-3AD203B41FA5}">
                      <a16:colId xmlns="" xmlns:a16="http://schemas.microsoft.com/office/drawing/2014/main" val="20000"/>
                    </a:ext>
                  </a:extLst>
                </a:gridCol>
                <a:gridCol w="3846513">
                  <a:extLst>
                    <a:ext uri="{9D8B030D-6E8A-4147-A177-3AD203B41FA5}">
                      <a16:colId xmlns="" xmlns:a16="http://schemas.microsoft.com/office/drawing/2014/main" val="20001"/>
                    </a:ext>
                  </a:extLst>
                </a:gridCol>
              </a:tblGrid>
              <a:tr h="370803">
                <a:tc>
                  <a:txBody>
                    <a:bodyPr/>
                    <a:lstStyle/>
                    <a:p>
                      <a:r>
                        <a:rPr lang="en-GB" sz="1800" dirty="0" smtClean="0"/>
                        <a:t>Areas of investigation</a:t>
                      </a:r>
                      <a:endParaRPr lang="en-GB" sz="1800" dirty="0"/>
                    </a:p>
                  </a:txBody>
                  <a:tcPr marT="45715" marB="45715"/>
                </a:tc>
                <a:tc>
                  <a:txBody>
                    <a:bodyPr/>
                    <a:lstStyle/>
                    <a:p>
                      <a:r>
                        <a:rPr lang="en-GB" sz="1800" dirty="0" smtClean="0"/>
                        <a:t>Key ideas</a:t>
                      </a:r>
                      <a:endParaRPr lang="en-GB" sz="1800" dirty="0"/>
                    </a:p>
                  </a:txBody>
                  <a:tcPr marT="45715" marB="45715"/>
                </a:tc>
                <a:extLst>
                  <a:ext uri="{0D108BD9-81ED-4DB2-BD59-A6C34878D82A}">
                    <a16:rowId xmlns="" xmlns:a16="http://schemas.microsoft.com/office/drawing/2014/main" val="10000"/>
                  </a:ext>
                </a:extLst>
              </a:tr>
              <a:tr h="640017">
                <a:tc>
                  <a:txBody>
                    <a:bodyPr/>
                    <a:lstStyle/>
                    <a:p>
                      <a:r>
                        <a:rPr lang="en-GB" sz="1800" dirty="0" smtClean="0"/>
                        <a:t>Making simple circuits with light bulbs.</a:t>
                      </a:r>
                      <a:endParaRPr lang="en-GB" sz="1800" dirty="0"/>
                    </a:p>
                  </a:txBody>
                  <a:tcPr marT="45715" marB="45715"/>
                </a:tc>
                <a:tc>
                  <a:txBody>
                    <a:bodyPr/>
                    <a:lstStyle/>
                    <a:p>
                      <a:r>
                        <a:rPr lang="en-GB" sz="1800" dirty="0" smtClean="0"/>
                        <a:t>For an electric current to flow there must be a complete circuit.</a:t>
                      </a:r>
                      <a:endParaRPr lang="en-GB" sz="1800" dirty="0"/>
                    </a:p>
                  </a:txBody>
                  <a:tcPr marT="45715" marB="45715"/>
                </a:tc>
                <a:extLst>
                  <a:ext uri="{0D108BD9-81ED-4DB2-BD59-A6C34878D82A}">
                    <a16:rowId xmlns="" xmlns:a16="http://schemas.microsoft.com/office/drawing/2014/main" val="10001"/>
                  </a:ext>
                </a:extLst>
              </a:tr>
              <a:tr h="640017">
                <a:tc>
                  <a:txBody>
                    <a:bodyPr/>
                    <a:lstStyle/>
                    <a:p>
                      <a:r>
                        <a:rPr lang="en-GB" sz="1800" dirty="0" smtClean="0"/>
                        <a:t>Making simple circuits with motors, bells and buzzers.</a:t>
                      </a:r>
                      <a:endParaRPr lang="en-GB" sz="1800" dirty="0"/>
                    </a:p>
                  </a:txBody>
                  <a:tcPr marT="45715" marB="45715"/>
                </a:tc>
                <a:tc>
                  <a:txBody>
                    <a:bodyPr/>
                    <a:lstStyle/>
                    <a:p>
                      <a:endParaRPr lang="en-GB" sz="1800"/>
                    </a:p>
                  </a:txBody>
                  <a:tcPr marT="45715" marB="45715"/>
                </a:tc>
                <a:extLst>
                  <a:ext uri="{0D108BD9-81ED-4DB2-BD59-A6C34878D82A}">
                    <a16:rowId xmlns="" xmlns:a16="http://schemas.microsoft.com/office/drawing/2014/main" val="10002"/>
                  </a:ext>
                </a:extLst>
              </a:tr>
              <a:tr h="640017">
                <a:tc>
                  <a:txBody>
                    <a:bodyPr/>
                    <a:lstStyle/>
                    <a:p>
                      <a:r>
                        <a:rPr lang="en-GB" sz="1800" dirty="0" smtClean="0"/>
                        <a:t>Making more complicated circuits.</a:t>
                      </a:r>
                    </a:p>
                    <a:p>
                      <a:r>
                        <a:rPr lang="en-GB" sz="1800" dirty="0" smtClean="0"/>
                        <a:t>(parallel combinations)</a:t>
                      </a:r>
                      <a:endParaRPr lang="en-GB" sz="1800" dirty="0"/>
                    </a:p>
                  </a:txBody>
                  <a:tcPr marT="45715" marB="45715"/>
                </a:tc>
                <a:tc>
                  <a:txBody>
                    <a:bodyPr/>
                    <a:lstStyle/>
                    <a:p>
                      <a:endParaRPr lang="en-GB" sz="1800"/>
                    </a:p>
                  </a:txBody>
                  <a:tcPr marT="45715" marB="45715"/>
                </a:tc>
                <a:extLst>
                  <a:ext uri="{0D108BD9-81ED-4DB2-BD59-A6C34878D82A}">
                    <a16:rowId xmlns="" xmlns:a16="http://schemas.microsoft.com/office/drawing/2014/main" val="10003"/>
                  </a:ext>
                </a:extLst>
              </a:tr>
              <a:tr h="914310">
                <a:tc>
                  <a:txBody>
                    <a:bodyPr/>
                    <a:lstStyle/>
                    <a:p>
                      <a:r>
                        <a:rPr lang="en-GB" sz="1800" dirty="0" smtClean="0"/>
                        <a:t>Conductors of electricity.</a:t>
                      </a:r>
                      <a:endParaRPr lang="en-GB" sz="1800" dirty="0"/>
                    </a:p>
                  </a:txBody>
                  <a:tcPr marT="45715" marB="45715"/>
                </a:tc>
                <a:tc>
                  <a:txBody>
                    <a:bodyPr/>
                    <a:lstStyle/>
                    <a:p>
                      <a:r>
                        <a:rPr lang="en-GB" sz="1800" dirty="0" smtClean="0"/>
                        <a:t>Some materials will conduct electricity – conductors. Others will not – insulators.</a:t>
                      </a:r>
                      <a:endParaRPr lang="en-GB" sz="1800" dirty="0"/>
                    </a:p>
                  </a:txBody>
                  <a:tcPr marT="45715" marB="45715"/>
                </a:tc>
                <a:extLst>
                  <a:ext uri="{0D108BD9-81ED-4DB2-BD59-A6C34878D82A}">
                    <a16:rowId xmlns="" xmlns:a16="http://schemas.microsoft.com/office/drawing/2014/main" val="10004"/>
                  </a:ext>
                </a:extLst>
              </a:tr>
            </a:tbl>
          </a:graphicData>
        </a:graphic>
      </p:graphicFrame>
    </p:spTree>
    <p:extLst>
      <p:ext uri="{BB962C8B-B14F-4D97-AF65-F5344CB8AC3E}">
        <p14:creationId xmlns:p14="http://schemas.microsoft.com/office/powerpoint/2010/main" val="2877730712"/>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r>
              <a:rPr lang="en-GB" altLang="en-US" smtClean="0"/>
              <a:t>Altering the flow of electricity</a:t>
            </a:r>
          </a:p>
        </p:txBody>
      </p:sp>
      <p:graphicFrame>
        <p:nvGraphicFramePr>
          <p:cNvPr id="4" name="Content Placeholder 3"/>
          <p:cNvGraphicFramePr>
            <a:graphicFrameLocks noGrp="1"/>
          </p:cNvGraphicFramePr>
          <p:nvPr>
            <p:ph idx="1"/>
            <p:extLst/>
          </p:nvPr>
        </p:nvGraphicFramePr>
        <p:xfrm>
          <a:off x="755576" y="1772816"/>
          <a:ext cx="7693026" cy="3571425"/>
        </p:xfrm>
        <a:graphic>
          <a:graphicData uri="http://schemas.openxmlformats.org/drawingml/2006/table">
            <a:tbl>
              <a:tblPr firstRow="1" bandRow="1">
                <a:tableStyleId>{5C22544A-7EE6-4342-B048-85BDC9FD1C3A}</a:tableStyleId>
              </a:tblPr>
              <a:tblGrid>
                <a:gridCol w="3846513">
                  <a:extLst>
                    <a:ext uri="{9D8B030D-6E8A-4147-A177-3AD203B41FA5}">
                      <a16:colId xmlns="" xmlns:a16="http://schemas.microsoft.com/office/drawing/2014/main" val="20000"/>
                    </a:ext>
                  </a:extLst>
                </a:gridCol>
                <a:gridCol w="3846513">
                  <a:extLst>
                    <a:ext uri="{9D8B030D-6E8A-4147-A177-3AD203B41FA5}">
                      <a16:colId xmlns="" xmlns:a16="http://schemas.microsoft.com/office/drawing/2014/main" val="20001"/>
                    </a:ext>
                  </a:extLst>
                </a:gridCol>
              </a:tblGrid>
              <a:tr h="370876">
                <a:tc>
                  <a:txBody>
                    <a:bodyPr/>
                    <a:lstStyle/>
                    <a:p>
                      <a:r>
                        <a:rPr lang="en-GB" sz="1800" dirty="0" smtClean="0"/>
                        <a:t>Areas for investigation</a:t>
                      </a:r>
                      <a:endParaRPr lang="en-GB" sz="1800" dirty="0"/>
                    </a:p>
                  </a:txBody>
                  <a:tcPr marT="45724" marB="45724"/>
                </a:tc>
                <a:tc>
                  <a:txBody>
                    <a:bodyPr/>
                    <a:lstStyle/>
                    <a:p>
                      <a:r>
                        <a:rPr lang="en-GB" sz="1800" dirty="0" smtClean="0"/>
                        <a:t>Key ideas</a:t>
                      </a:r>
                      <a:endParaRPr lang="en-GB" sz="1800" dirty="0"/>
                    </a:p>
                  </a:txBody>
                  <a:tcPr marT="45724" marB="45724"/>
                </a:tc>
                <a:extLst>
                  <a:ext uri="{0D108BD9-81ED-4DB2-BD59-A6C34878D82A}">
                    <a16:rowId xmlns="" xmlns:a16="http://schemas.microsoft.com/office/drawing/2014/main" val="10000"/>
                  </a:ext>
                </a:extLst>
              </a:tr>
              <a:tr h="1463181">
                <a:tc>
                  <a:txBody>
                    <a:bodyPr/>
                    <a:lstStyle/>
                    <a:p>
                      <a:r>
                        <a:rPr lang="en-GB" sz="1800" dirty="0" smtClean="0"/>
                        <a:t>Completing and breaking a circuit, using switches</a:t>
                      </a:r>
                      <a:r>
                        <a:rPr lang="en-GB" sz="1800" baseline="0" dirty="0" smtClean="0"/>
                        <a:t> (and control technology and </a:t>
                      </a:r>
                      <a:r>
                        <a:rPr lang="en-GB" sz="1800" baseline="0" dirty="0" err="1" smtClean="0"/>
                        <a:t>AND</a:t>
                      </a:r>
                      <a:r>
                        <a:rPr lang="en-GB" sz="1800" baseline="0" dirty="0" smtClean="0"/>
                        <a:t>, OR and NOT electronic circuit gates – links to DT).</a:t>
                      </a:r>
                      <a:endParaRPr lang="en-GB" sz="1800" dirty="0"/>
                    </a:p>
                  </a:txBody>
                  <a:tcPr marT="45724" marB="45724"/>
                </a:tc>
                <a:tc>
                  <a:txBody>
                    <a:bodyPr/>
                    <a:lstStyle/>
                    <a:p>
                      <a:r>
                        <a:rPr lang="en-GB" sz="1800" dirty="0" smtClean="0"/>
                        <a:t>Switches can be used to break circuits, altering or stopping the flow of current.</a:t>
                      </a:r>
                      <a:endParaRPr lang="en-GB" sz="1800" dirty="0"/>
                    </a:p>
                  </a:txBody>
                  <a:tcPr marT="45724" marB="45724"/>
                </a:tc>
                <a:extLst>
                  <a:ext uri="{0D108BD9-81ED-4DB2-BD59-A6C34878D82A}">
                    <a16:rowId xmlns="" xmlns:a16="http://schemas.microsoft.com/office/drawing/2014/main" val="10001"/>
                  </a:ext>
                </a:extLst>
              </a:tr>
              <a:tr h="1463181">
                <a:tc>
                  <a:txBody>
                    <a:bodyPr/>
                    <a:lstStyle/>
                    <a:p>
                      <a:r>
                        <a:rPr lang="en-GB" sz="1800" dirty="0" smtClean="0"/>
                        <a:t>Change the number of cells; change the number of bulbs; change the configuration of bulbs – series and parallel combinations.</a:t>
                      </a:r>
                      <a:endParaRPr lang="en-GB" sz="1800" dirty="0"/>
                    </a:p>
                  </a:txBody>
                  <a:tcPr marT="45724" marB="45724"/>
                </a:tc>
                <a:tc>
                  <a:txBody>
                    <a:bodyPr/>
                    <a:lstStyle/>
                    <a:p>
                      <a:r>
                        <a:rPr lang="en-GB" sz="1800" dirty="0" smtClean="0"/>
                        <a:t>The brightness of a bulb indicates the strength of flow (rate of flow) of electricity i.e. the current which can be measured in “Amps” later on in KS3.</a:t>
                      </a:r>
                      <a:endParaRPr lang="en-GB" sz="1800" dirty="0"/>
                    </a:p>
                  </a:txBody>
                  <a:tcPr marT="45724" marB="45724"/>
                </a:tc>
                <a:extLst>
                  <a:ext uri="{0D108BD9-81ED-4DB2-BD59-A6C34878D82A}">
                    <a16:rowId xmlns="" xmlns:a16="http://schemas.microsoft.com/office/drawing/2014/main" val="10002"/>
                  </a:ext>
                </a:extLst>
              </a:tr>
            </a:tbl>
          </a:graphicData>
        </a:graphic>
      </p:graphicFrame>
    </p:spTree>
    <p:extLst>
      <p:ext uri="{BB962C8B-B14F-4D97-AF65-F5344CB8AC3E}">
        <p14:creationId xmlns:p14="http://schemas.microsoft.com/office/powerpoint/2010/main" val="154782628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907704" y="1556792"/>
            <a:ext cx="4764170" cy="4525962"/>
          </a:xfrm>
          <a:prstGeom prst="rect">
            <a:avLst/>
          </a:prstGeom>
        </p:spPr>
      </p:pic>
      <p:sp>
        <p:nvSpPr>
          <p:cNvPr id="3" name="Title 2"/>
          <p:cNvSpPr>
            <a:spLocks noGrp="1"/>
          </p:cNvSpPr>
          <p:nvPr>
            <p:ph type="title"/>
          </p:nvPr>
        </p:nvSpPr>
        <p:spPr/>
        <p:txBody>
          <a:bodyPr>
            <a:noAutofit/>
          </a:bodyPr>
          <a:lstStyle/>
          <a:p>
            <a:r>
              <a:rPr lang="en-GB" sz="2400" dirty="0" smtClean="0"/>
              <a:t>Focus on electricity:</a:t>
            </a:r>
            <a:br>
              <a:rPr lang="en-GB" sz="2400" dirty="0" smtClean="0"/>
            </a:br>
            <a:r>
              <a:rPr lang="en-GB" sz="2000" dirty="0" smtClean="0"/>
              <a:t>1. Make a representational drawing of the circuit you would connect to predict your connection to light a bulb that has been removed from its holder. Try it out.</a:t>
            </a:r>
            <a:endParaRPr lang="en-GB" sz="2000" dirty="0"/>
          </a:p>
        </p:txBody>
      </p:sp>
    </p:spTree>
    <p:extLst>
      <p:ext uri="{BB962C8B-B14F-4D97-AF65-F5344CB8AC3E}">
        <p14:creationId xmlns:p14="http://schemas.microsoft.com/office/powerpoint/2010/main" val="56892969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smtClean="0"/>
              <a:t>2 connection points per item/ device in a circuit</a:t>
            </a:r>
          </a:p>
          <a:p>
            <a:r>
              <a:rPr lang="en-GB" dirty="0" smtClean="0"/>
              <a:t>This suggests an in and an out</a:t>
            </a:r>
          </a:p>
          <a:p>
            <a:r>
              <a:rPr lang="en-GB" dirty="0" smtClean="0"/>
              <a:t>Which suggests a direction of travel from one side of the battery to the other</a:t>
            </a:r>
          </a:p>
          <a:p>
            <a:r>
              <a:rPr lang="en-GB" dirty="0" smtClean="0"/>
              <a:t>The conventional representation of current direction is from the + positive towards the </a:t>
            </a:r>
          </a:p>
          <a:p>
            <a:pPr marL="109728" indent="0">
              <a:buNone/>
            </a:pPr>
            <a:r>
              <a:rPr lang="en-GB" dirty="0"/>
              <a:t> </a:t>
            </a:r>
            <a:r>
              <a:rPr lang="en-GB" dirty="0" smtClean="0"/>
              <a:t> - negative but actually…</a:t>
            </a:r>
          </a:p>
          <a:p>
            <a:pPr marL="109728" indent="0">
              <a:buNone/>
            </a:pPr>
            <a:endParaRPr lang="en-GB" dirty="0"/>
          </a:p>
          <a:p>
            <a:pPr marL="109728" indent="0">
              <a:buNone/>
            </a:pPr>
            <a:endParaRPr lang="en-GB" dirty="0" smtClean="0"/>
          </a:p>
          <a:p>
            <a:pPr marL="109728" indent="0">
              <a:buNone/>
            </a:pPr>
            <a:r>
              <a:rPr lang="en-GB" dirty="0" smtClean="0"/>
              <a:t>Simple </a:t>
            </a:r>
            <a:r>
              <a:rPr lang="en-GB" dirty="0" err="1" smtClean="0"/>
              <a:t>d.c.</a:t>
            </a:r>
            <a:r>
              <a:rPr lang="en-GB" dirty="0" smtClean="0"/>
              <a:t> circuit explanation</a:t>
            </a:r>
            <a:endParaRPr lang="en-GB" dirty="0"/>
          </a:p>
        </p:txBody>
      </p:sp>
      <p:sp>
        <p:nvSpPr>
          <p:cNvPr id="3" name="Title 2"/>
          <p:cNvSpPr>
            <a:spLocks noGrp="1"/>
          </p:cNvSpPr>
          <p:nvPr>
            <p:ph type="title"/>
          </p:nvPr>
        </p:nvSpPr>
        <p:spPr/>
        <p:txBody>
          <a:bodyPr/>
          <a:lstStyle/>
          <a:p>
            <a:r>
              <a:rPr lang="en-GB" dirty="0" smtClean="0"/>
              <a:t>Remember</a:t>
            </a:r>
            <a:endParaRPr lang="en-GB" dirty="0"/>
          </a:p>
        </p:txBody>
      </p:sp>
    </p:spTree>
    <p:extLst>
      <p:ext uri="{BB962C8B-B14F-4D97-AF65-F5344CB8AC3E}">
        <p14:creationId xmlns:p14="http://schemas.microsoft.com/office/powerpoint/2010/main" val="3459946771"/>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noChangeAspect="1"/>
          </p:cNvPicPr>
          <p:nvPr>
            <p:ph idx="1"/>
          </p:nvPr>
        </p:nvPicPr>
        <p:blipFill>
          <a:blip r:embed="rId2"/>
          <a:stretch>
            <a:fillRect/>
          </a:stretch>
        </p:blipFill>
        <p:spPr>
          <a:xfrm>
            <a:off x="1691680" y="1844824"/>
            <a:ext cx="4866667" cy="3380952"/>
          </a:xfrm>
          <a:prstGeom prst="rect">
            <a:avLst/>
          </a:prstGeom>
        </p:spPr>
      </p:pic>
      <p:sp>
        <p:nvSpPr>
          <p:cNvPr id="3" name="Title 2"/>
          <p:cNvSpPr>
            <a:spLocks noGrp="1"/>
          </p:cNvSpPr>
          <p:nvPr>
            <p:ph type="title"/>
          </p:nvPr>
        </p:nvSpPr>
        <p:spPr/>
        <p:txBody>
          <a:bodyPr/>
          <a:lstStyle/>
          <a:p>
            <a:r>
              <a:rPr lang="en-GB" dirty="0" smtClean="0"/>
              <a:t>Circuit diagram symbols</a:t>
            </a:r>
            <a:endParaRPr lang="en-GB" dirty="0"/>
          </a:p>
        </p:txBody>
      </p:sp>
    </p:spTree>
    <p:extLst>
      <p:ext uri="{BB962C8B-B14F-4D97-AF65-F5344CB8AC3E}">
        <p14:creationId xmlns:p14="http://schemas.microsoft.com/office/powerpoint/2010/main" val="109216713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ch7a.jpg"/>
          <p:cNvPicPr>
            <a:picLocks noGrp="1" noChangeAspect="1"/>
          </p:cNvPicPr>
          <p:nvPr>
            <p:ph idx="1"/>
          </p:nvPr>
        </p:nvPicPr>
        <p:blipFill>
          <a:blip r:embed="rId2"/>
          <a:srcRect t="-7891" b="-7891"/>
          <a:stretch>
            <a:fillRect/>
          </a:stretch>
        </p:blipFill>
        <p:spPr>
          <a:xfrm>
            <a:off x="395536" y="980728"/>
            <a:ext cx="8229600" cy="4525963"/>
          </a:xfrm>
        </p:spPr>
      </p:pic>
    </p:spTree>
    <p:extLst>
      <p:ext uri="{BB962C8B-B14F-4D97-AF65-F5344CB8AC3E}">
        <p14:creationId xmlns:p14="http://schemas.microsoft.com/office/powerpoint/2010/main" val="96750548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354819"/>
            <a:ext cx="8229600" cy="4525963"/>
          </a:xfrm>
        </p:spPr>
        <p:txBody>
          <a:bodyPr>
            <a:normAutofit fontScale="92500" lnSpcReduction="20000"/>
          </a:bodyPr>
          <a:lstStyle/>
          <a:p>
            <a:endParaRPr lang="en-GB" dirty="0" smtClean="0"/>
          </a:p>
          <a:p>
            <a:r>
              <a:rPr lang="en-GB" dirty="0" smtClean="0"/>
              <a:t>Make a circuit to switch a light bulb on and off using a switch. </a:t>
            </a:r>
          </a:p>
          <a:p>
            <a:r>
              <a:rPr lang="en-GB" dirty="0" smtClean="0"/>
              <a:t>Make a representational drawing of your circuit.</a:t>
            </a:r>
          </a:p>
          <a:p>
            <a:r>
              <a:rPr lang="en-GB" dirty="0" smtClean="0"/>
              <a:t>Draw a circuit diagram using the correct symbols.</a:t>
            </a:r>
          </a:p>
          <a:p>
            <a:r>
              <a:rPr lang="en-GB" dirty="0" smtClean="0"/>
              <a:t>Make your own switch.</a:t>
            </a:r>
          </a:p>
          <a:p>
            <a:r>
              <a:rPr lang="en-GB" dirty="0" smtClean="0"/>
              <a:t>How can you change the brightness of the bulb?</a:t>
            </a:r>
          </a:p>
          <a:p>
            <a:r>
              <a:rPr lang="en-GB" dirty="0" smtClean="0"/>
              <a:t>Does it matter where the switch, battery, light bulb, is in the simple circuit?</a:t>
            </a:r>
          </a:p>
          <a:p>
            <a:r>
              <a:rPr lang="en-GB" dirty="0" smtClean="0"/>
              <a:t>Place the dimmer switch in your circuit to try it out – where can you find such switches in every day use?</a:t>
            </a:r>
          </a:p>
          <a:p>
            <a:r>
              <a:rPr lang="en-GB" dirty="0" smtClean="0"/>
              <a:t>Human circuit</a:t>
            </a:r>
          </a:p>
        </p:txBody>
      </p:sp>
      <p:sp>
        <p:nvSpPr>
          <p:cNvPr id="3" name="Title 2"/>
          <p:cNvSpPr>
            <a:spLocks noGrp="1"/>
          </p:cNvSpPr>
          <p:nvPr>
            <p:ph type="title"/>
          </p:nvPr>
        </p:nvSpPr>
        <p:spPr/>
        <p:txBody>
          <a:bodyPr/>
          <a:lstStyle/>
          <a:p>
            <a:r>
              <a:rPr lang="en-GB" dirty="0" smtClean="0"/>
              <a:t>Making other circuits</a:t>
            </a:r>
            <a:endParaRPr lang="en-GB" dirty="0"/>
          </a:p>
        </p:txBody>
      </p:sp>
    </p:spTree>
    <p:extLst>
      <p:ext uri="{BB962C8B-B14F-4D97-AF65-F5344CB8AC3E}">
        <p14:creationId xmlns:p14="http://schemas.microsoft.com/office/powerpoint/2010/main" val="1212348901"/>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smtClean="0"/>
          </a:p>
          <a:p>
            <a:endParaRPr lang="en-GB" dirty="0"/>
          </a:p>
          <a:p>
            <a:r>
              <a:rPr lang="en-GB" dirty="0" smtClean="0">
                <a:hlinkClick r:id="rId2"/>
              </a:rPr>
              <a:t>https</a:t>
            </a:r>
            <a:r>
              <a:rPr lang="en-GB" dirty="0">
                <a:hlinkClick r:id="rId2"/>
              </a:rPr>
              <a:t>://</a:t>
            </a:r>
            <a:r>
              <a:rPr lang="en-GB" dirty="0" smtClean="0">
                <a:hlinkClick r:id="rId2"/>
              </a:rPr>
              <a:t>www.stem.org.uk/resources/community/collection/12388/year-4-electricity</a:t>
            </a:r>
            <a:endParaRPr lang="en-GB" dirty="0" smtClean="0"/>
          </a:p>
          <a:p>
            <a:endParaRPr lang="en-GB" dirty="0"/>
          </a:p>
          <a:p>
            <a:endParaRPr lang="en-GB" dirty="0" smtClean="0"/>
          </a:p>
          <a:p>
            <a:r>
              <a:rPr lang="en-GB" dirty="0">
                <a:hlinkClick r:id="rId3"/>
              </a:rPr>
              <a:t>https://</a:t>
            </a:r>
            <a:r>
              <a:rPr lang="en-GB" dirty="0" smtClean="0">
                <a:hlinkClick r:id="rId3"/>
              </a:rPr>
              <a:t>www.stem.org.uk/resources/elibrary/resource/26720/electricity-its-electric</a:t>
            </a:r>
            <a:endParaRPr lang="en-GB" dirty="0" smtClean="0"/>
          </a:p>
          <a:p>
            <a:endParaRPr lang="en-GB" dirty="0" smtClean="0"/>
          </a:p>
          <a:p>
            <a:endParaRPr lang="en-GB" dirty="0"/>
          </a:p>
        </p:txBody>
      </p:sp>
      <p:sp>
        <p:nvSpPr>
          <p:cNvPr id="3" name="Title 2"/>
          <p:cNvSpPr>
            <a:spLocks noGrp="1"/>
          </p:cNvSpPr>
          <p:nvPr>
            <p:ph type="title"/>
          </p:nvPr>
        </p:nvSpPr>
        <p:spPr/>
        <p:txBody>
          <a:bodyPr/>
          <a:lstStyle/>
          <a:p>
            <a:r>
              <a:rPr lang="en-GB" dirty="0" smtClean="0"/>
              <a:t>Examples of links to resources</a:t>
            </a:r>
            <a:endParaRPr lang="en-GB" dirty="0"/>
          </a:p>
        </p:txBody>
      </p:sp>
    </p:spTree>
    <p:extLst>
      <p:ext uri="{BB962C8B-B14F-4D97-AF65-F5344CB8AC3E}">
        <p14:creationId xmlns:p14="http://schemas.microsoft.com/office/powerpoint/2010/main" val="114719169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55000" lnSpcReduction="20000"/>
          </a:bodyPr>
          <a:lstStyle/>
          <a:p>
            <a:pPr marL="109728" indent="0">
              <a:buNone/>
            </a:pPr>
            <a:r>
              <a:rPr lang="en-GB" dirty="0" smtClean="0"/>
              <a:t>A force has two characteristics: </a:t>
            </a:r>
          </a:p>
          <a:p>
            <a:pPr marL="109728" indent="0">
              <a:buNone/>
            </a:pPr>
            <a:endParaRPr lang="en-GB" dirty="0" smtClean="0"/>
          </a:p>
          <a:p>
            <a:pPr marL="109728" indent="0">
              <a:buNone/>
            </a:pPr>
            <a:r>
              <a:rPr lang="en-GB" dirty="0" smtClean="0"/>
              <a:t>1. Strength or magnitude that can be measured in </a:t>
            </a:r>
            <a:r>
              <a:rPr lang="en-GB" dirty="0" err="1" smtClean="0"/>
              <a:t>Newtons</a:t>
            </a:r>
            <a:r>
              <a:rPr lang="en-GB" dirty="0" smtClean="0"/>
              <a:t>.</a:t>
            </a:r>
          </a:p>
          <a:p>
            <a:pPr marL="109728" indent="0">
              <a:buNone/>
            </a:pPr>
            <a:r>
              <a:rPr lang="en-GB" dirty="0" smtClean="0"/>
              <a:t>2. Direction</a:t>
            </a:r>
          </a:p>
          <a:p>
            <a:pPr marL="109728" indent="0">
              <a:buNone/>
            </a:pPr>
            <a:endParaRPr lang="en-GB" dirty="0" smtClean="0"/>
          </a:p>
          <a:p>
            <a:r>
              <a:rPr lang="en-GB" dirty="0" smtClean="0"/>
              <a:t>Observed, measured and described by their effects:</a:t>
            </a:r>
          </a:p>
          <a:p>
            <a:endParaRPr lang="en-GB" dirty="0"/>
          </a:p>
          <a:p>
            <a:pPr marL="109728" indent="0">
              <a:buNone/>
            </a:pPr>
            <a:r>
              <a:rPr lang="en-GB" dirty="0" smtClean="0"/>
              <a:t>They can:</a:t>
            </a:r>
          </a:p>
          <a:p>
            <a:r>
              <a:rPr lang="en-GB" dirty="0" smtClean="0"/>
              <a:t>Hold things still</a:t>
            </a:r>
          </a:p>
          <a:p>
            <a:r>
              <a:rPr lang="en-GB" dirty="0" smtClean="0"/>
              <a:t>Make things speed up or accelerate</a:t>
            </a:r>
          </a:p>
          <a:p>
            <a:r>
              <a:rPr lang="en-GB" dirty="0" smtClean="0"/>
              <a:t>Make things slow down or decelerate</a:t>
            </a:r>
          </a:p>
          <a:p>
            <a:r>
              <a:rPr lang="en-GB" dirty="0" smtClean="0"/>
              <a:t>Change the direction of things</a:t>
            </a:r>
          </a:p>
          <a:p>
            <a:r>
              <a:rPr lang="en-GB" dirty="0" smtClean="0"/>
              <a:t>Enable things to continue to move at a constant velocity (speed in a direction)</a:t>
            </a:r>
          </a:p>
          <a:p>
            <a:endParaRPr lang="en-GB" dirty="0"/>
          </a:p>
          <a:p>
            <a:r>
              <a:rPr lang="en-GB" dirty="0" smtClean="0"/>
              <a:t>Note that forces can change the shape of things – moving one part of the material from one place to another – links to the behaviour of materials that we observe or measure as mechanical properties like hardness, strength and elasticity etc.</a:t>
            </a:r>
            <a:endParaRPr lang="en-GB" dirty="0"/>
          </a:p>
        </p:txBody>
      </p:sp>
      <p:sp>
        <p:nvSpPr>
          <p:cNvPr id="3" name="Title 2"/>
          <p:cNvSpPr>
            <a:spLocks noGrp="1"/>
          </p:cNvSpPr>
          <p:nvPr>
            <p:ph type="title"/>
          </p:nvPr>
        </p:nvSpPr>
        <p:spPr/>
        <p:txBody>
          <a:bodyPr/>
          <a:lstStyle/>
          <a:p>
            <a:r>
              <a:rPr lang="en-GB" dirty="0" smtClean="0"/>
              <a:t>Forces focus</a:t>
            </a:r>
            <a:endParaRPr lang="en-GB" dirty="0"/>
          </a:p>
        </p:txBody>
      </p:sp>
    </p:spTree>
    <p:extLst>
      <p:ext uri="{BB962C8B-B14F-4D97-AF65-F5344CB8AC3E}">
        <p14:creationId xmlns:p14="http://schemas.microsoft.com/office/powerpoint/2010/main" val="4143047194"/>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endParaRPr lang="en-GB" dirty="0" smtClean="0"/>
          </a:p>
          <a:p>
            <a:r>
              <a:rPr lang="en-GB" dirty="0" smtClean="0"/>
              <a:t>Milk bottle being lifted</a:t>
            </a:r>
          </a:p>
          <a:p>
            <a:r>
              <a:rPr lang="en-GB" dirty="0" smtClean="0"/>
              <a:t>A dropped ball just as it leaves the hand</a:t>
            </a:r>
          </a:p>
          <a:p>
            <a:r>
              <a:rPr lang="en-GB" dirty="0" smtClean="0"/>
              <a:t>Basket ball at the point of catch contact</a:t>
            </a:r>
          </a:p>
          <a:p>
            <a:r>
              <a:rPr lang="en-GB" dirty="0" smtClean="0"/>
              <a:t>A book resting on a table</a:t>
            </a:r>
          </a:p>
          <a:p>
            <a:pPr marL="109728" indent="0">
              <a:buNone/>
            </a:pPr>
            <a:endParaRPr lang="en-GB" dirty="0"/>
          </a:p>
          <a:p>
            <a:pPr marL="109728" indent="0">
              <a:buNone/>
            </a:pPr>
            <a:r>
              <a:rPr lang="en-GB" dirty="0" smtClean="0"/>
              <a:t>experiencing </a:t>
            </a:r>
            <a:r>
              <a:rPr lang="en-GB" dirty="0"/>
              <a:t>balanced/ unbalanced </a:t>
            </a:r>
            <a:r>
              <a:rPr lang="en-GB" dirty="0" smtClean="0"/>
              <a:t>forces</a:t>
            </a:r>
            <a:endParaRPr lang="en-GB" dirty="0"/>
          </a:p>
          <a:p>
            <a:r>
              <a:rPr lang="en-GB" dirty="0" smtClean="0"/>
              <a:t>“A brick in the hand…”</a:t>
            </a:r>
          </a:p>
          <a:p>
            <a:r>
              <a:rPr lang="en-GB" dirty="0" smtClean="0"/>
              <a:t>“In the hoop” </a:t>
            </a:r>
          </a:p>
        </p:txBody>
      </p:sp>
      <p:sp>
        <p:nvSpPr>
          <p:cNvPr id="3" name="Title 2"/>
          <p:cNvSpPr>
            <a:spLocks noGrp="1"/>
          </p:cNvSpPr>
          <p:nvPr>
            <p:ph type="title"/>
          </p:nvPr>
        </p:nvSpPr>
        <p:spPr>
          <a:xfrm>
            <a:off x="457200" y="404664"/>
            <a:ext cx="8229600" cy="1440160"/>
          </a:xfrm>
        </p:spPr>
        <p:txBody>
          <a:bodyPr>
            <a:normAutofit fontScale="90000"/>
          </a:bodyPr>
          <a:lstStyle/>
          <a:p>
            <a:r>
              <a:rPr lang="en-GB" sz="2400" dirty="0" smtClean="0"/>
              <a:t>Study the pictures in the handout and talk in your group about whether you think there are forces in these situations.  Draw arrows to show the size and direction of forces:</a:t>
            </a:r>
            <a:endParaRPr lang="en-GB" sz="2400" dirty="0"/>
          </a:p>
        </p:txBody>
      </p:sp>
    </p:spTree>
    <p:extLst>
      <p:ext uri="{BB962C8B-B14F-4D97-AF65-F5344CB8AC3E}">
        <p14:creationId xmlns:p14="http://schemas.microsoft.com/office/powerpoint/2010/main" val="2783471600"/>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Forces</a:t>
            </a:r>
            <a:endParaRPr lang="en-US" dirty="0"/>
          </a:p>
        </p:txBody>
      </p:sp>
      <p:pic>
        <p:nvPicPr>
          <p:cNvPr id="4" name="Content Placeholder 3" descr="balancedforces.gif"/>
          <p:cNvPicPr>
            <a:picLocks noGrp="1" noChangeAspect="1"/>
          </p:cNvPicPr>
          <p:nvPr>
            <p:ph idx="1"/>
          </p:nvPr>
        </p:nvPicPr>
        <p:blipFill>
          <a:blip r:embed="rId2"/>
          <a:srcRect l="-27255" r="-27255"/>
          <a:stretch>
            <a:fillRect/>
          </a:stretch>
        </p:blipFill>
        <p:spPr>
          <a:xfrm>
            <a:off x="457200" y="1268760"/>
            <a:ext cx="8229600" cy="4525963"/>
          </a:xfrm>
        </p:spPr>
      </p:pic>
    </p:spTree>
    <p:extLst>
      <p:ext uri="{BB962C8B-B14F-4D97-AF65-F5344CB8AC3E}">
        <p14:creationId xmlns:p14="http://schemas.microsoft.com/office/powerpoint/2010/main" val="283365041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r>
              <a:rPr lang="en-GB" altLang="en-US" sz="2800" dirty="0"/>
              <a:t>Forces act in pairs (a “brick in the hand”, “in the hoop</a:t>
            </a:r>
            <a:r>
              <a:rPr lang="en-GB" altLang="en-US" sz="2800" dirty="0" smtClean="0"/>
              <a:t>”).</a:t>
            </a:r>
            <a:endParaRPr lang="en-GB" altLang="en-US" sz="2800" dirty="0"/>
          </a:p>
          <a:p>
            <a:r>
              <a:rPr lang="en-GB" altLang="en-US" sz="2800" dirty="0"/>
              <a:t>Balanced forces = no change i.e. the situation stays the same e.g. as in the case of a stationary object. Also applies to an object moving with a constant unchanging velocity.</a:t>
            </a:r>
          </a:p>
          <a:p>
            <a:r>
              <a:rPr lang="en-GB" altLang="en-US" sz="2800" dirty="0"/>
              <a:t>Unbalanced forces = change i.e. start/ accelerate, decelerate/ stop, change direction.</a:t>
            </a:r>
          </a:p>
          <a:p>
            <a:r>
              <a:rPr lang="en-GB" altLang="en-US" sz="2800" dirty="0"/>
              <a:t>We can investigate forces by referring to “cause and effect” examples</a:t>
            </a:r>
            <a:r>
              <a:rPr lang="en-GB" altLang="en-US" dirty="0"/>
              <a:t>.</a:t>
            </a:r>
          </a:p>
          <a:p>
            <a:endParaRPr lang="en-GB" dirty="0"/>
          </a:p>
        </p:txBody>
      </p:sp>
      <p:sp>
        <p:nvSpPr>
          <p:cNvPr id="3" name="Title 2"/>
          <p:cNvSpPr>
            <a:spLocks noGrp="1"/>
          </p:cNvSpPr>
          <p:nvPr>
            <p:ph type="title"/>
          </p:nvPr>
        </p:nvSpPr>
        <p:spPr/>
        <p:txBody>
          <a:bodyPr/>
          <a:lstStyle/>
          <a:p>
            <a:r>
              <a:rPr lang="en-GB" altLang="en-US" dirty="0"/>
              <a:t>Some rules of thumb: </a:t>
            </a:r>
            <a:endParaRPr lang="en-GB" dirty="0"/>
          </a:p>
        </p:txBody>
      </p:sp>
    </p:spTree>
    <p:extLst>
      <p:ext uri="{BB962C8B-B14F-4D97-AF65-F5344CB8AC3E}">
        <p14:creationId xmlns:p14="http://schemas.microsoft.com/office/powerpoint/2010/main" val="670795429"/>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323528" y="2996952"/>
            <a:ext cx="8229600" cy="4525963"/>
          </a:xfrm>
        </p:spPr>
        <p:txBody>
          <a:bodyPr/>
          <a:lstStyle/>
          <a:p>
            <a:pPr marL="109728" indent="0">
              <a:buNone/>
            </a:pPr>
            <a:endParaRPr lang="en-GB" dirty="0" smtClean="0"/>
          </a:p>
          <a:p>
            <a:pPr marL="109728" indent="0">
              <a:buNone/>
            </a:pPr>
            <a:endParaRPr lang="en-GB" dirty="0"/>
          </a:p>
          <a:p>
            <a:pPr marL="109728" indent="0">
              <a:buNone/>
            </a:pPr>
            <a:r>
              <a:rPr lang="en-GB" dirty="0" smtClean="0"/>
              <a:t>Who can make their rocket fly the furthest?</a:t>
            </a:r>
          </a:p>
          <a:p>
            <a:pPr marL="109728" indent="0">
              <a:buNone/>
            </a:pPr>
            <a:endParaRPr lang="en-GB" dirty="0" smtClean="0"/>
          </a:p>
          <a:p>
            <a:pPr marL="109728" indent="0">
              <a:buNone/>
            </a:pPr>
            <a:r>
              <a:rPr lang="en-GB" dirty="0" smtClean="0"/>
              <a:t>Reflection</a:t>
            </a:r>
            <a:r>
              <a:rPr lang="en-GB" dirty="0"/>
              <a:t>..?</a:t>
            </a:r>
            <a:endParaRPr lang="en-US" dirty="0"/>
          </a:p>
          <a:p>
            <a:pPr marL="109728" indent="0">
              <a:buNone/>
            </a:pPr>
            <a:endParaRPr lang="en-US" dirty="0"/>
          </a:p>
        </p:txBody>
      </p:sp>
      <p:sp>
        <p:nvSpPr>
          <p:cNvPr id="3" name="Title 2"/>
          <p:cNvSpPr>
            <a:spLocks noGrp="1"/>
          </p:cNvSpPr>
          <p:nvPr>
            <p:ph type="title"/>
          </p:nvPr>
        </p:nvSpPr>
        <p:spPr/>
        <p:txBody>
          <a:bodyPr>
            <a:normAutofit fontScale="90000"/>
          </a:bodyPr>
          <a:lstStyle/>
          <a:p>
            <a:pPr marL="109728" indent="0"/>
            <a:r>
              <a:rPr lang="en-GB" sz="2000" dirty="0" smtClean="0"/>
              <a:t/>
            </a:r>
            <a:br>
              <a:rPr lang="en-GB" sz="2000" dirty="0" smtClean="0"/>
            </a:br>
            <a:r>
              <a:rPr lang="en-GB" sz="3100" dirty="0" smtClean="0"/>
              <a:t>Paper rockets</a:t>
            </a:r>
            <a:r>
              <a:rPr lang="en-GB" dirty="0"/>
              <a:t/>
            </a:r>
            <a:br>
              <a:rPr lang="en-GB" dirty="0"/>
            </a:br>
            <a:endParaRPr lang="en-US" dirty="0"/>
          </a:p>
        </p:txBody>
      </p:sp>
      <p:pic>
        <p:nvPicPr>
          <p:cNvPr id="2052" name="Picture 4" descr="http://4.bp.blogspot.com/--hxwcxuQvvo/TZ4TZM67V2I/AAAAAAAADXg/gZfEDofhLZU/s1600/soda-straw-rocket-craft.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979712" y="1772816"/>
            <a:ext cx="3810000" cy="1828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663582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59632" y="476672"/>
            <a:ext cx="5949280" cy="5949280"/>
          </a:xfrm>
          <a:prstGeom prst="rect">
            <a:avLst/>
          </a:prstGeom>
        </p:spPr>
      </p:pic>
    </p:spTree>
    <p:extLst>
      <p:ext uri="{BB962C8B-B14F-4D97-AF65-F5344CB8AC3E}">
        <p14:creationId xmlns:p14="http://schemas.microsoft.com/office/powerpoint/2010/main" val="1340886420"/>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187624" y="620688"/>
            <a:ext cx="5589240" cy="5589240"/>
          </a:xfrm>
          <a:prstGeom prst="rect">
            <a:avLst/>
          </a:prstGeom>
        </p:spPr>
      </p:pic>
    </p:spTree>
    <p:extLst>
      <p:ext uri="{BB962C8B-B14F-4D97-AF65-F5344CB8AC3E}">
        <p14:creationId xmlns:p14="http://schemas.microsoft.com/office/powerpoint/2010/main" val="153087320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1259632" y="404664"/>
            <a:ext cx="6309320" cy="6309320"/>
          </a:xfrm>
          <a:prstGeom prst="rect">
            <a:avLst/>
          </a:prstGeom>
        </p:spPr>
      </p:pic>
    </p:spTree>
    <p:extLst>
      <p:ext uri="{BB962C8B-B14F-4D97-AF65-F5344CB8AC3E}">
        <p14:creationId xmlns:p14="http://schemas.microsoft.com/office/powerpoint/2010/main" val="3566505656"/>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Make a balloon rocket</a:t>
            </a:r>
            <a:endParaRPr lang="en-GB" dirty="0"/>
          </a:p>
        </p:txBody>
      </p:sp>
      <p:sp>
        <p:nvSpPr>
          <p:cNvPr id="3" name="Content Placeholder 2"/>
          <p:cNvSpPr>
            <a:spLocks noGrp="1"/>
          </p:cNvSpPr>
          <p:nvPr>
            <p:ph idx="1"/>
          </p:nvPr>
        </p:nvSpPr>
        <p:spPr/>
        <p:txBody>
          <a:bodyPr/>
          <a:lstStyle/>
          <a:p>
            <a:endParaRPr lang="en-GB" dirty="0" smtClean="0"/>
          </a:p>
          <a:p>
            <a:r>
              <a:rPr lang="en-GB" dirty="0" smtClean="0"/>
              <a:t>What can be changed and observed or measured?</a:t>
            </a:r>
          </a:p>
        </p:txBody>
      </p:sp>
    </p:spTree>
    <p:extLst>
      <p:ext uri="{BB962C8B-B14F-4D97-AF65-F5344CB8AC3E}">
        <p14:creationId xmlns:p14="http://schemas.microsoft.com/office/powerpoint/2010/main" val="3485086473"/>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smtClean="0"/>
          </a:p>
          <a:p>
            <a:endParaRPr lang="en-GB" dirty="0"/>
          </a:p>
          <a:p>
            <a:r>
              <a:rPr lang="en-GB" dirty="0"/>
              <a:t>Lecture 6</a:t>
            </a:r>
          </a:p>
        </p:txBody>
      </p:sp>
      <p:sp>
        <p:nvSpPr>
          <p:cNvPr id="3" name="Title 2"/>
          <p:cNvSpPr>
            <a:spLocks noGrp="1"/>
          </p:cNvSpPr>
          <p:nvPr>
            <p:ph type="title"/>
          </p:nvPr>
        </p:nvSpPr>
        <p:spPr/>
        <p:txBody>
          <a:bodyPr/>
          <a:lstStyle/>
          <a:p>
            <a:r>
              <a:rPr lang="en-GB" dirty="0" smtClean="0"/>
              <a:t>ECAD4006</a:t>
            </a:r>
            <a:endParaRPr lang="en-GB" dirty="0"/>
          </a:p>
        </p:txBody>
      </p:sp>
      <p:pic>
        <p:nvPicPr>
          <p:cNvPr id="1026" name="Picture 2" descr="School kids sat on a lo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15816" y="2081213"/>
            <a:ext cx="5334000" cy="400050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77834067"/>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Light comes from a variety of sources</a:t>
            </a:r>
          </a:p>
          <a:p>
            <a:r>
              <a:rPr lang="en-GB" dirty="0" smtClean="0"/>
              <a:t>Darkness is the absence of light</a:t>
            </a:r>
          </a:p>
          <a:p>
            <a:r>
              <a:rPr lang="en-GB" dirty="0" smtClean="0"/>
              <a:t>Light travels from a source</a:t>
            </a:r>
          </a:p>
          <a:p>
            <a:r>
              <a:rPr lang="en-GB" dirty="0" smtClean="0"/>
              <a:t>We see light sources because light travels from them and enters our eyes</a:t>
            </a:r>
          </a:p>
          <a:p>
            <a:r>
              <a:rPr lang="en-GB" dirty="0" smtClean="0"/>
              <a:t>We see objects because light falling on them is reflected</a:t>
            </a:r>
          </a:p>
          <a:p>
            <a:r>
              <a:rPr lang="en-GB" dirty="0" smtClean="0"/>
              <a:t>Light interacts with materials and this can lead to the formation of shadows</a:t>
            </a:r>
          </a:p>
          <a:p>
            <a:r>
              <a:rPr lang="en-GB" dirty="0" smtClean="0"/>
              <a:t>“Peep hole box”</a:t>
            </a:r>
            <a:endParaRPr lang="en-GB" dirty="0"/>
          </a:p>
        </p:txBody>
      </p:sp>
      <p:sp>
        <p:nvSpPr>
          <p:cNvPr id="3" name="Title 2"/>
          <p:cNvSpPr>
            <a:spLocks noGrp="1"/>
          </p:cNvSpPr>
          <p:nvPr>
            <p:ph type="title"/>
          </p:nvPr>
        </p:nvSpPr>
        <p:spPr/>
        <p:txBody>
          <a:bodyPr>
            <a:normAutofit fontScale="90000"/>
          </a:bodyPr>
          <a:lstStyle/>
          <a:p>
            <a:r>
              <a:rPr lang="en-GB" dirty="0" smtClean="0"/>
              <a:t>Concepts being developed: Light</a:t>
            </a:r>
            <a:endParaRPr lang="en-GB" dirty="0"/>
          </a:p>
        </p:txBody>
      </p:sp>
    </p:spTree>
    <p:extLst>
      <p:ext uri="{BB962C8B-B14F-4D97-AF65-F5344CB8AC3E}">
        <p14:creationId xmlns:p14="http://schemas.microsoft.com/office/powerpoint/2010/main" val="1533461739"/>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Sound can be made in a variety of ways</a:t>
            </a:r>
          </a:p>
          <a:p>
            <a:r>
              <a:rPr lang="en-GB" dirty="0" smtClean="0"/>
              <a:t>Sounds are caused by vibrations</a:t>
            </a:r>
          </a:p>
          <a:p>
            <a:r>
              <a:rPr lang="en-GB" dirty="0" smtClean="0"/>
              <a:t>Sounds travel through a variety of materials – better in some than others (solid, liquid, gas)</a:t>
            </a:r>
          </a:p>
          <a:p>
            <a:r>
              <a:rPr lang="en-GB" dirty="0" smtClean="0"/>
              <a:t>Sounds are heard when they enter the ear and interpreted by the brain</a:t>
            </a:r>
          </a:p>
          <a:p>
            <a:r>
              <a:rPr lang="en-GB" dirty="0" smtClean="0"/>
              <a:t>Sounds have loudness</a:t>
            </a:r>
            <a:r>
              <a:rPr lang="en-GB" dirty="0"/>
              <a:t> </a:t>
            </a:r>
            <a:r>
              <a:rPr lang="en-GB" dirty="0" smtClean="0"/>
              <a:t>(volume/ amplitude), and pitch (frequency)</a:t>
            </a:r>
          </a:p>
          <a:p>
            <a:r>
              <a:rPr lang="en-GB" dirty="0" smtClean="0"/>
              <a:t>Sound takes time to travel</a:t>
            </a:r>
          </a:p>
          <a:p>
            <a:r>
              <a:rPr lang="en-GB" dirty="0" smtClean="0"/>
              <a:t>“Fork on a string” “tubes”</a:t>
            </a:r>
            <a:endParaRPr lang="en-GB" dirty="0"/>
          </a:p>
        </p:txBody>
      </p:sp>
      <p:sp>
        <p:nvSpPr>
          <p:cNvPr id="3" name="Title 2"/>
          <p:cNvSpPr>
            <a:spLocks noGrp="1"/>
          </p:cNvSpPr>
          <p:nvPr>
            <p:ph type="title"/>
          </p:nvPr>
        </p:nvSpPr>
        <p:spPr/>
        <p:txBody>
          <a:bodyPr>
            <a:normAutofit fontScale="90000"/>
          </a:bodyPr>
          <a:lstStyle/>
          <a:p>
            <a:r>
              <a:rPr lang="en-GB" dirty="0" smtClean="0"/>
              <a:t>Concepts being developed: Sound</a:t>
            </a:r>
            <a:endParaRPr lang="en-GB" dirty="0"/>
          </a:p>
        </p:txBody>
      </p:sp>
    </p:spTree>
    <p:extLst>
      <p:ext uri="{BB962C8B-B14F-4D97-AF65-F5344CB8AC3E}">
        <p14:creationId xmlns:p14="http://schemas.microsoft.com/office/powerpoint/2010/main" val="786802044"/>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pPr marL="533400" indent="-533400">
              <a:lnSpc>
                <a:spcPct val="80000"/>
              </a:lnSpc>
              <a:buNone/>
            </a:pPr>
            <a:r>
              <a:rPr lang="en-GB" sz="2800" dirty="0" smtClean="0"/>
              <a:t>	Think </a:t>
            </a:r>
            <a:r>
              <a:rPr lang="en-GB" sz="2800" dirty="0"/>
              <a:t>about a particular sound source and ask yourself the following questions:</a:t>
            </a:r>
          </a:p>
          <a:p>
            <a:pPr marL="533400" indent="-533400">
              <a:lnSpc>
                <a:spcPct val="80000"/>
              </a:lnSpc>
              <a:buNone/>
            </a:pPr>
            <a:endParaRPr lang="en-GB" sz="2800" dirty="0"/>
          </a:p>
          <a:p>
            <a:pPr marL="533400" indent="-533400">
              <a:lnSpc>
                <a:spcPct val="80000"/>
              </a:lnSpc>
              <a:buFont typeface="Wingdings" pitchFamily="2" charset="2"/>
              <a:buAutoNum type="arabicPeriod"/>
            </a:pPr>
            <a:r>
              <a:rPr lang="en-GB" sz="2800" dirty="0"/>
              <a:t>How is the sound being made – what is happening to cause the sound?</a:t>
            </a:r>
          </a:p>
          <a:p>
            <a:pPr marL="533400" indent="-533400">
              <a:lnSpc>
                <a:spcPct val="80000"/>
              </a:lnSpc>
              <a:buFont typeface="Wingdings" pitchFamily="2" charset="2"/>
              <a:buAutoNum type="arabicPeriod"/>
            </a:pPr>
            <a:r>
              <a:rPr lang="en-GB" sz="2800" dirty="0"/>
              <a:t>What can happen to change the loudness of the sound – to make it louder, quieter?</a:t>
            </a:r>
          </a:p>
          <a:p>
            <a:pPr marL="533400" indent="-533400">
              <a:lnSpc>
                <a:spcPct val="80000"/>
              </a:lnSpc>
              <a:buFont typeface="Wingdings" pitchFamily="2" charset="2"/>
              <a:buAutoNum type="arabicPeriod"/>
            </a:pPr>
            <a:r>
              <a:rPr lang="en-GB" sz="2800" dirty="0"/>
              <a:t>What is happening when the pitch or “note” of the sound changes to a higher or a lower pitch?</a:t>
            </a:r>
          </a:p>
          <a:p>
            <a:pPr marL="533400" indent="-533400">
              <a:lnSpc>
                <a:spcPct val="80000"/>
              </a:lnSpc>
              <a:buNone/>
            </a:pPr>
            <a:endParaRPr lang="en-GB" sz="2800" dirty="0"/>
          </a:p>
          <a:p>
            <a:pPr marL="533400" indent="-533400">
              <a:lnSpc>
                <a:spcPct val="80000"/>
              </a:lnSpc>
              <a:buNone/>
            </a:pPr>
            <a:r>
              <a:rPr lang="en-GB" sz="2800" dirty="0"/>
              <a:t>	All three questions can lead to pupil investigations using a range of sound sources including musical instruments.</a:t>
            </a:r>
          </a:p>
          <a:p>
            <a:endParaRPr lang="en-GB" dirty="0"/>
          </a:p>
        </p:txBody>
      </p:sp>
      <p:sp>
        <p:nvSpPr>
          <p:cNvPr id="3" name="Title 2"/>
          <p:cNvSpPr>
            <a:spLocks noGrp="1"/>
          </p:cNvSpPr>
          <p:nvPr>
            <p:ph type="title"/>
          </p:nvPr>
        </p:nvSpPr>
        <p:spPr/>
        <p:txBody>
          <a:bodyPr/>
          <a:lstStyle/>
          <a:p>
            <a:r>
              <a:rPr lang="en-GB" dirty="0"/>
              <a:t>The three questions rule</a:t>
            </a:r>
          </a:p>
        </p:txBody>
      </p:sp>
    </p:spTree>
    <p:extLst>
      <p:ext uri="{BB962C8B-B14F-4D97-AF65-F5344CB8AC3E}">
        <p14:creationId xmlns:p14="http://schemas.microsoft.com/office/powerpoint/2010/main" val="216584606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55000" lnSpcReduction="20000"/>
          </a:bodyPr>
          <a:lstStyle/>
          <a:p>
            <a:endParaRPr lang="en-US" b="1" dirty="0" smtClean="0"/>
          </a:p>
          <a:p>
            <a:pPr marL="109728" indent="0">
              <a:buNone/>
            </a:pPr>
            <a:r>
              <a:rPr lang="en-US" b="1" dirty="0" smtClean="0"/>
              <a:t>1</a:t>
            </a:r>
            <a:r>
              <a:rPr lang="en-US" b="1" dirty="0"/>
              <a:t>. </a:t>
            </a:r>
            <a:r>
              <a:rPr lang="en-US" dirty="0"/>
              <a:t>the names, positions, functions </a:t>
            </a:r>
            <a:r>
              <a:rPr lang="en-US" dirty="0" smtClean="0"/>
              <a:t>and relative </a:t>
            </a:r>
            <a:r>
              <a:rPr lang="en-US" dirty="0"/>
              <a:t>sizes of a human’s main organs</a:t>
            </a:r>
          </a:p>
          <a:p>
            <a:pPr marL="109728" indent="0">
              <a:buNone/>
            </a:pPr>
            <a:endParaRPr lang="en-US" b="1" dirty="0" smtClean="0"/>
          </a:p>
          <a:p>
            <a:pPr marL="109728" indent="0">
              <a:buNone/>
            </a:pPr>
            <a:r>
              <a:rPr lang="en-US" b="1" dirty="0" smtClean="0"/>
              <a:t>2</a:t>
            </a:r>
            <a:r>
              <a:rPr lang="en-US" b="1" dirty="0"/>
              <a:t>. </a:t>
            </a:r>
            <a:r>
              <a:rPr lang="en-US" dirty="0"/>
              <a:t>the need for a variety of foods </a:t>
            </a:r>
            <a:r>
              <a:rPr lang="en-US" dirty="0" smtClean="0"/>
              <a:t>and exercise </a:t>
            </a:r>
            <a:r>
              <a:rPr lang="en-US" dirty="0"/>
              <a:t>for human good health</a:t>
            </a:r>
          </a:p>
          <a:p>
            <a:pPr marL="109728" indent="0">
              <a:buNone/>
            </a:pPr>
            <a:endParaRPr lang="en-US" b="1" dirty="0" smtClean="0"/>
          </a:p>
          <a:p>
            <a:pPr marL="109728" indent="0">
              <a:buNone/>
            </a:pPr>
            <a:r>
              <a:rPr lang="en-US" b="1" dirty="0" smtClean="0"/>
              <a:t>3</a:t>
            </a:r>
            <a:r>
              <a:rPr lang="en-US" b="1" dirty="0"/>
              <a:t>. </a:t>
            </a:r>
            <a:r>
              <a:rPr lang="en-US" dirty="0"/>
              <a:t>the effect on the human body of </a:t>
            </a:r>
            <a:r>
              <a:rPr lang="en-US" dirty="0" smtClean="0"/>
              <a:t>some drugs</a:t>
            </a:r>
            <a:r>
              <a:rPr lang="en-US" dirty="0"/>
              <a:t>, </a:t>
            </a:r>
            <a:r>
              <a:rPr lang="en-US" i="1" dirty="0" smtClean="0"/>
              <a:t>e.g. </a:t>
            </a:r>
            <a:r>
              <a:rPr lang="en-US" i="1" dirty="0" err="1" smtClean="0"/>
              <a:t>alcohol,solvents,tobacco</a:t>
            </a:r>
            <a:endParaRPr lang="en-US" i="1" dirty="0"/>
          </a:p>
          <a:p>
            <a:pPr marL="109728" indent="0">
              <a:buNone/>
            </a:pPr>
            <a:endParaRPr lang="en-US" b="1" dirty="0" smtClean="0"/>
          </a:p>
          <a:p>
            <a:pPr marL="109728" indent="0">
              <a:buNone/>
            </a:pPr>
            <a:r>
              <a:rPr lang="en-US" b="1" dirty="0" smtClean="0"/>
              <a:t>4</a:t>
            </a:r>
            <a:r>
              <a:rPr lang="en-US" b="1" dirty="0"/>
              <a:t>. </a:t>
            </a:r>
            <a:r>
              <a:rPr lang="en-US" dirty="0"/>
              <a:t>through fieldwork, the plants </a:t>
            </a:r>
            <a:r>
              <a:rPr lang="en-US" dirty="0" smtClean="0"/>
              <a:t>and animals </a:t>
            </a:r>
            <a:r>
              <a:rPr lang="en-US" dirty="0"/>
              <a:t>found in two contrasting</a:t>
            </a:r>
          </a:p>
          <a:p>
            <a:pPr marL="109728" indent="0">
              <a:buNone/>
            </a:pPr>
            <a:r>
              <a:rPr lang="en-US" dirty="0"/>
              <a:t>local environments, </a:t>
            </a:r>
            <a:r>
              <a:rPr lang="en-US" i="1" dirty="0"/>
              <a:t>e.g. </a:t>
            </a:r>
            <a:r>
              <a:rPr lang="en-US" i="1" dirty="0" smtClean="0"/>
              <a:t>identification, nutrition</a:t>
            </a:r>
            <a:r>
              <a:rPr lang="en-US" i="1" dirty="0"/>
              <a:t>, life cycles, place in environment</a:t>
            </a:r>
          </a:p>
          <a:p>
            <a:pPr marL="109728" indent="0">
              <a:buNone/>
            </a:pPr>
            <a:endParaRPr lang="en-US" b="1" dirty="0" smtClean="0"/>
          </a:p>
          <a:p>
            <a:pPr marL="109728" indent="0">
              <a:buNone/>
            </a:pPr>
            <a:r>
              <a:rPr lang="en-US" b="1" dirty="0" smtClean="0"/>
              <a:t>5</a:t>
            </a:r>
            <a:r>
              <a:rPr lang="en-US" b="1" dirty="0"/>
              <a:t>. </a:t>
            </a:r>
            <a:r>
              <a:rPr lang="en-US" dirty="0"/>
              <a:t>the interdependence of living </a:t>
            </a:r>
            <a:r>
              <a:rPr lang="en-US" dirty="0" smtClean="0"/>
              <a:t>organisms in </a:t>
            </a:r>
            <a:r>
              <a:rPr lang="en-US" dirty="0"/>
              <a:t>those two </a:t>
            </a:r>
            <a:r>
              <a:rPr lang="en-US" dirty="0" smtClean="0"/>
              <a:t>environments and       their representation </a:t>
            </a:r>
            <a:r>
              <a:rPr lang="en-US" dirty="0"/>
              <a:t>as food chains</a:t>
            </a:r>
          </a:p>
          <a:p>
            <a:pPr marL="109728" indent="0">
              <a:buNone/>
            </a:pPr>
            <a:endParaRPr lang="en-US" b="1" dirty="0" smtClean="0"/>
          </a:p>
          <a:p>
            <a:pPr marL="109728" indent="0">
              <a:buNone/>
            </a:pPr>
            <a:r>
              <a:rPr lang="en-US" b="1" dirty="0" smtClean="0"/>
              <a:t>6</a:t>
            </a:r>
            <a:r>
              <a:rPr lang="en-US" b="1" dirty="0"/>
              <a:t>. </a:t>
            </a:r>
            <a:r>
              <a:rPr lang="en-US" dirty="0"/>
              <a:t>the environmental factors that </a:t>
            </a:r>
            <a:r>
              <a:rPr lang="en-US" dirty="0" smtClean="0"/>
              <a:t>affect what </a:t>
            </a:r>
            <a:r>
              <a:rPr lang="en-US" dirty="0"/>
              <a:t>grows and lives in those two</a:t>
            </a:r>
          </a:p>
          <a:p>
            <a:pPr marL="109728" indent="0">
              <a:buNone/>
            </a:pPr>
            <a:r>
              <a:rPr lang="en-US" dirty="0" smtClean="0"/>
              <a:t>environments</a:t>
            </a:r>
            <a:r>
              <a:rPr lang="en-US" dirty="0"/>
              <a:t>, </a:t>
            </a:r>
            <a:r>
              <a:rPr lang="en-US" i="1" dirty="0"/>
              <a:t>e.g. sunlight, </a:t>
            </a:r>
            <a:r>
              <a:rPr lang="en-US" i="1" dirty="0" smtClean="0"/>
              <a:t>water availability</a:t>
            </a:r>
            <a:r>
              <a:rPr lang="en-US" i="1" dirty="0"/>
              <a:t>, temperature</a:t>
            </a:r>
          </a:p>
          <a:p>
            <a:pPr marL="109728" indent="0">
              <a:buNone/>
            </a:pPr>
            <a:endParaRPr lang="en-US" b="1" dirty="0" smtClean="0"/>
          </a:p>
          <a:p>
            <a:pPr marL="109728" indent="0">
              <a:buNone/>
            </a:pPr>
            <a:r>
              <a:rPr lang="en-US" b="1" dirty="0" smtClean="0"/>
              <a:t>7</a:t>
            </a:r>
            <a:r>
              <a:rPr lang="en-US" b="1" dirty="0"/>
              <a:t>. </a:t>
            </a:r>
            <a:r>
              <a:rPr lang="en-US" dirty="0"/>
              <a:t>how humans affect the </a:t>
            </a:r>
            <a:r>
              <a:rPr lang="en-US" dirty="0" smtClean="0"/>
              <a:t>local environment</a:t>
            </a:r>
            <a:r>
              <a:rPr lang="en-US" dirty="0"/>
              <a:t>, </a:t>
            </a:r>
            <a:r>
              <a:rPr lang="en-US" i="1" dirty="0"/>
              <a:t>e.g. litter, water</a:t>
            </a:r>
          </a:p>
          <a:p>
            <a:pPr marL="109728" indent="0">
              <a:buNone/>
            </a:pPr>
            <a:r>
              <a:rPr lang="en-US" i="1" dirty="0" smtClean="0"/>
              <a:t>pollution</a:t>
            </a:r>
            <a:r>
              <a:rPr lang="en-US" i="1" dirty="0"/>
              <a:t>, noise pollution</a:t>
            </a:r>
            <a:r>
              <a:rPr lang="en-US" dirty="0"/>
              <a:t>.</a:t>
            </a:r>
          </a:p>
        </p:txBody>
      </p:sp>
      <p:sp>
        <p:nvSpPr>
          <p:cNvPr id="3" name="Title 2"/>
          <p:cNvSpPr>
            <a:spLocks noGrp="1"/>
          </p:cNvSpPr>
          <p:nvPr>
            <p:ph type="title"/>
          </p:nvPr>
        </p:nvSpPr>
        <p:spPr/>
        <p:txBody>
          <a:bodyPr>
            <a:normAutofit fontScale="90000"/>
          </a:bodyPr>
          <a:lstStyle/>
          <a:p>
            <a:r>
              <a:rPr lang="en-US" sz="1800" dirty="0" smtClean="0"/>
              <a:t/>
            </a:r>
            <a:br>
              <a:rPr lang="en-US" sz="1800" dirty="0" smtClean="0"/>
            </a:br>
            <a:r>
              <a:rPr lang="en-US" sz="1800" dirty="0"/>
              <a:t/>
            </a:r>
            <a:br>
              <a:rPr lang="en-US" sz="1800" dirty="0"/>
            </a:br>
            <a:r>
              <a:rPr lang="en-US" sz="1800" dirty="0" smtClean="0"/>
              <a:t>Interdependence </a:t>
            </a:r>
            <a:r>
              <a:rPr lang="en-US" sz="1800" dirty="0"/>
              <a:t>of organisms</a:t>
            </a:r>
            <a:br>
              <a:rPr lang="en-US" sz="1800" dirty="0"/>
            </a:br>
            <a:r>
              <a:rPr lang="en-US" sz="1800" dirty="0"/>
              <a:t>Pupils should use and develop their </a:t>
            </a:r>
            <a:r>
              <a:rPr lang="en-US" sz="1800" dirty="0" smtClean="0"/>
              <a:t>skills, knowledge </a:t>
            </a:r>
            <a:r>
              <a:rPr lang="en-US" sz="1800" dirty="0"/>
              <a:t>and understanding by</a:t>
            </a:r>
            <a:br>
              <a:rPr lang="en-US" sz="1800" dirty="0"/>
            </a:br>
            <a:r>
              <a:rPr lang="en-US" sz="1800" dirty="0"/>
              <a:t>investigating how animals and plants </a:t>
            </a:r>
            <a:r>
              <a:rPr lang="en-US" sz="1800" dirty="0" smtClean="0"/>
              <a:t>are independent </a:t>
            </a:r>
            <a:r>
              <a:rPr lang="en-US" sz="1800" dirty="0"/>
              <a:t>yet rely on each other for</a:t>
            </a:r>
            <a:br>
              <a:rPr lang="en-US" sz="1800" dirty="0"/>
            </a:br>
            <a:r>
              <a:rPr lang="en-US" sz="1800" dirty="0"/>
              <a:t>survival.</a:t>
            </a:r>
            <a:r>
              <a:rPr lang="en-US" dirty="0"/>
              <a:t/>
            </a:r>
            <a:br>
              <a:rPr lang="en-US" dirty="0"/>
            </a:br>
            <a:endParaRPr lang="en-US" dirty="0"/>
          </a:p>
        </p:txBody>
      </p:sp>
    </p:spTree>
    <p:extLst>
      <p:ext uri="{BB962C8B-B14F-4D97-AF65-F5344CB8AC3E}">
        <p14:creationId xmlns:p14="http://schemas.microsoft.com/office/powerpoint/2010/main" val="340305008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smtClean="0"/>
          </a:p>
          <a:p>
            <a:endParaRPr lang="en-GB" dirty="0"/>
          </a:p>
          <a:p>
            <a:r>
              <a:rPr lang="en-GB" dirty="0" smtClean="0"/>
              <a:t>“Animals”</a:t>
            </a:r>
          </a:p>
          <a:p>
            <a:endParaRPr lang="en-GB" dirty="0"/>
          </a:p>
          <a:p>
            <a:pPr marL="109728" indent="0">
              <a:buNone/>
            </a:pPr>
            <a:r>
              <a:rPr lang="en-GB" dirty="0" smtClean="0"/>
              <a:t>Pets;  Farm;  Forrest; Aquatic; Flying</a:t>
            </a:r>
          </a:p>
          <a:p>
            <a:endParaRPr lang="en-GB" dirty="0"/>
          </a:p>
          <a:p>
            <a:endParaRPr lang="en-GB" dirty="0" smtClean="0"/>
          </a:p>
          <a:p>
            <a:endParaRPr lang="en-GB" dirty="0"/>
          </a:p>
          <a:p>
            <a:r>
              <a:rPr lang="en-GB" dirty="0" smtClean="0"/>
              <a:t>Reflection..?</a:t>
            </a:r>
            <a:endParaRPr lang="en-US" dirty="0"/>
          </a:p>
        </p:txBody>
      </p:sp>
      <p:sp>
        <p:nvSpPr>
          <p:cNvPr id="3" name="Title 2"/>
          <p:cNvSpPr>
            <a:spLocks noGrp="1"/>
          </p:cNvSpPr>
          <p:nvPr>
            <p:ph type="title"/>
          </p:nvPr>
        </p:nvSpPr>
        <p:spPr/>
        <p:txBody>
          <a:bodyPr/>
          <a:lstStyle/>
          <a:p>
            <a:r>
              <a:rPr lang="en-GB" dirty="0" smtClean="0"/>
              <a:t>Activity </a:t>
            </a:r>
            <a:endParaRPr lang="en-US" dirty="0"/>
          </a:p>
        </p:txBody>
      </p:sp>
    </p:spTree>
    <p:extLst>
      <p:ext uri="{BB962C8B-B14F-4D97-AF65-F5344CB8AC3E}">
        <p14:creationId xmlns:p14="http://schemas.microsoft.com/office/powerpoint/2010/main" val="1048229155"/>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Is it living?</a:t>
            </a:r>
            <a:endParaRPr lang="en-US" dirty="0"/>
          </a:p>
        </p:txBody>
      </p:sp>
      <p:pic>
        <p:nvPicPr>
          <p:cNvPr id="4" name="Picture 3"/>
          <p:cNvPicPr>
            <a:picLocks noChangeAspect="1"/>
          </p:cNvPicPr>
          <p:nvPr/>
        </p:nvPicPr>
        <p:blipFill>
          <a:blip r:embed="rId2"/>
          <a:stretch>
            <a:fillRect/>
          </a:stretch>
        </p:blipFill>
        <p:spPr>
          <a:xfrm>
            <a:off x="1691680" y="1268760"/>
            <a:ext cx="5749636" cy="4953081"/>
          </a:xfrm>
          <a:prstGeom prst="rect">
            <a:avLst/>
          </a:prstGeom>
        </p:spPr>
      </p:pic>
    </p:spTree>
    <p:extLst>
      <p:ext uri="{BB962C8B-B14F-4D97-AF65-F5344CB8AC3E}">
        <p14:creationId xmlns:p14="http://schemas.microsoft.com/office/powerpoint/2010/main" val="3629319559"/>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2700" dirty="0" smtClean="0"/>
              <a:t>FIRE </a:t>
            </a:r>
            <a:r>
              <a:rPr lang="en-GB" sz="2700" dirty="0"/>
              <a:t>IS LIVING? </a:t>
            </a:r>
            <a:r>
              <a:rPr lang="en-GB" sz="2700" dirty="0" smtClean="0"/>
              <a:t>DISCUSS</a:t>
            </a:r>
            <a:r>
              <a:rPr lang="en-GB" dirty="0"/>
              <a:t/>
            </a:r>
            <a:br>
              <a:rPr lang="en-GB" dirty="0"/>
            </a:br>
            <a:endParaRPr lang="en-US" dirty="0"/>
          </a:p>
        </p:txBody>
      </p:sp>
      <p:pic>
        <p:nvPicPr>
          <p:cNvPr id="4" name="Content Placeholder 3" descr="Fire-Flames.jpg"/>
          <p:cNvPicPr>
            <a:picLocks noGrp="1" noChangeAspect="1"/>
          </p:cNvPicPr>
          <p:nvPr>
            <p:ph idx="1"/>
          </p:nvPr>
        </p:nvPicPr>
        <p:blipFill>
          <a:blip r:embed="rId2"/>
          <a:srcRect l="-11154" r="-11154"/>
          <a:stretch>
            <a:fillRect/>
          </a:stretch>
        </p:blipFill>
        <p:spPr/>
      </p:pic>
    </p:spTree>
    <p:extLst>
      <p:ext uri="{BB962C8B-B14F-4D97-AF65-F5344CB8AC3E}">
        <p14:creationId xmlns:p14="http://schemas.microsoft.com/office/powerpoint/2010/main" val="3082053191"/>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smtClean="0"/>
              <a:t>Change over time: e.g. Life cycles </a:t>
            </a:r>
            <a:r>
              <a:rPr lang="en-US" sz="1050" i="1" dirty="0" smtClean="0"/>
              <a:t>copyright not shared</a:t>
            </a:r>
            <a:endParaRPr lang="en-US" sz="1050" i="1" dirty="0"/>
          </a:p>
        </p:txBody>
      </p:sp>
      <p:pic>
        <p:nvPicPr>
          <p:cNvPr id="4" name="Content Placeholder 3" descr="ladybug-life-cycle-photosillustrations-of-life-cycles--life-cycle-of-a-ladybug-8lgaust3.jpg"/>
          <p:cNvPicPr>
            <a:picLocks noGrp="1" noChangeAspect="1"/>
          </p:cNvPicPr>
          <p:nvPr>
            <p:ph idx="1"/>
          </p:nvPr>
        </p:nvPicPr>
        <p:blipFill>
          <a:blip r:embed="rId2"/>
          <a:srcRect l="-40915" r="-40915"/>
          <a:stretch>
            <a:fillRect/>
          </a:stretch>
        </p:blipFill>
        <p:spPr/>
      </p:pic>
    </p:spTree>
    <p:extLst>
      <p:ext uri="{BB962C8B-B14F-4D97-AF65-F5344CB8AC3E}">
        <p14:creationId xmlns:p14="http://schemas.microsoft.com/office/powerpoint/2010/main" val="386940303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smtClean="0"/>
          </a:p>
          <a:p>
            <a:endParaRPr lang="en-GB" dirty="0" smtClean="0"/>
          </a:p>
          <a:p>
            <a:endParaRPr lang="en-GB" dirty="0" smtClean="0"/>
          </a:p>
          <a:p>
            <a:endParaRPr lang="en-GB" dirty="0"/>
          </a:p>
          <a:p>
            <a:r>
              <a:rPr lang="en-GB" dirty="0" smtClean="0"/>
              <a:t>Change over time cards</a:t>
            </a:r>
            <a:endParaRPr lang="en-US" dirty="0"/>
          </a:p>
        </p:txBody>
      </p:sp>
      <p:sp>
        <p:nvSpPr>
          <p:cNvPr id="3" name="Title 2"/>
          <p:cNvSpPr>
            <a:spLocks noGrp="1"/>
          </p:cNvSpPr>
          <p:nvPr>
            <p:ph type="title"/>
          </p:nvPr>
        </p:nvSpPr>
        <p:spPr/>
        <p:txBody>
          <a:bodyPr/>
          <a:lstStyle/>
          <a:p>
            <a:r>
              <a:rPr lang="en-GB" dirty="0" smtClean="0"/>
              <a:t>Activity: </a:t>
            </a:r>
            <a:endParaRPr lang="en-US" dirty="0"/>
          </a:p>
        </p:txBody>
      </p:sp>
    </p:spTree>
    <p:extLst>
      <p:ext uri="{BB962C8B-B14F-4D97-AF65-F5344CB8AC3E}">
        <p14:creationId xmlns:p14="http://schemas.microsoft.com/office/powerpoint/2010/main" val="58195046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pPr marL="109728" indent="0">
              <a:buNone/>
            </a:pPr>
            <a:endParaRPr lang="en-GB" dirty="0"/>
          </a:p>
          <a:p>
            <a:pPr marL="624078" indent="-514350">
              <a:buAutoNum type="arabicPeriod"/>
            </a:pPr>
            <a:r>
              <a:rPr lang="en-GB" i="1" dirty="0" smtClean="0"/>
              <a:t>Ladybird Hunt video clip </a:t>
            </a:r>
            <a:endParaRPr lang="en-GB" i="1" dirty="0"/>
          </a:p>
          <a:p>
            <a:pPr marL="624078" indent="-514350">
              <a:buAutoNum type="arabicPeriod"/>
            </a:pPr>
            <a:endParaRPr lang="en-GB" i="1" dirty="0" smtClean="0"/>
          </a:p>
          <a:p>
            <a:pPr marL="624078" indent="-514350">
              <a:buAutoNum type="arabicPeriod"/>
            </a:pPr>
            <a:r>
              <a:rPr lang="en-US" dirty="0" err="1" smtClean="0"/>
              <a:t>Minibeasts</a:t>
            </a:r>
            <a:r>
              <a:rPr lang="en-US" dirty="0" smtClean="0"/>
              <a:t> hunt and sensory walk</a:t>
            </a:r>
          </a:p>
          <a:p>
            <a:pPr marL="624078" indent="-514350">
              <a:buAutoNum type="arabicPeriod"/>
            </a:pPr>
            <a:r>
              <a:rPr lang="en-US" dirty="0" smtClean="0"/>
              <a:t>Collage from found </a:t>
            </a:r>
            <a:r>
              <a:rPr lang="en-US" dirty="0" smtClean="0"/>
              <a:t>objects – Nature Detectives</a:t>
            </a:r>
            <a:endParaRPr lang="en-US" dirty="0" smtClean="0"/>
          </a:p>
          <a:p>
            <a:pPr marL="624078" indent="-514350">
              <a:buFont typeface="Wingdings 3"/>
              <a:buAutoNum type="arabicPeriod"/>
            </a:pPr>
            <a:r>
              <a:rPr lang="en-GB" dirty="0" smtClean="0"/>
              <a:t>Use keys to identify</a:t>
            </a:r>
          </a:p>
          <a:p>
            <a:pPr marL="624078" indent="-514350">
              <a:buFont typeface="Wingdings 3"/>
              <a:buAutoNum type="arabicPeriod"/>
            </a:pPr>
            <a:r>
              <a:rPr lang="en-GB" dirty="0" smtClean="0"/>
              <a:t>Habitats posters</a:t>
            </a:r>
          </a:p>
          <a:p>
            <a:pPr marL="624078" indent="-514350">
              <a:buFont typeface="Wingdings 3"/>
              <a:buAutoNum type="arabicPeriod"/>
            </a:pPr>
            <a:r>
              <a:rPr lang="en-GB" dirty="0" smtClean="0"/>
              <a:t>Food chain games</a:t>
            </a:r>
          </a:p>
          <a:p>
            <a:pPr marL="624078" indent="-514350">
              <a:buFont typeface="Wingdings 3"/>
              <a:buAutoNum type="arabicPeriod"/>
            </a:pPr>
            <a:r>
              <a:rPr lang="en-GB" dirty="0" smtClean="0"/>
              <a:t>Lifecycle bags and card sequences</a:t>
            </a:r>
          </a:p>
          <a:p>
            <a:pPr marL="109728" indent="0">
              <a:buNone/>
            </a:pPr>
            <a:r>
              <a:rPr lang="en-GB" dirty="0" smtClean="0"/>
              <a:t>	</a:t>
            </a:r>
          </a:p>
          <a:p>
            <a:pPr marL="624078" indent="-514350">
              <a:buAutoNum type="arabicPeriod"/>
            </a:pPr>
            <a:endParaRPr lang="en-GB" dirty="0" smtClean="0"/>
          </a:p>
          <a:p>
            <a:pPr marL="624078" indent="-514350">
              <a:buAutoNum type="arabicPeriod"/>
            </a:pPr>
            <a:endParaRPr lang="en-US" dirty="0"/>
          </a:p>
          <a:p>
            <a:pPr marL="109728" indent="0">
              <a:buNone/>
            </a:pPr>
            <a:endParaRPr lang="en-US" dirty="0"/>
          </a:p>
        </p:txBody>
      </p:sp>
      <p:sp>
        <p:nvSpPr>
          <p:cNvPr id="3" name="Title 2"/>
          <p:cNvSpPr>
            <a:spLocks noGrp="1"/>
          </p:cNvSpPr>
          <p:nvPr>
            <p:ph type="title"/>
          </p:nvPr>
        </p:nvSpPr>
        <p:spPr/>
        <p:txBody>
          <a:bodyPr>
            <a:normAutofit/>
          </a:bodyPr>
          <a:lstStyle/>
          <a:p>
            <a:r>
              <a:rPr lang="en-GB" sz="2700" dirty="0" smtClean="0"/>
              <a:t/>
            </a:r>
            <a:br>
              <a:rPr lang="en-GB" sz="2700" dirty="0" smtClean="0"/>
            </a:br>
            <a:r>
              <a:rPr lang="en-GB" sz="2700" dirty="0" smtClean="0"/>
              <a:t>Living Things: </a:t>
            </a:r>
            <a:endParaRPr lang="en-US" dirty="0"/>
          </a:p>
        </p:txBody>
      </p:sp>
    </p:spTree>
    <p:extLst>
      <p:ext uri="{BB962C8B-B14F-4D97-AF65-F5344CB8AC3E}">
        <p14:creationId xmlns:p14="http://schemas.microsoft.com/office/powerpoint/2010/main" val="1692137295"/>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dirty="0" err="1" smtClean="0"/>
              <a:t>Tenebrio</a:t>
            </a:r>
            <a:r>
              <a:rPr lang="en-US" dirty="0" smtClean="0"/>
              <a:t> lifecycle questions and enquiry</a:t>
            </a:r>
            <a:endParaRPr lang="en-US" dirty="0"/>
          </a:p>
        </p:txBody>
      </p:sp>
      <p:sp>
        <p:nvSpPr>
          <p:cNvPr id="3" name="Content Placeholder 2"/>
          <p:cNvSpPr>
            <a:spLocks noGrp="1"/>
          </p:cNvSpPr>
          <p:nvPr>
            <p:ph idx="1"/>
          </p:nvPr>
        </p:nvSpPr>
        <p:spPr/>
        <p:txBody>
          <a:bodyPr>
            <a:normAutofit fontScale="85000" lnSpcReduction="20000"/>
          </a:bodyPr>
          <a:lstStyle/>
          <a:p>
            <a:r>
              <a:rPr lang="en-GB" dirty="0"/>
              <a:t>Use the questions to identify what type of enquiry pupils would be able to use to attempt to find the answers.</a:t>
            </a:r>
          </a:p>
          <a:p>
            <a:endParaRPr lang="en-GB" dirty="0" smtClean="0"/>
          </a:p>
          <a:p>
            <a:r>
              <a:rPr lang="en-GB" dirty="0" smtClean="0"/>
              <a:t>You could plan </a:t>
            </a:r>
            <a:r>
              <a:rPr lang="en-GB" dirty="0"/>
              <a:t>and develop an enquiry in response to a question.</a:t>
            </a:r>
          </a:p>
          <a:p>
            <a:endParaRPr lang="en-US" dirty="0" smtClean="0"/>
          </a:p>
          <a:p>
            <a:r>
              <a:rPr lang="en-US" dirty="0" smtClean="0"/>
              <a:t>E.g. What conditions do </a:t>
            </a:r>
            <a:r>
              <a:rPr lang="en-US" dirty="0" err="1" smtClean="0"/>
              <a:t>tenebrio</a:t>
            </a:r>
            <a:r>
              <a:rPr lang="en-US" dirty="0" smtClean="0"/>
              <a:t> beetles prefer?</a:t>
            </a:r>
          </a:p>
          <a:p>
            <a:endParaRPr lang="en-GB" dirty="0"/>
          </a:p>
          <a:p>
            <a:r>
              <a:rPr lang="en-GB" dirty="0" smtClean="0"/>
              <a:t>Foundation Phase </a:t>
            </a:r>
            <a:r>
              <a:rPr lang="en-GB" dirty="0"/>
              <a:t>exploration: Design an area in your classroom </a:t>
            </a:r>
            <a:endParaRPr lang="en-GB" dirty="0" smtClean="0"/>
          </a:p>
          <a:p>
            <a:endParaRPr lang="en-GB" dirty="0"/>
          </a:p>
          <a:p>
            <a:pPr marL="109728" indent="0">
              <a:buNone/>
            </a:pPr>
            <a:r>
              <a:rPr lang="en-GB" dirty="0" smtClean="0"/>
              <a:t>Jungle; </a:t>
            </a:r>
            <a:r>
              <a:rPr lang="en-GB" dirty="0" err="1" smtClean="0"/>
              <a:t>petshop</a:t>
            </a:r>
            <a:r>
              <a:rPr lang="en-GB" dirty="0" smtClean="0"/>
              <a:t>; zoo; farm; pond; seashore; garden centre…</a:t>
            </a:r>
            <a:endParaRPr lang="en-US" dirty="0" smtClean="0"/>
          </a:p>
          <a:p>
            <a:endParaRPr lang="en-US" dirty="0"/>
          </a:p>
        </p:txBody>
      </p:sp>
    </p:spTree>
    <p:extLst>
      <p:ext uri="{BB962C8B-B14F-4D97-AF65-F5344CB8AC3E}">
        <p14:creationId xmlns:p14="http://schemas.microsoft.com/office/powerpoint/2010/main" val="508677912"/>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smtClean="0">
              <a:hlinkClick r:id="rId2"/>
            </a:endParaRPr>
          </a:p>
          <a:p>
            <a:endParaRPr lang="en-GB" dirty="0">
              <a:hlinkClick r:id="rId2"/>
            </a:endParaRPr>
          </a:p>
          <a:p>
            <a:r>
              <a:rPr lang="en-GB" dirty="0" smtClean="0">
                <a:hlinkClick r:id="rId2"/>
              </a:rPr>
              <a:t>https</a:t>
            </a:r>
            <a:r>
              <a:rPr lang="en-GB" dirty="0">
                <a:hlinkClick r:id="rId2"/>
              </a:rPr>
              <a:t>://</a:t>
            </a:r>
            <a:r>
              <a:rPr lang="en-GB" dirty="0" smtClean="0">
                <a:hlinkClick r:id="rId2"/>
              </a:rPr>
              <a:t>www.stem.org.uk/primary-science</a:t>
            </a:r>
            <a:endParaRPr lang="en-GB" dirty="0" smtClean="0"/>
          </a:p>
          <a:p>
            <a:endParaRPr lang="en-GB" dirty="0"/>
          </a:p>
        </p:txBody>
      </p:sp>
      <p:sp>
        <p:nvSpPr>
          <p:cNvPr id="3" name="Title 2"/>
          <p:cNvSpPr>
            <a:spLocks noGrp="1"/>
          </p:cNvSpPr>
          <p:nvPr>
            <p:ph type="title"/>
          </p:nvPr>
        </p:nvSpPr>
        <p:spPr/>
        <p:txBody>
          <a:bodyPr/>
          <a:lstStyle/>
          <a:p>
            <a:r>
              <a:rPr lang="en-GB" dirty="0" smtClean="0"/>
              <a:t>Resources by year group</a:t>
            </a:r>
            <a:endParaRPr lang="en-GB" dirty="0"/>
          </a:p>
        </p:txBody>
      </p:sp>
    </p:spTree>
    <p:extLst>
      <p:ext uri="{BB962C8B-B14F-4D97-AF65-F5344CB8AC3E}">
        <p14:creationId xmlns:p14="http://schemas.microsoft.com/office/powerpoint/2010/main" val="349983601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solidFill>
                  <a:schemeClr val="tx1"/>
                </a:solidFill>
              </a:rPr>
              <a:t>Wider science</a:t>
            </a:r>
            <a:endParaRPr lang="en-GB" dirty="0">
              <a:solidFill>
                <a:schemeClr val="tx1"/>
              </a:solidFill>
            </a:endParaRPr>
          </a:p>
        </p:txBody>
      </p:sp>
      <p:sp>
        <p:nvSpPr>
          <p:cNvPr id="3" name="Content Placeholder 2"/>
          <p:cNvSpPr>
            <a:spLocks noGrp="1"/>
          </p:cNvSpPr>
          <p:nvPr>
            <p:ph idx="1"/>
          </p:nvPr>
        </p:nvSpPr>
        <p:spPr/>
        <p:txBody>
          <a:bodyPr>
            <a:normAutofit fontScale="85000" lnSpcReduction="20000"/>
          </a:bodyPr>
          <a:lstStyle/>
          <a:p>
            <a:pPr marL="0" indent="0">
              <a:buNone/>
            </a:pPr>
            <a:r>
              <a:rPr lang="en-GB" dirty="0" smtClean="0"/>
              <a:t>Useful information</a:t>
            </a:r>
          </a:p>
          <a:p>
            <a:pPr marL="0" indent="0">
              <a:buNone/>
            </a:pPr>
            <a:endParaRPr lang="en-GB" dirty="0" smtClean="0"/>
          </a:p>
          <a:p>
            <a:pPr marL="0" indent="0">
              <a:buNone/>
            </a:pPr>
            <a:r>
              <a:rPr lang="en-GB" dirty="0" smtClean="0"/>
              <a:t>THE ASSOCIATION FOR SCIENCE EDUCATION (ASE): </a:t>
            </a:r>
            <a:r>
              <a:rPr lang="en-GB" dirty="0" smtClean="0">
                <a:hlinkClick r:id="rId2"/>
              </a:rPr>
              <a:t>http</a:t>
            </a:r>
            <a:r>
              <a:rPr lang="en-GB" dirty="0">
                <a:hlinkClick r:id="rId2"/>
              </a:rPr>
              <a:t>://www.ase.org.uk/home</a:t>
            </a:r>
            <a:r>
              <a:rPr lang="en-GB" dirty="0" smtClean="0">
                <a:hlinkClick r:id="rId2"/>
              </a:rPr>
              <a:t>/</a:t>
            </a:r>
            <a:endParaRPr lang="en-GB" dirty="0">
              <a:hlinkClick r:id="rId3"/>
            </a:endParaRPr>
          </a:p>
          <a:p>
            <a:pPr marL="0" indent="0">
              <a:buNone/>
            </a:pPr>
            <a:endParaRPr lang="en-GB" dirty="0" smtClean="0"/>
          </a:p>
          <a:p>
            <a:pPr marL="0" indent="0">
              <a:buNone/>
            </a:pPr>
            <a:r>
              <a:rPr lang="en-GB" dirty="0" smtClean="0"/>
              <a:t>Information; Clubs; STEM </a:t>
            </a:r>
            <a:r>
              <a:rPr lang="en-GB" dirty="0" err="1" smtClean="0"/>
              <a:t>Ambasadors</a:t>
            </a:r>
            <a:endParaRPr lang="en-GB" dirty="0" smtClean="0"/>
          </a:p>
          <a:p>
            <a:pPr marL="0" indent="0">
              <a:buNone/>
            </a:pPr>
            <a:r>
              <a:rPr lang="en-GB" dirty="0" smtClean="0">
                <a:hlinkClick r:id="rId4"/>
              </a:rPr>
              <a:t>http</a:t>
            </a:r>
            <a:r>
              <a:rPr lang="en-GB" dirty="0">
                <a:hlinkClick r:id="rId4"/>
              </a:rPr>
              <a:t>://www.stemnet.org.uk</a:t>
            </a:r>
            <a:r>
              <a:rPr lang="en-GB" dirty="0" smtClean="0">
                <a:hlinkClick r:id="rId4"/>
              </a:rPr>
              <a:t>/</a:t>
            </a:r>
            <a:r>
              <a:rPr lang="en-GB" dirty="0" smtClean="0"/>
              <a:t>     </a:t>
            </a:r>
            <a:r>
              <a:rPr lang="en-GB" dirty="0" smtClean="0">
                <a:hlinkClick r:id="rId5"/>
              </a:rPr>
              <a:t>http</a:t>
            </a:r>
            <a:r>
              <a:rPr lang="en-GB" dirty="0">
                <a:hlinkClick r:id="rId5"/>
              </a:rPr>
              <a:t>://www.stemclubs.net</a:t>
            </a:r>
            <a:r>
              <a:rPr lang="en-GB" dirty="0" smtClean="0">
                <a:hlinkClick r:id="rId5"/>
              </a:rPr>
              <a:t>/</a:t>
            </a:r>
            <a:endParaRPr lang="en-GB" dirty="0" smtClean="0"/>
          </a:p>
          <a:p>
            <a:pPr marL="0" indent="0">
              <a:buNone/>
            </a:pPr>
            <a:r>
              <a:rPr lang="en-GB" dirty="0">
                <a:hlinkClick r:id="rId6"/>
              </a:rPr>
              <a:t>https://</a:t>
            </a:r>
            <a:r>
              <a:rPr lang="en-GB" dirty="0" smtClean="0">
                <a:hlinkClick r:id="rId6"/>
              </a:rPr>
              <a:t>www.stem.org.uk/audience/primary</a:t>
            </a:r>
            <a:r>
              <a:rPr lang="en-GB" dirty="0" smtClean="0"/>
              <a:t>      </a:t>
            </a:r>
          </a:p>
          <a:p>
            <a:pPr marL="0" indent="0">
              <a:buNone/>
            </a:pPr>
            <a:r>
              <a:rPr lang="en-GB" i="1" dirty="0" smtClean="0"/>
              <a:t>STEM </a:t>
            </a:r>
            <a:r>
              <a:rPr lang="en-GB" i="1" dirty="0"/>
              <a:t>Learning Magazine: Primary</a:t>
            </a:r>
          </a:p>
          <a:p>
            <a:pPr marL="0" indent="0">
              <a:buNone/>
            </a:pPr>
            <a:endParaRPr lang="en-GB" dirty="0" smtClean="0"/>
          </a:p>
          <a:p>
            <a:pPr marL="0" indent="0">
              <a:buNone/>
            </a:pPr>
            <a:r>
              <a:rPr lang="en-GB" dirty="0"/>
              <a:t>British Science Association</a:t>
            </a:r>
            <a:endParaRPr lang="en-GB" dirty="0">
              <a:hlinkClick r:id=""/>
            </a:endParaRPr>
          </a:p>
          <a:p>
            <a:pPr marL="0" indent="0">
              <a:buNone/>
            </a:pPr>
            <a:r>
              <a:rPr lang="en-GB" dirty="0">
                <a:hlinkClick r:id=""/>
              </a:rPr>
              <a:t>http://www.britishscienceassociation.org/</a:t>
            </a:r>
            <a:endParaRPr lang="en-GB" dirty="0"/>
          </a:p>
          <a:p>
            <a:pPr marL="0" indent="0">
              <a:buNone/>
            </a:pPr>
            <a:endParaRPr lang="en-GB" dirty="0" smtClean="0"/>
          </a:p>
          <a:p>
            <a:endParaRPr lang="en-GB" dirty="0" smtClean="0"/>
          </a:p>
          <a:p>
            <a:endParaRPr lang="en-GB" dirty="0" smtClean="0"/>
          </a:p>
          <a:p>
            <a:endParaRPr lang="en-GB" dirty="0"/>
          </a:p>
          <a:p>
            <a:endParaRPr lang="en-GB" dirty="0" smtClean="0"/>
          </a:p>
          <a:p>
            <a:endParaRPr lang="en-GB" dirty="0"/>
          </a:p>
        </p:txBody>
      </p:sp>
    </p:spTree>
    <p:extLst>
      <p:ext uri="{BB962C8B-B14F-4D97-AF65-F5344CB8AC3E}">
        <p14:creationId xmlns:p14="http://schemas.microsoft.com/office/powerpoint/2010/main" val="218855156"/>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solidFill>
                  <a:schemeClr val="tx1"/>
                </a:solidFill>
              </a:rPr>
              <a:t>Wider Science</a:t>
            </a:r>
            <a:endParaRPr lang="en-GB" dirty="0">
              <a:solidFill>
                <a:schemeClr val="tx1"/>
              </a:solidFill>
            </a:endParaRPr>
          </a:p>
        </p:txBody>
      </p:sp>
      <p:sp>
        <p:nvSpPr>
          <p:cNvPr id="3" name="Content Placeholder 2"/>
          <p:cNvSpPr>
            <a:spLocks noGrp="1"/>
          </p:cNvSpPr>
          <p:nvPr>
            <p:ph idx="1"/>
          </p:nvPr>
        </p:nvSpPr>
        <p:spPr/>
        <p:txBody>
          <a:bodyPr>
            <a:normAutofit/>
          </a:bodyPr>
          <a:lstStyle/>
          <a:p>
            <a:pPr marL="0" indent="0">
              <a:buNone/>
            </a:pPr>
            <a:endParaRPr lang="en-US" b="1" dirty="0"/>
          </a:p>
          <a:p>
            <a:r>
              <a:rPr lang="en-US" b="1" dirty="0" smtClean="0"/>
              <a:t>The </a:t>
            </a:r>
            <a:r>
              <a:rPr lang="en-US" b="1" dirty="0"/>
              <a:t>Primary Science Teaching Trust (PSTT</a:t>
            </a:r>
            <a:r>
              <a:rPr lang="en-US" b="1" dirty="0" smtClean="0"/>
              <a:t>)</a:t>
            </a:r>
            <a:endParaRPr lang="en-GB" dirty="0" smtClean="0">
              <a:hlinkClick r:id=""/>
            </a:endParaRPr>
          </a:p>
          <a:p>
            <a:r>
              <a:rPr lang="en-GB" dirty="0" smtClean="0">
                <a:hlinkClick r:id=""/>
              </a:rPr>
              <a:t>http</a:t>
            </a:r>
            <a:r>
              <a:rPr lang="en-GB" dirty="0">
                <a:hlinkClick r:id="rId2"/>
              </a:rPr>
              <a:t>://www.pstt.org.uk</a:t>
            </a:r>
            <a:r>
              <a:rPr lang="en-GB" dirty="0" smtClean="0">
                <a:hlinkClick r:id="rId2"/>
              </a:rPr>
              <a:t>/</a:t>
            </a:r>
            <a:endParaRPr lang="en-GB" dirty="0" smtClean="0"/>
          </a:p>
          <a:p>
            <a:r>
              <a:rPr lang="en-GB" b="1" dirty="0" smtClean="0"/>
              <a:t>Hamilton Trust</a:t>
            </a:r>
          </a:p>
          <a:p>
            <a:r>
              <a:rPr lang="en-GB" dirty="0">
                <a:hlinkClick r:id="rId3"/>
              </a:rPr>
              <a:t>https://www.hamilton-trust.org.uk</a:t>
            </a:r>
            <a:r>
              <a:rPr lang="en-GB" dirty="0" smtClean="0">
                <a:hlinkClick r:id="rId3"/>
              </a:rPr>
              <a:t>/</a:t>
            </a:r>
            <a:endParaRPr lang="en-GB" dirty="0" smtClean="0"/>
          </a:p>
          <a:p>
            <a:r>
              <a:rPr lang="en-GB" b="1" dirty="0" smtClean="0"/>
              <a:t>Primary Engineer</a:t>
            </a:r>
            <a:endParaRPr lang="en-GB" b="1" dirty="0"/>
          </a:p>
          <a:p>
            <a:r>
              <a:rPr lang="en-GB" dirty="0">
                <a:hlinkClick r:id="rId4"/>
              </a:rPr>
              <a:t>http://www.primaryengineer.com</a:t>
            </a:r>
            <a:r>
              <a:rPr lang="en-GB" dirty="0" smtClean="0">
                <a:hlinkClick r:id="rId4"/>
              </a:rPr>
              <a:t>/</a:t>
            </a:r>
            <a:endParaRPr lang="en-GB" dirty="0" smtClean="0"/>
          </a:p>
          <a:p>
            <a:r>
              <a:rPr lang="en-GB" b="1" dirty="0" smtClean="0"/>
              <a:t>Science and plants for schools</a:t>
            </a:r>
          </a:p>
          <a:p>
            <a:r>
              <a:rPr lang="en-GB" dirty="0">
                <a:hlinkClick r:id="rId5"/>
              </a:rPr>
              <a:t>http://www.saps.org.uk</a:t>
            </a:r>
            <a:r>
              <a:rPr lang="en-GB" dirty="0" smtClean="0">
                <a:hlinkClick r:id="rId5"/>
              </a:rPr>
              <a:t>/</a:t>
            </a:r>
            <a:endParaRPr lang="en-GB" dirty="0" smtClean="0"/>
          </a:p>
          <a:p>
            <a:endParaRPr lang="en-GB" dirty="0" smtClean="0"/>
          </a:p>
          <a:p>
            <a:endParaRPr lang="en-GB" dirty="0"/>
          </a:p>
          <a:p>
            <a:endParaRPr lang="en-GB" dirty="0" smtClean="0"/>
          </a:p>
          <a:p>
            <a:endParaRPr lang="en-GB" dirty="0"/>
          </a:p>
        </p:txBody>
      </p:sp>
    </p:spTree>
    <p:extLst>
      <p:ext uri="{BB962C8B-B14F-4D97-AF65-F5344CB8AC3E}">
        <p14:creationId xmlns:p14="http://schemas.microsoft.com/office/powerpoint/2010/main" val="2072579638"/>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r>
              <a:rPr lang="en-GB" sz="2800" dirty="0">
                <a:solidFill>
                  <a:srgbClr val="7030A0"/>
                </a:solidFill>
              </a:rPr>
              <a:t>UK wide and Global science for </a:t>
            </a:r>
            <a:r>
              <a:rPr lang="en-GB" sz="2800" dirty="0" smtClean="0">
                <a:solidFill>
                  <a:srgbClr val="7030A0"/>
                </a:solidFill>
              </a:rPr>
              <a:t>schools</a:t>
            </a:r>
            <a:endParaRPr lang="en-GB" sz="2800" dirty="0"/>
          </a:p>
        </p:txBody>
      </p:sp>
      <p:sp>
        <p:nvSpPr>
          <p:cNvPr id="3" name="Content Placeholder 2"/>
          <p:cNvSpPr>
            <a:spLocks noGrp="1"/>
          </p:cNvSpPr>
          <p:nvPr>
            <p:ph idx="1"/>
          </p:nvPr>
        </p:nvSpPr>
        <p:spPr/>
        <p:txBody>
          <a:bodyPr>
            <a:normAutofit fontScale="92500" lnSpcReduction="10000"/>
          </a:bodyPr>
          <a:lstStyle/>
          <a:p>
            <a:r>
              <a:rPr lang="en-GB" dirty="0" smtClean="0"/>
              <a:t>Royal Society of Chemistry “Join our global experiment and share your discoveries with thousands of students across the world”.</a:t>
            </a:r>
          </a:p>
          <a:p>
            <a:r>
              <a:rPr lang="en-GB" dirty="0" smtClean="0">
                <a:hlinkClick r:id="rId2"/>
              </a:rPr>
              <a:t>http</a:t>
            </a:r>
            <a:r>
              <a:rPr lang="en-GB" dirty="0">
                <a:hlinkClick r:id="rId2"/>
              </a:rPr>
              <a:t>://</a:t>
            </a:r>
            <a:r>
              <a:rPr lang="en-GB" dirty="0" smtClean="0">
                <a:hlinkClick r:id="rId2"/>
              </a:rPr>
              <a:t>www.rsc.org/learn-chemistry/collections/experimentation/collaborative-chemistry/global-experiment-2014</a:t>
            </a:r>
            <a:endParaRPr lang="en-GB" dirty="0" smtClean="0"/>
          </a:p>
          <a:p>
            <a:endParaRPr lang="en-GB" dirty="0" smtClean="0"/>
          </a:p>
          <a:p>
            <a:r>
              <a:rPr lang="en-GB" dirty="0" smtClean="0"/>
              <a:t>Example: Hydrogels – video clip</a:t>
            </a:r>
          </a:p>
          <a:p>
            <a:r>
              <a:rPr lang="en-GB" dirty="0">
                <a:hlinkClick r:id="rId3"/>
              </a:rPr>
              <a:t>http://www.rsc.org/learn-chemistry/resource/res00001703/water-absorption-a-global-experiment-with-hydrogels#!</a:t>
            </a:r>
            <a:r>
              <a:rPr lang="en-GB" dirty="0" smtClean="0">
                <a:hlinkClick r:id="rId3"/>
              </a:rPr>
              <a:t>cmpid=CMP00006314</a:t>
            </a:r>
            <a:endParaRPr lang="en-GB" dirty="0" smtClean="0"/>
          </a:p>
          <a:p>
            <a:endParaRPr lang="en-GB" dirty="0" smtClean="0"/>
          </a:p>
          <a:p>
            <a:endParaRPr lang="en-GB" dirty="0"/>
          </a:p>
          <a:p>
            <a:endParaRPr lang="en-GB" dirty="0" smtClean="0"/>
          </a:p>
          <a:p>
            <a:endParaRPr lang="en-GB" dirty="0"/>
          </a:p>
          <a:p>
            <a:endParaRPr lang="en-GB" dirty="0"/>
          </a:p>
        </p:txBody>
      </p:sp>
    </p:spTree>
    <p:extLst>
      <p:ext uri="{BB962C8B-B14F-4D97-AF65-F5344CB8AC3E}">
        <p14:creationId xmlns:p14="http://schemas.microsoft.com/office/powerpoint/2010/main" val="3303700261"/>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endParaRPr lang="en-GB" dirty="0" smtClean="0">
              <a:hlinkClick r:id="rId2"/>
            </a:endParaRPr>
          </a:p>
          <a:p>
            <a:endParaRPr lang="en-GB" dirty="0">
              <a:hlinkClick r:id="rId2"/>
            </a:endParaRPr>
          </a:p>
          <a:p>
            <a:r>
              <a:rPr lang="en-GB" dirty="0" smtClean="0">
                <a:hlinkClick r:id="rId2"/>
              </a:rPr>
              <a:t>https</a:t>
            </a:r>
            <a:r>
              <a:rPr lang="en-GB" dirty="0">
                <a:hlinkClick r:id="rId2"/>
              </a:rPr>
              <a:t>://</a:t>
            </a:r>
            <a:r>
              <a:rPr lang="en-GB" dirty="0" smtClean="0">
                <a:hlinkClick r:id="rId2"/>
              </a:rPr>
              <a:t>www.stem.org.uk/resources/community/collection/115725/primary-engineering</a:t>
            </a:r>
            <a:endParaRPr lang="en-GB" dirty="0" smtClean="0"/>
          </a:p>
          <a:p>
            <a:endParaRPr lang="en-GB" dirty="0"/>
          </a:p>
        </p:txBody>
      </p:sp>
      <p:sp>
        <p:nvSpPr>
          <p:cNvPr id="3" name="Title 2"/>
          <p:cNvSpPr>
            <a:spLocks noGrp="1"/>
          </p:cNvSpPr>
          <p:nvPr>
            <p:ph type="title"/>
          </p:nvPr>
        </p:nvSpPr>
        <p:spPr/>
        <p:txBody>
          <a:bodyPr/>
          <a:lstStyle/>
          <a:p>
            <a:r>
              <a:rPr lang="en-GB" dirty="0" smtClean="0"/>
              <a:t>Primary Engineer: 10 projects</a:t>
            </a:r>
            <a:endParaRPr lang="en-GB" dirty="0"/>
          </a:p>
        </p:txBody>
      </p:sp>
    </p:spTree>
    <p:extLst>
      <p:ext uri="{BB962C8B-B14F-4D97-AF65-F5344CB8AC3E}">
        <p14:creationId xmlns:p14="http://schemas.microsoft.com/office/powerpoint/2010/main" val="2261430015"/>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a:bodyPr>
          <a:lstStyle/>
          <a:p>
            <a:endParaRPr lang="en-GB" dirty="0" smtClean="0"/>
          </a:p>
          <a:p>
            <a:r>
              <a:rPr lang="en-GB" dirty="0" smtClean="0"/>
              <a:t>Moodle for other resources</a:t>
            </a:r>
            <a:endParaRPr lang="en-GB" dirty="0"/>
          </a:p>
          <a:p>
            <a:r>
              <a:rPr lang="en-GB" dirty="0" smtClean="0"/>
              <a:t>“Outdoor </a:t>
            </a:r>
            <a:r>
              <a:rPr lang="en-GB" dirty="0"/>
              <a:t>Learning Pack for Primary </a:t>
            </a:r>
            <a:r>
              <a:rPr lang="en-GB" dirty="0" smtClean="0"/>
              <a:t>Teachers”</a:t>
            </a:r>
            <a:endParaRPr lang="en-GB" dirty="0"/>
          </a:p>
          <a:p>
            <a:r>
              <a:rPr lang="en-GB" dirty="0">
                <a:hlinkClick r:id="rId2"/>
              </a:rPr>
              <a:t>https://</a:t>
            </a:r>
            <a:r>
              <a:rPr lang="en-GB" dirty="0" smtClean="0">
                <a:hlinkClick r:id="rId2"/>
              </a:rPr>
              <a:t>www.woodlandtrust.org.uk/mediafile/100146207/Getting-outside-the-classroom-learning-pack.pdf</a:t>
            </a:r>
            <a:endParaRPr lang="en-GB" dirty="0" smtClean="0"/>
          </a:p>
          <a:p>
            <a:endParaRPr lang="en-GB" dirty="0"/>
          </a:p>
        </p:txBody>
      </p:sp>
      <p:sp>
        <p:nvSpPr>
          <p:cNvPr id="3" name="Title 2"/>
          <p:cNvSpPr>
            <a:spLocks noGrp="1"/>
          </p:cNvSpPr>
          <p:nvPr>
            <p:ph type="title"/>
          </p:nvPr>
        </p:nvSpPr>
        <p:spPr/>
        <p:txBody>
          <a:bodyPr/>
          <a:lstStyle/>
          <a:p>
            <a:r>
              <a:rPr lang="en-GB" dirty="0" smtClean="0"/>
              <a:t>Let’s go outside</a:t>
            </a:r>
            <a:endParaRPr lang="en-GB" dirty="0"/>
          </a:p>
        </p:txBody>
      </p:sp>
    </p:spTree>
    <p:extLst>
      <p:ext uri="{BB962C8B-B14F-4D97-AF65-F5344CB8AC3E}">
        <p14:creationId xmlns:p14="http://schemas.microsoft.com/office/powerpoint/2010/main" val="806564051"/>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t>For information</a:t>
            </a:r>
            <a:endParaRPr lang="en-GB" dirty="0"/>
          </a:p>
        </p:txBody>
      </p:sp>
      <p:sp>
        <p:nvSpPr>
          <p:cNvPr id="6" name="Content Placeholder 5"/>
          <p:cNvSpPr>
            <a:spLocks noGrp="1"/>
          </p:cNvSpPr>
          <p:nvPr>
            <p:ph idx="1"/>
          </p:nvPr>
        </p:nvSpPr>
        <p:spPr/>
        <p:txBody>
          <a:bodyPr>
            <a:normAutofit/>
          </a:bodyPr>
          <a:lstStyle/>
          <a:p>
            <a:r>
              <a:rPr lang="en-US" dirty="0" smtClean="0"/>
              <a:t>Watkins, R. (2014) “Curriculum change and raising standards: The Welsh Perspective”. </a:t>
            </a:r>
            <a:r>
              <a:rPr lang="en-US" i="1" dirty="0" smtClean="0"/>
              <a:t>Primary Science, 133, May-June, pp. 20-21.</a:t>
            </a:r>
          </a:p>
          <a:p>
            <a:r>
              <a:rPr lang="en-GB" dirty="0" smtClean="0"/>
              <a:t>Donaldson Report, February 2015, </a:t>
            </a:r>
            <a:r>
              <a:rPr lang="en-GB" b="1" dirty="0" smtClean="0"/>
              <a:t>Successful Futures  </a:t>
            </a:r>
            <a:r>
              <a:rPr lang="en-US" dirty="0" smtClean="0"/>
              <a:t>Independent Review of Curriculum and Assessment Arrangements in Wales</a:t>
            </a:r>
            <a:endParaRPr lang="en-GB" dirty="0" smtClean="0"/>
          </a:p>
          <a:p>
            <a:endParaRPr lang="en-GB" dirty="0"/>
          </a:p>
        </p:txBody>
      </p:sp>
    </p:spTree>
    <p:extLst>
      <p:ext uri="{BB962C8B-B14F-4D97-AF65-F5344CB8AC3E}">
        <p14:creationId xmlns:p14="http://schemas.microsoft.com/office/powerpoint/2010/main" val="1611481113"/>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Concourse</Template>
  <TotalTime>697</TotalTime>
  <Words>1495</Words>
  <Application>Microsoft Office PowerPoint</Application>
  <PresentationFormat>On-screen Show (4:3)</PresentationFormat>
  <Paragraphs>265</Paragraphs>
  <Slides>42</Slides>
  <Notes>5</Notes>
  <HiddenSlides>0</HiddenSlides>
  <MMClips>0</MMClips>
  <ScaleCrop>false</ScaleCrop>
  <HeadingPairs>
    <vt:vector size="4" baseType="variant">
      <vt:variant>
        <vt:lpstr>Theme</vt:lpstr>
      </vt:variant>
      <vt:variant>
        <vt:i4>1</vt:i4>
      </vt:variant>
      <vt:variant>
        <vt:lpstr>Slide Titles</vt:lpstr>
      </vt:variant>
      <vt:variant>
        <vt:i4>42</vt:i4>
      </vt:variant>
    </vt:vector>
  </HeadingPairs>
  <TitlesOfParts>
    <vt:vector size="43" baseType="lpstr">
      <vt:lpstr>Concourse</vt:lpstr>
      <vt:lpstr>ECAD4006 ESDGC, Science and the Wider Curriculum  Lecture 5                                    </vt:lpstr>
      <vt:lpstr>https://www.sublimescience.com/free-science-experiments/how-to-make-a-volcano </vt:lpstr>
      <vt:lpstr>Session objectives</vt:lpstr>
      <vt:lpstr>   Warm Up: Match electrical items to rooms – thinking and talking to elicit ideas and prior knowledge </vt:lpstr>
      <vt:lpstr>  K&amp;U World/KS2: How things work  </vt:lpstr>
      <vt:lpstr>Sources and uses of electricity</vt:lpstr>
      <vt:lpstr>Making simple circuits</vt:lpstr>
      <vt:lpstr>Altering the flow of electricity</vt:lpstr>
      <vt:lpstr>Focus on electricity: 1. Make a representational drawing of the circuit you would connect to predict your connection to light a bulb that has been removed from its holder. Try it out.</vt:lpstr>
      <vt:lpstr>Remember</vt:lpstr>
      <vt:lpstr>Circuit diagram symbols</vt:lpstr>
      <vt:lpstr>PowerPoint Presentation</vt:lpstr>
      <vt:lpstr>Making other circuits</vt:lpstr>
      <vt:lpstr>Examples of links to resources</vt:lpstr>
      <vt:lpstr>Forces focus</vt:lpstr>
      <vt:lpstr>Study the pictures in the handout and talk in your group about whether you think there are forces in these situations.  Draw arrows to show the size and direction of forces:</vt:lpstr>
      <vt:lpstr>Forces</vt:lpstr>
      <vt:lpstr>Some rules of thumb: </vt:lpstr>
      <vt:lpstr> Paper rockets </vt:lpstr>
      <vt:lpstr>PowerPoint Presentation</vt:lpstr>
      <vt:lpstr>PowerPoint Presentation</vt:lpstr>
      <vt:lpstr>PowerPoint Presentation</vt:lpstr>
      <vt:lpstr>Make a balloon rocket</vt:lpstr>
      <vt:lpstr>ECAD4006</vt:lpstr>
      <vt:lpstr>Concepts being developed: Light</vt:lpstr>
      <vt:lpstr>Concepts being developed: Sound</vt:lpstr>
      <vt:lpstr>The three questions rule</vt:lpstr>
      <vt:lpstr>  Interdependence of organisms Pupils should use and develop their skills, knowledge and understanding by investigating how animals and plants are independent yet rely on each other for survival. </vt:lpstr>
      <vt:lpstr>Activity </vt:lpstr>
      <vt:lpstr>Is it living?</vt:lpstr>
      <vt:lpstr>FIRE IS LIVING? DISCUSS </vt:lpstr>
      <vt:lpstr>Change over time: e.g. Life cycles copyright not shared</vt:lpstr>
      <vt:lpstr>Activity: </vt:lpstr>
      <vt:lpstr> Living Things: </vt:lpstr>
      <vt:lpstr>Tenebrio lifecycle questions and enquiry</vt:lpstr>
      <vt:lpstr>Resources by year group</vt:lpstr>
      <vt:lpstr>Wider science</vt:lpstr>
      <vt:lpstr>Wider Science</vt:lpstr>
      <vt:lpstr>UK wide and Global science for schools</vt:lpstr>
      <vt:lpstr>Primary Engineer: 10 projects</vt:lpstr>
      <vt:lpstr>Let’s go outside</vt:lpstr>
      <vt:lpstr>For information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Administrator</dc:creator>
  <cp:lastModifiedBy>Administrator</cp:lastModifiedBy>
  <cp:revision>50</cp:revision>
  <cp:lastPrinted>2017-10-17T09:14:00Z</cp:lastPrinted>
  <dcterms:created xsi:type="dcterms:W3CDTF">2015-10-14T12:23:57Z</dcterms:created>
  <dcterms:modified xsi:type="dcterms:W3CDTF">2018-10-25T10:43:02Z</dcterms:modified>
</cp:coreProperties>
</file>