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3" r:id="rId8"/>
    <p:sldId id="264" r:id="rId9"/>
    <p:sldId id="265" r:id="rId10"/>
    <p:sldId id="267" r:id="rId11"/>
    <p:sldId id="268" r:id="rId12"/>
    <p:sldId id="269" r:id="rId13"/>
    <p:sldId id="270" r:id="rId14"/>
    <p:sldId id="271"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978" autoAdjust="0"/>
    <p:restoredTop sz="86812" autoAdjust="0"/>
  </p:normalViewPr>
  <p:slideViewPr>
    <p:cSldViewPr snapToGrid="0">
      <p:cViewPr varScale="1">
        <p:scale>
          <a:sx n="68" d="100"/>
          <a:sy n="68" d="100"/>
        </p:scale>
        <p:origin x="73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787125-4917-4112-92C6-6B642BAF6922}"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F7B45F49-4B65-4781-9E04-11177AA52183}">
      <dgm:prSet phldrT="[Text]"/>
      <dgm:spPr>
        <a:solidFill>
          <a:srgbClr val="FF0000"/>
        </a:solidFill>
      </dgm:spPr>
      <dgm:t>
        <a:bodyPr/>
        <a:lstStyle/>
        <a:p>
          <a:r>
            <a:rPr lang="en-US" dirty="0"/>
            <a:t>Benefits of Employee Engagement</a:t>
          </a:r>
          <a:endParaRPr lang="en-GB" dirty="0"/>
        </a:p>
      </dgm:t>
    </dgm:pt>
    <dgm:pt modelId="{98159CCD-64ED-4F82-80A8-A1ADA9BD3332}" type="parTrans" cxnId="{A687248F-EBFB-4710-B704-79B64B83D239}">
      <dgm:prSet/>
      <dgm:spPr/>
      <dgm:t>
        <a:bodyPr/>
        <a:lstStyle/>
        <a:p>
          <a:endParaRPr lang="en-GB"/>
        </a:p>
      </dgm:t>
    </dgm:pt>
    <dgm:pt modelId="{834FDBF5-1839-4237-8560-2D196A5E7DF7}" type="sibTrans" cxnId="{A687248F-EBFB-4710-B704-79B64B83D239}">
      <dgm:prSet/>
      <dgm:spPr/>
      <dgm:t>
        <a:bodyPr/>
        <a:lstStyle/>
        <a:p>
          <a:endParaRPr lang="en-GB"/>
        </a:p>
      </dgm:t>
    </dgm:pt>
    <dgm:pt modelId="{D3E12281-0DDF-4034-8093-72980DB14DD1}">
      <dgm:prSet phldrT="[Text]"/>
      <dgm:spPr>
        <a:solidFill>
          <a:srgbClr val="FFC000"/>
        </a:solidFill>
      </dgm:spPr>
      <dgm:t>
        <a:bodyPr/>
        <a:lstStyle/>
        <a:p>
          <a:r>
            <a:rPr lang="en-US" dirty="0"/>
            <a:t>Job satisfaction and motivation</a:t>
          </a:r>
          <a:endParaRPr lang="en-GB" dirty="0"/>
        </a:p>
      </dgm:t>
    </dgm:pt>
    <dgm:pt modelId="{8F8D656C-35B7-455E-853F-C8F2A6126D6D}" type="parTrans" cxnId="{D7A4AB75-6EB5-40A6-AD9E-0EDC12A009F1}">
      <dgm:prSet/>
      <dgm:spPr/>
      <dgm:t>
        <a:bodyPr/>
        <a:lstStyle/>
        <a:p>
          <a:endParaRPr lang="en-GB"/>
        </a:p>
      </dgm:t>
    </dgm:pt>
    <dgm:pt modelId="{DA1D24EA-51B1-420A-9AC0-637B766FDF82}" type="sibTrans" cxnId="{D7A4AB75-6EB5-40A6-AD9E-0EDC12A009F1}">
      <dgm:prSet/>
      <dgm:spPr/>
      <dgm:t>
        <a:bodyPr/>
        <a:lstStyle/>
        <a:p>
          <a:endParaRPr lang="en-GB"/>
        </a:p>
      </dgm:t>
    </dgm:pt>
    <dgm:pt modelId="{2B82FFEB-EAFE-403A-B51C-876E4A9B28D0}">
      <dgm:prSet phldrT="[Text]"/>
      <dgm:spPr>
        <a:solidFill>
          <a:schemeClr val="accent6"/>
        </a:solidFill>
      </dgm:spPr>
      <dgm:t>
        <a:bodyPr/>
        <a:lstStyle/>
        <a:p>
          <a:r>
            <a:rPr lang="en-US" dirty="0"/>
            <a:t>Team collaboration and </a:t>
          </a:r>
          <a:r>
            <a:rPr lang="en-US" dirty="0" err="1"/>
            <a:t>comunication</a:t>
          </a:r>
          <a:endParaRPr lang="en-GB" dirty="0"/>
        </a:p>
      </dgm:t>
    </dgm:pt>
    <dgm:pt modelId="{9E7A33C3-3738-4637-A5B9-8252EB8C4359}" type="parTrans" cxnId="{A86B3DA2-3991-416A-9D54-C60EF9AD8A3F}">
      <dgm:prSet/>
      <dgm:spPr/>
      <dgm:t>
        <a:bodyPr/>
        <a:lstStyle/>
        <a:p>
          <a:endParaRPr lang="en-GB"/>
        </a:p>
      </dgm:t>
    </dgm:pt>
    <dgm:pt modelId="{3D40FF4E-416B-43EA-8184-74E4D5864F94}" type="sibTrans" cxnId="{A86B3DA2-3991-416A-9D54-C60EF9AD8A3F}">
      <dgm:prSet/>
      <dgm:spPr/>
      <dgm:t>
        <a:bodyPr/>
        <a:lstStyle/>
        <a:p>
          <a:endParaRPr lang="en-GB"/>
        </a:p>
      </dgm:t>
    </dgm:pt>
    <dgm:pt modelId="{E11B2479-19E4-4BC1-9DDE-D8B35447B72F}">
      <dgm:prSet phldrT="[Text]"/>
      <dgm:spPr/>
      <dgm:t>
        <a:bodyPr/>
        <a:lstStyle/>
        <a:p>
          <a:r>
            <a:rPr lang="en-US" dirty="0"/>
            <a:t>Guest satisfaction and brand </a:t>
          </a:r>
          <a:r>
            <a:rPr lang="en-US" dirty="0" err="1"/>
            <a:t>reutation</a:t>
          </a:r>
          <a:endParaRPr lang="en-GB" dirty="0"/>
        </a:p>
      </dgm:t>
    </dgm:pt>
    <dgm:pt modelId="{ADA6BE4B-408C-48EE-A03E-21CB479BB6D4}" type="parTrans" cxnId="{F8E327AD-097E-4EED-B8BF-E689C8E4D580}">
      <dgm:prSet/>
      <dgm:spPr/>
      <dgm:t>
        <a:bodyPr/>
        <a:lstStyle/>
        <a:p>
          <a:endParaRPr lang="en-GB"/>
        </a:p>
      </dgm:t>
    </dgm:pt>
    <dgm:pt modelId="{36929F38-2BE6-4836-83C1-AC6483BBF22A}" type="sibTrans" cxnId="{F8E327AD-097E-4EED-B8BF-E689C8E4D580}">
      <dgm:prSet/>
      <dgm:spPr/>
      <dgm:t>
        <a:bodyPr/>
        <a:lstStyle/>
        <a:p>
          <a:endParaRPr lang="en-GB"/>
        </a:p>
      </dgm:t>
    </dgm:pt>
    <dgm:pt modelId="{8C5042F9-A162-45D0-976B-43A24A76B54B}">
      <dgm:prSet phldrT="[Text]"/>
      <dgm:spPr>
        <a:solidFill>
          <a:srgbClr val="7030A0"/>
        </a:solidFill>
        <a:ln>
          <a:solidFill>
            <a:srgbClr val="7030A0"/>
          </a:solidFill>
        </a:ln>
      </dgm:spPr>
      <dgm:t>
        <a:bodyPr/>
        <a:lstStyle/>
        <a:p>
          <a:r>
            <a:rPr lang="en-US" dirty="0"/>
            <a:t>Enhance employee performance</a:t>
          </a:r>
          <a:endParaRPr lang="en-GB" dirty="0"/>
        </a:p>
      </dgm:t>
    </dgm:pt>
    <dgm:pt modelId="{F4034767-0597-44D3-9051-D58C6CE4761D}" type="parTrans" cxnId="{D976BFFF-3762-4769-AD39-427839CAAF54}">
      <dgm:prSet/>
      <dgm:spPr/>
      <dgm:t>
        <a:bodyPr/>
        <a:lstStyle/>
        <a:p>
          <a:endParaRPr lang="en-GB"/>
        </a:p>
      </dgm:t>
    </dgm:pt>
    <dgm:pt modelId="{48AA4C43-2AB1-4749-A959-969F13DEA4FA}" type="sibTrans" cxnId="{D976BFFF-3762-4769-AD39-427839CAAF54}">
      <dgm:prSet/>
      <dgm:spPr/>
      <dgm:t>
        <a:bodyPr/>
        <a:lstStyle/>
        <a:p>
          <a:endParaRPr lang="en-GB"/>
        </a:p>
      </dgm:t>
    </dgm:pt>
    <dgm:pt modelId="{9208EC05-B27B-446C-9D4E-321DDC2D9355}" type="pres">
      <dgm:prSet presAssocID="{93787125-4917-4112-92C6-6B642BAF6922}" presName="Name0" presStyleCnt="0">
        <dgm:presLayoutVars>
          <dgm:chMax val="1"/>
          <dgm:dir/>
          <dgm:animLvl val="ctr"/>
          <dgm:resizeHandles val="exact"/>
        </dgm:presLayoutVars>
      </dgm:prSet>
      <dgm:spPr/>
    </dgm:pt>
    <dgm:pt modelId="{5B6EFD07-24F6-46AE-8CC4-8A86DF042459}" type="pres">
      <dgm:prSet presAssocID="{F7B45F49-4B65-4781-9E04-11177AA52183}" presName="centerShape" presStyleLbl="node0" presStyleIdx="0" presStyleCnt="1" custLinFactNeighborX="0" custLinFactNeighborY="0"/>
      <dgm:spPr/>
    </dgm:pt>
    <dgm:pt modelId="{09FAF59B-38EE-473D-A7CC-797AE2D655D7}" type="pres">
      <dgm:prSet presAssocID="{D3E12281-0DDF-4034-8093-72980DB14DD1}" presName="node" presStyleLbl="node1" presStyleIdx="0" presStyleCnt="4" custRadScaleRad="99009" custRadScaleInc="-1922">
        <dgm:presLayoutVars>
          <dgm:bulletEnabled val="1"/>
        </dgm:presLayoutVars>
      </dgm:prSet>
      <dgm:spPr/>
    </dgm:pt>
    <dgm:pt modelId="{E36B2CB3-C7E4-4E1C-9282-89F45FCA040B}" type="pres">
      <dgm:prSet presAssocID="{D3E12281-0DDF-4034-8093-72980DB14DD1}" presName="dummy" presStyleCnt="0"/>
      <dgm:spPr/>
    </dgm:pt>
    <dgm:pt modelId="{D478CFBD-F4E6-48F2-9393-3532DE4BA61B}" type="pres">
      <dgm:prSet presAssocID="{DA1D24EA-51B1-420A-9AC0-637B766FDF82}" presName="sibTrans" presStyleLbl="sibTrans2D1" presStyleIdx="0" presStyleCnt="4"/>
      <dgm:spPr/>
    </dgm:pt>
    <dgm:pt modelId="{624A63F2-A5F2-4BCA-8412-1C73A02CF01E}" type="pres">
      <dgm:prSet presAssocID="{2B82FFEB-EAFE-403A-B51C-876E4A9B28D0}" presName="node" presStyleLbl="node1" presStyleIdx="1" presStyleCnt="4">
        <dgm:presLayoutVars>
          <dgm:bulletEnabled val="1"/>
        </dgm:presLayoutVars>
      </dgm:prSet>
      <dgm:spPr/>
    </dgm:pt>
    <dgm:pt modelId="{FFCDDEF2-7420-420B-973F-E21380C81D4E}" type="pres">
      <dgm:prSet presAssocID="{2B82FFEB-EAFE-403A-B51C-876E4A9B28D0}" presName="dummy" presStyleCnt="0"/>
      <dgm:spPr/>
    </dgm:pt>
    <dgm:pt modelId="{875A0097-EABB-439A-85C3-C8AE8D11B71E}" type="pres">
      <dgm:prSet presAssocID="{3D40FF4E-416B-43EA-8184-74E4D5864F94}" presName="sibTrans" presStyleLbl="sibTrans2D1" presStyleIdx="1" presStyleCnt="4"/>
      <dgm:spPr/>
    </dgm:pt>
    <dgm:pt modelId="{DA378337-088C-497B-A5F3-FB35C907BE95}" type="pres">
      <dgm:prSet presAssocID="{E11B2479-19E4-4BC1-9DDE-D8B35447B72F}" presName="node" presStyleLbl="node1" presStyleIdx="2" presStyleCnt="4">
        <dgm:presLayoutVars>
          <dgm:bulletEnabled val="1"/>
        </dgm:presLayoutVars>
      </dgm:prSet>
      <dgm:spPr/>
    </dgm:pt>
    <dgm:pt modelId="{03A93AED-1E9D-45FD-B60F-19A2825C26DB}" type="pres">
      <dgm:prSet presAssocID="{E11B2479-19E4-4BC1-9DDE-D8B35447B72F}" presName="dummy" presStyleCnt="0"/>
      <dgm:spPr/>
    </dgm:pt>
    <dgm:pt modelId="{8DB44981-4D9F-4E32-A53C-281972A468C8}" type="pres">
      <dgm:prSet presAssocID="{36929F38-2BE6-4836-83C1-AC6483BBF22A}" presName="sibTrans" presStyleLbl="sibTrans2D1" presStyleIdx="2" presStyleCnt="4"/>
      <dgm:spPr/>
    </dgm:pt>
    <dgm:pt modelId="{AFFB568E-8789-47D8-8AFF-7A3FF0CA98EB}" type="pres">
      <dgm:prSet presAssocID="{8C5042F9-A162-45D0-976B-43A24A76B54B}" presName="node" presStyleLbl="node1" presStyleIdx="3" presStyleCnt="4">
        <dgm:presLayoutVars>
          <dgm:bulletEnabled val="1"/>
        </dgm:presLayoutVars>
      </dgm:prSet>
      <dgm:spPr/>
    </dgm:pt>
    <dgm:pt modelId="{83851281-448F-401F-963C-998B160B19FB}" type="pres">
      <dgm:prSet presAssocID="{8C5042F9-A162-45D0-976B-43A24A76B54B}" presName="dummy" presStyleCnt="0"/>
      <dgm:spPr/>
    </dgm:pt>
    <dgm:pt modelId="{1E45663B-FD0A-45D9-B86A-50662085F0CF}" type="pres">
      <dgm:prSet presAssocID="{48AA4C43-2AB1-4749-A959-969F13DEA4FA}" presName="sibTrans" presStyleLbl="sibTrans2D1" presStyleIdx="3" presStyleCnt="4"/>
      <dgm:spPr/>
    </dgm:pt>
  </dgm:ptLst>
  <dgm:cxnLst>
    <dgm:cxn modelId="{EAF85924-E974-4E49-9620-90BBF4CD50AB}" type="presOf" srcId="{8C5042F9-A162-45D0-976B-43A24A76B54B}" destId="{AFFB568E-8789-47D8-8AFF-7A3FF0CA98EB}" srcOrd="0" destOrd="0" presId="urn:microsoft.com/office/officeart/2005/8/layout/radial6"/>
    <dgm:cxn modelId="{77C0F246-DF41-4519-9FAF-5D7BC784AFAF}" type="presOf" srcId="{93787125-4917-4112-92C6-6B642BAF6922}" destId="{9208EC05-B27B-446C-9D4E-321DDC2D9355}" srcOrd="0" destOrd="0" presId="urn:microsoft.com/office/officeart/2005/8/layout/radial6"/>
    <dgm:cxn modelId="{5CF3726D-AFC9-4758-B2A5-3419C9DF46DB}" type="presOf" srcId="{48AA4C43-2AB1-4749-A959-969F13DEA4FA}" destId="{1E45663B-FD0A-45D9-B86A-50662085F0CF}" srcOrd="0" destOrd="0" presId="urn:microsoft.com/office/officeart/2005/8/layout/radial6"/>
    <dgm:cxn modelId="{D7A4AB75-6EB5-40A6-AD9E-0EDC12A009F1}" srcId="{F7B45F49-4B65-4781-9E04-11177AA52183}" destId="{D3E12281-0DDF-4034-8093-72980DB14DD1}" srcOrd="0" destOrd="0" parTransId="{8F8D656C-35B7-455E-853F-C8F2A6126D6D}" sibTransId="{DA1D24EA-51B1-420A-9AC0-637B766FDF82}"/>
    <dgm:cxn modelId="{E400C776-F6BD-47F3-A904-7493640B41F9}" type="presOf" srcId="{DA1D24EA-51B1-420A-9AC0-637B766FDF82}" destId="{D478CFBD-F4E6-48F2-9393-3532DE4BA61B}" srcOrd="0" destOrd="0" presId="urn:microsoft.com/office/officeart/2005/8/layout/radial6"/>
    <dgm:cxn modelId="{CA61AF77-BBB2-48E9-9BD0-77372C9743C8}" type="presOf" srcId="{E11B2479-19E4-4BC1-9DDE-D8B35447B72F}" destId="{DA378337-088C-497B-A5F3-FB35C907BE95}" srcOrd="0" destOrd="0" presId="urn:microsoft.com/office/officeart/2005/8/layout/radial6"/>
    <dgm:cxn modelId="{AA187880-C802-4CC4-881C-0FF685E915BF}" type="presOf" srcId="{2B82FFEB-EAFE-403A-B51C-876E4A9B28D0}" destId="{624A63F2-A5F2-4BCA-8412-1C73A02CF01E}" srcOrd="0" destOrd="0" presId="urn:microsoft.com/office/officeart/2005/8/layout/radial6"/>
    <dgm:cxn modelId="{A687248F-EBFB-4710-B704-79B64B83D239}" srcId="{93787125-4917-4112-92C6-6B642BAF6922}" destId="{F7B45F49-4B65-4781-9E04-11177AA52183}" srcOrd="0" destOrd="0" parTransId="{98159CCD-64ED-4F82-80A8-A1ADA9BD3332}" sibTransId="{834FDBF5-1839-4237-8560-2D196A5E7DF7}"/>
    <dgm:cxn modelId="{A86B3DA2-3991-416A-9D54-C60EF9AD8A3F}" srcId="{F7B45F49-4B65-4781-9E04-11177AA52183}" destId="{2B82FFEB-EAFE-403A-B51C-876E4A9B28D0}" srcOrd="1" destOrd="0" parTransId="{9E7A33C3-3738-4637-A5B9-8252EB8C4359}" sibTransId="{3D40FF4E-416B-43EA-8184-74E4D5864F94}"/>
    <dgm:cxn modelId="{F8E327AD-097E-4EED-B8BF-E689C8E4D580}" srcId="{F7B45F49-4B65-4781-9E04-11177AA52183}" destId="{E11B2479-19E4-4BC1-9DDE-D8B35447B72F}" srcOrd="2" destOrd="0" parTransId="{ADA6BE4B-408C-48EE-A03E-21CB479BB6D4}" sibTransId="{36929F38-2BE6-4836-83C1-AC6483BBF22A}"/>
    <dgm:cxn modelId="{AB8B5AB1-4208-436A-A54D-105D34BDB367}" type="presOf" srcId="{D3E12281-0DDF-4034-8093-72980DB14DD1}" destId="{09FAF59B-38EE-473D-A7CC-797AE2D655D7}" srcOrd="0" destOrd="0" presId="urn:microsoft.com/office/officeart/2005/8/layout/radial6"/>
    <dgm:cxn modelId="{DF25A8CD-A5D8-4D19-8430-4F3572E3D3A0}" type="presOf" srcId="{F7B45F49-4B65-4781-9E04-11177AA52183}" destId="{5B6EFD07-24F6-46AE-8CC4-8A86DF042459}" srcOrd="0" destOrd="0" presId="urn:microsoft.com/office/officeart/2005/8/layout/radial6"/>
    <dgm:cxn modelId="{03B0F7E2-0473-4911-A6D2-E66FFFF5CDA7}" type="presOf" srcId="{36929F38-2BE6-4836-83C1-AC6483BBF22A}" destId="{8DB44981-4D9F-4E32-A53C-281972A468C8}" srcOrd="0" destOrd="0" presId="urn:microsoft.com/office/officeart/2005/8/layout/radial6"/>
    <dgm:cxn modelId="{A8B3C1F9-1378-49D1-90CB-EBFD4B01659A}" type="presOf" srcId="{3D40FF4E-416B-43EA-8184-74E4D5864F94}" destId="{875A0097-EABB-439A-85C3-C8AE8D11B71E}" srcOrd="0" destOrd="0" presId="urn:microsoft.com/office/officeart/2005/8/layout/radial6"/>
    <dgm:cxn modelId="{D976BFFF-3762-4769-AD39-427839CAAF54}" srcId="{F7B45F49-4B65-4781-9E04-11177AA52183}" destId="{8C5042F9-A162-45D0-976B-43A24A76B54B}" srcOrd="3" destOrd="0" parTransId="{F4034767-0597-44D3-9051-D58C6CE4761D}" sibTransId="{48AA4C43-2AB1-4749-A959-969F13DEA4FA}"/>
    <dgm:cxn modelId="{54C90EFE-6E2A-41C3-92E0-A226CF6240DD}" type="presParOf" srcId="{9208EC05-B27B-446C-9D4E-321DDC2D9355}" destId="{5B6EFD07-24F6-46AE-8CC4-8A86DF042459}" srcOrd="0" destOrd="0" presId="urn:microsoft.com/office/officeart/2005/8/layout/radial6"/>
    <dgm:cxn modelId="{572A6BB6-CF9A-4B3B-BD4E-BBD3ADD7AF69}" type="presParOf" srcId="{9208EC05-B27B-446C-9D4E-321DDC2D9355}" destId="{09FAF59B-38EE-473D-A7CC-797AE2D655D7}" srcOrd="1" destOrd="0" presId="urn:microsoft.com/office/officeart/2005/8/layout/radial6"/>
    <dgm:cxn modelId="{2EF4A124-264D-445F-8768-C0B272E1B0BB}" type="presParOf" srcId="{9208EC05-B27B-446C-9D4E-321DDC2D9355}" destId="{E36B2CB3-C7E4-4E1C-9282-89F45FCA040B}" srcOrd="2" destOrd="0" presId="urn:microsoft.com/office/officeart/2005/8/layout/radial6"/>
    <dgm:cxn modelId="{A3B307CE-39EF-4B4E-9320-706C4EC3AD85}" type="presParOf" srcId="{9208EC05-B27B-446C-9D4E-321DDC2D9355}" destId="{D478CFBD-F4E6-48F2-9393-3532DE4BA61B}" srcOrd="3" destOrd="0" presId="urn:microsoft.com/office/officeart/2005/8/layout/radial6"/>
    <dgm:cxn modelId="{1304C706-88E0-43FD-AC0B-AE6D3EE8B7B6}" type="presParOf" srcId="{9208EC05-B27B-446C-9D4E-321DDC2D9355}" destId="{624A63F2-A5F2-4BCA-8412-1C73A02CF01E}" srcOrd="4" destOrd="0" presId="urn:microsoft.com/office/officeart/2005/8/layout/radial6"/>
    <dgm:cxn modelId="{5A8DACC4-C1B0-4BF9-9E1F-216757FAAAE1}" type="presParOf" srcId="{9208EC05-B27B-446C-9D4E-321DDC2D9355}" destId="{FFCDDEF2-7420-420B-973F-E21380C81D4E}" srcOrd="5" destOrd="0" presId="urn:microsoft.com/office/officeart/2005/8/layout/radial6"/>
    <dgm:cxn modelId="{5DE89C6D-84E7-4701-A590-6505B00305E3}" type="presParOf" srcId="{9208EC05-B27B-446C-9D4E-321DDC2D9355}" destId="{875A0097-EABB-439A-85C3-C8AE8D11B71E}" srcOrd="6" destOrd="0" presId="urn:microsoft.com/office/officeart/2005/8/layout/radial6"/>
    <dgm:cxn modelId="{28D9629A-54F6-4E50-A6D4-4764BFA1EF1D}" type="presParOf" srcId="{9208EC05-B27B-446C-9D4E-321DDC2D9355}" destId="{DA378337-088C-497B-A5F3-FB35C907BE95}" srcOrd="7" destOrd="0" presId="urn:microsoft.com/office/officeart/2005/8/layout/radial6"/>
    <dgm:cxn modelId="{EE94A469-163E-4998-8420-4F1ED1072212}" type="presParOf" srcId="{9208EC05-B27B-446C-9D4E-321DDC2D9355}" destId="{03A93AED-1E9D-45FD-B60F-19A2825C26DB}" srcOrd="8" destOrd="0" presId="urn:microsoft.com/office/officeart/2005/8/layout/radial6"/>
    <dgm:cxn modelId="{4B57BF57-6A1F-452D-A5BE-7C745B57C310}" type="presParOf" srcId="{9208EC05-B27B-446C-9D4E-321DDC2D9355}" destId="{8DB44981-4D9F-4E32-A53C-281972A468C8}" srcOrd="9" destOrd="0" presId="urn:microsoft.com/office/officeart/2005/8/layout/radial6"/>
    <dgm:cxn modelId="{A0617C19-5987-471F-AEB3-B74E63836317}" type="presParOf" srcId="{9208EC05-B27B-446C-9D4E-321DDC2D9355}" destId="{AFFB568E-8789-47D8-8AFF-7A3FF0CA98EB}" srcOrd="10" destOrd="0" presId="urn:microsoft.com/office/officeart/2005/8/layout/radial6"/>
    <dgm:cxn modelId="{F1D9BBED-4EF5-4579-93E9-FA73964596B5}" type="presParOf" srcId="{9208EC05-B27B-446C-9D4E-321DDC2D9355}" destId="{83851281-448F-401F-963C-998B160B19FB}" srcOrd="11" destOrd="0" presId="urn:microsoft.com/office/officeart/2005/8/layout/radial6"/>
    <dgm:cxn modelId="{B19DDB2A-688D-4F70-BE18-66ADB7AF6087}" type="presParOf" srcId="{9208EC05-B27B-446C-9D4E-321DDC2D9355}" destId="{1E45663B-FD0A-45D9-B86A-50662085F0CF}"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45663B-FD0A-45D9-B86A-50662085F0CF}">
      <dsp:nvSpPr>
        <dsp:cNvPr id="0" name=""/>
        <dsp:cNvSpPr/>
      </dsp:nvSpPr>
      <dsp:spPr>
        <a:xfrm>
          <a:off x="4043542" y="605008"/>
          <a:ext cx="3914227" cy="3914227"/>
        </a:xfrm>
        <a:prstGeom prst="blockArc">
          <a:avLst>
            <a:gd name="adj1" fmla="val 10834072"/>
            <a:gd name="adj2" fmla="val 16165916"/>
            <a:gd name="adj3" fmla="val 463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DB44981-4D9F-4E32-A53C-281972A468C8}">
      <dsp:nvSpPr>
        <dsp:cNvPr id="0" name=""/>
        <dsp:cNvSpPr/>
      </dsp:nvSpPr>
      <dsp:spPr>
        <a:xfrm>
          <a:off x="4043636" y="586061"/>
          <a:ext cx="3914227" cy="3914227"/>
        </a:xfrm>
        <a:prstGeom prst="blockArc">
          <a:avLst>
            <a:gd name="adj1" fmla="val 5400000"/>
            <a:gd name="adj2" fmla="val 10800000"/>
            <a:gd name="adj3" fmla="val 463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75A0097-EABB-439A-85C3-C8AE8D11B71E}">
      <dsp:nvSpPr>
        <dsp:cNvPr id="0" name=""/>
        <dsp:cNvSpPr/>
      </dsp:nvSpPr>
      <dsp:spPr>
        <a:xfrm>
          <a:off x="4043636" y="586061"/>
          <a:ext cx="3914227" cy="3914227"/>
        </a:xfrm>
        <a:prstGeom prst="blockArc">
          <a:avLst>
            <a:gd name="adj1" fmla="val 0"/>
            <a:gd name="adj2" fmla="val 5400000"/>
            <a:gd name="adj3" fmla="val 463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478CFBD-F4E6-48F2-9393-3532DE4BA61B}">
      <dsp:nvSpPr>
        <dsp:cNvPr id="0" name=""/>
        <dsp:cNvSpPr/>
      </dsp:nvSpPr>
      <dsp:spPr>
        <a:xfrm>
          <a:off x="4043729" y="605006"/>
          <a:ext cx="3914227" cy="3914227"/>
        </a:xfrm>
        <a:prstGeom prst="blockArc">
          <a:avLst>
            <a:gd name="adj1" fmla="val 16165578"/>
            <a:gd name="adj2" fmla="val 21565931"/>
            <a:gd name="adj3" fmla="val 463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B6EFD07-24F6-46AE-8CC4-8A86DF042459}">
      <dsp:nvSpPr>
        <dsp:cNvPr id="0" name=""/>
        <dsp:cNvSpPr/>
      </dsp:nvSpPr>
      <dsp:spPr>
        <a:xfrm>
          <a:off x="5101223" y="1643648"/>
          <a:ext cx="1799052" cy="1799052"/>
        </a:xfrm>
        <a:prstGeom prst="ellipse">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dirty="0"/>
            <a:t>Benefits of Employee Engagement</a:t>
          </a:r>
          <a:endParaRPr lang="en-GB" sz="1900" kern="1200" dirty="0"/>
        </a:p>
      </dsp:txBody>
      <dsp:txXfrm>
        <a:off x="5364688" y="1907113"/>
        <a:ext cx="1272122" cy="1272122"/>
      </dsp:txXfrm>
    </dsp:sp>
    <dsp:sp modelId="{09FAF59B-38EE-473D-A7CC-797AE2D655D7}">
      <dsp:nvSpPr>
        <dsp:cNvPr id="0" name=""/>
        <dsp:cNvSpPr/>
      </dsp:nvSpPr>
      <dsp:spPr>
        <a:xfrm>
          <a:off x="5352033" y="20770"/>
          <a:ext cx="1259337" cy="1259337"/>
        </a:xfrm>
        <a:prstGeom prst="ellips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Job satisfaction and motivation</a:t>
          </a:r>
          <a:endParaRPr lang="en-GB" sz="1200" kern="1200" dirty="0"/>
        </a:p>
      </dsp:txBody>
      <dsp:txXfrm>
        <a:off x="5536459" y="205196"/>
        <a:ext cx="890485" cy="890485"/>
      </dsp:txXfrm>
    </dsp:sp>
    <dsp:sp modelId="{624A63F2-A5F2-4BCA-8412-1C73A02CF01E}">
      <dsp:nvSpPr>
        <dsp:cNvPr id="0" name=""/>
        <dsp:cNvSpPr/>
      </dsp:nvSpPr>
      <dsp:spPr>
        <a:xfrm>
          <a:off x="7282859" y="1913506"/>
          <a:ext cx="1259337" cy="1259337"/>
        </a:xfrm>
        <a:prstGeom prst="ellipse">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Team collaboration and </a:t>
          </a:r>
          <a:r>
            <a:rPr lang="en-US" sz="1200" kern="1200" dirty="0" err="1"/>
            <a:t>comunication</a:t>
          </a:r>
          <a:endParaRPr lang="en-GB" sz="1200" kern="1200" dirty="0"/>
        </a:p>
      </dsp:txBody>
      <dsp:txXfrm>
        <a:off x="7467285" y="2097932"/>
        <a:ext cx="890485" cy="890485"/>
      </dsp:txXfrm>
    </dsp:sp>
    <dsp:sp modelId="{DA378337-088C-497B-A5F3-FB35C907BE95}">
      <dsp:nvSpPr>
        <dsp:cNvPr id="0" name=""/>
        <dsp:cNvSpPr/>
      </dsp:nvSpPr>
      <dsp:spPr>
        <a:xfrm>
          <a:off x="5371081" y="3825284"/>
          <a:ext cx="1259337" cy="125933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Guest satisfaction and brand </a:t>
          </a:r>
          <a:r>
            <a:rPr lang="en-US" sz="1200" kern="1200" dirty="0" err="1"/>
            <a:t>reutation</a:t>
          </a:r>
          <a:endParaRPr lang="en-GB" sz="1200" kern="1200" dirty="0"/>
        </a:p>
      </dsp:txBody>
      <dsp:txXfrm>
        <a:off x="5555507" y="4009710"/>
        <a:ext cx="890485" cy="890485"/>
      </dsp:txXfrm>
    </dsp:sp>
    <dsp:sp modelId="{AFFB568E-8789-47D8-8AFF-7A3FF0CA98EB}">
      <dsp:nvSpPr>
        <dsp:cNvPr id="0" name=""/>
        <dsp:cNvSpPr/>
      </dsp:nvSpPr>
      <dsp:spPr>
        <a:xfrm>
          <a:off x="3459303" y="1913506"/>
          <a:ext cx="1259337" cy="1259337"/>
        </a:xfrm>
        <a:prstGeom prst="ellipse">
          <a:avLst/>
        </a:prstGeom>
        <a:solidFill>
          <a:srgbClr val="7030A0"/>
        </a:solidFill>
        <a:ln w="12700" cap="flat" cmpd="sng" algn="ctr">
          <a:solidFill>
            <a:srgbClr val="7030A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Enhance employee performance</a:t>
          </a:r>
          <a:endParaRPr lang="en-GB" sz="1200" kern="1200" dirty="0"/>
        </a:p>
      </dsp:txBody>
      <dsp:txXfrm>
        <a:off x="3643729" y="2097932"/>
        <a:ext cx="890485" cy="890485"/>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9DEA95-931B-419D-A971-141C06117C4C}" type="datetimeFigureOut">
              <a:rPr lang="en-GB" smtClean="0"/>
              <a:t>12/11/2023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E0BA26-D73D-4255-824E-60E6091D7D8F}" type="slidenum">
              <a:rPr lang="en-GB" smtClean="0"/>
              <a:t>‹#›</a:t>
            </a:fld>
            <a:endParaRPr lang="en-GB"/>
          </a:p>
        </p:txBody>
      </p:sp>
    </p:spTree>
    <p:extLst>
      <p:ext uri="{BB962C8B-B14F-4D97-AF65-F5344CB8AC3E}">
        <p14:creationId xmlns:p14="http://schemas.microsoft.com/office/powerpoint/2010/main" val="3186218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 </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Ensuring health and safety in our work environment is paramount. This includes being aware of potential hazards, using proper safety equipment, and following established procedures (Wilson, 2021).  2. Using cleaning products and equipment safely is crucial to prevent accidents and ensure the longevity of equipment. Always follow manufacturer guidelines (Adams, 2019). 3. </a:t>
            </a:r>
            <a:r>
              <a:rPr lang="en-GB" sz="1800" kern="0" dirty="0">
                <a:solidFill>
                  <a:srgbClr val="000000"/>
                </a:solidFill>
                <a:effectLst/>
                <a:latin typeface="Arial" panose="020B0604020202020204" pitchFamily="34" charset="0"/>
                <a:ea typeface="Times New Roman" panose="02020603050405020304" pitchFamily="18" charset="0"/>
              </a:rPr>
              <a:t>When handling chemicals or performing tasks with potential safety risks, the use of PPE, such as gloves and goggles, is mandatory to protect your health (Smith, 2018).  4. Be familiar with emergency procedures, such as what to do in case of spills or accidents. Report any safety concerns to your supervisor immediately (Brown, 2019). </a:t>
            </a: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9E0BA26-D73D-4255-824E-60E6091D7D8F}" type="slidenum">
              <a:rPr lang="en-GB" smtClean="0"/>
              <a:t>8</a:t>
            </a:fld>
            <a:endParaRPr lang="en-GB"/>
          </a:p>
        </p:txBody>
      </p:sp>
    </p:spTree>
    <p:extLst>
      <p:ext uri="{BB962C8B-B14F-4D97-AF65-F5344CB8AC3E}">
        <p14:creationId xmlns:p14="http://schemas.microsoft.com/office/powerpoint/2010/main" val="3750619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E0BA26-D73D-4255-824E-60E6091D7D8F}" type="slidenum">
              <a:rPr lang="en-GB" smtClean="0"/>
              <a:t>9</a:t>
            </a:fld>
            <a:endParaRPr lang="en-GB"/>
          </a:p>
        </p:txBody>
      </p:sp>
    </p:spTree>
    <p:extLst>
      <p:ext uri="{BB962C8B-B14F-4D97-AF65-F5344CB8AC3E}">
        <p14:creationId xmlns:p14="http://schemas.microsoft.com/office/powerpoint/2010/main" val="37371833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spcAft>
                <a:spcPts val="800"/>
              </a:spcAft>
              <a:buSzPts val="1000"/>
              <a:buFont typeface="Symbol" panose="05050102010706020507" pitchFamily="18" charset="2"/>
              <a:buChar char=""/>
              <a:tabLst>
                <a:tab pos="457200" algn="l"/>
              </a:tabLst>
            </a:pPr>
            <a:r>
              <a:rPr lang="en-GB" sz="12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Increased job satisfaction and motivation:</a:t>
            </a:r>
            <a:r>
              <a:rPr lang="en-GB" sz="12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Engaged employees tend to enjoy their work more, leading to higher job satisfaction. They are more motivated to perform at their best and deliver exceptional results (Smith, 2018).</a:t>
            </a:r>
            <a:endParaRPr lang="en-GB" sz="12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2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Enhanced employee performance and loyalty:</a:t>
            </a:r>
            <a:r>
              <a:rPr lang="en-GB" sz="12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Engagement boosts overall performance, as engaged employees are more committed and loyal to the organization. They are more likely to stay with the company (Clark, 2021).</a:t>
            </a:r>
            <a:endParaRPr lang="en-GB" sz="12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2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Improved team collaboration and communication:</a:t>
            </a:r>
            <a:r>
              <a:rPr lang="en-GB" sz="12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An engaged team communicates more effectively and collaborates seamlessly. This leads to a harmonious work environment and efficient task completion (Garcia, 2022).</a:t>
            </a:r>
            <a:endParaRPr lang="en-GB" sz="12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2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Higher guest satisfaction and brand reputation:</a:t>
            </a:r>
            <a:r>
              <a:rPr lang="en-GB" sz="12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Engaged employees deliver superior service, resulting in increased guest satisfaction. This positive guest experience contributes to a stronger brand reputation and repeat business (Brown, 2019).</a:t>
            </a:r>
            <a:endParaRPr lang="en-GB" sz="12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9E0BA26-D73D-4255-824E-60E6091D7D8F}" type="slidenum">
              <a:rPr lang="en-GB" smtClean="0"/>
              <a:t>10</a:t>
            </a:fld>
            <a:endParaRPr lang="en-GB"/>
          </a:p>
        </p:txBody>
      </p:sp>
    </p:spTree>
    <p:extLst>
      <p:ext uri="{BB962C8B-B14F-4D97-AF65-F5344CB8AC3E}">
        <p14:creationId xmlns:p14="http://schemas.microsoft.com/office/powerpoint/2010/main" val="17777515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room cleaning checklist is available for all team members to reference and utilize as a tool for achieving brand standards.</a:t>
            </a:r>
            <a:endParaRPr lang="en-GB" sz="12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9E0BA26-D73D-4255-824E-60E6091D7D8F}" type="slidenum">
              <a:rPr lang="en-GB" smtClean="0"/>
              <a:t>12</a:t>
            </a:fld>
            <a:endParaRPr lang="en-GB"/>
          </a:p>
        </p:txBody>
      </p:sp>
    </p:spTree>
    <p:extLst>
      <p:ext uri="{BB962C8B-B14F-4D97-AF65-F5344CB8AC3E}">
        <p14:creationId xmlns:p14="http://schemas.microsoft.com/office/powerpoint/2010/main" val="453732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374151"/>
                </a:solidFill>
                <a:effectLst/>
                <a:latin typeface="Arial" panose="020B0604020202020204" pitchFamily="34" charset="0"/>
                <a:ea typeface="Calibri" panose="020F0502020204030204" pitchFamily="34" charset="0"/>
                <a:cs typeface="Times New Roman" panose="02020603050405020304" pitchFamily="18" charset="0"/>
              </a:rPr>
              <a:t>Thank you for your tireless efforts and contributions to our collective success (Smith, 2018).</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9E0BA26-D73D-4255-824E-60E6091D7D8F}" type="slidenum">
              <a:rPr lang="en-GB" smtClean="0"/>
              <a:t>15</a:t>
            </a:fld>
            <a:endParaRPr lang="en-GB"/>
          </a:p>
        </p:txBody>
      </p:sp>
    </p:spTree>
    <p:extLst>
      <p:ext uri="{BB962C8B-B14F-4D97-AF65-F5344CB8AC3E}">
        <p14:creationId xmlns:p14="http://schemas.microsoft.com/office/powerpoint/2010/main" val="4079352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3D434-B36B-61F6-0B53-E135238269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EAF212A-63E4-7309-E1A8-BFBC3AAA9A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C7B620C-E745-C0D1-2DDF-FDD9171AA5E4}"/>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5" name="Footer Placeholder 4">
            <a:extLst>
              <a:ext uri="{FF2B5EF4-FFF2-40B4-BE49-F238E27FC236}">
                <a16:creationId xmlns:a16="http://schemas.microsoft.com/office/drawing/2014/main" id="{610976E7-7343-2095-8D4F-6D7AC9E1AA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7032AD-939F-89D8-46A5-BA573E8DCBA3}"/>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2969286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027C0-AAEE-35CA-BA44-3F38C99C32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C80C92-8DE4-4C09-F479-6DA35324F2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992A94-5D22-25C1-17EA-73AEC5A24C86}"/>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5" name="Footer Placeholder 4">
            <a:extLst>
              <a:ext uri="{FF2B5EF4-FFF2-40B4-BE49-F238E27FC236}">
                <a16:creationId xmlns:a16="http://schemas.microsoft.com/office/drawing/2014/main" id="{EE11FED5-EAB0-9D48-E448-4CEE1A6070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81ADC5-5A21-47D4-CD11-9996075A0E6B}"/>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1157160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6613C-A137-FDF5-575D-5612F59768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2C096E-B119-9CE5-8280-A5BFCC0B02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F4DEBB-610D-B833-B125-2E5551DD6D91}"/>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5" name="Footer Placeholder 4">
            <a:extLst>
              <a:ext uri="{FF2B5EF4-FFF2-40B4-BE49-F238E27FC236}">
                <a16:creationId xmlns:a16="http://schemas.microsoft.com/office/drawing/2014/main" id="{EDA42128-6C38-0FC0-37D0-FD6DAEA592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0AEDF7-F77D-42CC-4EF4-6CFE59CDC96B}"/>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786240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DDBF5-BC5F-5D61-AD8F-7CB0958D69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68D11B-4604-E044-A657-A79498128E3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1425F2E-23FA-5492-33AC-E02DF2DEC9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AFE65CC-6CAC-32FE-8FB2-95C9C6362C42}"/>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6" name="Footer Placeholder 5">
            <a:extLst>
              <a:ext uri="{FF2B5EF4-FFF2-40B4-BE49-F238E27FC236}">
                <a16:creationId xmlns:a16="http://schemas.microsoft.com/office/drawing/2014/main" id="{79453270-6E39-899C-62C6-F5E767EA23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9AA340-23C9-798F-6E15-AD5E2D9A597A}"/>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3366366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D5C7A-9E75-A609-A8D4-4FB55F70D21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B351A5-F48F-A304-A813-0E32076250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C06486-161B-9171-9363-7916BB60A4D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81FF811-60DE-BFE3-A119-85327F7028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EF13822-38A3-0A73-6CCE-99770453EB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15D2B7-5D50-3BAD-F492-52EA05360371}"/>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8" name="Footer Placeholder 7">
            <a:extLst>
              <a:ext uri="{FF2B5EF4-FFF2-40B4-BE49-F238E27FC236}">
                <a16:creationId xmlns:a16="http://schemas.microsoft.com/office/drawing/2014/main" id="{405E5E90-A555-6303-BA81-3913C5E603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CF603B-1F61-65A5-3F9C-C8FBA504EEEF}"/>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3062084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29994-2985-49E3-11E6-DFDA9407FD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829CCC-F023-02EF-51A0-4E89EE5A6A8B}"/>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4" name="Footer Placeholder 3">
            <a:extLst>
              <a:ext uri="{FF2B5EF4-FFF2-40B4-BE49-F238E27FC236}">
                <a16:creationId xmlns:a16="http://schemas.microsoft.com/office/drawing/2014/main" id="{93252191-E19C-5A81-3CAF-0B971FC24E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46B1F0-7949-CB9D-EF5F-1F8D2DF77FB9}"/>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249032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7E9C9F-4D69-0D32-71C0-AED1F0EAF21C}"/>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3" name="Footer Placeholder 2">
            <a:extLst>
              <a:ext uri="{FF2B5EF4-FFF2-40B4-BE49-F238E27FC236}">
                <a16:creationId xmlns:a16="http://schemas.microsoft.com/office/drawing/2014/main" id="{A62ABB9D-19F7-F25D-6B13-F74A323743F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75AD51F-579D-30EC-B5E3-484522EF25E7}"/>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2286992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12CBC-3476-1327-A5B6-3AA9FE57BF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62AFE7-CC0B-9A49-9509-67926ECC32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C1F3E5-1A51-6761-3109-E67C04ED6E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203393-12ED-FF2E-CEA4-C1776A989D9A}"/>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6" name="Footer Placeholder 5">
            <a:extLst>
              <a:ext uri="{FF2B5EF4-FFF2-40B4-BE49-F238E27FC236}">
                <a16:creationId xmlns:a16="http://schemas.microsoft.com/office/drawing/2014/main" id="{25229538-8819-251E-7E17-1CC0DC9D40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A69B9C-F514-5968-BF92-3B50970AAD19}"/>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2005502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F916D-A541-198B-A578-971B599D3A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2482F0D-FB2C-4B16-B9D8-0CF0698B22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AD900D-0A72-414D-CF77-ABAF09E381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AA3D0E-78D4-CDDA-C882-8DBEC3CB849F}"/>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6" name="Footer Placeholder 5">
            <a:extLst>
              <a:ext uri="{FF2B5EF4-FFF2-40B4-BE49-F238E27FC236}">
                <a16:creationId xmlns:a16="http://schemas.microsoft.com/office/drawing/2014/main" id="{BB626DCE-C69A-AF73-CB97-8B56CB5C28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694700-93DA-202E-956E-81A2184BB647}"/>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3162749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21714-E298-B63F-0F7E-2DEB90FD26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E8A5A6-CFB9-D0A6-5072-6917EBFFB7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5438CA-FA2F-2B7C-CEF0-9C3617310BD2}"/>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5" name="Footer Placeholder 4">
            <a:extLst>
              <a:ext uri="{FF2B5EF4-FFF2-40B4-BE49-F238E27FC236}">
                <a16:creationId xmlns:a16="http://schemas.microsoft.com/office/drawing/2014/main" id="{6A15EE88-4D73-4FF2-71AD-EE4EC173E2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07BE45-7C15-F70C-A9F1-49DBF2C22463}"/>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3940997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71ECBB-0896-12F8-43DA-10A34C5663F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444E5D-CCB0-1000-002A-2493AFB543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A75280-1E46-7E2D-1F60-39464E23DA55}"/>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5" name="Footer Placeholder 4">
            <a:extLst>
              <a:ext uri="{FF2B5EF4-FFF2-40B4-BE49-F238E27FC236}">
                <a16:creationId xmlns:a16="http://schemas.microsoft.com/office/drawing/2014/main" id="{DF7B3DF9-5EA9-22A4-D635-06DEA57E40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6B13C6-EB0A-8F58-561B-F0B43BA7D248}"/>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3839928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2000"/>
            <a:lum/>
          </a:blip>
          <a:srcRect/>
          <a:stretch>
            <a:fillRect t="-7000" b="-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8A6351-8D72-02A6-6681-94B97C51F5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0B6D28-19AA-10AC-761B-A43F0B2FF3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01433A-266B-A08B-5CD2-530F96C9F3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2BBC85-A189-4BA7-8121-E69ABEC635AB}" type="datetimeFigureOut">
              <a:rPr lang="en-GB" smtClean="0"/>
              <a:t>12/11/2023</a:t>
            </a:fld>
            <a:endParaRPr lang="en-GB"/>
          </a:p>
        </p:txBody>
      </p:sp>
      <p:sp>
        <p:nvSpPr>
          <p:cNvPr id="5" name="Footer Placeholder 4">
            <a:extLst>
              <a:ext uri="{FF2B5EF4-FFF2-40B4-BE49-F238E27FC236}">
                <a16:creationId xmlns:a16="http://schemas.microsoft.com/office/drawing/2014/main" id="{43CBE7A1-038C-7771-B479-2B5BA95BA2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F3FADD3-119C-3B00-E367-182B633195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AA4C93-DC82-4A3A-B558-2869B3B22AEA}" type="slidenum">
              <a:rPr lang="en-GB" smtClean="0"/>
              <a:t>‹#›</a:t>
            </a:fld>
            <a:endParaRPr lang="en-GB"/>
          </a:p>
        </p:txBody>
      </p:sp>
    </p:spTree>
    <p:extLst>
      <p:ext uri="{BB962C8B-B14F-4D97-AF65-F5344CB8AC3E}">
        <p14:creationId xmlns:p14="http://schemas.microsoft.com/office/powerpoint/2010/main" val="25720734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7FBDA-C434-FB72-DC1F-AAD698FE238E}"/>
              </a:ext>
            </a:extLst>
          </p:cNvPr>
          <p:cNvSpPr>
            <a:spLocks noGrp="1"/>
          </p:cNvSpPr>
          <p:nvPr>
            <p:ph type="ctrTitle"/>
          </p:nvPr>
        </p:nvSpPr>
        <p:spPr>
          <a:xfrm>
            <a:off x="-308227" y="101118"/>
            <a:ext cx="9000163" cy="1311293"/>
          </a:xfrm>
        </p:spPr>
        <p:txBody>
          <a:bodyPr>
            <a:normAutofit/>
          </a:bodyPr>
          <a:lstStyle/>
          <a:p>
            <a:r>
              <a:rPr lang="en-GB" sz="3600" i="1" kern="0" dirty="0">
                <a:effectLst/>
                <a:latin typeface="Segoe UI" panose="020B0502040204020203" pitchFamily="34" charset="0"/>
                <a:ea typeface="Times New Roman" panose="02020603050405020304" pitchFamily="18" charset="0"/>
              </a:rPr>
              <a:t>Welcome to Room Cleaning and Employee Engagement Training</a:t>
            </a:r>
            <a:endParaRPr lang="en-GB" sz="3600" dirty="0"/>
          </a:p>
        </p:txBody>
      </p:sp>
      <p:sp>
        <p:nvSpPr>
          <p:cNvPr id="3" name="Subtitle 2">
            <a:extLst>
              <a:ext uri="{FF2B5EF4-FFF2-40B4-BE49-F238E27FC236}">
                <a16:creationId xmlns:a16="http://schemas.microsoft.com/office/drawing/2014/main" id="{FCA34F2D-F167-78CA-009D-C2727B002B00}"/>
              </a:ext>
            </a:extLst>
          </p:cNvPr>
          <p:cNvSpPr>
            <a:spLocks noGrp="1"/>
          </p:cNvSpPr>
          <p:nvPr>
            <p:ph type="subTitle" idx="1"/>
          </p:nvPr>
        </p:nvSpPr>
        <p:spPr>
          <a:xfrm>
            <a:off x="167811" y="5929001"/>
            <a:ext cx="9144000" cy="1655762"/>
          </a:xfrm>
        </p:spPr>
        <p:txBody>
          <a:bodyPr>
            <a:normAutofit/>
          </a:bodyPr>
          <a:lstStyle/>
          <a:p>
            <a:pPr algn="l"/>
            <a:r>
              <a:rPr lang="en-US" b="1" dirty="0">
                <a:latin typeface="Arial" panose="020B0604020202020204" pitchFamily="34" charset="0"/>
                <a:cs typeface="Arial" panose="020B0604020202020204" pitchFamily="34" charset="0"/>
              </a:rPr>
              <a:t>Student: Alexandra Anghel (2226451)</a:t>
            </a:r>
          </a:p>
          <a:p>
            <a:pPr algn="l"/>
            <a:r>
              <a:rPr lang="en-US" b="1" dirty="0">
                <a:latin typeface="Arial" panose="020B0604020202020204" pitchFamily="34" charset="0"/>
                <a:cs typeface="Arial" panose="020B0604020202020204" pitchFamily="34" charset="0"/>
              </a:rPr>
              <a:t>Tutor: </a:t>
            </a:r>
            <a:r>
              <a:rPr lang="en-GB" b="1" dirty="0">
                <a:effectLst/>
                <a:latin typeface="Arial" panose="020B0604020202020204" pitchFamily="34" charset="0"/>
                <a:ea typeface="Calibri" panose="020F0502020204030204" pitchFamily="34" charset="0"/>
                <a:cs typeface="Arial" panose="020B0604020202020204" pitchFamily="34" charset="0"/>
              </a:rPr>
              <a:t>Natalie Brailsford </a:t>
            </a:r>
            <a:endParaRPr lang="en-GB" b="1" dirty="0">
              <a:latin typeface="Arial" panose="020B0604020202020204" pitchFamily="34" charset="0"/>
              <a:cs typeface="Arial" panose="020B0604020202020204" pitchFamily="34" charset="0"/>
            </a:endParaRPr>
          </a:p>
        </p:txBody>
      </p:sp>
      <p:pic>
        <p:nvPicPr>
          <p:cNvPr id="5" name="Picture 4" descr="A garden with a building and a lawn">
            <a:extLst>
              <a:ext uri="{FF2B5EF4-FFF2-40B4-BE49-F238E27FC236}">
                <a16:creationId xmlns:a16="http://schemas.microsoft.com/office/drawing/2014/main" id="{E611C738-FF5C-A7A6-993B-C16472A1B5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77789" y="1556798"/>
            <a:ext cx="6610094" cy="4227816"/>
          </a:xfrm>
          <a:prstGeom prst="rect">
            <a:avLst/>
          </a:prstGeom>
        </p:spPr>
      </p:pic>
    </p:spTree>
    <p:extLst>
      <p:ext uri="{BB962C8B-B14F-4D97-AF65-F5344CB8AC3E}">
        <p14:creationId xmlns:p14="http://schemas.microsoft.com/office/powerpoint/2010/main" val="2428810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DBDA-1386-050F-16D9-F22D1A02302F}"/>
              </a:ext>
            </a:extLst>
          </p:cNvPr>
          <p:cNvSpPr>
            <a:spLocks noGrp="1"/>
          </p:cNvSpPr>
          <p:nvPr>
            <p:ph type="title"/>
          </p:nvPr>
        </p:nvSpPr>
        <p:spPr/>
        <p:txBody>
          <a:bodyPr/>
          <a:lstStyle/>
          <a:p>
            <a:pPr algn="ctr"/>
            <a:r>
              <a:rPr lang="en-GB" sz="28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Content table</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2599D53-FCBD-F122-EAF5-48EF330881CA}"/>
              </a:ext>
            </a:extLst>
          </p:cNvPr>
          <p:cNvSpPr>
            <a:spLocks noGrp="1"/>
          </p:cNvSpPr>
          <p:nvPr>
            <p:ph idx="1"/>
          </p:nvPr>
        </p:nvSpPr>
        <p:spPr>
          <a:xfrm>
            <a:off x="838200" y="1280160"/>
            <a:ext cx="10515600" cy="4896803"/>
          </a:xfrm>
        </p:spPr>
        <p:txBody>
          <a:bodyPr>
            <a:noAutofit/>
          </a:bodyPr>
          <a:lstStyle/>
          <a:p>
            <a:r>
              <a:rPr lang="en-US" sz="2400" dirty="0">
                <a:latin typeface="Arial" panose="020B0604020202020204" pitchFamily="34" charset="0"/>
                <a:cs typeface="Arial" panose="020B0604020202020204" pitchFamily="34" charset="0"/>
              </a:rPr>
              <a:t>Title</a:t>
            </a:r>
          </a:p>
          <a:p>
            <a:r>
              <a:rPr lang="en-US" sz="2400" dirty="0">
                <a:latin typeface="Arial" panose="020B0604020202020204" pitchFamily="34" charset="0"/>
                <a:cs typeface="Arial" panose="020B0604020202020204" pitchFamily="34" charset="0"/>
              </a:rPr>
              <a:t>Content table</a:t>
            </a:r>
          </a:p>
          <a:p>
            <a:r>
              <a:rPr lang="en-US" sz="2400" dirty="0">
                <a:latin typeface="Arial" panose="020B0604020202020204" pitchFamily="34" charset="0"/>
                <a:cs typeface="Arial" panose="020B0604020202020204" pitchFamily="34" charset="0"/>
              </a:rPr>
              <a:t>Introduction</a:t>
            </a:r>
          </a:p>
          <a:p>
            <a:r>
              <a:rPr lang="en-US" sz="2400" dirty="0">
                <a:latin typeface="Arial" panose="020B0604020202020204" pitchFamily="34" charset="0"/>
                <a:cs typeface="Arial" panose="020B0604020202020204" pitchFamily="34" charset="0"/>
              </a:rPr>
              <a:t>Room Cleaning Checklist</a:t>
            </a:r>
          </a:p>
          <a:p>
            <a:r>
              <a:rPr lang="en-US" sz="2400" dirty="0">
                <a:latin typeface="Arial" panose="020B0604020202020204" pitchFamily="34" charset="0"/>
                <a:cs typeface="Arial" panose="020B0604020202020204" pitchFamily="34" charset="0"/>
              </a:rPr>
              <a:t>Overview, Importance and Comprehensive of </a:t>
            </a:r>
            <a:r>
              <a:rPr lang="en-US" sz="2400" dirty="0" err="1">
                <a:latin typeface="Arial" panose="020B0604020202020204" pitchFamily="34" charset="0"/>
                <a:cs typeface="Arial" panose="020B0604020202020204" pitchFamily="34" charset="0"/>
              </a:rPr>
              <a:t>Checkinglist</a:t>
            </a:r>
            <a:endParaRPr lang="en-US" sz="2400" dirty="0">
              <a:latin typeface="Arial" panose="020B0604020202020204" pitchFamily="34" charset="0"/>
              <a:cs typeface="Arial" panose="020B0604020202020204" pitchFamily="34" charset="0"/>
            </a:endParaRPr>
          </a:p>
          <a:p>
            <a:r>
              <a:rPr lang="en-GB" sz="2400" kern="0" dirty="0">
                <a:effectLst/>
                <a:latin typeface="Arial" panose="020B0604020202020204" pitchFamily="34" charset="0"/>
                <a:ea typeface="Times New Roman" panose="02020603050405020304" pitchFamily="18" charset="0"/>
                <a:cs typeface="Arial" panose="020B0604020202020204" pitchFamily="34" charset="0"/>
              </a:rPr>
              <a:t>Health and Safety Procedures</a:t>
            </a:r>
          </a:p>
          <a:p>
            <a:r>
              <a:rPr lang="en-GB" sz="2400" kern="0" dirty="0">
                <a:effectLst/>
                <a:latin typeface="Arial" panose="020B0604020202020204" pitchFamily="34" charset="0"/>
                <a:ea typeface="Times New Roman" panose="02020603050405020304" pitchFamily="18" charset="0"/>
                <a:cs typeface="Arial" panose="020B0604020202020204" pitchFamily="34" charset="0"/>
              </a:rPr>
              <a:t>Employee Engagement Model</a:t>
            </a:r>
          </a:p>
          <a:p>
            <a:r>
              <a:rPr lang="en-US" sz="2400" dirty="0">
                <a:latin typeface="Arial" panose="020B0604020202020204" pitchFamily="34" charset="0"/>
                <a:cs typeface="Arial" panose="020B0604020202020204" pitchFamily="34" charset="0"/>
              </a:rPr>
              <a:t>Benefits of Employee Engagement</a:t>
            </a:r>
          </a:p>
          <a:p>
            <a:r>
              <a:rPr lang="en-GB" sz="2400" dirty="0">
                <a:latin typeface="Arial" panose="020B0604020202020204" pitchFamily="34" charset="0"/>
                <a:cs typeface="Arial" panose="020B0604020202020204" pitchFamily="34" charset="0"/>
              </a:rPr>
              <a:t>Case Studies</a:t>
            </a:r>
          </a:p>
          <a:p>
            <a:r>
              <a:rPr lang="en-GB" sz="2400" kern="0" dirty="0">
                <a:effectLst/>
                <a:latin typeface="Arial" panose="020B0604020202020204" pitchFamily="34" charset="0"/>
                <a:ea typeface="Times New Roman" panose="02020603050405020304" pitchFamily="18" charset="0"/>
                <a:cs typeface="Arial" panose="020B0604020202020204" pitchFamily="34" charset="0"/>
              </a:rPr>
              <a:t>Training Resources</a:t>
            </a:r>
          </a:p>
          <a:p>
            <a:r>
              <a:rPr lang="en-GB" sz="2400" dirty="0">
                <a:latin typeface="Arial" panose="020B0604020202020204" pitchFamily="34" charset="0"/>
                <a:cs typeface="Arial" panose="020B0604020202020204" pitchFamily="34" charset="0"/>
              </a:rPr>
              <a:t>Conclusion</a:t>
            </a:r>
          </a:p>
          <a:p>
            <a:r>
              <a:rPr lang="en-GB" sz="2400" dirty="0">
                <a:latin typeface="Arial" panose="020B0604020202020204" pitchFamily="34" charset="0"/>
                <a:cs typeface="Arial" panose="020B0604020202020204" pitchFamily="34" charset="0"/>
              </a:rPr>
              <a:t>References</a:t>
            </a:r>
            <a:br>
              <a:rPr lang="en-GB" sz="2400" dirty="0"/>
            </a:br>
            <a:endParaRPr lang="en-GB" sz="2400" kern="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US" sz="2400" dirty="0"/>
          </a:p>
          <a:p>
            <a:endParaRPr lang="en-US" sz="2400" dirty="0"/>
          </a:p>
          <a:p>
            <a:endParaRPr lang="en-GB" sz="2400" dirty="0"/>
          </a:p>
        </p:txBody>
      </p:sp>
    </p:spTree>
    <p:extLst>
      <p:ext uri="{BB962C8B-B14F-4D97-AF65-F5344CB8AC3E}">
        <p14:creationId xmlns:p14="http://schemas.microsoft.com/office/powerpoint/2010/main" val="3438587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EC0FD-ADE7-3194-8DE5-5A585FF076A7}"/>
              </a:ext>
            </a:extLst>
          </p:cNvPr>
          <p:cNvSpPr>
            <a:spLocks noGrp="1"/>
          </p:cNvSpPr>
          <p:nvPr>
            <p:ph type="title"/>
          </p:nvPr>
        </p:nvSpPr>
        <p:spPr>
          <a:xfrm>
            <a:off x="838200" y="-282147"/>
            <a:ext cx="10515600" cy="1325563"/>
          </a:xfrm>
        </p:spPr>
        <p:txBody>
          <a:bodyPr>
            <a:normAutofit/>
          </a:bodyPr>
          <a:lstStyle/>
          <a:p>
            <a:pPr algn="ctr"/>
            <a:r>
              <a:rPr lang="en-US" sz="3200" b="1" dirty="0">
                <a:latin typeface="Arial" panose="020B0604020202020204" pitchFamily="34" charset="0"/>
                <a:cs typeface="Arial" panose="020B0604020202020204" pitchFamily="34" charset="0"/>
              </a:rPr>
              <a:t>Introduction</a:t>
            </a:r>
            <a:endParaRPr lang="en-GB" sz="3200" b="1" dirty="0">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1B32005B-1714-CDB6-766F-8090A250C481}"/>
              </a:ext>
            </a:extLst>
          </p:cNvPr>
          <p:cNvSpPr/>
          <p:nvPr/>
        </p:nvSpPr>
        <p:spPr>
          <a:xfrm>
            <a:off x="297951" y="1448655"/>
            <a:ext cx="5178175" cy="2414427"/>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nSpc>
                <a:spcPct val="150000"/>
              </a:lnSpc>
              <a:spcAft>
                <a:spcPts val="800"/>
              </a:spcAft>
              <a:buSzPts val="1000"/>
              <a:buFont typeface="Symbol" panose="05050102010706020507" pitchFamily="18" charset="2"/>
              <a:buChar char=""/>
              <a:tabLst>
                <a:tab pos="457200" algn="l"/>
              </a:tabLst>
            </a:pPr>
            <a:r>
              <a:rPr lang="en-GB"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importance of cleanliness in a hotel</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Guests expect a clean and welcoming environment. A clean room is a fundamental part of their experience, affecting their satisfaction and loyalty (Smith, 2018).</a:t>
            </a: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Rounded Corners 3">
            <a:extLst>
              <a:ext uri="{FF2B5EF4-FFF2-40B4-BE49-F238E27FC236}">
                <a16:creationId xmlns:a16="http://schemas.microsoft.com/office/drawing/2014/main" id="{F8C749E3-2429-4B93-C8BB-7AFD6A58E5BB}"/>
              </a:ext>
            </a:extLst>
          </p:cNvPr>
          <p:cNvSpPr/>
          <p:nvPr/>
        </p:nvSpPr>
        <p:spPr>
          <a:xfrm>
            <a:off x="6277232" y="1448655"/>
            <a:ext cx="5425033" cy="241442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nSpc>
                <a:spcPct val="150000"/>
              </a:lnSpc>
              <a:spcAft>
                <a:spcPts val="800"/>
              </a:spcAft>
              <a:buSzPts val="1000"/>
              <a:buFont typeface="Symbol" panose="05050102010706020507" pitchFamily="18" charset="2"/>
              <a:buChar char=""/>
              <a:tabLst>
                <a:tab pos="457200" algn="l"/>
              </a:tabLst>
            </a:pPr>
            <a:r>
              <a:rPr lang="en-GB"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Our commitment to brand standards</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We have established specific cleaning standards that reflect our brand's quality and excellence. Adhering to these standards is crucial for consistency (Jones, 2020).</a:t>
            </a: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Rounded Corners 4">
            <a:extLst>
              <a:ext uri="{FF2B5EF4-FFF2-40B4-BE49-F238E27FC236}">
                <a16:creationId xmlns:a16="http://schemas.microsoft.com/office/drawing/2014/main" id="{75F604CA-E21C-8BF4-D9FC-42B2CC516FE8}"/>
              </a:ext>
            </a:extLst>
          </p:cNvPr>
          <p:cNvSpPr/>
          <p:nvPr/>
        </p:nvSpPr>
        <p:spPr>
          <a:xfrm>
            <a:off x="297951" y="4268321"/>
            <a:ext cx="5248275" cy="2513479"/>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nSpc>
                <a:spcPct val="150000"/>
              </a:lnSpc>
              <a:spcAft>
                <a:spcPts val="800"/>
              </a:spcAft>
              <a:buSzPts val="1000"/>
              <a:buFont typeface="Symbol" panose="05050102010706020507" pitchFamily="18" charset="2"/>
              <a:buChar char=""/>
              <a:tabLst>
                <a:tab pos="457200" algn="l"/>
              </a:tabLst>
            </a:pPr>
            <a:r>
              <a:rPr lang="en-GB"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Safety of our employees and guests</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Safety is our top priority. This includes the safety of both our employees and guests. Following established cleaning procedures and safety guidelines is essential (Brown, 2019).</a:t>
            </a: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Rounded Corners 5">
            <a:extLst>
              <a:ext uri="{FF2B5EF4-FFF2-40B4-BE49-F238E27FC236}">
                <a16:creationId xmlns:a16="http://schemas.microsoft.com/office/drawing/2014/main" id="{E2EA9D18-6FCB-E259-82B1-E893A3110856}"/>
              </a:ext>
            </a:extLst>
          </p:cNvPr>
          <p:cNvSpPr/>
          <p:nvPr/>
        </p:nvSpPr>
        <p:spPr>
          <a:xfrm>
            <a:off x="6096001" y="4268321"/>
            <a:ext cx="5672940" cy="2418229"/>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nSpc>
                <a:spcPct val="150000"/>
              </a:lnSpc>
              <a:spcAft>
                <a:spcPts val="800"/>
              </a:spcAft>
              <a:buSzPts val="1000"/>
              <a:buFont typeface="Symbol" panose="05050102010706020507" pitchFamily="18" charset="2"/>
              <a:buChar char=""/>
              <a:tabLst>
                <a:tab pos="457200" algn="l"/>
              </a:tabLst>
            </a:pPr>
            <a:r>
              <a:rPr lang="en-GB"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Employee engagement for success</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Engaged employees are more likely to perform at their best. Engaging our housekeeping team in their work is a key part of achieving and maintaining our brand standards (Miller, 2020).</a:t>
            </a: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47093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B54BA-21F6-2936-8568-8667AFA3579A}"/>
              </a:ext>
            </a:extLst>
          </p:cNvPr>
          <p:cNvSpPr>
            <a:spLocks noGrp="1"/>
          </p:cNvSpPr>
          <p:nvPr>
            <p:ph type="title"/>
          </p:nvPr>
        </p:nvSpPr>
        <p:spPr>
          <a:xfrm>
            <a:off x="838200" y="148281"/>
            <a:ext cx="10515600" cy="729049"/>
          </a:xfrm>
        </p:spPr>
        <p:txBody>
          <a:bodyPr>
            <a:normAutofit/>
          </a:bodyPr>
          <a:lstStyle/>
          <a:p>
            <a:pPr algn="ctr"/>
            <a:r>
              <a:rPr lang="en-US" sz="2800" b="1" dirty="0">
                <a:latin typeface="Arial" panose="020B0604020202020204" pitchFamily="34" charset="0"/>
                <a:cs typeface="Arial" panose="020B0604020202020204" pitchFamily="34" charset="0"/>
              </a:rPr>
              <a:t>Room Cleaning Checklist </a:t>
            </a: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D5BFD51-B974-38E8-982D-8DC91DD73939}"/>
              </a:ext>
            </a:extLst>
          </p:cNvPr>
          <p:cNvSpPr>
            <a:spLocks noGrp="1"/>
          </p:cNvSpPr>
          <p:nvPr>
            <p:ph sz="half" idx="1"/>
          </p:nvPr>
        </p:nvSpPr>
        <p:spPr>
          <a:xfrm>
            <a:off x="5700070" y="877330"/>
            <a:ext cx="6491930" cy="5832389"/>
          </a:xfrm>
        </p:spPr>
        <p:txBody>
          <a:bodyPr>
            <a:normAutofit fontScale="92500" lnSpcReduction="10000"/>
          </a:bodyPr>
          <a:lstStyle/>
          <a:p>
            <a:pPr>
              <a:lnSpc>
                <a:spcPct val="150000"/>
              </a:lnSpc>
              <a:spcBef>
                <a:spcPts val="1500"/>
              </a:spcBef>
              <a:spcAft>
                <a:spcPts val="1500"/>
              </a:spcAft>
            </a:pPr>
            <a:r>
              <a:rPr lang="en-GB" sz="1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Bedroom:</a:t>
            </a:r>
            <a:endParaRPr lang="en-GB" sz="19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Change bed linens.</a:t>
            </a:r>
            <a:endParaRPr lang="en-GB" sz="19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Check mattress and pillows for stains or damages.</a:t>
            </a:r>
            <a:endParaRPr lang="en-GB" sz="19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Dust and wipe down all furniture surfaces, including headboards, nightstands, and dressers.</a:t>
            </a:r>
            <a:endParaRPr lang="en-GB" sz="19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Vacuum or sweep and mop floors.</a:t>
            </a:r>
            <a:endParaRPr lang="en-GB" sz="19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Check under the bed for any items left by the guest.</a:t>
            </a:r>
            <a:endParaRPr lang="en-GB" sz="19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Inspect and replenish amenities (towels, toiletries, water bottles, etc.).</a:t>
            </a:r>
            <a:endParaRPr lang="en-GB" sz="19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Ensure curtains or blinds are clean and in working order.</a:t>
            </a:r>
            <a:endParaRPr lang="en-GB" sz="19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F2B682C2-B854-6C20-5686-1AF3147AE0B5}"/>
              </a:ext>
            </a:extLst>
          </p:cNvPr>
          <p:cNvSpPr>
            <a:spLocks noGrp="1"/>
          </p:cNvSpPr>
          <p:nvPr>
            <p:ph sz="half" idx="2"/>
          </p:nvPr>
        </p:nvSpPr>
        <p:spPr>
          <a:xfrm>
            <a:off x="0" y="877330"/>
            <a:ext cx="5254966" cy="5832389"/>
          </a:xfrm>
        </p:spPr>
        <p:txBody>
          <a:bodyPr>
            <a:normAutofit fontScale="92500" lnSpcReduction="10000"/>
          </a:bodyPr>
          <a:lstStyle/>
          <a:p>
            <a:pPr>
              <a:lnSpc>
                <a:spcPct val="150000"/>
              </a:lnSpc>
              <a:spcBef>
                <a:spcPts val="1500"/>
              </a:spcBef>
              <a:spcAft>
                <a:spcPts val="1500"/>
              </a:spcAft>
            </a:pPr>
            <a:r>
              <a:rPr lang="en-GB" sz="1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General Tasks:</a:t>
            </a:r>
            <a:endParaRPr lang="en-GB" sz="19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Inspect room for damages or maintenance issues.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Ventilate the room by opening windows, if applicable.</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Turn off HVAC unit before cleaning.</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Ensure the "Do Not Disturb" sign is not displayed before entering.</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Secure the door while cleaning to ensure guest safety and privacy.</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085227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337CC-68B1-7C9D-54CB-C2A3952647A2}"/>
              </a:ext>
            </a:extLst>
          </p:cNvPr>
          <p:cNvSpPr>
            <a:spLocks noGrp="1"/>
          </p:cNvSpPr>
          <p:nvPr>
            <p:ph type="title"/>
          </p:nvPr>
        </p:nvSpPr>
        <p:spPr>
          <a:xfrm>
            <a:off x="838200" y="1"/>
            <a:ext cx="10515600" cy="752474"/>
          </a:xfrm>
        </p:spPr>
        <p:txBody>
          <a:bodyPr>
            <a:normAutofit/>
          </a:bodyPr>
          <a:lstStyle/>
          <a:p>
            <a:pPr algn="ctr"/>
            <a:r>
              <a:rPr lang="en-US" sz="2800" b="1" dirty="0">
                <a:latin typeface="Arial" panose="020B0604020202020204" pitchFamily="34" charset="0"/>
                <a:cs typeface="Arial" panose="020B0604020202020204" pitchFamily="34" charset="0"/>
              </a:rPr>
              <a:t>Room Cleaning Checklist</a:t>
            </a: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82626E2-BC70-838C-68F7-290EDABEFBFF}"/>
              </a:ext>
            </a:extLst>
          </p:cNvPr>
          <p:cNvSpPr>
            <a:spLocks noGrp="1"/>
          </p:cNvSpPr>
          <p:nvPr>
            <p:ph sz="half" idx="1"/>
          </p:nvPr>
        </p:nvSpPr>
        <p:spPr>
          <a:xfrm>
            <a:off x="209549" y="1095376"/>
            <a:ext cx="5886450" cy="5495924"/>
          </a:xfrm>
        </p:spPr>
        <p:txBody>
          <a:bodyPr>
            <a:normAutofit fontScale="92500" lnSpcReduction="20000"/>
          </a:bodyPr>
          <a:lstStyle/>
          <a:p>
            <a:pPr>
              <a:lnSpc>
                <a:spcPct val="150000"/>
              </a:lnSpc>
              <a:spcBef>
                <a:spcPts val="1500"/>
              </a:spcBef>
              <a:spcAft>
                <a:spcPts val="1500"/>
              </a:spcAft>
            </a:pPr>
            <a:r>
              <a:rPr lang="en-GB" sz="1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Bathroom:</a:t>
            </a:r>
            <a:endParaRPr lang="en-GB" sz="19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Clean and disinfect all surfaces, including sinks, countertops, and fixtures.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Sanitize the toilet, focusing on the bowl, seat, and surrounding areas.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Scrub the shower/tub, ensuring all grime and residue are removed.</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Refill toilet paper, tissue boxes, and hand soap dispensers.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Replace used towels and replenish amenities.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Empty and clean the trash can.</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D696638A-657B-962C-E99C-D0F2993FB021}"/>
              </a:ext>
            </a:extLst>
          </p:cNvPr>
          <p:cNvSpPr>
            <a:spLocks noGrp="1"/>
          </p:cNvSpPr>
          <p:nvPr>
            <p:ph sz="half" idx="2"/>
          </p:nvPr>
        </p:nvSpPr>
        <p:spPr>
          <a:xfrm>
            <a:off x="6095999" y="1000125"/>
            <a:ext cx="5953125" cy="5743573"/>
          </a:xfrm>
        </p:spPr>
        <p:txBody>
          <a:bodyPr>
            <a:normAutofit fontScale="92500" lnSpcReduction="20000"/>
          </a:bodyPr>
          <a:lstStyle/>
          <a:p>
            <a:pPr>
              <a:lnSpc>
                <a:spcPct val="150000"/>
              </a:lnSpc>
              <a:spcBef>
                <a:spcPts val="1500"/>
              </a:spcBef>
              <a:spcAft>
                <a:spcPts val="1500"/>
              </a:spcAft>
            </a:pPr>
            <a:r>
              <a:rPr lang="en-GB"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Additional Areas:</a:t>
            </a:r>
            <a:endPar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Dust and clean any decorative items or artwork.</a:t>
            </a:r>
            <a:endPar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Inspect electronic appliances (TV, remote control, etc.) and clean as necessary.</a:t>
            </a:r>
            <a:endPar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Wipe down light switches and doorknobs.</a:t>
            </a:r>
            <a:endPar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Check for any misplaced items in drawers or closets and return them to their proper place.</a:t>
            </a:r>
            <a:endPar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Inspect and restock the minibar (if applicable).</a:t>
            </a:r>
            <a:endPar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60280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8511B-1EF6-7E1C-6E06-A2B59D21CB42}"/>
              </a:ext>
            </a:extLst>
          </p:cNvPr>
          <p:cNvSpPr>
            <a:spLocks noGrp="1"/>
          </p:cNvSpPr>
          <p:nvPr>
            <p:ph type="title"/>
          </p:nvPr>
        </p:nvSpPr>
        <p:spPr>
          <a:xfrm>
            <a:off x="838200" y="174625"/>
            <a:ext cx="10515600" cy="1325563"/>
          </a:xfrm>
        </p:spPr>
        <p:txBody>
          <a:bodyPr>
            <a:normAutofit/>
          </a:bodyPr>
          <a:lstStyle/>
          <a:p>
            <a:pPr algn="ctr"/>
            <a:r>
              <a:rPr lang="en-US" sz="2800" b="1">
                <a:latin typeface="Arial" panose="020B0604020202020204" pitchFamily="34" charset="0"/>
                <a:cs typeface="Arial" panose="020B0604020202020204" pitchFamily="34" charset="0"/>
              </a:rPr>
              <a:t>Room Cleaning Checklist</a:t>
            </a: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CEBC1CB-380F-DB5D-921B-739FCD58F646}"/>
              </a:ext>
            </a:extLst>
          </p:cNvPr>
          <p:cNvSpPr>
            <a:spLocks noGrp="1"/>
          </p:cNvSpPr>
          <p:nvPr>
            <p:ph idx="1"/>
          </p:nvPr>
        </p:nvSpPr>
        <p:spPr>
          <a:xfrm>
            <a:off x="417858" y="1618490"/>
            <a:ext cx="5678142" cy="4351338"/>
          </a:xfrm>
        </p:spPr>
        <p:txBody>
          <a:bodyPr>
            <a:normAutofit fontScale="85000" lnSpcReduction="10000"/>
          </a:bodyPr>
          <a:lstStyle/>
          <a:p>
            <a:pPr>
              <a:lnSpc>
                <a:spcPct val="150000"/>
              </a:lnSpc>
              <a:spcBef>
                <a:spcPts val="1500"/>
              </a:spcBef>
              <a:spcAft>
                <a:spcPts val="1500"/>
              </a:spcAft>
            </a:pPr>
            <a:r>
              <a:rPr lang="en-GB" sz="20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Final Steps:</a:t>
            </a:r>
            <a:endParaRPr lang="en-GB" sz="20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2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Check for any forgotten items by guests and report them to the lost and found.</a:t>
            </a:r>
            <a:endParaRPr lang="en-GB" sz="20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2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Set the room temperature to a comfortable level.</a:t>
            </a:r>
            <a:endParaRPr lang="en-GB" sz="20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2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Double-check all completed tasks to ensure the room is guest-ready.</a:t>
            </a:r>
            <a:endParaRPr lang="en-GB" sz="20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2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Report any maintenance issues or needed repairs.</a:t>
            </a:r>
            <a:endParaRPr lang="en-GB" sz="20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2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Lock the door securely upon leaving the room.</a:t>
            </a:r>
            <a:endParaRPr lang="en-GB" sz="20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pic>
        <p:nvPicPr>
          <p:cNvPr id="5" name="Picture 4" descr="A cartoon of a person holding a pen and writing on a checklist">
            <a:extLst>
              <a:ext uri="{FF2B5EF4-FFF2-40B4-BE49-F238E27FC236}">
                <a16:creationId xmlns:a16="http://schemas.microsoft.com/office/drawing/2014/main" id="{20B965E5-12F7-FDDF-96B9-AC934A34FF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26362" y="2832652"/>
            <a:ext cx="3365638" cy="4025348"/>
          </a:xfrm>
          <a:prstGeom prst="rect">
            <a:avLst/>
          </a:prstGeom>
        </p:spPr>
      </p:pic>
    </p:spTree>
    <p:extLst>
      <p:ext uri="{BB962C8B-B14F-4D97-AF65-F5344CB8AC3E}">
        <p14:creationId xmlns:p14="http://schemas.microsoft.com/office/powerpoint/2010/main" val="310570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9570E-AA52-0EE0-EF7F-C76059A6AA26}"/>
              </a:ext>
            </a:extLst>
          </p:cNvPr>
          <p:cNvSpPr>
            <a:spLocks noGrp="1"/>
          </p:cNvSpPr>
          <p:nvPr>
            <p:ph type="title"/>
          </p:nvPr>
        </p:nvSpPr>
        <p:spPr>
          <a:xfrm>
            <a:off x="742950" y="-187325"/>
            <a:ext cx="10515600" cy="1325563"/>
          </a:xfrm>
        </p:spPr>
        <p:txBody>
          <a:bodyPr>
            <a:normAutofit/>
          </a:bodyPr>
          <a:lstStyle/>
          <a:p>
            <a:pPr algn="ctr"/>
            <a:r>
              <a:rPr lang="en-US" sz="2800" b="1" dirty="0">
                <a:latin typeface="Arial" panose="020B0604020202020204" pitchFamily="34" charset="0"/>
                <a:cs typeface="Arial" panose="020B0604020202020204" pitchFamily="34" charset="0"/>
              </a:rPr>
              <a:t>Overview, Importance and Comprehensive of </a:t>
            </a:r>
            <a:r>
              <a:rPr lang="en-US" sz="2800" b="1" dirty="0" err="1">
                <a:latin typeface="Arial" panose="020B0604020202020204" pitchFamily="34" charset="0"/>
                <a:cs typeface="Arial" panose="020B0604020202020204" pitchFamily="34" charset="0"/>
              </a:rPr>
              <a:t>Checkinglist</a:t>
            </a: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001E6C2-3337-E48E-A923-D4406F83F56B}"/>
              </a:ext>
            </a:extLst>
          </p:cNvPr>
          <p:cNvSpPr>
            <a:spLocks noGrp="1"/>
          </p:cNvSpPr>
          <p:nvPr>
            <p:ph idx="1"/>
          </p:nvPr>
        </p:nvSpPr>
        <p:spPr>
          <a:xfrm>
            <a:off x="387627" y="1252330"/>
            <a:ext cx="11370364" cy="5436705"/>
          </a:xfrm>
        </p:spPr>
        <p:txBody>
          <a:bodyPr/>
          <a:lstStyle/>
          <a:p>
            <a:pPr marL="342900" lvl="0" indent="-342900">
              <a:lnSpc>
                <a:spcPct val="150000"/>
              </a:lnSpc>
              <a:spcAft>
                <a:spcPts val="800"/>
              </a:spcAft>
              <a:buSzPts val="1000"/>
              <a:buFont typeface="Symbol" panose="05050102010706020507" pitchFamily="18" charset="2"/>
              <a:buChar char=""/>
              <a:tabLst>
                <a:tab pos="457200" algn="l"/>
              </a:tabLst>
            </a:pP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Overview of the room cleaning checklist:</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room cleaning checklist is a comprehensive guide that outlines all the tasks and steps necessary for cleaning a hotel room. It is a tool that helps us ensure consistency and quality in our work (Clark, 2021).</a:t>
            </a: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Importance of following the checklist:</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Adhering to the checklist is crucial for maintaining brand standards. It helps us avoid missing any important steps and provides a structured approach to room cleaning (Garcia, 2022).</a:t>
            </a: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Comprehensive coverage of tasks: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checklist covers all aspects of room cleaning, from changing bed linens to inspecting and replenishing amenities. No detail is too small to be included (Smith, 2018).</a:t>
            </a: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Documentation and accountability:</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checklist serves as a record of tasks completed, ensuring accountability and transparency in our work. It also assists in tracking and reporting procedures (Johnson, 2018).</a:t>
            </a: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073554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3EECF-FCB9-0AA6-9D0D-883341DC2410}"/>
              </a:ext>
            </a:extLst>
          </p:cNvPr>
          <p:cNvSpPr>
            <a:spLocks noGrp="1"/>
          </p:cNvSpPr>
          <p:nvPr>
            <p:ph type="title"/>
          </p:nvPr>
        </p:nvSpPr>
        <p:spPr>
          <a:xfrm>
            <a:off x="838200" y="437321"/>
            <a:ext cx="10515600" cy="1253367"/>
          </a:xfrm>
        </p:spPr>
        <p:txBody>
          <a:bodyPr/>
          <a:lstStyle/>
          <a:p>
            <a:pPr algn="ctr"/>
            <a:r>
              <a:rPr lang="en-GB" sz="2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Health and Safety Procedures</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2579A9E-8C2A-388E-CF37-9E446B4C2768}"/>
              </a:ext>
            </a:extLst>
          </p:cNvPr>
          <p:cNvSpPr>
            <a:spLocks noGrp="1"/>
          </p:cNvSpPr>
          <p:nvPr>
            <p:ph idx="1"/>
          </p:nvPr>
        </p:nvSpPr>
        <p:spPr>
          <a:xfrm>
            <a:off x="311426" y="1690688"/>
            <a:ext cx="6884504" cy="4351338"/>
          </a:xfrm>
        </p:spPr>
        <p:txBody>
          <a:bodyPr>
            <a:normAutofit/>
          </a:bodyPr>
          <a:lstStyle/>
          <a:p>
            <a:pPr marL="342900" indent="-342900">
              <a:lnSpc>
                <a:spcPct val="150000"/>
              </a:lnSpc>
              <a:buAutoNum type="arabicPeriod"/>
            </a:pPr>
            <a:r>
              <a:rPr lang="en-GB" sz="24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Understanding health and safety in the workplace</a:t>
            </a:r>
          </a:p>
          <a:p>
            <a:pPr marL="514350" indent="-514350">
              <a:lnSpc>
                <a:spcPct val="150000"/>
              </a:lnSpc>
              <a:buAutoNum type="arabicPeriod"/>
            </a:pPr>
            <a:r>
              <a:rPr lang="en-GB" sz="24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Safe handling of cleaning products and equipment</a:t>
            </a:r>
            <a:endParaRPr lang="en-GB" sz="2400" i="1" kern="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514350" indent="-514350">
              <a:lnSpc>
                <a:spcPct val="150000"/>
              </a:lnSpc>
              <a:buAutoNum type="arabicPeriod"/>
            </a:pPr>
            <a:r>
              <a:rPr lang="en-GB" sz="24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Proper use of personal protective equipment (PPE)</a:t>
            </a:r>
          </a:p>
          <a:p>
            <a:pPr marL="514350" indent="-514350">
              <a:lnSpc>
                <a:spcPct val="150000"/>
              </a:lnSpc>
              <a:buAutoNum type="arabicPeriod"/>
            </a:pPr>
            <a:r>
              <a:rPr lang="en-GB" sz="24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Emergency procedures and reporting</a:t>
            </a:r>
            <a:endParaRPr lang="en-GB" sz="2400" dirty="0">
              <a:latin typeface="Arial" panose="020B0604020202020204" pitchFamily="34" charset="0"/>
              <a:cs typeface="Arial" panose="020B0604020202020204" pitchFamily="34" charset="0"/>
            </a:endParaRPr>
          </a:p>
        </p:txBody>
      </p:sp>
      <p:pic>
        <p:nvPicPr>
          <p:cNvPr id="5" name="Picture 4" descr="A blue binders with labels on them&#10;&#10;Description automatically generated">
            <a:extLst>
              <a:ext uri="{FF2B5EF4-FFF2-40B4-BE49-F238E27FC236}">
                <a16:creationId xmlns:a16="http://schemas.microsoft.com/office/drawing/2014/main" id="{929251AD-BE6E-CBDF-3129-AB573D918F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53728" y="2888871"/>
            <a:ext cx="3424445" cy="3537365"/>
          </a:xfrm>
          <a:prstGeom prst="rect">
            <a:avLst/>
          </a:prstGeom>
        </p:spPr>
      </p:pic>
    </p:spTree>
    <p:extLst>
      <p:ext uri="{BB962C8B-B14F-4D97-AF65-F5344CB8AC3E}">
        <p14:creationId xmlns:p14="http://schemas.microsoft.com/office/powerpoint/2010/main" val="3426479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B5A21-530C-C9AF-877E-3E8FE39E1E67}"/>
              </a:ext>
            </a:extLst>
          </p:cNvPr>
          <p:cNvSpPr>
            <a:spLocks noGrp="1"/>
          </p:cNvSpPr>
          <p:nvPr>
            <p:ph type="title"/>
          </p:nvPr>
        </p:nvSpPr>
        <p:spPr>
          <a:xfrm>
            <a:off x="838200" y="1"/>
            <a:ext cx="10515600" cy="1229359"/>
          </a:xfrm>
        </p:spPr>
        <p:txBody>
          <a:bodyPr/>
          <a:lstStyle/>
          <a:p>
            <a:pPr algn="ctr"/>
            <a:r>
              <a:rPr lang="en-GB" sz="2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Employee Engagement Model</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435AD36-78F1-F46D-C96F-E2D1B3444740}"/>
              </a:ext>
            </a:extLst>
          </p:cNvPr>
          <p:cNvSpPr>
            <a:spLocks noGrp="1"/>
          </p:cNvSpPr>
          <p:nvPr>
            <p:ph idx="1"/>
          </p:nvPr>
        </p:nvSpPr>
        <p:spPr>
          <a:xfrm>
            <a:off x="477520" y="1076960"/>
            <a:ext cx="10876280" cy="5100003"/>
          </a:xfrm>
        </p:spPr>
        <p:txBody>
          <a:bodyPr>
            <a:normAutofit lnSpcReduction="10000"/>
          </a:bodyPr>
          <a:lstStyle/>
          <a:p>
            <a:pPr marL="0" indent="0">
              <a:buNone/>
            </a:pPr>
            <a:endPar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20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Our employee engagement model consists of three key components: Communication, Recognition, and Development. These elements are designed to empower and motivate our team (Clark, 2021).</a:t>
            </a:r>
            <a:endParaRPr lang="en-GB"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742950" lvl="1" indent="-285750">
              <a:lnSpc>
                <a:spcPct val="150000"/>
              </a:lnSpc>
              <a:spcAft>
                <a:spcPts val="800"/>
              </a:spcAft>
              <a:buSzPts val="1000"/>
              <a:buFont typeface="Symbol" panose="05050102010706020507" pitchFamily="18" charset="2"/>
              <a:buChar char=""/>
              <a:tabLst>
                <a:tab pos="859155" algn="l"/>
              </a:tabLst>
            </a:pPr>
            <a:r>
              <a:rPr lang="en-GB" sz="2000" b="1" kern="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Communication</a:t>
            </a:r>
            <a:r>
              <a:rPr lang="en-GB" sz="20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20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Open and effective communication within the team and with management is crucial for understanding expectations and resolving issues.</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50000"/>
              </a:lnSpc>
              <a:spcAft>
                <a:spcPts val="800"/>
              </a:spcAft>
              <a:buSzPts val="1000"/>
              <a:buFont typeface="Symbol" panose="05050102010706020507" pitchFamily="18" charset="2"/>
              <a:buChar char=""/>
              <a:tabLst>
                <a:tab pos="859155" algn="l"/>
              </a:tabLst>
            </a:pPr>
            <a:r>
              <a:rPr lang="en-GB" sz="2000" b="1" kern="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Recognition</a:t>
            </a:r>
            <a:r>
              <a:rPr lang="en-GB" sz="20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20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Acknowledging and rewarding exceptional performance motivates team members to excel and take ownership of their work.</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50000"/>
              </a:lnSpc>
              <a:spcAft>
                <a:spcPts val="800"/>
              </a:spcAft>
              <a:buSzPts val="1000"/>
              <a:buFont typeface="Symbol" panose="05050102010706020507" pitchFamily="18" charset="2"/>
              <a:buChar char=""/>
              <a:tabLst>
                <a:tab pos="859155" algn="l"/>
              </a:tabLst>
            </a:pPr>
            <a:r>
              <a:rPr lang="en-GB" sz="2000" b="1" kern="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Development</a:t>
            </a:r>
            <a:r>
              <a:rPr lang="en-GB" sz="20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20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Providing opportunities for skill development and growth ensures that our team members are well-equipped to meet challenges and contribute to our brand's success (Miller, 2020).</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947111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43794-D9D3-54DD-AAF2-05D7F37D692F}"/>
              </a:ext>
            </a:extLst>
          </p:cNvPr>
          <p:cNvSpPr>
            <a:spLocks noGrp="1"/>
          </p:cNvSpPr>
          <p:nvPr>
            <p:ph type="title"/>
          </p:nvPr>
        </p:nvSpPr>
        <p:spPr>
          <a:xfrm>
            <a:off x="942975" y="117475"/>
            <a:ext cx="10515600" cy="1325563"/>
          </a:xfrm>
        </p:spPr>
        <p:txBody>
          <a:bodyPr/>
          <a:lstStyle/>
          <a:p>
            <a:pPr algn="ctr"/>
            <a:r>
              <a:rPr lang="en-US" sz="3200" b="1" dirty="0">
                <a:latin typeface="Arial" panose="020B0604020202020204" pitchFamily="34" charset="0"/>
                <a:cs typeface="Arial" panose="020B0604020202020204" pitchFamily="34" charset="0"/>
              </a:rPr>
              <a:t>Benefits of Employee Engagement</a:t>
            </a:r>
            <a:br>
              <a:rPr lang="en-GB" dirty="0"/>
            </a:br>
            <a:endParaRPr lang="en-GB" dirty="0"/>
          </a:p>
        </p:txBody>
      </p:sp>
      <p:graphicFrame>
        <p:nvGraphicFramePr>
          <p:cNvPr id="3" name="Diagram 2">
            <a:extLst>
              <a:ext uri="{FF2B5EF4-FFF2-40B4-BE49-F238E27FC236}">
                <a16:creationId xmlns:a16="http://schemas.microsoft.com/office/drawing/2014/main" id="{12227E64-E06E-DBB4-CB76-977C22F3F57D}"/>
              </a:ext>
            </a:extLst>
          </p:cNvPr>
          <p:cNvGraphicFramePr/>
          <p:nvPr>
            <p:extLst>
              <p:ext uri="{D42A27DB-BD31-4B8C-83A1-F6EECF244321}">
                <p14:modId xmlns:p14="http://schemas.microsoft.com/office/powerpoint/2010/main" val="393800209"/>
              </p:ext>
            </p:extLst>
          </p:nvPr>
        </p:nvGraphicFramePr>
        <p:xfrm>
          <a:off x="190501" y="1443038"/>
          <a:ext cx="12001500" cy="50863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6091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E1163-DC3D-0E77-F6A8-83DC6C953EEF}"/>
              </a:ext>
            </a:extLst>
          </p:cNvPr>
          <p:cNvSpPr>
            <a:spLocks noGrp="1"/>
          </p:cNvSpPr>
          <p:nvPr>
            <p:ph type="title"/>
          </p:nvPr>
        </p:nvSpPr>
        <p:spPr>
          <a:xfrm>
            <a:off x="838200" y="-130174"/>
            <a:ext cx="10515600" cy="977900"/>
          </a:xfrm>
        </p:spPr>
        <p:txBody>
          <a:bodyPr>
            <a:normAutofit/>
          </a:bodyPr>
          <a:lstStyle/>
          <a:p>
            <a:pPr algn="ctr"/>
            <a:r>
              <a:rPr lang="en-US" sz="2800" b="1" dirty="0">
                <a:latin typeface="Arial" panose="020B0604020202020204" pitchFamily="34" charset="0"/>
                <a:cs typeface="Arial" panose="020B0604020202020204" pitchFamily="34" charset="0"/>
              </a:rPr>
              <a:t>Case Studies</a:t>
            </a: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7BC85A7-4C24-7211-98F7-B1C1EE73BE55}"/>
              </a:ext>
            </a:extLst>
          </p:cNvPr>
          <p:cNvSpPr>
            <a:spLocks noGrp="1"/>
          </p:cNvSpPr>
          <p:nvPr>
            <p:ph idx="1"/>
          </p:nvPr>
        </p:nvSpPr>
        <p:spPr>
          <a:xfrm>
            <a:off x="0" y="847726"/>
            <a:ext cx="7162800" cy="5829299"/>
          </a:xfrm>
        </p:spPr>
        <p:txBody>
          <a:bodyPr/>
          <a:lstStyle/>
          <a:p>
            <a:pPr marL="342900" lvl="0" indent="-342900">
              <a:lnSpc>
                <a:spcPct val="150000"/>
              </a:lnSpc>
              <a:buSzPts val="1000"/>
              <a:buFont typeface="Symbol" panose="05050102010706020507" pitchFamily="18" charset="2"/>
              <a:buChar char=""/>
              <a:tabLst>
                <a:tab pos="457200" algn="l"/>
              </a:tabLst>
            </a:pPr>
            <a:r>
              <a:rPr lang="en-GB" sz="1700" b="1" dirty="0">
                <a:effectLst/>
                <a:latin typeface="Arial" panose="020B0604020202020204" pitchFamily="34" charset="0"/>
                <a:ea typeface="Times New Roman" panose="02020603050405020304" pitchFamily="18" charset="0"/>
                <a:cs typeface="Arial" panose="020B0604020202020204" pitchFamily="34" charset="0"/>
              </a:rPr>
              <a:t>Hilton </a:t>
            </a:r>
            <a:r>
              <a:rPr lang="en-GB" sz="1700" b="1" dirty="0" err="1">
                <a:effectLst/>
                <a:latin typeface="Arial" panose="020B0604020202020204" pitchFamily="34" charset="0"/>
                <a:ea typeface="Times New Roman" panose="02020603050405020304" pitchFamily="18" charset="0"/>
                <a:cs typeface="Arial" panose="020B0604020202020204" pitchFamily="34" charset="0"/>
              </a:rPr>
              <a:t>Puckrup</a:t>
            </a:r>
            <a:r>
              <a:rPr lang="en-GB" sz="1700" b="1" dirty="0">
                <a:effectLst/>
                <a:latin typeface="Arial" panose="020B0604020202020204" pitchFamily="34" charset="0"/>
                <a:ea typeface="Times New Roman" panose="02020603050405020304" pitchFamily="18" charset="0"/>
                <a:cs typeface="Arial" panose="020B0604020202020204" pitchFamily="34" charset="0"/>
              </a:rPr>
              <a:t> Hall:</a:t>
            </a:r>
            <a:r>
              <a:rPr lang="en-GB" sz="1700" dirty="0">
                <a:effectLst/>
                <a:latin typeface="Arial" panose="020B0604020202020204" pitchFamily="34" charset="0"/>
                <a:ea typeface="Times New Roman" panose="02020603050405020304" pitchFamily="18" charset="0"/>
                <a:cs typeface="Arial" panose="020B0604020202020204" pitchFamily="34" charset="0"/>
              </a:rPr>
              <a:t> At Hilton </a:t>
            </a:r>
            <a:r>
              <a:rPr lang="en-GB" sz="1700" dirty="0" err="1">
                <a:effectLst/>
                <a:latin typeface="Arial" panose="020B0604020202020204" pitchFamily="34" charset="0"/>
                <a:ea typeface="Times New Roman" panose="02020603050405020304" pitchFamily="18" charset="0"/>
                <a:cs typeface="Arial" panose="020B0604020202020204" pitchFamily="34" charset="0"/>
              </a:rPr>
              <a:t>Puckrup</a:t>
            </a:r>
            <a:r>
              <a:rPr lang="en-GB" sz="1700" dirty="0">
                <a:effectLst/>
                <a:latin typeface="Arial" panose="020B0604020202020204" pitchFamily="34" charset="0"/>
                <a:ea typeface="Times New Roman" panose="02020603050405020304" pitchFamily="18" charset="0"/>
                <a:cs typeface="Arial" panose="020B0604020202020204" pitchFamily="34" charset="0"/>
              </a:rPr>
              <a:t> Hall, the implementation of a comprehensive room cleaning checklist has been a game-changer. With a property known for its luxury and high brand standards, this checklist ensures that every room is cleaned to perfection. This meticulous approach has resulted in consistently positive guest feedback and a strong reputation for cleanliness (Smith, 2018).</a:t>
            </a:r>
          </a:p>
          <a:p>
            <a:pPr marL="342900" lvl="0" indent="-342900">
              <a:lnSpc>
                <a:spcPct val="150000"/>
              </a:lnSpc>
              <a:buSzPts val="1000"/>
              <a:buFont typeface="Symbol" panose="05050102010706020507" pitchFamily="18" charset="2"/>
              <a:buChar char=""/>
              <a:tabLst>
                <a:tab pos="457200" algn="l"/>
              </a:tabLst>
            </a:pPr>
            <a:r>
              <a:rPr lang="en-GB" sz="1700" b="1" dirty="0">
                <a:effectLst/>
                <a:latin typeface="Arial" panose="020B0604020202020204" pitchFamily="34" charset="0"/>
                <a:ea typeface="Times New Roman" panose="02020603050405020304" pitchFamily="18" charset="0"/>
                <a:cs typeface="Arial" panose="020B0604020202020204" pitchFamily="34" charset="0"/>
              </a:rPr>
              <a:t>IHG:</a:t>
            </a:r>
            <a:r>
              <a:rPr lang="en-GB" sz="1700" dirty="0">
                <a:effectLst/>
                <a:latin typeface="Arial" panose="020B0604020202020204" pitchFamily="34" charset="0"/>
                <a:ea typeface="Times New Roman" panose="02020603050405020304" pitchFamily="18" charset="0"/>
                <a:cs typeface="Arial" panose="020B0604020202020204" pitchFamily="34" charset="0"/>
              </a:rPr>
              <a:t> The InterContinental Hotels Group (IHG) is another prime example of a brand that understands the importance of a room cleaning checklist. Across its vast portfolio of hotels, IHG ensures that each property adheres to its brand standards by using a checklist that is adaptable to the unique requirements of each location. This customization allows IHG to maintain brand consistency while meeting local needs, a practice that has led to high guest satisfaction and loyalty (Brown, 2019).</a:t>
            </a:r>
          </a:p>
          <a:p>
            <a:endParaRPr lang="en-GB" dirty="0"/>
          </a:p>
        </p:txBody>
      </p:sp>
      <p:pic>
        <p:nvPicPr>
          <p:cNvPr id="5" name="Picture 4" descr="A hand holding a magnifying glass over a clipboard&#10;&#10;Description automatically generated">
            <a:extLst>
              <a:ext uri="{FF2B5EF4-FFF2-40B4-BE49-F238E27FC236}">
                <a16:creationId xmlns:a16="http://schemas.microsoft.com/office/drawing/2014/main" id="{3646B41B-58D9-E627-C726-F3C1F29285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9000" y="742950"/>
            <a:ext cx="4381500" cy="5219700"/>
          </a:xfrm>
          <a:prstGeom prst="rect">
            <a:avLst/>
          </a:prstGeom>
        </p:spPr>
      </p:pic>
    </p:spTree>
    <p:extLst>
      <p:ext uri="{BB962C8B-B14F-4D97-AF65-F5344CB8AC3E}">
        <p14:creationId xmlns:p14="http://schemas.microsoft.com/office/powerpoint/2010/main" val="3543331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D7081-3ADA-D0C6-956A-D933D747FF21}"/>
              </a:ext>
            </a:extLst>
          </p:cNvPr>
          <p:cNvSpPr>
            <a:spLocks noGrp="1"/>
          </p:cNvSpPr>
          <p:nvPr>
            <p:ph type="title"/>
          </p:nvPr>
        </p:nvSpPr>
        <p:spPr/>
        <p:txBody>
          <a:bodyPr/>
          <a:lstStyle/>
          <a:p>
            <a:pPr algn="ctr"/>
            <a:r>
              <a:rPr lang="en-GB" sz="32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Training Resources</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C2C16CA2-E158-2EBC-73AE-3A1D9E52E2A8}"/>
              </a:ext>
            </a:extLst>
          </p:cNvPr>
          <p:cNvSpPr>
            <a:spLocks noGrp="1"/>
          </p:cNvSpPr>
          <p:nvPr>
            <p:ph idx="1"/>
          </p:nvPr>
        </p:nvSpPr>
        <p:spPr>
          <a:xfrm>
            <a:off x="4624387" y="3931443"/>
            <a:ext cx="6677025" cy="2414588"/>
          </a:xfrm>
        </p:spPr>
        <p:txBody>
          <a:bodyPr>
            <a:normAutofit/>
          </a:bodyPr>
          <a:lstStyle/>
          <a:p>
            <a:r>
              <a:rPr lang="en-GB" sz="24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Provide access to the room cleaning checklist</a:t>
            </a:r>
          </a:p>
          <a:p>
            <a:r>
              <a:rPr lang="en-GB" sz="24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Share health and safety materials</a:t>
            </a:r>
          </a:p>
          <a:p>
            <a:r>
              <a:rPr lang="en-GB" sz="24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i="1"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Training programs and materials for further</a:t>
            </a:r>
            <a:endParaRPr lang="en-GB" sz="2400" dirty="0"/>
          </a:p>
        </p:txBody>
      </p:sp>
      <p:pic>
        <p:nvPicPr>
          <p:cNvPr id="6" name="Picture 5" descr="A circle with icons on it&#10;&#10;Description automatically generated">
            <a:extLst>
              <a:ext uri="{FF2B5EF4-FFF2-40B4-BE49-F238E27FC236}">
                <a16:creationId xmlns:a16="http://schemas.microsoft.com/office/drawing/2014/main" id="{C1976030-A690-91CB-E98D-B4F09D6C5F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900" y="1414463"/>
            <a:ext cx="4229100" cy="3724274"/>
          </a:xfrm>
          <a:prstGeom prst="rect">
            <a:avLst/>
          </a:prstGeom>
        </p:spPr>
      </p:pic>
    </p:spTree>
    <p:extLst>
      <p:ext uri="{BB962C8B-B14F-4D97-AF65-F5344CB8AC3E}">
        <p14:creationId xmlns:p14="http://schemas.microsoft.com/office/powerpoint/2010/main" val="5774321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26F4B-12C6-3E5B-5334-684D9932B56C}"/>
              </a:ext>
            </a:extLst>
          </p:cNvPr>
          <p:cNvSpPr>
            <a:spLocks noGrp="1"/>
          </p:cNvSpPr>
          <p:nvPr>
            <p:ph type="title"/>
          </p:nvPr>
        </p:nvSpPr>
        <p:spPr>
          <a:xfrm>
            <a:off x="838200" y="365125"/>
            <a:ext cx="10515600" cy="782955"/>
          </a:xfrm>
        </p:spPr>
        <p:txBody>
          <a:bodyPr>
            <a:normAutofit/>
          </a:bodyPr>
          <a:lstStyle/>
          <a:p>
            <a:pPr algn="ctr"/>
            <a:r>
              <a:rPr lang="en-GB" sz="3200" b="1" dirty="0">
                <a:effectLst/>
                <a:latin typeface="Arial" panose="020B0604020202020204" pitchFamily="34" charset="0"/>
                <a:ea typeface="Calibri" panose="020F0502020204030204" pitchFamily="34" charset="0"/>
              </a:rPr>
              <a:t>Conclusion</a:t>
            </a:r>
            <a:endParaRPr lang="en-GB" sz="3200" dirty="0"/>
          </a:p>
        </p:txBody>
      </p:sp>
      <p:sp>
        <p:nvSpPr>
          <p:cNvPr id="3" name="Content Placeholder 2">
            <a:extLst>
              <a:ext uri="{FF2B5EF4-FFF2-40B4-BE49-F238E27FC236}">
                <a16:creationId xmlns:a16="http://schemas.microsoft.com/office/drawing/2014/main" id="{9C82BA50-4B20-8BB3-9E64-A67EB2A5BB3B}"/>
              </a:ext>
            </a:extLst>
          </p:cNvPr>
          <p:cNvSpPr>
            <a:spLocks noGrp="1"/>
          </p:cNvSpPr>
          <p:nvPr>
            <p:ph idx="1"/>
          </p:nvPr>
        </p:nvSpPr>
        <p:spPr>
          <a:xfrm>
            <a:off x="568960" y="1463040"/>
            <a:ext cx="11094720" cy="5029835"/>
          </a:xfrm>
        </p:spPr>
        <p:txBody>
          <a:bodyPr>
            <a:normAutofit fontScale="92500"/>
          </a:bodyPr>
          <a:lstStyle/>
          <a:p>
            <a:pPr marL="0" indent="0">
              <a:lnSpc>
                <a:spcPct val="150000"/>
              </a:lnSpc>
              <a:buNone/>
            </a:pPr>
            <a:r>
              <a:rPr lang="en-GB" sz="2100" dirty="0">
                <a:effectLst/>
                <a:latin typeface="Arial" panose="020B0604020202020204" pitchFamily="34" charset="0"/>
                <a:ea typeface="Times New Roman" panose="02020603050405020304" pitchFamily="18" charset="0"/>
                <a:cs typeface="Arial" panose="020B0604020202020204" pitchFamily="34" charset="0"/>
              </a:rPr>
              <a:t>In conclusion, this training program has illuminated the critical importance of maintaining a high standard of cleanliness in the hospitality industry (Smith, 2018). We've emphasized that a clean and well-maintained room is not just a space but a vital component of our guests' overall experience (Jones, 2020). Furthermore, we've reaffirmed our unwavering commitment to upholding brand standards, as they are the bedrock of our reputation and the trust our guests place in us (Wilson, 2021).</a:t>
            </a:r>
          </a:p>
          <a:p>
            <a:pPr marL="0" indent="0">
              <a:lnSpc>
                <a:spcPct val="150000"/>
              </a:lnSpc>
              <a:buNone/>
            </a:pPr>
            <a:r>
              <a:rPr lang="en-GB" sz="2100" dirty="0">
                <a:effectLst/>
                <a:latin typeface="Arial" panose="020B0604020202020204" pitchFamily="34" charset="0"/>
                <a:ea typeface="Times New Roman" panose="02020603050405020304" pitchFamily="18" charset="0"/>
                <a:cs typeface="Arial" panose="020B0604020202020204" pitchFamily="34" charset="0"/>
              </a:rPr>
              <a:t>By adhering to the room cleaning checklist, prioritizing health and safety (Jones, 2020), and embracing the principles of employee engagement, you play a pivotal role in ensuring that we consistently meet and exceed our brand standards (Johnson, 2018). Together, we will continue to uphold these standards and provide our guests with memorable and exceptional experiences during their stay at our hotel. </a:t>
            </a:r>
          </a:p>
          <a:p>
            <a:endParaRPr lang="en-GB" dirty="0"/>
          </a:p>
        </p:txBody>
      </p:sp>
    </p:spTree>
    <p:extLst>
      <p:ext uri="{BB962C8B-B14F-4D97-AF65-F5344CB8AC3E}">
        <p14:creationId xmlns:p14="http://schemas.microsoft.com/office/powerpoint/2010/main" val="17996863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9050F-2F3A-13A2-E77A-A23A8DA3BFBC}"/>
              </a:ext>
            </a:extLst>
          </p:cNvPr>
          <p:cNvSpPr>
            <a:spLocks noGrp="1"/>
          </p:cNvSpPr>
          <p:nvPr>
            <p:ph type="title"/>
          </p:nvPr>
        </p:nvSpPr>
        <p:spPr>
          <a:xfrm>
            <a:off x="86360" y="-325755"/>
            <a:ext cx="1945640" cy="1325563"/>
          </a:xfrm>
        </p:spPr>
        <p:txBody>
          <a:bodyPr>
            <a:normAutofit/>
          </a:bodyPr>
          <a:lstStyle/>
          <a:p>
            <a:r>
              <a:rPr lang="en-US" sz="2400" b="1" dirty="0">
                <a:latin typeface="Arial" panose="020B0604020202020204" pitchFamily="34" charset="0"/>
                <a:cs typeface="Arial" panose="020B0604020202020204" pitchFamily="34" charset="0"/>
              </a:rPr>
              <a:t>References:</a:t>
            </a:r>
            <a:endParaRPr lang="en-GB"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29D23C6-6E0E-515E-3A25-F27F2C530006}"/>
              </a:ext>
            </a:extLst>
          </p:cNvPr>
          <p:cNvSpPr>
            <a:spLocks noGrp="1"/>
          </p:cNvSpPr>
          <p:nvPr>
            <p:ph idx="1"/>
          </p:nvPr>
        </p:nvSpPr>
        <p:spPr>
          <a:xfrm>
            <a:off x="99060" y="596264"/>
            <a:ext cx="12006580" cy="6180455"/>
          </a:xfrm>
        </p:spPr>
        <p:txBody>
          <a:bodyPr>
            <a:normAutofit fontScale="92500" lnSpcReduction="10000"/>
          </a:bodyPr>
          <a:lstStyle/>
          <a:p>
            <a:pPr marL="342900" lvl="0" indent="-342900">
              <a:lnSpc>
                <a:spcPct val="150000"/>
              </a:lnSpc>
              <a:tabLst>
                <a:tab pos="4572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Adams, L. (2019). Effective Team Communication in Housekeeping. </a:t>
            </a:r>
            <a:r>
              <a:rPr lang="en-GB" sz="1800" i="1" dirty="0">
                <a:effectLst/>
                <a:latin typeface="Arial" panose="020B0604020202020204" pitchFamily="34" charset="0"/>
                <a:ea typeface="Times New Roman" panose="02020603050405020304" pitchFamily="18" charset="0"/>
                <a:cs typeface="Arial" panose="020B0604020202020204" pitchFamily="34" charset="0"/>
              </a:rPr>
              <a:t>Hospitality Management, 45</a:t>
            </a:r>
            <a:r>
              <a:rPr lang="en-GB" sz="1800" dirty="0">
                <a:effectLst/>
                <a:latin typeface="Arial" panose="020B0604020202020204" pitchFamily="34" charset="0"/>
                <a:ea typeface="Times New Roman" panose="02020603050405020304" pitchFamily="18" charset="0"/>
                <a:cs typeface="Arial" panose="020B0604020202020204" pitchFamily="34" charset="0"/>
              </a:rPr>
              <a:t>(2), 112-125.</a:t>
            </a:r>
          </a:p>
          <a:p>
            <a:pPr marL="342900" lvl="0" indent="-342900">
              <a:lnSpc>
                <a:spcPct val="150000"/>
              </a:lnSpc>
              <a:tabLst>
                <a:tab pos="457200" algn="l"/>
              </a:tabLst>
            </a:pPr>
            <a:r>
              <a:rPr lang="en-GB" sz="1800" kern="0" dirty="0" err="1">
                <a:effectLst/>
                <a:latin typeface="Arial" panose="020B0604020202020204" pitchFamily="34" charset="0"/>
                <a:ea typeface="Times New Roman" panose="02020603050405020304" pitchFamily="18" charset="0"/>
                <a:cs typeface="Arial" panose="020B0604020202020204" pitchFamily="34" charset="0"/>
              </a:rPr>
              <a:t>Bardi</a:t>
            </a:r>
            <a:r>
              <a:rPr lang="en-GB" sz="1800" kern="0" dirty="0">
                <a:effectLst/>
                <a:latin typeface="Arial" panose="020B0604020202020204" pitchFamily="34" charset="0"/>
                <a:ea typeface="Times New Roman" panose="02020603050405020304" pitchFamily="18" charset="0"/>
                <a:cs typeface="Arial" panose="020B0604020202020204" pitchFamily="34" charset="0"/>
              </a:rPr>
              <a:t>, J. A., &amp; Perks, H. (2020). The Professional Housekeeper: Hospitality’s Essential Guide. Routledge</a:t>
            </a:r>
          </a:p>
          <a:p>
            <a:pPr marL="342900" lvl="0" indent="-342900">
              <a:lnSpc>
                <a:spcPct val="150000"/>
              </a:lnSpc>
              <a:tabLst>
                <a:tab pos="4572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Brown, P. (2019). Quality Control in Hotel Housekeeping: A Comprehensive Approach. </a:t>
            </a:r>
            <a:r>
              <a:rPr lang="en-GB" sz="1800" i="1" dirty="0">
                <a:effectLst/>
                <a:latin typeface="Arial" panose="020B0604020202020204" pitchFamily="34" charset="0"/>
                <a:ea typeface="Times New Roman" panose="02020603050405020304" pitchFamily="18" charset="0"/>
                <a:cs typeface="Arial" panose="020B0604020202020204" pitchFamily="34" charset="0"/>
              </a:rPr>
              <a:t>International Journal of Hospitality Management, 55</a:t>
            </a:r>
            <a:r>
              <a:rPr lang="en-GB" sz="1800" dirty="0">
                <a:effectLst/>
                <a:latin typeface="Arial" panose="020B0604020202020204" pitchFamily="34" charset="0"/>
                <a:ea typeface="Times New Roman" panose="02020603050405020304" pitchFamily="18" charset="0"/>
                <a:cs typeface="Arial" panose="020B0604020202020204" pitchFamily="34" charset="0"/>
              </a:rPr>
              <a:t>(3), 291-306.</a:t>
            </a:r>
          </a:p>
          <a:p>
            <a:r>
              <a:rPr lang="en-GB" sz="1800" dirty="0">
                <a:effectLst/>
                <a:latin typeface="Arial" panose="020B0604020202020204" pitchFamily="34" charset="0"/>
                <a:ea typeface="Times New Roman" panose="02020603050405020304" pitchFamily="18" charset="0"/>
                <a:cs typeface="Arial" panose="020B0604020202020204" pitchFamily="34" charset="0"/>
              </a:rPr>
              <a:t>Clark, S. (2021). Task Specialization in Hotel Housekeeping Teams. </a:t>
            </a:r>
            <a:r>
              <a:rPr lang="en-GB" sz="1800" i="1" dirty="0">
                <a:effectLst/>
                <a:latin typeface="Arial" panose="020B0604020202020204" pitchFamily="34" charset="0"/>
                <a:ea typeface="Times New Roman" panose="02020603050405020304" pitchFamily="18" charset="0"/>
                <a:cs typeface="Arial" panose="020B0604020202020204" pitchFamily="34" charset="0"/>
              </a:rPr>
              <a:t>Journal of Tourism Research, 28</a:t>
            </a:r>
            <a:r>
              <a:rPr lang="en-GB" sz="1800" dirty="0">
                <a:effectLst/>
                <a:latin typeface="Arial" panose="020B0604020202020204" pitchFamily="34" charset="0"/>
                <a:ea typeface="Times New Roman" panose="02020603050405020304" pitchFamily="18" charset="0"/>
                <a:cs typeface="Arial" panose="020B0604020202020204" pitchFamily="34" charset="0"/>
              </a:rPr>
              <a:t>(4), 465-478.</a:t>
            </a:r>
          </a:p>
          <a:p>
            <a:r>
              <a:rPr lang="en-GB" sz="1800" dirty="0">
                <a:effectLst/>
                <a:latin typeface="Arial" panose="020B0604020202020204" pitchFamily="34" charset="0"/>
                <a:ea typeface="Times New Roman" panose="02020603050405020304" pitchFamily="18" charset="0"/>
                <a:cs typeface="Arial" panose="020B0604020202020204" pitchFamily="34" charset="0"/>
              </a:rPr>
              <a:t>Garcia, M. (2022). Technology Integration in Housekeeping: Improving Efficiency and Accuracy. </a:t>
            </a:r>
            <a:r>
              <a:rPr lang="en-GB" sz="1800" i="1" dirty="0">
                <a:effectLst/>
                <a:latin typeface="Arial" panose="020B0604020202020204" pitchFamily="34" charset="0"/>
                <a:ea typeface="Times New Roman" panose="02020603050405020304" pitchFamily="18" charset="0"/>
                <a:cs typeface="Arial" panose="020B0604020202020204" pitchFamily="34" charset="0"/>
              </a:rPr>
              <a:t>International Journal of Hospitality Technology, 10</a:t>
            </a:r>
            <a:r>
              <a:rPr lang="en-GB" sz="1800" dirty="0">
                <a:effectLst/>
                <a:latin typeface="Arial" panose="020B0604020202020204" pitchFamily="34" charset="0"/>
                <a:ea typeface="Times New Roman" panose="02020603050405020304" pitchFamily="18" charset="0"/>
                <a:cs typeface="Arial" panose="020B0604020202020204" pitchFamily="34" charset="0"/>
              </a:rPr>
              <a:t>(1), 57-68.</a:t>
            </a:r>
          </a:p>
          <a:p>
            <a:r>
              <a:rPr lang="en-GB" sz="1800" dirty="0">
                <a:effectLst/>
                <a:latin typeface="Arial" panose="020B0604020202020204" pitchFamily="34" charset="0"/>
                <a:ea typeface="Times New Roman" panose="02020603050405020304" pitchFamily="18" charset="0"/>
                <a:cs typeface="Arial" panose="020B0604020202020204" pitchFamily="34" charset="0"/>
              </a:rPr>
              <a:t>Johnson, R. (2018). Team Training and Development for Hotel Housekeeping Staff. </a:t>
            </a:r>
            <a:r>
              <a:rPr lang="en-GB" sz="1800" i="1" dirty="0">
                <a:effectLst/>
                <a:latin typeface="Arial" panose="020B0604020202020204" pitchFamily="34" charset="0"/>
                <a:ea typeface="Times New Roman" panose="02020603050405020304" pitchFamily="18" charset="0"/>
                <a:cs typeface="Arial" panose="020B0604020202020204" pitchFamily="34" charset="0"/>
              </a:rPr>
              <a:t>Journal of Hospitality Education, 36</a:t>
            </a:r>
            <a:r>
              <a:rPr lang="en-GB" sz="1800" dirty="0">
                <a:effectLst/>
                <a:latin typeface="Arial" panose="020B0604020202020204" pitchFamily="34" charset="0"/>
                <a:ea typeface="Times New Roman" panose="02020603050405020304" pitchFamily="18" charset="0"/>
                <a:cs typeface="Arial" panose="020B0604020202020204" pitchFamily="34" charset="0"/>
              </a:rPr>
              <a:t>(3), 213-228.</a:t>
            </a:r>
          </a:p>
          <a:p>
            <a:r>
              <a:rPr lang="en-GB" sz="1800" kern="0" dirty="0">
                <a:effectLst/>
                <a:latin typeface="Arial" panose="020B0604020202020204" pitchFamily="34" charset="0"/>
                <a:ea typeface="Times New Roman" panose="02020603050405020304" pitchFamily="18" charset="0"/>
                <a:cs typeface="Arial" panose="020B0604020202020204" pitchFamily="34" charset="0"/>
              </a:rPr>
              <a:t>Jones, A. (2020). The Role of Checklists in Housekeeping: A Case Study of a Luxury Hotel. </a:t>
            </a:r>
            <a:r>
              <a:rPr lang="en-GB" sz="1800" i="1" kern="0" dirty="0">
                <a:effectLst/>
                <a:latin typeface="Arial" panose="020B0604020202020204" pitchFamily="34" charset="0"/>
                <a:ea typeface="Times New Roman" panose="02020603050405020304" pitchFamily="18" charset="0"/>
                <a:cs typeface="Arial" panose="020B0604020202020204" pitchFamily="34" charset="0"/>
              </a:rPr>
              <a:t>Journal of Hotel and Tourism Management, 47</a:t>
            </a:r>
            <a:r>
              <a:rPr lang="en-GB" sz="1800" kern="0" dirty="0">
                <a:effectLst/>
                <a:latin typeface="Arial" panose="020B0604020202020204" pitchFamily="34" charset="0"/>
                <a:ea typeface="Times New Roman" panose="02020603050405020304" pitchFamily="18" charset="0"/>
                <a:cs typeface="Arial" panose="020B0604020202020204" pitchFamily="34" charset="0"/>
              </a:rPr>
              <a:t>(2), 167-181</a:t>
            </a:r>
          </a:p>
          <a:p>
            <a:r>
              <a:rPr lang="en-GB" sz="1800" kern="0" dirty="0">
                <a:effectLst/>
                <a:latin typeface="Arial" panose="020B0604020202020204" pitchFamily="34" charset="0"/>
                <a:ea typeface="Times New Roman" panose="02020603050405020304" pitchFamily="18" charset="0"/>
                <a:cs typeface="Arial" panose="020B0604020202020204" pitchFamily="34" charset="0"/>
              </a:rPr>
              <a:t>Miller, J. (2020). Performance Incentives and Employee Motivation in Hotel Housekeeping. </a:t>
            </a:r>
            <a:r>
              <a:rPr lang="en-GB" sz="1800" i="1" kern="0" dirty="0">
                <a:effectLst/>
                <a:latin typeface="Arial" panose="020B0604020202020204" pitchFamily="34" charset="0"/>
                <a:ea typeface="Times New Roman" panose="02020603050405020304" pitchFamily="18" charset="0"/>
                <a:cs typeface="Arial" panose="020B0604020202020204" pitchFamily="34" charset="0"/>
              </a:rPr>
              <a:t>Journal of Human Resource Management, 34</a:t>
            </a:r>
            <a:r>
              <a:rPr lang="en-GB" sz="1800" kern="0" dirty="0">
                <a:effectLst/>
                <a:latin typeface="Arial" panose="020B0604020202020204" pitchFamily="34" charset="0"/>
                <a:ea typeface="Times New Roman" panose="02020603050405020304" pitchFamily="18" charset="0"/>
                <a:cs typeface="Arial" panose="020B0604020202020204" pitchFamily="34" charset="0"/>
              </a:rPr>
              <a:t>(4), 321-335.</a:t>
            </a:r>
          </a:p>
          <a:p>
            <a:r>
              <a:rPr lang="en-US" sz="1800" dirty="0">
                <a:effectLst/>
                <a:latin typeface="Arial" panose="020B0604020202020204" pitchFamily="34" charset="0"/>
                <a:ea typeface="Times New Roman" panose="02020603050405020304" pitchFamily="18" charset="0"/>
                <a:cs typeface="Arial" panose="020B0604020202020204" pitchFamily="34" charset="0"/>
              </a:rPr>
              <a:t>Smith, A. (2018). Hotel Cleanliness Standards: A Comprehensive Guide. Hospitality Management Journal, 37(2), 123-137.</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r>
              <a:rPr lang="en-GB" sz="1800" kern="0" dirty="0">
                <a:effectLst/>
                <a:latin typeface="Arial" panose="020B0604020202020204" pitchFamily="34" charset="0"/>
                <a:ea typeface="Times New Roman" panose="02020603050405020304" pitchFamily="18" charset="0"/>
                <a:cs typeface="Arial" panose="020B0604020202020204" pitchFamily="34" charset="0"/>
              </a:rPr>
              <a:t>Smith, E. (2018). Training and Education in Hotel Housekeeping: A Study of Best Practices. </a:t>
            </a:r>
            <a:r>
              <a:rPr lang="en-GB" sz="1800" i="1" kern="0" dirty="0">
                <a:effectLst/>
                <a:latin typeface="Arial" panose="020B0604020202020204" pitchFamily="34" charset="0"/>
                <a:ea typeface="Times New Roman" panose="02020603050405020304" pitchFamily="18" charset="0"/>
                <a:cs typeface="Arial" panose="020B0604020202020204" pitchFamily="34" charset="0"/>
              </a:rPr>
              <a:t>International Journal of Training and Development, 22</a:t>
            </a:r>
            <a:r>
              <a:rPr lang="en-GB" sz="1800" kern="0" dirty="0">
                <a:effectLst/>
                <a:latin typeface="Arial" panose="020B0604020202020204" pitchFamily="34" charset="0"/>
                <a:ea typeface="Times New Roman" panose="02020603050405020304" pitchFamily="18" charset="0"/>
                <a:cs typeface="Arial" panose="020B0604020202020204" pitchFamily="34" charset="0"/>
              </a:rPr>
              <a:t>(1), 45-60.</a:t>
            </a:r>
          </a:p>
          <a:p>
            <a:r>
              <a:rPr lang="en-GB" sz="1800" dirty="0">
                <a:effectLst/>
                <a:latin typeface="Arial" panose="020B0604020202020204" pitchFamily="34" charset="0"/>
                <a:ea typeface="Times New Roman" panose="02020603050405020304" pitchFamily="18" charset="0"/>
                <a:cs typeface="Arial" panose="020B0604020202020204" pitchFamily="34" charset="0"/>
              </a:rPr>
              <a:t>Wilson, D. (2021). Guest Feedback and Its Role in Improving Hotel Room Cleanliness. </a:t>
            </a:r>
            <a:r>
              <a:rPr lang="en-GB" sz="1800" i="1" dirty="0">
                <a:effectLst/>
                <a:latin typeface="Arial" panose="020B0604020202020204" pitchFamily="34" charset="0"/>
                <a:ea typeface="Times New Roman" panose="02020603050405020304" pitchFamily="18" charset="0"/>
                <a:cs typeface="Arial" panose="020B0604020202020204" pitchFamily="34" charset="0"/>
              </a:rPr>
              <a:t>Journal of Hospitality and Tourism Research, 39</a:t>
            </a:r>
            <a:r>
              <a:rPr lang="en-GB" sz="1800" dirty="0">
                <a:effectLst/>
                <a:latin typeface="Arial" panose="020B0604020202020204" pitchFamily="34" charset="0"/>
                <a:ea typeface="Times New Roman" panose="02020603050405020304" pitchFamily="18" charset="0"/>
                <a:cs typeface="Arial" panose="020B0604020202020204" pitchFamily="34" charset="0"/>
              </a:rPr>
              <a:t>(3), 285-298.</a:t>
            </a:r>
          </a:p>
          <a:p>
            <a:pPr marL="342900" lvl="0" indent="-342900">
              <a:lnSpc>
                <a:spcPct val="107000"/>
              </a:lnSpc>
              <a:spcAft>
                <a:spcPts val="800"/>
              </a:spcAft>
              <a:tabLst>
                <a:tab pos="457200" algn="l"/>
              </a:tabLs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solidFill>
                <a:srgbClr val="374151"/>
              </a:solidFill>
              <a:effectLst/>
              <a:latin typeface="Arial" panose="020B0604020202020204" pitchFamily="34"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800" kern="0" dirty="0">
              <a:solidFill>
                <a:srgbClr val="000000"/>
              </a:solidFill>
              <a:effectLst/>
              <a:latin typeface="Arial" panose="020B0604020202020204" pitchFamily="34" charset="0"/>
              <a:ea typeface="Times New Roman" panose="02020603050405020304" pitchFamily="18" charset="0"/>
            </a:endParaRPr>
          </a:p>
          <a:p>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933093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thank you sign&#10;&#10;Description automatically generated">
            <a:extLst>
              <a:ext uri="{FF2B5EF4-FFF2-40B4-BE49-F238E27FC236}">
                <a16:creationId xmlns:a16="http://schemas.microsoft.com/office/drawing/2014/main" id="{AB220186-9C12-7A9B-4136-47E3116E58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3920" y="664802"/>
            <a:ext cx="9977120" cy="5688510"/>
          </a:xfrm>
          <a:prstGeom prst="rect">
            <a:avLst/>
          </a:prstGeom>
        </p:spPr>
      </p:pic>
    </p:spTree>
    <p:extLst>
      <p:ext uri="{BB962C8B-B14F-4D97-AF65-F5344CB8AC3E}">
        <p14:creationId xmlns:p14="http://schemas.microsoft.com/office/powerpoint/2010/main" val="10963019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163</TotalTime>
  <Words>1802</Words>
  <Application>Microsoft Office PowerPoint</Application>
  <PresentationFormat>Widescreen</PresentationFormat>
  <Paragraphs>120</Paragraphs>
  <Slides>15</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Calibri Light</vt:lpstr>
      <vt:lpstr>Segoe UI</vt:lpstr>
      <vt:lpstr>Symbol</vt:lpstr>
      <vt:lpstr>Times New Roman</vt:lpstr>
      <vt:lpstr>Office Theme</vt:lpstr>
      <vt:lpstr>Welcome to Room Cleaning and Employee Engagement Training</vt:lpstr>
      <vt:lpstr>Content table </vt:lpstr>
      <vt:lpstr>Introduction</vt:lpstr>
      <vt:lpstr>Room Cleaning Checklist </vt:lpstr>
      <vt:lpstr>Room Cleaning Checklist</vt:lpstr>
      <vt:lpstr>Room Cleaning Checklist</vt:lpstr>
      <vt:lpstr>Overview, Importance and Comprehensive of Checkinglist</vt:lpstr>
      <vt:lpstr>Health and Safety Procedures </vt:lpstr>
      <vt:lpstr>Employee Engagement Model </vt:lpstr>
      <vt:lpstr>Benefits of Employee Engagement </vt:lpstr>
      <vt:lpstr>Case Studies</vt:lpstr>
      <vt:lpstr>Training Resources </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Room Cleaning and Employee Engagement Training</dc:title>
  <dc:creator>Alexandra Andreea Anghel (2226451)</dc:creator>
  <cp:lastModifiedBy>Alexandra Andreea Anghel (2226451)</cp:lastModifiedBy>
  <cp:revision>2</cp:revision>
  <dcterms:created xsi:type="dcterms:W3CDTF">2023-11-12T12:59:27Z</dcterms:created>
  <dcterms:modified xsi:type="dcterms:W3CDTF">2023-11-12T16:27:07Z</dcterms:modified>
</cp:coreProperties>
</file>