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a Bleda (2425573)" userId="1242dc7b-2ee2-43c1-a847-a1b5264b5e64" providerId="ADAL" clId="{B75CA051-76F2-9E40-ADA3-3338BD32371C}"/>
    <pc:docChg chg="undo custSel addSld modSld sldOrd">
      <pc:chgData name="Adela Bleda (2425573)" userId="1242dc7b-2ee2-43c1-a847-a1b5264b5e64" providerId="ADAL" clId="{B75CA051-76F2-9E40-ADA3-3338BD32371C}" dt="2025-06-30T20:05:51.369" v="318" actId="20577"/>
      <pc:docMkLst>
        <pc:docMk/>
      </pc:docMkLst>
      <pc:sldChg chg="modSp">
        <pc:chgData name="Adela Bleda (2425573)" userId="1242dc7b-2ee2-43c1-a847-a1b5264b5e64" providerId="ADAL" clId="{B75CA051-76F2-9E40-ADA3-3338BD32371C}" dt="2025-06-30T19:56:27.442" v="45" actId="20577"/>
        <pc:sldMkLst>
          <pc:docMk/>
          <pc:sldMk cId="1597748296" sldId="258"/>
        </pc:sldMkLst>
        <pc:spChg chg="mod">
          <ac:chgData name="Adela Bleda (2425573)" userId="1242dc7b-2ee2-43c1-a847-a1b5264b5e64" providerId="ADAL" clId="{B75CA051-76F2-9E40-ADA3-3338BD32371C}" dt="2025-06-30T19:56:27.442" v="45" actId="20577"/>
          <ac:spMkLst>
            <pc:docMk/>
            <pc:sldMk cId="1597748296" sldId="258"/>
            <ac:spMk id="2" creationId="{6D7D04A3-0E5E-3CF1-A42E-5364A4F640CA}"/>
          </ac:spMkLst>
        </pc:spChg>
      </pc:sldChg>
      <pc:sldChg chg="addSp delSp modSp mod setBg">
        <pc:chgData name="Adela Bleda (2425573)" userId="1242dc7b-2ee2-43c1-a847-a1b5264b5e64" providerId="ADAL" clId="{B75CA051-76F2-9E40-ADA3-3338BD32371C}" dt="2025-06-30T19:44:38.605" v="16" actId="26606"/>
        <pc:sldMkLst>
          <pc:docMk/>
          <pc:sldMk cId="2903299624" sldId="262"/>
        </pc:sldMkLst>
        <pc:spChg chg="mod">
          <ac:chgData name="Adela Bleda (2425573)" userId="1242dc7b-2ee2-43c1-a847-a1b5264b5e64" providerId="ADAL" clId="{B75CA051-76F2-9E40-ADA3-3338BD32371C}" dt="2025-06-30T19:44:38.605" v="16" actId="26606"/>
          <ac:spMkLst>
            <pc:docMk/>
            <pc:sldMk cId="2903299624" sldId="262"/>
            <ac:spMk id="2" creationId="{AA11416C-F645-3973-DEB2-F2B0F6C06557}"/>
          </ac:spMkLst>
        </pc:spChg>
        <pc:spChg chg="mod ord">
          <ac:chgData name="Adela Bleda (2425573)" userId="1242dc7b-2ee2-43c1-a847-a1b5264b5e64" providerId="ADAL" clId="{B75CA051-76F2-9E40-ADA3-3338BD32371C}" dt="2025-06-30T19:44:38.605" v="16" actId="26606"/>
          <ac:spMkLst>
            <pc:docMk/>
            <pc:sldMk cId="2903299624" sldId="262"/>
            <ac:spMk id="3" creationId="{D9AD0AE8-1426-4193-DE89-56616F0C597A}"/>
          </ac:spMkLst>
        </pc:spChg>
        <pc:spChg chg="add del">
          <ac:chgData name="Adela Bleda (2425573)" userId="1242dc7b-2ee2-43c1-a847-a1b5264b5e64" providerId="ADAL" clId="{B75CA051-76F2-9E40-ADA3-3338BD32371C}" dt="2025-06-30T19:44:38.598" v="15" actId="26606"/>
          <ac:spMkLst>
            <pc:docMk/>
            <pc:sldMk cId="2903299624" sldId="262"/>
            <ac:spMk id="9" creationId="{DBC6133C-0615-4CE4-9132-37E609A9BDFA}"/>
          </ac:spMkLst>
        </pc:spChg>
        <pc:spChg chg="add del">
          <ac:chgData name="Adela Bleda (2425573)" userId="1242dc7b-2ee2-43c1-a847-a1b5264b5e64" providerId="ADAL" clId="{B75CA051-76F2-9E40-ADA3-3338BD32371C}" dt="2025-06-30T19:44:38.598" v="15" actId="26606"/>
          <ac:spMkLst>
            <pc:docMk/>
            <pc:sldMk cId="2903299624" sldId="262"/>
            <ac:spMk id="11" creationId="{169CC832-2974-4E8D-90ED-3E2941BA7336}"/>
          </ac:spMkLst>
        </pc:spChg>
        <pc:spChg chg="add del">
          <ac:chgData name="Adela Bleda (2425573)" userId="1242dc7b-2ee2-43c1-a847-a1b5264b5e64" providerId="ADAL" clId="{B75CA051-76F2-9E40-ADA3-3338BD32371C}" dt="2025-06-30T19:44:38.598" v="15" actId="26606"/>
          <ac:spMkLst>
            <pc:docMk/>
            <pc:sldMk cId="2903299624" sldId="262"/>
            <ac:spMk id="13" creationId="{55222F96-971A-4F90-B841-6BAB416C7AC1}"/>
          </ac:spMkLst>
        </pc:spChg>
        <pc:spChg chg="add del">
          <ac:chgData name="Adela Bleda (2425573)" userId="1242dc7b-2ee2-43c1-a847-a1b5264b5e64" providerId="ADAL" clId="{B75CA051-76F2-9E40-ADA3-3338BD32371C}" dt="2025-06-30T19:44:38.598" v="15" actId="26606"/>
          <ac:spMkLst>
            <pc:docMk/>
            <pc:sldMk cId="2903299624" sldId="262"/>
            <ac:spMk id="15" creationId="{08980754-6F4B-43C9-B9BE-127B6BED6586}"/>
          </ac:spMkLst>
        </pc:spChg>
        <pc:spChg chg="add del">
          <ac:chgData name="Adela Bleda (2425573)" userId="1242dc7b-2ee2-43c1-a847-a1b5264b5e64" providerId="ADAL" clId="{B75CA051-76F2-9E40-ADA3-3338BD32371C}" dt="2025-06-30T19:44:38.598" v="15" actId="26606"/>
          <ac:spMkLst>
            <pc:docMk/>
            <pc:sldMk cId="2903299624" sldId="262"/>
            <ac:spMk id="17" creationId="{2C1BBA94-3F40-40AA-8BB9-E69E25E537C1}"/>
          </ac:spMkLst>
        </pc:spChg>
        <pc:spChg chg="add">
          <ac:chgData name="Adela Bleda (2425573)" userId="1242dc7b-2ee2-43c1-a847-a1b5264b5e64" providerId="ADAL" clId="{B75CA051-76F2-9E40-ADA3-3338BD32371C}" dt="2025-06-30T19:44:38.605" v="16" actId="26606"/>
          <ac:spMkLst>
            <pc:docMk/>
            <pc:sldMk cId="2903299624" sldId="262"/>
            <ac:spMk id="19" creationId="{2EB492CD-616E-47F8-933B-5E2D952A0593}"/>
          </ac:spMkLst>
        </pc:spChg>
        <pc:spChg chg="add">
          <ac:chgData name="Adela Bleda (2425573)" userId="1242dc7b-2ee2-43c1-a847-a1b5264b5e64" providerId="ADAL" clId="{B75CA051-76F2-9E40-ADA3-3338BD32371C}" dt="2025-06-30T19:44:38.605" v="16" actId="26606"/>
          <ac:spMkLst>
            <pc:docMk/>
            <pc:sldMk cId="2903299624" sldId="262"/>
            <ac:spMk id="20" creationId="{59383CF9-23B5-4335-9B21-1791C4CF1C75}"/>
          </ac:spMkLst>
        </pc:spChg>
        <pc:spChg chg="add">
          <ac:chgData name="Adela Bleda (2425573)" userId="1242dc7b-2ee2-43c1-a847-a1b5264b5e64" providerId="ADAL" clId="{B75CA051-76F2-9E40-ADA3-3338BD32371C}" dt="2025-06-30T19:44:38.605" v="16" actId="26606"/>
          <ac:spMkLst>
            <pc:docMk/>
            <pc:sldMk cId="2903299624" sldId="262"/>
            <ac:spMk id="21" creationId="{0007FE00-9498-4706-B255-6437B0252C02}"/>
          </ac:spMkLst>
        </pc:spChg>
        <pc:picChg chg="add mod">
          <ac:chgData name="Adela Bleda (2425573)" userId="1242dc7b-2ee2-43c1-a847-a1b5264b5e64" providerId="ADAL" clId="{B75CA051-76F2-9E40-ADA3-3338BD32371C}" dt="2025-06-30T19:44:38.605" v="16" actId="26606"/>
          <ac:picMkLst>
            <pc:docMk/>
            <pc:sldMk cId="2903299624" sldId="262"/>
            <ac:picMk id="4" creationId="{D1A8D6AD-6A67-57C5-9BDA-9E0744DC8D17}"/>
          </ac:picMkLst>
        </pc:picChg>
      </pc:sldChg>
      <pc:sldChg chg="modSp new">
        <pc:chgData name="Adela Bleda (2425573)" userId="1242dc7b-2ee2-43c1-a847-a1b5264b5e64" providerId="ADAL" clId="{B75CA051-76F2-9E40-ADA3-3338BD32371C}" dt="2025-06-30T19:56:09.576" v="39" actId="22"/>
        <pc:sldMkLst>
          <pc:docMk/>
          <pc:sldMk cId="3503502291" sldId="263"/>
        </pc:sldMkLst>
        <pc:spChg chg="mod">
          <ac:chgData name="Adela Bleda (2425573)" userId="1242dc7b-2ee2-43c1-a847-a1b5264b5e64" providerId="ADAL" clId="{B75CA051-76F2-9E40-ADA3-3338BD32371C}" dt="2025-06-30T19:44:49.602" v="32" actId="20577"/>
          <ac:spMkLst>
            <pc:docMk/>
            <pc:sldMk cId="3503502291" sldId="263"/>
            <ac:spMk id="2" creationId="{34EC6DAC-2596-24FB-8A19-72DDBFF21B70}"/>
          </ac:spMkLst>
        </pc:spChg>
        <pc:spChg chg="mod">
          <ac:chgData name="Adela Bleda (2425573)" userId="1242dc7b-2ee2-43c1-a847-a1b5264b5e64" providerId="ADAL" clId="{B75CA051-76F2-9E40-ADA3-3338BD32371C}" dt="2025-06-30T19:56:09.576" v="39" actId="22"/>
          <ac:spMkLst>
            <pc:docMk/>
            <pc:sldMk cId="3503502291" sldId="263"/>
            <ac:spMk id="3" creationId="{382E57C5-F61E-D174-A6A3-83D685BEEFC8}"/>
          </ac:spMkLst>
        </pc:spChg>
      </pc:sldChg>
      <pc:sldChg chg="addSp delSp modSp new mod ord setBg">
        <pc:chgData name="Adela Bleda (2425573)" userId="1242dc7b-2ee2-43c1-a847-a1b5264b5e64" providerId="ADAL" clId="{B75CA051-76F2-9E40-ADA3-3338BD32371C}" dt="2025-06-30T20:05:51.369" v="318" actId="20577"/>
        <pc:sldMkLst>
          <pc:docMk/>
          <pc:sldMk cId="3149869389" sldId="264"/>
        </pc:sldMkLst>
        <pc:spChg chg="mod">
          <ac:chgData name="Adela Bleda (2425573)" userId="1242dc7b-2ee2-43c1-a847-a1b5264b5e64" providerId="ADAL" clId="{B75CA051-76F2-9E40-ADA3-3338BD32371C}" dt="2025-06-30T20:05:05.241" v="312" actId="1076"/>
          <ac:spMkLst>
            <pc:docMk/>
            <pc:sldMk cId="3149869389" sldId="264"/>
            <ac:spMk id="2" creationId="{9EB146EF-E2A7-D8B2-F65C-80B7A1411F36}"/>
          </ac:spMkLst>
        </pc:spChg>
        <pc:spChg chg="add del mod">
          <ac:chgData name="Adela Bleda (2425573)" userId="1242dc7b-2ee2-43c1-a847-a1b5264b5e64" providerId="ADAL" clId="{B75CA051-76F2-9E40-ADA3-3338BD32371C}" dt="2025-06-30T19:59:31.021" v="98" actId="478"/>
          <ac:spMkLst>
            <pc:docMk/>
            <pc:sldMk cId="3149869389" sldId="264"/>
            <ac:spMk id="3" creationId="{C44F949E-8275-0BE8-C8C8-4AD1DC61C2D0}"/>
          </ac:spMkLst>
        </pc:spChg>
        <pc:spChg chg="add mod ord">
          <ac:chgData name="Adela Bleda (2425573)" userId="1242dc7b-2ee2-43c1-a847-a1b5264b5e64" providerId="ADAL" clId="{B75CA051-76F2-9E40-ADA3-3338BD32371C}" dt="2025-06-30T20:05:51.369" v="318" actId="20577"/>
          <ac:spMkLst>
            <pc:docMk/>
            <pc:sldMk cId="3149869389" sldId="264"/>
            <ac:spMk id="4" creationId="{88943146-F44B-9993-654A-826FECD18C8B}"/>
          </ac:spMkLst>
        </pc:spChg>
        <pc:spChg chg="add del">
          <ac:chgData name="Adela Bleda (2425573)" userId="1242dc7b-2ee2-43c1-a847-a1b5264b5e64" providerId="ADAL" clId="{B75CA051-76F2-9E40-ADA3-3338BD32371C}" dt="2025-06-30T20:04:25.925" v="299" actId="26606"/>
          <ac:spMkLst>
            <pc:docMk/>
            <pc:sldMk cId="3149869389" sldId="264"/>
            <ac:spMk id="10" creationId="{117AB3D3-3C9C-4DED-809A-78734805B895}"/>
          </ac:spMkLst>
        </pc:spChg>
        <pc:spChg chg="add del">
          <ac:chgData name="Adela Bleda (2425573)" userId="1242dc7b-2ee2-43c1-a847-a1b5264b5e64" providerId="ADAL" clId="{B75CA051-76F2-9E40-ADA3-3338BD32371C}" dt="2025-06-30T20:04:25.925" v="299" actId="26606"/>
          <ac:spMkLst>
            <pc:docMk/>
            <pc:sldMk cId="3149869389" sldId="264"/>
            <ac:spMk id="12" creationId="{3A9A4357-BD1D-4622-A4FE-766E6AB8DE84}"/>
          </ac:spMkLst>
        </pc:spChg>
        <pc:spChg chg="add del">
          <ac:chgData name="Adela Bleda (2425573)" userId="1242dc7b-2ee2-43c1-a847-a1b5264b5e64" providerId="ADAL" clId="{B75CA051-76F2-9E40-ADA3-3338BD32371C}" dt="2025-06-30T20:04:25.925" v="299" actId="26606"/>
          <ac:spMkLst>
            <pc:docMk/>
            <pc:sldMk cId="3149869389" sldId="264"/>
            <ac:spMk id="14" creationId="{E659831F-0D9A-4C63-9EBB-8435B85A440F}"/>
          </ac:spMkLst>
        </pc:spChg>
        <pc:spChg chg="add del">
          <ac:chgData name="Adela Bleda (2425573)" userId="1242dc7b-2ee2-43c1-a847-a1b5264b5e64" providerId="ADAL" clId="{B75CA051-76F2-9E40-ADA3-3338BD32371C}" dt="2025-06-30T20:04:25.925" v="299" actId="26606"/>
          <ac:spMkLst>
            <pc:docMk/>
            <pc:sldMk cId="3149869389" sldId="264"/>
            <ac:spMk id="16" creationId="{E6995CE5-F890-4ABA-82A2-26507CE8D2A3}"/>
          </ac:spMkLst>
        </pc:spChg>
        <pc:spChg chg="add del">
          <ac:chgData name="Adela Bleda (2425573)" userId="1242dc7b-2ee2-43c1-a847-a1b5264b5e64" providerId="ADAL" clId="{B75CA051-76F2-9E40-ADA3-3338BD32371C}" dt="2025-06-30T20:04:27.009" v="301" actId="26606"/>
          <ac:spMkLst>
            <pc:docMk/>
            <pc:sldMk cId="3149869389" sldId="264"/>
            <ac:spMk id="18" creationId="{058A14AF-9FB5-4CC7-BA35-E8E85D3EDF0E}"/>
          </ac:spMkLst>
        </pc:spChg>
        <pc:spChg chg="add del">
          <ac:chgData name="Adela Bleda (2425573)" userId="1242dc7b-2ee2-43c1-a847-a1b5264b5e64" providerId="ADAL" clId="{B75CA051-76F2-9E40-ADA3-3338BD32371C}" dt="2025-06-30T20:04:27.009" v="301" actId="26606"/>
          <ac:spMkLst>
            <pc:docMk/>
            <pc:sldMk cId="3149869389" sldId="264"/>
            <ac:spMk id="19" creationId="{3A9A4357-BD1D-4622-A4FE-766E6AB8DE84}"/>
          </ac:spMkLst>
        </pc:spChg>
        <pc:spChg chg="add del">
          <ac:chgData name="Adela Bleda (2425573)" userId="1242dc7b-2ee2-43c1-a847-a1b5264b5e64" providerId="ADAL" clId="{B75CA051-76F2-9E40-ADA3-3338BD32371C}" dt="2025-06-30T20:04:27.009" v="301" actId="26606"/>
          <ac:spMkLst>
            <pc:docMk/>
            <pc:sldMk cId="3149869389" sldId="264"/>
            <ac:spMk id="20" creationId="{E659831F-0D9A-4C63-9EBB-8435B85A440F}"/>
          </ac:spMkLst>
        </pc:spChg>
        <pc:spChg chg="add del">
          <ac:chgData name="Adela Bleda (2425573)" userId="1242dc7b-2ee2-43c1-a847-a1b5264b5e64" providerId="ADAL" clId="{B75CA051-76F2-9E40-ADA3-3338BD32371C}" dt="2025-06-30T20:04:27.009" v="301" actId="26606"/>
          <ac:spMkLst>
            <pc:docMk/>
            <pc:sldMk cId="3149869389" sldId="264"/>
            <ac:spMk id="21" creationId="{E6995CE5-F890-4ABA-82A2-26507CE8D2A3}"/>
          </ac:spMkLst>
        </pc:spChg>
        <pc:spChg chg="add del">
          <ac:chgData name="Adela Bleda (2425573)" userId="1242dc7b-2ee2-43c1-a847-a1b5264b5e64" providerId="ADAL" clId="{B75CA051-76F2-9E40-ADA3-3338BD32371C}" dt="2025-06-30T20:04:28.276" v="303" actId="26606"/>
          <ac:spMkLst>
            <pc:docMk/>
            <pc:sldMk cId="3149869389" sldId="264"/>
            <ac:spMk id="23" creationId="{117AB3D3-3C9C-4DED-809A-78734805B895}"/>
          </ac:spMkLst>
        </pc:spChg>
        <pc:spChg chg="add del">
          <ac:chgData name="Adela Bleda (2425573)" userId="1242dc7b-2ee2-43c1-a847-a1b5264b5e64" providerId="ADAL" clId="{B75CA051-76F2-9E40-ADA3-3338BD32371C}" dt="2025-06-30T20:04:28.276" v="303" actId="26606"/>
          <ac:spMkLst>
            <pc:docMk/>
            <pc:sldMk cId="3149869389" sldId="264"/>
            <ac:spMk id="24" creationId="{3A9A4357-BD1D-4622-A4FE-766E6AB8DE84}"/>
          </ac:spMkLst>
        </pc:spChg>
        <pc:spChg chg="add del">
          <ac:chgData name="Adela Bleda (2425573)" userId="1242dc7b-2ee2-43c1-a847-a1b5264b5e64" providerId="ADAL" clId="{B75CA051-76F2-9E40-ADA3-3338BD32371C}" dt="2025-06-30T20:04:28.276" v="303" actId="26606"/>
          <ac:spMkLst>
            <pc:docMk/>
            <pc:sldMk cId="3149869389" sldId="264"/>
            <ac:spMk id="25" creationId="{E659831F-0D9A-4C63-9EBB-8435B85A440F}"/>
          </ac:spMkLst>
        </pc:spChg>
        <pc:spChg chg="add del">
          <ac:chgData name="Adela Bleda (2425573)" userId="1242dc7b-2ee2-43c1-a847-a1b5264b5e64" providerId="ADAL" clId="{B75CA051-76F2-9E40-ADA3-3338BD32371C}" dt="2025-06-30T20:04:28.276" v="303" actId="26606"/>
          <ac:spMkLst>
            <pc:docMk/>
            <pc:sldMk cId="3149869389" sldId="264"/>
            <ac:spMk id="26" creationId="{E6995CE5-F890-4ABA-82A2-26507CE8D2A3}"/>
          </ac:spMkLst>
        </pc:spChg>
        <pc:spChg chg="add del">
          <ac:chgData name="Adela Bleda (2425573)" userId="1242dc7b-2ee2-43c1-a847-a1b5264b5e64" providerId="ADAL" clId="{B75CA051-76F2-9E40-ADA3-3338BD32371C}" dt="2025-06-30T20:04:28.695" v="305" actId="26606"/>
          <ac:spMkLst>
            <pc:docMk/>
            <pc:sldMk cId="3149869389" sldId="264"/>
            <ac:spMk id="28" creationId="{058A14AF-9FB5-4CC7-BA35-E8E85D3EDF0E}"/>
          </ac:spMkLst>
        </pc:spChg>
        <pc:spChg chg="add del">
          <ac:chgData name="Adela Bleda (2425573)" userId="1242dc7b-2ee2-43c1-a847-a1b5264b5e64" providerId="ADAL" clId="{B75CA051-76F2-9E40-ADA3-3338BD32371C}" dt="2025-06-30T20:04:28.695" v="305" actId="26606"/>
          <ac:spMkLst>
            <pc:docMk/>
            <pc:sldMk cId="3149869389" sldId="264"/>
            <ac:spMk id="29" creationId="{3A9A4357-BD1D-4622-A4FE-766E6AB8DE84}"/>
          </ac:spMkLst>
        </pc:spChg>
        <pc:spChg chg="add del">
          <ac:chgData name="Adela Bleda (2425573)" userId="1242dc7b-2ee2-43c1-a847-a1b5264b5e64" providerId="ADAL" clId="{B75CA051-76F2-9E40-ADA3-3338BD32371C}" dt="2025-06-30T20:04:28.695" v="305" actId="26606"/>
          <ac:spMkLst>
            <pc:docMk/>
            <pc:sldMk cId="3149869389" sldId="264"/>
            <ac:spMk id="30" creationId="{E659831F-0D9A-4C63-9EBB-8435B85A440F}"/>
          </ac:spMkLst>
        </pc:spChg>
        <pc:spChg chg="add del">
          <ac:chgData name="Adela Bleda (2425573)" userId="1242dc7b-2ee2-43c1-a847-a1b5264b5e64" providerId="ADAL" clId="{B75CA051-76F2-9E40-ADA3-3338BD32371C}" dt="2025-06-30T20:04:28.695" v="305" actId="26606"/>
          <ac:spMkLst>
            <pc:docMk/>
            <pc:sldMk cId="3149869389" sldId="264"/>
            <ac:spMk id="31" creationId="{E6995CE5-F890-4ABA-82A2-26507CE8D2A3}"/>
          </ac:spMkLst>
        </pc:spChg>
        <pc:spChg chg="add del">
          <ac:chgData name="Adela Bleda (2425573)" userId="1242dc7b-2ee2-43c1-a847-a1b5264b5e64" providerId="ADAL" clId="{B75CA051-76F2-9E40-ADA3-3338BD32371C}" dt="2025-06-30T20:04:29.743" v="307" actId="26606"/>
          <ac:spMkLst>
            <pc:docMk/>
            <pc:sldMk cId="3149869389" sldId="264"/>
            <ac:spMk id="33" creationId="{2EB492CD-616E-47F8-933B-5E2D952A0593}"/>
          </ac:spMkLst>
        </pc:spChg>
        <pc:spChg chg="add del">
          <ac:chgData name="Adela Bleda (2425573)" userId="1242dc7b-2ee2-43c1-a847-a1b5264b5e64" providerId="ADAL" clId="{B75CA051-76F2-9E40-ADA3-3338BD32371C}" dt="2025-06-30T20:04:29.743" v="307" actId="26606"/>
          <ac:spMkLst>
            <pc:docMk/>
            <pc:sldMk cId="3149869389" sldId="264"/>
            <ac:spMk id="34" creationId="{59383CF9-23B5-4335-9B21-1791C4CF1C75}"/>
          </ac:spMkLst>
        </pc:spChg>
        <pc:spChg chg="add del">
          <ac:chgData name="Adela Bleda (2425573)" userId="1242dc7b-2ee2-43c1-a847-a1b5264b5e64" providerId="ADAL" clId="{B75CA051-76F2-9E40-ADA3-3338BD32371C}" dt="2025-06-30T20:04:29.743" v="307" actId="26606"/>
          <ac:spMkLst>
            <pc:docMk/>
            <pc:sldMk cId="3149869389" sldId="264"/>
            <ac:spMk id="35" creationId="{0007FE00-9498-4706-B255-6437B0252C02}"/>
          </ac:spMkLst>
        </pc:spChg>
        <pc:spChg chg="add">
          <ac:chgData name="Adela Bleda (2425573)" userId="1242dc7b-2ee2-43c1-a847-a1b5264b5e64" providerId="ADAL" clId="{B75CA051-76F2-9E40-ADA3-3338BD32371C}" dt="2025-06-30T20:04:29.765" v="308" actId="26606"/>
          <ac:spMkLst>
            <pc:docMk/>
            <pc:sldMk cId="3149869389" sldId="264"/>
            <ac:spMk id="37" creationId="{7B831B6F-405A-4B47-B9BB-5CA88F285844}"/>
          </ac:spMkLst>
        </pc:spChg>
        <pc:spChg chg="add">
          <ac:chgData name="Adela Bleda (2425573)" userId="1242dc7b-2ee2-43c1-a847-a1b5264b5e64" providerId="ADAL" clId="{B75CA051-76F2-9E40-ADA3-3338BD32371C}" dt="2025-06-30T20:04:29.765" v="308" actId="26606"/>
          <ac:spMkLst>
            <pc:docMk/>
            <pc:sldMk cId="3149869389" sldId="264"/>
            <ac:spMk id="38" creationId="{953EE71A-6488-4203-A7C4-77102FD0DCCA}"/>
          </ac:spMkLst>
        </pc:spChg>
        <pc:picChg chg="add mod">
          <ac:chgData name="Adela Bleda (2425573)" userId="1242dc7b-2ee2-43c1-a847-a1b5264b5e64" providerId="ADAL" clId="{B75CA051-76F2-9E40-ADA3-3338BD32371C}" dt="2025-06-30T20:05:09.947" v="313" actId="1076"/>
          <ac:picMkLst>
            <pc:docMk/>
            <pc:sldMk cId="3149869389" sldId="264"/>
            <ac:picMk id="5" creationId="{FE467663-1812-7CCA-F142-C1AE94734A0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4EC90-DED2-1733-3A3C-8AEDD65448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39277B9-0727-6AED-B2FB-C600C5CFDB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984C254-0F18-CD6D-6709-C12756110D06}"/>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5" name="Footer Placeholder 4">
            <a:extLst>
              <a:ext uri="{FF2B5EF4-FFF2-40B4-BE49-F238E27FC236}">
                <a16:creationId xmlns:a16="http://schemas.microsoft.com/office/drawing/2014/main" id="{C4183078-51DC-9867-CDF3-03D2428865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FB356C-B34B-FBC6-307B-409F3CFB2899}"/>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1948394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1A387-AE94-2BFF-17DC-C48133D3C44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905FD8-AE46-3D2E-01FA-29031CFBC8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EFC9A9-3050-6CD6-CC48-2066D8858562}"/>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5" name="Footer Placeholder 4">
            <a:extLst>
              <a:ext uri="{FF2B5EF4-FFF2-40B4-BE49-F238E27FC236}">
                <a16:creationId xmlns:a16="http://schemas.microsoft.com/office/drawing/2014/main" id="{9E61B455-F0D6-ECF5-C198-F5FFCC6867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098E93-7697-9BDF-F5BE-0C960BDD02DF}"/>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3927650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F30D2-EC59-26EE-1E48-0901083FC63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DAC4B5-563A-DA83-D2C8-5C18A738285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2EE304B-D162-3335-D633-0EF6EA9C57F8}"/>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5" name="Footer Placeholder 4">
            <a:extLst>
              <a:ext uri="{FF2B5EF4-FFF2-40B4-BE49-F238E27FC236}">
                <a16:creationId xmlns:a16="http://schemas.microsoft.com/office/drawing/2014/main" id="{C82506A5-838A-2730-74FF-323ADD98B5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7612C-EC4D-5041-3494-C9B98C69CE2A}"/>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3568012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810C3-AD48-81DF-24E9-071A532B9EA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3E201A-7446-E63D-EF85-20495D3F2B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65DD04B-3655-A504-502B-50FBA8F958D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F1144CC-82C5-498A-DD76-55ABF9CAE8A4}"/>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6" name="Footer Placeholder 5">
            <a:extLst>
              <a:ext uri="{FF2B5EF4-FFF2-40B4-BE49-F238E27FC236}">
                <a16:creationId xmlns:a16="http://schemas.microsoft.com/office/drawing/2014/main" id="{AADDF559-AA73-86F5-8B08-8CB28B61BF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DE7713-BA0D-97DA-7E17-00CFAEA6AD20}"/>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3253344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9C915-48B6-2971-4988-528CC0A3281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9C43830-A9C6-A0B7-0D2A-D5EF16BDEE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F1D6692-B333-FB4B-E393-BA330C7049D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590234-80A1-8BBC-D740-4A9B3EBEAD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2AF4891-0F21-A715-326E-EC47A49AC5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2F41D01-74BF-5A98-9EA8-141875B349DB}"/>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8" name="Footer Placeholder 7">
            <a:extLst>
              <a:ext uri="{FF2B5EF4-FFF2-40B4-BE49-F238E27FC236}">
                <a16:creationId xmlns:a16="http://schemas.microsoft.com/office/drawing/2014/main" id="{9FD21BF6-39AC-CDC2-84D4-F80DA15ED48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A291440-2CC7-8A71-EC61-E889963CB7EE}"/>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1932313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DA9DA-0533-0D64-851F-65E3D1D24CF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35B3118-C2C4-7F1D-6816-0362F5D3D92B}"/>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4" name="Footer Placeholder 3">
            <a:extLst>
              <a:ext uri="{FF2B5EF4-FFF2-40B4-BE49-F238E27FC236}">
                <a16:creationId xmlns:a16="http://schemas.microsoft.com/office/drawing/2014/main" id="{B5DA93A9-A0A1-F8D3-688E-DEF14CF12A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1A0491-69B1-19AE-6749-5CFACC909B1E}"/>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3798317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20123F-87A6-8E9E-4D20-212B44FDA6B0}"/>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3" name="Footer Placeholder 2">
            <a:extLst>
              <a:ext uri="{FF2B5EF4-FFF2-40B4-BE49-F238E27FC236}">
                <a16:creationId xmlns:a16="http://schemas.microsoft.com/office/drawing/2014/main" id="{51BA9B7E-C70C-4F4E-C010-54DBC7F111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A25E312-9087-BC8D-C29A-6793963CA5D1}"/>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3820786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C328B-A41A-516B-DDE9-AD1944BE38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345D772-1C6F-FB6F-89C3-F44144F00A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2F06F67-15B2-8C65-BCA0-750CEC6841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477459-936F-9BE8-44D0-9ADC4A1707BA}"/>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6" name="Footer Placeholder 5">
            <a:extLst>
              <a:ext uri="{FF2B5EF4-FFF2-40B4-BE49-F238E27FC236}">
                <a16:creationId xmlns:a16="http://schemas.microsoft.com/office/drawing/2014/main" id="{231D3B0D-F37C-23B5-BEE0-87719818FB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A35D66-97F2-A1B6-B7FE-0952009F643F}"/>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2907437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D4F4D-A377-4475-0556-CCB6D03932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5757D1B-4D5B-4254-E89F-92D1D5A17C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1EF6409-3090-9AA2-475F-BA939988EE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618B6F-F88D-EFA0-4A68-9A6FD236A4E8}"/>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6" name="Footer Placeholder 5">
            <a:extLst>
              <a:ext uri="{FF2B5EF4-FFF2-40B4-BE49-F238E27FC236}">
                <a16:creationId xmlns:a16="http://schemas.microsoft.com/office/drawing/2014/main" id="{7164902B-4D31-02D1-E9FA-F6F6C65C18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CA6016-3214-1928-3437-33517859DAD9}"/>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2859243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CEC46-E732-05F8-1388-787FED26C72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FA8DE35-56E9-BB58-EF73-EFA593320B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BA8258-1163-51BC-3C04-E8FD47DDFC01}"/>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5" name="Footer Placeholder 4">
            <a:extLst>
              <a:ext uri="{FF2B5EF4-FFF2-40B4-BE49-F238E27FC236}">
                <a16:creationId xmlns:a16="http://schemas.microsoft.com/office/drawing/2014/main" id="{C085A44E-0DEB-B7E0-55D6-994DBE2995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CFE17D-CE93-EABB-D6EE-2A65A0BA4E1E}"/>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1780732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A7C9BA-DEA3-05E1-467C-6CBCC37F0C6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EDEDDE-9B1D-0AD7-9465-58213BD3D48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94964E-88F8-B933-3A4B-660E86670283}"/>
              </a:ext>
            </a:extLst>
          </p:cNvPr>
          <p:cNvSpPr>
            <a:spLocks noGrp="1"/>
          </p:cNvSpPr>
          <p:nvPr>
            <p:ph type="dt" sz="half" idx="10"/>
          </p:nvPr>
        </p:nvSpPr>
        <p:spPr/>
        <p:txBody>
          <a:bodyPr/>
          <a:lstStyle/>
          <a:p>
            <a:fld id="{0841015E-7FD5-9B4C-9AFE-AB6E27690719}" type="datetimeFigureOut">
              <a:rPr lang="en-US" smtClean="0"/>
              <a:t>6/30/25</a:t>
            </a:fld>
            <a:endParaRPr lang="en-US"/>
          </a:p>
        </p:txBody>
      </p:sp>
      <p:sp>
        <p:nvSpPr>
          <p:cNvPr id="5" name="Footer Placeholder 4">
            <a:extLst>
              <a:ext uri="{FF2B5EF4-FFF2-40B4-BE49-F238E27FC236}">
                <a16:creationId xmlns:a16="http://schemas.microsoft.com/office/drawing/2014/main" id="{391ABB33-D0F3-66C1-9397-47ECA0A770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794261-F17F-C1F9-30B9-1ECCA7942404}"/>
              </a:ext>
            </a:extLst>
          </p:cNvPr>
          <p:cNvSpPr>
            <a:spLocks noGrp="1"/>
          </p:cNvSpPr>
          <p:nvPr>
            <p:ph type="sldNum" sz="quarter" idx="12"/>
          </p:nvPr>
        </p:nvSpPr>
        <p:spPr/>
        <p:txBody>
          <a:bodyPr/>
          <a:lstStyle/>
          <a:p>
            <a:fld id="{AFE38B72-78C7-3949-BC6B-27C71682678C}" type="slidenum">
              <a:rPr lang="en-US" smtClean="0"/>
              <a:t>‹#›</a:t>
            </a:fld>
            <a:endParaRPr lang="en-US"/>
          </a:p>
        </p:txBody>
      </p:sp>
    </p:spTree>
    <p:extLst>
      <p:ext uri="{BB962C8B-B14F-4D97-AF65-F5344CB8AC3E}">
        <p14:creationId xmlns:p14="http://schemas.microsoft.com/office/powerpoint/2010/main" val="4242097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335912-E0DA-15F9-AF34-69C3E40707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7D05253-C99F-A4BF-F006-F9BCE591DB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DB0A8E-19C2-5331-B3E4-93A6BCD13E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841015E-7FD5-9B4C-9AFE-AB6E27690719}" type="datetimeFigureOut">
              <a:rPr lang="en-US" smtClean="0"/>
              <a:t>6/30/25</a:t>
            </a:fld>
            <a:endParaRPr lang="en-US"/>
          </a:p>
        </p:txBody>
      </p:sp>
      <p:sp>
        <p:nvSpPr>
          <p:cNvPr id="5" name="Footer Placeholder 4">
            <a:extLst>
              <a:ext uri="{FF2B5EF4-FFF2-40B4-BE49-F238E27FC236}">
                <a16:creationId xmlns:a16="http://schemas.microsoft.com/office/drawing/2014/main" id="{73CF4C1A-3D69-C0CE-7A2C-5FA136E25E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6C62973-A0A2-4A74-F1CC-9DDA29CB12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E38B72-78C7-3949-BC6B-27C71682678C}" type="slidenum">
              <a:rPr lang="en-US" smtClean="0"/>
              <a:t>‹#›</a:t>
            </a:fld>
            <a:endParaRPr lang="en-US"/>
          </a:p>
        </p:txBody>
      </p:sp>
    </p:spTree>
    <p:extLst>
      <p:ext uri="{BB962C8B-B14F-4D97-AF65-F5344CB8AC3E}">
        <p14:creationId xmlns:p14="http://schemas.microsoft.com/office/powerpoint/2010/main" val="35832725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146EF-E2A7-D8B2-F65C-80B7A1411F36}"/>
              </a:ext>
            </a:extLst>
          </p:cNvPr>
          <p:cNvSpPr>
            <a:spLocks noGrp="1"/>
          </p:cNvSpPr>
          <p:nvPr>
            <p:ph type="title"/>
          </p:nvPr>
        </p:nvSpPr>
        <p:spPr>
          <a:xfrm>
            <a:off x="6643281" y="-144358"/>
            <a:ext cx="4818888" cy="1476801"/>
          </a:xfrm>
        </p:spPr>
        <p:txBody>
          <a:bodyPr vert="horz" lIns="91440" tIns="45720" rIns="91440" bIns="45720" rtlCol="0" anchor="b">
            <a:normAutofit/>
          </a:bodyPr>
          <a:lstStyle/>
          <a:p>
            <a:r>
              <a:rPr lang="en-US" sz="3000" kern="1200">
                <a:solidFill>
                  <a:schemeClr val="tx1"/>
                </a:solidFill>
                <a:latin typeface="+mj-lt"/>
                <a:ea typeface="+mj-ea"/>
                <a:cs typeface="+mj-cs"/>
              </a:rPr>
              <a:t>Content page ( what is the difference between teams and group ?</a:t>
            </a:r>
          </a:p>
        </p:txBody>
      </p:sp>
      <p:pic>
        <p:nvPicPr>
          <p:cNvPr id="5" name="Picture 4">
            <a:extLst>
              <a:ext uri="{FF2B5EF4-FFF2-40B4-BE49-F238E27FC236}">
                <a16:creationId xmlns:a16="http://schemas.microsoft.com/office/drawing/2014/main" id="{FE467663-1812-7CCA-F142-C1AE94734A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 y="208211"/>
            <a:ext cx="5458968" cy="3220789"/>
          </a:xfrm>
          <a:prstGeom prst="rect">
            <a:avLst/>
          </a:prstGeom>
        </p:spPr>
      </p:pic>
      <p:sp>
        <p:nvSpPr>
          <p:cNvPr id="3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8943146-F44B-9993-654A-826FECD18C8B}"/>
              </a:ext>
            </a:extLst>
          </p:cNvPr>
          <p:cNvSpPr txBox="1"/>
          <p:nvPr/>
        </p:nvSpPr>
        <p:spPr>
          <a:xfrm>
            <a:off x="6643281" y="1285977"/>
            <a:ext cx="4818888" cy="2809244"/>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1100" b="1" dirty="0"/>
              <a:t>Contents</a:t>
            </a:r>
          </a:p>
          <a:p>
            <a:pPr indent="-228600">
              <a:lnSpc>
                <a:spcPct val="90000"/>
              </a:lnSpc>
              <a:spcAft>
                <a:spcPts val="600"/>
              </a:spcAft>
              <a:buFont typeface="Arial" panose="020B0604020202020204" pitchFamily="34" charset="0"/>
              <a:buChar char="•"/>
            </a:pPr>
            <a:r>
              <a:rPr lang="en-US" sz="1100" dirty="0"/>
              <a:t>1.Introduction</a:t>
            </a:r>
          </a:p>
          <a:p>
            <a:pPr indent="-228600">
              <a:lnSpc>
                <a:spcPct val="90000"/>
              </a:lnSpc>
              <a:spcAft>
                <a:spcPts val="600"/>
              </a:spcAft>
              <a:buFont typeface="Arial" panose="020B0604020202020204" pitchFamily="34" charset="0"/>
              <a:buChar char="•"/>
            </a:pPr>
            <a:r>
              <a:rPr lang="en-US" sz="1100" dirty="0"/>
              <a:t>Overview of the topic and purpose of the presentation.</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t>2. What is a Group</a:t>
            </a:r>
          </a:p>
          <a:p>
            <a:pPr indent="-228600">
              <a:lnSpc>
                <a:spcPct val="90000"/>
              </a:lnSpc>
              <a:spcAft>
                <a:spcPts val="600"/>
              </a:spcAft>
              <a:buFont typeface="Arial" panose="020B0604020202020204" pitchFamily="34" charset="0"/>
              <a:buChar char="•"/>
            </a:pPr>
            <a:r>
              <a:rPr lang="en-US" sz="1100" dirty="0"/>
              <a:t>Definition and characteristics of a group.</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t>3.What is a Team?</a:t>
            </a:r>
          </a:p>
          <a:p>
            <a:pPr indent="-228600">
              <a:lnSpc>
                <a:spcPct val="90000"/>
              </a:lnSpc>
              <a:spcAft>
                <a:spcPts val="600"/>
              </a:spcAft>
              <a:buFont typeface="Arial" panose="020B0604020202020204" pitchFamily="34" charset="0"/>
              <a:buChar char="•"/>
            </a:pPr>
            <a:r>
              <a:rPr lang="en-US" sz="1100" dirty="0"/>
              <a:t>Definition and characteristics of a team.</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t>4. Key Differences Between a Group and a Team</a:t>
            </a:r>
          </a:p>
          <a:p>
            <a:pPr indent="-228600">
              <a:lnSpc>
                <a:spcPct val="90000"/>
              </a:lnSpc>
              <a:spcAft>
                <a:spcPts val="600"/>
              </a:spcAft>
              <a:buFont typeface="Arial" panose="020B0604020202020204" pitchFamily="34" charset="0"/>
              <a:buChar char="•"/>
            </a:pPr>
            <a:r>
              <a:rPr lang="en-US" sz="1100" dirty="0"/>
              <a:t>Comparison of roles, communication, goals, and collaboration.</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US" sz="1100" dirty="0"/>
              <a:t>5.Teamwork and Communication</a:t>
            </a:r>
          </a:p>
          <a:p>
            <a:pPr indent="-228600">
              <a:lnSpc>
                <a:spcPct val="90000"/>
              </a:lnSpc>
              <a:spcAft>
                <a:spcPts val="600"/>
              </a:spcAft>
              <a:buFont typeface="Arial" panose="020B0604020202020204" pitchFamily="34" charset="0"/>
              <a:buChar char="•"/>
            </a:pPr>
            <a:r>
              <a:rPr lang="en-US" sz="1100" dirty="0"/>
              <a:t>Importance of collaboration and sharing ideas effectively.</a:t>
            </a:r>
          </a:p>
          <a:p>
            <a:pPr indent="-228600">
              <a:lnSpc>
                <a:spcPct val="90000"/>
              </a:lnSpc>
              <a:spcAft>
                <a:spcPts val="600"/>
              </a:spcAft>
              <a:buFont typeface="Arial" panose="020B0604020202020204" pitchFamily="34" charset="0"/>
              <a:buChar char="•"/>
            </a:pPr>
            <a:r>
              <a:rPr lang="en-US" sz="1100" dirty="0"/>
              <a:t>6. How model help us for example using Thomas </a:t>
            </a:r>
            <a:r>
              <a:rPr lang="en-US" sz="1100" dirty="0" err="1"/>
              <a:t>killman</a:t>
            </a:r>
            <a:endParaRPr lang="en-US" sz="1100" dirty="0"/>
          </a:p>
          <a:p>
            <a:pPr indent="-228600">
              <a:lnSpc>
                <a:spcPct val="90000"/>
              </a:lnSpc>
              <a:spcAft>
                <a:spcPts val="600"/>
              </a:spcAft>
              <a:buFont typeface="Arial" panose="020B0604020202020204" pitchFamily="34" charset="0"/>
              <a:buChar char="•"/>
            </a:pPr>
            <a:r>
              <a:rPr lang="en-US" sz="1100" dirty="0"/>
              <a:t>7.Reflection</a:t>
            </a:r>
          </a:p>
          <a:p>
            <a:pPr indent="-228600">
              <a:lnSpc>
                <a:spcPct val="90000"/>
              </a:lnSpc>
              <a:spcAft>
                <a:spcPts val="600"/>
              </a:spcAft>
              <a:buFont typeface="Arial" panose="020B0604020202020204" pitchFamily="34" charset="0"/>
              <a:buChar char="•"/>
            </a:pPr>
            <a:r>
              <a:rPr lang="en-US" sz="1100" dirty="0"/>
              <a:t>What we learned from working together as a team.</a:t>
            </a:r>
          </a:p>
          <a:p>
            <a:pPr indent="-228600">
              <a:lnSpc>
                <a:spcPct val="90000"/>
              </a:lnSpc>
              <a:spcAft>
                <a:spcPts val="600"/>
              </a:spcAft>
              <a:buFont typeface="Arial" panose="020B0604020202020204" pitchFamily="34" charset="0"/>
              <a:buChar char="•"/>
            </a:pPr>
            <a:r>
              <a:rPr lang="en-US" sz="1100" dirty="0"/>
              <a:t>8. Conclusion</a:t>
            </a:r>
          </a:p>
          <a:p>
            <a:pPr indent="-228600">
              <a:lnSpc>
                <a:spcPct val="90000"/>
              </a:lnSpc>
              <a:spcAft>
                <a:spcPts val="600"/>
              </a:spcAft>
              <a:buFont typeface="Arial" panose="020B0604020202020204" pitchFamily="34" charset="0"/>
              <a:buChar char="•"/>
            </a:pPr>
            <a:r>
              <a:rPr lang="en-US" sz="1100" dirty="0"/>
              <a:t>Summary of key points and final thoughts.</a:t>
            </a:r>
          </a:p>
          <a:p>
            <a:pPr indent="-228600">
              <a:lnSpc>
                <a:spcPct val="90000"/>
              </a:lnSpc>
              <a:spcAft>
                <a:spcPts val="600"/>
              </a:spcAft>
              <a:buFont typeface="Arial" panose="020B0604020202020204" pitchFamily="34" charset="0"/>
              <a:buChar char="•"/>
            </a:pPr>
            <a:r>
              <a:rPr lang="en-US" sz="1100" dirty="0"/>
              <a:t>9.References</a:t>
            </a:r>
          </a:p>
          <a:p>
            <a:pPr indent="-228600">
              <a:lnSpc>
                <a:spcPct val="90000"/>
              </a:lnSpc>
              <a:spcAft>
                <a:spcPts val="600"/>
              </a:spcAft>
              <a:buFont typeface="Arial" panose="020B0604020202020204" pitchFamily="34" charset="0"/>
              <a:buChar char="•"/>
            </a:pPr>
            <a:r>
              <a:rPr lang="en-US" sz="1100" dirty="0"/>
              <a:t>Sources used in the presentation.</a:t>
            </a:r>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3149869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60661-87F1-C18D-4642-9902F376CF88}"/>
              </a:ext>
            </a:extLst>
          </p:cNvPr>
          <p:cNvSpPr>
            <a:spLocks noGrp="1"/>
          </p:cNvSpPr>
          <p:nvPr>
            <p:ph type="ctrTitle"/>
          </p:nvPr>
        </p:nvSpPr>
        <p:spPr>
          <a:xfrm>
            <a:off x="630936" y="640080"/>
            <a:ext cx="4818888" cy="1481328"/>
          </a:xfrm>
        </p:spPr>
        <p:txBody>
          <a:bodyPr vert="horz" lIns="91440" tIns="45720" rIns="91440" bIns="45720" rtlCol="0" anchor="b">
            <a:normAutofit/>
          </a:bodyPr>
          <a:lstStyle/>
          <a:p>
            <a:pPr algn="l"/>
            <a:r>
              <a:rPr lang="en-US" sz="3000" b="0" i="0" kern="1200">
                <a:solidFill>
                  <a:schemeClr val="tx1"/>
                </a:solidFill>
                <a:effectLst/>
                <a:latin typeface="+mj-lt"/>
                <a:ea typeface="+mj-ea"/>
                <a:cs typeface="+mj-cs"/>
              </a:rPr>
              <a:t>DIFFERENCES BETWEEN GROUPS AND TEAMS.</a:t>
            </a:r>
            <a:br>
              <a:rPr lang="en-US" sz="3000" kern="1200">
                <a:solidFill>
                  <a:schemeClr val="tx1"/>
                </a:solidFill>
                <a:effectLst/>
                <a:latin typeface="+mj-lt"/>
                <a:ea typeface="+mj-ea"/>
                <a:cs typeface="+mj-cs"/>
              </a:rPr>
            </a:br>
            <a:endParaRPr lang="en-US" sz="30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69A69A0-679E-278A-58FE-58AA0FB54225}"/>
              </a:ext>
            </a:extLst>
          </p:cNvPr>
          <p:cNvSpPr>
            <a:spLocks noGrp="1"/>
          </p:cNvSpPr>
          <p:nvPr>
            <p:ph type="subTitle" idx="1"/>
          </p:nvPr>
        </p:nvSpPr>
        <p:spPr>
          <a:xfrm>
            <a:off x="630936" y="2660904"/>
            <a:ext cx="4818888" cy="3547872"/>
          </a:xfrm>
        </p:spPr>
        <p:txBody>
          <a:bodyPr vert="horz" lIns="91440" tIns="45720" rIns="91440" bIns="45720" rtlCol="0" anchor="t">
            <a:normAutofit/>
          </a:bodyPr>
          <a:lstStyle/>
          <a:p>
            <a:pPr indent="-228600" algn="l">
              <a:buFont typeface="Arial" panose="020B0604020202020204" pitchFamily="34" charset="0"/>
              <a:buChar char="•"/>
            </a:pPr>
            <a:r>
              <a:rPr lang="en-US" sz="1900" b="0" i="0">
                <a:effectLst/>
              </a:rPr>
              <a:t>Introduction</a:t>
            </a:r>
            <a:endParaRPr lang="en-US" sz="1900">
              <a:effectLst/>
            </a:endParaRPr>
          </a:p>
          <a:p>
            <a:pPr indent="-228600" algn="l">
              <a:buFont typeface="Arial" panose="020B0604020202020204" pitchFamily="34" charset="0"/>
              <a:buChar char="•"/>
            </a:pPr>
            <a:r>
              <a:rPr lang="en-US" sz="1900" b="0" i="0">
                <a:effectLst/>
              </a:rPr>
              <a:t>﻿﻿The difference between group and team</a:t>
            </a:r>
            <a:endParaRPr lang="en-US" sz="1900">
              <a:effectLst/>
            </a:endParaRPr>
          </a:p>
          <a:p>
            <a:pPr indent="-228600" algn="l">
              <a:buFont typeface="Arial" panose="020B0604020202020204" pitchFamily="34" charset="0"/>
              <a:buChar char="•"/>
            </a:pPr>
            <a:r>
              <a:rPr lang="en-US" sz="1900" b="0" i="0">
                <a:effectLst/>
              </a:rPr>
              <a:t>﻿﻿In this presentation, we will explore the difference between a group and a team.</a:t>
            </a:r>
            <a:endParaRPr lang="en-US" sz="1900">
              <a:effectLst/>
            </a:endParaRPr>
          </a:p>
          <a:p>
            <a:pPr indent="-228600" algn="l">
              <a:buFont typeface="Arial" panose="020B0604020202020204" pitchFamily="34" charset="0"/>
              <a:buChar char="•"/>
            </a:pPr>
            <a:r>
              <a:rPr lang="en-US" sz="1900" b="0" i="0">
                <a:effectLst/>
              </a:rPr>
              <a:t>﻿﻿We will share what we have learned about teamwork and effective communication.</a:t>
            </a:r>
            <a:endParaRPr lang="en-US" sz="1900">
              <a:effectLst/>
            </a:endParaRPr>
          </a:p>
          <a:p>
            <a:pPr indent="-228600" algn="l">
              <a:buFont typeface="Arial" panose="020B0604020202020204" pitchFamily="34" charset="0"/>
              <a:buChar char="•"/>
            </a:pPr>
            <a:r>
              <a:rPr lang="en-US" sz="1900" b="0" i="0">
                <a:effectLst/>
              </a:rPr>
              <a:t>﻿﻿Our reflections will show how working together helped us improve and succeed</a:t>
            </a:r>
            <a:endParaRPr lang="en-US" sz="1900">
              <a:effectLst/>
            </a:endParaRPr>
          </a:p>
        </p:txBody>
      </p:sp>
      <p:pic>
        <p:nvPicPr>
          <p:cNvPr id="4" name="Picture 3">
            <a:extLst>
              <a:ext uri="{FF2B5EF4-FFF2-40B4-BE49-F238E27FC236}">
                <a16:creationId xmlns:a16="http://schemas.microsoft.com/office/drawing/2014/main" id="{325F6AE9-2AAC-36D0-1212-B18B030ED8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340946"/>
            <a:ext cx="5458968" cy="4176108"/>
          </a:xfrm>
          <a:prstGeom prst="rect">
            <a:avLst/>
          </a:prstGeom>
        </p:spPr>
      </p:pic>
    </p:spTree>
    <p:extLst>
      <p:ext uri="{BB962C8B-B14F-4D97-AF65-F5344CB8AC3E}">
        <p14:creationId xmlns:p14="http://schemas.microsoft.com/office/powerpoint/2010/main" val="2221235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ECFA3E6-4EF9-DA77-F894-F7F41AD9A3C1}"/>
              </a:ext>
            </a:extLst>
          </p:cNvPr>
          <p:cNvPicPr>
            <a:picLocks noChangeAspect="1"/>
          </p:cNvPicPr>
          <p:nvPr/>
        </p:nvPicPr>
        <p:blipFill>
          <a:blip r:embed="rId2">
            <a:extLst>
              <a:ext uri="{28A0092B-C50C-407E-A947-70E740481C1C}">
                <a14:useLocalDpi xmlns:a14="http://schemas.microsoft.com/office/drawing/2010/main" val="0"/>
              </a:ext>
            </a:extLst>
          </a:blip>
          <a:srcRect l="6236"/>
          <a:stretch>
            <a:fillRect/>
          </a:stretch>
        </p:blipFill>
        <p:spPr>
          <a:xfrm>
            <a:off x="2522356"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FFA37D-D65F-E220-8775-27B3369CAC23}"/>
              </a:ext>
            </a:extLst>
          </p:cNvPr>
          <p:cNvSpPr>
            <a:spLocks noGrp="1"/>
          </p:cNvSpPr>
          <p:nvPr>
            <p:ph type="title"/>
          </p:nvPr>
        </p:nvSpPr>
        <p:spPr>
          <a:xfrm>
            <a:off x="838200" y="365125"/>
            <a:ext cx="3822189" cy="1899912"/>
          </a:xfrm>
        </p:spPr>
        <p:txBody>
          <a:bodyPr>
            <a:normAutofit/>
          </a:bodyPr>
          <a:lstStyle/>
          <a:p>
            <a:r>
              <a:rPr lang="en-GB" sz="4000" b="0" i="0">
                <a:effectLst/>
                <a:latin typeface="Helvetica" pitchFamily="2" charset="0"/>
              </a:rPr>
              <a:t>WHAT IS A GROUP?</a:t>
            </a:r>
            <a:endParaRPr lang="en-GB" sz="4000">
              <a:effectLst/>
              <a:latin typeface="Helvetica" pitchFamily="2" charset="0"/>
            </a:endParaRPr>
          </a:p>
        </p:txBody>
      </p:sp>
      <p:sp>
        <p:nvSpPr>
          <p:cNvPr id="3" name="Content Placeholder 2">
            <a:extLst>
              <a:ext uri="{FF2B5EF4-FFF2-40B4-BE49-F238E27FC236}">
                <a16:creationId xmlns:a16="http://schemas.microsoft.com/office/drawing/2014/main" id="{2629555F-0761-DF9D-7AB8-3FA9BEAF7A87}"/>
              </a:ext>
            </a:extLst>
          </p:cNvPr>
          <p:cNvSpPr>
            <a:spLocks noGrp="1"/>
          </p:cNvSpPr>
          <p:nvPr>
            <p:ph idx="1"/>
          </p:nvPr>
        </p:nvSpPr>
        <p:spPr>
          <a:xfrm>
            <a:off x="838200" y="2434201"/>
            <a:ext cx="3822189" cy="3742762"/>
          </a:xfrm>
        </p:spPr>
        <p:txBody>
          <a:bodyPr>
            <a:normAutofit/>
          </a:bodyPr>
          <a:lstStyle/>
          <a:p>
            <a:r>
              <a:rPr lang="en-GB" sz="1400" b="0" i="0">
                <a:effectLst/>
                <a:latin typeface="Helvetica" pitchFamily="2" charset="0"/>
              </a:rPr>
              <a:t>A group is a number of people who are brought together for a purpose, like working on a task they be working on.</a:t>
            </a:r>
            <a:endParaRPr lang="en-GB" sz="1400">
              <a:effectLst/>
              <a:latin typeface="Helvetica" pitchFamily="2" charset="0"/>
            </a:endParaRPr>
          </a:p>
          <a:p>
            <a:r>
              <a:rPr lang="en-GB" sz="1400" b="0" i="0">
                <a:effectLst/>
                <a:latin typeface="Helvetica" pitchFamily="2" charset="0"/>
              </a:rPr>
              <a:t>Even though group members might have the same goal, they often work separately instead of</a:t>
            </a:r>
            <a:endParaRPr lang="en-GB" sz="1400">
              <a:effectLst/>
              <a:latin typeface="Helvetica" pitchFamily="2" charset="0"/>
            </a:endParaRPr>
          </a:p>
          <a:p>
            <a:r>
              <a:rPr lang="en-GB" sz="1400" b="0" i="0">
                <a:effectLst/>
                <a:latin typeface="Helvetica" pitchFamily="2" charset="0"/>
              </a:rPr>
              <a:t>Each person usually focuses on their own part of the work, without much need for communication</a:t>
            </a:r>
            <a:endParaRPr lang="en-GB" sz="1400">
              <a:effectLst/>
              <a:latin typeface="Helvetica" pitchFamily="2" charset="0"/>
            </a:endParaRPr>
          </a:p>
          <a:p>
            <a:r>
              <a:rPr lang="en-GB" sz="1400" b="0" i="0">
                <a:effectLst/>
                <a:latin typeface="Helvetica" pitchFamily="2" charset="0"/>
              </a:rPr>
              <a:t>or succor trom otners.</a:t>
            </a:r>
            <a:endParaRPr lang="en-GB" sz="1400">
              <a:effectLst/>
              <a:latin typeface="Helvetica" pitchFamily="2" charset="0"/>
            </a:endParaRPr>
          </a:p>
          <a:p>
            <a:r>
              <a:rPr lang="en-GB" sz="1400" b="0" i="0">
                <a:effectLst/>
                <a:latin typeface="Helvetica" pitchFamily="2" charset="0"/>
              </a:rPr>
              <a:t>For example, students in a classroom who are working on different assignments are in a group, but not a team.</a:t>
            </a:r>
            <a:endParaRPr lang="en-GB" sz="1400">
              <a:effectLst/>
              <a:latin typeface="Helvetica" pitchFamily="2" charset="0"/>
            </a:endParaRPr>
          </a:p>
        </p:txBody>
      </p:sp>
    </p:spTree>
    <p:extLst>
      <p:ext uri="{BB962C8B-B14F-4D97-AF65-F5344CB8AC3E}">
        <p14:creationId xmlns:p14="http://schemas.microsoft.com/office/powerpoint/2010/main" val="2705871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5B7769-CEE2-D759-6FA7-132E818F0FE5}"/>
              </a:ext>
            </a:extLst>
          </p:cNvPr>
          <p:cNvPicPr>
            <a:picLocks noChangeAspect="1"/>
          </p:cNvPicPr>
          <p:nvPr/>
        </p:nvPicPr>
        <p:blipFill>
          <a:blip r:embed="rId2">
            <a:extLst>
              <a:ext uri="{28A0092B-C50C-407E-A947-70E740481C1C}">
                <a14:useLocalDpi xmlns:a14="http://schemas.microsoft.com/office/drawing/2010/main" val="0"/>
              </a:ext>
            </a:extLst>
          </a:blip>
          <a:srcRect b="2707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D04A3-0E5E-3CF1-A42E-5364A4F640CA}"/>
              </a:ext>
            </a:extLst>
          </p:cNvPr>
          <p:cNvSpPr>
            <a:spLocks noGrp="1"/>
          </p:cNvSpPr>
          <p:nvPr>
            <p:ph type="title"/>
          </p:nvPr>
        </p:nvSpPr>
        <p:spPr>
          <a:xfrm>
            <a:off x="838200" y="365125"/>
            <a:ext cx="3822189" cy="1899912"/>
          </a:xfrm>
        </p:spPr>
        <p:txBody>
          <a:bodyPr>
            <a:normAutofit/>
          </a:bodyPr>
          <a:lstStyle/>
          <a:p>
            <a:r>
              <a:rPr lang="en-GB" sz="4000" b="0" i="0" dirty="0">
                <a:effectLst/>
                <a:latin typeface="Helvetica" pitchFamily="2" charset="0"/>
              </a:rPr>
              <a:t>WHAT IS A TEAM?</a:t>
            </a:r>
            <a:br>
              <a:rPr lang="en-GB" sz="4000" dirty="0">
                <a:effectLst/>
                <a:latin typeface="Helvetica" pitchFamily="2" charset="0"/>
              </a:rPr>
            </a:br>
            <a:r>
              <a:rPr lang="en-GB" sz="4000" b="0" i="0" dirty="0">
                <a:effectLst/>
                <a:latin typeface="Helvetica" pitchFamily="2" charset="0"/>
              </a:rPr>
              <a:t>﻿﻿</a:t>
            </a:r>
            <a:endParaRPr lang="en-GB" sz="4000" dirty="0">
              <a:effectLst/>
              <a:latin typeface="Helvetica" pitchFamily="2" charset="0"/>
            </a:endParaRPr>
          </a:p>
        </p:txBody>
      </p:sp>
      <p:sp>
        <p:nvSpPr>
          <p:cNvPr id="3" name="Content Placeholder 2">
            <a:extLst>
              <a:ext uri="{FF2B5EF4-FFF2-40B4-BE49-F238E27FC236}">
                <a16:creationId xmlns:a16="http://schemas.microsoft.com/office/drawing/2014/main" id="{435F92ED-1F0A-E910-54CA-609DA2B9B34B}"/>
              </a:ext>
            </a:extLst>
          </p:cNvPr>
          <p:cNvSpPr>
            <a:spLocks noGrp="1"/>
          </p:cNvSpPr>
          <p:nvPr>
            <p:ph idx="1"/>
          </p:nvPr>
        </p:nvSpPr>
        <p:spPr>
          <a:xfrm>
            <a:off x="838200" y="2434201"/>
            <a:ext cx="3822189" cy="3742762"/>
          </a:xfrm>
        </p:spPr>
        <p:txBody>
          <a:bodyPr>
            <a:normAutofit/>
          </a:bodyPr>
          <a:lstStyle/>
          <a:p>
            <a:r>
              <a:rPr lang="en-GB" sz="1300" b="0" i="0">
                <a:effectLst/>
                <a:latin typeface="Helvetica" pitchFamily="2" charset="0"/>
              </a:rPr>
              <a:t>﻿﻿A team is a group of people who work closely together to reach the same goal.</a:t>
            </a:r>
            <a:endParaRPr lang="en-GB" sz="1300">
              <a:effectLst/>
              <a:latin typeface="Helvetica" pitchFamily="2" charset="0"/>
            </a:endParaRPr>
          </a:p>
          <a:p>
            <a:r>
              <a:rPr lang="en-GB" sz="1300" b="0" i="0">
                <a:effectLst/>
                <a:latin typeface="Helvetica" pitchFamily="2" charset="0"/>
              </a:rPr>
              <a:t>﻿﻿Team members communicate well, share ideas, and support one another.</a:t>
            </a:r>
            <a:endParaRPr lang="en-GB" sz="1300">
              <a:effectLst/>
              <a:latin typeface="Helvetica" pitchFamily="2" charset="0"/>
            </a:endParaRPr>
          </a:p>
          <a:p>
            <a:r>
              <a:rPr lang="en-GB" sz="1300" b="0" i="0">
                <a:effectLst/>
                <a:latin typeface="Helvetica" pitchFamily="2" charset="0"/>
              </a:rPr>
              <a:t>﻿﻿Everyone in the team has a role, but the tasks are connected, so teamwork is important.</a:t>
            </a:r>
            <a:endParaRPr lang="en-GB" sz="1300">
              <a:effectLst/>
              <a:latin typeface="Helvetica" pitchFamily="2" charset="0"/>
            </a:endParaRPr>
          </a:p>
          <a:p>
            <a:r>
              <a:rPr lang="en-GB" sz="1300" b="0" i="0">
                <a:effectLst/>
                <a:latin typeface="Helvetica" pitchFamily="2" charset="0"/>
              </a:rPr>
              <a:t>﻿﻿Trust and respect help team members feel comfortable and confident.</a:t>
            </a:r>
            <a:endParaRPr lang="en-GB" sz="1300">
              <a:effectLst/>
              <a:latin typeface="Helvetica" pitchFamily="2" charset="0"/>
            </a:endParaRPr>
          </a:p>
          <a:p>
            <a:r>
              <a:rPr lang="en-GB" sz="1300" b="0" i="0">
                <a:effectLst/>
                <a:latin typeface="Helvetica" pitchFamily="2" charset="0"/>
              </a:rPr>
              <a:t>﻿﻿A strong team stays organised, solves problems together, and works as one unit to succeed</a:t>
            </a:r>
            <a:endParaRPr lang="en-GB" sz="1300">
              <a:effectLst/>
              <a:latin typeface="Helvetica" pitchFamily="2" charset="0"/>
            </a:endParaRPr>
          </a:p>
          <a:p>
            <a:r>
              <a:rPr lang="en-GB" sz="1300" b="0" i="0">
                <a:effectLst/>
                <a:latin typeface="Helvetica" pitchFamily="2" charset="0"/>
              </a:rPr>
              <a:t>﻿﻿Example: when your working as team you will have divided tasks but work a team to achieve your work and get it done faster</a:t>
            </a:r>
            <a:endParaRPr lang="en-GB" sz="1300">
              <a:effectLst/>
              <a:latin typeface="Helvetica" pitchFamily="2" charset="0"/>
            </a:endParaRPr>
          </a:p>
          <a:p>
            <a:r>
              <a:rPr lang="en-GB" sz="1300" b="0" i="0">
                <a:effectLst/>
                <a:latin typeface="Helvetica" pitchFamily="2" charset="0"/>
              </a:rPr>
              <a:t>6130125</a:t>
            </a:r>
            <a:endParaRPr lang="en-GB" sz="1300">
              <a:effectLst/>
              <a:latin typeface="Helvetica" pitchFamily="2" charset="0"/>
            </a:endParaRPr>
          </a:p>
        </p:txBody>
      </p:sp>
    </p:spTree>
    <p:extLst>
      <p:ext uri="{BB962C8B-B14F-4D97-AF65-F5344CB8AC3E}">
        <p14:creationId xmlns:p14="http://schemas.microsoft.com/office/powerpoint/2010/main" val="1597748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83CED-104F-700B-A0C8-4337AFA4857D}"/>
              </a:ext>
            </a:extLst>
          </p:cNvPr>
          <p:cNvSpPr>
            <a:spLocks noGrp="1"/>
          </p:cNvSpPr>
          <p:nvPr>
            <p:ph type="title"/>
          </p:nvPr>
        </p:nvSpPr>
        <p:spPr/>
        <p:txBody>
          <a:bodyPr/>
          <a:lstStyle/>
          <a:p>
            <a:r>
              <a:rPr lang="en-GB" b="0" i="0" dirty="0">
                <a:effectLst/>
                <a:latin typeface="Helvetica" pitchFamily="2" charset="0"/>
              </a:rPr>
              <a:t>KEY DIFFERENCES BETWEEN GROUP AND TEAM</a:t>
            </a:r>
            <a:endParaRPr lang="en-GB" dirty="0">
              <a:effectLst/>
              <a:latin typeface="Helvetica" pitchFamily="2" charset="0"/>
            </a:endParaRPr>
          </a:p>
        </p:txBody>
      </p:sp>
      <p:pic>
        <p:nvPicPr>
          <p:cNvPr id="6" name="Content Placeholder 5">
            <a:extLst>
              <a:ext uri="{FF2B5EF4-FFF2-40B4-BE49-F238E27FC236}">
                <a16:creationId xmlns:a16="http://schemas.microsoft.com/office/drawing/2014/main" id="{270CC16F-59A5-25A6-6869-EFE86EBFB0A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42015" y="811206"/>
            <a:ext cx="7326404" cy="2124702"/>
          </a:xfrm>
        </p:spPr>
      </p:pic>
      <p:graphicFrame>
        <p:nvGraphicFramePr>
          <p:cNvPr id="5" name="Table 4">
            <a:extLst>
              <a:ext uri="{FF2B5EF4-FFF2-40B4-BE49-F238E27FC236}">
                <a16:creationId xmlns:a16="http://schemas.microsoft.com/office/drawing/2014/main" id="{EDA0A1C5-40DE-AF64-C77D-0C27D6BD0136}"/>
              </a:ext>
            </a:extLst>
          </p:cNvPr>
          <p:cNvGraphicFramePr/>
          <p:nvPr>
            <p:extLst>
              <p:ext uri="{D42A27DB-BD31-4B8C-83A1-F6EECF244321}">
                <p14:modId xmlns:p14="http://schemas.microsoft.com/office/powerpoint/2010/main" val="2206872308"/>
              </p:ext>
            </p:extLst>
          </p:nvPr>
        </p:nvGraphicFramePr>
        <p:xfrm>
          <a:off x="838200" y="2965034"/>
          <a:ext cx="10515600" cy="2743200"/>
        </p:xfrm>
        <a:graphic>
          <a:graphicData uri="http://schemas.openxmlformats.org/drawingml/2006/table">
            <a:tbl>
              <a:tblPr>
                <a:tableStyleId>{5C22544A-7EE6-4342-B048-85BDC9FD1C3A}</a:tableStyleId>
              </a:tblPr>
              <a:tblGrid>
                <a:gridCol w="3505200">
                  <a:extLst>
                    <a:ext uri="{9D8B030D-6E8A-4147-A177-3AD203B41FA5}">
                      <a16:colId xmlns:a16="http://schemas.microsoft.com/office/drawing/2014/main" val="1236377554"/>
                    </a:ext>
                  </a:extLst>
                </a:gridCol>
                <a:gridCol w="3505200">
                  <a:extLst>
                    <a:ext uri="{9D8B030D-6E8A-4147-A177-3AD203B41FA5}">
                      <a16:colId xmlns:a16="http://schemas.microsoft.com/office/drawing/2014/main" val="597160008"/>
                    </a:ext>
                  </a:extLst>
                </a:gridCol>
                <a:gridCol w="3505200">
                  <a:extLst>
                    <a:ext uri="{9D8B030D-6E8A-4147-A177-3AD203B41FA5}">
                      <a16:colId xmlns:a16="http://schemas.microsoft.com/office/drawing/2014/main" val="2209617217"/>
                    </a:ext>
                  </a:extLst>
                </a:gridCol>
              </a:tblGrid>
              <a:tr h="0">
                <a:tc>
                  <a:txBody>
                    <a:bodyPr/>
                    <a:lstStyle/>
                    <a:p>
                      <a:pPr>
                        <a:buNone/>
                      </a:pPr>
                      <a:r>
                        <a:rPr lang="en-GB">
                          <a:effectLst/>
                        </a:rPr>
                        <a:t>Key Differences</a:t>
                      </a:r>
                      <a:endParaRPr lang="en-GB">
                        <a:effectLst/>
                        <a:latin typeface="Helvetica" pitchFamily="2" charset="0"/>
                      </a:endParaRPr>
                    </a:p>
                  </a:txBody>
                  <a:tcPr marL="0" marR="0" marT="0" marB="0"/>
                </a:tc>
                <a:tc>
                  <a:txBody>
                    <a:bodyPr/>
                    <a:lstStyle/>
                    <a:p>
                      <a:pPr>
                        <a:buNone/>
                      </a:pPr>
                      <a:r>
                        <a:rPr lang="en-GB">
                          <a:effectLst/>
                        </a:rPr>
                        <a:t>Group</a:t>
                      </a:r>
                      <a:endParaRPr lang="en-GB">
                        <a:effectLst/>
                        <a:latin typeface="Helvetica" pitchFamily="2" charset="0"/>
                      </a:endParaRPr>
                    </a:p>
                  </a:txBody>
                  <a:tcPr marL="0" marR="0" marT="0" marB="0"/>
                </a:tc>
                <a:tc>
                  <a:txBody>
                    <a:bodyPr/>
                    <a:lstStyle/>
                    <a:p>
                      <a:pPr>
                        <a:buNone/>
                      </a:pPr>
                      <a:r>
                        <a:rPr lang="en-GB">
                          <a:effectLst/>
                        </a:rPr>
                        <a:t>Team</a:t>
                      </a:r>
                      <a:endParaRPr lang="en-GB">
                        <a:effectLst/>
                        <a:latin typeface="Helvetica" pitchFamily="2" charset="0"/>
                      </a:endParaRPr>
                    </a:p>
                  </a:txBody>
                  <a:tcPr marL="0" marR="0" marT="0" marB="0"/>
                </a:tc>
                <a:extLst>
                  <a:ext uri="{0D108BD9-81ED-4DB2-BD59-A6C34878D82A}">
                    <a16:rowId xmlns:a16="http://schemas.microsoft.com/office/drawing/2014/main" val="1060829130"/>
                  </a:ext>
                </a:extLst>
              </a:tr>
              <a:tr h="0">
                <a:tc>
                  <a:txBody>
                    <a:bodyPr/>
                    <a:lstStyle/>
                    <a:p>
                      <a:pPr>
                        <a:buNone/>
                      </a:pPr>
                      <a:r>
                        <a:rPr lang="en-GB">
                          <a:effectLst/>
                        </a:rPr>
                        <a:t>Working Style</a:t>
                      </a:r>
                      <a:endParaRPr lang="en-GB">
                        <a:effectLst/>
                        <a:latin typeface="Helvetica" pitchFamily="2" charset="0"/>
                      </a:endParaRPr>
                    </a:p>
                  </a:txBody>
                  <a:tcPr marL="0" marR="0" marT="0" marB="0"/>
                </a:tc>
                <a:tc>
                  <a:txBody>
                    <a:bodyPr/>
                    <a:lstStyle/>
                    <a:p>
                      <a:pPr>
                        <a:buNone/>
                      </a:pPr>
                      <a:r>
                        <a:rPr lang="en-GB">
                          <a:effectLst/>
                        </a:rPr>
                        <a:t>Works individually</a:t>
                      </a:r>
                      <a:endParaRPr lang="en-GB">
                        <a:effectLst/>
                        <a:latin typeface="Helvetica" pitchFamily="2" charset="0"/>
                      </a:endParaRPr>
                    </a:p>
                  </a:txBody>
                  <a:tcPr marL="0" marR="0" marT="0" marB="0"/>
                </a:tc>
                <a:tc>
                  <a:txBody>
                    <a:bodyPr/>
                    <a:lstStyle/>
                    <a:p>
                      <a:pPr>
                        <a:buNone/>
                      </a:pPr>
                      <a:r>
                        <a:rPr lang="en-GB">
                          <a:effectLst/>
                        </a:rPr>
                        <a:t>Works together</a:t>
                      </a:r>
                      <a:endParaRPr lang="en-GB">
                        <a:effectLst/>
                        <a:latin typeface="Helvetica" pitchFamily="2" charset="0"/>
                      </a:endParaRPr>
                    </a:p>
                  </a:txBody>
                  <a:tcPr marL="0" marR="0" marT="0" marB="0"/>
                </a:tc>
                <a:extLst>
                  <a:ext uri="{0D108BD9-81ED-4DB2-BD59-A6C34878D82A}">
                    <a16:rowId xmlns:a16="http://schemas.microsoft.com/office/drawing/2014/main" val="1175257596"/>
                  </a:ext>
                </a:extLst>
              </a:tr>
              <a:tr h="0">
                <a:tc>
                  <a:txBody>
                    <a:bodyPr/>
                    <a:lstStyle/>
                    <a:p>
                      <a:pPr>
                        <a:buNone/>
                      </a:pPr>
                      <a:r>
                        <a:rPr lang="en-GB">
                          <a:effectLst/>
                        </a:rPr>
                        <a:t>Information Sharing</a:t>
                      </a:r>
                      <a:endParaRPr lang="en-GB">
                        <a:effectLst/>
                        <a:latin typeface="Helvetica" pitchFamily="2" charset="0"/>
                      </a:endParaRPr>
                    </a:p>
                  </a:txBody>
                  <a:tcPr marL="0" marR="0" marT="0" marB="0"/>
                </a:tc>
                <a:tc>
                  <a:txBody>
                    <a:bodyPr/>
                    <a:lstStyle/>
                    <a:p>
                      <a:pPr>
                        <a:buNone/>
                      </a:pPr>
                      <a:r>
                        <a:rPr lang="en-GB">
                          <a:effectLst/>
                        </a:rPr>
                        <a:t>Shares information only</a:t>
                      </a:r>
                      <a:endParaRPr lang="en-GB">
                        <a:effectLst/>
                        <a:latin typeface="Helvetica" pitchFamily="2" charset="0"/>
                      </a:endParaRPr>
                    </a:p>
                  </a:txBody>
                  <a:tcPr marL="0" marR="0" marT="0" marB="0"/>
                </a:tc>
                <a:tc>
                  <a:txBody>
                    <a:bodyPr/>
                    <a:lstStyle/>
                    <a:p>
                      <a:pPr>
                        <a:buNone/>
                      </a:pPr>
                      <a:r>
                        <a:rPr lang="en-GB">
                          <a:effectLst/>
                        </a:rPr>
                        <a:t>Shares information and responsibilities</a:t>
                      </a:r>
                      <a:endParaRPr lang="en-GB">
                        <a:effectLst/>
                        <a:latin typeface="Helvetica" pitchFamily="2" charset="0"/>
                      </a:endParaRPr>
                    </a:p>
                  </a:txBody>
                  <a:tcPr marL="0" marR="0" marT="0" marB="0"/>
                </a:tc>
                <a:extLst>
                  <a:ext uri="{0D108BD9-81ED-4DB2-BD59-A6C34878D82A}">
                    <a16:rowId xmlns:a16="http://schemas.microsoft.com/office/drawing/2014/main" val="2015957359"/>
                  </a:ext>
                </a:extLst>
              </a:tr>
              <a:tr h="0">
                <a:tc>
                  <a:txBody>
                    <a:bodyPr/>
                    <a:lstStyle/>
                    <a:p>
                      <a:pPr>
                        <a:buNone/>
                      </a:pPr>
                      <a:r>
                        <a:rPr lang="en-GB">
                          <a:effectLst/>
                        </a:rPr>
                        <a:t>Trust</a:t>
                      </a:r>
                      <a:endParaRPr lang="en-GB">
                        <a:effectLst/>
                        <a:latin typeface="Helvetica" pitchFamily="2" charset="0"/>
                      </a:endParaRPr>
                    </a:p>
                  </a:txBody>
                  <a:tcPr marL="0" marR="0" marT="0" marB="0"/>
                </a:tc>
                <a:tc>
                  <a:txBody>
                    <a:bodyPr/>
                    <a:lstStyle/>
                    <a:p>
                      <a:pPr>
                        <a:buNone/>
                      </a:pPr>
                      <a:r>
                        <a:rPr lang="en-GB">
                          <a:effectLst/>
                        </a:rPr>
                        <a:t>Less trust or connection</a:t>
                      </a:r>
                      <a:endParaRPr lang="en-GB">
                        <a:effectLst/>
                        <a:latin typeface="Helvetica" pitchFamily="2" charset="0"/>
                      </a:endParaRPr>
                    </a:p>
                  </a:txBody>
                  <a:tcPr marL="0" marR="0" marT="0" marB="0"/>
                </a:tc>
                <a:tc>
                  <a:txBody>
                    <a:bodyPr/>
                    <a:lstStyle/>
                    <a:p>
                      <a:pPr>
                        <a:buNone/>
                      </a:pPr>
                      <a:r>
                        <a:rPr lang="en-GB">
                          <a:effectLst/>
                        </a:rPr>
                        <a:t>More trust and strong bonds</a:t>
                      </a:r>
                      <a:endParaRPr lang="en-GB">
                        <a:effectLst/>
                        <a:latin typeface="Helvetica" pitchFamily="2" charset="0"/>
                      </a:endParaRPr>
                    </a:p>
                  </a:txBody>
                  <a:tcPr marL="0" marR="0" marT="0" marB="0"/>
                </a:tc>
                <a:extLst>
                  <a:ext uri="{0D108BD9-81ED-4DB2-BD59-A6C34878D82A}">
                    <a16:rowId xmlns:a16="http://schemas.microsoft.com/office/drawing/2014/main" val="4098415342"/>
                  </a:ext>
                </a:extLst>
              </a:tr>
              <a:tr h="0">
                <a:tc>
                  <a:txBody>
                    <a:bodyPr/>
                    <a:lstStyle/>
                    <a:p>
                      <a:pPr>
                        <a:buNone/>
                      </a:pPr>
                      <a:r>
                        <a:rPr lang="en-GB">
                          <a:effectLst/>
                        </a:rPr>
                        <a:t>Goals</a:t>
                      </a:r>
                      <a:endParaRPr lang="en-GB">
                        <a:effectLst/>
                        <a:latin typeface="Helvetica" pitchFamily="2" charset="0"/>
                      </a:endParaRPr>
                    </a:p>
                  </a:txBody>
                  <a:tcPr marL="0" marR="0" marT="0" marB="0"/>
                </a:tc>
                <a:tc>
                  <a:txBody>
                    <a:bodyPr/>
                    <a:lstStyle/>
                    <a:p>
                      <a:pPr>
                        <a:buNone/>
                      </a:pPr>
                      <a:r>
                        <a:rPr lang="en-GB">
                          <a:effectLst/>
                        </a:rPr>
                        <a:t>May have different individual goals</a:t>
                      </a:r>
                      <a:endParaRPr lang="en-GB">
                        <a:effectLst/>
                        <a:latin typeface="Helvetica" pitchFamily="2" charset="0"/>
                      </a:endParaRPr>
                    </a:p>
                  </a:txBody>
                  <a:tcPr marL="0" marR="0" marT="0" marB="0"/>
                </a:tc>
                <a:tc>
                  <a:txBody>
                    <a:bodyPr/>
                    <a:lstStyle/>
                    <a:p>
                      <a:pPr>
                        <a:buNone/>
                      </a:pPr>
                      <a:r>
                        <a:rPr lang="en-GB">
                          <a:effectLst/>
                        </a:rPr>
                        <a:t>One shared goal</a:t>
                      </a:r>
                      <a:endParaRPr lang="en-GB">
                        <a:effectLst/>
                        <a:latin typeface="Helvetica" pitchFamily="2" charset="0"/>
                      </a:endParaRPr>
                    </a:p>
                  </a:txBody>
                  <a:tcPr marL="0" marR="0" marT="0" marB="0"/>
                </a:tc>
                <a:extLst>
                  <a:ext uri="{0D108BD9-81ED-4DB2-BD59-A6C34878D82A}">
                    <a16:rowId xmlns:a16="http://schemas.microsoft.com/office/drawing/2014/main" val="258284"/>
                  </a:ext>
                </a:extLst>
              </a:tr>
              <a:tr h="0">
                <a:tc>
                  <a:txBody>
                    <a:bodyPr/>
                    <a:lstStyle/>
                    <a:p>
                      <a:pPr>
                        <a:buNone/>
                      </a:pPr>
                      <a:r>
                        <a:rPr lang="en-GB">
                          <a:effectLst/>
                        </a:rPr>
                        <a:t>Responsibility</a:t>
                      </a:r>
                      <a:endParaRPr lang="en-GB">
                        <a:effectLst/>
                        <a:latin typeface="Helvetica" pitchFamily="2" charset="0"/>
                      </a:endParaRPr>
                    </a:p>
                  </a:txBody>
                  <a:tcPr marL="0" marR="0" marT="0" marB="0"/>
                </a:tc>
                <a:tc>
                  <a:txBody>
                    <a:bodyPr/>
                    <a:lstStyle/>
                    <a:p>
                      <a:pPr>
                        <a:buNone/>
                      </a:pPr>
                      <a:r>
                        <a:rPr lang="en-GB">
                          <a:effectLst/>
                        </a:rPr>
                        <a:t>Each person is responsible for their own work</a:t>
                      </a:r>
                      <a:endParaRPr lang="en-GB">
                        <a:effectLst/>
                        <a:latin typeface="Helvetica" pitchFamily="2" charset="0"/>
                      </a:endParaRPr>
                    </a:p>
                  </a:txBody>
                  <a:tcPr marL="0" marR="0" marT="0" marB="0"/>
                </a:tc>
                <a:tc>
                  <a:txBody>
                    <a:bodyPr/>
                    <a:lstStyle/>
                    <a:p>
                      <a:pPr>
                        <a:buNone/>
                      </a:pPr>
                      <a:r>
                        <a:rPr lang="en-GB">
                          <a:effectLst/>
                        </a:rPr>
                        <a:t>All members share responsibility for the outcome</a:t>
                      </a:r>
                      <a:endParaRPr lang="en-GB">
                        <a:effectLst/>
                        <a:latin typeface="Helvetica" pitchFamily="2" charset="0"/>
                      </a:endParaRPr>
                    </a:p>
                  </a:txBody>
                  <a:tcPr marL="0" marR="0" marT="0" marB="0"/>
                </a:tc>
                <a:extLst>
                  <a:ext uri="{0D108BD9-81ED-4DB2-BD59-A6C34878D82A}">
                    <a16:rowId xmlns:a16="http://schemas.microsoft.com/office/drawing/2014/main" val="3454392132"/>
                  </a:ext>
                </a:extLst>
              </a:tr>
              <a:tr h="0">
                <a:tc>
                  <a:txBody>
                    <a:bodyPr/>
                    <a:lstStyle/>
                    <a:p>
                      <a:pPr>
                        <a:buNone/>
                      </a:pPr>
                      <a:r>
                        <a:rPr lang="en-GB">
                          <a:effectLst/>
                        </a:rPr>
                        <a:t>Leadership</a:t>
                      </a:r>
                      <a:endParaRPr lang="en-GB">
                        <a:effectLst/>
                        <a:latin typeface="Helvetica" pitchFamily="2" charset="0"/>
                      </a:endParaRPr>
                    </a:p>
                  </a:txBody>
                  <a:tcPr marL="0" marR="0" marT="0" marB="0"/>
                </a:tc>
                <a:tc>
                  <a:txBody>
                    <a:bodyPr/>
                    <a:lstStyle/>
                    <a:p>
                      <a:pPr>
                        <a:buNone/>
                      </a:pPr>
                      <a:r>
                        <a:rPr lang="en-GB">
                          <a:effectLst/>
                        </a:rPr>
                        <a:t>Usually one clear leader</a:t>
                      </a:r>
                      <a:endParaRPr lang="en-GB">
                        <a:effectLst/>
                        <a:latin typeface="Helvetica" pitchFamily="2" charset="0"/>
                      </a:endParaRPr>
                    </a:p>
                  </a:txBody>
                  <a:tcPr marL="0" marR="0" marT="0" marB="0"/>
                </a:tc>
                <a:tc>
                  <a:txBody>
                    <a:bodyPr/>
                    <a:lstStyle/>
                    <a:p>
                      <a:pPr>
                        <a:buNone/>
                      </a:pPr>
                      <a:r>
                        <a:rPr lang="en-GB">
                          <a:effectLst/>
                        </a:rPr>
                        <a:t>Leadership is shared or flexible</a:t>
                      </a:r>
                      <a:endParaRPr lang="en-GB">
                        <a:effectLst/>
                        <a:latin typeface="Helvetica" pitchFamily="2" charset="0"/>
                      </a:endParaRPr>
                    </a:p>
                  </a:txBody>
                  <a:tcPr marL="0" marR="0" marT="0" marB="0"/>
                </a:tc>
                <a:extLst>
                  <a:ext uri="{0D108BD9-81ED-4DB2-BD59-A6C34878D82A}">
                    <a16:rowId xmlns:a16="http://schemas.microsoft.com/office/drawing/2014/main" val="2372483436"/>
                  </a:ext>
                </a:extLst>
              </a:tr>
              <a:tr h="0">
                <a:tc>
                  <a:txBody>
                    <a:bodyPr/>
                    <a:lstStyle/>
                    <a:p>
                      <a:pPr>
                        <a:buNone/>
                      </a:pPr>
                      <a:r>
                        <a:rPr lang="en-GB">
                          <a:effectLst/>
                        </a:rPr>
                        <a:t>Roles</a:t>
                      </a:r>
                      <a:endParaRPr lang="en-GB">
                        <a:effectLst/>
                        <a:latin typeface="Helvetica" pitchFamily="2" charset="0"/>
                      </a:endParaRPr>
                    </a:p>
                  </a:txBody>
                  <a:tcPr marL="0" marR="0" marT="0" marB="0"/>
                </a:tc>
                <a:tc>
                  <a:txBody>
                    <a:bodyPr/>
                    <a:lstStyle/>
                    <a:p>
                      <a:pPr>
                        <a:buNone/>
                      </a:pPr>
                      <a:r>
                        <a:rPr lang="en-GB">
                          <a:effectLst/>
                        </a:rPr>
                        <a:t>Roles may not be clear</a:t>
                      </a:r>
                      <a:endParaRPr lang="en-GB">
                        <a:effectLst/>
                        <a:latin typeface="Helvetica" pitchFamily="2" charset="0"/>
                      </a:endParaRPr>
                    </a:p>
                  </a:txBody>
                  <a:tcPr marL="0" marR="0" marT="0" marB="0"/>
                </a:tc>
                <a:tc>
                  <a:txBody>
                    <a:bodyPr/>
                    <a:lstStyle/>
                    <a:p>
                      <a:pPr>
                        <a:buNone/>
                      </a:pPr>
                      <a:r>
                        <a:rPr lang="en-GB" dirty="0">
                          <a:effectLst/>
                        </a:rPr>
                        <a:t>Each person has a clear role</a:t>
                      </a:r>
                      <a:endParaRPr lang="en-GB" dirty="0">
                        <a:effectLst/>
                        <a:latin typeface="Helvetica" pitchFamily="2" charset="0"/>
                      </a:endParaRPr>
                    </a:p>
                  </a:txBody>
                  <a:tcPr marL="0" marR="0" marT="0" marB="0"/>
                </a:tc>
                <a:extLst>
                  <a:ext uri="{0D108BD9-81ED-4DB2-BD59-A6C34878D82A}">
                    <a16:rowId xmlns:a16="http://schemas.microsoft.com/office/drawing/2014/main" val="612531120"/>
                  </a:ext>
                </a:extLst>
              </a:tr>
            </a:tbl>
          </a:graphicData>
        </a:graphic>
      </p:graphicFrame>
    </p:spTree>
    <p:extLst>
      <p:ext uri="{BB962C8B-B14F-4D97-AF65-F5344CB8AC3E}">
        <p14:creationId xmlns:p14="http://schemas.microsoft.com/office/powerpoint/2010/main" val="2372408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D00A4-F1F3-3CBC-0277-A9F98603C6E3}"/>
              </a:ext>
            </a:extLst>
          </p:cNvPr>
          <p:cNvSpPr>
            <a:spLocks noGrp="1"/>
          </p:cNvSpPr>
          <p:nvPr>
            <p:ph type="title"/>
          </p:nvPr>
        </p:nvSpPr>
        <p:spPr/>
        <p:txBody>
          <a:bodyPr/>
          <a:lstStyle/>
          <a:p>
            <a:r>
              <a:rPr lang="en-GB" b="0" i="0">
                <a:effectLst/>
                <a:latin typeface="Helvetica" pitchFamily="2" charset="0"/>
              </a:rPr>
              <a:t>WHY IS IT IMPORTANT TO WORK AS TEAM AND GROUP ?</a:t>
            </a:r>
            <a:endParaRPr lang="en-GB">
              <a:effectLst/>
              <a:latin typeface="Helvetica" pitchFamily="2" charset="0"/>
            </a:endParaRPr>
          </a:p>
        </p:txBody>
      </p:sp>
      <p:sp>
        <p:nvSpPr>
          <p:cNvPr id="3" name="Content Placeholder 2">
            <a:extLst>
              <a:ext uri="{FF2B5EF4-FFF2-40B4-BE49-F238E27FC236}">
                <a16:creationId xmlns:a16="http://schemas.microsoft.com/office/drawing/2014/main" id="{4D225847-E3D0-3632-8A22-D710F55B5C23}"/>
              </a:ext>
            </a:extLst>
          </p:cNvPr>
          <p:cNvSpPr>
            <a:spLocks noGrp="1"/>
          </p:cNvSpPr>
          <p:nvPr>
            <p:ph idx="1"/>
          </p:nvPr>
        </p:nvSpPr>
        <p:spPr>
          <a:xfrm>
            <a:off x="513316" y="2711672"/>
            <a:ext cx="6102498" cy="5558096"/>
          </a:xfrm>
        </p:spPr>
        <p:txBody>
          <a:bodyPr/>
          <a:lstStyle/>
          <a:p>
            <a:r>
              <a:rPr lang="en-GB" b="0" i="0" dirty="0">
                <a:effectLst/>
                <a:latin typeface="Helvetica" pitchFamily="2" charset="0"/>
              </a:rPr>
              <a:t>• Teamwork Helps You:🟢</a:t>
            </a:r>
            <a:endParaRPr lang="en-GB" dirty="0">
              <a:effectLst/>
              <a:latin typeface="Helvetica" pitchFamily="2" charset="0"/>
            </a:endParaRPr>
          </a:p>
          <a:p>
            <a:r>
              <a:rPr lang="en-GB" b="0" i="0" dirty="0">
                <a:effectLst/>
                <a:latin typeface="Helvetica" pitchFamily="2" charset="0"/>
              </a:rPr>
              <a:t>﻿﻿• Work together to finish tasks</a:t>
            </a:r>
            <a:endParaRPr lang="en-GB" dirty="0">
              <a:effectLst/>
              <a:latin typeface="Helvetica" pitchFamily="2" charset="0"/>
            </a:endParaRPr>
          </a:p>
          <a:p>
            <a:r>
              <a:rPr lang="en-GB" b="0" i="0" dirty="0">
                <a:effectLst/>
                <a:latin typeface="Helvetica" pitchFamily="2" charset="0"/>
              </a:rPr>
              <a:t>﻿﻿• Share ideas and help each other</a:t>
            </a:r>
            <a:endParaRPr lang="en-GB" dirty="0">
              <a:effectLst/>
              <a:latin typeface="Helvetica" pitchFamily="2" charset="0"/>
            </a:endParaRPr>
          </a:p>
          <a:p>
            <a:r>
              <a:rPr lang="en-GB" b="0" i="0" dirty="0">
                <a:effectLst/>
                <a:latin typeface="Helvetica" pitchFamily="2" charset="0"/>
              </a:rPr>
              <a:t>﻿﻿• Trust and support each other</a:t>
            </a:r>
            <a:endParaRPr lang="en-GB" dirty="0">
              <a:effectLst/>
              <a:latin typeface="Helvetica" pitchFamily="2" charset="0"/>
            </a:endParaRPr>
          </a:p>
          <a:p>
            <a:r>
              <a:rPr lang="en-GB" b="0" i="0" dirty="0">
                <a:effectLst/>
                <a:latin typeface="Helvetica" pitchFamily="2" charset="0"/>
              </a:rPr>
              <a:t>﻿﻿• Solve problems as a group</a:t>
            </a:r>
            <a:endParaRPr lang="en-GB" dirty="0">
              <a:effectLst/>
              <a:latin typeface="Helvetica" pitchFamily="2" charset="0"/>
            </a:endParaRPr>
          </a:p>
          <a:p>
            <a:r>
              <a:rPr lang="en-GB" b="0" i="0" dirty="0">
                <a:effectLst/>
                <a:latin typeface="Helvetica" pitchFamily="2" charset="0"/>
              </a:rPr>
              <a:t>﻿﻿• Reach the same goal faster</a:t>
            </a:r>
            <a:endParaRPr lang="en-GB" dirty="0">
              <a:effectLst/>
              <a:latin typeface="Helvetica" pitchFamily="2" charset="0"/>
            </a:endParaRPr>
          </a:p>
        </p:txBody>
      </p:sp>
      <p:sp>
        <p:nvSpPr>
          <p:cNvPr id="4" name="TextBox 3">
            <a:extLst>
              <a:ext uri="{FF2B5EF4-FFF2-40B4-BE49-F238E27FC236}">
                <a16:creationId xmlns:a16="http://schemas.microsoft.com/office/drawing/2014/main" id="{D1A51086-72A9-1B3E-EA2F-0ADF51BAD509}"/>
              </a:ext>
            </a:extLst>
          </p:cNvPr>
          <p:cNvSpPr txBox="1"/>
          <p:nvPr/>
        </p:nvSpPr>
        <p:spPr>
          <a:xfrm>
            <a:off x="7409710" y="4546046"/>
            <a:ext cx="4782290" cy="2031325"/>
          </a:xfrm>
          <a:prstGeom prst="rect">
            <a:avLst/>
          </a:prstGeom>
          <a:noFill/>
        </p:spPr>
        <p:txBody>
          <a:bodyPr wrap="square" rtlCol="0">
            <a:spAutoFit/>
          </a:bodyPr>
          <a:lstStyle/>
          <a:p>
            <a:r>
              <a:rPr lang="en-GB" b="0" i="0" dirty="0">
                <a:effectLst/>
                <a:latin typeface="Helvetica" pitchFamily="2" charset="0"/>
              </a:rPr>
              <a:t>🟢Group Work Helps You:</a:t>
            </a:r>
            <a:endParaRPr lang="en-GB" dirty="0">
              <a:effectLst/>
              <a:latin typeface="Helvetica" pitchFamily="2" charset="0"/>
            </a:endParaRPr>
          </a:p>
          <a:p>
            <a:r>
              <a:rPr lang="en-GB" b="0" i="0" dirty="0">
                <a:effectLst/>
                <a:latin typeface="Helvetica" pitchFamily="2" charset="0"/>
              </a:rPr>
              <a:t>﻿﻿Do your own part of the task</a:t>
            </a:r>
            <a:endParaRPr lang="en-GB" dirty="0">
              <a:effectLst/>
              <a:latin typeface="Helvetica" pitchFamily="2" charset="0"/>
            </a:endParaRPr>
          </a:p>
          <a:p>
            <a:r>
              <a:rPr lang="en-GB" b="0" i="0" dirty="0">
                <a:effectLst/>
                <a:latin typeface="Helvetica" pitchFamily="2" charset="0"/>
              </a:rPr>
              <a:t>﻿﻿Be more independent</a:t>
            </a:r>
            <a:endParaRPr lang="en-GB" dirty="0">
              <a:effectLst/>
              <a:latin typeface="Helvetica" pitchFamily="2" charset="0"/>
            </a:endParaRPr>
          </a:p>
          <a:p>
            <a:r>
              <a:rPr lang="en-GB" b="0" i="0" dirty="0">
                <a:effectLst/>
                <a:latin typeface="Helvetica" pitchFamily="2" charset="0"/>
              </a:rPr>
              <a:t>﻿﻿Learn from different opinions</a:t>
            </a:r>
            <a:endParaRPr lang="en-GB" dirty="0">
              <a:effectLst/>
              <a:latin typeface="Helvetica" pitchFamily="2" charset="0"/>
            </a:endParaRPr>
          </a:p>
          <a:p>
            <a:r>
              <a:rPr lang="en-GB" b="0" i="0" dirty="0">
                <a:effectLst/>
                <a:latin typeface="Helvetica" pitchFamily="2" charset="0"/>
              </a:rPr>
              <a:t>﻿﻿Build confidence</a:t>
            </a:r>
            <a:endParaRPr lang="en-GB" dirty="0">
              <a:effectLst/>
              <a:latin typeface="Helvetica" pitchFamily="2" charset="0"/>
            </a:endParaRPr>
          </a:p>
          <a:p>
            <a:r>
              <a:rPr lang="en-GB" b="0" i="0" dirty="0">
                <a:effectLst/>
                <a:latin typeface="Helvetica" pitchFamily="2" charset="0"/>
              </a:rPr>
              <a:t>﻿﻿Practice taking charge of your</a:t>
            </a:r>
            <a:endParaRPr lang="en-GB" dirty="0">
              <a:effectLst/>
              <a:latin typeface="Helvetica" pitchFamily="2" charset="0"/>
            </a:endParaRPr>
          </a:p>
          <a:p>
            <a:pPr algn="l"/>
            <a:endParaRPr lang="en-US" dirty="0"/>
          </a:p>
        </p:txBody>
      </p:sp>
      <p:cxnSp>
        <p:nvCxnSpPr>
          <p:cNvPr id="5" name="Connector: Curved 4">
            <a:extLst>
              <a:ext uri="{FF2B5EF4-FFF2-40B4-BE49-F238E27FC236}">
                <a16:creationId xmlns:a16="http://schemas.microsoft.com/office/drawing/2014/main" id="{2148E6BB-833E-AEBE-D5B4-A79D251803C3}"/>
              </a:ext>
            </a:extLst>
          </p:cNvPr>
          <p:cNvCxnSpPr/>
          <p:nvPr/>
        </p:nvCxnSpPr>
        <p:spPr>
          <a:xfrm>
            <a:off x="5376530" y="3220483"/>
            <a:ext cx="1828800" cy="1828800"/>
          </a:xfrm>
          <a:prstGeom prst="curvedConnector3">
            <a:avLst/>
          </a:prstGeom>
          <a:ln>
            <a:tailEnd type="triangle"/>
          </a:ln>
        </p:spPr>
        <p:style>
          <a:lnRef idx="2">
            <a:schemeClr val="accent1"/>
          </a:lnRef>
          <a:fillRef idx="0">
            <a:schemeClr val="accent1"/>
          </a:fillRef>
          <a:effectRef idx="1">
            <a:schemeClr val="accent1"/>
          </a:effectRef>
          <a:fontRef idx="minor">
            <a:schemeClr val="tx1"/>
          </a:fontRef>
        </p:style>
      </p:cxnSp>
      <p:pic>
        <p:nvPicPr>
          <p:cNvPr id="6" name="Picture 5">
            <a:extLst>
              <a:ext uri="{FF2B5EF4-FFF2-40B4-BE49-F238E27FC236}">
                <a16:creationId xmlns:a16="http://schemas.microsoft.com/office/drawing/2014/main" id="{A6E1F20C-2379-C0E3-B055-8CBCD58AEA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0019" y="940165"/>
            <a:ext cx="3344924" cy="3030841"/>
          </a:xfrm>
          <a:prstGeom prst="rect">
            <a:avLst/>
          </a:prstGeom>
        </p:spPr>
      </p:pic>
    </p:spTree>
    <p:extLst>
      <p:ext uri="{BB962C8B-B14F-4D97-AF65-F5344CB8AC3E}">
        <p14:creationId xmlns:p14="http://schemas.microsoft.com/office/powerpoint/2010/main" val="1224574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082A51-0B5F-02B6-C486-A9B0FF02A290}"/>
              </a:ext>
            </a:extLst>
          </p:cNvPr>
          <p:cNvSpPr>
            <a:spLocks noGrp="1"/>
          </p:cNvSpPr>
          <p:nvPr>
            <p:ph type="title"/>
          </p:nvPr>
        </p:nvSpPr>
        <p:spPr>
          <a:xfrm>
            <a:off x="1099425" y="1238081"/>
            <a:ext cx="4709345" cy="962953"/>
          </a:xfrm>
        </p:spPr>
        <p:txBody>
          <a:bodyPr anchor="b">
            <a:normAutofit/>
          </a:bodyPr>
          <a:lstStyle/>
          <a:p>
            <a:r>
              <a:rPr lang="en-GB" sz="2100" b="0" i="0">
                <a:effectLst/>
                <a:latin typeface="Helvetica" pitchFamily="2" charset="0"/>
              </a:rPr>
              <a:t>HOW MODELS HELP US WORK BETTER IN TEAMS AND GROUPS</a:t>
            </a:r>
            <a:endParaRPr lang="en-GB" sz="2100">
              <a:effectLst/>
              <a:latin typeface="Helvetica" pitchFamily="2" charset="0"/>
            </a:endParaRP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107EC6-2A5E-EC09-96A8-79FCE65F6B0F}"/>
              </a:ext>
            </a:extLst>
          </p:cNvPr>
          <p:cNvSpPr>
            <a:spLocks noGrp="1"/>
          </p:cNvSpPr>
          <p:nvPr>
            <p:ph idx="1"/>
          </p:nvPr>
        </p:nvSpPr>
        <p:spPr>
          <a:xfrm>
            <a:off x="1100736" y="2508105"/>
            <a:ext cx="4709345" cy="3632493"/>
          </a:xfrm>
        </p:spPr>
        <p:txBody>
          <a:bodyPr anchor="ctr">
            <a:normAutofit/>
          </a:bodyPr>
          <a:lstStyle/>
          <a:p>
            <a:r>
              <a:rPr lang="en-GB" sz="1100" b="0" i="0">
                <a:effectLst/>
                <a:latin typeface="Helvetica" pitchFamily="2" charset="0"/>
              </a:rPr>
              <a:t>The best model for teams is ‹ Tuckman's Team Development</a:t>
            </a:r>
            <a:br>
              <a:rPr lang="en-GB" sz="1100" b="0" i="0">
                <a:effectLst/>
                <a:latin typeface="Helvetica" pitchFamily="2" charset="0"/>
              </a:rPr>
            </a:br>
            <a:r>
              <a:rPr lang="en-GB" sz="1100" b="0" i="0">
                <a:effectLst/>
                <a:latin typeface="Helvetica" pitchFamily="2" charset="0"/>
              </a:rPr>
              <a:t>Model</a:t>
            </a:r>
            <a:endParaRPr lang="en-GB" sz="1100">
              <a:effectLst/>
              <a:latin typeface="Helvetica" pitchFamily="2" charset="0"/>
            </a:endParaRPr>
          </a:p>
          <a:p>
            <a:r>
              <a:rPr lang="en-GB" sz="1100" b="0" i="0">
                <a:effectLst/>
                <a:latin typeface="Helvetica" pitchFamily="2" charset="0"/>
              </a:rPr>
              <a:t>﻿﻿• Shows how teams grow step by step:</a:t>
            </a:r>
            <a:br>
              <a:rPr lang="en-GB" sz="1100" b="0" i="0">
                <a:effectLst/>
                <a:latin typeface="Helvetica" pitchFamily="2" charset="0"/>
              </a:rPr>
            </a:br>
            <a:r>
              <a:rPr lang="en-GB" sz="1100" b="0" i="0">
                <a:effectLst/>
                <a:latin typeface="Helvetica" pitchFamily="2" charset="0"/>
              </a:rPr>
              <a:t>Forming → Storming → Norming → Performing → Adjourning</a:t>
            </a:r>
            <a:endParaRPr lang="en-GB" sz="1100">
              <a:effectLst/>
              <a:latin typeface="Helvetica" pitchFamily="2" charset="0"/>
            </a:endParaRPr>
          </a:p>
          <a:p>
            <a:r>
              <a:rPr lang="en-GB" sz="1100" b="0" i="0">
                <a:effectLst/>
                <a:latin typeface="Helvetica" pitchFamily="2" charset="0"/>
              </a:rPr>
              <a:t>﻿﻿• Helps us understand that teams need time to build trust and work well.</a:t>
            </a:r>
            <a:endParaRPr lang="en-GB" sz="1100">
              <a:effectLst/>
              <a:latin typeface="Helvetica" pitchFamily="2" charset="0"/>
            </a:endParaRPr>
          </a:p>
          <a:p>
            <a:r>
              <a:rPr lang="en-GB" sz="1100" b="0" i="0">
                <a:effectLst/>
                <a:latin typeface="Helvetica" pitchFamily="2" charset="0"/>
              </a:rPr>
              <a:t>﻿﻿The RACI Model is very good for group</a:t>
            </a:r>
            <a:endParaRPr lang="en-GB" sz="1100">
              <a:effectLst/>
              <a:latin typeface="Helvetica" pitchFamily="2" charset="0"/>
            </a:endParaRPr>
          </a:p>
          <a:p>
            <a:r>
              <a:rPr lang="en-GB" sz="1100" b="0" i="0">
                <a:effectLst/>
                <a:latin typeface="Helvetica" pitchFamily="2" charset="0"/>
              </a:rPr>
              <a:t>﻿﻿• RACI stands for Responsible, Accountable, Consulted, and Informed</a:t>
            </a:r>
            <a:endParaRPr lang="en-GB" sz="1100">
              <a:effectLst/>
              <a:latin typeface="Helvetica" pitchFamily="2" charset="0"/>
            </a:endParaRPr>
          </a:p>
          <a:p>
            <a:r>
              <a:rPr lang="en-GB" sz="1100" b="0" i="0">
                <a:effectLst/>
                <a:latin typeface="Helvetica" pitchFamily="2" charset="0"/>
              </a:rPr>
              <a:t>﻿﻿• It helps clarify who does what in a group or project</a:t>
            </a:r>
            <a:endParaRPr lang="en-GB" sz="1100">
              <a:effectLst/>
              <a:latin typeface="Helvetica" pitchFamily="2" charset="0"/>
            </a:endParaRPr>
          </a:p>
          <a:p>
            <a:r>
              <a:rPr lang="en-GB" sz="1100" b="0" i="0">
                <a:effectLst/>
                <a:latin typeface="Helvetica" pitchFamily="2" charset="0"/>
              </a:rPr>
              <a:t>﻿﻿• Ensures that each person knows their tasks and responsibilities</a:t>
            </a:r>
            <a:endParaRPr lang="en-GB" sz="1100">
              <a:effectLst/>
              <a:latin typeface="Helvetica" pitchFamily="2" charset="0"/>
            </a:endParaRPr>
          </a:p>
          <a:p>
            <a:r>
              <a:rPr lang="en-GB" sz="1100" b="0" i="0">
                <a:effectLst/>
                <a:latin typeface="Helvetica" pitchFamily="2" charset="0"/>
              </a:rPr>
              <a:t>﻿﻿Helps avoid confusion and overlap when working independently</a:t>
            </a:r>
            <a:endParaRPr lang="en-GB" sz="1100">
              <a:effectLst/>
              <a:latin typeface="Helvetica" pitchFamily="2" charset="0"/>
            </a:endParaRPr>
          </a:p>
        </p:txBody>
      </p:sp>
      <p:pic>
        <p:nvPicPr>
          <p:cNvPr id="4" name="Picture 3">
            <a:extLst>
              <a:ext uri="{FF2B5EF4-FFF2-40B4-BE49-F238E27FC236}">
                <a16:creationId xmlns:a16="http://schemas.microsoft.com/office/drawing/2014/main" id="{6B2FD628-AA6A-2FE4-DC5A-6D188E497750}"/>
              </a:ext>
            </a:extLst>
          </p:cNvPr>
          <p:cNvPicPr>
            <a:picLocks noChangeAspect="1"/>
          </p:cNvPicPr>
          <p:nvPr/>
        </p:nvPicPr>
        <p:blipFill>
          <a:blip r:embed="rId2">
            <a:extLst>
              <a:ext uri="{28A0092B-C50C-407E-A947-70E740481C1C}">
                <a14:useLocalDpi xmlns:a14="http://schemas.microsoft.com/office/drawing/2010/main" val="0"/>
              </a:ext>
            </a:extLst>
          </a:blip>
          <a:srcRect t="1525" r="2" b="2"/>
          <a:stretch>
            <a:fillRect/>
          </a:stretch>
        </p:blipFill>
        <p:spPr>
          <a:xfrm>
            <a:off x="6538366" y="1383738"/>
            <a:ext cx="4929098" cy="4756870"/>
          </a:xfrm>
          <a:prstGeom prst="rect">
            <a:avLst/>
          </a:prstGeom>
        </p:spPr>
      </p:pic>
    </p:spTree>
    <p:extLst>
      <p:ext uri="{BB962C8B-B14F-4D97-AF65-F5344CB8AC3E}">
        <p14:creationId xmlns:p14="http://schemas.microsoft.com/office/powerpoint/2010/main" val="2923035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11416C-F645-3973-DEB2-F2B0F6C06557}"/>
              </a:ext>
            </a:extLst>
          </p:cNvPr>
          <p:cNvSpPr>
            <a:spLocks noGrp="1"/>
          </p:cNvSpPr>
          <p:nvPr>
            <p:ph type="title"/>
          </p:nvPr>
        </p:nvSpPr>
        <p:spPr>
          <a:xfrm>
            <a:off x="5894962" y="479493"/>
            <a:ext cx="5458838" cy="1325563"/>
          </a:xfrm>
        </p:spPr>
        <p:txBody>
          <a:bodyPr>
            <a:normAutofit/>
          </a:bodyPr>
          <a:lstStyle/>
          <a:p>
            <a:r>
              <a:rPr lang="en-GB" b="0" i="0">
                <a:effectLst/>
                <a:latin typeface="Helvetica" pitchFamily="2" charset="0"/>
              </a:rPr>
              <a:t>CONCLUSION</a:t>
            </a:r>
            <a:endParaRPr lang="en-GB" dirty="0">
              <a:effectLst/>
              <a:latin typeface="Helvetica" pitchFamily="2" charset="0"/>
            </a:endParaRP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D1A8D6AD-6A67-57C5-9BDA-9E0744DC8D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182" y="1152504"/>
            <a:ext cx="4777381" cy="438324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9AD0AE8-1426-4193-DE89-56616F0C597A}"/>
              </a:ext>
            </a:extLst>
          </p:cNvPr>
          <p:cNvSpPr>
            <a:spLocks noGrp="1"/>
          </p:cNvSpPr>
          <p:nvPr>
            <p:ph idx="1"/>
          </p:nvPr>
        </p:nvSpPr>
        <p:spPr>
          <a:xfrm>
            <a:off x="5894962" y="1984443"/>
            <a:ext cx="5458838" cy="4192520"/>
          </a:xfrm>
        </p:spPr>
        <p:txBody>
          <a:bodyPr>
            <a:normAutofit/>
          </a:bodyPr>
          <a:lstStyle/>
          <a:p>
            <a:r>
              <a:rPr lang="en-GB" sz="2200" b="0" i="0">
                <a:effectLst/>
                <a:latin typeface="Helvetica" pitchFamily="2" charset="0"/>
              </a:rPr>
              <a:t>In conclusion, teams and groups both require individuals to work together, yet they function very differently. Teams work closely to achieve a shared goal, whereas groups focus more on individual goals and assignments. Better outcomes may result from teams' greater trust, defined roles, and shared responsibility. Working well with people in academic and professional contexts requires an understanding of the distinction between a group and a team.</a:t>
            </a:r>
            <a:endParaRPr lang="en-GB" sz="2200">
              <a:effectLst/>
              <a:latin typeface="Helvetica" pitchFamily="2" charset="0"/>
            </a:endParaRPr>
          </a:p>
          <a:p>
            <a:endParaRPr lang="en-GB" sz="2200">
              <a:effectLst/>
              <a:latin typeface="Helvetica" pitchFamily="2" charset="0"/>
            </a:endParaRPr>
          </a:p>
        </p:txBody>
      </p:sp>
    </p:spTree>
    <p:extLst>
      <p:ext uri="{BB962C8B-B14F-4D97-AF65-F5344CB8AC3E}">
        <p14:creationId xmlns:p14="http://schemas.microsoft.com/office/powerpoint/2010/main" val="2903299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C6DAC-2596-24FB-8A19-72DDBFF21B70}"/>
              </a:ext>
            </a:extLst>
          </p:cNvPr>
          <p:cNvSpPr>
            <a:spLocks noGrp="1"/>
          </p:cNvSpPr>
          <p:nvPr>
            <p:ph type="title"/>
          </p:nvPr>
        </p:nvSpPr>
        <p:spPr/>
        <p:txBody>
          <a:bodyPr/>
          <a:lstStyle/>
          <a:p>
            <a:r>
              <a:rPr lang="en-GB" dirty="0"/>
              <a:t>Reference list </a:t>
            </a:r>
            <a:endParaRPr lang="en-US" dirty="0"/>
          </a:p>
        </p:txBody>
      </p:sp>
      <p:sp>
        <p:nvSpPr>
          <p:cNvPr id="3" name="Content Placeholder 2">
            <a:extLst>
              <a:ext uri="{FF2B5EF4-FFF2-40B4-BE49-F238E27FC236}">
                <a16:creationId xmlns:a16="http://schemas.microsoft.com/office/drawing/2014/main" id="{382E57C5-F61E-D174-A6A3-83D685BEEFC8}"/>
              </a:ext>
            </a:extLst>
          </p:cNvPr>
          <p:cNvSpPr>
            <a:spLocks noGrp="1"/>
          </p:cNvSpPr>
          <p:nvPr>
            <p:ph idx="1"/>
          </p:nvPr>
        </p:nvSpPr>
        <p:spPr/>
        <p:txBody>
          <a:bodyPr/>
          <a:lstStyle/>
          <a:p>
            <a:r>
              <a:rPr lang="en-GB" sz="1800" b="0" i="0" u="none" strike="noStrike" dirty="0" err="1">
                <a:solidFill>
                  <a:srgbClr val="000000"/>
                </a:solidFill>
                <a:effectLst/>
                <a:latin typeface="Times New Roman" panose="02020603050405020304" pitchFamily="18" charset="0"/>
              </a:rPr>
              <a:t>Mathur</a:t>
            </a:r>
            <a:r>
              <a:rPr lang="en-GB" sz="1800" b="0" i="0" u="none" strike="noStrike" dirty="0">
                <a:solidFill>
                  <a:srgbClr val="000000"/>
                </a:solidFill>
                <a:effectLst/>
                <a:latin typeface="Times New Roman" panose="02020603050405020304" pitchFamily="18" charset="0"/>
              </a:rPr>
              <a:t>, S. (2025). </a:t>
            </a:r>
            <a:r>
              <a:rPr lang="en-GB" sz="1800" b="0" i="1" u="none" strike="noStrike" dirty="0">
                <a:solidFill>
                  <a:srgbClr val="000000"/>
                </a:solidFill>
                <a:effectLst/>
                <a:latin typeface="Times New Roman" panose="02020603050405020304" pitchFamily="18" charset="0"/>
              </a:rPr>
              <a:t>Simpplr</a:t>
            </a:r>
            <a:r>
              <a:rPr lang="en-GB" sz="1800" b="0" i="0" u="none" strike="noStrike" dirty="0">
                <a:solidFill>
                  <a:srgbClr val="000000"/>
                </a:solidFill>
                <a:effectLst/>
                <a:latin typeface="Times New Roman" panose="02020603050405020304" pitchFamily="18" charset="0"/>
              </a:rPr>
              <a:t>. [online] Simpplr. Available at: https://www.simpplr.com/glossary/teamwork/ [Accessed Jun. 22AD].</a:t>
            </a:r>
          </a:p>
          <a:p>
            <a:endParaRPr lang="en-GB" sz="1800" dirty="0">
              <a:solidFill>
                <a:srgbClr val="000000"/>
              </a:solidFill>
              <a:latin typeface="Times New Roman" panose="02020603050405020304" pitchFamily="18" charset="0"/>
            </a:endParaRPr>
          </a:p>
          <a:p>
            <a:r>
              <a:rPr lang="en-GB" sz="1200" b="0" i="0" dirty="0">
                <a:effectLst/>
                <a:latin typeface="Helvetica" pitchFamily="2" charset="0"/>
              </a:rPr>
              <a:t>Asana. "Group vs. Team: What's the Difference?" Asana, 9 Feb. 2024, asana.com/resources/group-vs-team. Accessed June 22AD.</a:t>
            </a:r>
            <a:endParaRPr lang="en-GB" sz="1200" dirty="0">
              <a:effectLst/>
              <a:latin typeface="Helvetica" pitchFamily="2" charset="0"/>
            </a:endParaRPr>
          </a:p>
          <a:p>
            <a:br>
              <a:rPr lang="en-GB" sz="1200" dirty="0"/>
            </a:br>
            <a:endParaRPr lang="en-GB" sz="1200" dirty="0"/>
          </a:p>
          <a:p>
            <a:r>
              <a:rPr lang="en-GB" sz="1200" dirty="0"/>
              <a:t>Palmer, C. (2024) 2.2 The lesson: The Thomas–</a:t>
            </a:r>
            <a:r>
              <a:rPr lang="en-GB" sz="1200" dirty="0" err="1"/>
              <a:t>Kilmann</a:t>
            </a:r>
            <a:r>
              <a:rPr lang="en-GB" sz="1200" dirty="0"/>
              <a:t> approach to conflict. Fanshawe College </a:t>
            </a:r>
            <a:r>
              <a:rPr lang="en-GB" sz="1200" dirty="0" err="1"/>
              <a:t>Pressbooks</a:t>
            </a:r>
            <a:r>
              <a:rPr lang="en-GB" sz="1200" dirty="0"/>
              <a:t>. Available at: https://ecampusontario.pressbooks.pub/</a:t>
            </a:r>
            <a:r>
              <a:rPr lang="en-GB" sz="1200" dirty="0" err="1"/>
              <a:t>navigatinghr</a:t>
            </a:r>
            <a:r>
              <a:rPr lang="en-GB" sz="1200" dirty="0"/>
              <a:t>/chapter/</a:t>
            </a:r>
            <a:r>
              <a:rPr lang="en-GB" sz="1200" dirty="0" err="1"/>
              <a:t>2-2-the-thomas-killman</a:t>
            </a:r>
            <a:r>
              <a:rPr lang="en-GB" sz="1200" dirty="0"/>
              <a:t>-</a:t>
            </a:r>
            <a:r>
              <a:rPr lang="en-GB" sz="1200" dirty="0" err="1"/>
              <a:t>approachs-to-conflict</a:t>
            </a:r>
            <a:r>
              <a:rPr lang="en-GB" sz="1200" dirty="0"/>
              <a:t>/ (Accessed: 23 June 2025).</a:t>
            </a:r>
          </a:p>
          <a:p>
            <a:r>
              <a:rPr lang="en-GB" sz="1200" dirty="0"/>
              <a:t>Sriram (2025) Difference between group and team: Understanding the key differences. UpGrad Blog. Available at: https://</a:t>
            </a:r>
            <a:r>
              <a:rPr lang="en-GB" sz="1200" dirty="0" err="1"/>
              <a:t>www.upgrad.com</a:t>
            </a:r>
            <a:r>
              <a:rPr lang="en-GB" sz="1200" dirty="0"/>
              <a:t>/blog/difference-between-group-and-team/ (Accessed: 23 June 2025).</a:t>
            </a:r>
          </a:p>
          <a:p>
            <a:r>
              <a:rPr lang="en-GB" sz="1200" dirty="0"/>
              <a:t>Blink (2023) Why team building is important in the workplace | Blink. Available at: https://</a:t>
            </a:r>
            <a:r>
              <a:rPr lang="en-GB" sz="1200" dirty="0" err="1"/>
              <a:t>www.joinblink.com</a:t>
            </a:r>
            <a:r>
              <a:rPr lang="en-GB" sz="1200" dirty="0"/>
              <a:t>/intelligence/why-team-building-is-important (Accessed: 23 June 2025).</a:t>
            </a:r>
          </a:p>
          <a:p>
            <a:endParaRPr lang="en-GB" sz="1800" b="0" i="0" u="none" strike="noStrike"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3503502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Content page ( what is the difference between teams and group ?</vt:lpstr>
      <vt:lpstr>DIFFERENCES BETWEEN GROUPS AND TEAMS. </vt:lpstr>
      <vt:lpstr>WHAT IS A GROUP?</vt:lpstr>
      <vt:lpstr>WHAT IS A TEAM? ﻿﻿</vt:lpstr>
      <vt:lpstr>KEY DIFFERENCES BETWEEN GROUP AND TEAM</vt:lpstr>
      <vt:lpstr>WHY IS IT IMPORTANT TO WORK AS TEAM AND GROUP ?</vt:lpstr>
      <vt:lpstr>HOW MODELS HELP US WORK BETTER IN TEAMS AND GROUPS</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DIFFERENCES BETWEEN GROUPS AND TEAMS. </dc:title>
  <dc:creator>Adela Bleda (2425573)</dc:creator>
  <cp:lastModifiedBy>Adela Bleda (2425573)</cp:lastModifiedBy>
  <cp:revision>4</cp:revision>
  <dcterms:created xsi:type="dcterms:W3CDTF">2025-06-30T19:31:56Z</dcterms:created>
  <dcterms:modified xsi:type="dcterms:W3CDTF">2025-06-30T20:05:57Z</dcterms:modified>
</cp:coreProperties>
</file>