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466" r:id="rId2"/>
    <p:sldId id="458" r:id="rId3"/>
    <p:sldId id="465" r:id="rId4"/>
    <p:sldId id="464" r:id="rId5"/>
    <p:sldId id="468" r:id="rId6"/>
    <p:sldId id="463" r:id="rId7"/>
    <p:sldId id="462" r:id="rId8"/>
    <p:sldId id="461" r:id="rId9"/>
    <p:sldId id="467" r:id="rId10"/>
    <p:sldId id="460" r:id="rId11"/>
    <p:sldId id="4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A66087-0924-4736-BE0D-4788485DB37A}" v="2" dt="2026-03-01T17:26:20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o Maycock" userId="d70cb033c514587d" providerId="LiveId" clId="{24D0D870-BD40-4173-87A3-F60249D20675}"/>
    <pc:docChg chg="undo custSel addSld modSld sldOrd">
      <pc:chgData name="Eno Maycock" userId="d70cb033c514587d" providerId="LiveId" clId="{24D0D870-BD40-4173-87A3-F60249D20675}" dt="2026-03-01T17:28:44.218" v="67" actId="20577"/>
      <pc:docMkLst>
        <pc:docMk/>
      </pc:docMkLst>
      <pc:sldChg chg="ord">
        <pc:chgData name="Eno Maycock" userId="d70cb033c514587d" providerId="LiveId" clId="{24D0D870-BD40-4173-87A3-F60249D20675}" dt="2026-03-01T17:28:05.173" v="37"/>
        <pc:sldMkLst>
          <pc:docMk/>
          <pc:sldMk cId="4131679816" sldId="460"/>
        </pc:sldMkLst>
      </pc:sldChg>
      <pc:sldChg chg="modSp new mod">
        <pc:chgData name="Eno Maycock" userId="d70cb033c514587d" providerId="LiveId" clId="{24D0D870-BD40-4173-87A3-F60249D20675}" dt="2026-03-01T17:28:44.218" v="67" actId="20577"/>
        <pc:sldMkLst>
          <pc:docMk/>
          <pc:sldMk cId="4169683982" sldId="469"/>
        </pc:sldMkLst>
        <pc:spChg chg="mod">
          <ac:chgData name="Eno Maycock" userId="d70cb033c514587d" providerId="LiveId" clId="{24D0D870-BD40-4173-87A3-F60249D20675}" dt="2026-03-01T17:28:26.596" v="64" actId="255"/>
          <ac:spMkLst>
            <pc:docMk/>
            <pc:sldMk cId="4169683982" sldId="469"/>
            <ac:spMk id="2" creationId="{2C9C3893-CCAC-7942-6443-EA3E636E7CA1}"/>
          </ac:spMkLst>
        </pc:spChg>
        <pc:spChg chg="mod">
          <ac:chgData name="Eno Maycock" userId="d70cb033c514587d" providerId="LiveId" clId="{24D0D870-BD40-4173-87A3-F60249D20675}" dt="2026-03-01T17:28:44.218" v="67" actId="20577"/>
          <ac:spMkLst>
            <pc:docMk/>
            <pc:sldMk cId="4169683982" sldId="469"/>
            <ac:spMk id="3" creationId="{495F8400-2C71-1072-6EF9-D3E6E5B7AFA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341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780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349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786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54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757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363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805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79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85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213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04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34A6A5-425A-6156-80A5-433F0B584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12B7-B9D0-F268-6471-426D6C66E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1971" y="908720"/>
            <a:ext cx="9013371" cy="4824536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Doctor of Business Administration</a:t>
            </a:r>
            <a:br>
              <a:rPr lang="en-GB" altLang="en-US" sz="3600" dirty="0"/>
            </a:br>
            <a:br>
              <a:rPr lang="en-GB" altLang="en-US" sz="4400" dirty="0"/>
            </a:br>
            <a:r>
              <a:rPr lang="en-GB" sz="3600" dirty="0"/>
              <a:t> </a:t>
            </a:r>
            <a:r>
              <a:rPr lang="en-GB" sz="3600" b="1" dirty="0">
                <a:solidFill>
                  <a:schemeClr val="bg1"/>
                </a:solidFill>
              </a:rPr>
              <a:t>Converting Research into Practice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Discussion of Findings – The Systematic Literature Review (SLR)</a:t>
            </a:r>
            <a:endParaRPr lang="en-GB" altLang="en-US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613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53983-1BDC-CA09-257F-1015A1314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268200" cy="11430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4000" b="1" dirty="0"/>
              <a:t>The Goal of the Discussion Chapter - Translating Evidence into Organizational Strategy </a:t>
            </a:r>
            <a:br>
              <a:rPr lang="en-GB" sz="4400" b="1" dirty="0"/>
            </a:b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828A1-9E1B-585C-329B-A084B7493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45030"/>
            <a:ext cx="12268200" cy="49856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Goal: Moving from "What" to "So What?“ - </a:t>
            </a:r>
            <a:r>
              <a:rPr lang="en-GB" dirty="0"/>
              <a:t>In a DBA, the Discussion is not a summary; it is an </a:t>
            </a:r>
            <a:r>
              <a:rPr lang="en-GB" b="1" dirty="0"/>
              <a:t>interpretive argument</a:t>
            </a:r>
            <a:r>
              <a:rPr lang="en-GB" dirty="0"/>
              <a:t>. You are translating academic data into a "Management Roadmap."</a:t>
            </a:r>
          </a:p>
          <a:p>
            <a:r>
              <a:rPr lang="en-GB" b="1" dirty="0"/>
              <a:t>The Shift:</a:t>
            </a:r>
            <a:r>
              <a:rPr lang="en-GB" dirty="0"/>
              <a:t> Moving from </a:t>
            </a:r>
            <a:r>
              <a:rPr lang="en-GB" i="1" dirty="0"/>
              <a:t>Results</a:t>
            </a:r>
            <a:r>
              <a:rPr lang="en-GB" dirty="0"/>
              <a:t> (What the papers said) to </a:t>
            </a:r>
            <a:r>
              <a:rPr lang="en-GB" i="1" dirty="0"/>
              <a:t>Discussion</a:t>
            </a:r>
            <a:r>
              <a:rPr lang="en-GB" dirty="0"/>
              <a:t> (What the papers mean for the industry).</a:t>
            </a:r>
          </a:p>
          <a:p>
            <a:r>
              <a:rPr lang="en-GB" b="1" dirty="0"/>
              <a:t>The Critical Lens and The Golden Thread:</a:t>
            </a:r>
            <a:r>
              <a:rPr lang="en-GB" dirty="0"/>
              <a:t> Every discussion point must explicitly link back to your original </a:t>
            </a:r>
            <a:r>
              <a:rPr lang="en-GB" b="1" dirty="0"/>
              <a:t>CIMO</a:t>
            </a:r>
            <a:r>
              <a:rPr lang="en-GB" dirty="0"/>
              <a:t> (Context, Intervention, Mechanism, Outcome) framework. The evaluation of the literature is done through the </a:t>
            </a:r>
            <a:r>
              <a:rPr lang="en-GB" b="1" dirty="0"/>
              <a:t>CIMO</a:t>
            </a:r>
            <a:r>
              <a:rPr lang="en-GB" dirty="0"/>
              <a:t> (Context, Intervention, Mechanism, Outcome) framework.</a:t>
            </a:r>
          </a:p>
          <a:p>
            <a:r>
              <a:rPr lang="en-GB" b="1" dirty="0"/>
              <a:t>The "So What?" Factor:</a:t>
            </a:r>
            <a:r>
              <a:rPr lang="en-GB" dirty="0"/>
              <a:t> Every finding must be interrogated for its Practical Utility. If a CEO asked, "Why does this matter?" your discussion provides the answer.</a:t>
            </a:r>
          </a:p>
          <a:p>
            <a:r>
              <a:rPr lang="en-GB" b="1" dirty="0"/>
              <a:t>Synthesis vs. Summary:</a:t>
            </a:r>
            <a:r>
              <a:rPr lang="en-GB" dirty="0"/>
              <a:t> A summary lists findings; a synthesis combines findings to create a new perspective.</a:t>
            </a:r>
          </a:p>
          <a:p>
            <a:r>
              <a:rPr lang="en-GB" b="1" dirty="0"/>
              <a:t>Critical Evaluation:</a:t>
            </a:r>
            <a:r>
              <a:rPr lang="en-GB" dirty="0"/>
              <a:t> Assessing the </a:t>
            </a:r>
            <a:r>
              <a:rPr lang="en-GB" i="1" dirty="0"/>
              <a:t>strength</a:t>
            </a:r>
            <a:r>
              <a:rPr lang="en-GB" dirty="0"/>
              <a:t> of the evidence. (e.g., While 30 papers suggest X, only 12 were conducted in the specific context of SMEs, suggesting a gap in localized evidence.)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085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3A20-D215-D0E8-44D6-C32BA2C91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184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Identifying the Thematic Intersections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509F2-9478-13E6-D03D-2D2A0D0F6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18457"/>
            <a:ext cx="12191999" cy="5040086"/>
          </a:xfrm>
        </p:spPr>
        <p:txBody>
          <a:bodyPr>
            <a:normAutofit/>
          </a:bodyPr>
          <a:lstStyle/>
          <a:p>
            <a:r>
              <a:rPr lang="en-GB" dirty="0"/>
              <a:t>In a DBA SLR, we don't discuss papers one by one; we discuss </a:t>
            </a:r>
            <a:r>
              <a:rPr lang="en-GB" b="1" dirty="0"/>
              <a:t>Themes</a:t>
            </a:r>
            <a:r>
              <a:rPr lang="en-GB" dirty="0"/>
              <a:t>.</a:t>
            </a:r>
          </a:p>
          <a:p>
            <a:r>
              <a:rPr lang="en-GB" b="1" dirty="0"/>
              <a:t>Synthesizing Across Silos:</a:t>
            </a:r>
            <a:r>
              <a:rPr lang="en-GB" dirty="0"/>
              <a:t> Bringing together findings from HRM, Finance, Marketing, and Operations to provide a holistic business view.</a:t>
            </a:r>
          </a:p>
          <a:p>
            <a:r>
              <a:rPr lang="en-GB" b="1" dirty="0"/>
              <a:t>Confirming vs. Challenging:</a:t>
            </a:r>
            <a:r>
              <a:rPr lang="en-GB" dirty="0"/>
              <a:t> * Where does the literature reach a </a:t>
            </a:r>
            <a:r>
              <a:rPr lang="en-GB" b="1" dirty="0"/>
              <a:t>Consensus</a:t>
            </a:r>
            <a:r>
              <a:rPr lang="en-GB" dirty="0"/>
              <a:t> (e.g., "Hybrid work increases autonomy")?</a:t>
            </a:r>
          </a:p>
          <a:p>
            <a:pPr lvl="1"/>
            <a:r>
              <a:rPr lang="en-GB" dirty="0"/>
              <a:t>Where are the </a:t>
            </a:r>
            <a:r>
              <a:rPr lang="en-GB" b="1" dirty="0"/>
              <a:t>Contradictions</a:t>
            </a:r>
            <a:r>
              <a:rPr lang="en-GB" dirty="0"/>
              <a:t> (e.g., "Remote work increases productivity but decreases radical innovation")?</a:t>
            </a:r>
          </a:p>
          <a:p>
            <a:r>
              <a:rPr lang="en-GB" b="1" dirty="0"/>
              <a:t>Gap Analysis:</a:t>
            </a:r>
            <a:r>
              <a:rPr lang="en-GB" dirty="0"/>
              <a:t> Highlighting where current academic research fails to address "on-the-ground" corporate realities.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563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28A88-839A-77DF-5444-4EAD5F151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07571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Evaluating the "Mechanisms" of Change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2914D-77BF-39E3-D056-FB8DAEEBF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07571"/>
            <a:ext cx="12191999" cy="4974772"/>
          </a:xfrm>
        </p:spPr>
        <p:txBody>
          <a:bodyPr/>
          <a:lstStyle/>
          <a:p>
            <a:r>
              <a:rPr lang="en-GB" dirty="0"/>
              <a:t>This is where you explain </a:t>
            </a:r>
            <a:r>
              <a:rPr lang="en-GB" b="1" dirty="0"/>
              <a:t>how</a:t>
            </a:r>
            <a:r>
              <a:rPr lang="en-GB" dirty="0"/>
              <a:t> and </a:t>
            </a:r>
            <a:r>
              <a:rPr lang="en-GB" b="1" dirty="0"/>
              <a:t>why</a:t>
            </a:r>
            <a:r>
              <a:rPr lang="en-GB" dirty="0"/>
              <a:t> certain interventions work (or fail) in a professional context.</a:t>
            </a:r>
          </a:p>
          <a:p>
            <a:r>
              <a:rPr lang="en-GB" b="1" dirty="0" err="1"/>
              <a:t>Behavioral</a:t>
            </a:r>
            <a:r>
              <a:rPr lang="en-GB" b="1" dirty="0"/>
              <a:t> Drivers:</a:t>
            </a:r>
            <a:r>
              <a:rPr lang="en-GB" dirty="0"/>
              <a:t> What are the human factors (leadership style, employee motivation) that make a strategy successful?</a:t>
            </a:r>
          </a:p>
          <a:p>
            <a:r>
              <a:rPr lang="en-GB" b="1" dirty="0"/>
              <a:t>Structural Barriers:</a:t>
            </a:r>
            <a:r>
              <a:rPr lang="en-GB" dirty="0"/>
              <a:t> What organizational hurdles (sunk costs, legacy systems, rigid hierarchies) prevent the "Future of Work" from being realized?</a:t>
            </a:r>
          </a:p>
          <a:p>
            <a:r>
              <a:rPr lang="en-GB" b="1" dirty="0"/>
              <a:t>The Role of Culture:</a:t>
            </a:r>
            <a:r>
              <a:rPr lang="en-GB" dirty="0"/>
              <a:t> Discussing how "Organizational Culture" acts as a moderator between a new policy and its actual outcome.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763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264AD-11BE-1047-F961-810DF3249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576942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Remember – Every discussion of Findings Must link to the CIMO</a:t>
            </a:r>
            <a:endParaRPr lang="en-GB" sz="28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Structural &amp; Environmental Context (C) - How the "Where" and "When" Shape the Results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The Intervention-Outcome Link (I &amp; O) - </a:t>
            </a:r>
            <a:r>
              <a:rPr lang="en-GB" sz="2800" dirty="0" err="1"/>
              <a:t>Analyzing</a:t>
            </a:r>
            <a:r>
              <a:rPr lang="en-GB" sz="2800" dirty="0"/>
              <a:t> the "Cause and Effect" in the Literature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The Underlying Mechanisms (M) - Explaining the "Why" and "How" of Business Success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999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846A-96AD-8818-1B2A-F241F399D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42257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Developing the "Managerial Implications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DAD18-AA0B-D552-61A3-06BC6FBAC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2257"/>
            <a:ext cx="12192000" cy="5094514"/>
          </a:xfrm>
        </p:spPr>
        <p:txBody>
          <a:bodyPr/>
          <a:lstStyle/>
          <a:p>
            <a:r>
              <a:rPr lang="en-GB" dirty="0"/>
              <a:t>This is the "Heart" of the DBA. You are extracting </a:t>
            </a:r>
            <a:r>
              <a:rPr lang="en-GB" b="1" dirty="0"/>
              <a:t>Actionable Intelligence</a:t>
            </a:r>
            <a:r>
              <a:rPr lang="en-GB" dirty="0"/>
              <a:t>.</a:t>
            </a:r>
          </a:p>
          <a:p>
            <a:r>
              <a:rPr lang="en-GB" b="1" dirty="0"/>
              <a:t>Strategic Recommendations:</a:t>
            </a:r>
            <a:r>
              <a:rPr lang="en-GB" dirty="0"/>
              <a:t> Based on the SLR, what are the top 3-5 actions a Board of Directors should take?</a:t>
            </a:r>
          </a:p>
          <a:p>
            <a:r>
              <a:rPr lang="en-GB" b="1" dirty="0"/>
              <a:t>Risk Mitigation:</a:t>
            </a:r>
            <a:r>
              <a:rPr lang="en-GB" dirty="0"/>
              <a:t> Identifying the "Unintended Consequences" of common business trends (e.g., the risk of "Digital Burnout" in a 24/7 global model).</a:t>
            </a:r>
          </a:p>
          <a:p>
            <a:r>
              <a:rPr lang="en-GB" b="1" dirty="0"/>
              <a:t>Cost-Benefit Analysis of Evidence:</a:t>
            </a:r>
            <a:r>
              <a:rPr lang="en-GB" dirty="0"/>
              <a:t> Helping leaders decide where to allocate resources based on the </a:t>
            </a:r>
            <a:r>
              <a:rPr lang="en-GB" i="1" dirty="0"/>
              <a:t>strength</a:t>
            </a:r>
            <a:r>
              <a:rPr lang="en-GB" dirty="0"/>
              <a:t> of the evidence found in your review.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802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D58C4-A4FA-EC50-0E2B-1122181F7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422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Contribution to Practice &amp; The Conceptual Model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C0B45-2AF2-DDA2-DD8A-5A819D1C5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42257"/>
            <a:ext cx="12191999" cy="5094514"/>
          </a:xfrm>
        </p:spPr>
        <p:txBody>
          <a:bodyPr>
            <a:normAutofit/>
          </a:bodyPr>
          <a:lstStyle/>
          <a:p>
            <a:r>
              <a:rPr lang="en-GB" dirty="0"/>
              <a:t>Your Discussion should culminate in a </a:t>
            </a:r>
            <a:r>
              <a:rPr lang="en-GB" b="1" dirty="0"/>
              <a:t>Visual Framework, </a:t>
            </a:r>
            <a:r>
              <a:rPr lang="en-GB" dirty="0"/>
              <a:t>your unique contribution to the field.</a:t>
            </a:r>
          </a:p>
          <a:p>
            <a:r>
              <a:rPr lang="en-GB" b="1" dirty="0"/>
              <a:t>The Maturity Model:</a:t>
            </a:r>
            <a:r>
              <a:rPr lang="en-GB" dirty="0"/>
              <a:t> A roadmap showing how an organization moves from "Traditional" to "Advanced" in your specific research area.</a:t>
            </a:r>
          </a:p>
          <a:p>
            <a:r>
              <a:rPr lang="en-GB" b="1" dirty="0"/>
              <a:t>The Decision-Making Tool/Matrix:</a:t>
            </a:r>
            <a:r>
              <a:rPr lang="en-GB" dirty="0"/>
              <a:t> A flowchart or matrix derived from your SLR that managers can use to evaluate their own strategic choices. </a:t>
            </a:r>
            <a:r>
              <a:rPr lang="en-GB" b="1" dirty="0"/>
              <a:t>It is also a</a:t>
            </a:r>
            <a:r>
              <a:rPr lang="en-GB" dirty="0"/>
              <a:t> tool for managers to evaluate their current strategy against the "Best Practice" found in the literature.</a:t>
            </a:r>
          </a:p>
          <a:p>
            <a:r>
              <a:rPr lang="en-GB" b="1" dirty="0"/>
              <a:t>Actionable Insights:</a:t>
            </a:r>
            <a:r>
              <a:rPr lang="en-GB" dirty="0"/>
              <a:t> Translating themes into </a:t>
            </a:r>
            <a:r>
              <a:rPr lang="en-GB" b="1" dirty="0"/>
              <a:t>Policy Recommendations</a:t>
            </a:r>
            <a:r>
              <a:rPr lang="en-GB" dirty="0"/>
              <a:t>. An </a:t>
            </a:r>
            <a:r>
              <a:rPr lang="en-GB" i="1" dirty="0"/>
              <a:t>Example:</a:t>
            </a:r>
            <a:r>
              <a:rPr lang="en-GB" dirty="0"/>
              <a:t> "Based on the synthesis of 45 papers, the evidence suggests a 'Phased Autonomy' approach to remote work is superior to 'Fixed Office Days'."</a:t>
            </a:r>
          </a:p>
          <a:p>
            <a:r>
              <a:rPr lang="en-GB" b="1" dirty="0"/>
              <a:t>Validation:</a:t>
            </a:r>
            <a:r>
              <a:rPr lang="en-GB" dirty="0"/>
              <a:t> Explicitly stating how your SLR "adds value" to the professional community, not just the library.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438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E1129-656F-33F2-E1D9-D2F425F16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422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Reflection and Research Limitations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90058-2257-249E-4979-E89B74F48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42256"/>
            <a:ext cx="12191999" cy="5061857"/>
          </a:xfrm>
        </p:spPr>
        <p:txBody>
          <a:bodyPr/>
          <a:lstStyle/>
          <a:p>
            <a:r>
              <a:rPr lang="en-GB" dirty="0"/>
              <a:t>A DBA candidate must show </a:t>
            </a:r>
            <a:r>
              <a:rPr lang="en-GB" b="1" dirty="0"/>
              <a:t>Reflective Practice</a:t>
            </a:r>
            <a:r>
              <a:rPr lang="en-GB" dirty="0"/>
              <a:t>.</a:t>
            </a:r>
          </a:p>
          <a:p>
            <a:r>
              <a:rPr lang="en-GB" b="1" dirty="0"/>
              <a:t>Methodological Limitations:</a:t>
            </a:r>
            <a:r>
              <a:rPr lang="en-GB" dirty="0"/>
              <a:t> Acknowledge that an SLR is limited by the quality of existing database indexing and the "Publication Bias" (where only successful results get published).</a:t>
            </a:r>
          </a:p>
          <a:p>
            <a:r>
              <a:rPr lang="en-GB" b="1" dirty="0"/>
              <a:t>The "Pragmatic" Boundary:</a:t>
            </a:r>
            <a:r>
              <a:rPr lang="en-GB" dirty="0"/>
              <a:t> Discussing how your findings might vary across different industries (e.g., Tech vs. Manufacturing) or cultures.</a:t>
            </a:r>
          </a:p>
          <a:p>
            <a:r>
              <a:rPr lang="en-GB" b="1" dirty="0"/>
              <a:t>The Reflective Practitioner:</a:t>
            </a:r>
            <a:r>
              <a:rPr lang="en-GB" dirty="0"/>
              <a:t> A brief mention of how this research has changed your own professional perspective or leadership approach.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689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5BE0-AE15-6CD0-58DB-26D4CA833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51114"/>
          </a:xfrm>
        </p:spPr>
        <p:txBody>
          <a:bodyPr/>
          <a:lstStyle/>
          <a:p>
            <a:r>
              <a:rPr lang="en-GB" b="1"/>
              <a:t>Reflection &amp; Methodological Criticality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69F89-12D9-A0FD-02A2-F05068E7F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51114"/>
            <a:ext cx="12192000" cy="5083629"/>
          </a:xfrm>
        </p:spPr>
        <p:txBody>
          <a:bodyPr>
            <a:normAutofit/>
          </a:bodyPr>
          <a:lstStyle/>
          <a:p>
            <a:r>
              <a:rPr lang="en-GB" b="1" dirty="0"/>
              <a:t>The "Honest" Lens of the Practitioner-Scholar</a:t>
            </a:r>
          </a:p>
          <a:p>
            <a:r>
              <a:rPr lang="en-GB" b="1" dirty="0"/>
              <a:t>Reflective Practice:</a:t>
            </a:r>
            <a:r>
              <a:rPr lang="en-GB" dirty="0"/>
              <a:t> How has this systematic review changed your own perspective as a business leader?</a:t>
            </a:r>
          </a:p>
          <a:p>
            <a:r>
              <a:rPr lang="en-GB" b="1" dirty="0"/>
              <a:t>The "Publication Bias" Warning:</a:t>
            </a:r>
            <a:r>
              <a:rPr lang="en-GB" dirty="0"/>
              <a:t> Acknowledging that academic journals rarely publish "Failed Interventions," which may skew the SLR toward overly positive results.</a:t>
            </a:r>
          </a:p>
          <a:p>
            <a:r>
              <a:rPr lang="en-GB" b="1" dirty="0"/>
              <a:t>Future Research Agenda:</a:t>
            </a:r>
            <a:r>
              <a:rPr lang="en-GB" dirty="0"/>
              <a:t> Identifying the "Strategic Gaps" where the industry is moving faster than the academia (e.g., the real-time impact of Generative AI).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70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08FAB-C725-D069-F92F-96024CE2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64029"/>
          </a:xfrm>
        </p:spPr>
        <p:txBody>
          <a:bodyPr>
            <a:noAutofit/>
          </a:bodyPr>
          <a:lstStyle/>
          <a:p>
            <a:r>
              <a:rPr lang="en-GB" sz="4000" b="1" dirty="0"/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509CFE0-32A0-4B2F-DA9A-12311ED616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664029"/>
            <a:ext cx="12192000" cy="554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Argyris, C., &amp; Schön, D. (1974).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Theory in Practice: Increasing Professional Effectiveness.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b="1" dirty="0"/>
              <a:t>Argyris, C. (1991).</a:t>
            </a:r>
            <a:r>
              <a:rPr lang="en-GB" dirty="0"/>
              <a:t> </a:t>
            </a:r>
            <a:r>
              <a:rPr lang="en-GB" i="1" dirty="0"/>
              <a:t>Teaching Smart People How to Learn.</a:t>
            </a:r>
            <a:r>
              <a:rPr lang="en-GB" dirty="0"/>
              <a:t> Harvard Business Review. (On reflective practice).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Denyer, D., &amp;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Tranfield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 (2009).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Producing a systematic review.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Rousseau, D. M. (2006).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"Is there such a thing as evidence-based management?"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Academy of Management Review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Rousseau, D. M., &amp; Gunia, B. C. (2016).</a:t>
            </a:r>
            <a:r>
              <a:rPr lang="en-GB" dirty="0"/>
              <a:t> </a:t>
            </a:r>
            <a:r>
              <a:rPr lang="en-GB" i="1" dirty="0"/>
              <a:t>Evidence-Based Management: Foundations, Development, Controversies and Future.</a:t>
            </a:r>
            <a:r>
              <a:rPr lang="en-GB" dirty="0"/>
              <a:t> Annual Review of Organizational Psychology and Organizational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Schön, D. A. (1983).</a:t>
            </a:r>
            <a:r>
              <a:rPr lang="en-GB" dirty="0"/>
              <a:t> </a:t>
            </a:r>
            <a:r>
              <a:rPr lang="en-GB" i="1" dirty="0"/>
              <a:t>The Reflective Practitioner: How Professionals Think in Action.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b="1" dirty="0">
                <a:latin typeface="Arial" panose="020B0604020202020204" pitchFamily="34" charset="0"/>
              </a:rPr>
              <a:t>Van de Ven, A. H. (2007).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i="1" dirty="0">
                <a:latin typeface="Arial" panose="020B0604020202020204" pitchFamily="34" charset="0"/>
              </a:rPr>
              <a:t>Engaged Scholarship: A Guide for Organizational and Social Research</a:t>
            </a:r>
            <a:endParaRPr lang="en-GB" dirty="0"/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679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C3893-CCAC-7942-6443-EA3E636E7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59871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3600" b="1" dirty="0"/>
              <a:t>CLASS ACTIVITY: The Evidence-to-Action Bridge (Discussion)</a:t>
            </a:r>
            <a:br>
              <a:rPr lang="en-GB" sz="3600" b="1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F8400-2C71-1072-6EF9-D3E6E5B7A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40228"/>
            <a:ext cx="12191999" cy="506185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Objective:</a:t>
            </a:r>
            <a:r>
              <a:rPr lang="en-GB" dirty="0"/>
              <a:t> To practice the </a:t>
            </a:r>
            <a:r>
              <a:rPr lang="en-GB" b="1" dirty="0"/>
              <a:t>DBA Voice</a:t>
            </a:r>
            <a:r>
              <a:rPr lang="en-GB" dirty="0"/>
              <a:t>, moving from reporting what authors said to advising what leaders should do.</a:t>
            </a:r>
          </a:p>
          <a:p>
            <a:pPr marL="0" indent="0">
              <a:buNone/>
            </a:pPr>
            <a:r>
              <a:rPr lang="en-GB" b="1" dirty="0"/>
              <a:t>The Task</a:t>
            </a:r>
          </a:p>
          <a:p>
            <a:pPr marL="0" indent="0">
              <a:buNone/>
            </a:pPr>
            <a:r>
              <a:rPr lang="en-GB" dirty="0"/>
              <a:t>1. Pick </a:t>
            </a:r>
            <a:r>
              <a:rPr lang="en-GB" b="1" dirty="0"/>
              <a:t>two</a:t>
            </a:r>
            <a:r>
              <a:rPr lang="en-GB" dirty="0"/>
              <a:t> core papers you have found for your SLR that seem to disagree or focus on different things (e.g., one on "AI Efficiency" and one on "Employee Burnout").</a:t>
            </a:r>
          </a:p>
          <a:p>
            <a:r>
              <a:rPr lang="en-GB" b="1" dirty="0"/>
              <a:t>The TAPUPAM Grade:</a:t>
            </a:r>
            <a:r>
              <a:rPr lang="en-GB" dirty="0"/>
              <a:t> Score each paper (1–5) on </a:t>
            </a:r>
            <a:r>
              <a:rPr lang="en-GB" b="1" dirty="0"/>
              <a:t>Utility (U)</a:t>
            </a:r>
            <a:r>
              <a:rPr lang="en-GB" dirty="0"/>
              <a:t> and </a:t>
            </a:r>
            <a:r>
              <a:rPr lang="en-GB" b="1" dirty="0"/>
              <a:t>Specificity (S)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Reflection:</a:t>
            </a:r>
            <a:r>
              <a:rPr lang="en-GB" dirty="0"/>
              <a:t> Which paper would a CEO actually pay for? That is the one that should lead your discussion.</a:t>
            </a:r>
          </a:p>
          <a:p>
            <a:r>
              <a:rPr lang="en-GB" b="1" dirty="0"/>
              <a:t>The "So-What?" Synthesis:</a:t>
            </a:r>
            <a:r>
              <a:rPr lang="en-GB" dirty="0"/>
              <a:t> Write a 200-word paragraph that combines these two papers without using the word "and." Use words like </a:t>
            </a:r>
            <a:r>
              <a:rPr lang="en-GB" b="1" dirty="0"/>
              <a:t>"However," "Conversely," "Which implies,"</a:t>
            </a:r>
            <a:r>
              <a:rPr lang="en-GB" dirty="0"/>
              <a:t> or </a:t>
            </a:r>
            <a:r>
              <a:rPr lang="en-GB" b="1" dirty="0"/>
              <a:t>"Moderated by."</a:t>
            </a:r>
            <a:endParaRPr lang="en-GB" dirty="0"/>
          </a:p>
          <a:p>
            <a:pPr lvl="1"/>
            <a:r>
              <a:rPr lang="en-GB" i="1" dirty="0"/>
              <a:t>Goal:</a:t>
            </a:r>
            <a:r>
              <a:rPr lang="en-GB" dirty="0"/>
              <a:t> Force yourself to create a </a:t>
            </a:r>
            <a:r>
              <a:rPr lang="en-GB" i="1" dirty="0"/>
              <a:t>relationship</a:t>
            </a:r>
            <a:r>
              <a:rPr lang="en-GB" dirty="0"/>
              <a:t> between the data points rather than a list.</a:t>
            </a:r>
          </a:p>
          <a:p>
            <a:r>
              <a:rPr lang="en-GB" b="1" dirty="0"/>
              <a:t>The Managerial Tool:</a:t>
            </a:r>
            <a:r>
              <a:rPr lang="en-GB" dirty="0"/>
              <a:t> Draw a simple </a:t>
            </a:r>
            <a:r>
              <a:rPr lang="en-GB" b="1" dirty="0"/>
              <a:t>2x2 Matrix</a:t>
            </a:r>
            <a:r>
              <a:rPr lang="en-GB" dirty="0"/>
              <a:t> based on your findings.</a:t>
            </a:r>
          </a:p>
          <a:p>
            <a:pPr lvl="1"/>
            <a:r>
              <a:rPr lang="en-GB" i="1" dirty="0"/>
              <a:t>Example:</a:t>
            </a:r>
            <a:r>
              <a:rPr lang="en-GB" dirty="0"/>
              <a:t> X-axis = </a:t>
            </a:r>
            <a:r>
              <a:rPr lang="en-GB" i="1" dirty="0"/>
              <a:t>Level of AI Integration</a:t>
            </a:r>
            <a:r>
              <a:rPr lang="en-GB" dirty="0"/>
              <a:t>; Y-axis = </a:t>
            </a:r>
            <a:r>
              <a:rPr lang="en-GB" i="1" dirty="0"/>
              <a:t>Employee Readiness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Self-Check:</a:t>
            </a:r>
            <a:r>
              <a:rPr lang="en-GB" dirty="0"/>
              <a:t> Where does the literature suggest the "Sweet Spot" is for the Future of Work?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6839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1340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Myriad Pro</vt:lpstr>
      <vt:lpstr>20140311PresentationUWTSDTemplate</vt:lpstr>
      <vt:lpstr>Doctor of Business Administration   Converting Research into Practice  Discussion of Findings – The Systematic Literature Review (SLR)</vt:lpstr>
      <vt:lpstr>  The Goal of the Discussion Chapter - Translating Evidence into Organizational Strategy   </vt:lpstr>
      <vt:lpstr> Identifying the Thematic Intersections </vt:lpstr>
      <vt:lpstr> Evaluating the "Mechanisms" of Change </vt:lpstr>
      <vt:lpstr>PowerPoint Presentation</vt:lpstr>
      <vt:lpstr>Developing the "Managerial Implications</vt:lpstr>
      <vt:lpstr> Contribution to Practice &amp; The Conceptual Model </vt:lpstr>
      <vt:lpstr> Reflection and Research Limitations </vt:lpstr>
      <vt:lpstr>Reflection &amp; Methodological Criticality</vt:lpstr>
      <vt:lpstr>Reference List</vt:lpstr>
      <vt:lpstr> CLASS ACTIVITY: The Evidence-to-Action Bridge (Discussion)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Eno Maycock</dc:creator>
  <cp:lastModifiedBy>Eno Maycock</cp:lastModifiedBy>
  <cp:revision>1</cp:revision>
  <dcterms:created xsi:type="dcterms:W3CDTF">2026-03-01T17:16:35Z</dcterms:created>
  <dcterms:modified xsi:type="dcterms:W3CDTF">2026-03-01T17:28:48Z</dcterms:modified>
</cp:coreProperties>
</file>