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0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96" d="100"/>
          <a:sy n="96" d="100"/>
        </p:scale>
        <p:origin x="979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2409452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Nosakhare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I will be presenting the service user that I will refer to as Mrs J (pseudonym) to comply with NMC confidentiality (2018).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The service user is suffering from Musculoskeletal disorder. </a:t>
            </a:r>
          </a:p>
          <a:p>
            <a:r>
              <a:rPr lang="en-GB" sz="2000" dirty="0">
                <a:solidFill>
                  <a:srgbClr val="0070C0"/>
                </a:solidFill>
              </a:rPr>
              <a:t>Musculoskeletal disorders impact the muscles, bones, joints, ligaments, and tendons. They often cause pain, stiffness, and limited mobility. </a:t>
            </a: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946E77-AFED-A68B-7D27-A7DF8BB7D5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62"/>
    </mc:Choice>
    <mc:Fallback xmlns="">
      <p:transition spd="slow" advTm="37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The service user is a 53 year old African woman, 5 feet tall with no past medical history.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She lives with her husband and two daughters. </a:t>
            </a:r>
          </a:p>
          <a:p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F7F825-7F18-6E32-EAB7-C5A50AFC11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98"/>
    </mc:Choice>
    <mc:Fallback>
      <p:transition spd="slow" advTm="17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Bones</a:t>
            </a:r>
          </a:p>
          <a:p>
            <a:r>
              <a:rPr lang="en-GB" sz="1800" dirty="0">
                <a:solidFill>
                  <a:srgbClr val="0070C0"/>
                </a:solidFill>
              </a:rPr>
              <a:t>Bones provide structural support for the body.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Muscles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There are two kinds of muscle that are part of the musculoskeletal system: skeletal muscles and smooth muscles..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Cartilage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The ends of the bone that form a joint are covered with a connective tissue called cartilage. Normal cartilage is smooth, flexible, and tough. Cartilage is composed of collagen, water, and proteins called proteoglycans.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6AF98B-6467-7EA0-5AF8-923B6A88E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607"/>
    </mc:Choice>
    <mc:Fallback>
      <p:transition spd="slow" advTm="48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This care plan </a:t>
            </a:r>
            <a:r>
              <a:rPr lang="en-GB" sz="1800" dirty="0" err="1">
                <a:solidFill>
                  <a:srgbClr val="0070C0"/>
                </a:solidFill>
              </a:rPr>
              <a:t>centers</a:t>
            </a:r>
            <a:r>
              <a:rPr lang="en-GB" sz="1800" dirty="0">
                <a:solidFill>
                  <a:srgbClr val="0070C0"/>
                </a:solidFill>
              </a:rPr>
              <a:t> on a patient with osteoarthritis, a joint disease that commonly affects the knees, hips, or hands. It leads to chronic pain and limits function.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Goals of the Care Plan:</a:t>
            </a:r>
          </a:p>
          <a:p>
            <a:r>
              <a:rPr lang="en-GB" sz="1800" dirty="0">
                <a:solidFill>
                  <a:srgbClr val="0070C0"/>
                </a:solidFill>
              </a:rPr>
              <a:t>Short-term goals</a:t>
            </a:r>
          </a:p>
          <a:p>
            <a:r>
              <a:rPr lang="en-GB" sz="1800" dirty="0">
                <a:solidFill>
                  <a:srgbClr val="0070C0"/>
                </a:solidFill>
              </a:rPr>
              <a:t>Reduce pain and swelling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Enhance joint mobility and comfort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Teach the patient about joint protection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Long-term goals</a:t>
            </a:r>
          </a:p>
          <a:p>
            <a:r>
              <a:rPr lang="en-GB" sz="1800" dirty="0">
                <a:solidFill>
                  <a:srgbClr val="0070C0"/>
                </a:solidFill>
              </a:rPr>
              <a:t>Maintain independence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Slow down disease progression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Improve overall quality of life </a:t>
            </a:r>
          </a:p>
          <a:p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18A8BC-172A-B4DF-997B-CC99285CE6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26"/>
    </mc:Choice>
    <mc:Fallback xmlns="">
      <p:transition spd="slow" advTm="54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1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Medical Management</a:t>
            </a:r>
          </a:p>
          <a:p>
            <a:r>
              <a:rPr lang="en-GB" sz="1800" dirty="0">
                <a:solidFill>
                  <a:srgbClr val="0070C0"/>
                </a:solidFill>
              </a:rPr>
              <a:t>Give analgesics and non-steroidal anti-inflammatory drugs (NSAIDs) as prescribed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Use topical agents or injections if needed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Monitor regularly for side effects from the medication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Physical Therapy and Exercise</a:t>
            </a:r>
          </a:p>
          <a:p>
            <a:r>
              <a:rPr lang="en-GB" sz="1800" dirty="0">
                <a:solidFill>
                  <a:srgbClr val="0070C0"/>
                </a:solidFill>
              </a:rPr>
              <a:t>Range-of-motion and strength exercises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Low-impact aerobic activities like walking or swimming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Use assistive devices such as braces or walkers</a:t>
            </a:r>
          </a:p>
          <a:p>
            <a:endParaRPr lang="en-GB" sz="1800" dirty="0">
              <a:solidFill>
                <a:srgbClr val="0070C0"/>
              </a:solidFill>
            </a:endParaRPr>
          </a:p>
          <a:p>
            <a:endParaRPr lang="en-GB" sz="1800" dirty="0">
              <a:solidFill>
                <a:srgbClr val="0070C0"/>
              </a:solidFill>
            </a:endParaRPr>
          </a:p>
          <a:p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D03D80-53A7-C253-E39F-E2B111E320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76"/>
    </mc:Choice>
    <mc:Fallback xmlns="">
      <p:transition spd="slow" advTm="494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Patient Education</a:t>
            </a:r>
          </a:p>
          <a:p>
            <a:r>
              <a:rPr lang="en-GB" sz="1800" dirty="0">
                <a:solidFill>
                  <a:srgbClr val="0070C0"/>
                </a:solidFill>
              </a:rPr>
              <a:t>Importance of regular exercise and taking medication as prescribed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70C0"/>
                </a:solidFill>
              </a:rPr>
              <a:t>Recognising worsening symptoms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Strategies for managing pain and conserving energy 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630576-364C-6B87-D512-3E69B17F6F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18"/>
    </mc:Choice>
    <mc:Fallback xmlns="">
      <p:transition spd="slow" advTm="20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1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Less joint pain and stiffness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Better mobility and muscle strength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Improved ability to perform daily activities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Better psychological well-being </a:t>
            </a:r>
          </a:p>
          <a:p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654EE3-DCFA-545E-8EDC-7FBEED15F0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85"/>
    </mc:Choice>
    <mc:Fallback xmlns="">
      <p:transition spd="slow" advTm="19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Regularly assess pain levels and joint function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Review how well treatment is working and if the patient is following it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Adjust the care plan based on the patient’s progress </a:t>
            </a:r>
          </a:p>
          <a:p>
            <a:pPr marL="0" indent="0">
              <a:buNone/>
            </a:pP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B5052A-2ABC-A299-4A3B-6F312EE624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64"/>
    </mc:Choice>
    <mc:Fallback xmlns="">
      <p:transition spd="slow" advTm="21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1. World Health Organization (WHO). Musculoskeletal conditions.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2. </a:t>
            </a:r>
            <a:r>
              <a:rPr lang="en-GB" sz="1800" dirty="0" err="1">
                <a:solidFill>
                  <a:srgbClr val="0070C0"/>
                </a:solidFill>
              </a:rPr>
              <a:t>Centers</a:t>
            </a:r>
            <a:r>
              <a:rPr lang="en-GB" sz="1800" dirty="0">
                <a:solidFill>
                  <a:srgbClr val="0070C0"/>
                </a:solidFill>
              </a:rPr>
              <a:t> for Disease Control and Prevention (CDC). Osteoarthritis.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3. National Institute for Health and Care Excellence (NICE). Osteoarthritis management guidelines.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4. Hunter, D. J., &amp; Bierma-Zeinstra, S. (2019). Osteoarthritis. The Lancet.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5. American College of Rheumatology. Guidelines for osteoarthritis management.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6. Kumar, V., Abbas, A. K., &amp; Aster, J. C. Robbins Basic Pathology.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7. Hinkle, J. L., &amp; Cheever, K. H. Brunner &amp; Suddarth’s Medical-Surgical Nursing.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8. Woolf, A. D., &amp; Pfleger, B. (2003). Burden of major musculoskeletal conditions.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63</TotalTime>
  <Words>556</Words>
  <Application>Microsoft Office PowerPoint</Application>
  <PresentationFormat>On-screen Show (4:3)</PresentationFormat>
  <Paragraphs>84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Nosakhare Lucky Edobor (2409452)</cp:lastModifiedBy>
  <cp:revision>232</cp:revision>
  <cp:lastPrinted>2018-07-09T15:27:01Z</cp:lastPrinted>
  <dcterms:created xsi:type="dcterms:W3CDTF">2002-10-07T19:43:58Z</dcterms:created>
  <dcterms:modified xsi:type="dcterms:W3CDTF">2025-12-18T14:04:39Z</dcterms:modified>
</cp:coreProperties>
</file>