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61" r:id="rId5"/>
    <p:sldId id="262" r:id="rId6"/>
    <p:sldId id="260" r:id="rId7"/>
    <p:sldId id="267" r:id="rId8"/>
    <p:sldId id="259" r:id="rId9"/>
    <p:sldId id="268" r:id="rId10"/>
    <p:sldId id="273" r:id="rId11"/>
    <p:sldId id="269" r:id="rId12"/>
    <p:sldId id="271" r:id="rId13"/>
    <p:sldId id="272" r:id="rId14"/>
    <p:sldId id="274" r:id="rId15"/>
    <p:sldId id="275" r:id="rId16"/>
    <p:sldId id="276" r:id="rId17"/>
    <p:sldId id="277" r:id="rId18"/>
    <p:sldId id="278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18/07/2019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18/07/2019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18/07/2019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18/07/2019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18/07/2019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18/07/2019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18/07/2019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18/07/2019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18/07/2019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18/07/2019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18/07/2019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F3CCD8C-5339-4189-8ED8-5C0DBC9C3B17}" type="datetimeFigureOut">
              <a:rPr lang="en-GB" smtClean="0"/>
              <a:t>18/07/2019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ECES5007/C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Lines of Enquiry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Llwybrau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1 / Session 1</a:t>
            </a:r>
          </a:p>
        </p:txBody>
      </p:sp>
    </p:spTree>
    <p:extLst>
      <p:ext uri="{BB962C8B-B14F-4D97-AF65-F5344CB8AC3E}">
        <p14:creationId xmlns:p14="http://schemas.microsoft.com/office/powerpoint/2010/main" val="59668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2514600"/>
            <a:ext cx="3822192" cy="3611880"/>
          </a:xfrm>
        </p:spPr>
        <p:txBody>
          <a:bodyPr/>
          <a:lstStyle/>
          <a:p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Asesiadau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3611880"/>
          </a:xfrm>
        </p:spPr>
        <p:txBody>
          <a:bodyPr>
            <a:normAutofit/>
          </a:bodyPr>
          <a:lstStyle/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Overview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Timetable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Assignments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Placements</a:t>
            </a: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8479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Module Aim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Archwilio materion allweddol mewn addysg trwy brofiad ar leoliad a chynyddu ymwybyddiaeth myfyrwyr o bwysigrwydd ymchwil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0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To explore key issues in education through placement experience and to increase students’ awareness of the importance of educational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6213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earning Outcomes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133600"/>
            <a:ext cx="3822192" cy="399288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Adnabod materion allweddol mewn addysg, eu trafod yn feirniadol a’u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harchwilio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Dangos ymwybyddiaeth feirniadol o amrywiol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fethodolegau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ymchwil sy’n berthnasol i addysg, yn cynnwys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a’u cryfderau, eu gwendidau a’u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cyfyngiadau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Identify, discuss and explore key issues in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hangingPunc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Demonstrate an awareness of various research methodologies that are relevant to education, including ICT, and their strengths, weaknesses and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444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905000"/>
            <a:ext cx="3822192" cy="422148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Dangos ymwybyddiaeth o faterion moesegol yn ymwneud â gweithio gyda phlant a gweithwyr proffesiynol mewn ystod o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gyd-destunau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Trefnu eu gwybodaeth a’r hyn y maent wedi’i ddysgu drwy ddefnyddio amrywiaeth o ffynonellau gwybodaeth, yn cynnwys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a chyflwyno’u gwaith ar y lefel briodol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Demonstrate an awareness of ethical issues relating to working with children and professionals in a variety of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contexts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Organise their knowledge and learning through the use of a range of information sources, including ICT and present their work at the appropriate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level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828832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8845043"/>
              </p:ext>
            </p:extLst>
          </p:nvPr>
        </p:nvGraphicFramePr>
        <p:xfrm>
          <a:off x="533400" y="990600"/>
          <a:ext cx="7408863" cy="4985653"/>
        </p:xfrm>
        <a:graphic>
          <a:graphicData uri="http://schemas.openxmlformats.org/drawingml/2006/table">
            <a:tbl>
              <a:tblPr firstRow="1" firstCol="1" bandRow="1"/>
              <a:tblGrid>
                <a:gridCol w="838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24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464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Arial"/>
                          <a:ea typeface="Calibri"/>
                          <a:cs typeface="Times New Roman"/>
                        </a:rPr>
                        <a:t>Pwnc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Topic 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Gorolwg</a:t>
                      </a:r>
                      <a:r>
                        <a:rPr lang="en-GB" sz="24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o’r</a:t>
                      </a:r>
                      <a:r>
                        <a:rPr lang="en-GB" sz="24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modiwl</a:t>
                      </a:r>
                      <a:r>
                        <a:rPr lang="en-GB" sz="24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&amp; </a:t>
                      </a: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asesiadau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Overview of module &amp; assignments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9541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</a:t>
                      </a:r>
                      <a:r>
                        <a:rPr lang="en-GB" sz="2000" baseline="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Materion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cyfredol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ym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myd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addysg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Current</a:t>
                      </a:r>
                      <a:r>
                        <a:rPr lang="en-GB" sz="2400" i="1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issues in primary education</a:t>
                      </a:r>
                      <a:endParaRPr lang="en-GB" sz="2400" i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231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3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Amddiffyn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plant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Child</a:t>
                      </a:r>
                      <a:r>
                        <a:rPr lang="en-GB" sz="2400" i="1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protection</a:t>
                      </a:r>
                      <a:endParaRPr lang="en-GB" sz="2400" i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967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4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Moeseg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i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Ethics</a:t>
                      </a:r>
                      <a:r>
                        <a:rPr lang="en-GB" sz="2400" i="1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/ Small talk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920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WYTHNOS</a:t>
                      </a:r>
                      <a:r>
                        <a:rPr lang="en-GB" sz="20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DDARLLEN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i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READING</a:t>
                      </a:r>
                      <a:r>
                        <a:rPr lang="en-GB" sz="2400" i="1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WEEK</a:t>
                      </a:r>
                      <a:endParaRPr lang="en-GB" sz="2400" i="1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3920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5</a:t>
                      </a:r>
                      <a:endParaRPr lang="en-GB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Ymchwil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Addysgol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Educational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Research</a:t>
                      </a:r>
                      <a:endParaRPr lang="en-GB" sz="24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400" i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33400" y="28433"/>
            <a:ext cx="8229600" cy="125272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3719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975201"/>
              </p:ext>
            </p:extLst>
          </p:nvPr>
        </p:nvGraphicFramePr>
        <p:xfrm>
          <a:off x="838200" y="2133600"/>
          <a:ext cx="7408863" cy="3895626"/>
        </p:xfrm>
        <a:graphic>
          <a:graphicData uri="http://schemas.openxmlformats.org/drawingml/2006/table">
            <a:tbl>
              <a:tblPr firstRow="1" firstCol="1" bandRow="1"/>
              <a:tblGrid>
                <a:gridCol w="914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46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798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6</a:t>
                      </a:r>
                      <a:endParaRPr lang="en-GB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Casglu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data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Data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collection</a:t>
                      </a:r>
                      <a:endParaRPr lang="en-GB" sz="24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44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7</a:t>
                      </a:r>
                      <a:endParaRPr lang="en-GB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Moeseg</a:t>
                      </a:r>
                      <a:r>
                        <a:rPr lang="en-GB" sz="20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&amp; </a:t>
                      </a:r>
                      <a:r>
                        <a:rPr lang="en-GB" sz="20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Cynlluniau</a:t>
                      </a:r>
                      <a:r>
                        <a:rPr lang="en-GB" sz="20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Gweithredu</a:t>
                      </a:r>
                      <a:endParaRPr lang="en-GB" sz="20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Ethics &amp; Action Plans</a:t>
                      </a:r>
                      <a:endParaRPr lang="en-GB" sz="24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87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8</a:t>
                      </a:r>
                      <a:endParaRPr lang="en-GB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Arfer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adlewyrchol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Reflective practice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51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9</a:t>
                      </a:r>
                      <a:endParaRPr lang="en-GB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Deddf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Cydraddoldeb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Equality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Act</a:t>
                      </a:r>
                      <a:endParaRPr lang="en-GB" sz="24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532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Gweithdy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Lleoliad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Placement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Workshop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1284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8395875"/>
              </p:ext>
            </p:extLst>
          </p:nvPr>
        </p:nvGraphicFramePr>
        <p:xfrm>
          <a:off x="914400" y="1981200"/>
          <a:ext cx="7408863" cy="3886201"/>
        </p:xfrm>
        <a:graphic>
          <a:graphicData uri="http://schemas.openxmlformats.org/drawingml/2006/table">
            <a:tbl>
              <a:tblPr firstRow="1" firstCol="1" bandRow="1"/>
              <a:tblGrid>
                <a:gridCol w="838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24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464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6194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11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Ysgolion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Iach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Healthy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Schools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194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12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Ymddygiad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Behaviour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3841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13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Plentyndod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Gwenwynig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Toxic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Childhood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194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14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Iechyd</a:t>
                      </a:r>
                      <a:r>
                        <a:rPr lang="en-GB" sz="24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Meddwl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Mental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Health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6194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15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Cenedl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Gender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743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0113088"/>
              </p:ext>
            </p:extLst>
          </p:nvPr>
        </p:nvGraphicFramePr>
        <p:xfrm>
          <a:off x="838200" y="2362200"/>
          <a:ext cx="7408863" cy="4050792"/>
        </p:xfrm>
        <a:graphic>
          <a:graphicData uri="http://schemas.openxmlformats.org/drawingml/2006/table">
            <a:tbl>
              <a:tblPr firstRow="1" firstCol="1" bandRow="1"/>
              <a:tblGrid>
                <a:gridCol w="1219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14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750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16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Panel </a:t>
                      </a: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Arbenigwyr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Expert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Panel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671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17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Cysylltu</a:t>
                      </a:r>
                      <a:r>
                        <a:rPr lang="en-GB" sz="24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gyda</a:t>
                      </a:r>
                      <a:r>
                        <a:rPr lang="en-GB" sz="24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Chymunedau</a:t>
                      </a:r>
                      <a:r>
                        <a:rPr lang="en-GB" sz="24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#2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Engaging with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Communities #1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671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18</a:t>
                      </a:r>
                      <a:endParaRPr lang="en-GB" sz="20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Cysylltu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gyda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Chymunedau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#2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Engaging with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Communities #2</a:t>
                      </a:r>
                      <a:endParaRPr lang="en-GB" sz="24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671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19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Gweithdy</a:t>
                      </a:r>
                      <a:r>
                        <a:rPr lang="en-GB" sz="24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Lleoliad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Placement</a:t>
                      </a:r>
                      <a:r>
                        <a:rPr lang="en-GB" sz="24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Workshop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671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20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WYTHNOS</a:t>
                      </a:r>
                      <a:r>
                        <a:rPr lang="en-GB" sz="24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LLEOLIAD</a:t>
                      </a:r>
                      <a:endParaRPr lang="en-GB" sz="24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WEEK PLACEMENT</a:t>
                      </a:r>
                      <a:endParaRPr lang="en-GB" sz="24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719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1 / Task 1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2514600"/>
            <a:ext cx="3822192" cy="3611880"/>
          </a:xfrm>
        </p:spPr>
        <p:txBody>
          <a:bodyPr>
            <a:normAutofit lnSpcReduction="1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Gweithiwch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4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Cawod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A2)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gynradd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chi?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3611880"/>
          </a:xfrm>
        </p:spPr>
        <p:txBody>
          <a:bodyPr/>
          <a:lstStyle/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Work in a group of 4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Mind shower ( A2 paper)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Key issues in primary education?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What are you interested in?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9" name="Picture 7" descr="C:\Users\l.roberts\AppData\Local\Microsoft\Windows\Temporary Internet Files\Content.IE5\HEPN0LIZ\MC9002332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81000"/>
            <a:ext cx="2141145" cy="212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1202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905256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1 / Assignment 1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Cyfnodolyn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 Journal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Article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1981200"/>
            <a:ext cx="3822192" cy="4145280"/>
          </a:xfrm>
        </p:spPr>
        <p:txBody>
          <a:bodyPr>
            <a:normAutofit lnSpcReduction="10000"/>
          </a:bodyPr>
          <a:lstStyle/>
          <a:p>
            <a:r>
              <a:rPr lang="cy-GB" sz="3000" b="1" dirty="0">
                <a:latin typeface="Arial" panose="020B0604020202020204" pitchFamily="34" charset="0"/>
                <a:cs typeface="Arial" panose="020B0604020202020204" pitchFamily="34" charset="0"/>
              </a:rPr>
              <a:t>1 (50</a:t>
            </a:r>
            <a:r>
              <a:rPr lang="cy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%)</a:t>
            </a:r>
          </a:p>
          <a:p>
            <a:r>
              <a:rPr lang="cy-GB" sz="3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22.04.20</a:t>
            </a:r>
            <a:endParaRPr lang="en-GB" sz="3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Erthygl Cyfnodolyn (4000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o eiriau)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Adfyfyriwch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ar fater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allweddol ym maes addysg gynradd gyfoes, gan dynnu ar brofiad  ar leoliad a llenyddiaeth ddiweddar perthnasol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>
            <a:normAutofit lnSpcReduction="10000"/>
          </a:bodyPr>
          <a:lstStyle/>
          <a:p>
            <a:r>
              <a:rPr lang="en-GB" sz="3000" b="1" i="1" dirty="0">
                <a:latin typeface="Arial" panose="020B0604020202020204" pitchFamily="34" charset="0"/>
                <a:cs typeface="Arial" panose="020B0604020202020204" pitchFamily="34" charset="0"/>
              </a:rPr>
              <a:t>1 ( 50</a:t>
            </a:r>
            <a:r>
              <a:rPr lang="en-GB" sz="30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%)</a:t>
            </a:r>
          </a:p>
          <a:p>
            <a:r>
              <a:rPr lang="en-GB" sz="3000" b="1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22.04.20</a:t>
            </a:r>
            <a:endParaRPr lang="en-GB" sz="30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Article(4000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words)</a:t>
            </a:r>
          </a:p>
          <a:p>
            <a:r>
              <a:rPr lang="en-GB" i="1" dirty="0" smtClean="0"/>
              <a:t>Reflect on </a:t>
            </a:r>
            <a:r>
              <a:rPr lang="en-GB" i="1" dirty="0"/>
              <a:t>a</a:t>
            </a:r>
            <a:r>
              <a:rPr lang="en-GB" i="1" dirty="0" smtClean="0"/>
              <a:t> </a:t>
            </a:r>
            <a:r>
              <a:rPr lang="en-GB" i="1" dirty="0"/>
              <a:t>key </a:t>
            </a:r>
            <a:r>
              <a:rPr lang="en-GB" i="1" dirty="0" smtClean="0"/>
              <a:t>issue </a:t>
            </a:r>
            <a:r>
              <a:rPr lang="en-GB" i="1" dirty="0"/>
              <a:t>in contemporary primary education, drawing on placement experience and recent relevant literature.</a:t>
            </a:r>
            <a:r>
              <a:rPr lang="en-GB" i="1" strike="sngStrike" dirty="0"/>
              <a:t> </a:t>
            </a:r>
            <a:endParaRPr lang="en-US" i="1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6497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2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Portffolio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 Portfolio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133600"/>
            <a:ext cx="3822192" cy="3992880"/>
          </a:xfrm>
        </p:spPr>
        <p:txBody>
          <a:bodyPr>
            <a:normAutofit fontScale="92500" lnSpcReduction="10000"/>
          </a:bodyPr>
          <a:lstStyle/>
          <a:p>
            <a:r>
              <a:rPr lang="cy-GB" sz="3000" b="1" dirty="0">
                <a:latin typeface="Arial" panose="020B0604020202020204" pitchFamily="34" charset="0"/>
                <a:cs typeface="Arial" panose="020B0604020202020204" pitchFamily="34" charset="0"/>
              </a:rPr>
              <a:t>3 </a:t>
            </a:r>
            <a:r>
              <a:rPr lang="cy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(50</a:t>
            </a:r>
            <a:r>
              <a:rPr lang="cy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%)</a:t>
            </a:r>
          </a:p>
          <a:p>
            <a:r>
              <a:rPr lang="cy-GB" sz="3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29.04.20</a:t>
            </a:r>
            <a:endParaRPr lang="cy-GB" sz="3000" b="1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Portffolio Tystiolaeth (cyfwerth </a:t>
            </a: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â </a:t>
            </a:r>
            <a:r>
              <a:rPr lang="cy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4000 </a:t>
            </a: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o eiriau</a:t>
            </a:r>
            <a:r>
              <a:rPr lang="cy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cy-GB" dirty="0"/>
              <a:t>Cyflwynwch bortffolio  o dystiolaeth, gan gynnwys tystiolaeth ynglŷn â’r mater allweddol, materion methodolegol a materion moesegol.</a:t>
            </a:r>
            <a:endParaRPr lang="en-US" sz="2800" dirty="0"/>
          </a:p>
          <a:p>
            <a:endParaRPr lang="cy-GB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>
            <a:normAutofit fontScale="92500"/>
          </a:bodyPr>
          <a:lstStyle/>
          <a:p>
            <a:r>
              <a:rPr lang="en-GB" sz="3000" b="1" i="1" dirty="0">
                <a:latin typeface="Arial" panose="020B0604020202020204" pitchFamily="34" charset="0"/>
                <a:cs typeface="Arial" panose="020B0604020202020204" pitchFamily="34" charset="0"/>
              </a:rPr>
              <a:t>3 </a:t>
            </a:r>
            <a:r>
              <a:rPr lang="en-GB" sz="30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(50</a:t>
            </a:r>
            <a:r>
              <a:rPr lang="en-GB" sz="30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%)</a:t>
            </a:r>
          </a:p>
          <a:p>
            <a:r>
              <a:rPr lang="en-GB" sz="3000" b="1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29.04.20</a:t>
            </a:r>
            <a:endParaRPr lang="en-GB" sz="3000" b="1" i="1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Portfolio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of Evidence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(equivalent to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4000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Present a portfolio of evidence, including evidence regarding your key issue, methodological issues and ethical issues. </a:t>
            </a:r>
            <a:endParaRPr lang="en-GB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3599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2/ Task 2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676655" y="1981200"/>
            <a:ext cx="3822192" cy="4145280"/>
          </a:xfrm>
        </p:spPr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Gweithiwch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Lluniwch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chwestiwn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ynglyn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aneglur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darlithydd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724400" y="1905000"/>
            <a:ext cx="3822192" cy="4285488"/>
          </a:xfrm>
        </p:spPr>
        <p:txBody>
          <a:bodyPr/>
          <a:lstStyle/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Work with a partner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Discuss the assignments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Construct 3 questions about any issues that are unclear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Feedback with tutor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1" name="Picture 3" descr="C:\Users\l.roberts\AppData\Local\Microsoft\Windows\Temporary Internet Files\Content.IE5\N7NKQ001\MC900360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799" y="4800600"/>
            <a:ext cx="3505199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431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Placement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209800"/>
            <a:ext cx="3822192" cy="3916680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Amgueddfa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Llyfrgell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Genedlaethol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Gerddi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Botaneg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agos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adref</a:t>
            </a: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dramor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UDA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133600"/>
            <a:ext cx="3822192" cy="3992880"/>
          </a:xfrm>
        </p:spPr>
        <p:txBody>
          <a:bodyPr>
            <a:normAutofit fontScale="92500" lnSpcReduction="10000"/>
          </a:bodyPr>
          <a:lstStyle/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Educational Placement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Museum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Library / National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Botanic Gardens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Local schools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Schools close to home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Schools abroad e.g. USA placement</a:t>
            </a: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1808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Timing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362200"/>
            <a:ext cx="3822192" cy="3764280"/>
          </a:xfrm>
        </p:spPr>
        <p:txBody>
          <a:bodyPr>
            <a:no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60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5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Semester 2 (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5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Semester 2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ddarlithoedd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Pasg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2362200"/>
            <a:ext cx="3822192" cy="3992880"/>
          </a:xfrm>
        </p:spPr>
        <p:txBody>
          <a:bodyPr/>
          <a:lstStyle/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60 hours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5 days before the beginning of Semester 2 (January) 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5 days in Semester – no lectures- the week before Easter</a:t>
            </a:r>
          </a:p>
        </p:txBody>
      </p:sp>
    </p:spTree>
    <p:extLst>
      <p:ext uri="{BB962C8B-B14F-4D97-AF65-F5344CB8AC3E}">
        <p14:creationId xmlns:p14="http://schemas.microsoft.com/office/powerpoint/2010/main" val="2688489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Organising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752600"/>
            <a:ext cx="3822192" cy="4373880"/>
          </a:xfrm>
        </p:spPr>
        <p:txBody>
          <a:bodyPr>
            <a:noAutofit/>
          </a:bodyPr>
          <a:lstStyle/>
          <a:p>
            <a:r>
              <a:rPr lang="en-GB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gyfrifol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drefnu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bryd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leoliad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( 1  Semester 1, 1 Semester 2)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un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Brifysgol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GORFOD</a:t>
            </a:r>
            <a:r>
              <a:rPr lang="en-GB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anfon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llythyr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/au </a:t>
            </a:r>
            <a:r>
              <a:rPr lang="en-GB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752600"/>
            <a:ext cx="3822192" cy="4373880"/>
          </a:xfrm>
        </p:spPr>
        <p:txBody>
          <a:bodyPr>
            <a:noAutofit/>
          </a:bodyPr>
          <a:lstStyle/>
          <a:p>
            <a:r>
              <a:rPr lang="en-GB" b="1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are responsible for organising your placement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Needs to be done in good time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There could be two placements ( 1 in Semester 1, 1 in Semester 2) or one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University </a:t>
            </a:r>
            <a:r>
              <a:rPr lang="en-GB" b="1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</a:t>
            </a: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send a letter to the placement/s </a:t>
            </a:r>
            <a:r>
              <a:rPr lang="en-GB" b="1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you start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0387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3/ Task 3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133600"/>
            <a:ext cx="3822192" cy="3992880"/>
          </a:xfrm>
        </p:spPr>
        <p:txBody>
          <a:bodyPr>
            <a:noAutofit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dechreuwch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drafod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hoffech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fynd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Pam?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drefnu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phwy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cysylltu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133600"/>
            <a:ext cx="3822192" cy="3992880"/>
          </a:xfrm>
        </p:spPr>
        <p:txBody>
          <a:bodyPr>
            <a:noAutofit/>
          </a:bodyPr>
          <a:lstStyle/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In groups of 4, start to discuss your placement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Where would you like to go?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Will it be easy to organise?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What will the challenges be?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Who will you contact?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3" name="Picture 3" descr="C:\Users\l.roberts\AppData\Local\Microsoft\Windows\Temporary Internet Files\Content.IE5\VT7L4AUG\MC9002309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457200"/>
            <a:ext cx="2215081" cy="1632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817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/>
              <a:t>4</a:t>
            </a:r>
            <a:r>
              <a:rPr lang="en-GB" dirty="0" smtClean="0"/>
              <a:t> :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/>
              <a:t>ô</a:t>
            </a:r>
            <a:r>
              <a:rPr lang="en-GB" dirty="0" err="1" smtClean="0"/>
              <a:t>l</a:t>
            </a:r>
            <a:r>
              <a:rPr lang="en-GB" dirty="0" smtClean="0"/>
              <a:t> y </a:t>
            </a:r>
            <a:r>
              <a:rPr lang="en-GB" dirty="0" err="1" smtClean="0"/>
              <a:t>ddarlith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/ Task </a:t>
            </a:r>
            <a:r>
              <a:rPr lang="en-GB" dirty="0"/>
              <a:t>4</a:t>
            </a:r>
            <a:r>
              <a:rPr lang="en-GB" dirty="0" smtClean="0"/>
              <a:t> : after the lecture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133600"/>
            <a:ext cx="3822192" cy="3992880"/>
          </a:xfrm>
        </p:spPr>
        <p:txBody>
          <a:bodyPr>
            <a:normAutofit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Anelwch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ymwybodol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faterion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Gwyliwch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newyddion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Gwyliwch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raglenni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dogfen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Dilynwch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faterion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Twitter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/>
          <a:lstStyle/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Aim to become more aware of key issues in education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Watch the news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Watch documentaries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Follow educational matters on Twitter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C:\Users\l.roberts\AppData\Local\Microsoft\Windows\Temporary Internet Files\Content.IE5\VT7L4AUG\MM90033703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8847" y="5145024"/>
            <a:ext cx="274320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3817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523</TotalTime>
  <Words>848</Words>
  <Application>Microsoft Office PowerPoint</Application>
  <PresentationFormat>On-screen Show (4:3)</PresentationFormat>
  <Paragraphs>182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Symbol</vt:lpstr>
      <vt:lpstr>Times New Roman</vt:lpstr>
      <vt:lpstr>Wingdings</vt:lpstr>
      <vt:lpstr>Waveform</vt:lpstr>
      <vt:lpstr>ECES5007/C Lines of Enquiry Llwybrau Ymholi</vt:lpstr>
      <vt:lpstr>Gorolwg / Overview</vt:lpstr>
      <vt:lpstr>Nod y Modiwl / Module Aim</vt:lpstr>
      <vt:lpstr>Deilliannau Dysgu/ Learning Outcomes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Tasg 1 / Task 1</vt:lpstr>
      <vt:lpstr>Aseiniad 1 / Assignment 1 Erthygl Cyfnodolyn/ Journal Article </vt:lpstr>
      <vt:lpstr>Aseiniad 2  / Assignment 2 Portffolio/ Portfolio</vt:lpstr>
      <vt:lpstr>Tasg 2/ Task 2</vt:lpstr>
      <vt:lpstr>Lleoliad / Placement</vt:lpstr>
      <vt:lpstr>Amseriad / Timing</vt:lpstr>
      <vt:lpstr>Trefnu / Organising</vt:lpstr>
      <vt:lpstr>Tasg 3/ Task 3 </vt:lpstr>
      <vt:lpstr>Tasg 4 : ar ôl y ddarlith / Task 4 : after the lecture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Lynwen Roberts</cp:lastModifiedBy>
  <cp:revision>37</cp:revision>
  <dcterms:created xsi:type="dcterms:W3CDTF">2014-07-16T09:04:15Z</dcterms:created>
  <dcterms:modified xsi:type="dcterms:W3CDTF">2019-07-18T12:35:19Z</dcterms:modified>
</cp:coreProperties>
</file>