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9" r:id="rId3"/>
    <p:sldId id="267" r:id="rId4"/>
    <p:sldId id="270" r:id="rId5"/>
    <p:sldId id="266" r:id="rId6"/>
    <p:sldId id="256" r:id="rId7"/>
    <p:sldId id="257" r:id="rId8"/>
    <p:sldId id="272" r:id="rId9"/>
    <p:sldId id="271" r:id="rId10"/>
    <p:sldId id="274" r:id="rId11"/>
    <p:sldId id="275" r:id="rId12"/>
    <p:sldId id="276" r:id="rId13"/>
    <p:sldId id="273" r:id="rId14"/>
    <p:sldId id="258" r:id="rId15"/>
    <p:sldId id="260" r:id="rId16"/>
    <p:sldId id="259" r:id="rId17"/>
    <p:sldId id="261" r:id="rId18"/>
    <p:sldId id="262" r:id="rId19"/>
    <p:sldId id="263" r:id="rId20"/>
    <p:sldId id="264"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BBC2D-CB90-485F-892E-840580EA76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29D3E02-26A3-49CC-8D40-DEE2C0E458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EA7C80-0B9E-4951-BC98-BAD615B9B724}"/>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5" name="Footer Placeholder 4">
            <a:extLst>
              <a:ext uri="{FF2B5EF4-FFF2-40B4-BE49-F238E27FC236}">
                <a16:creationId xmlns:a16="http://schemas.microsoft.com/office/drawing/2014/main" id="{E1A70F4A-991A-4400-8EAB-AE48BAC00B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FABC82-E187-437E-A22A-BF04F43AE74E}"/>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1398921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30932-5CE5-4D9A-9FA3-90F02ACC36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37EFE4F-9930-4F17-BAFD-72D865BF7CF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30CD22-D1F1-4DA4-B19A-4DB02D028A30}"/>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5" name="Footer Placeholder 4">
            <a:extLst>
              <a:ext uri="{FF2B5EF4-FFF2-40B4-BE49-F238E27FC236}">
                <a16:creationId xmlns:a16="http://schemas.microsoft.com/office/drawing/2014/main" id="{6A61CB62-9673-451D-9585-4E6BCCF7D5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231708-C4A8-4A7D-9039-06AD0A646AEB}"/>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80879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9BE77-A21D-4C2B-BCE9-E5264EC948C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5E446A-CA99-4B93-A262-8F4F022F72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EDC6ECA-1C76-4854-883E-C59DA01C3E00}"/>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5" name="Footer Placeholder 4">
            <a:extLst>
              <a:ext uri="{FF2B5EF4-FFF2-40B4-BE49-F238E27FC236}">
                <a16:creationId xmlns:a16="http://schemas.microsoft.com/office/drawing/2014/main" id="{1374EAFA-6F3D-44E3-AA32-C64A3CC780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A55D62-0892-4D8F-A7C2-BD2476654210}"/>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1978389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B748B-4009-4A07-ADE0-0FF6DBC675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1D664D-C085-47DD-A787-576AB05FFC8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8B1159-26CA-41AB-89B6-4C6C3164E74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38E9FC3-A657-45F3-A6CF-A118089A9E64}"/>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6" name="Footer Placeholder 5">
            <a:extLst>
              <a:ext uri="{FF2B5EF4-FFF2-40B4-BE49-F238E27FC236}">
                <a16:creationId xmlns:a16="http://schemas.microsoft.com/office/drawing/2014/main" id="{9AC2D3DD-7F37-4AB2-863F-689CF89F82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45ADA1-2868-486E-AC1A-28A61D0A15A6}"/>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2852724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B1BDA-69DC-4078-AED3-4C84A1ED43E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DFDC5A-DB18-4AD9-AE1E-BC97B6AF60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4B0547C-08F2-41C4-B27B-E5234DC80B3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0946654-7DDD-4DFF-9F92-2CD6E6D4FE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B7D820-84B7-4ACE-85AB-B7387F64E3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ED27BE-D15B-4A1A-9D3C-004080C5CB14}"/>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8" name="Footer Placeholder 7">
            <a:extLst>
              <a:ext uri="{FF2B5EF4-FFF2-40B4-BE49-F238E27FC236}">
                <a16:creationId xmlns:a16="http://schemas.microsoft.com/office/drawing/2014/main" id="{D962E3A4-A0FE-46E3-8840-8AC2B0F1889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730B315-7EC1-46C3-8715-5F2588D4D0D6}"/>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3426592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46E72-BA1F-4027-B6F1-98251F53A59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C4ED653-7EE1-4C6E-9AD3-74B382BBF732}"/>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4" name="Footer Placeholder 3">
            <a:extLst>
              <a:ext uri="{FF2B5EF4-FFF2-40B4-BE49-F238E27FC236}">
                <a16:creationId xmlns:a16="http://schemas.microsoft.com/office/drawing/2014/main" id="{15BEB911-682E-43CE-A02F-790EE21F580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967AB3-02A9-4836-9DDA-D56454656560}"/>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2788223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AC30AD-2885-498D-8A4D-FDCADE7FCCD8}"/>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3" name="Footer Placeholder 2">
            <a:extLst>
              <a:ext uri="{FF2B5EF4-FFF2-40B4-BE49-F238E27FC236}">
                <a16:creationId xmlns:a16="http://schemas.microsoft.com/office/drawing/2014/main" id="{1CE67E81-20B1-43F4-BFD4-6DD23B3A48E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90C79A-337A-4B97-B391-068A39577B3B}"/>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2934657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D919B-3B36-45DA-B5A5-D2D4BD26E4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E2CE31-A0E0-4014-90ED-253B469DC7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B097852-74C1-4CFC-94BC-A9D5C3C2C3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CDD86B-9F9A-4FD9-AC46-D58D0F4BF7E3}"/>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6" name="Footer Placeholder 5">
            <a:extLst>
              <a:ext uri="{FF2B5EF4-FFF2-40B4-BE49-F238E27FC236}">
                <a16:creationId xmlns:a16="http://schemas.microsoft.com/office/drawing/2014/main" id="{57FD2CD6-AE36-4651-AEB6-1B1F79757E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E5E985A-9A49-4A2C-848E-A95EC0838104}"/>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1868426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7C235-22AA-48BC-87A2-9000750F7F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D5C95E2-F7F1-42E9-AA12-E76679DAD2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F6E453-5461-4037-9820-1F0C3014AA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11F9E2-2B7E-4713-86E1-CA98C91E0AAA}"/>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6" name="Footer Placeholder 5">
            <a:extLst>
              <a:ext uri="{FF2B5EF4-FFF2-40B4-BE49-F238E27FC236}">
                <a16:creationId xmlns:a16="http://schemas.microsoft.com/office/drawing/2014/main" id="{396247E2-14C7-4C3E-8A1F-DA5A4A122B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635476-9ADE-493C-806B-66FBCE421485}"/>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3393831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3A006-B3CA-4CF5-886E-D938DF1695D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12604D-EFFE-4026-84F2-CC2753FDF7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9554D5-D6F6-461E-A4C3-675BD595153C}"/>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5" name="Footer Placeholder 4">
            <a:extLst>
              <a:ext uri="{FF2B5EF4-FFF2-40B4-BE49-F238E27FC236}">
                <a16:creationId xmlns:a16="http://schemas.microsoft.com/office/drawing/2014/main" id="{9EB2BE23-99C8-40FC-9C2D-B39EBA92B8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1433C2-5E10-4075-B63B-A203C114FA63}"/>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2821112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5A0ECE-0495-4ED3-8C1B-0FEDBBF1EE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2FF2D1-14C1-434A-8D3A-C3BA2420284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5192C-CA1C-439E-971B-04E781A5CE2D}"/>
              </a:ext>
            </a:extLst>
          </p:cNvPr>
          <p:cNvSpPr>
            <a:spLocks noGrp="1"/>
          </p:cNvSpPr>
          <p:nvPr>
            <p:ph type="dt" sz="half" idx="10"/>
          </p:nvPr>
        </p:nvSpPr>
        <p:spPr/>
        <p:txBody>
          <a:bodyPr/>
          <a:lstStyle/>
          <a:p>
            <a:fld id="{4E828EFA-529D-499E-84A2-0BF892FC27E9}" type="datetimeFigureOut">
              <a:rPr lang="en-GB" smtClean="0"/>
              <a:t>06/02/2022</a:t>
            </a:fld>
            <a:endParaRPr lang="en-GB"/>
          </a:p>
        </p:txBody>
      </p:sp>
      <p:sp>
        <p:nvSpPr>
          <p:cNvPr id="5" name="Footer Placeholder 4">
            <a:extLst>
              <a:ext uri="{FF2B5EF4-FFF2-40B4-BE49-F238E27FC236}">
                <a16:creationId xmlns:a16="http://schemas.microsoft.com/office/drawing/2014/main" id="{89E51FF2-817D-4680-8F56-22934B8C7E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407C74-3CA7-452C-B072-2549A002ED9B}"/>
              </a:ext>
            </a:extLst>
          </p:cNvPr>
          <p:cNvSpPr>
            <a:spLocks noGrp="1"/>
          </p:cNvSpPr>
          <p:nvPr>
            <p:ph type="sldNum" sz="quarter" idx="12"/>
          </p:nvPr>
        </p:nvSpPr>
        <p:spPr/>
        <p:txBody>
          <a:bodyPr/>
          <a:lstStyle/>
          <a:p>
            <a:fld id="{69EAB5BB-A37B-495F-BA74-955AC28059D7}" type="slidenum">
              <a:rPr lang="en-GB" smtClean="0"/>
              <a:t>‹#›</a:t>
            </a:fld>
            <a:endParaRPr lang="en-GB"/>
          </a:p>
        </p:txBody>
      </p:sp>
    </p:spTree>
    <p:extLst>
      <p:ext uri="{BB962C8B-B14F-4D97-AF65-F5344CB8AC3E}">
        <p14:creationId xmlns:p14="http://schemas.microsoft.com/office/powerpoint/2010/main" val="2318743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1597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32989D-3E2E-44F6-9638-96552FDDDF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B2B151E-D22A-4FBB-A8E8-519F1D5D12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F61F1D-3F5F-469E-9CAE-EE395C1BE1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828EFA-529D-499E-84A2-0BF892FC27E9}" type="datetimeFigureOut">
              <a:rPr lang="en-GB" smtClean="0"/>
              <a:t>06/02/2022</a:t>
            </a:fld>
            <a:endParaRPr lang="en-GB"/>
          </a:p>
        </p:txBody>
      </p:sp>
      <p:sp>
        <p:nvSpPr>
          <p:cNvPr id="5" name="Footer Placeholder 4">
            <a:extLst>
              <a:ext uri="{FF2B5EF4-FFF2-40B4-BE49-F238E27FC236}">
                <a16:creationId xmlns:a16="http://schemas.microsoft.com/office/drawing/2014/main" id="{C4F90B8C-F840-4F5C-B753-0265E1827D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E99BD2E-9EA8-4FD4-AB79-83A02BDB17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EAB5BB-A37B-495F-BA74-955AC28059D7}" type="slidenum">
              <a:rPr lang="en-GB" smtClean="0"/>
              <a:t>‹#›</a:t>
            </a:fld>
            <a:endParaRPr lang="en-GB"/>
          </a:p>
        </p:txBody>
      </p:sp>
    </p:spTree>
    <p:extLst>
      <p:ext uri="{BB962C8B-B14F-4D97-AF65-F5344CB8AC3E}">
        <p14:creationId xmlns:p14="http://schemas.microsoft.com/office/powerpoint/2010/main" val="18337834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descr="Logo&#10;&#10;Description automatically generated">
            <a:extLst>
              <a:ext uri="{FF2B5EF4-FFF2-40B4-BE49-F238E27FC236}">
                <a16:creationId xmlns:a16="http://schemas.microsoft.com/office/drawing/2014/main" id="{47E74D59-17D6-0A47-B35E-CD9AE2C71A27}"/>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106841648"/>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righthub.com/electronics/home-theater/articles/34836.aspx?p=2"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lifewire.com/how-many-apps-in-app-store-2000252"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britannica.com/technology/computer-networ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britannica.com/technology/e-mail" TargetMode="External"/><Relationship Id="rId2" Type="http://schemas.openxmlformats.org/officeDocument/2006/relationships/hyperlink" Target="https://www.merriam-webster.com/dictionary/constituent" TargetMode="External"/><Relationship Id="rId1" Type="http://schemas.openxmlformats.org/officeDocument/2006/relationships/slideLayout" Target="../slideLayouts/slideLayout2.xml"/><Relationship Id="rId4" Type="http://schemas.openxmlformats.org/officeDocument/2006/relationships/hyperlink" Target="https://www.britannica.com/topic/World-Wide-Web"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https://www.radicati.com/wp/wp-content/uploads/2018/01/Email_Statistics_Report,_2018-2022_Executive_Summary.pdf"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time.com/4092354/how-e-mail-killer-slack-will-change-the-future-of-wor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6FA4C8B-14A2-409F-A6A1-C2D9B2C62506}"/>
              </a:ext>
            </a:extLst>
          </p:cNvPr>
          <p:cNvSpPr txBox="1"/>
          <p:nvPr/>
        </p:nvSpPr>
        <p:spPr>
          <a:xfrm rot="10800000" flipV="1">
            <a:off x="3402324" y="4888171"/>
            <a:ext cx="5199232" cy="13687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457200"/>
            <a:r>
              <a:rPr lang="en-GB" sz="4000" dirty="0">
                <a:solidFill>
                  <a:prstClr val="white"/>
                </a:solidFill>
                <a:latin typeface="Calibri" panose="020F0502020204030204"/>
              </a:rPr>
              <a:t>BMSW 4002 ETW T2 WEEK 1</a:t>
            </a:r>
            <a:endParaRPr lang="en-GB" sz="4000">
              <a:solidFill>
                <a:prstClr val="white"/>
              </a:solidFill>
              <a:latin typeface="Calibri" panose="020F0502020204030204"/>
              <a:cs typeface="Calibri"/>
            </a:endParaRPr>
          </a:p>
        </p:txBody>
      </p:sp>
    </p:spTree>
    <p:extLst>
      <p:ext uri="{BB962C8B-B14F-4D97-AF65-F5344CB8AC3E}">
        <p14:creationId xmlns:p14="http://schemas.microsoft.com/office/powerpoint/2010/main" val="23612578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364-9157-47C0-86F4-1A5F54DDB8A9}"/>
              </a:ext>
            </a:extLst>
          </p:cNvPr>
          <p:cNvSpPr>
            <a:spLocks noGrp="1"/>
          </p:cNvSpPr>
          <p:nvPr>
            <p:ph type="title"/>
          </p:nvPr>
        </p:nvSpPr>
        <p:spPr/>
        <p:txBody>
          <a:bodyPr/>
          <a:lstStyle/>
          <a:p>
            <a:r>
              <a:rPr lang="en-GB" b="1" u="sng" dirty="0"/>
              <a:t>COMMUNICATION in THE PAST</a:t>
            </a:r>
          </a:p>
        </p:txBody>
      </p:sp>
      <p:sp>
        <p:nvSpPr>
          <p:cNvPr id="3" name="Content Placeholder 2">
            <a:extLst>
              <a:ext uri="{FF2B5EF4-FFF2-40B4-BE49-F238E27FC236}">
                <a16:creationId xmlns:a16="http://schemas.microsoft.com/office/drawing/2014/main" id="{EBEABE26-E93A-4BD7-8F2A-30A7B2DF9FE8}"/>
              </a:ext>
            </a:extLst>
          </p:cNvPr>
          <p:cNvSpPr>
            <a:spLocks noGrp="1"/>
          </p:cNvSpPr>
          <p:nvPr>
            <p:ph idx="1"/>
          </p:nvPr>
        </p:nvSpPr>
        <p:spPr/>
        <p:txBody>
          <a:bodyPr>
            <a:normAutofit/>
          </a:bodyPr>
          <a:lstStyle/>
          <a:p>
            <a:pPr algn="l"/>
            <a:r>
              <a:rPr lang="en-GB" sz="4800" b="1" i="0" dirty="0">
                <a:solidFill>
                  <a:srgbClr val="73B05E"/>
                </a:solidFill>
                <a:effectLst/>
                <a:latin typeface="open sans" panose="020B0606030504020204" pitchFamily="34" charset="0"/>
              </a:rPr>
              <a:t>Communication in The Ancient World</a:t>
            </a:r>
          </a:p>
          <a:p>
            <a:pPr algn="l"/>
            <a:r>
              <a:rPr lang="en-GB" sz="3200" b="0" i="0" dirty="0">
                <a:solidFill>
                  <a:srgbClr val="000000"/>
                </a:solidFill>
                <a:effectLst/>
                <a:latin typeface="open sans" panose="020B0606030504020204" pitchFamily="34" charset="0"/>
              </a:rPr>
              <a:t>Have you ever reflected on the history of communication? </a:t>
            </a:r>
          </a:p>
          <a:p>
            <a:pPr marL="0" indent="0" algn="l">
              <a:buNone/>
            </a:pPr>
            <a:r>
              <a:rPr lang="en-GB" sz="3200" b="0" i="0" dirty="0">
                <a:solidFill>
                  <a:srgbClr val="000000"/>
                </a:solidFill>
                <a:effectLst/>
                <a:latin typeface="open sans" panose="020B0606030504020204" pitchFamily="34" charset="0"/>
              </a:rPr>
              <a:t>How did people communicate over distances long </a:t>
            </a:r>
            <a:r>
              <a:rPr lang="en-GB" sz="3200" b="0" i="0" dirty="0" err="1">
                <a:solidFill>
                  <a:srgbClr val="000000"/>
                </a:solidFill>
                <a:effectLst/>
                <a:latin typeface="open sans" panose="020B0606030504020204" pitchFamily="34" charset="0"/>
              </a:rPr>
              <a:t>long</a:t>
            </a:r>
            <a:r>
              <a:rPr lang="en-GB" sz="3200" b="0" i="0" dirty="0">
                <a:solidFill>
                  <a:srgbClr val="000000"/>
                </a:solidFill>
                <a:effectLst/>
                <a:latin typeface="open sans" panose="020B0606030504020204" pitchFamily="34" charset="0"/>
              </a:rPr>
              <a:t> ago, in the distant past?</a:t>
            </a:r>
          </a:p>
        </p:txBody>
      </p:sp>
    </p:spTree>
    <p:extLst>
      <p:ext uri="{BB962C8B-B14F-4D97-AF65-F5344CB8AC3E}">
        <p14:creationId xmlns:p14="http://schemas.microsoft.com/office/powerpoint/2010/main" val="3557392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EECB4-C86A-4E37-9EF7-A4A7A850421D}"/>
              </a:ext>
            </a:extLst>
          </p:cNvPr>
          <p:cNvSpPr>
            <a:spLocks noGrp="1"/>
          </p:cNvSpPr>
          <p:nvPr>
            <p:ph type="title"/>
          </p:nvPr>
        </p:nvSpPr>
        <p:spPr/>
        <p:txBody>
          <a:bodyPr/>
          <a:lstStyle/>
          <a:p>
            <a:r>
              <a:rPr lang="en-GB" b="1" u="sng" dirty="0"/>
              <a:t>COMMUNICATION in THE PAST</a:t>
            </a:r>
            <a:endParaRPr lang="en-GB" dirty="0"/>
          </a:p>
        </p:txBody>
      </p:sp>
      <p:sp>
        <p:nvSpPr>
          <p:cNvPr id="3" name="Content Placeholder 2">
            <a:extLst>
              <a:ext uri="{FF2B5EF4-FFF2-40B4-BE49-F238E27FC236}">
                <a16:creationId xmlns:a16="http://schemas.microsoft.com/office/drawing/2014/main" id="{D9C6FD63-F76C-4130-8A0A-1A70D0C46AB1}"/>
              </a:ext>
            </a:extLst>
          </p:cNvPr>
          <p:cNvSpPr>
            <a:spLocks noGrp="1"/>
          </p:cNvSpPr>
          <p:nvPr>
            <p:ph idx="1"/>
          </p:nvPr>
        </p:nvSpPr>
        <p:spPr/>
        <p:txBody>
          <a:bodyPr>
            <a:normAutofit/>
          </a:bodyPr>
          <a:lstStyle/>
          <a:p>
            <a:r>
              <a:rPr lang="en-GB" sz="4000" b="0" i="0" dirty="0">
                <a:solidFill>
                  <a:srgbClr val="000000"/>
                </a:solidFill>
                <a:effectLst/>
                <a:latin typeface="open sans" panose="020B0606030504020204" pitchFamily="34" charset="0"/>
              </a:rPr>
              <a:t>It is a fascinating journey back in time - to a prehistoric beginning when man blew animal horns and beat drums. The discovery of fire enabled smoke signals to be sent. It is estimated that in the fifth century a system of “airmail” was devised by the use of pigeons. </a:t>
            </a:r>
            <a:endParaRPr lang="en-GB" sz="4000" dirty="0"/>
          </a:p>
          <a:p>
            <a:endParaRPr lang="en-GB" dirty="0"/>
          </a:p>
        </p:txBody>
      </p:sp>
    </p:spTree>
    <p:extLst>
      <p:ext uri="{BB962C8B-B14F-4D97-AF65-F5344CB8AC3E}">
        <p14:creationId xmlns:p14="http://schemas.microsoft.com/office/powerpoint/2010/main" val="61125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24FDA-7BE8-4B3C-B598-1F41A1234E8F}"/>
              </a:ext>
            </a:extLst>
          </p:cNvPr>
          <p:cNvSpPr>
            <a:spLocks noGrp="1"/>
          </p:cNvSpPr>
          <p:nvPr>
            <p:ph type="title"/>
          </p:nvPr>
        </p:nvSpPr>
        <p:spPr/>
        <p:txBody>
          <a:bodyPr/>
          <a:lstStyle/>
          <a:p>
            <a:r>
              <a:rPr lang="en-GB" dirty="0"/>
              <a:t>COMMUNICATION in THE PAST</a:t>
            </a:r>
          </a:p>
        </p:txBody>
      </p:sp>
      <p:sp>
        <p:nvSpPr>
          <p:cNvPr id="3" name="Content Placeholder 2">
            <a:extLst>
              <a:ext uri="{FF2B5EF4-FFF2-40B4-BE49-F238E27FC236}">
                <a16:creationId xmlns:a16="http://schemas.microsoft.com/office/drawing/2014/main" id="{FDE683B3-3D6E-4977-B1EB-375327B47539}"/>
              </a:ext>
            </a:extLst>
          </p:cNvPr>
          <p:cNvSpPr>
            <a:spLocks noGrp="1"/>
          </p:cNvSpPr>
          <p:nvPr>
            <p:ph idx="1"/>
          </p:nvPr>
        </p:nvSpPr>
        <p:spPr/>
        <p:txBody>
          <a:bodyPr>
            <a:normAutofit/>
          </a:bodyPr>
          <a:lstStyle/>
          <a:p>
            <a:pPr algn="l"/>
            <a:r>
              <a:rPr lang="en-GB" b="1" i="0" dirty="0">
                <a:solidFill>
                  <a:srgbClr val="73B05E"/>
                </a:solidFill>
                <a:effectLst/>
                <a:latin typeface="open sans" panose="020B0606030504020204" pitchFamily="34" charset="0"/>
              </a:rPr>
              <a:t>Communication and Television</a:t>
            </a:r>
          </a:p>
          <a:p>
            <a:pPr algn="l"/>
            <a:r>
              <a:rPr lang="en-GB" b="0" i="0" dirty="0">
                <a:solidFill>
                  <a:srgbClr val="000000"/>
                </a:solidFill>
                <a:effectLst/>
                <a:latin typeface="open sans" panose="020B0606030504020204" pitchFamily="34" charset="0"/>
              </a:rPr>
              <a:t>During 1827, an invention was patented that was to bring the world into homes and lives of ordinary people. </a:t>
            </a:r>
            <a:r>
              <a:rPr lang="en-GB" b="1" i="0" u="none" strike="noStrike" dirty="0">
                <a:solidFill>
                  <a:srgbClr val="73B05E"/>
                </a:solidFill>
                <a:effectLst/>
                <a:latin typeface="open sans" panose="020B0606030504020204" pitchFamily="34" charset="0"/>
                <a:hlinkClick r:id="rId2"/>
              </a:rPr>
              <a:t>Television</a:t>
            </a:r>
            <a:r>
              <a:rPr lang="en-GB" b="0" i="0" dirty="0">
                <a:solidFill>
                  <a:srgbClr val="000000"/>
                </a:solidFill>
                <a:effectLst/>
                <a:latin typeface="open sans" panose="020B0606030504020204" pitchFamily="34" charset="0"/>
              </a:rPr>
              <a:t> had become part of the history of communication and from this moment, the world remained no longer a place of mystery and became an even smaller place to live in! From the distorted images in black and white, it did not seem to be too long until colour television came onto the scene. Now the demand was for more visual communication. </a:t>
            </a:r>
            <a:endParaRPr lang="en-GB" b="1" dirty="0"/>
          </a:p>
        </p:txBody>
      </p:sp>
    </p:spTree>
    <p:extLst>
      <p:ext uri="{BB962C8B-B14F-4D97-AF65-F5344CB8AC3E}">
        <p14:creationId xmlns:p14="http://schemas.microsoft.com/office/powerpoint/2010/main" val="7936702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E4BF3-8C5B-410E-AAC8-C1C936F64785}"/>
              </a:ext>
            </a:extLst>
          </p:cNvPr>
          <p:cNvSpPr>
            <a:spLocks noGrp="1"/>
          </p:cNvSpPr>
          <p:nvPr>
            <p:ph type="ctrTitle"/>
          </p:nvPr>
        </p:nvSpPr>
        <p:spPr>
          <a:xfrm>
            <a:off x="1266825" y="514351"/>
            <a:ext cx="9401175" cy="1676400"/>
          </a:xfrm>
        </p:spPr>
        <p:txBody>
          <a:bodyPr>
            <a:normAutofit fontScale="90000"/>
          </a:bodyPr>
          <a:lstStyle/>
          <a:p>
            <a:r>
              <a:rPr lang="en-GB" u="sng" dirty="0"/>
              <a:t>ELECTRICAL TECHNOLOGY in COMMUNICATION</a:t>
            </a:r>
          </a:p>
        </p:txBody>
      </p:sp>
      <p:sp>
        <p:nvSpPr>
          <p:cNvPr id="3" name="Subtitle 2">
            <a:extLst>
              <a:ext uri="{FF2B5EF4-FFF2-40B4-BE49-F238E27FC236}">
                <a16:creationId xmlns:a16="http://schemas.microsoft.com/office/drawing/2014/main" id="{C79180F6-C609-4911-8E28-93E7E98773AF}"/>
              </a:ext>
            </a:extLst>
          </p:cNvPr>
          <p:cNvSpPr>
            <a:spLocks noGrp="1"/>
          </p:cNvSpPr>
          <p:nvPr>
            <p:ph type="subTitle" idx="1"/>
          </p:nvPr>
        </p:nvSpPr>
        <p:spPr>
          <a:xfrm>
            <a:off x="1419225" y="2581275"/>
            <a:ext cx="9248775" cy="3371849"/>
          </a:xfrm>
        </p:spPr>
        <p:txBody>
          <a:bodyPr>
            <a:normAutofit/>
          </a:bodyPr>
          <a:lstStyle/>
          <a:p>
            <a:r>
              <a:rPr lang="en-GB" sz="3600" dirty="0">
                <a:solidFill>
                  <a:srgbClr val="333333"/>
                </a:solidFill>
                <a:effectLst/>
                <a:ea typeface="Times New Roman" panose="02020603050405020304" pitchFamily="18" charset="0"/>
                <a:cs typeface="Times New Roman" panose="02020603050405020304" pitchFamily="18" charset="0"/>
              </a:rPr>
              <a:t>One of the biggest developments in communication came in 1831 when the electric telegraph was invented. While mail existed as a form of communication before this date, it was electrical engineering in the 19th century which had a revolutionary impact. </a:t>
            </a:r>
            <a:endParaRPr lang="en-GB" sz="36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183268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28541-B1D8-4284-91FF-38591CA54304}"/>
              </a:ext>
            </a:extLst>
          </p:cNvPr>
          <p:cNvSpPr>
            <a:spLocks noGrp="1"/>
          </p:cNvSpPr>
          <p:nvPr>
            <p:ph type="title"/>
          </p:nvPr>
        </p:nvSpPr>
        <p:spPr/>
        <p:txBody>
          <a:bodyPr/>
          <a:lstStyle/>
          <a:p>
            <a:r>
              <a:rPr lang="en-GB" dirty="0"/>
              <a:t> TECHNOLOGY: A CHRONOLOGICAL HISTORY.</a:t>
            </a:r>
            <a:br>
              <a:rPr lang="en-GB" dirty="0"/>
            </a:br>
            <a:r>
              <a:rPr lang="en-GB" dirty="0"/>
              <a:t>Post 1830</a:t>
            </a:r>
          </a:p>
        </p:txBody>
      </p:sp>
      <p:sp>
        <p:nvSpPr>
          <p:cNvPr id="3" name="Content Placeholder 2">
            <a:extLst>
              <a:ext uri="{FF2B5EF4-FFF2-40B4-BE49-F238E27FC236}">
                <a16:creationId xmlns:a16="http://schemas.microsoft.com/office/drawing/2014/main" id="{BB16F3CE-316D-4087-B4F2-655ED1CD0E7A}"/>
              </a:ext>
            </a:extLst>
          </p:cNvPr>
          <p:cNvSpPr>
            <a:spLocks noGrp="1"/>
          </p:cNvSpPr>
          <p:nvPr>
            <p:ph idx="1"/>
          </p:nvPr>
        </p:nvSpPr>
        <p:spPr>
          <a:xfrm>
            <a:off x="989120" y="2003178"/>
            <a:ext cx="10515600" cy="4351338"/>
          </a:xfrm>
        </p:spPr>
        <p:txBody>
          <a:bodyPr>
            <a:normAutofit/>
          </a:bodyPr>
          <a:lstStyle/>
          <a:p>
            <a:pPr>
              <a:lnSpc>
                <a:spcPct val="107000"/>
              </a:lnSpc>
              <a:spcAft>
                <a:spcPts val="800"/>
              </a:spcAft>
            </a:pPr>
            <a:endParaRPr lang="en-GB" sz="180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3800" b="1" u="sng" dirty="0">
                <a:effectLst/>
                <a:latin typeface="Georgia" panose="02040502050405020303" pitchFamily="18" charset="0"/>
                <a:ea typeface="Calibri" panose="020F0502020204030204" pitchFamily="34" charset="0"/>
                <a:cs typeface="Times New Roman" panose="02020603050405020304" pitchFamily="18" charset="0"/>
              </a:rPr>
              <a:t>THE TELEGRAPH  1844</a:t>
            </a:r>
          </a:p>
          <a:p>
            <a:pPr>
              <a:lnSpc>
                <a:spcPct val="107000"/>
              </a:lnSpc>
              <a:spcAft>
                <a:spcPts val="800"/>
              </a:spcAft>
            </a:pPr>
            <a:r>
              <a:rPr lang="en-GB" sz="3800" b="1" dirty="0">
                <a:latin typeface="Georgia" panose="02040502050405020303" pitchFamily="18" charset="0"/>
                <a:ea typeface="Calibri" panose="020F0502020204030204" pitchFamily="34" charset="0"/>
                <a:cs typeface="Times New Roman" panose="02020603050405020304" pitchFamily="18" charset="0"/>
              </a:rPr>
              <a:t>Henry Morse developed a code (Morse Code 1835) that led to the sending of messages over long distances using electricity.</a:t>
            </a:r>
          </a:p>
          <a:p>
            <a:pPr>
              <a:lnSpc>
                <a:spcPct val="107000"/>
              </a:lnSpc>
              <a:spcAft>
                <a:spcPts val="800"/>
              </a:spcAft>
            </a:pPr>
            <a:endParaRPr lang="en-GB" sz="3800" dirty="0">
              <a:latin typeface="Calibri" panose="020F0502020204030204" pitchFamily="34" charset="0"/>
              <a:cs typeface="Times New Roman" panose="02020603050405020304" pitchFamily="18" charset="0"/>
            </a:endParaRPr>
          </a:p>
          <a:p>
            <a:pPr>
              <a:lnSpc>
                <a:spcPct val="107000"/>
              </a:lnSpc>
              <a:spcAft>
                <a:spcPts val="800"/>
              </a:spcAft>
            </a:pPr>
            <a:endParaRPr lang="en-GB" dirty="0"/>
          </a:p>
        </p:txBody>
      </p:sp>
    </p:spTree>
    <p:extLst>
      <p:ext uri="{BB962C8B-B14F-4D97-AF65-F5344CB8AC3E}">
        <p14:creationId xmlns:p14="http://schemas.microsoft.com/office/powerpoint/2010/main" val="8675225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B18DE-F98D-44E9-AF98-A066E001AE57}"/>
              </a:ext>
            </a:extLst>
          </p:cNvPr>
          <p:cNvSpPr>
            <a:spLocks noGrp="1"/>
          </p:cNvSpPr>
          <p:nvPr>
            <p:ph type="title"/>
          </p:nvPr>
        </p:nvSpPr>
        <p:spPr>
          <a:xfrm>
            <a:off x="807868" y="365125"/>
            <a:ext cx="10545932" cy="1552452"/>
          </a:xfrm>
        </p:spPr>
        <p:txBody>
          <a:bodyPr>
            <a:normAutofit fontScale="90000"/>
          </a:bodyPr>
          <a:lstStyle/>
          <a:p>
            <a:r>
              <a:rPr lang="en-GB" dirty="0"/>
              <a:t>TECHNOLOGY: A CHRONOLOGICAL HISTORY.</a:t>
            </a:r>
            <a:br>
              <a:rPr lang="en-GB" dirty="0"/>
            </a:br>
            <a:r>
              <a:rPr lang="en-GB" dirty="0"/>
              <a:t>Post 1830</a:t>
            </a:r>
            <a:br>
              <a:rPr lang="en-GB" dirty="0"/>
            </a:br>
            <a:r>
              <a:rPr lang="en-GB" dirty="0"/>
              <a:t>                       </a:t>
            </a:r>
            <a:r>
              <a:rPr lang="en-GB" b="1" u="sng" dirty="0">
                <a:highlight>
                  <a:srgbClr val="FFFF00"/>
                </a:highlight>
              </a:rPr>
              <a:t>THE ELECTRIC TELEGRAPH (1844)</a:t>
            </a:r>
          </a:p>
        </p:txBody>
      </p:sp>
      <p:pic>
        <p:nvPicPr>
          <p:cNvPr id="1026" name="Picture 2" descr="Image result for Telegraph 1837">
            <a:extLst>
              <a:ext uri="{FF2B5EF4-FFF2-40B4-BE49-F238E27FC236}">
                <a16:creationId xmlns:a16="http://schemas.microsoft.com/office/drawing/2014/main" id="{86FE223F-1297-4C4B-BA97-B37E32D6F45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62462" y="2929731"/>
            <a:ext cx="326707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357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3DBDD-7FB8-4567-8EBC-0E4848A197D3}"/>
              </a:ext>
            </a:extLst>
          </p:cNvPr>
          <p:cNvSpPr>
            <a:spLocks noGrp="1"/>
          </p:cNvSpPr>
          <p:nvPr>
            <p:ph type="title"/>
          </p:nvPr>
        </p:nvSpPr>
        <p:spPr/>
        <p:txBody>
          <a:bodyPr/>
          <a:lstStyle/>
          <a:p>
            <a:r>
              <a:rPr lang="en-GB" dirty="0"/>
              <a:t>TECHNOLOGY: A CHRONOLOGICAL HISTORY.</a:t>
            </a:r>
            <a:br>
              <a:rPr lang="en-GB" dirty="0"/>
            </a:br>
            <a:r>
              <a:rPr lang="en-GB" dirty="0"/>
              <a:t>Post 1830</a:t>
            </a:r>
          </a:p>
        </p:txBody>
      </p:sp>
      <p:sp>
        <p:nvSpPr>
          <p:cNvPr id="3" name="Content Placeholder 2">
            <a:extLst>
              <a:ext uri="{FF2B5EF4-FFF2-40B4-BE49-F238E27FC236}">
                <a16:creationId xmlns:a16="http://schemas.microsoft.com/office/drawing/2014/main" id="{7CAA937A-FA7F-4797-B140-45D264BD2962}"/>
              </a:ext>
            </a:extLst>
          </p:cNvPr>
          <p:cNvSpPr>
            <a:spLocks noGrp="1"/>
          </p:cNvSpPr>
          <p:nvPr>
            <p:ph idx="1"/>
          </p:nvPr>
        </p:nvSpPr>
        <p:spPr/>
        <p:txBody>
          <a:bodyPr/>
          <a:lstStyle/>
          <a:p>
            <a:pPr>
              <a:lnSpc>
                <a:spcPts val="2250"/>
              </a:lnSpc>
              <a:spcAft>
                <a:spcPts val="800"/>
              </a:spcAft>
            </a:pPr>
            <a:r>
              <a:rPr lang="en-GB" sz="2800" b="1" u="sng" dirty="0">
                <a:solidFill>
                  <a:srgbClr val="333333"/>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The TELEPHONE  1876</a:t>
            </a:r>
          </a:p>
          <a:p>
            <a:pPr marL="0" indent="0">
              <a:lnSpc>
                <a:spcPts val="2250"/>
              </a:lnSpc>
              <a:spcAft>
                <a:spcPts val="800"/>
              </a:spcAft>
              <a:buNone/>
            </a:pPr>
            <a:endParaRPr lang="en-GB" sz="2800" u="sng" dirty="0">
              <a:effectLst/>
              <a:highlight>
                <a:srgbClr val="FFFF00"/>
              </a:highlight>
              <a:latin typeface="Georgia" panose="02040502050405020303" pitchFamily="18" charset="0"/>
              <a:ea typeface="Calibri" panose="020F0502020204030204" pitchFamily="34" charset="0"/>
              <a:cs typeface="Times New Roman" panose="02020603050405020304" pitchFamily="18" charset="0"/>
            </a:endParaRPr>
          </a:p>
          <a:p>
            <a:pPr marL="0" indent="0">
              <a:lnSpc>
                <a:spcPts val="2250"/>
              </a:lnSpc>
              <a:spcAft>
                <a:spcPts val="800"/>
              </a:spcAft>
              <a:buNone/>
            </a:pPr>
            <a:r>
              <a:rPr lang="en-GB" sz="36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In 1876, the telephone was invented by</a:t>
            </a:r>
          </a:p>
          <a:p>
            <a:pPr marL="0" indent="0">
              <a:lnSpc>
                <a:spcPts val="2250"/>
              </a:lnSpc>
              <a:spcAft>
                <a:spcPts val="800"/>
              </a:spcAft>
              <a:buNone/>
            </a:pPr>
            <a:r>
              <a:rPr lang="en-GB" sz="36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ALEXANDER GRAHAM BELL</a:t>
            </a:r>
            <a:r>
              <a:rPr lang="en-GB"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 and within 50 years it</a:t>
            </a:r>
          </a:p>
          <a:p>
            <a:pPr marL="0" indent="0">
              <a:lnSpc>
                <a:spcPts val="2250"/>
              </a:lnSpc>
              <a:spcAft>
                <a:spcPts val="800"/>
              </a:spcAft>
              <a:buNone/>
            </a:pPr>
            <a:r>
              <a:rPr lang="en-GB"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was an essential item for homes and offices. </a:t>
            </a:r>
          </a:p>
          <a:p>
            <a:pPr marL="0" indent="0">
              <a:lnSpc>
                <a:spcPts val="2250"/>
              </a:lnSpc>
              <a:spcAft>
                <a:spcPts val="800"/>
              </a:spcAft>
              <a:buNone/>
            </a:pPr>
            <a:endParaRPr lang="en-GB" dirty="0">
              <a:solidFill>
                <a:srgbClr val="333333"/>
              </a:solidFill>
              <a:latin typeface="Georgia" panose="02040502050405020303" pitchFamily="18" charset="0"/>
              <a:ea typeface="Times New Roman" panose="02020603050405020304" pitchFamily="18" charset="0"/>
              <a:cs typeface="Times New Roman" panose="02020603050405020304" pitchFamily="18" charset="0"/>
            </a:endParaRPr>
          </a:p>
          <a:p>
            <a:pPr marL="0" indent="0">
              <a:lnSpc>
                <a:spcPts val="2250"/>
              </a:lnSpc>
              <a:spcAft>
                <a:spcPts val="800"/>
              </a:spcAft>
              <a:buNone/>
            </a:pPr>
            <a:endPar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endParaRPr>
          </a:p>
          <a:p>
            <a:pPr>
              <a:lnSpc>
                <a:spcPts val="2250"/>
              </a:lnSpc>
              <a:spcAft>
                <a:spcPts val="800"/>
              </a:spcAft>
            </a:pPr>
            <a:endPar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169934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1688F-F63B-4ACD-B360-30F770C16A1C}"/>
              </a:ext>
            </a:extLst>
          </p:cNvPr>
          <p:cNvSpPr>
            <a:spLocks noGrp="1"/>
          </p:cNvSpPr>
          <p:nvPr>
            <p:ph type="title"/>
          </p:nvPr>
        </p:nvSpPr>
        <p:spPr/>
        <p:txBody>
          <a:bodyPr>
            <a:normAutofit fontScale="90000"/>
          </a:bodyPr>
          <a:lstStyle/>
          <a:p>
            <a:r>
              <a:rPr lang="en-GB" dirty="0"/>
              <a:t>TECHNOLOGY: A CHRONOLOGICAL HISTORY.</a:t>
            </a:r>
            <a:br>
              <a:rPr lang="en-GB" dirty="0"/>
            </a:br>
            <a:r>
              <a:rPr lang="en-GB" dirty="0"/>
              <a:t>Post 1830</a:t>
            </a:r>
            <a:br>
              <a:rPr lang="en-GB" dirty="0"/>
            </a:br>
            <a:r>
              <a:rPr lang="en-GB" dirty="0"/>
              <a:t>Early Bell telephone</a:t>
            </a:r>
          </a:p>
        </p:txBody>
      </p:sp>
      <p:pic>
        <p:nvPicPr>
          <p:cNvPr id="1026" name="Picture 2" descr="See the source image">
            <a:extLst>
              <a:ext uri="{FF2B5EF4-FFF2-40B4-BE49-F238E27FC236}">
                <a16:creationId xmlns:a16="http://schemas.microsoft.com/office/drawing/2014/main" id="{EA478494-3C8C-43D3-A72F-C7493777B6D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02012" y="1825625"/>
            <a:ext cx="4987976"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5218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85985-1DA2-446E-8F00-DDCEDC48363D}"/>
              </a:ext>
            </a:extLst>
          </p:cNvPr>
          <p:cNvSpPr>
            <a:spLocks noGrp="1"/>
          </p:cNvSpPr>
          <p:nvPr>
            <p:ph type="title"/>
          </p:nvPr>
        </p:nvSpPr>
        <p:spPr/>
        <p:txBody>
          <a:bodyPr>
            <a:normAutofit fontScale="90000"/>
          </a:bodyPr>
          <a:lstStyle/>
          <a:p>
            <a:r>
              <a:rPr lang="en-GB" dirty="0"/>
              <a:t>TECHNOLOGY: A CHRONOLOGICAL HISTORY.</a:t>
            </a:r>
            <a:br>
              <a:rPr lang="en-GB" dirty="0"/>
            </a:br>
            <a:r>
              <a:rPr lang="en-GB" dirty="0"/>
              <a:t>Post 1830    </a:t>
            </a:r>
            <a:br>
              <a:rPr lang="en-GB" dirty="0"/>
            </a:br>
            <a:r>
              <a:rPr lang="en-GB" dirty="0"/>
              <a:t>LATER TELEPHONE</a:t>
            </a:r>
          </a:p>
        </p:txBody>
      </p:sp>
      <p:pic>
        <p:nvPicPr>
          <p:cNvPr id="1026" name="Picture 2" descr="See the source image">
            <a:extLst>
              <a:ext uri="{FF2B5EF4-FFF2-40B4-BE49-F238E27FC236}">
                <a16:creationId xmlns:a16="http://schemas.microsoft.com/office/drawing/2014/main" id="{B81F5A7A-7175-44AB-BF9E-0393072A906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05200" y="1825625"/>
            <a:ext cx="5705475" cy="4860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6593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53EF7-9357-4DD2-B64E-AD3BF91D2EC6}"/>
              </a:ext>
            </a:extLst>
          </p:cNvPr>
          <p:cNvSpPr>
            <a:spLocks noGrp="1"/>
          </p:cNvSpPr>
          <p:nvPr>
            <p:ph type="title"/>
          </p:nvPr>
        </p:nvSpPr>
        <p:spPr/>
        <p:txBody>
          <a:bodyPr>
            <a:normAutofit fontScale="90000"/>
          </a:bodyPr>
          <a:lstStyle/>
          <a:p>
            <a:r>
              <a:rPr lang="en-GB" dirty="0"/>
              <a:t>TECHNOLOGY: A CHRONOLOGICAL HISTORY.</a:t>
            </a:r>
            <a:br>
              <a:rPr lang="en-GB" dirty="0"/>
            </a:br>
            <a:r>
              <a:rPr lang="en-GB" dirty="0"/>
              <a:t>Post 1830</a:t>
            </a:r>
            <a:br>
              <a:rPr lang="en-GB" dirty="0"/>
            </a:br>
            <a:r>
              <a:rPr lang="en-GB" dirty="0"/>
              <a:t>Much Later Telephone</a:t>
            </a:r>
          </a:p>
        </p:txBody>
      </p:sp>
      <p:pic>
        <p:nvPicPr>
          <p:cNvPr id="1026" name="Picture 2" descr="See the source image">
            <a:extLst>
              <a:ext uri="{FF2B5EF4-FFF2-40B4-BE49-F238E27FC236}">
                <a16:creationId xmlns:a16="http://schemas.microsoft.com/office/drawing/2014/main" id="{F8716EFB-B6F1-4612-9DF8-FC081DAA04C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28144" y="1825625"/>
            <a:ext cx="7735712"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8739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06C1B-470F-48DE-8678-A788DE59FA23}"/>
              </a:ext>
            </a:extLst>
          </p:cNvPr>
          <p:cNvSpPr>
            <a:spLocks noGrp="1"/>
          </p:cNvSpPr>
          <p:nvPr>
            <p:ph type="title"/>
          </p:nvPr>
        </p:nvSpPr>
        <p:spPr/>
        <p:txBody>
          <a:bodyPr/>
          <a:lstStyle/>
          <a:p>
            <a:r>
              <a:rPr lang="en-GB" dirty="0"/>
              <a:t>TECHNOLOGY: A CHRONOLOGICAL HISTORY.</a:t>
            </a:r>
            <a:br>
              <a:rPr lang="en-GB" dirty="0"/>
            </a:br>
            <a:r>
              <a:rPr lang="en-GB" dirty="0"/>
              <a:t>Post 1830</a:t>
            </a:r>
          </a:p>
        </p:txBody>
      </p:sp>
      <p:sp>
        <p:nvSpPr>
          <p:cNvPr id="3" name="Content Placeholder 2">
            <a:extLst>
              <a:ext uri="{FF2B5EF4-FFF2-40B4-BE49-F238E27FC236}">
                <a16:creationId xmlns:a16="http://schemas.microsoft.com/office/drawing/2014/main" id="{BDCA9792-656F-49FD-8FE0-065C24891EFA}"/>
              </a:ext>
            </a:extLst>
          </p:cNvPr>
          <p:cNvSpPr>
            <a:spLocks noGrp="1"/>
          </p:cNvSpPr>
          <p:nvPr>
            <p:ph idx="1"/>
          </p:nvPr>
        </p:nvSpPr>
        <p:spPr/>
        <p:txBody>
          <a:bodyPr/>
          <a:lstStyle/>
          <a:p>
            <a:pPr>
              <a:lnSpc>
                <a:spcPts val="2250"/>
              </a:lnSpc>
              <a:spcAft>
                <a:spcPts val="800"/>
              </a:spcAft>
            </a:pPr>
            <a:r>
              <a:rPr lang="en-GB" sz="2800" b="1" dirty="0">
                <a:solidFill>
                  <a:srgbClr val="333333"/>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THE MOBILE PHONE  1973</a:t>
            </a:r>
          </a:p>
          <a:p>
            <a:pPr marL="0" indent="0">
              <a:lnSpc>
                <a:spcPts val="2250"/>
              </a:lnSpc>
              <a:spcAft>
                <a:spcPts val="800"/>
              </a:spcAft>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 </a:t>
            </a:r>
          </a:p>
          <a:p>
            <a:pPr marL="0" indent="0">
              <a:lnSpc>
                <a:spcPts val="2250"/>
              </a:lnSpc>
              <a:spcAft>
                <a:spcPts val="800"/>
              </a:spcAft>
              <a:buNone/>
            </a:pPr>
            <a:r>
              <a:rPr lang="en-GB" sz="44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In 1973, Motorola created a mobile</a:t>
            </a:r>
          </a:p>
          <a:p>
            <a:pPr marL="0" indent="0">
              <a:lnSpc>
                <a:spcPts val="2250"/>
              </a:lnSpc>
              <a:spcAft>
                <a:spcPts val="800"/>
              </a:spcAft>
              <a:buNone/>
            </a:pPr>
            <a:r>
              <a:rPr lang="en-GB" sz="44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 phone which started a chain of</a:t>
            </a:r>
          </a:p>
          <a:p>
            <a:pPr marL="0" indent="0">
              <a:lnSpc>
                <a:spcPts val="2250"/>
              </a:lnSpc>
              <a:spcAft>
                <a:spcPts val="800"/>
              </a:spcAft>
              <a:buNone/>
            </a:pPr>
            <a:r>
              <a:rPr lang="en-GB" sz="44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 developments that transformed</a:t>
            </a:r>
          </a:p>
          <a:p>
            <a:pPr marL="0" indent="0">
              <a:lnSpc>
                <a:spcPts val="2250"/>
              </a:lnSpc>
              <a:spcAft>
                <a:spcPts val="800"/>
              </a:spcAft>
              <a:buNone/>
            </a:pPr>
            <a:r>
              <a:rPr lang="en-GB" sz="44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communication forever. </a:t>
            </a:r>
            <a:endParaRPr lang="en-GB" sz="4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473573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9CCA0-D4F2-441F-BA7E-F21AB7E32E4E}"/>
              </a:ext>
            </a:extLst>
          </p:cNvPr>
          <p:cNvSpPr>
            <a:spLocks noGrp="1"/>
          </p:cNvSpPr>
          <p:nvPr>
            <p:ph type="title"/>
          </p:nvPr>
        </p:nvSpPr>
        <p:spPr/>
        <p:txBody>
          <a:bodyPr>
            <a:normAutofit fontScale="90000"/>
          </a:bodyPr>
          <a:lstStyle/>
          <a:p>
            <a:r>
              <a:rPr lang="en-GB" dirty="0"/>
              <a:t>                       </a:t>
            </a:r>
            <a:br>
              <a:rPr lang="en-GB" dirty="0"/>
            </a:br>
            <a:r>
              <a:rPr lang="en-GB" b="1" dirty="0"/>
              <a:t>TECHNOLOGY: A CHRONOLOGICAL HISTORY</a:t>
            </a:r>
            <a:br>
              <a:rPr lang="en-GB" dirty="0"/>
            </a:br>
            <a:r>
              <a:rPr lang="en-GB" dirty="0"/>
              <a:t> </a:t>
            </a:r>
            <a:r>
              <a:rPr lang="en-GB" i="1" dirty="0"/>
              <a:t>THE MOBILE PHONE 1973 -</a:t>
            </a:r>
          </a:p>
        </p:txBody>
      </p:sp>
      <p:pic>
        <p:nvPicPr>
          <p:cNvPr id="4" name="Content Placeholder 3" descr="Old Mobile Phone from past to present on white background.">
            <a:extLst>
              <a:ext uri="{FF2B5EF4-FFF2-40B4-BE49-F238E27FC236}">
                <a16:creationId xmlns:a16="http://schemas.microsoft.com/office/drawing/2014/main" id="{38AE0EBC-C666-4EB6-974B-CF7831CEB6D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30428" y="1825625"/>
            <a:ext cx="9131144" cy="4351338"/>
          </a:xfrm>
          <a:prstGeom prst="rect">
            <a:avLst/>
          </a:prstGeom>
          <a:noFill/>
          <a:ln>
            <a:noFill/>
          </a:ln>
        </p:spPr>
      </p:pic>
    </p:spTree>
    <p:extLst>
      <p:ext uri="{BB962C8B-B14F-4D97-AF65-F5344CB8AC3E}">
        <p14:creationId xmlns:p14="http://schemas.microsoft.com/office/powerpoint/2010/main" val="4009483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D19E7-41F4-4E2E-BEE8-45FEE3BE2362}"/>
              </a:ext>
            </a:extLst>
          </p:cNvPr>
          <p:cNvSpPr>
            <a:spLocks noGrp="1"/>
          </p:cNvSpPr>
          <p:nvPr>
            <p:ph type="title"/>
          </p:nvPr>
        </p:nvSpPr>
        <p:spPr/>
        <p:txBody>
          <a:bodyPr/>
          <a:lstStyle/>
          <a:p>
            <a:r>
              <a:rPr lang="en-GB" b="1" dirty="0"/>
              <a:t>TECHNOLOGY: A CHRONOLOGICAL HISTORY</a:t>
            </a:r>
            <a:br>
              <a:rPr lang="en-GB" dirty="0"/>
            </a:br>
            <a:r>
              <a:rPr lang="en-GB" i="1" dirty="0">
                <a:highlight>
                  <a:srgbClr val="FFFF00"/>
                </a:highlight>
              </a:rPr>
              <a:t>The Mobile Phone</a:t>
            </a:r>
          </a:p>
        </p:txBody>
      </p:sp>
      <p:sp>
        <p:nvSpPr>
          <p:cNvPr id="3" name="Content Placeholder 2">
            <a:extLst>
              <a:ext uri="{FF2B5EF4-FFF2-40B4-BE49-F238E27FC236}">
                <a16:creationId xmlns:a16="http://schemas.microsoft.com/office/drawing/2014/main" id="{E821B5FA-A31A-4177-81EC-7DBC33014939}"/>
              </a:ext>
            </a:extLst>
          </p:cNvPr>
          <p:cNvSpPr>
            <a:spLocks noGrp="1"/>
          </p:cNvSpPr>
          <p:nvPr>
            <p:ph idx="1"/>
          </p:nvPr>
        </p:nvSpPr>
        <p:spPr/>
        <p:txBody>
          <a:bodyPr>
            <a:normAutofit/>
          </a:bodyPr>
          <a:lstStyle/>
          <a:p>
            <a:pPr>
              <a:lnSpc>
                <a:spcPts val="2250"/>
              </a:lnSpc>
              <a:spcAft>
                <a:spcPts val="800"/>
              </a:spcAft>
            </a:pPr>
            <a:r>
              <a:rPr lang="en-GB" sz="3600" b="1"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Early smartphones were bulky</a:t>
            </a:r>
          </a:p>
          <a:p>
            <a:pPr marL="0" indent="0">
              <a:lnSpc>
                <a:spcPts val="2250"/>
              </a:lnSpc>
              <a:spcAft>
                <a:spcPts val="800"/>
              </a:spcAft>
              <a:buNone/>
            </a:pPr>
            <a:r>
              <a:rPr lang="en-GB" sz="3600" b="1"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and had short battery lives. </a:t>
            </a:r>
          </a:p>
          <a:p>
            <a:pPr marL="0" indent="0">
              <a:lnSpc>
                <a:spcPts val="2250"/>
              </a:lnSpc>
              <a:spcAft>
                <a:spcPts val="800"/>
              </a:spcAft>
              <a:buNone/>
            </a:pPr>
            <a:endParaRPr lang="en-GB" sz="3600" b="1" dirty="0">
              <a:solidFill>
                <a:srgbClr val="333333"/>
              </a:solidFill>
              <a:effectLst/>
              <a:latin typeface="Arial" panose="020B0604020202020204" pitchFamily="34" charset="0"/>
              <a:ea typeface="Times New Roman" panose="02020603050405020304" pitchFamily="18" charset="0"/>
              <a:cs typeface="Arial" panose="020B0604020202020204" pitchFamily="34" charset="0"/>
            </a:endParaRPr>
          </a:p>
          <a:p>
            <a:pPr>
              <a:lnSpc>
                <a:spcPts val="2250"/>
              </a:lnSpc>
              <a:spcAft>
                <a:spcPts val="800"/>
              </a:spcAft>
            </a:pPr>
            <a:r>
              <a:rPr lang="en-GB" sz="3600" b="1"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By 1996, Nokia was releasing phones with</a:t>
            </a:r>
          </a:p>
          <a:p>
            <a:pPr marL="0" indent="0">
              <a:lnSpc>
                <a:spcPts val="2250"/>
              </a:lnSpc>
              <a:spcAft>
                <a:spcPts val="800"/>
              </a:spcAft>
              <a:buNone/>
            </a:pPr>
            <a:r>
              <a:rPr lang="en-GB" sz="3600" b="1"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 QWERTY keyboards</a:t>
            </a:r>
          </a:p>
          <a:p>
            <a:pPr marL="0" indent="0">
              <a:lnSpc>
                <a:spcPts val="2250"/>
              </a:lnSpc>
              <a:spcAft>
                <a:spcPts val="800"/>
              </a:spcAft>
              <a:buNone/>
            </a:pPr>
            <a:r>
              <a:rPr lang="en-GB" sz="3600" b="1"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and by 2010, the majority of Android phones</a:t>
            </a:r>
          </a:p>
          <a:p>
            <a:pPr marL="0" indent="0">
              <a:lnSpc>
                <a:spcPts val="2250"/>
              </a:lnSpc>
              <a:spcAft>
                <a:spcPts val="800"/>
              </a:spcAft>
              <a:buNone/>
            </a:pPr>
            <a:r>
              <a:rPr lang="en-GB" sz="3600" b="1"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 were touchscreen-only</a:t>
            </a:r>
            <a:r>
              <a:rPr lang="en-GB" sz="360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endParaRPr lang="en-GB" sz="3600" dirty="0">
              <a:effectLst/>
              <a:latin typeface="Arial" panose="020B0604020202020204" pitchFamily="34" charset="0"/>
              <a:ea typeface="Calibri" panose="020F0502020204030204" pitchFamily="34" charset="0"/>
              <a:cs typeface="Arial" panose="020B0604020202020204" pitchFamily="34" charset="0"/>
            </a:endParaRPr>
          </a:p>
          <a:p>
            <a:pPr marL="0" indent="0">
              <a:lnSpc>
                <a:spcPts val="2250"/>
              </a:lnSpc>
              <a:spcAft>
                <a:spcPts val="800"/>
              </a:spcAft>
              <a:buNone/>
            </a:pPr>
            <a:r>
              <a:rPr lang="en-GB" sz="5100" dirty="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endParaRPr lang="en-GB" sz="51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8265229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36AD3-E986-4932-B119-A9DB5FFFC3B0}"/>
              </a:ext>
            </a:extLst>
          </p:cNvPr>
          <p:cNvSpPr>
            <a:spLocks noGrp="1"/>
          </p:cNvSpPr>
          <p:nvPr>
            <p:ph type="title"/>
          </p:nvPr>
        </p:nvSpPr>
        <p:spPr/>
        <p:txBody>
          <a:bodyPr/>
          <a:lstStyle/>
          <a:p>
            <a:r>
              <a:rPr lang="en-GB" b="1" dirty="0"/>
              <a:t>TECHNOLOGY: A CHRONOLOGICAL HISTORY</a:t>
            </a:r>
            <a:br>
              <a:rPr lang="en-GB" b="1" dirty="0"/>
            </a:br>
            <a:r>
              <a:rPr lang="en-GB" i="1" dirty="0">
                <a:highlight>
                  <a:srgbClr val="FFFF00"/>
                </a:highlight>
              </a:rPr>
              <a:t>The Mobile Phone</a:t>
            </a:r>
          </a:p>
        </p:txBody>
      </p:sp>
      <p:sp>
        <p:nvSpPr>
          <p:cNvPr id="3" name="Content Placeholder 2">
            <a:extLst>
              <a:ext uri="{FF2B5EF4-FFF2-40B4-BE49-F238E27FC236}">
                <a16:creationId xmlns:a16="http://schemas.microsoft.com/office/drawing/2014/main" id="{A3A0F1C3-25EE-4E63-8E42-0A7636EFAA98}"/>
              </a:ext>
            </a:extLst>
          </p:cNvPr>
          <p:cNvSpPr>
            <a:spLocks noGrp="1"/>
          </p:cNvSpPr>
          <p:nvPr>
            <p:ph idx="1"/>
          </p:nvPr>
        </p:nvSpPr>
        <p:spPr/>
        <p:txBody>
          <a:bodyPr/>
          <a:lstStyle/>
          <a:p>
            <a:endParaRPr lang="en-GB" sz="28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endParaRPr>
          </a:p>
          <a:p>
            <a:r>
              <a:rPr lang="en-GB" sz="28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In 2007, </a:t>
            </a: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Steve Jobs revealed the first iPhone to the world..</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Before the iPhone, “flip phones”, and phones with a split</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keyboard and screen were the norm. A year later, a central</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application store with an initial 500 downloadable ‘apps’ was</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launched. Currently, there are over </a:t>
            </a:r>
            <a:r>
              <a:rPr lang="en-GB" sz="2800" u="none" strike="noStrike" dirty="0">
                <a:solidFill>
                  <a:srgbClr val="003891"/>
                </a:solidFill>
                <a:effectLst/>
                <a:latin typeface="Georgia" panose="02040502050405020303" pitchFamily="18" charset="0"/>
                <a:ea typeface="Times New Roman" panose="02020603050405020304" pitchFamily="18" charset="0"/>
                <a:cs typeface="Times New Roman" panose="02020603050405020304" pitchFamily="18" charset="0"/>
                <a:hlinkClick r:id="rId2"/>
              </a:rPr>
              <a:t>two million apps</a:t>
            </a: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 available in the Apple App Store.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564625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6144C-7100-4D63-BB2D-130E23B276D0}"/>
              </a:ext>
            </a:extLst>
          </p:cNvPr>
          <p:cNvSpPr>
            <a:spLocks noGrp="1"/>
          </p:cNvSpPr>
          <p:nvPr>
            <p:ph type="title"/>
          </p:nvPr>
        </p:nvSpPr>
        <p:spPr/>
        <p:txBody>
          <a:bodyPr/>
          <a:lstStyle/>
          <a:p>
            <a:r>
              <a:rPr lang="en-GB" b="1" dirty="0"/>
              <a:t>TECHNOLOGY: A CHRONOLOGICAL HISTORY</a:t>
            </a:r>
            <a:br>
              <a:rPr lang="en-GB" b="1" dirty="0"/>
            </a:br>
            <a:r>
              <a:rPr lang="en-GB" b="1" i="1" dirty="0">
                <a:highlight>
                  <a:srgbClr val="FFFF00"/>
                </a:highlight>
              </a:rPr>
              <a:t>The </a:t>
            </a:r>
            <a:r>
              <a:rPr lang="en-GB" b="1" i="1" dirty="0">
                <a:solidFill>
                  <a:srgbClr val="FF0000"/>
                </a:solidFill>
                <a:highlight>
                  <a:srgbClr val="FFFF00"/>
                </a:highlight>
              </a:rPr>
              <a:t>INTERNET</a:t>
            </a:r>
            <a:endParaRPr lang="en-GB" i="1" dirty="0">
              <a:solidFill>
                <a:srgbClr val="FF0000"/>
              </a:solidFill>
              <a:highlight>
                <a:srgbClr val="FFFF00"/>
              </a:highlight>
            </a:endParaRPr>
          </a:p>
        </p:txBody>
      </p:sp>
      <p:sp>
        <p:nvSpPr>
          <p:cNvPr id="3" name="Content Placeholder 2">
            <a:extLst>
              <a:ext uri="{FF2B5EF4-FFF2-40B4-BE49-F238E27FC236}">
                <a16:creationId xmlns:a16="http://schemas.microsoft.com/office/drawing/2014/main" id="{B04429E3-E21B-4D0F-B4A5-1BD265700695}"/>
              </a:ext>
            </a:extLst>
          </p:cNvPr>
          <p:cNvSpPr>
            <a:spLocks noGrp="1"/>
          </p:cNvSpPr>
          <p:nvPr>
            <p:ph idx="1"/>
          </p:nvPr>
        </p:nvSpPr>
        <p:spPr/>
        <p:txBody>
          <a:bodyPr>
            <a:normAutofit lnSpcReduction="10000"/>
          </a:bodyPr>
          <a:lstStyle/>
          <a:p>
            <a:pPr algn="l"/>
            <a:r>
              <a:rPr lang="en-GB" sz="3200" b="1" i="0" dirty="0">
                <a:solidFill>
                  <a:srgbClr val="1A1A1A"/>
                </a:solidFill>
                <a:effectLst/>
                <a:latin typeface="Georgia" panose="02040502050405020303" pitchFamily="18" charset="0"/>
              </a:rPr>
              <a:t>Internet 1990</a:t>
            </a:r>
            <a:r>
              <a:rPr lang="en-GB" sz="3200" b="0" i="0" dirty="0">
                <a:solidFill>
                  <a:srgbClr val="1A1A1A"/>
                </a:solidFill>
                <a:effectLst/>
                <a:latin typeface="Georgia" panose="02040502050405020303" pitchFamily="18" charset="0"/>
              </a:rPr>
              <a:t>, a system architecture that has revolutionized communications and methods of commerce by allowing various </a:t>
            </a:r>
            <a:r>
              <a:rPr lang="en-GB" sz="3200" b="0" i="0" u="none" strike="noStrike" dirty="0">
                <a:solidFill>
                  <a:srgbClr val="14599D"/>
                </a:solidFill>
                <a:effectLst/>
                <a:latin typeface="Georgia" panose="02040502050405020303" pitchFamily="18" charset="0"/>
                <a:hlinkClick r:id="rId2"/>
              </a:rPr>
              <a:t>computer networks</a:t>
            </a:r>
            <a:r>
              <a:rPr lang="en-GB" sz="3200" b="0" i="0" dirty="0">
                <a:solidFill>
                  <a:srgbClr val="1A1A1A"/>
                </a:solidFill>
                <a:effectLst/>
                <a:latin typeface="Georgia" panose="02040502050405020303" pitchFamily="18" charset="0"/>
              </a:rPr>
              <a:t> around the world to interconnect. Sometimes referred to as a “network of networks,” the Internet emerged in the United States in the 1970s but did not become visible to the general public until the early 1990s. By 2020, approximately 4.5 billion people, or more than half of the world’s population, were estimated to have access to the Internet.</a:t>
            </a:r>
          </a:p>
          <a:p>
            <a:endParaRPr lang="en-GB" dirty="0"/>
          </a:p>
        </p:txBody>
      </p:sp>
    </p:spTree>
    <p:extLst>
      <p:ext uri="{BB962C8B-B14F-4D97-AF65-F5344CB8AC3E}">
        <p14:creationId xmlns:p14="http://schemas.microsoft.com/office/powerpoint/2010/main" val="3249158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B8BF3-CC6C-432F-AD82-C79507309F60}"/>
              </a:ext>
            </a:extLst>
          </p:cNvPr>
          <p:cNvSpPr>
            <a:spLocks noGrp="1"/>
          </p:cNvSpPr>
          <p:nvPr>
            <p:ph type="title"/>
          </p:nvPr>
        </p:nvSpPr>
        <p:spPr/>
        <p:txBody>
          <a:bodyPr/>
          <a:lstStyle/>
          <a:p>
            <a:r>
              <a:rPr lang="en-GB" b="1" dirty="0"/>
              <a:t>TECHNOLOGY: A CHRONOLOGICAL HISTORY</a:t>
            </a:r>
            <a:br>
              <a:rPr lang="en-GB" b="1" dirty="0"/>
            </a:br>
            <a:r>
              <a:rPr lang="en-GB" b="1" i="1" dirty="0">
                <a:highlight>
                  <a:srgbClr val="FFFF00"/>
                </a:highlight>
              </a:rPr>
              <a:t>The </a:t>
            </a:r>
            <a:r>
              <a:rPr lang="en-GB" b="1" i="1" dirty="0">
                <a:solidFill>
                  <a:srgbClr val="FF0000"/>
                </a:solidFill>
                <a:highlight>
                  <a:srgbClr val="FFFF00"/>
                </a:highlight>
              </a:rPr>
              <a:t>INTERNET</a:t>
            </a:r>
            <a:endParaRPr lang="en-GB" i="1" dirty="0">
              <a:solidFill>
                <a:srgbClr val="FF0000"/>
              </a:solidFill>
              <a:highlight>
                <a:srgbClr val="FFFF00"/>
              </a:highlight>
            </a:endParaRPr>
          </a:p>
        </p:txBody>
      </p:sp>
      <p:sp>
        <p:nvSpPr>
          <p:cNvPr id="3" name="Content Placeholder 2">
            <a:extLst>
              <a:ext uri="{FF2B5EF4-FFF2-40B4-BE49-F238E27FC236}">
                <a16:creationId xmlns:a16="http://schemas.microsoft.com/office/drawing/2014/main" id="{569D966F-7458-4BBC-8872-F0371F886F5E}"/>
              </a:ext>
            </a:extLst>
          </p:cNvPr>
          <p:cNvSpPr>
            <a:spLocks noGrp="1"/>
          </p:cNvSpPr>
          <p:nvPr>
            <p:ph idx="1"/>
          </p:nvPr>
        </p:nvSpPr>
        <p:spPr/>
        <p:txBody>
          <a:bodyPr/>
          <a:lstStyle/>
          <a:p>
            <a:r>
              <a:rPr lang="en-GB" b="0" i="0" dirty="0">
                <a:solidFill>
                  <a:srgbClr val="1A1A1A"/>
                </a:solidFill>
                <a:effectLst/>
                <a:latin typeface="Georgia" panose="02040502050405020303" pitchFamily="18" charset="0"/>
              </a:rPr>
              <a:t>The Internet provides a capability so powerful and general that it can be used for almost any purpose that depends on information, and it is accessible by every individual who connects to one of its </a:t>
            </a:r>
            <a:r>
              <a:rPr lang="en-GB" b="0" i="0" u="none" strike="noStrike" dirty="0">
                <a:solidFill>
                  <a:srgbClr val="1A1A1A"/>
                </a:solidFill>
                <a:effectLst/>
                <a:latin typeface="Georgia" panose="02040502050405020303" pitchFamily="18" charset="0"/>
                <a:hlinkClick r:id="rId2"/>
              </a:rPr>
              <a:t>constituent</a:t>
            </a:r>
            <a:r>
              <a:rPr lang="en-GB" b="0" i="0" dirty="0">
                <a:solidFill>
                  <a:srgbClr val="1A1A1A"/>
                </a:solidFill>
                <a:effectLst/>
                <a:latin typeface="Georgia" panose="02040502050405020303" pitchFamily="18" charset="0"/>
              </a:rPr>
              <a:t> networks. It supports human communication via social media, </a:t>
            </a:r>
            <a:r>
              <a:rPr lang="en-GB" b="0" i="0" u="none" strike="noStrike" dirty="0">
                <a:solidFill>
                  <a:srgbClr val="14599D"/>
                </a:solidFill>
                <a:effectLst/>
                <a:latin typeface="Georgia" panose="02040502050405020303" pitchFamily="18" charset="0"/>
                <a:hlinkClick r:id="rId3"/>
              </a:rPr>
              <a:t>electronic mail</a:t>
            </a:r>
            <a:r>
              <a:rPr lang="en-GB" b="0" i="0" dirty="0">
                <a:solidFill>
                  <a:srgbClr val="1A1A1A"/>
                </a:solidFill>
                <a:effectLst/>
                <a:latin typeface="Georgia" panose="02040502050405020303" pitchFamily="18" charset="0"/>
              </a:rPr>
              <a:t> (e-mail), “chat rooms,” newsgroups, and audio and video transmission and allows people to work collaboratively at many different locations. It supports access to digital information by many applications, including the </a:t>
            </a:r>
            <a:r>
              <a:rPr lang="en-GB" b="0" i="0" u="none" strike="noStrike" dirty="0">
                <a:solidFill>
                  <a:srgbClr val="14599D"/>
                </a:solidFill>
                <a:effectLst/>
                <a:latin typeface="Georgia" panose="02040502050405020303" pitchFamily="18" charset="0"/>
                <a:hlinkClick r:id="rId4"/>
              </a:rPr>
              <a:t>World Wide Web</a:t>
            </a:r>
            <a:r>
              <a:rPr lang="en-GB" b="0" i="0" dirty="0">
                <a:solidFill>
                  <a:srgbClr val="1A1A1A"/>
                </a:solidFill>
                <a:effectLst/>
                <a:latin typeface="Georgia" panose="02040502050405020303" pitchFamily="18" charset="0"/>
              </a:rPr>
              <a:t>. </a:t>
            </a:r>
          </a:p>
          <a:p>
            <a:pPr marL="0" indent="0">
              <a:buNone/>
            </a:pPr>
            <a:r>
              <a:rPr lang="en-GB" b="0" i="0" dirty="0">
                <a:solidFill>
                  <a:srgbClr val="1A1A1A"/>
                </a:solidFill>
                <a:effectLst/>
                <a:latin typeface="Georgia" panose="02040502050405020303" pitchFamily="18" charset="0"/>
              </a:rPr>
              <a:t>          </a:t>
            </a:r>
            <a:r>
              <a:rPr lang="en-GB" sz="2400" b="1" i="0" dirty="0">
                <a:solidFill>
                  <a:srgbClr val="1A1A1A"/>
                </a:solidFill>
                <a:effectLst/>
                <a:latin typeface="Georgia" panose="02040502050405020303" pitchFamily="18" charset="0"/>
              </a:rPr>
              <a:t>(https://www.britannica.com/technology/Internet)</a:t>
            </a:r>
          </a:p>
          <a:p>
            <a:endParaRPr lang="en-GB" dirty="0"/>
          </a:p>
        </p:txBody>
      </p:sp>
    </p:spTree>
    <p:extLst>
      <p:ext uri="{BB962C8B-B14F-4D97-AF65-F5344CB8AC3E}">
        <p14:creationId xmlns:p14="http://schemas.microsoft.com/office/powerpoint/2010/main" val="1500224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10708-C0BF-446D-A45B-DD0D25671EDB}"/>
              </a:ext>
            </a:extLst>
          </p:cNvPr>
          <p:cNvSpPr>
            <a:spLocks noGrp="1"/>
          </p:cNvSpPr>
          <p:nvPr>
            <p:ph type="title"/>
          </p:nvPr>
        </p:nvSpPr>
        <p:spPr/>
        <p:txBody>
          <a:bodyPr/>
          <a:lstStyle/>
          <a:p>
            <a:r>
              <a:rPr lang="en-GB" b="1" dirty="0"/>
              <a:t>TECHNOLOGY: A CHRONOLOGICAL HISTORY</a:t>
            </a:r>
            <a:br>
              <a:rPr lang="en-GB" b="1" dirty="0"/>
            </a:br>
            <a:r>
              <a:rPr lang="en-GB" b="1" dirty="0">
                <a:highlight>
                  <a:srgbClr val="FFFF00"/>
                </a:highlight>
              </a:rPr>
              <a:t>E-MAIL</a:t>
            </a:r>
            <a:endParaRPr lang="en-GB" dirty="0">
              <a:highlight>
                <a:srgbClr val="FFFF00"/>
              </a:highlight>
            </a:endParaRPr>
          </a:p>
        </p:txBody>
      </p:sp>
      <p:sp>
        <p:nvSpPr>
          <p:cNvPr id="3" name="Content Placeholder 2">
            <a:extLst>
              <a:ext uri="{FF2B5EF4-FFF2-40B4-BE49-F238E27FC236}">
                <a16:creationId xmlns:a16="http://schemas.microsoft.com/office/drawing/2014/main" id="{D1E899DB-7CFF-4595-B7D2-3BE59EC77B42}"/>
              </a:ext>
            </a:extLst>
          </p:cNvPr>
          <p:cNvSpPr>
            <a:spLocks noGrp="1"/>
          </p:cNvSpPr>
          <p:nvPr>
            <p:ph idx="1"/>
          </p:nvPr>
        </p:nvSpPr>
        <p:spPr/>
        <p:txBody>
          <a:bodyPr>
            <a:normAutofit fontScale="25000" lnSpcReduction="20000"/>
          </a:bodyPr>
          <a:lstStyle/>
          <a:p>
            <a:pPr>
              <a:lnSpc>
                <a:spcPts val="2250"/>
              </a:lnSpc>
              <a:spcAft>
                <a:spcPts val="800"/>
              </a:spcAft>
            </a:pPr>
            <a:r>
              <a:rPr lang="en-GB" sz="96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Email  1991</a:t>
            </a:r>
            <a:endParaRPr lang="en-GB" sz="9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ts val="2250"/>
              </a:lnSpc>
              <a:spcAft>
                <a:spcPts val="800"/>
              </a:spcAft>
              <a:buNone/>
            </a:pPr>
            <a:r>
              <a:rPr lang="en-GB" sz="96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As a by-product of the World Wide Web, email was introduced</a:t>
            </a:r>
          </a:p>
          <a:p>
            <a:pPr marL="0" indent="0">
              <a:lnSpc>
                <a:spcPts val="2250"/>
              </a:lnSpc>
              <a:spcAft>
                <a:spcPts val="800"/>
              </a:spcAft>
              <a:buNone/>
            </a:pPr>
            <a:r>
              <a:rPr lang="en-GB" sz="96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to the world in 1991. The first users of the messaging platform</a:t>
            </a:r>
          </a:p>
          <a:p>
            <a:pPr marL="0" indent="0">
              <a:lnSpc>
                <a:spcPts val="2250"/>
              </a:lnSpc>
              <a:spcAft>
                <a:spcPts val="800"/>
              </a:spcAft>
              <a:buNone/>
            </a:pPr>
            <a:r>
              <a:rPr lang="en-GB" sz="96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were educational systems and the military</a:t>
            </a:r>
          </a:p>
          <a:p>
            <a:pPr marL="0" indent="0">
              <a:lnSpc>
                <a:spcPts val="2250"/>
              </a:lnSpc>
              <a:spcAft>
                <a:spcPts val="800"/>
              </a:spcAft>
              <a:buNone/>
            </a:pPr>
            <a:r>
              <a:rPr lang="en-GB" sz="96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who used email to exchange information. In 2018, there were</a:t>
            </a:r>
          </a:p>
          <a:p>
            <a:pPr marL="0" indent="0">
              <a:lnSpc>
                <a:spcPts val="2250"/>
              </a:lnSpc>
              <a:spcAft>
                <a:spcPts val="800"/>
              </a:spcAft>
              <a:buNone/>
            </a:pPr>
            <a:r>
              <a:rPr lang="en-GB" sz="96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more than </a:t>
            </a:r>
            <a:r>
              <a:rPr lang="en-GB" sz="9600" b="1" u="none" strike="noStrike" dirty="0">
                <a:solidFill>
                  <a:srgbClr val="003891"/>
                </a:solidFill>
                <a:effectLst/>
                <a:latin typeface="Georgia" panose="02040502050405020303" pitchFamily="18" charset="0"/>
                <a:ea typeface="Times New Roman" panose="02020603050405020304" pitchFamily="18" charset="0"/>
                <a:cs typeface="Times New Roman" panose="02020603050405020304" pitchFamily="18" charset="0"/>
                <a:hlinkClick r:id="rId2"/>
              </a:rPr>
              <a:t>3.8 billion email users</a:t>
            </a:r>
            <a:r>
              <a:rPr lang="en-GB" sz="96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—that’s more than half the</a:t>
            </a:r>
          </a:p>
          <a:p>
            <a:pPr marL="0" indent="0">
              <a:lnSpc>
                <a:spcPts val="2250"/>
              </a:lnSpc>
              <a:spcAft>
                <a:spcPts val="800"/>
              </a:spcAft>
              <a:buNone/>
            </a:pPr>
            <a:r>
              <a:rPr lang="en-GB" sz="96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planet. By 2022, it’s expected that we will be sending 333 billion</a:t>
            </a:r>
          </a:p>
          <a:p>
            <a:pPr marL="0" indent="0">
              <a:lnSpc>
                <a:spcPts val="2250"/>
              </a:lnSpc>
              <a:spcAft>
                <a:spcPts val="800"/>
              </a:spcAft>
              <a:buNone/>
            </a:pPr>
            <a:r>
              <a:rPr lang="en-GB" sz="9600" b="1"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 personal and business emails each day. </a:t>
            </a:r>
            <a:endParaRPr lang="en-GB" sz="96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8104725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18104-D278-48FB-930E-9D75D2B0D67D}"/>
              </a:ext>
            </a:extLst>
          </p:cNvPr>
          <p:cNvSpPr>
            <a:spLocks noGrp="1"/>
          </p:cNvSpPr>
          <p:nvPr>
            <p:ph type="title"/>
          </p:nvPr>
        </p:nvSpPr>
        <p:spPr/>
        <p:txBody>
          <a:bodyPr/>
          <a:lstStyle/>
          <a:p>
            <a:r>
              <a:rPr lang="en-GB" b="1" dirty="0"/>
              <a:t>TECHNOLOGY: A CHRONOLOGICAL HISTORY</a:t>
            </a:r>
            <a:br>
              <a:rPr lang="en-GB" b="1" dirty="0"/>
            </a:br>
            <a:r>
              <a:rPr lang="en-GB" b="1" dirty="0">
                <a:highlight>
                  <a:srgbClr val="FFFF00"/>
                </a:highlight>
              </a:rPr>
              <a:t>E-MAIL</a:t>
            </a:r>
            <a:endParaRPr lang="en-GB" dirty="0">
              <a:highlight>
                <a:srgbClr val="FFFF00"/>
              </a:highlight>
            </a:endParaRPr>
          </a:p>
        </p:txBody>
      </p:sp>
      <p:sp>
        <p:nvSpPr>
          <p:cNvPr id="3" name="Content Placeholder 2">
            <a:extLst>
              <a:ext uri="{FF2B5EF4-FFF2-40B4-BE49-F238E27FC236}">
                <a16:creationId xmlns:a16="http://schemas.microsoft.com/office/drawing/2014/main" id="{4C477BE3-C5F8-428F-BBDE-1C1FF32ED7F0}"/>
              </a:ext>
            </a:extLst>
          </p:cNvPr>
          <p:cNvSpPr>
            <a:spLocks noGrp="1"/>
          </p:cNvSpPr>
          <p:nvPr>
            <p:ph idx="1"/>
          </p:nvPr>
        </p:nvSpPr>
        <p:spPr/>
        <p:txBody>
          <a:bodyPr/>
          <a:lstStyle/>
          <a:p>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While email is invaluable and we can’t imagine a world without</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it, there are other tools that are springing up, such as SLACK (an</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acronym for “Searchable Log of All Communication and</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Knowledge”). The company which launched in 2014 has often</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been described as an </a:t>
            </a:r>
            <a:r>
              <a:rPr lang="en-GB" sz="2800" u="none" strike="noStrike" dirty="0">
                <a:solidFill>
                  <a:srgbClr val="003891"/>
                </a:solidFill>
                <a:effectLst/>
                <a:latin typeface="Georgia" panose="02040502050405020303" pitchFamily="18" charset="0"/>
                <a:ea typeface="Times New Roman" panose="02020603050405020304" pitchFamily="18" charset="0"/>
                <a:cs typeface="Times New Roman" panose="02020603050405020304" pitchFamily="18" charset="0"/>
                <a:hlinkClick r:id="rId2"/>
              </a:rPr>
              <a:t>email killer</a:t>
            </a: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 However, while Slack has</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become the most popular chat and productivity tool in the world</a:t>
            </a:r>
          </a:p>
          <a:p>
            <a:pPr marL="0" indent="0">
              <a:buNone/>
            </a:pPr>
            <a:r>
              <a:rPr lang="en-GB" sz="28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used by 10 million people every day, email is still going strong.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585534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B961D-A2B5-4C82-8CD1-A24E4218A41B}"/>
              </a:ext>
            </a:extLst>
          </p:cNvPr>
          <p:cNvSpPr>
            <a:spLocks noGrp="1"/>
          </p:cNvSpPr>
          <p:nvPr>
            <p:ph type="title"/>
          </p:nvPr>
        </p:nvSpPr>
        <p:spPr/>
        <p:txBody>
          <a:bodyPr/>
          <a:lstStyle/>
          <a:p>
            <a:r>
              <a:rPr lang="en-GB" b="1" dirty="0"/>
              <a:t>TECHNOLOGY: A CHRONOLOGICAL HISTORY</a:t>
            </a:r>
            <a:br>
              <a:rPr lang="en-GB" b="1" dirty="0"/>
            </a:br>
            <a:r>
              <a:rPr lang="en-GB" b="1" dirty="0">
                <a:highlight>
                  <a:srgbClr val="FFFF00"/>
                </a:highlight>
              </a:rPr>
              <a:t>WEARABLE TECHNOLOGY</a:t>
            </a:r>
            <a:endParaRPr lang="en-GB" dirty="0">
              <a:highlight>
                <a:srgbClr val="FFFF00"/>
              </a:highlight>
            </a:endParaRPr>
          </a:p>
        </p:txBody>
      </p:sp>
      <p:sp>
        <p:nvSpPr>
          <p:cNvPr id="3" name="Content Placeholder 2">
            <a:extLst>
              <a:ext uri="{FF2B5EF4-FFF2-40B4-BE49-F238E27FC236}">
                <a16:creationId xmlns:a16="http://schemas.microsoft.com/office/drawing/2014/main" id="{F4AC9756-AA23-4173-A6B7-C160B15F5515}"/>
              </a:ext>
            </a:extLst>
          </p:cNvPr>
          <p:cNvSpPr>
            <a:spLocks noGrp="1"/>
          </p:cNvSpPr>
          <p:nvPr>
            <p:ph idx="1"/>
          </p:nvPr>
        </p:nvSpPr>
        <p:spPr/>
        <p:txBody>
          <a:bodyPr>
            <a:normAutofit/>
          </a:bodyPr>
          <a:lstStyle/>
          <a:p>
            <a:r>
              <a:rPr lang="en-GB" sz="3600" dirty="0">
                <a:solidFill>
                  <a:srgbClr val="333333"/>
                </a:solidFill>
                <a:effectLst/>
                <a:latin typeface="Georgia" panose="02040502050405020303" pitchFamily="18" charset="0"/>
                <a:ea typeface="Times New Roman" panose="02020603050405020304" pitchFamily="18" charset="0"/>
                <a:cs typeface="Times New Roman" panose="02020603050405020304" pitchFamily="18" charset="0"/>
              </a:rPr>
              <a:t>Ten years ago, the idea that you could make a video call from an item other than a phone would have been a sci-fi dream. Now, with smartwatches, audio sunglasses, and other emerging wearable technology, these capabilities are a part of our daily lives. </a:t>
            </a:r>
          </a:p>
          <a:p>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420809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980</Words>
  <Application>Microsoft Office PowerPoint</Application>
  <PresentationFormat>Widescreen</PresentationFormat>
  <Paragraphs>76</Paragraphs>
  <Slides>20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Calibri</vt:lpstr>
      <vt:lpstr>Calibri Light</vt:lpstr>
      <vt:lpstr>Georgia</vt:lpstr>
      <vt:lpstr>open sans</vt:lpstr>
      <vt:lpstr>Office Theme</vt:lpstr>
      <vt:lpstr>Holding PAge</vt:lpstr>
      <vt:lpstr>PowerPoint Presentation</vt:lpstr>
      <vt:lpstr>COMMUNICATION in THE PAST</vt:lpstr>
      <vt:lpstr>COMMUNICATION in THE PAST</vt:lpstr>
      <vt:lpstr>COMMUNICATION in THE PAST</vt:lpstr>
      <vt:lpstr>ELECTRICAL TECHNOLOGY in COMMUNICATION</vt:lpstr>
      <vt:lpstr> TECHNOLOGY: A CHRONOLOGICAL HISTORY. Post 1830</vt:lpstr>
      <vt:lpstr>TECHNOLOGY: A CHRONOLOGICAL HISTORY. Post 1830                        THE ELECTRIC TELEGRAPH (1844)</vt:lpstr>
      <vt:lpstr>TECHNOLOGY: A CHRONOLOGICAL HISTORY. Post 1830</vt:lpstr>
      <vt:lpstr>TECHNOLOGY: A CHRONOLOGICAL HISTORY. Post 1830 Early Bell telephone</vt:lpstr>
      <vt:lpstr>TECHNOLOGY: A CHRONOLOGICAL HISTORY. Post 1830     LATER TELEPHONE</vt:lpstr>
      <vt:lpstr>TECHNOLOGY: A CHRONOLOGICAL HISTORY. Post 1830 Much Later Telephone</vt:lpstr>
      <vt:lpstr>TECHNOLOGY: A CHRONOLOGICAL HISTORY. Post 1830</vt:lpstr>
      <vt:lpstr>                        TECHNOLOGY: A CHRONOLOGICAL HISTORY  THE MOBILE PHONE 1973 -</vt:lpstr>
      <vt:lpstr>TECHNOLOGY: A CHRONOLOGICAL HISTORY The Mobile Phone</vt:lpstr>
      <vt:lpstr>TECHNOLOGY: A CHRONOLOGICAL HISTORY The Mobile Phone</vt:lpstr>
      <vt:lpstr>TECHNOLOGY: A CHRONOLOGICAL HISTORY The INTERNET</vt:lpstr>
      <vt:lpstr>TECHNOLOGY: A CHRONOLOGICAL HISTORY The INTERNET</vt:lpstr>
      <vt:lpstr>TECHNOLOGY: A CHRONOLOGICAL HISTORY E-MAIL</vt:lpstr>
      <vt:lpstr>TECHNOLOGY: A CHRONOLOGICAL HISTORY E-MAIL</vt:lpstr>
      <vt:lpstr>TECHNOLOGY: A CHRONOLOGICAL HISTORY WEARABLE TECHNOLOGY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in COMMUNICATION</dc:title>
  <dc:creator>Lloyd Beharry</dc:creator>
  <cp:lastModifiedBy>Lloyd Beharry</cp:lastModifiedBy>
  <cp:revision>36</cp:revision>
  <dcterms:created xsi:type="dcterms:W3CDTF">2022-02-02T12:40:31Z</dcterms:created>
  <dcterms:modified xsi:type="dcterms:W3CDTF">2022-02-06T13:08:13Z</dcterms:modified>
</cp:coreProperties>
</file>