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1" r:id="rId5"/>
    <p:sldId id="272" r:id="rId6"/>
    <p:sldId id="273" r:id="rId7"/>
    <p:sldId id="263" r:id="rId8"/>
    <p:sldId id="275" r:id="rId9"/>
    <p:sldId id="27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2" d="100"/>
          <a:sy n="112" d="100"/>
        </p:scale>
        <p:origin x="162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04D37-194B-4872-8618-35B681EC63EF}" type="datetimeFigureOut">
              <a:rPr lang="en-GB" smtClean="0"/>
              <a:t>23/01/2025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8CA6D0-6A04-46EE-B5E7-A69408B100FA}" type="slidenum">
              <a:rPr lang="en-GB" smtClean="0"/>
              <a:t>‹#›</a:t>
            </a:fld>
            <a:endParaRPr lang="en-GB"/>
          </a:p>
        </p:txBody>
      </p:sp>
    </p:spTree>
    <p:extLst>
      <p:ext uri="{BB962C8B-B14F-4D97-AF65-F5344CB8AC3E}">
        <p14:creationId xmlns:p14="http://schemas.microsoft.com/office/powerpoint/2010/main" val="2760324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2374772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147566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23/01/2025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23/01/2025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23/01/2025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23/01/2025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uwtsd.careercentre.me/welcome/uwtsd"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1700808"/>
            <a:ext cx="2232248" cy="115212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4860032" y="309870"/>
            <a:ext cx="2736304" cy="167897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702648" y="3068624"/>
            <a:ext cx="3117824" cy="1512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339752" y="2996952"/>
            <a:ext cx="1838294"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293491" y="2048600"/>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293491" y="3284984"/>
            <a:ext cx="1286621"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a:t>ECSO6006: </a:t>
            </a:r>
            <a:r>
              <a:rPr lang="en-GB" sz="2400" b="1" dirty="0"/>
              <a:t>Skills for Life: Employability and Future Pathways</a:t>
            </a:r>
          </a:p>
        </p:txBody>
      </p:sp>
      <p:sp>
        <p:nvSpPr>
          <p:cNvPr id="18" name="TextBox 17"/>
          <p:cNvSpPr txBox="1"/>
          <p:nvPr/>
        </p:nvSpPr>
        <p:spPr>
          <a:xfrm>
            <a:off x="338948" y="5343599"/>
            <a:ext cx="8496944" cy="461665"/>
          </a:xfrm>
          <a:prstGeom prst="rect">
            <a:avLst/>
          </a:prstGeom>
          <a:noFill/>
        </p:spPr>
        <p:txBody>
          <a:bodyPr wrap="square" rtlCol="0">
            <a:spAutoFit/>
          </a:bodyPr>
          <a:lstStyle/>
          <a:p>
            <a:r>
              <a:rPr lang="en-GB" sz="2400" b="1" dirty="0"/>
              <a:t>Module Overview &amp; First Tutorial  </a:t>
            </a:r>
          </a:p>
        </p:txBody>
      </p:sp>
      <p:sp>
        <p:nvSpPr>
          <p:cNvPr id="20" name="Rectangle 19"/>
          <p:cNvSpPr/>
          <p:nvPr/>
        </p:nvSpPr>
        <p:spPr>
          <a:xfrm>
            <a:off x="5683690" y="2063912"/>
            <a:ext cx="187220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4129" y="369449"/>
            <a:ext cx="2557401" cy="1547383"/>
          </a:xfrm>
          <a:prstGeom prst="rect">
            <a:avLst/>
          </a:prstGeom>
        </p:spPr>
      </p:pic>
      <p:pic>
        <p:nvPicPr>
          <p:cNvPr id="19" name="Picture 18"/>
          <p:cNvPicPr>
            <a:picLocks noChangeAspect="1"/>
          </p:cNvPicPr>
          <p:nvPr/>
        </p:nvPicPr>
        <p:blipFill>
          <a:blip r:embed="rId3"/>
          <a:stretch>
            <a:fillRect/>
          </a:stretch>
        </p:blipFill>
        <p:spPr>
          <a:xfrm>
            <a:off x="2554239" y="3068960"/>
            <a:ext cx="1394483" cy="1410667"/>
          </a:xfrm>
          <a:prstGeom prst="rect">
            <a:avLst/>
          </a:prstGeom>
        </p:spPr>
      </p:pic>
      <p:pic>
        <p:nvPicPr>
          <p:cNvPr id="23" name="Picture 22"/>
          <p:cNvPicPr>
            <a:picLocks noChangeAspect="1"/>
          </p:cNvPicPr>
          <p:nvPr/>
        </p:nvPicPr>
        <p:blipFill>
          <a:blip r:embed="rId4"/>
          <a:stretch>
            <a:fillRect/>
          </a:stretch>
        </p:blipFill>
        <p:spPr>
          <a:xfrm>
            <a:off x="467544" y="1772816"/>
            <a:ext cx="1941760" cy="973943"/>
          </a:xfrm>
          <a:prstGeom prst="rect">
            <a:avLst/>
          </a:prstGeom>
        </p:spPr>
      </p:pic>
      <p:pic>
        <p:nvPicPr>
          <p:cNvPr id="24" name="Picture 23"/>
          <p:cNvPicPr>
            <a:picLocks noChangeAspect="1"/>
          </p:cNvPicPr>
          <p:nvPr/>
        </p:nvPicPr>
        <p:blipFill>
          <a:blip r:embed="rId5"/>
          <a:stretch>
            <a:fillRect/>
          </a:stretch>
        </p:blipFill>
        <p:spPr>
          <a:xfrm>
            <a:off x="5868144" y="3256359"/>
            <a:ext cx="2732517" cy="1127457"/>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135FAB2-65D6-4E81-AF56-3131E49CC976}"/>
              </a:ext>
            </a:extLst>
          </p:cNvPr>
          <p:cNvSpPr>
            <a:spLocks noGrp="1"/>
          </p:cNvSpPr>
          <p:nvPr>
            <p:ph sz="half" idx="2"/>
          </p:nvPr>
        </p:nvSpPr>
        <p:spPr>
          <a:xfrm>
            <a:off x="539552" y="1772816"/>
            <a:ext cx="8136904" cy="2664296"/>
          </a:xfrm>
        </p:spPr>
        <p:txBody>
          <a:bodyPr>
            <a:normAutofit/>
          </a:bodyPr>
          <a:lstStyle/>
          <a:p>
            <a:r>
              <a:rPr lang="en-GB" sz="3200" dirty="0"/>
              <a:t>To foster a range of behaviours, attitudes and competencies which develop enterprising thinking and an employability </a:t>
            </a:r>
            <a:r>
              <a:rPr lang="en-GB" sz="3200" dirty="0" err="1"/>
              <a:t>mindset</a:t>
            </a:r>
            <a:r>
              <a:rPr lang="en-GB" sz="3200" dirty="0"/>
              <a:t> and enhance students’ ability to critically reflect on their own development needs.   </a:t>
            </a:r>
          </a:p>
          <a:p>
            <a:pPr marL="0" indent="0">
              <a:buNone/>
            </a:pPr>
            <a:endParaRPr lang="en-GB" sz="3200" dirty="0"/>
          </a:p>
          <a:p>
            <a:pPr marL="0" indent="0">
              <a:buNone/>
            </a:pPr>
            <a:endParaRPr lang="en-GB" sz="3200" b="1" dirty="0"/>
          </a:p>
        </p:txBody>
      </p:sp>
      <p:sp>
        <p:nvSpPr>
          <p:cNvPr id="2" name="TextBox 1"/>
          <p:cNvSpPr txBox="1"/>
          <p:nvPr/>
        </p:nvSpPr>
        <p:spPr>
          <a:xfrm>
            <a:off x="1115616" y="116632"/>
            <a:ext cx="6768752" cy="646331"/>
          </a:xfrm>
          <a:prstGeom prst="rect">
            <a:avLst/>
          </a:prstGeom>
          <a:noFill/>
        </p:spPr>
        <p:txBody>
          <a:bodyPr wrap="square" rtlCol="0">
            <a:spAutoFit/>
          </a:bodyPr>
          <a:lstStyle/>
          <a:p>
            <a:pPr algn="ctr"/>
            <a:r>
              <a:rPr lang="en-GB" sz="3600" b="1" dirty="0"/>
              <a:t>Module Aim</a:t>
            </a:r>
          </a:p>
        </p:txBody>
      </p:sp>
    </p:spTree>
    <p:extLst>
      <p:ext uri="{BB962C8B-B14F-4D97-AF65-F5344CB8AC3E}">
        <p14:creationId xmlns:p14="http://schemas.microsoft.com/office/powerpoint/2010/main" val="1213067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52897AB-491A-4CAE-A768-001530F23CFA}"/>
              </a:ext>
            </a:extLst>
          </p:cNvPr>
          <p:cNvSpPr>
            <a:spLocks noGrp="1"/>
          </p:cNvSpPr>
          <p:nvPr>
            <p:ph sz="half" idx="2"/>
          </p:nvPr>
        </p:nvSpPr>
        <p:spPr>
          <a:xfrm>
            <a:off x="179512" y="836712"/>
            <a:ext cx="8856984" cy="3960440"/>
          </a:xfrm>
        </p:spPr>
        <p:txBody>
          <a:bodyPr>
            <a:noAutofit/>
          </a:bodyPr>
          <a:lstStyle/>
          <a:p>
            <a:pPr>
              <a:lnSpc>
                <a:spcPct val="120000"/>
              </a:lnSpc>
              <a:spcBef>
                <a:spcPts val="600"/>
              </a:spcBef>
            </a:pPr>
            <a:r>
              <a:rPr lang="en-GB" sz="2400" dirty="0"/>
              <a:t>Critically analyse the principles of employability and enterprising skills in relation to relevant career pathways;</a:t>
            </a:r>
          </a:p>
          <a:p>
            <a:pPr>
              <a:lnSpc>
                <a:spcPct val="120000"/>
              </a:lnSpc>
              <a:spcBef>
                <a:spcPts val="600"/>
              </a:spcBef>
            </a:pPr>
            <a:r>
              <a:rPr lang="en-GB" sz="2400" dirty="0"/>
              <a:t>Critically reflect on the importance of continual learning and future thinking for  own personal development and employability; </a:t>
            </a:r>
          </a:p>
          <a:p>
            <a:pPr>
              <a:lnSpc>
                <a:spcPct val="120000"/>
              </a:lnSpc>
              <a:spcBef>
                <a:spcPts val="600"/>
              </a:spcBef>
            </a:pPr>
            <a:r>
              <a:rPr lang="en-GB" sz="2400" dirty="0"/>
              <a:t>Exhibit written and presentation skills that evidence advanced competencies and characteristics that reflect a range of transferable skills e.g. teamwork, problem solving and communication;</a:t>
            </a:r>
          </a:p>
          <a:p>
            <a:pPr>
              <a:lnSpc>
                <a:spcPct val="120000"/>
              </a:lnSpc>
              <a:spcBef>
                <a:spcPts val="600"/>
              </a:spcBef>
            </a:pPr>
            <a:r>
              <a:rPr lang="en-GB" sz="2400" dirty="0"/>
              <a:t>Organise knowledge and learning through an advanced use of a range of information sources, including ICT, and present their work at the appropriate level.</a:t>
            </a:r>
          </a:p>
          <a:p>
            <a:pPr>
              <a:lnSpc>
                <a:spcPct val="120000"/>
              </a:lnSpc>
              <a:spcBef>
                <a:spcPts val="600"/>
              </a:spcBef>
            </a:pPr>
            <a:endParaRPr lang="en-GB" sz="2400" dirty="0"/>
          </a:p>
        </p:txBody>
      </p:sp>
      <p:sp>
        <p:nvSpPr>
          <p:cNvPr id="5" name="TextBox 4"/>
          <p:cNvSpPr txBox="1"/>
          <p:nvPr/>
        </p:nvSpPr>
        <p:spPr>
          <a:xfrm>
            <a:off x="1115616" y="116632"/>
            <a:ext cx="6768752" cy="646331"/>
          </a:xfrm>
          <a:prstGeom prst="rect">
            <a:avLst/>
          </a:prstGeom>
          <a:noFill/>
        </p:spPr>
        <p:txBody>
          <a:bodyPr wrap="square" rtlCol="0">
            <a:spAutoFit/>
          </a:bodyPr>
          <a:lstStyle/>
          <a:p>
            <a:pPr algn="ctr"/>
            <a:r>
              <a:rPr lang="en-GB" sz="3600" b="1" dirty="0"/>
              <a:t>Learning Outcomes</a:t>
            </a:r>
          </a:p>
        </p:txBody>
      </p:sp>
    </p:spTree>
    <p:extLst>
      <p:ext uri="{BB962C8B-B14F-4D97-AF65-F5344CB8AC3E}">
        <p14:creationId xmlns:p14="http://schemas.microsoft.com/office/powerpoint/2010/main" val="4234066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pPr algn="ctr"/>
            <a:br>
              <a:rPr lang="en-GB" sz="4900" b="1" dirty="0"/>
            </a:br>
            <a:br>
              <a:rPr lang="en-GB" sz="4900" b="1" dirty="0"/>
            </a:br>
            <a:r>
              <a:rPr lang="en-GB" sz="5300" b="1" dirty="0">
                <a:latin typeface="+mn-lt"/>
              </a:rPr>
              <a:t>Assessment</a:t>
            </a:r>
            <a:br>
              <a:rPr lang="en-GB" sz="5300" b="1" dirty="0">
                <a:latin typeface="+mn-lt"/>
              </a:rPr>
            </a:br>
            <a:br>
              <a:rPr lang="en-GB" sz="5300" b="1" u="sng" dirty="0">
                <a:latin typeface="+mn-lt"/>
              </a:rPr>
            </a:br>
            <a:endParaRPr lang="en-GB" sz="5300" b="1" u="sng" dirty="0">
              <a:latin typeface="+mn-lt"/>
            </a:endParaRPr>
          </a:p>
        </p:txBody>
      </p:sp>
      <p:sp>
        <p:nvSpPr>
          <p:cNvPr id="7" name="Content Placeholder 6">
            <a:extLst>
              <a:ext uri="{FF2B5EF4-FFF2-40B4-BE49-F238E27FC236}">
                <a16:creationId xmlns:a16="http://schemas.microsoft.com/office/drawing/2014/main" id="{6BECCA3C-0E30-4BC4-A2AA-8C962FC58F5F}"/>
              </a:ext>
            </a:extLst>
          </p:cNvPr>
          <p:cNvSpPr>
            <a:spLocks noGrp="1"/>
          </p:cNvSpPr>
          <p:nvPr>
            <p:ph sz="half" idx="2"/>
          </p:nvPr>
        </p:nvSpPr>
        <p:spPr>
          <a:xfrm>
            <a:off x="251520" y="1340768"/>
            <a:ext cx="8712968" cy="4582079"/>
          </a:xfrm>
        </p:spPr>
        <p:txBody>
          <a:bodyPr>
            <a:normAutofit/>
          </a:bodyPr>
          <a:lstStyle/>
          <a:p>
            <a:pPr marL="0" indent="0">
              <a:buNone/>
            </a:pPr>
            <a:r>
              <a:rPr lang="en-GB" sz="3200" b="1" dirty="0"/>
              <a:t>Interview</a:t>
            </a:r>
          </a:p>
          <a:p>
            <a:pPr marL="0" indent="0">
              <a:buNone/>
            </a:pPr>
            <a:r>
              <a:rPr lang="en-GB" sz="3200" i="1" dirty="0"/>
              <a:t>For an employment opportunity of your choice prepare a 20 minute presentation outlining your suitability for the post. Your presentation should use theory to support your arguments. You will be asked a number of questions at the end of your presentation which will be based on your chosen opportunity and the content of your presentation.</a:t>
            </a:r>
          </a:p>
          <a:p>
            <a:pPr marL="0" indent="0">
              <a:buNone/>
            </a:pPr>
            <a:endParaRPr lang="en-GB" sz="3200" b="1" dirty="0"/>
          </a:p>
        </p:txBody>
      </p:sp>
    </p:spTree>
    <p:extLst>
      <p:ext uri="{BB962C8B-B14F-4D97-AF65-F5344CB8AC3E}">
        <p14:creationId xmlns:p14="http://schemas.microsoft.com/office/powerpoint/2010/main" val="2489964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pPr algn="ctr"/>
            <a:br>
              <a:rPr lang="en-GB" sz="4900" b="1" dirty="0"/>
            </a:br>
            <a:br>
              <a:rPr lang="en-GB" sz="4900" b="1" dirty="0"/>
            </a:br>
            <a:r>
              <a:rPr lang="en-GB" sz="5300" b="1" dirty="0">
                <a:latin typeface="+mn-lt"/>
              </a:rPr>
              <a:t>Assessment</a:t>
            </a:r>
            <a:br>
              <a:rPr lang="en-GB" sz="5300" b="1" dirty="0">
                <a:latin typeface="+mn-lt"/>
              </a:rPr>
            </a:br>
            <a:br>
              <a:rPr lang="en-GB" sz="5300" b="1" u="sng" dirty="0">
                <a:latin typeface="+mn-lt"/>
              </a:rPr>
            </a:br>
            <a:endParaRPr lang="en-GB" sz="5300" b="1" u="sng" dirty="0">
              <a:latin typeface="+mn-lt"/>
            </a:endParaRPr>
          </a:p>
        </p:txBody>
      </p:sp>
      <p:sp>
        <p:nvSpPr>
          <p:cNvPr id="7" name="Content Placeholder 6">
            <a:extLst>
              <a:ext uri="{FF2B5EF4-FFF2-40B4-BE49-F238E27FC236}">
                <a16:creationId xmlns:a16="http://schemas.microsoft.com/office/drawing/2014/main" id="{6BECCA3C-0E30-4BC4-A2AA-8C962FC58F5F}"/>
              </a:ext>
            </a:extLst>
          </p:cNvPr>
          <p:cNvSpPr>
            <a:spLocks noGrp="1"/>
          </p:cNvSpPr>
          <p:nvPr>
            <p:ph sz="half" idx="2"/>
          </p:nvPr>
        </p:nvSpPr>
        <p:spPr>
          <a:xfrm>
            <a:off x="215516" y="1052737"/>
            <a:ext cx="8712968" cy="576064"/>
          </a:xfrm>
        </p:spPr>
        <p:txBody>
          <a:bodyPr>
            <a:normAutofit lnSpcReduction="10000"/>
          </a:bodyPr>
          <a:lstStyle/>
          <a:p>
            <a:pPr marL="0" indent="0">
              <a:buNone/>
            </a:pPr>
            <a:r>
              <a:rPr lang="en-GB" sz="3200" b="1" dirty="0"/>
              <a:t>Things to consider:</a:t>
            </a:r>
          </a:p>
          <a:p>
            <a:pPr marL="0" indent="0">
              <a:buNone/>
            </a:pPr>
            <a:endParaRPr lang="en-GB" sz="3200" b="1" dirty="0"/>
          </a:p>
        </p:txBody>
      </p:sp>
      <p:sp>
        <p:nvSpPr>
          <p:cNvPr id="2" name="TextBox 1"/>
          <p:cNvSpPr txBox="1"/>
          <p:nvPr/>
        </p:nvSpPr>
        <p:spPr>
          <a:xfrm>
            <a:off x="539552" y="2173729"/>
            <a:ext cx="6120680" cy="461665"/>
          </a:xfrm>
          <a:prstGeom prst="rect">
            <a:avLst/>
          </a:prstGeom>
          <a:noFill/>
        </p:spPr>
        <p:txBody>
          <a:bodyPr wrap="square" rtlCol="0">
            <a:spAutoFit/>
          </a:bodyPr>
          <a:lstStyle/>
          <a:p>
            <a:r>
              <a:rPr lang="en-GB" sz="2400" i="1" dirty="0"/>
              <a:t>Where do I find my ‘employment opportunity’?</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2320" y="2045171"/>
            <a:ext cx="638801" cy="638801"/>
          </a:xfrm>
          <a:prstGeom prst="rect">
            <a:avLst/>
          </a:prstGeom>
        </p:spPr>
      </p:pic>
      <p:sp>
        <p:nvSpPr>
          <p:cNvPr id="6" name="TextBox 5"/>
          <p:cNvSpPr txBox="1"/>
          <p:nvPr/>
        </p:nvSpPr>
        <p:spPr>
          <a:xfrm>
            <a:off x="539552" y="3253849"/>
            <a:ext cx="6120680" cy="461665"/>
          </a:xfrm>
          <a:prstGeom prst="rect">
            <a:avLst/>
          </a:prstGeom>
          <a:noFill/>
        </p:spPr>
        <p:txBody>
          <a:bodyPr wrap="square" rtlCol="0">
            <a:spAutoFit/>
          </a:bodyPr>
          <a:lstStyle/>
          <a:p>
            <a:r>
              <a:rPr lang="en-GB" sz="2400" i="1" dirty="0"/>
              <a:t>How do I know it is suitable?</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2320" y="3125291"/>
            <a:ext cx="638801" cy="638801"/>
          </a:xfrm>
          <a:prstGeom prst="rect">
            <a:avLst/>
          </a:prstGeom>
        </p:spPr>
      </p:pic>
      <p:sp>
        <p:nvSpPr>
          <p:cNvPr id="9" name="TextBox 8"/>
          <p:cNvSpPr txBox="1"/>
          <p:nvPr/>
        </p:nvSpPr>
        <p:spPr>
          <a:xfrm>
            <a:off x="539552" y="4502933"/>
            <a:ext cx="6120680" cy="461665"/>
          </a:xfrm>
          <a:prstGeom prst="rect">
            <a:avLst/>
          </a:prstGeom>
          <a:noFill/>
        </p:spPr>
        <p:txBody>
          <a:bodyPr wrap="square" rtlCol="0">
            <a:spAutoFit/>
          </a:bodyPr>
          <a:lstStyle/>
          <a:p>
            <a:r>
              <a:rPr lang="en-GB" sz="2400" i="1" dirty="0"/>
              <a:t>What theories should I use?</a:t>
            </a: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2320" y="4374375"/>
            <a:ext cx="638801" cy="638801"/>
          </a:xfrm>
          <a:prstGeom prst="rect">
            <a:avLst/>
          </a:prstGeom>
        </p:spPr>
      </p:pic>
    </p:spTree>
    <p:extLst>
      <p:ext uri="{BB962C8B-B14F-4D97-AF65-F5344CB8AC3E}">
        <p14:creationId xmlns:p14="http://schemas.microsoft.com/office/powerpoint/2010/main" val="1673258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260648"/>
            <a:ext cx="8136904" cy="646331"/>
          </a:xfrm>
          <a:prstGeom prst="rect">
            <a:avLst/>
          </a:prstGeom>
          <a:noFill/>
        </p:spPr>
        <p:txBody>
          <a:bodyPr wrap="square" rtlCol="0">
            <a:spAutoFit/>
          </a:bodyPr>
          <a:lstStyle/>
          <a:p>
            <a:pPr algn="ctr"/>
            <a:r>
              <a:rPr lang="en-GB" sz="3600" b="1" dirty="0"/>
              <a:t>The End of a Process</a:t>
            </a:r>
          </a:p>
        </p:txBody>
      </p:sp>
      <p:sp>
        <p:nvSpPr>
          <p:cNvPr id="4" name="TextBox 3"/>
          <p:cNvSpPr txBox="1"/>
          <p:nvPr/>
        </p:nvSpPr>
        <p:spPr>
          <a:xfrm>
            <a:off x="179512" y="980728"/>
            <a:ext cx="8568952" cy="4539704"/>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It is important to note that this Module is a chance to bring together some of the themes and information that has formed part of our learning over the last 3 years</a:t>
            </a:r>
          </a:p>
          <a:p>
            <a:pPr marL="342900" indent="-342900">
              <a:spcBef>
                <a:spcPts val="600"/>
              </a:spcBef>
              <a:buFont typeface="Arial" panose="020B0604020202020204" pitchFamily="34" charset="0"/>
              <a:buChar char="•"/>
            </a:pPr>
            <a:r>
              <a:rPr lang="en-GB" sz="2400" dirty="0"/>
              <a:t>You may therefore recognise concepts and theories from other Modules for example;</a:t>
            </a:r>
          </a:p>
          <a:p>
            <a:pPr marL="342900" indent="-342900">
              <a:spcBef>
                <a:spcPts val="600"/>
              </a:spcBef>
              <a:buFont typeface="Arial" panose="020B0604020202020204" pitchFamily="34" charset="0"/>
              <a:buChar char="•"/>
            </a:pPr>
            <a:r>
              <a:rPr lang="en-GB" sz="2400" dirty="0"/>
              <a:t>ECAY4003 – Advocacy Services in the 21</a:t>
            </a:r>
            <a:r>
              <a:rPr lang="en-GB" sz="2400" baseline="30000" dirty="0"/>
              <a:t>st</a:t>
            </a:r>
            <a:r>
              <a:rPr lang="en-GB" sz="2400" dirty="0"/>
              <a:t> Century</a:t>
            </a:r>
          </a:p>
          <a:p>
            <a:pPr marL="342900" indent="-342900">
              <a:spcBef>
                <a:spcPts val="600"/>
              </a:spcBef>
              <a:buFont typeface="Arial" panose="020B0604020202020204" pitchFamily="34" charset="0"/>
              <a:buChar char="•"/>
            </a:pPr>
            <a:r>
              <a:rPr lang="en-GB" sz="2400" dirty="0"/>
              <a:t>ECAY5001 - Multi-Agency Working</a:t>
            </a:r>
          </a:p>
          <a:p>
            <a:pPr marL="342900" indent="-342900">
              <a:spcBef>
                <a:spcPts val="600"/>
              </a:spcBef>
              <a:buFont typeface="Arial" panose="020B0604020202020204" pitchFamily="34" charset="0"/>
              <a:buChar char="•"/>
            </a:pPr>
            <a:r>
              <a:rPr lang="en-GB" sz="2400" dirty="0"/>
              <a:t> This is because we consider them to be important for your future development</a:t>
            </a:r>
          </a:p>
          <a:p>
            <a:pPr marL="342900" indent="-342900">
              <a:spcBef>
                <a:spcPts val="600"/>
              </a:spcBef>
              <a:buFont typeface="Arial" panose="020B0604020202020204" pitchFamily="34" charset="0"/>
              <a:buChar char="•"/>
            </a:pPr>
            <a:r>
              <a:rPr lang="en-GB" sz="2400" dirty="0"/>
              <a:t>But we will also be adding to this knowledge as we work through the Themes in this Module.</a:t>
            </a:r>
          </a:p>
        </p:txBody>
      </p:sp>
    </p:spTree>
    <p:extLst>
      <p:ext uri="{BB962C8B-B14F-4D97-AF65-F5344CB8AC3E}">
        <p14:creationId xmlns:p14="http://schemas.microsoft.com/office/powerpoint/2010/main" val="323140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26E24-653F-4540-AB0B-CC325F1984A2}"/>
              </a:ext>
            </a:extLst>
          </p:cNvPr>
          <p:cNvSpPr>
            <a:spLocks noGrp="1"/>
          </p:cNvSpPr>
          <p:nvPr>
            <p:ph type="title"/>
          </p:nvPr>
        </p:nvSpPr>
        <p:spPr>
          <a:xfrm>
            <a:off x="628650" y="159027"/>
            <a:ext cx="7886700" cy="677686"/>
          </a:xfrm>
        </p:spPr>
        <p:txBody>
          <a:bodyPr>
            <a:normAutofit/>
          </a:bodyPr>
          <a:lstStyle/>
          <a:p>
            <a:pPr algn="ctr"/>
            <a:r>
              <a:rPr lang="en-GB" sz="3600" b="1" dirty="0">
                <a:latin typeface="+mn-lt"/>
              </a:rPr>
              <a:t>Guest Speakers</a:t>
            </a:r>
          </a:p>
        </p:txBody>
      </p:sp>
      <p:sp>
        <p:nvSpPr>
          <p:cNvPr id="4" name="Content Placeholder 3">
            <a:extLst>
              <a:ext uri="{FF2B5EF4-FFF2-40B4-BE49-F238E27FC236}">
                <a16:creationId xmlns:a16="http://schemas.microsoft.com/office/drawing/2014/main" id="{25C5A25D-0D8A-4A59-B680-A3D5CF1F2D06}"/>
              </a:ext>
            </a:extLst>
          </p:cNvPr>
          <p:cNvSpPr>
            <a:spLocks noGrp="1"/>
          </p:cNvSpPr>
          <p:nvPr>
            <p:ph sz="half" idx="2"/>
          </p:nvPr>
        </p:nvSpPr>
        <p:spPr>
          <a:xfrm>
            <a:off x="179512" y="1124744"/>
            <a:ext cx="8712968" cy="3182470"/>
          </a:xfrm>
        </p:spPr>
        <p:txBody>
          <a:bodyPr>
            <a:noAutofit/>
          </a:bodyPr>
          <a:lstStyle/>
          <a:p>
            <a:pPr>
              <a:spcBef>
                <a:spcPts val="600"/>
              </a:spcBef>
              <a:spcAft>
                <a:spcPts val="600"/>
              </a:spcAft>
            </a:pPr>
            <a:r>
              <a:rPr lang="en-GB" sz="2600" dirty="0"/>
              <a:t>Watch This Space!!</a:t>
            </a:r>
          </a:p>
          <a:p>
            <a:pPr>
              <a:spcBef>
                <a:spcPts val="600"/>
              </a:spcBef>
              <a:spcAft>
                <a:spcPts val="600"/>
              </a:spcAft>
            </a:pPr>
            <a:endParaRPr lang="en-GB" sz="2600" dirty="0"/>
          </a:p>
        </p:txBody>
      </p:sp>
    </p:spTree>
    <p:extLst>
      <p:ext uri="{BB962C8B-B14F-4D97-AF65-F5344CB8AC3E}">
        <p14:creationId xmlns:p14="http://schemas.microsoft.com/office/powerpoint/2010/main" val="80917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26E24-653F-4540-AB0B-CC325F1984A2}"/>
              </a:ext>
            </a:extLst>
          </p:cNvPr>
          <p:cNvSpPr>
            <a:spLocks noGrp="1"/>
          </p:cNvSpPr>
          <p:nvPr>
            <p:ph type="title"/>
          </p:nvPr>
        </p:nvSpPr>
        <p:spPr>
          <a:xfrm>
            <a:off x="628650" y="159027"/>
            <a:ext cx="7886700" cy="677686"/>
          </a:xfrm>
        </p:spPr>
        <p:txBody>
          <a:bodyPr>
            <a:normAutofit/>
          </a:bodyPr>
          <a:lstStyle/>
          <a:p>
            <a:pPr algn="ctr"/>
            <a:r>
              <a:rPr lang="en-GB" sz="3600" b="1" dirty="0">
                <a:latin typeface="+mn-lt"/>
              </a:rPr>
              <a:t>Recruitment and Selection Processes</a:t>
            </a:r>
          </a:p>
        </p:txBody>
      </p:sp>
      <p:sp>
        <p:nvSpPr>
          <p:cNvPr id="3" name="TextBox 2">
            <a:extLst>
              <a:ext uri="{FF2B5EF4-FFF2-40B4-BE49-F238E27FC236}">
                <a16:creationId xmlns:a16="http://schemas.microsoft.com/office/drawing/2014/main" id="{DAAB2D78-65C6-40BB-A9B1-6459B212A2F3}"/>
              </a:ext>
            </a:extLst>
          </p:cNvPr>
          <p:cNvSpPr txBox="1"/>
          <p:nvPr/>
        </p:nvSpPr>
        <p:spPr>
          <a:xfrm>
            <a:off x="899592" y="1556792"/>
            <a:ext cx="7344816" cy="954107"/>
          </a:xfrm>
          <a:prstGeom prst="rect">
            <a:avLst/>
          </a:prstGeom>
          <a:noFill/>
        </p:spPr>
        <p:txBody>
          <a:bodyPr wrap="square" rtlCol="0">
            <a:spAutoFit/>
          </a:bodyPr>
          <a:lstStyle/>
          <a:p>
            <a:pPr algn="ctr"/>
            <a:r>
              <a:rPr lang="en-GB" sz="2800" b="1" i="1" dirty="0"/>
              <a:t>From your own experience, what types of recruitment and selection processes exist?</a:t>
            </a:r>
          </a:p>
        </p:txBody>
      </p:sp>
      <p:pic>
        <p:nvPicPr>
          <p:cNvPr id="6" name="Picture 5" descr="Icon&#10;&#10;Description automatically generated">
            <a:extLst>
              <a:ext uri="{FF2B5EF4-FFF2-40B4-BE49-F238E27FC236}">
                <a16:creationId xmlns:a16="http://schemas.microsoft.com/office/drawing/2014/main" id="{D6F21EC1-296F-4DE2-B30A-F4DB4043DF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5896" y="3140968"/>
            <a:ext cx="2285714" cy="2285714"/>
          </a:xfrm>
          <a:prstGeom prst="rect">
            <a:avLst/>
          </a:prstGeom>
        </p:spPr>
      </p:pic>
    </p:spTree>
    <p:extLst>
      <p:ext uri="{BB962C8B-B14F-4D97-AF65-F5344CB8AC3E}">
        <p14:creationId xmlns:p14="http://schemas.microsoft.com/office/powerpoint/2010/main" val="2084889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F503C-18AA-4DA8-8A72-F78D1777C4B0}"/>
              </a:ext>
            </a:extLst>
          </p:cNvPr>
          <p:cNvSpPr>
            <a:spLocks noGrp="1"/>
          </p:cNvSpPr>
          <p:nvPr>
            <p:ph type="title"/>
          </p:nvPr>
        </p:nvSpPr>
        <p:spPr>
          <a:xfrm>
            <a:off x="467544" y="-27384"/>
            <a:ext cx="7886700" cy="1007165"/>
          </a:xfrm>
        </p:spPr>
        <p:txBody>
          <a:bodyPr>
            <a:normAutofit/>
          </a:bodyPr>
          <a:lstStyle/>
          <a:p>
            <a:pPr algn="ctr"/>
            <a:r>
              <a:rPr lang="en-GB" sz="3600" b="1" dirty="0">
                <a:latin typeface="+mn-lt"/>
              </a:rPr>
              <a:t>The UWTSD Careers Site/App</a:t>
            </a:r>
          </a:p>
        </p:txBody>
      </p:sp>
      <p:sp>
        <p:nvSpPr>
          <p:cNvPr id="5" name="TextBox 4"/>
          <p:cNvSpPr txBox="1"/>
          <p:nvPr/>
        </p:nvSpPr>
        <p:spPr>
          <a:xfrm>
            <a:off x="467544" y="1052736"/>
            <a:ext cx="8280920" cy="135421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err="1"/>
              <a:t>Abintegro</a:t>
            </a:r>
            <a:r>
              <a:rPr lang="en-GB" sz="2400" dirty="0"/>
              <a:t> is the new UWTSD Careers Site and App</a:t>
            </a:r>
          </a:p>
          <a:p>
            <a:pPr marL="285750" indent="-285750">
              <a:spcBef>
                <a:spcPts val="600"/>
              </a:spcBef>
              <a:spcAft>
                <a:spcPts val="600"/>
              </a:spcAft>
              <a:buFont typeface="Arial" panose="020B0604020202020204" pitchFamily="34" charset="0"/>
              <a:buChar char="•"/>
            </a:pPr>
            <a:r>
              <a:rPr lang="en-GB" sz="2400" dirty="0"/>
              <a:t>For the rest of this session we will take a quick tour of what it can offer.</a:t>
            </a:r>
          </a:p>
        </p:txBody>
      </p:sp>
      <p:pic>
        <p:nvPicPr>
          <p:cNvPr id="6" name="Picture 5">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5147" y="2924944"/>
            <a:ext cx="2285714" cy="2285714"/>
          </a:xfrm>
          <a:prstGeom prst="rect">
            <a:avLst/>
          </a:prstGeom>
        </p:spPr>
      </p:pic>
      <p:sp>
        <p:nvSpPr>
          <p:cNvPr id="7" name="TextBox 6"/>
          <p:cNvSpPr txBox="1"/>
          <p:nvPr/>
        </p:nvSpPr>
        <p:spPr>
          <a:xfrm>
            <a:off x="3347864" y="5274739"/>
            <a:ext cx="2520280" cy="461665"/>
          </a:xfrm>
          <a:prstGeom prst="rect">
            <a:avLst/>
          </a:prstGeom>
          <a:noFill/>
        </p:spPr>
        <p:txBody>
          <a:bodyPr wrap="square" rtlCol="0">
            <a:spAutoFit/>
          </a:bodyPr>
          <a:lstStyle/>
          <a:p>
            <a:pPr algn="ctr"/>
            <a:r>
              <a:rPr lang="en-GB" sz="2400" dirty="0" err="1"/>
              <a:t>Abintegro</a:t>
            </a:r>
            <a:endParaRPr lang="en-GB" sz="2400" dirty="0"/>
          </a:p>
        </p:txBody>
      </p:sp>
    </p:spTree>
    <p:extLst>
      <p:ext uri="{BB962C8B-B14F-4D97-AF65-F5344CB8AC3E}">
        <p14:creationId xmlns:p14="http://schemas.microsoft.com/office/powerpoint/2010/main" val="2183693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p:bldLst>
  </p:timing>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394</TotalTime>
  <Words>1416</Words>
  <Application>Microsoft Office PowerPoint</Application>
  <PresentationFormat>On-screen Show (4:3)</PresentationFormat>
  <Paragraphs>68</Paragraphs>
  <Slides>9</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UWTSD blue background</vt:lpstr>
      <vt:lpstr>PowerPoint Presentation</vt:lpstr>
      <vt:lpstr>PowerPoint Presentation</vt:lpstr>
      <vt:lpstr>PowerPoint Presentation</vt:lpstr>
      <vt:lpstr>  Assessment  </vt:lpstr>
      <vt:lpstr>  Assessment  </vt:lpstr>
      <vt:lpstr>PowerPoint Presentation</vt:lpstr>
      <vt:lpstr>Guest Speakers</vt:lpstr>
      <vt:lpstr>Recruitment and Selection Processes</vt:lpstr>
      <vt:lpstr>The UWTSD Careers Site/App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30</cp:revision>
  <dcterms:created xsi:type="dcterms:W3CDTF">2021-02-09T14:04:40Z</dcterms:created>
  <dcterms:modified xsi:type="dcterms:W3CDTF">2025-01-23T10:58:46Z</dcterms:modified>
</cp:coreProperties>
</file>