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94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C7E1-39C0-6F95-55DF-79F8AB7F3F8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50ACBB-5FC9-9D40-214C-FBBA6C99E4C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F0E8595F-5E34-157C-DB2E-80EA512F39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1ED53C-6E70-47EC-9249-91BE875412AE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41C7F93D-83FD-AA17-D66E-970435AD69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EC94EF60-BC5E-9B59-2224-594AC56D42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62D55B-4F75-44FC-B3F8-A83411E250E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75294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B24A6-FF55-D609-C8A7-CA2F842C1E0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CE8E7-6FF3-6EB7-65C7-89D25BAA2C2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9FEF5-D103-99B3-2199-DCDCD008C3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B82E47-CF2B-44B2-B7FE-26BD338D4DAD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205D4-3242-21B7-F124-4A6EFB07DD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383F8-D7DB-FA8E-4446-AB3A40C9B1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E5D7BC-C65B-4E3E-9DD2-236FED20E9D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73106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36A15-E1A8-0447-B5CE-BAA34E172E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91440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ED5D14-F4E6-2806-200C-FABBD0570FF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6548C-49B5-C62C-299F-32776254BA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D19844-1957-4BD3-BEE9-3212291FD8F9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AADA9-C258-A045-A68F-B08AA7AF24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1CE39-6E12-C05A-7933-B6FEB00E54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E51E1A-11D0-4D40-B5B5-6A330D19FDA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582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8F8B8-6ABB-780A-1A74-1D5C080BEDF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066EF-7334-E013-CFFD-F83F99820A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17904" y="2980944"/>
            <a:ext cx="4334256" cy="31181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927E02-B5CC-8EB6-8C13-7394BBDF25B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36792" y="2980944"/>
            <a:ext cx="4334256" cy="31181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84DEF6-D74D-C641-D604-B09CA0B251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DCA6B8-308B-4273-BA6D-F68D371F5326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2C0585-5549-3971-3CC3-7BA93BCE55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5A02F7-AFCD-5D3B-B871-C9E074DE68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8421C0-EFEF-4D07-8627-AAC765BAB48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211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DAD8C0C4-D36C-BFEE-4FC8-BD2760776C4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17904" y="2944368"/>
            <a:ext cx="4334256" cy="60602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21870C94-B048-95B9-795E-4F506B2272E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17904" y="3644990"/>
            <a:ext cx="4334256" cy="244964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62AA23AF-F5D9-BC80-88EA-5740697F830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36792" y="2944368"/>
            <a:ext cx="4334256" cy="60602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3AB34C28-3008-C48D-B542-E3F8AD9B6A5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336792" y="3644990"/>
            <a:ext cx="4334256" cy="244964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0DF4B9F3-EAF5-558A-2ADF-D7A0905888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D04844-E21E-4A8F-B4C4-D02D9F526126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8448BB05-1D9F-D07B-DB2D-6BD810E014B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82531B37-C1F6-5C40-1343-5CF1206FA4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06F964-FA8E-4910-99A2-262E82F2A39E}" type="slidenum">
              <a:t>‹#›</a:t>
            </a:fld>
            <a:endParaRPr lang="en-US"/>
          </a:p>
        </p:txBody>
      </p:sp>
      <p:sp>
        <p:nvSpPr>
          <p:cNvPr id="9" name="Title 9">
            <a:extLst>
              <a:ext uri="{FF2B5EF4-FFF2-40B4-BE49-F238E27FC236}">
                <a16:creationId xmlns:a16="http://schemas.microsoft.com/office/drawing/2014/main" id="{D41A17FB-F1BE-B491-89A2-FD5CFC86F1A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17645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1D719-A9E2-23CC-51E9-E383EA1B116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0FE2B8-7B88-473A-6FCF-6C7A1E100C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62BBBA-D46A-48EA-BA1E-D71D53837358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AC588C-778A-E0F9-E5C1-CBE1869F5A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F0DABB-4BCC-F4C2-E181-14B1A0964FA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9ED5AE-5078-49F4-9E63-D30D50903C6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664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3A0295-65D7-C38A-2877-9E87123FEA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FAF080-D95C-4600-B757-0E5D588927BB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AB105D-4A0B-772A-5C1F-5F90714A54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EEE6D7-2A46-3E4A-97E0-EE65DD7998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C71BA2-C5FD-46E5-9465-23B4B772F68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226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A69B1-24F5-806E-158B-1A0ACA581B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/>
          <a:lstStyle>
            <a:lvl1pPr>
              <a:lnSpc>
                <a:spcPct val="100000"/>
              </a:lnSpc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2BFD5-A649-4934-05DE-BB89C9A399D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DC0B8C-D152-18C6-3257-D2D2DA0CAA7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17904" y="3483863"/>
            <a:ext cx="3145536" cy="2615184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9FABD6-1375-969D-18AE-5894F27A82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E4BC2A-0BDA-48CA-BDA7-1AA2CEA7840D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63AD0-6D19-5566-092F-45DFE0296F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C657E-783B-AF0F-6657-DC9F789DAC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49EE55-AFC1-4A4E-AAC1-6E10C82B715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629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6A085-A356-288D-ED9B-B337922D33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/>
          <a:lstStyle>
            <a:lvl1pPr>
              <a:lnSpc>
                <a:spcPct val="100000"/>
              </a:lnSpc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C727B8-B6E1-85DE-B738-D0A28A38736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349240" y="764036"/>
            <a:ext cx="6089903" cy="5330952"/>
          </a:xfrm>
          <a:solidFill>
            <a:srgbClr val="F2F2F2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AA51EE-7F27-68EF-95D5-A1315355A9F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17904" y="3483863"/>
            <a:ext cx="3145536" cy="2615184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7451F9-D984-7A38-C05B-0BD93D51C7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D6F790-A17C-459C-BE55-46EA9E66BA5E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A12DC-75FA-7B62-B7C2-36FBF63445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00DFCC-1115-557C-58FC-AB830C90FA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5BF5A8-5176-49B0-A8D6-057674C56E1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539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49135-81CD-0588-808A-E4FDBF129B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12C00-A85D-CE62-21D8-65B4BF3A82E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B5A46-3218-19AA-351F-4A54F31CC5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B69A25-6268-4A91-8933-A58975A62AD9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0B350C-7B05-3D8B-14E0-8BC0670648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69B73-198D-9E93-96C8-E19B37D1C1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6C96CA-9B04-4075-80BA-E019BE3224D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931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7907BF-EA2E-6DEE-E005-F62E7471AAD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450317" y="1517904"/>
            <a:ext cx="2220730" cy="454678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11E311-BBB6-7541-4B29-342B55C493C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7" cy="454678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6EE3E-2460-B4BF-BBEF-13666710E3E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680245-4899-4C2A-B570-68DEFFB617A8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01678-F83C-4BED-5D0C-D7C544A3F2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F0DF9-EA6C-8407-4C16-22FF9AB3F5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53BA1A-3E4A-401D-BDB2-E9595E7D525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66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456175-06CB-33F8-C16A-AD3D366040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865CE-0FD6-5C6D-54A7-C741D04B4C7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28CDE-5973-53B4-6EAB-673481DDF95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defRPr>
            </a:lvl1pPr>
          </a:lstStyle>
          <a:p>
            <a:pPr lvl="0"/>
            <a:fld id="{7C46173C-E819-4F2F-BD83-DC82A520FFDF}" type="datetime1">
              <a:rPr lang="en-US"/>
              <a:pPr lvl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AD6A2-FDB3-8AEF-237E-75E7548A286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BF4E7-3E3B-B894-3145-C01E4B0F876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1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defRPr>
            </a:lvl1pPr>
          </a:lstStyle>
          <a:p>
            <a:pPr lvl="0"/>
            <a:fld id="{500A9474-01F5-4D87-B484-00F56163B8EC}" type="slidenum">
              <a:t>‹#›</a:t>
            </a:fld>
            <a:endParaRPr lang="en-US"/>
          </a:p>
        </p:txBody>
      </p:sp>
      <p:sp>
        <p:nvSpPr>
          <p:cNvPr id="7" name="Freeform: Shape 7">
            <a:extLst>
              <a:ext uri="{FF2B5EF4-FFF2-40B4-BE49-F238E27FC236}">
                <a16:creationId xmlns:a16="http://schemas.microsoft.com/office/drawing/2014/main" id="{98B0B5FE-3F7E-B4E8-E043-F1CD84520293}"/>
              </a:ext>
            </a:extLst>
          </p:cNvPr>
          <p:cNvSpPr/>
          <p:nvPr/>
        </p:nvSpPr>
        <p:spPr>
          <a:xfrm>
            <a:off x="0" y="0"/>
            <a:ext cx="12191996" cy="610552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6105524"/>
              <a:gd name="f8" fmla="val 11435080"/>
              <a:gd name="f9" fmla="val 771523"/>
              <a:gd name="f10" fmla="val 767080"/>
              <a:gd name="f11" fmla="+- 0 0 -90"/>
              <a:gd name="f12" fmla="*/ f3 1 12192000"/>
              <a:gd name="f13" fmla="*/ f4 1 6105524"/>
              <a:gd name="f14" fmla="val f5"/>
              <a:gd name="f15" fmla="val f6"/>
              <a:gd name="f16" fmla="val f7"/>
              <a:gd name="f17" fmla="*/ f11 f0 1"/>
              <a:gd name="f18" fmla="+- f16 0 f14"/>
              <a:gd name="f19" fmla="+- f15 0 f14"/>
              <a:gd name="f20" fmla="*/ f17 1 f2"/>
              <a:gd name="f21" fmla="*/ f19 1 12192000"/>
              <a:gd name="f22" fmla="*/ f18 1 6105524"/>
              <a:gd name="f23" fmla="*/ 0 f19 1"/>
              <a:gd name="f24" fmla="*/ 0 f18 1"/>
              <a:gd name="f25" fmla="*/ 12192000 f19 1"/>
              <a:gd name="f26" fmla="*/ 6105524 f18 1"/>
              <a:gd name="f27" fmla="*/ 11435080 f19 1"/>
              <a:gd name="f28" fmla="*/ 771523 f18 1"/>
              <a:gd name="f29" fmla="*/ 767080 f19 1"/>
              <a:gd name="f30" fmla="+- f20 0 f1"/>
              <a:gd name="f31" fmla="*/ f23 1 12192000"/>
              <a:gd name="f32" fmla="*/ f24 1 6105524"/>
              <a:gd name="f33" fmla="*/ f25 1 12192000"/>
              <a:gd name="f34" fmla="*/ f26 1 6105524"/>
              <a:gd name="f35" fmla="*/ f27 1 12192000"/>
              <a:gd name="f36" fmla="*/ f28 1 6105524"/>
              <a:gd name="f37" fmla="*/ f29 1 12192000"/>
              <a:gd name="f38" fmla="*/ f14 1 f21"/>
              <a:gd name="f39" fmla="*/ f15 1 f21"/>
              <a:gd name="f40" fmla="*/ f14 1 f22"/>
              <a:gd name="f41" fmla="*/ f16 1 f22"/>
              <a:gd name="f42" fmla="*/ f31 1 f21"/>
              <a:gd name="f43" fmla="*/ f32 1 f22"/>
              <a:gd name="f44" fmla="*/ f33 1 f21"/>
              <a:gd name="f45" fmla="*/ f34 1 f22"/>
              <a:gd name="f46" fmla="*/ f35 1 f21"/>
              <a:gd name="f47" fmla="*/ f36 1 f22"/>
              <a:gd name="f48" fmla="*/ f37 1 f21"/>
              <a:gd name="f49" fmla="*/ f38 f12 1"/>
              <a:gd name="f50" fmla="*/ f39 f12 1"/>
              <a:gd name="f51" fmla="*/ f41 f13 1"/>
              <a:gd name="f52" fmla="*/ f40 f13 1"/>
              <a:gd name="f53" fmla="*/ f42 f12 1"/>
              <a:gd name="f54" fmla="*/ f43 f13 1"/>
              <a:gd name="f55" fmla="*/ f44 f12 1"/>
              <a:gd name="f56" fmla="*/ f45 f13 1"/>
              <a:gd name="f57" fmla="*/ f46 f12 1"/>
              <a:gd name="f58" fmla="*/ f47 f13 1"/>
              <a:gd name="f59" fmla="*/ f48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3" y="f54"/>
              </a:cxn>
              <a:cxn ang="f30">
                <a:pos x="f55" y="f54"/>
              </a:cxn>
              <a:cxn ang="f30">
                <a:pos x="f55" y="f56"/>
              </a:cxn>
              <a:cxn ang="f30">
                <a:pos x="f57" y="f56"/>
              </a:cxn>
              <a:cxn ang="f30">
                <a:pos x="f57" y="f58"/>
              </a:cxn>
              <a:cxn ang="f30">
                <a:pos x="f59" y="f58"/>
              </a:cxn>
              <a:cxn ang="f30">
                <a:pos x="f59" y="f56"/>
              </a:cxn>
              <a:cxn ang="f30">
                <a:pos x="f53" y="f56"/>
              </a:cxn>
            </a:cxnLst>
            <a:rect l="f49" t="f52" r="f50" b="f51"/>
            <a:pathLst>
              <a:path w="12192000" h="6105524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8" y="f7"/>
                </a:lnTo>
                <a:lnTo>
                  <a:pt x="f8" y="f9"/>
                </a:lnTo>
                <a:lnTo>
                  <a:pt x="f10" y="f9"/>
                </a:lnTo>
                <a:lnTo>
                  <a:pt x="f10" y="f7"/>
                </a:lnTo>
                <a:lnTo>
                  <a:pt x="f5" y="f7"/>
                </a:lnTo>
                <a:close/>
              </a:path>
            </a:pathLst>
          </a:custGeom>
          <a:gradFill>
            <a:gsLst>
              <a:gs pos="0">
                <a:srgbClr val="FA2481"/>
              </a:gs>
              <a:gs pos="100000">
                <a:srgbClr val="F58505"/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5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none" spc="-50" baseline="0">
          <a:solidFill>
            <a:srgbClr val="000000"/>
          </a:solidFill>
          <a:uFillTx/>
          <a:latin typeface="Aharoni"/>
        </a:defRPr>
      </a:lvl1pPr>
    </p:titleStyle>
    <p:bodyStyle>
      <a:lvl1pPr marL="365760" marR="0" lvl="0" indent="-365760" algn="l" defTabSz="914400" rtl="0" fontAlgn="auto" hangingPunct="1">
        <a:lnSpc>
          <a:spcPct val="105000"/>
        </a:lnSpc>
        <a:spcBef>
          <a:spcPts val="900"/>
        </a:spcBef>
        <a:spcAft>
          <a:spcPts val="0"/>
        </a:spcAft>
        <a:buClr>
          <a:srgbClr val="FA2481"/>
        </a:buClr>
        <a:buSzPct val="100000"/>
        <a:buFont typeface="Avenir Next LT Pro" pitchFamily="34"/>
        <a:buChar char="+"/>
        <a:tabLst/>
        <a:defRPr lang="en-US" sz="26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1pPr>
      <a:lvl2pPr marL="365760" marR="0" lvl="1" indent="0" algn="l" defTabSz="914400" rtl="0" fontAlgn="auto" hangingPunct="1">
        <a:lnSpc>
          <a:spcPct val="105000"/>
        </a:lnSpc>
        <a:spcBef>
          <a:spcPts val="900"/>
        </a:spcBef>
        <a:spcAft>
          <a:spcPts val="0"/>
        </a:spcAft>
        <a:buNone/>
        <a:tabLst/>
        <a:defRPr lang="en-US" sz="2000" b="0" i="0" u="none" strike="noStrike" kern="1200" cap="none" spc="0" baseline="0">
          <a:solidFill>
            <a:srgbClr val="404040"/>
          </a:solidFill>
          <a:uFillTx/>
          <a:latin typeface="Avenir Next LT Pro"/>
        </a:defRPr>
      </a:lvl2pPr>
      <a:lvl3pPr marL="640080" marR="0" lvl="2" indent="-274320" algn="l" defTabSz="914400" rtl="0" fontAlgn="auto" hangingPunct="1">
        <a:lnSpc>
          <a:spcPct val="105000"/>
        </a:lnSpc>
        <a:spcBef>
          <a:spcPts val="600"/>
        </a:spcBef>
        <a:spcAft>
          <a:spcPts val="0"/>
        </a:spcAft>
        <a:buClr>
          <a:srgbClr val="FA2481"/>
        </a:buClr>
        <a:buSzPct val="100000"/>
        <a:buFont typeface="Avenir Next LT Pro" pitchFamily="34"/>
        <a:buChar char="+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3pPr>
      <a:lvl4pPr marL="640080" marR="0" lvl="3" indent="0" algn="l" defTabSz="914400" rtl="0" fontAlgn="auto" hangingPunct="1">
        <a:lnSpc>
          <a:spcPct val="105000"/>
        </a:lnSpc>
        <a:spcBef>
          <a:spcPts val="600"/>
        </a:spcBef>
        <a:spcAft>
          <a:spcPts val="0"/>
        </a:spcAft>
        <a:buNone/>
        <a:tabLst/>
        <a:defRPr lang="en-US" sz="1800" b="0" i="1" u="none" strike="noStrike" kern="1200" cap="none" spc="0" baseline="0">
          <a:solidFill>
            <a:srgbClr val="404040"/>
          </a:solidFill>
          <a:uFillTx/>
          <a:latin typeface="Avenir Next LT Pro"/>
        </a:defRPr>
      </a:lvl4pPr>
      <a:lvl5pPr marL="886968" marR="0" lvl="4" indent="-274320" algn="l" defTabSz="914400" rtl="0" fontAlgn="auto" hangingPunct="1">
        <a:lnSpc>
          <a:spcPct val="105000"/>
        </a:lnSpc>
        <a:spcBef>
          <a:spcPts val="600"/>
        </a:spcBef>
        <a:spcAft>
          <a:spcPts val="0"/>
        </a:spcAft>
        <a:buClr>
          <a:srgbClr val="FA2481"/>
        </a:buClr>
        <a:buSzPct val="100000"/>
        <a:buFont typeface="Avenir Next LT Pro" pitchFamily="34"/>
        <a:buChar char="+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bay.co.uk/itm/394969132176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link.springer.com/chapter/10.1007/978-3-030-89828-1_11" TargetMode="Externa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hyperlink" Target="https://www.alamy.com/stock-photo/smelting-industry.html?sortBy=relevant" TargetMode="External"/><Relationship Id="rId5" Type="http://schemas.openxmlformats.org/officeDocument/2006/relationships/hyperlink" Target="https://www.llanellich.org.uk/files/395-alexander-raby-ironmaster-coalmaster" TargetMode="External"/><Relationship Id="rId4" Type="http://schemas.openxmlformats.org/officeDocument/2006/relationships/hyperlink" Target="https://www.wikitree.com/wiki/Neville-2289" TargetMode="Externa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5">
            <a:extLst>
              <a:ext uri="{FF2B5EF4-FFF2-40B4-BE49-F238E27FC236}">
                <a16:creationId xmlns:a16="http://schemas.microsoft.com/office/drawing/2014/main" id="{79FB8A6C-5EDC-FCC7-B4CE-E71BFF06391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37">
            <a:extLst>
              <a:ext uri="{FF2B5EF4-FFF2-40B4-BE49-F238E27FC236}">
                <a16:creationId xmlns:a16="http://schemas.microsoft.com/office/drawing/2014/main" id="{154BE1F1-D4E8-C194-AD9F-077A4D5A389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FA2481"/>
              </a:gs>
              <a:gs pos="100000">
                <a:srgbClr val="F58505"/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Rectangle 39">
            <a:extLst>
              <a:ext uri="{FF2B5EF4-FFF2-40B4-BE49-F238E27FC236}">
                <a16:creationId xmlns:a16="http://schemas.microsoft.com/office/drawing/2014/main" id="{B0356C78-B8DD-5D81-3AF3-53009FBE6C79}"/>
              </a:ext>
            </a:extLst>
          </p:cNvPr>
          <p:cNvSpPr>
            <a:spLocks noMove="1" noResize="1"/>
          </p:cNvSpPr>
          <p:nvPr/>
        </p:nvSpPr>
        <p:spPr>
          <a:xfrm>
            <a:off x="0" y="758952"/>
            <a:ext cx="12191996" cy="60990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35607B0-AB85-9B3E-EC4D-0CD0819BE60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83015" y="1352406"/>
            <a:ext cx="10668003" cy="964079"/>
          </a:xfrm>
        </p:spPr>
        <p:txBody>
          <a:bodyPr anchorCtr="0"/>
          <a:lstStyle/>
          <a:p>
            <a:pPr lvl="0" algn="l"/>
            <a:r>
              <a:rPr lang="en-GB" sz="3600" dirty="0">
                <a:solidFill>
                  <a:srgbClr val="D2055E"/>
                </a:solidFill>
                <a:latin typeface="Arial Black" pitchFamily="34"/>
                <a:cs typeface="Arial" pitchFamily="34"/>
              </a:rPr>
              <a:t>Llanelli: A Beacon of Industrial Prosperity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359A304A-E78A-A41E-30AA-207A5B0A8A2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451174" y="4114800"/>
            <a:ext cx="3821871" cy="1948778"/>
          </a:xfrm>
        </p:spPr>
        <p:txBody>
          <a:bodyPr anchorCtr="0"/>
          <a:lstStyle/>
          <a:p>
            <a:pPr marL="342900" lvl="0" indent="-342900" algn="l"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Llanelli's transformation during the Industrial Revolution.</a:t>
            </a:r>
          </a:p>
          <a:p>
            <a:pPr marL="342900" lvl="0" indent="-342900" algn="l"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The pivotal role of coal mining and the tinplate industry in driving economic growth.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7B6ED6DF-89C9-8170-08C5-9BF9620772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484" r="-2" b="12900"/>
          <a:stretch>
            <a:fillRect/>
          </a:stretch>
        </p:blipFill>
        <p:spPr>
          <a:xfrm>
            <a:off x="758952" y="2884803"/>
            <a:ext cx="2692213" cy="310636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AA4CF869-BA15-9949-23CB-4EFDCADFCE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9747" y="2884803"/>
            <a:ext cx="4445538" cy="310636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Record (online-voice-recorder.com) (45)">
            <a:hlinkClick r:id="" action="ppaction://media"/>
            <a:extLst>
              <a:ext uri="{FF2B5EF4-FFF2-40B4-BE49-F238E27FC236}">
                <a16:creationId xmlns:a16="http://schemas.microsoft.com/office/drawing/2014/main" id="{5159955F-3D65-D414-1622-4923AC185A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90957" y="231112"/>
            <a:ext cx="487363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53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4">
            <a:extLst>
              <a:ext uri="{FF2B5EF4-FFF2-40B4-BE49-F238E27FC236}">
                <a16:creationId xmlns:a16="http://schemas.microsoft.com/office/drawing/2014/main" id="{E6B206DD-3801-DDE3-2A42-B421BF51D2C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41">
            <a:extLst>
              <a:ext uri="{FF2B5EF4-FFF2-40B4-BE49-F238E27FC236}">
                <a16:creationId xmlns:a16="http://schemas.microsoft.com/office/drawing/2014/main" id="{12E636B9-4B76-B9F5-5CEC-06EADF85F6D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FA2481"/>
              </a:gs>
              <a:gs pos="100000">
                <a:srgbClr val="F58505"/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Rectangle 42">
            <a:extLst>
              <a:ext uri="{FF2B5EF4-FFF2-40B4-BE49-F238E27FC236}">
                <a16:creationId xmlns:a16="http://schemas.microsoft.com/office/drawing/2014/main" id="{FB69A474-1365-CDA0-0627-345CCAF18AF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5333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Rectangle 40">
            <a:extLst>
              <a:ext uri="{FF2B5EF4-FFF2-40B4-BE49-F238E27FC236}">
                <a16:creationId xmlns:a16="http://schemas.microsoft.com/office/drawing/2014/main" id="{18E83BC1-A52E-C742-E246-0D7AB835E807}"/>
              </a:ext>
            </a:extLst>
          </p:cNvPr>
          <p:cNvSpPr>
            <a:spLocks noMove="1" noResize="1"/>
          </p:cNvSpPr>
          <p:nvPr/>
        </p:nvSpPr>
        <p:spPr>
          <a:xfrm>
            <a:off x="761996" y="761996"/>
            <a:ext cx="10668003" cy="5333996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4FBAE88-4BB2-9AFB-8B09-D9D4021E41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58772" y="1517904"/>
            <a:ext cx="5457221" cy="1345118"/>
          </a:xfrm>
        </p:spPr>
        <p:txBody>
          <a:bodyPr>
            <a:noAutofit/>
          </a:bodyPr>
          <a:lstStyle/>
          <a:p>
            <a:pPr lvl="0"/>
            <a:r>
              <a:rPr lang="en-GB" sz="3600">
                <a:solidFill>
                  <a:srgbClr val="D2055E"/>
                </a:solidFill>
                <a:latin typeface="Arial Black" pitchFamily="34"/>
              </a:rPr>
              <a:t>Architects of Change: Key Figures and Innovations</a:t>
            </a:r>
          </a:p>
        </p:txBody>
      </p:sp>
      <p:pic>
        <p:nvPicPr>
          <p:cNvPr id="7" name="Picture 3" descr="A portrait of a person&#10;&#10;Description automatically generated">
            <a:extLst>
              <a:ext uri="{FF2B5EF4-FFF2-40B4-BE49-F238E27FC236}">
                <a16:creationId xmlns:a16="http://schemas.microsoft.com/office/drawing/2014/main" id="{B7FFF7BB-6A6E-F544-124A-03EBA62CEF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4000"/>
          <a:stretch>
            <a:fillRect/>
          </a:stretch>
        </p:blipFill>
        <p:spPr>
          <a:xfrm>
            <a:off x="755907" y="758952"/>
            <a:ext cx="2286000" cy="26700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 descr="A person sitting in a chair&#10;&#10;Description automatically generated">
            <a:extLst>
              <a:ext uri="{FF2B5EF4-FFF2-40B4-BE49-F238E27FC236}">
                <a16:creationId xmlns:a16="http://schemas.microsoft.com/office/drawing/2014/main" id="{53ABACEB-A299-BCAD-AF6F-2408193076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6" b="11235"/>
          <a:stretch>
            <a:fillRect/>
          </a:stretch>
        </p:blipFill>
        <p:spPr>
          <a:xfrm>
            <a:off x="2999460" y="758952"/>
            <a:ext cx="2331052" cy="26700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5" descr="A large metal container with sparks coming out of it&#10;&#10;Description automatically generated">
            <a:extLst>
              <a:ext uri="{FF2B5EF4-FFF2-40B4-BE49-F238E27FC236}">
                <a16:creationId xmlns:a16="http://schemas.microsoft.com/office/drawing/2014/main" id="{040C403C-1526-0B1D-EF5C-56ECC70C717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000" r="4" b="10593"/>
          <a:stretch>
            <a:fillRect/>
          </a:stretch>
        </p:blipFill>
        <p:spPr>
          <a:xfrm>
            <a:off x="755907" y="3429000"/>
            <a:ext cx="4574615" cy="267004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45F8AF1-576F-FD5C-2C64-203B745B226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01446" y="3794924"/>
            <a:ext cx="4572000" cy="2611709"/>
          </a:xfrm>
        </p:spPr>
        <p:txBody>
          <a:bodyPr/>
          <a:lstStyle/>
          <a:p>
            <a:pPr lvl="0">
              <a:lnSpc>
                <a:spcPct val="95000"/>
              </a:lnSpc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Alexander Raby and Charles Neville's contributions to the industrial landscape.</a:t>
            </a:r>
          </a:p>
          <a:p>
            <a:pPr lvl="0">
              <a:lnSpc>
                <a:spcPct val="95000"/>
              </a:lnSpc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Technological advancements in coal mining and tinplate production.</a:t>
            </a:r>
          </a:p>
        </p:txBody>
      </p:sp>
      <p:pic>
        <p:nvPicPr>
          <p:cNvPr id="11" name="Record (online-voice-recorder.com) (46)">
            <a:hlinkClick r:id="" action="ppaction://media"/>
            <a:extLst>
              <a:ext uri="{FF2B5EF4-FFF2-40B4-BE49-F238E27FC236}">
                <a16:creationId xmlns:a16="http://schemas.microsoft.com/office/drawing/2014/main" id="{053F8D3F-0119-0324-26DD-95941CFAD8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29999" y="207674"/>
            <a:ext cx="487363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12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AC625450-ED2D-EEF3-CD0B-F8D50BE2AFF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15">
            <a:extLst>
              <a:ext uri="{FF2B5EF4-FFF2-40B4-BE49-F238E27FC236}">
                <a16:creationId xmlns:a16="http://schemas.microsoft.com/office/drawing/2014/main" id="{C09663BE-C4D7-D718-0126-36E087C3369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099048"/>
          </a:xfrm>
          <a:prstGeom prst="rect">
            <a:avLst/>
          </a:prstGeom>
          <a:gradFill>
            <a:gsLst>
              <a:gs pos="0">
                <a:srgbClr val="FA2481"/>
              </a:gs>
              <a:gs pos="100000">
                <a:srgbClr val="F58505"/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E1F20952-F8F2-9E8E-7D36-B932F789DA3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533400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1193558-0936-965C-0D80-CE5BEEA1F9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996" y="758952"/>
            <a:ext cx="4089782" cy="2028386"/>
          </a:xfrm>
        </p:spPr>
        <p:txBody>
          <a:bodyPr anchor="ctr">
            <a:noAutofit/>
          </a:bodyPr>
          <a:lstStyle/>
          <a:p>
            <a:pPr lvl="0"/>
            <a:r>
              <a:rPr lang="en-GB" sz="3600">
                <a:solidFill>
                  <a:srgbClr val="D2055E"/>
                </a:solidFill>
                <a:latin typeface="Arial Black" pitchFamily="34"/>
              </a:rPr>
              <a:t>The Heart of Industry: Workers and Their Lives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A576914-89F0-90AD-D61D-DB50519270D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2227" y="3866092"/>
            <a:ext cx="4089782" cy="3202676"/>
          </a:xfrm>
        </p:spPr>
        <p:txBody>
          <a:bodyPr/>
          <a:lstStyle/>
          <a:p>
            <a:pPr lvl="0">
              <a:lnSpc>
                <a:spcPct val="95000"/>
              </a:lnSpc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The challenging conditions faced by workers, including child labour in mines.</a:t>
            </a:r>
          </a:p>
          <a:p>
            <a:pPr lvl="0">
              <a:lnSpc>
                <a:spcPct val="95000"/>
              </a:lnSpc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The impact of industrialization on urbanization, social structures, and the local community.</a:t>
            </a:r>
          </a:p>
        </p:txBody>
      </p:sp>
      <p:pic>
        <p:nvPicPr>
          <p:cNvPr id="7" name="Picture 3">
            <a:extLst>
              <a:ext uri="{FF2B5EF4-FFF2-40B4-BE49-F238E27FC236}">
                <a16:creationId xmlns:a16="http://schemas.microsoft.com/office/drawing/2014/main" id="{348686A3-1674-C197-C819-1018F950EBE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79" r="19821"/>
          <a:stretch>
            <a:fillRect/>
          </a:stretch>
        </p:blipFill>
        <p:spPr>
          <a:xfrm>
            <a:off x="5334006" y="761996"/>
            <a:ext cx="6095993" cy="533705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Record (online-voice-recorder.com) (47)">
            <a:hlinkClick r:id="" action="ppaction://media"/>
            <a:extLst>
              <a:ext uri="{FF2B5EF4-FFF2-40B4-BE49-F238E27FC236}">
                <a16:creationId xmlns:a16="http://schemas.microsoft.com/office/drawing/2014/main" id="{B61A8B6F-1873-2475-9393-1B3E640348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29999" y="271589"/>
            <a:ext cx="487362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3051E307-E723-A252-4AD9-C30075076C6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99D82841-994A-C0F8-0C9A-77A1561C5BF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099048"/>
          </a:xfrm>
          <a:prstGeom prst="rect">
            <a:avLst/>
          </a:prstGeom>
          <a:gradFill>
            <a:gsLst>
              <a:gs pos="0">
                <a:srgbClr val="FA2481"/>
              </a:gs>
              <a:gs pos="100000">
                <a:srgbClr val="F58505"/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66A6AAF2-00D6-1B5A-28CD-BFD00CEA5271}"/>
              </a:ext>
            </a:extLst>
          </p:cNvPr>
          <p:cNvSpPr>
            <a:spLocks noMove="1" noResize="1"/>
          </p:cNvSpPr>
          <p:nvPr/>
        </p:nvSpPr>
        <p:spPr>
          <a:xfrm>
            <a:off x="761996" y="761996"/>
            <a:ext cx="10668003" cy="5455923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F392B5F-7937-6956-2749-653DE06A24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33350" y="1285362"/>
            <a:ext cx="5333996" cy="1121767"/>
          </a:xfrm>
        </p:spPr>
        <p:txBody>
          <a:bodyPr>
            <a:noAutofit/>
          </a:bodyPr>
          <a:lstStyle/>
          <a:p>
            <a:pPr lvl="0"/>
            <a:r>
              <a:rPr lang="en-GB" sz="3600">
                <a:solidFill>
                  <a:srgbClr val="D2055E"/>
                </a:solidFill>
                <a:latin typeface="Arial Black" pitchFamily="34"/>
              </a:rPr>
              <a:t>Legacy of Innovation: Llanelli's Industrial Heritage</a:t>
            </a:r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44D01052-8839-523E-7D40-CBBAF36F1CD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338" r="16518" b="-2"/>
          <a:stretch>
            <a:fillRect/>
          </a:stretch>
        </p:blipFill>
        <p:spPr>
          <a:xfrm>
            <a:off x="755907" y="758952"/>
            <a:ext cx="4574615" cy="533704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73E9FB4-EE1A-29DD-E964-3067C60269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86429" y="4052264"/>
            <a:ext cx="4572000" cy="3125775"/>
          </a:xfrm>
        </p:spPr>
        <p:txBody>
          <a:bodyPr/>
          <a:lstStyle/>
          <a:p>
            <a:pPr lvl="0">
              <a:lnSpc>
                <a:spcPct val="95000"/>
              </a:lnSpc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The lasting impact of the Industrial Revolution on Llanelli's economy and identity.</a:t>
            </a:r>
          </a:p>
          <a:p>
            <a:pPr lvl="0">
              <a:lnSpc>
                <a:spcPct val="95000"/>
              </a:lnSpc>
              <a:buFont typeface="Wingdings" pitchFamily="2"/>
              <a:buChar char="q"/>
            </a:pPr>
            <a:r>
              <a:rPr lang="en-GB" sz="1400">
                <a:latin typeface="Arial" pitchFamily="34"/>
                <a:cs typeface="Arial" pitchFamily="34"/>
              </a:rPr>
              <a:t>The transition from "Turks" to "Tinnies" as a symbol of pride in the town's tinplate legacy.</a:t>
            </a:r>
          </a:p>
        </p:txBody>
      </p:sp>
      <p:pic>
        <p:nvPicPr>
          <p:cNvPr id="8" name="Record (online-voice-recorder.com) (48)">
            <a:hlinkClick r:id="" action="ppaction://media"/>
            <a:extLst>
              <a:ext uri="{FF2B5EF4-FFF2-40B4-BE49-F238E27FC236}">
                <a16:creationId xmlns:a16="http://schemas.microsoft.com/office/drawing/2014/main" id="{1B89A756-E8F2-4446-C4FA-A3CDE76E42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29999" y="173921"/>
            <a:ext cx="487363" cy="7118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367B5-A8BB-E7D7-AC63-B84160ACE1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2608" y="156033"/>
            <a:ext cx="9144000" cy="602918"/>
          </a:xfrm>
        </p:spPr>
        <p:txBody>
          <a:bodyPr/>
          <a:lstStyle/>
          <a:p>
            <a:pPr lvl="0"/>
            <a:r>
              <a:rPr lang="en-GB" sz="38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56546-655C-8C36-70F7-82682AC6755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26855" y="758952"/>
            <a:ext cx="10593424" cy="4610715"/>
          </a:xfrm>
        </p:spPr>
        <p:txBody>
          <a:bodyPr/>
          <a:lstStyle/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Allen, R.C. (2011). 'Why the Industrial Revolution was British: commerce, induced invention, and the scientific revolution', The Economic History Review, 64(2), pp. 357-384. Available at: </a:t>
            </a:r>
            <a:r>
              <a:rPr lang="en-GB" sz="1400" dirty="0">
                <a:solidFill>
                  <a:srgbClr val="FA2481"/>
                </a:solidFill>
                <a:latin typeface="Arial" pitchFamily="34"/>
                <a:cs typeface="Arial" pitchFamily="34"/>
                <a:hlinkClick r:id="rId4"/>
              </a:rPr>
              <a:t>https://doi.org/10.1111/j.1468-0289.2010.00532.x</a:t>
            </a: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Gibbs, F. (1950). 'The rise of the tinplate industry. I. The tinplate workers', Annals of Science, 6(4), pp. 390-403. Available at: </a:t>
            </a:r>
            <a:r>
              <a:rPr lang="en-GB" sz="1400" dirty="0">
                <a:solidFill>
                  <a:srgbClr val="FA2481"/>
                </a:solidFill>
                <a:latin typeface="Arial" pitchFamily="34"/>
                <a:cs typeface="Arial" pitchFamily="34"/>
                <a:hlinkClick r:id="rId4"/>
              </a:rPr>
              <a:t>https://doi.org/10.1080/00033795000202071</a:t>
            </a: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H., </a:t>
            </a:r>
            <a:r>
              <a:rPr lang="en-GB" sz="1400" dirty="0" err="1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Muna</a:t>
            </a: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, N. &amp; </a:t>
            </a:r>
            <a:r>
              <a:rPr lang="en-GB" sz="1400" dirty="0" err="1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Judiarni</a:t>
            </a: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, J.A. (2021). 'Digital Leadership in Facing Challenges in the Era Industrial Revolution 4.0', </a:t>
            </a:r>
            <a:r>
              <a:rPr lang="en-GB" sz="1400" dirty="0" err="1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Webology</a:t>
            </a: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, 18(SI05), pp. 975-990. Available at: </a:t>
            </a:r>
            <a:r>
              <a:rPr lang="en-GB" sz="1400" dirty="0">
                <a:solidFill>
                  <a:srgbClr val="FA2481"/>
                </a:solidFill>
                <a:latin typeface="Arial" pitchFamily="34"/>
                <a:cs typeface="Arial" pitchFamily="34"/>
                <a:hlinkClick r:id="rId4"/>
              </a:rPr>
              <a:t>https://doi.org/10.14704/web/v18si05/web18275</a:t>
            </a: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Rimmer, G., Hartwell, R.M. &amp; Osborne, J.W. (1972). 'The Industrial Revolution', The American Historical Review, 77(1), p. 139. Available at: </a:t>
            </a:r>
            <a:r>
              <a:rPr lang="en-GB" sz="1400" dirty="0">
                <a:solidFill>
                  <a:srgbClr val="FA2481"/>
                </a:solidFill>
                <a:latin typeface="Arial" pitchFamily="34"/>
                <a:cs typeface="Arial" pitchFamily="34"/>
                <a:hlinkClick r:id="rId4"/>
              </a:rPr>
              <a:t>https://doi.org/10.2307/1856627</a:t>
            </a: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 err="1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Tacoli</a:t>
            </a: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, C. (2003). 'The links between urban and rural development', Environment and Urbanization, 15(1), pp. 3-12. Available at</a:t>
            </a:r>
            <a:r>
              <a:rPr lang="en-GB" sz="1400" dirty="0">
                <a:solidFill>
                  <a:srgbClr val="FA2481"/>
                </a:solidFill>
                <a:latin typeface="Arial" pitchFamily="34"/>
                <a:cs typeface="Arial" pitchFamily="34"/>
                <a:hlinkClick r:id="rId4"/>
              </a:rPr>
              <a:t>: https://doi.org/10.1177/095624780301500111</a:t>
            </a: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 err="1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Teslenko</a:t>
            </a:r>
            <a:r>
              <a:rPr lang="en-GB" sz="1400" dirty="0">
                <a:solidFill>
                  <a:srgbClr val="262626"/>
                </a:solidFill>
                <a:latin typeface="Arial" pitchFamily="34"/>
                <a:cs typeface="Arial" pitchFamily="34"/>
                <a:hlinkClick r:id="rId4"/>
              </a:rPr>
              <a:t>, T. (2022). 'Evolution of economic concepts from the Industrial Revolution to the digital revolution', Humanities Studies, (11), pp. 66-78. Available at: </a:t>
            </a:r>
            <a:r>
              <a:rPr lang="en-GB" sz="1400" dirty="0">
                <a:solidFill>
                  <a:srgbClr val="FA2481"/>
                </a:solidFill>
                <a:latin typeface="Arial" pitchFamily="34"/>
                <a:cs typeface="Arial" pitchFamily="34"/>
                <a:hlinkClick r:id="rId4"/>
              </a:rPr>
              <a:t>https://doi.org/10.26661/hst-2022-11-88-07</a:t>
            </a: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solidFill>
                  <a:srgbClr val="FA2481"/>
                </a:solidFill>
                <a:latin typeface="Arial" pitchFamily="34"/>
                <a:cs typeface="Arial" pitchFamily="34"/>
                <a:hlinkClick r:id="rId4"/>
              </a:rPr>
              <a:t>https://www.wikitree.com/wiki/Neville-2289</a:t>
            </a:r>
            <a:endParaRPr lang="en-GB" sz="1400" dirty="0">
              <a:latin typeface="Arial" pitchFamily="34"/>
              <a:cs typeface="Arial" pitchFamily="34"/>
            </a:endParaRP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latin typeface="Arial" pitchFamily="34"/>
                <a:cs typeface="Arial" pitchFamily="34"/>
                <a:hlinkClick r:id="rId5"/>
              </a:rPr>
              <a:t>https://www.llanellich.org.uk/files/395-alexander-raby-ironmaster-coalmaster</a:t>
            </a:r>
            <a:endParaRPr lang="en-GB" sz="1400" dirty="0">
              <a:latin typeface="Arial" pitchFamily="34"/>
              <a:cs typeface="Arial" pitchFamily="34"/>
            </a:endParaRP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latin typeface="Arial" pitchFamily="34"/>
                <a:cs typeface="Arial" pitchFamily="34"/>
                <a:hlinkClick r:id="rId6"/>
              </a:rPr>
              <a:t>https://www.alamy.com/stock-photo/smelting-industry.html?sortBy=relevant</a:t>
            </a:r>
            <a:endParaRPr lang="en-GB" sz="1400" dirty="0">
              <a:latin typeface="Arial" pitchFamily="34"/>
              <a:cs typeface="Arial" pitchFamily="34"/>
            </a:endParaRP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r>
              <a:rPr lang="en-GB" sz="1400" dirty="0">
                <a:latin typeface="Arial" pitchFamily="34"/>
                <a:cs typeface="Arial" pitchFamily="34"/>
                <a:hlinkClick r:id="rId7"/>
              </a:rPr>
              <a:t>https://link.springer.com/chapter/10.1007/978-3-030-89828-1_11</a:t>
            </a:r>
            <a:r>
              <a:rPr lang="en-GB" sz="1400" dirty="0">
                <a:latin typeface="Arial" pitchFamily="34"/>
                <a:cs typeface="Arial" pitchFamily="34"/>
                <a:hlinkClick r:id="rId8"/>
              </a:rPr>
              <a:t>https://www.ebay.co.uk/itm/394969132176</a:t>
            </a:r>
            <a:endParaRPr lang="en-GB" sz="1400" dirty="0">
              <a:latin typeface="Arial" pitchFamily="34"/>
              <a:cs typeface="Arial" pitchFamily="34"/>
            </a:endParaRPr>
          </a:p>
          <a:p>
            <a:pPr lvl="0">
              <a:lnSpc>
                <a:spcPct val="85000"/>
              </a:lnSpc>
              <a:buFont typeface="Wingdings" pitchFamily="2"/>
              <a:buChar char="§"/>
            </a:pPr>
            <a:endParaRPr lang="en-GB" sz="1800" dirty="0"/>
          </a:p>
          <a:p>
            <a:pPr lvl="0">
              <a:lnSpc>
                <a:spcPct val="85000"/>
              </a:lnSpc>
            </a:pPr>
            <a:endParaRPr lang="en-GB" sz="1800" dirty="0"/>
          </a:p>
          <a:p>
            <a:pPr lvl="0">
              <a:lnSpc>
                <a:spcPct val="85000"/>
              </a:lnSpc>
            </a:pPr>
            <a:endParaRPr lang="en-GB" sz="1800" dirty="0"/>
          </a:p>
          <a:p>
            <a:pPr lvl="0">
              <a:lnSpc>
                <a:spcPct val="85000"/>
              </a:lnSpc>
            </a:pPr>
            <a:endParaRPr lang="en-GB" sz="1800" dirty="0"/>
          </a:p>
        </p:txBody>
      </p:sp>
      <p:pic>
        <p:nvPicPr>
          <p:cNvPr id="4" name="Record (online-voice-recorder.com) (49)">
            <a:hlinkClick r:id="" action="ppaction://media"/>
            <a:extLst>
              <a:ext uri="{FF2B5EF4-FFF2-40B4-BE49-F238E27FC236}">
                <a16:creationId xmlns:a16="http://schemas.microsoft.com/office/drawing/2014/main" id="{709BBE6D-8F3A-51DC-1A06-FD5A00287E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31195" y="156033"/>
            <a:ext cx="487363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rismatic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469</Words>
  <Application>Microsoft Office PowerPoint</Application>
  <PresentationFormat>Widescreen</PresentationFormat>
  <Paragraphs>25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Aharoni</vt:lpstr>
      <vt:lpstr>Arial</vt:lpstr>
      <vt:lpstr>Arial Black</vt:lpstr>
      <vt:lpstr>Avenir Next LT Pro</vt:lpstr>
      <vt:lpstr>Wingdings</vt:lpstr>
      <vt:lpstr>PrismaticVTI</vt:lpstr>
      <vt:lpstr>Llanelli: A Beacon of Industrial Prosperity</vt:lpstr>
      <vt:lpstr>Architects of Change: Key Figures and Innovations</vt:lpstr>
      <vt:lpstr>The Heart of Industry: Workers and Their Lives</vt:lpstr>
      <vt:lpstr>Legacy of Innovation: Llanelli's Industrial Heritage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Llanelli: A Beacon of Industrial Prosperity</dc:title>
  <dc:creator>Mirabela Voican (1907947)</dc:creator>
  <cp:lastModifiedBy>Mirabela Voican (1907947)</cp:lastModifiedBy>
  <cp:revision>2</cp:revision>
  <dcterms:created xsi:type="dcterms:W3CDTF">2024-02-23T20:55:40Z</dcterms:created>
  <dcterms:modified xsi:type="dcterms:W3CDTF">2024-03-01T09:21:20Z</dcterms:modified>
</cp:coreProperties>
</file>