
<file path=[Content_Types].xml><?xml version="1.0" encoding="utf-8"?>
<Types xmlns="http://schemas.openxmlformats.org/package/2006/content-types">
  <Default Extension="xml" ContentType="application/xml"/>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60" r:id="rId3"/>
    <p:sldId id="261" r:id="rId4"/>
    <p:sldId id="262" r:id="rId5"/>
    <p:sldId id="257" r:id="rId6"/>
    <p:sldId id="272" r:id="rId7"/>
    <p:sldId id="258" r:id="rId8"/>
    <p:sldId id="271" r:id="rId9"/>
    <p:sldId id="259" r:id="rId10"/>
    <p:sldId id="264" r:id="rId11"/>
    <p:sldId id="265" r:id="rId12"/>
    <p:sldId id="266" r:id="rId13"/>
    <p:sldId id="273" r:id="rId14"/>
    <p:sldId id="268" r:id="rId15"/>
    <p:sldId id="270"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569"/>
    <p:restoredTop sz="94637"/>
  </p:normalViewPr>
  <p:slideViewPr>
    <p:cSldViewPr snapToObjects="1">
      <p:cViewPr>
        <p:scale>
          <a:sx n="101" d="100"/>
          <a:sy n="101" d="100"/>
        </p:scale>
        <p:origin x="1528" y="-8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heme" Target="theme/theme1.xml"/><Relationship Id="rId2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notesMaster" Target="notesMasters/notesMaster1.xml"/><Relationship Id="rId18" Type="http://schemas.openxmlformats.org/officeDocument/2006/relationships/presProps" Target="presProps.xml"/><Relationship Id="rId19" Type="http://schemas.openxmlformats.org/officeDocument/2006/relationships/viewProps" Target="view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39E14F-BDB4-B44C-BB70-56046B8133E0}" type="datetimeFigureOut">
              <a:rPr lang="en-US" smtClean="0"/>
              <a:t>3/27/18</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F073BB-0CA4-1E40-855D-CDF9E17EE789}" type="slidenum">
              <a:rPr lang="en-US" smtClean="0"/>
              <a:t>‹#›</a:t>
            </a:fld>
            <a:endParaRPr lang="en-US" dirty="0"/>
          </a:p>
        </p:txBody>
      </p:sp>
    </p:spTree>
    <p:extLst>
      <p:ext uri="{BB962C8B-B14F-4D97-AF65-F5344CB8AC3E}">
        <p14:creationId xmlns:p14="http://schemas.microsoft.com/office/powerpoint/2010/main" val="5426543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EF073BB-0CA4-1E40-855D-CDF9E17EE789}" type="slidenum">
              <a:rPr lang="en-US" smtClean="0"/>
              <a:t>11</a:t>
            </a:fld>
            <a:endParaRPr lang="en-US" dirty="0"/>
          </a:p>
        </p:txBody>
      </p:sp>
    </p:spTree>
    <p:extLst>
      <p:ext uri="{BB962C8B-B14F-4D97-AF65-F5344CB8AC3E}">
        <p14:creationId xmlns:p14="http://schemas.microsoft.com/office/powerpoint/2010/main" val="291494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3/27/18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3/27/18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E82D6441-BA7C-494F-891D-1F6D12861CED}" type="datetimeFigureOut">
              <a:rPr lang="en-US" smtClean="0"/>
              <a:pPr/>
              <a:t>3/27/18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E82D6441-BA7C-494F-891D-1F6D12861CED}" type="datetimeFigureOut">
              <a:rPr lang="en-US" smtClean="0"/>
              <a:pPr/>
              <a:t>3/27/18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E82D6441-BA7C-494F-891D-1F6D12861CED}" type="datetimeFigureOut">
              <a:rPr lang="en-US" smtClean="0"/>
              <a:pPr/>
              <a:t>3/27/18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E82D6441-BA7C-494F-891D-1F6D12861CED}" type="datetimeFigureOut">
              <a:rPr lang="en-US" smtClean="0"/>
              <a:pPr/>
              <a:t>3/27/18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2D6441-BA7C-494F-891D-1F6D12861CED}" type="datetimeFigureOut">
              <a:rPr lang="en-US" smtClean="0"/>
              <a:pPr/>
              <a:t>3/27/18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E82D6441-BA7C-494F-891D-1F6D12861CED}" type="datetimeFigureOut">
              <a:rPr lang="en-US" smtClean="0"/>
              <a:pPr/>
              <a:t>3/27/18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E82D6441-BA7C-494F-891D-1F6D12861CED}" type="datetimeFigureOut">
              <a:rPr lang="en-US" smtClean="0"/>
              <a:pPr/>
              <a:t>3/27/18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3/27/18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3/27/18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2D6441-BA7C-494F-891D-1F6D12861CED}" type="datetimeFigureOut">
              <a:rPr lang="en-US" smtClean="0"/>
              <a:pPr/>
              <a:t>3/27/18</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9F284A-9266-6744-A6C5-A81415A9B2DF}"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6.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xml"/><Relationship Id="rId3" Type="http://schemas.openxmlformats.org/officeDocument/2006/relationships/image" Target="../media/image7.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8.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802631"/>
          </a:xfrm>
        </p:spPr>
        <p:txBody>
          <a:bodyPr>
            <a:normAutofit fontScale="90000"/>
          </a:bodyPr>
          <a:lstStyle/>
          <a:p>
            <a:r>
              <a:rPr lang="en-US" dirty="0" smtClean="0"/>
              <a:t/>
            </a:r>
            <a:br>
              <a:rPr lang="en-US" dirty="0" smtClean="0"/>
            </a:br>
            <a:r>
              <a:rPr lang="en-US" dirty="0"/>
              <a:t/>
            </a:r>
            <a:br>
              <a:rPr lang="en-US" dirty="0"/>
            </a:br>
            <a:r>
              <a:rPr lang="en-US" dirty="0" smtClean="0"/>
              <a:t/>
            </a:r>
            <a:br>
              <a:rPr lang="en-US" dirty="0" smtClean="0"/>
            </a:br>
            <a:r>
              <a:rPr lang="en-US" dirty="0" smtClean="0"/>
              <a:t>Hermeneutics from an Interfaith Perspective</a:t>
            </a:r>
            <a:endParaRPr lang="en-US" dirty="0"/>
          </a:p>
        </p:txBody>
      </p:sp>
      <p:sp>
        <p:nvSpPr>
          <p:cNvPr id="3" name="Subtitle 2"/>
          <p:cNvSpPr>
            <a:spLocks noGrp="1"/>
          </p:cNvSpPr>
          <p:nvPr>
            <p:ph type="subTitle" idx="1"/>
          </p:nvPr>
        </p:nvSpPr>
        <p:spPr/>
        <p:txBody>
          <a:bodyPr>
            <a:normAutofit fontScale="92500"/>
          </a:bodyPr>
          <a:lstStyle/>
          <a:p>
            <a:endParaRPr lang="en-US" dirty="0" smtClean="0"/>
          </a:p>
          <a:p>
            <a:endParaRPr lang="en-US" dirty="0" smtClean="0"/>
          </a:p>
          <a:p>
            <a:r>
              <a:rPr lang="en-US" sz="2800" dirty="0" smtClean="0"/>
              <a:t>Philosophical and Theological Hermeneutics </a:t>
            </a:r>
            <a:endParaRPr lang="en-US" sz="2800" dirty="0"/>
          </a:p>
        </p:txBody>
      </p:sp>
      <p:pic>
        <p:nvPicPr>
          <p:cNvPr id="4" name="Picture 3" descr="Atheistically-Speaking-Hermeneutics.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5656" y="548680"/>
            <a:ext cx="6296744" cy="227687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Post-Schleiermacher</a:t>
            </a:r>
            <a:endParaRPr lang="en-US" dirty="0"/>
          </a:p>
        </p:txBody>
      </p:sp>
      <p:pic>
        <p:nvPicPr>
          <p:cNvPr id="5" name="Content Placeholder 4" descr="Hermeneutic cycle.jpg"/>
          <p:cNvPicPr>
            <a:picLocks noGrp="1" noChangeAspect="1"/>
          </p:cNvPicPr>
          <p:nvPr>
            <p:ph sz="half" idx="1"/>
          </p:nvPr>
        </p:nvPicPr>
        <p:blipFill>
          <a:blip r:embed="rId2">
            <a:extLst>
              <a:ext uri="{28A0092B-C50C-407E-A947-70E740481C1C}">
                <a14:useLocalDpi xmlns:a14="http://schemas.microsoft.com/office/drawing/2010/main" val="0"/>
              </a:ext>
            </a:extLst>
          </a:blip>
          <a:srcRect t="-69988" b="-69988"/>
          <a:stretch>
            <a:fillRect/>
          </a:stretch>
        </p:blipFill>
        <p:spPr/>
      </p:pic>
      <p:sp>
        <p:nvSpPr>
          <p:cNvPr id="4" name="Content Placeholder 3"/>
          <p:cNvSpPr>
            <a:spLocks noGrp="1"/>
          </p:cNvSpPr>
          <p:nvPr>
            <p:ph sz="half" idx="2"/>
          </p:nvPr>
        </p:nvSpPr>
        <p:spPr>
          <a:xfrm>
            <a:off x="4648200" y="1600200"/>
            <a:ext cx="4038600" cy="4781128"/>
          </a:xfrm>
        </p:spPr>
        <p:txBody>
          <a:bodyPr>
            <a:normAutofit fontScale="77500" lnSpcReduction="20000"/>
          </a:bodyPr>
          <a:lstStyle/>
          <a:p>
            <a:r>
              <a:rPr lang="en-US" dirty="0" smtClean="0"/>
              <a:t>Schleiermacher widened the domain of hermeneutics beyond sacred texts to all human documents and modes of communication.</a:t>
            </a:r>
          </a:p>
          <a:p>
            <a:r>
              <a:rPr lang="en-US" dirty="0" smtClean="0"/>
              <a:t>Martin Heidegger shifted the focus from interpretation to existential understanding (ontology): Heidegger developed the concept of the hermeneutic circle: life is an interpretative enterprise, a continual and future-oriented  movement of self-understanding. This helps us interpret texts and life situations.</a:t>
            </a:r>
            <a:endParaRPr lang="en-US" dirty="0"/>
          </a:p>
        </p:txBody>
      </p:sp>
    </p:spTree>
    <p:extLst>
      <p:ext uri="{BB962C8B-B14F-4D97-AF65-F5344CB8AC3E}">
        <p14:creationId xmlns:p14="http://schemas.microsoft.com/office/powerpoint/2010/main" val="673643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Hans-Georg Gadamer</a:t>
            </a:r>
            <a:endParaRPr lang="en-US" dirty="0"/>
          </a:p>
        </p:txBody>
      </p:sp>
      <p:sp>
        <p:nvSpPr>
          <p:cNvPr id="5" name="Content Placeholder 4"/>
          <p:cNvSpPr>
            <a:spLocks noGrp="1"/>
          </p:cNvSpPr>
          <p:nvPr>
            <p:ph sz="half" idx="1"/>
          </p:nvPr>
        </p:nvSpPr>
        <p:spPr/>
        <p:txBody>
          <a:bodyPr>
            <a:normAutofit fontScale="92500" lnSpcReduction="20000"/>
          </a:bodyPr>
          <a:lstStyle/>
          <a:p>
            <a:r>
              <a:rPr lang="en-US" dirty="0" smtClean="0"/>
              <a:t>1900</a:t>
            </a:r>
            <a:r>
              <a:rPr lang="mr-IN" dirty="0" smtClean="0"/>
              <a:t>–</a:t>
            </a:r>
            <a:r>
              <a:rPr lang="en-GB" dirty="0" smtClean="0"/>
              <a:t>2002 -</a:t>
            </a:r>
            <a:r>
              <a:rPr lang="en-US" dirty="0" smtClean="0"/>
              <a:t> </a:t>
            </a:r>
            <a:r>
              <a:rPr lang="en-US" dirty="0"/>
              <a:t>P</a:t>
            </a:r>
            <a:r>
              <a:rPr lang="en-US" dirty="0" smtClean="0"/>
              <a:t>rofessor of Philosophy, University of Heidelberg.</a:t>
            </a:r>
          </a:p>
          <a:p>
            <a:r>
              <a:rPr lang="en-US" dirty="0" smtClean="0"/>
              <a:t>Former pupil of Martin Heidegger.</a:t>
            </a:r>
          </a:p>
          <a:p>
            <a:r>
              <a:rPr lang="en-US" dirty="0" smtClean="0"/>
              <a:t>The most influential hermeneutical theorist of the twentieth century.</a:t>
            </a:r>
          </a:p>
          <a:p>
            <a:r>
              <a:rPr lang="en-US" dirty="0" smtClean="0"/>
              <a:t>New model of the self as temporal, hermeneutical, language-centred </a:t>
            </a:r>
            <a:r>
              <a:rPr lang="mr-IN" dirty="0" smtClean="0"/>
              <a:t>–</a:t>
            </a:r>
            <a:r>
              <a:rPr lang="en-US" dirty="0" smtClean="0"/>
              <a:t> an examination of human understanding.</a:t>
            </a:r>
            <a:endParaRPr lang="en-US" dirty="0"/>
          </a:p>
        </p:txBody>
      </p:sp>
      <p:pic>
        <p:nvPicPr>
          <p:cNvPr id="2" name="Content Placeholder 1"/>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430741"/>
            <a:ext cx="4038600" cy="2864881"/>
          </a:xfrm>
        </p:spPr>
      </p:pic>
    </p:spTree>
    <p:extLst>
      <p:ext uri="{BB962C8B-B14F-4D97-AF65-F5344CB8AC3E}">
        <p14:creationId xmlns:p14="http://schemas.microsoft.com/office/powerpoint/2010/main" val="10060146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Gadamer: ‘Being’ and ‘World’</a:t>
            </a:r>
            <a:endParaRPr lang="en-US" dirty="0"/>
          </a:p>
        </p:txBody>
      </p:sp>
      <p:sp>
        <p:nvSpPr>
          <p:cNvPr id="3" name="Content Placeholder 2"/>
          <p:cNvSpPr>
            <a:spLocks noGrp="1"/>
          </p:cNvSpPr>
          <p:nvPr>
            <p:ph sz="half" idx="1"/>
          </p:nvPr>
        </p:nvSpPr>
        <p:spPr/>
        <p:txBody>
          <a:bodyPr>
            <a:normAutofit fontScale="77500" lnSpcReduction="20000"/>
          </a:bodyPr>
          <a:lstStyle/>
          <a:p>
            <a:r>
              <a:rPr lang="en-US" dirty="0" smtClean="0"/>
              <a:t>1966 (‘The Universality of the Hermeneutical Problem’): argues against Schleiermacher that hermeneutics is about clarifying communication.</a:t>
            </a:r>
          </a:p>
          <a:p>
            <a:r>
              <a:rPr lang="en-US" dirty="0" smtClean="0"/>
              <a:t>‘Being’ is coterminous with ‘world’ and both are reducible to language, ‘the fundamental mode of operation of our being-in the world and the all-embracing form of the constitution of the world’ (page 3).</a:t>
            </a:r>
          </a:p>
          <a:p>
            <a:r>
              <a:rPr lang="en-US" dirty="0" smtClean="0"/>
              <a:t>Human beings move in and through language.</a:t>
            </a:r>
          </a:p>
        </p:txBody>
      </p:sp>
      <p:sp>
        <p:nvSpPr>
          <p:cNvPr id="2" name="Content Placeholder 1"/>
          <p:cNvSpPr>
            <a:spLocks noGrp="1"/>
          </p:cNvSpPr>
          <p:nvPr>
            <p:ph sz="half" idx="2"/>
          </p:nvPr>
        </p:nvSpPr>
        <p:spPr/>
        <p:txBody>
          <a:bodyPr>
            <a:normAutofit fontScale="77500" lnSpcReduction="20000"/>
          </a:bodyPr>
          <a:lstStyle/>
          <a:p>
            <a:r>
              <a:rPr lang="en-US" dirty="0"/>
              <a:t>Key argument is that hermeneutics is not (only) about texts but is also about the way we experience the world (more practical than theoretical). Objects are not assessed neutrally but are experienced in an already existing </a:t>
            </a:r>
            <a:r>
              <a:rPr lang="en-US" dirty="0" smtClean="0"/>
              <a:t>web </a:t>
            </a:r>
            <a:r>
              <a:rPr lang="en-US" dirty="0"/>
              <a:t>of meaningful relations.</a:t>
            </a:r>
          </a:p>
          <a:p>
            <a:r>
              <a:rPr lang="en-US" dirty="0"/>
              <a:t>Understanding is the basic movement of human existence which encompasses the whole of life experience.</a:t>
            </a:r>
          </a:p>
        </p:txBody>
      </p:sp>
    </p:spTree>
    <p:extLst>
      <p:ext uri="{BB962C8B-B14F-4D97-AF65-F5344CB8AC3E}">
        <p14:creationId xmlns:p14="http://schemas.microsoft.com/office/powerpoint/2010/main" val="19511307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i="1" dirty="0" smtClean="0"/>
              <a:t>Truth and Method </a:t>
            </a:r>
            <a:r>
              <a:rPr lang="en-US" sz="3600" dirty="0" smtClean="0"/>
              <a:t>(1960)</a:t>
            </a:r>
            <a:endParaRPr lang="en-US" sz="3600" i="1" dirty="0"/>
          </a:p>
        </p:txBody>
      </p:sp>
      <p:sp>
        <p:nvSpPr>
          <p:cNvPr id="3" name="Content Placeholder 2"/>
          <p:cNvSpPr>
            <a:spLocks noGrp="1"/>
          </p:cNvSpPr>
          <p:nvPr>
            <p:ph sz="half" idx="1"/>
          </p:nvPr>
        </p:nvSpPr>
        <p:spPr>
          <a:xfrm>
            <a:off x="457200" y="1268760"/>
            <a:ext cx="4038600" cy="5328592"/>
          </a:xfrm>
        </p:spPr>
        <p:txBody>
          <a:bodyPr>
            <a:normAutofit fontScale="70000" lnSpcReduction="20000"/>
          </a:bodyPr>
          <a:lstStyle/>
          <a:p>
            <a:r>
              <a:rPr lang="en-US" i="1" dirty="0" smtClean="0"/>
              <a:t>Truth and Method </a:t>
            </a:r>
            <a:r>
              <a:rPr lang="en-US" dirty="0" smtClean="0"/>
              <a:t>(German, 1960; English translation of the fifth German edition, 1989), subtitled: </a:t>
            </a:r>
            <a:r>
              <a:rPr lang="en-US" i="1" dirty="0" smtClean="0"/>
              <a:t>Fundamental Contours of a Hermeneutic Philosophy.</a:t>
            </a:r>
          </a:p>
          <a:p>
            <a:r>
              <a:rPr lang="en-US" dirty="0" smtClean="0"/>
              <a:t>Centrality of interpretation and </a:t>
            </a:r>
            <a:r>
              <a:rPr lang="en-US" dirty="0"/>
              <a:t>d</a:t>
            </a:r>
            <a:r>
              <a:rPr lang="en-US" dirty="0" smtClean="0"/>
              <a:t>ialectical hermeneutics (‘in conversation’).</a:t>
            </a:r>
          </a:p>
          <a:p>
            <a:r>
              <a:rPr lang="en-US" dirty="0" smtClean="0"/>
              <a:t>Philosophical hermeneutics is a </a:t>
            </a:r>
            <a:r>
              <a:rPr lang="en-US" i="1" dirty="0" smtClean="0"/>
              <a:t>productive process </a:t>
            </a:r>
            <a:r>
              <a:rPr lang="en-US" dirty="0" smtClean="0"/>
              <a:t>(cannot  be reduced to method) of understanding. Interpretation is engaged in every act of understanding.</a:t>
            </a:r>
          </a:p>
          <a:p>
            <a:r>
              <a:rPr lang="en-US" dirty="0" smtClean="0"/>
              <a:t>Again, emphasis on the world as a function of language. ‘In every view of the world the existence of the world-in-itself is implied’. Language shapes the world and our knowledge of the world.</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04048" y="1600199"/>
            <a:ext cx="3384376" cy="4525963"/>
          </a:xfrm>
        </p:spPr>
      </p:pic>
    </p:spTree>
    <p:extLst>
      <p:ext uri="{BB962C8B-B14F-4D97-AF65-F5344CB8AC3E}">
        <p14:creationId xmlns:p14="http://schemas.microsoft.com/office/powerpoint/2010/main" val="15721748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i="1" dirty="0"/>
              <a:t>Truth and Method</a:t>
            </a:r>
            <a:endParaRPr lang="en-US" dirty="0"/>
          </a:p>
        </p:txBody>
      </p:sp>
      <p:sp>
        <p:nvSpPr>
          <p:cNvPr id="3" name="Content Placeholder 2"/>
          <p:cNvSpPr>
            <a:spLocks noGrp="1"/>
          </p:cNvSpPr>
          <p:nvPr>
            <p:ph sz="half" idx="1"/>
          </p:nvPr>
        </p:nvSpPr>
        <p:spPr/>
        <p:txBody>
          <a:bodyPr>
            <a:normAutofit fontScale="77500" lnSpcReduction="20000"/>
          </a:bodyPr>
          <a:lstStyle/>
          <a:p>
            <a:r>
              <a:rPr lang="en-US" dirty="0">
                <a:solidFill>
                  <a:srgbClr val="FFFF00"/>
                </a:solidFill>
              </a:rPr>
              <a:t>Classical position:</a:t>
            </a:r>
            <a:r>
              <a:rPr lang="en-US" dirty="0"/>
              <a:t> the human mind perceives objects from a horizon which </a:t>
            </a:r>
            <a:r>
              <a:rPr lang="en-US" dirty="0" smtClean="0"/>
              <a:t>moves across  an inerrant and ‘pure’ form of </a:t>
            </a:r>
            <a:r>
              <a:rPr lang="en-US" dirty="0"/>
              <a:t>objectivity to </a:t>
            </a:r>
            <a:r>
              <a:rPr lang="en-US" dirty="0" smtClean="0"/>
              <a:t>random and arbitrary </a:t>
            </a:r>
            <a:r>
              <a:rPr lang="en-US" dirty="0"/>
              <a:t>subjectivity</a:t>
            </a:r>
            <a:r>
              <a:rPr lang="en-US" dirty="0" smtClean="0"/>
              <a:t>.</a:t>
            </a:r>
          </a:p>
          <a:p>
            <a:r>
              <a:rPr lang="en-US" dirty="0" smtClean="0"/>
              <a:t> </a:t>
            </a:r>
            <a:r>
              <a:rPr lang="en-US" dirty="0"/>
              <a:t>E.g., Immanuel Kant (on aesthetics) focuses on the universalization of interpretation. We can only come to an understanding (or appreciation) of a work of art from within </a:t>
            </a:r>
            <a:r>
              <a:rPr lang="en-US" i="1" dirty="0"/>
              <a:t>a tradition of interpretation </a:t>
            </a:r>
            <a:r>
              <a:rPr lang="en-US" dirty="0"/>
              <a:t>(although it presupposes some degree of subjectivity).</a:t>
            </a:r>
          </a:p>
        </p:txBody>
      </p:sp>
      <p:sp>
        <p:nvSpPr>
          <p:cNvPr id="4" name="Content Placeholder 3"/>
          <p:cNvSpPr>
            <a:spLocks noGrp="1"/>
          </p:cNvSpPr>
          <p:nvPr>
            <p:ph sz="half" idx="2"/>
          </p:nvPr>
        </p:nvSpPr>
        <p:spPr/>
        <p:txBody>
          <a:bodyPr>
            <a:normAutofit fontScale="77500" lnSpcReduction="20000"/>
          </a:bodyPr>
          <a:lstStyle/>
          <a:p>
            <a:r>
              <a:rPr lang="en-US" dirty="0">
                <a:solidFill>
                  <a:srgbClr val="FFFF00"/>
                </a:solidFill>
              </a:rPr>
              <a:t>Gadamer’s position: </a:t>
            </a:r>
            <a:r>
              <a:rPr lang="en-US" dirty="0"/>
              <a:t>understanding is always from a point in a historical process &gt; it is never free of subjectivity. </a:t>
            </a:r>
          </a:p>
          <a:p>
            <a:r>
              <a:rPr lang="en-US" dirty="0" smtClean="0"/>
              <a:t>He </a:t>
            </a:r>
            <a:r>
              <a:rPr lang="en-US" dirty="0"/>
              <a:t>opposes the notion of method ‘mastering’ the truth (as though ‘truth’ were a passive </a:t>
            </a:r>
            <a:r>
              <a:rPr lang="en-US" dirty="0" smtClean="0"/>
              <a:t>object </a:t>
            </a:r>
            <a:r>
              <a:rPr lang="en-US" dirty="0"/>
              <a:t>shaped and </a:t>
            </a:r>
            <a:r>
              <a:rPr lang="en-US" dirty="0" smtClean="0"/>
              <a:t>by </a:t>
            </a:r>
            <a:r>
              <a:rPr lang="en-US" dirty="0"/>
              <a:t>prior </a:t>
            </a:r>
            <a:r>
              <a:rPr lang="en-US" dirty="0" smtClean="0"/>
              <a:t>categories).</a:t>
            </a:r>
            <a:endParaRPr lang="en-US" dirty="0"/>
          </a:p>
          <a:p>
            <a:r>
              <a:rPr lang="en-US" dirty="0"/>
              <a:t>Like Heidegger, </a:t>
            </a:r>
            <a:r>
              <a:rPr lang="en-US" dirty="0" smtClean="0"/>
              <a:t>Gadamer </a:t>
            </a:r>
            <a:r>
              <a:rPr lang="en-US" dirty="0"/>
              <a:t>argues that the subject matter of truth must address the human subject on its own terms not those laid down in advance.</a:t>
            </a:r>
          </a:p>
          <a:p>
            <a:endParaRPr lang="en-US" dirty="0"/>
          </a:p>
        </p:txBody>
      </p:sp>
    </p:spTree>
    <p:extLst>
      <p:ext uri="{BB962C8B-B14F-4D97-AF65-F5344CB8AC3E}">
        <p14:creationId xmlns:p14="http://schemas.microsoft.com/office/powerpoint/2010/main" val="1890375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Fusion of Horizons</a:t>
            </a:r>
            <a:endParaRPr lang="en-US" dirty="0"/>
          </a:p>
        </p:txBody>
      </p:sp>
      <p:sp>
        <p:nvSpPr>
          <p:cNvPr id="3" name="Content Placeholder 2"/>
          <p:cNvSpPr>
            <a:spLocks noGrp="1"/>
          </p:cNvSpPr>
          <p:nvPr>
            <p:ph sz="half" idx="1"/>
          </p:nvPr>
        </p:nvSpPr>
        <p:spPr>
          <a:xfrm>
            <a:off x="457200" y="1268760"/>
            <a:ext cx="4038600" cy="5400600"/>
          </a:xfrm>
        </p:spPr>
        <p:txBody>
          <a:bodyPr>
            <a:normAutofit fontScale="70000" lnSpcReduction="20000"/>
          </a:bodyPr>
          <a:lstStyle/>
          <a:p>
            <a:r>
              <a:rPr lang="en-US" dirty="0"/>
              <a:t>We understand things from our own situatedness = range of vision from a particular viewpoint.</a:t>
            </a:r>
          </a:p>
          <a:p>
            <a:r>
              <a:rPr lang="en-US" dirty="0" smtClean="0"/>
              <a:t>Fusion of horizons: our own situatedness becomes reconciled with the situatedness of another (e.g. the author of a text).</a:t>
            </a:r>
          </a:p>
          <a:p>
            <a:r>
              <a:rPr lang="en-US" dirty="0" smtClean="0"/>
              <a:t>Reading an ancient text, for example, involves encountering a very different world from our own. And yet the text contains much that may be familiar to us.</a:t>
            </a:r>
          </a:p>
          <a:p>
            <a:r>
              <a:rPr lang="en-US" dirty="0" smtClean="0"/>
              <a:t>The horizon of interpretation is a process that changes continually.</a:t>
            </a:r>
          </a:p>
          <a:p>
            <a:r>
              <a:rPr lang="en-US" dirty="0" smtClean="0"/>
              <a:t>‘Understanding is always the fusion of horizon’ (</a:t>
            </a:r>
            <a:r>
              <a:rPr lang="en-US" i="1" dirty="0" smtClean="0"/>
              <a:t>Truth and Method, </a:t>
            </a:r>
            <a:r>
              <a:rPr lang="en-US" dirty="0" smtClean="0"/>
              <a:t>page 306).</a:t>
            </a:r>
            <a:endParaRPr lang="en-US" dirty="0"/>
          </a:p>
        </p:txBody>
      </p:sp>
      <p:pic>
        <p:nvPicPr>
          <p:cNvPr id="5" name="Content Placeholder 4" descr="gadamer.png"/>
          <p:cNvPicPr>
            <a:picLocks noGrp="1" noChangeAspect="1"/>
          </p:cNvPicPr>
          <p:nvPr>
            <p:ph sz="half" idx="2"/>
          </p:nvPr>
        </p:nvPicPr>
        <p:blipFill>
          <a:blip r:embed="rId2">
            <a:extLst>
              <a:ext uri="{28A0092B-C50C-407E-A947-70E740481C1C}">
                <a14:useLocalDpi xmlns:a14="http://schemas.microsoft.com/office/drawing/2010/main" val="0"/>
              </a:ext>
            </a:extLst>
          </a:blip>
          <a:srcRect t="-24712" b="-24712"/>
          <a:stretch>
            <a:fillRect/>
          </a:stretch>
        </p:blipFill>
        <p:spPr>
          <a:xfrm>
            <a:off x="4655337" y="1706078"/>
            <a:ext cx="4038600" cy="4525963"/>
          </a:xfrm>
        </p:spPr>
      </p:pic>
    </p:spTree>
    <p:extLst>
      <p:ext uri="{BB962C8B-B14F-4D97-AF65-F5344CB8AC3E}">
        <p14:creationId xmlns:p14="http://schemas.microsoft.com/office/powerpoint/2010/main" val="20785620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0700" y="381000"/>
            <a:ext cx="8102600" cy="6083300"/>
          </a:xfrm>
          <a:prstGeom prst="rect">
            <a:avLst/>
          </a:prstGeom>
        </p:spPr>
      </p:pic>
    </p:spTree>
    <p:extLst>
      <p:ext uri="{BB962C8B-B14F-4D97-AF65-F5344CB8AC3E}">
        <p14:creationId xmlns:p14="http://schemas.microsoft.com/office/powerpoint/2010/main" val="2254593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Gadamer’s Approach</a:t>
            </a:r>
            <a:endParaRPr lang="en-US" dirty="0"/>
          </a:p>
        </p:txBody>
      </p:sp>
      <p:sp>
        <p:nvSpPr>
          <p:cNvPr id="3" name="Content Placeholder 2"/>
          <p:cNvSpPr>
            <a:spLocks noGrp="1"/>
          </p:cNvSpPr>
          <p:nvPr>
            <p:ph sz="half" idx="1"/>
          </p:nvPr>
        </p:nvSpPr>
        <p:spPr/>
        <p:txBody>
          <a:bodyPr>
            <a:normAutofit fontScale="77500" lnSpcReduction="20000"/>
          </a:bodyPr>
          <a:lstStyle/>
          <a:p>
            <a:r>
              <a:rPr lang="en-US" dirty="0" smtClean="0"/>
              <a:t>‘Understanding is, essentially, a historically effected event’ (</a:t>
            </a:r>
            <a:r>
              <a:rPr lang="en-US" i="1" dirty="0" smtClean="0"/>
              <a:t>Truth and Method, </a:t>
            </a:r>
            <a:r>
              <a:rPr lang="en-US" dirty="0" smtClean="0"/>
              <a:t>page 300). </a:t>
            </a:r>
          </a:p>
          <a:p>
            <a:r>
              <a:rPr lang="en-US" dirty="0" smtClean="0"/>
              <a:t>There is no ‘neutral position’ from which understanding takes place (evolving rather than fixed).</a:t>
            </a:r>
          </a:p>
          <a:p>
            <a:r>
              <a:rPr lang="en-US" dirty="0" smtClean="0"/>
              <a:t>While reading a text, we understand it not by arrangement of the words, but by permitting the horizon of text to fuse with the horizon of the reader in a way that the reader is effected by the text.</a:t>
            </a:r>
          </a:p>
          <a:p>
            <a:pPr marL="0" indent="0">
              <a:buNone/>
            </a:pPr>
            <a:endParaRPr lang="en-US" dirty="0" smtClean="0"/>
          </a:p>
        </p:txBody>
      </p:sp>
      <p:sp>
        <p:nvSpPr>
          <p:cNvPr id="4" name="Content Placeholder 3"/>
          <p:cNvSpPr>
            <a:spLocks noGrp="1"/>
          </p:cNvSpPr>
          <p:nvPr>
            <p:ph sz="half" idx="2"/>
          </p:nvPr>
        </p:nvSpPr>
        <p:spPr/>
        <p:txBody>
          <a:bodyPr>
            <a:normAutofit fontScale="77500" lnSpcReduction="20000"/>
          </a:bodyPr>
          <a:lstStyle/>
          <a:p>
            <a:r>
              <a:rPr lang="en-US" dirty="0"/>
              <a:t>Our ‘point of view’ (subjectivity) is not a weakness to be avoided but the sole means by which we can arrive at an understanding of another ‘point of view’. </a:t>
            </a:r>
            <a:endParaRPr lang="en-US" dirty="0" smtClean="0"/>
          </a:p>
          <a:p>
            <a:r>
              <a:rPr lang="en-US" dirty="0" smtClean="0"/>
              <a:t>We </a:t>
            </a:r>
            <a:r>
              <a:rPr lang="en-US" dirty="0"/>
              <a:t>cannot leave our horizon, nor would it be desirable, as effective history depends on constantly new interpretation’ (Gadamer</a:t>
            </a:r>
            <a:r>
              <a:rPr lang="en-US" dirty="0" smtClean="0"/>
              <a:t>).</a:t>
            </a:r>
          </a:p>
          <a:p>
            <a:r>
              <a:rPr lang="en-US" dirty="0" smtClean="0"/>
              <a:t>It is only as part of the process of understanding, and not in advance, is it possible to tell what counts as an act or process of understanding.</a:t>
            </a:r>
            <a:endParaRPr lang="en-US" dirty="0"/>
          </a:p>
          <a:p>
            <a:endParaRPr lang="en-US" dirty="0"/>
          </a:p>
        </p:txBody>
      </p:sp>
    </p:spTree>
    <p:extLst>
      <p:ext uri="{BB962C8B-B14F-4D97-AF65-F5344CB8AC3E}">
        <p14:creationId xmlns:p14="http://schemas.microsoft.com/office/powerpoint/2010/main" val="8949651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Gadamer’s Impact</a:t>
            </a:r>
            <a:endParaRPr lang="en-US" dirty="0"/>
          </a:p>
        </p:txBody>
      </p:sp>
      <p:sp>
        <p:nvSpPr>
          <p:cNvPr id="3" name="Content Placeholder 2"/>
          <p:cNvSpPr>
            <a:spLocks noGrp="1"/>
          </p:cNvSpPr>
          <p:nvPr>
            <p:ph sz="half" idx="1"/>
          </p:nvPr>
        </p:nvSpPr>
        <p:spPr/>
        <p:txBody>
          <a:bodyPr>
            <a:normAutofit fontScale="92500" lnSpcReduction="20000"/>
          </a:bodyPr>
          <a:lstStyle/>
          <a:p>
            <a:pPr marL="0" indent="0">
              <a:buNone/>
            </a:pPr>
            <a:r>
              <a:rPr lang="en-US" dirty="0" smtClean="0"/>
              <a:t>Gadamer’s work provides the theoretical and philosophical groundwork for the view that determining the criteria in interpretations depends (among other things) on the </a:t>
            </a:r>
            <a:r>
              <a:rPr lang="en-US" i="1" dirty="0" smtClean="0"/>
              <a:t>goal</a:t>
            </a:r>
            <a:r>
              <a:rPr lang="en-US" dirty="0" smtClean="0"/>
              <a:t> of each process of interpretation.</a:t>
            </a:r>
            <a:endParaRPr lang="en-US" dirty="0"/>
          </a:p>
        </p:txBody>
      </p:sp>
      <p:sp>
        <p:nvSpPr>
          <p:cNvPr id="4" name="Content Placeholder 3"/>
          <p:cNvSpPr>
            <a:spLocks noGrp="1"/>
          </p:cNvSpPr>
          <p:nvPr>
            <p:ph sz="half" idx="2"/>
          </p:nvPr>
        </p:nvSpPr>
        <p:spPr/>
        <p:txBody>
          <a:bodyPr>
            <a:normAutofit fontScale="92500" lnSpcReduction="20000"/>
          </a:bodyPr>
          <a:lstStyle/>
          <a:p>
            <a:pPr marL="0" indent="0">
              <a:buNone/>
            </a:pPr>
            <a:r>
              <a:rPr lang="en-US" dirty="0" smtClean="0"/>
              <a:t>Hermeneutics should not ignore or gloss over the tension between the past and present horizon; full awareness is required.</a:t>
            </a:r>
          </a:p>
          <a:p>
            <a:pPr marL="0" indent="0">
              <a:buNone/>
            </a:pPr>
            <a:r>
              <a:rPr lang="en-US" dirty="0" smtClean="0"/>
              <a:t>The use of tools to seek to establish the author’s view (within a different socio-cultural environment) but also recognizing the demands of the present.</a:t>
            </a:r>
          </a:p>
          <a:p>
            <a:pPr marL="0" indent="0">
              <a:buNone/>
            </a:pPr>
            <a:r>
              <a:rPr lang="en-US" dirty="0" smtClean="0"/>
              <a:t>Texts cannot be reduced to one message.</a:t>
            </a:r>
            <a:endParaRPr lang="en-US" dirty="0"/>
          </a:p>
        </p:txBody>
      </p:sp>
    </p:spTree>
    <p:extLst>
      <p:ext uri="{BB962C8B-B14F-4D97-AF65-F5344CB8AC3E}">
        <p14:creationId xmlns:p14="http://schemas.microsoft.com/office/powerpoint/2010/main" val="13066638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Paul </a:t>
            </a:r>
            <a:r>
              <a:rPr lang="en-US" dirty="0"/>
              <a:t>Ricoeur (</a:t>
            </a:r>
            <a:r>
              <a:rPr lang="en-US" dirty="0" smtClean="0"/>
              <a:t>1913-2005)</a:t>
            </a:r>
            <a:endParaRPr lang="en-US" dirty="0"/>
          </a:p>
        </p:txBody>
      </p:sp>
      <p:sp>
        <p:nvSpPr>
          <p:cNvPr id="3" name="Content Placeholder 2"/>
          <p:cNvSpPr>
            <a:spLocks noGrp="1"/>
          </p:cNvSpPr>
          <p:nvPr>
            <p:ph sz="half" idx="1"/>
          </p:nvPr>
        </p:nvSpPr>
        <p:spPr>
          <a:xfrm>
            <a:off x="457200" y="1196752"/>
            <a:ext cx="4038600" cy="5400600"/>
          </a:xfrm>
        </p:spPr>
        <p:txBody>
          <a:bodyPr>
            <a:normAutofit fontScale="70000" lnSpcReduction="20000"/>
          </a:bodyPr>
          <a:lstStyle/>
          <a:p>
            <a:pPr marL="0" indent="0">
              <a:buNone/>
            </a:pPr>
            <a:endParaRPr lang="en-US" dirty="0" smtClean="0"/>
          </a:p>
          <a:p>
            <a:r>
              <a:rPr lang="en-US" dirty="0" smtClean="0"/>
              <a:t>How does one distinguish between conflicting interpretations?</a:t>
            </a:r>
          </a:p>
          <a:p>
            <a:r>
              <a:rPr lang="en-US" dirty="0" smtClean="0"/>
              <a:t>Theory of hermeneutics that addresses the need for suspicion and the problem of deception.</a:t>
            </a:r>
          </a:p>
          <a:p>
            <a:r>
              <a:rPr lang="en-US" dirty="0" smtClean="0"/>
              <a:t>Innermost thoughts and reflections occur within linguistic structures that can be interpreted and </a:t>
            </a:r>
            <a:r>
              <a:rPr lang="en-US" dirty="0" err="1" smtClean="0"/>
              <a:t>analysed</a:t>
            </a:r>
            <a:r>
              <a:rPr lang="en-US" dirty="0" smtClean="0"/>
              <a:t>. </a:t>
            </a:r>
          </a:p>
          <a:p>
            <a:r>
              <a:rPr lang="en-US" dirty="0" smtClean="0"/>
              <a:t>Linguistic </a:t>
            </a:r>
            <a:r>
              <a:rPr lang="en-US" dirty="0" smtClean="0"/>
              <a:t>structures can restrict and facilitate the interpretation of texts.</a:t>
            </a:r>
          </a:p>
          <a:p>
            <a:r>
              <a:rPr lang="en-US" dirty="0" smtClean="0"/>
              <a:t>More sympathetic (than Gadamer) to the securing of objective meaning (but does not agree that the basic principle for interpretation is the original intent of the author).</a:t>
            </a:r>
          </a:p>
          <a:p>
            <a:pPr marL="571500" indent="-571500">
              <a:buAutoNum type="romanLcParenR"/>
            </a:pPr>
            <a:endParaRPr lang="en-US"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48200" y="1606317"/>
            <a:ext cx="4038600" cy="4513729"/>
          </a:xfrm>
        </p:spPr>
      </p:pic>
    </p:spTree>
    <p:extLst>
      <p:ext uri="{BB962C8B-B14F-4D97-AF65-F5344CB8AC3E}">
        <p14:creationId xmlns:p14="http://schemas.microsoft.com/office/powerpoint/2010/main" val="84342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Multidisciplinary Approach of Ricoeur</a:t>
            </a:r>
            <a:endParaRPr lang="en-US" dirty="0"/>
          </a:p>
        </p:txBody>
      </p:sp>
      <p:sp>
        <p:nvSpPr>
          <p:cNvPr id="3" name="Content Placeholder 2"/>
          <p:cNvSpPr>
            <a:spLocks noGrp="1"/>
          </p:cNvSpPr>
          <p:nvPr>
            <p:ph sz="half" idx="1"/>
          </p:nvPr>
        </p:nvSpPr>
        <p:spPr/>
        <p:txBody>
          <a:bodyPr>
            <a:normAutofit fontScale="92500" lnSpcReduction="20000"/>
          </a:bodyPr>
          <a:lstStyle/>
          <a:p>
            <a:r>
              <a:rPr lang="en-US" dirty="0" smtClean="0"/>
              <a:t>Influence of: theories of the will and action; phenomenology; psychoanalysis; structuralism and semiotics; linguistics and theories of metaphor; symbol and narrative.</a:t>
            </a:r>
          </a:p>
          <a:p>
            <a:r>
              <a:rPr lang="en-US" dirty="0" smtClean="0"/>
              <a:t>A form of philosophical hermeneutics that engages with scripture, hence impact on theological hermeneutics.</a:t>
            </a:r>
            <a:endParaRPr lang="en-US" dirty="0"/>
          </a:p>
        </p:txBody>
      </p:sp>
      <p:sp>
        <p:nvSpPr>
          <p:cNvPr id="4" name="Content Placeholder 3"/>
          <p:cNvSpPr>
            <a:spLocks noGrp="1"/>
          </p:cNvSpPr>
          <p:nvPr>
            <p:ph sz="half" idx="2"/>
          </p:nvPr>
        </p:nvSpPr>
        <p:spPr/>
        <p:txBody>
          <a:bodyPr>
            <a:normAutofit fontScale="92500" lnSpcReduction="20000"/>
          </a:bodyPr>
          <a:lstStyle/>
          <a:p>
            <a:r>
              <a:rPr lang="en-US" dirty="0" smtClean="0"/>
              <a:t>Reconstruction of the meaning of texts (especially complex ones such as religious texts which articulate diverse worlds of human experience) requires the integration of details into a coherent whole. This is undertaken through an act of the imagination based on personal experience.</a:t>
            </a:r>
          </a:p>
          <a:p>
            <a:endParaRPr lang="en-US" dirty="0"/>
          </a:p>
        </p:txBody>
      </p:sp>
    </p:spTree>
    <p:extLst>
      <p:ext uri="{BB962C8B-B14F-4D97-AF65-F5344CB8AC3E}">
        <p14:creationId xmlns:p14="http://schemas.microsoft.com/office/powerpoint/2010/main" val="15290179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Narrative and Plot</a:t>
            </a:r>
            <a:endParaRPr lang="en-US" dirty="0"/>
          </a:p>
        </p:txBody>
      </p:sp>
      <p:sp>
        <p:nvSpPr>
          <p:cNvPr id="3" name="Content Placeholder 2"/>
          <p:cNvSpPr>
            <a:spLocks noGrp="1"/>
          </p:cNvSpPr>
          <p:nvPr>
            <p:ph sz="half" idx="1"/>
          </p:nvPr>
        </p:nvSpPr>
        <p:spPr>
          <a:xfrm>
            <a:off x="457200" y="1417638"/>
            <a:ext cx="4038600" cy="5107706"/>
          </a:xfrm>
        </p:spPr>
        <p:txBody>
          <a:bodyPr>
            <a:normAutofit fontScale="70000" lnSpcReduction="20000"/>
          </a:bodyPr>
          <a:lstStyle/>
          <a:p>
            <a:r>
              <a:rPr lang="en-US" dirty="0" smtClean="0"/>
              <a:t>Interpretation depends on personal choices. </a:t>
            </a:r>
          </a:p>
          <a:p>
            <a:r>
              <a:rPr lang="en-US" dirty="0" smtClean="0"/>
              <a:t>Choice and value are integral to the construction of meaning (determining the meaning of a text).</a:t>
            </a:r>
          </a:p>
          <a:p>
            <a:r>
              <a:rPr lang="en-US" dirty="0"/>
              <a:t>I</a:t>
            </a:r>
            <a:r>
              <a:rPr lang="en-US" dirty="0" smtClean="0"/>
              <a:t>nterpretation </a:t>
            </a:r>
            <a:r>
              <a:rPr lang="en-US" dirty="0"/>
              <a:t>involves a personal act of integrating textual details into a meaningful whole</a:t>
            </a:r>
            <a:r>
              <a:rPr lang="en-US" dirty="0" smtClean="0"/>
              <a:t>.</a:t>
            </a:r>
          </a:p>
          <a:p>
            <a:r>
              <a:rPr lang="en-US" dirty="0"/>
              <a:t>Narrative projects a world in which disparate elements acquire coherence through ‘plot’ (</a:t>
            </a:r>
            <a:r>
              <a:rPr lang="en-US" i="1" dirty="0"/>
              <a:t>Time and Narrative</a:t>
            </a:r>
            <a:r>
              <a:rPr lang="en-US" dirty="0"/>
              <a:t>).</a:t>
            </a:r>
          </a:p>
          <a:p>
            <a:r>
              <a:rPr lang="en-US" dirty="0"/>
              <a:t>The self discovers coherence in the emplotment of narrative; random actions achieve coherence as part of a single, larger action</a:t>
            </a:r>
          </a:p>
          <a:p>
            <a:endParaRPr lang="en-US" dirty="0"/>
          </a:p>
          <a:p>
            <a:endParaRPr lang="en-US"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572974"/>
            <a:ext cx="4038600" cy="2580415"/>
          </a:xfrm>
        </p:spPr>
      </p:pic>
    </p:spTree>
    <p:extLst>
      <p:ext uri="{BB962C8B-B14F-4D97-AF65-F5344CB8AC3E}">
        <p14:creationId xmlns:p14="http://schemas.microsoft.com/office/powerpoint/2010/main" val="11759788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Suspicion and </a:t>
            </a:r>
            <a:r>
              <a:rPr lang="en-GB" dirty="0" smtClean="0"/>
              <a:t>Retrieval</a:t>
            </a:r>
            <a:endParaRPr lang="en-US" dirty="0"/>
          </a:p>
        </p:txBody>
      </p:sp>
      <p:sp>
        <p:nvSpPr>
          <p:cNvPr id="3" name="Content Placeholder 2"/>
          <p:cNvSpPr>
            <a:spLocks noGrp="1"/>
          </p:cNvSpPr>
          <p:nvPr>
            <p:ph sz="half" idx="1"/>
          </p:nvPr>
        </p:nvSpPr>
        <p:spPr/>
        <p:txBody>
          <a:bodyPr>
            <a:normAutofit fontScale="70000" lnSpcReduction="20000"/>
          </a:bodyPr>
          <a:lstStyle/>
          <a:p>
            <a:r>
              <a:rPr lang="en-US" dirty="0" smtClean="0"/>
              <a:t>Ricoeur (contrary to Gadamer) recognizes the place of explanation alongside understanding.</a:t>
            </a:r>
          </a:p>
          <a:p>
            <a:r>
              <a:rPr lang="en-US" dirty="0" smtClean="0">
                <a:solidFill>
                  <a:srgbClr val="FFFF00"/>
                </a:solidFill>
              </a:rPr>
              <a:t>Explanation: ‘hermeneutic of suspicion</a:t>
            </a:r>
            <a:r>
              <a:rPr lang="en-US" dirty="0" smtClean="0">
                <a:solidFill>
                  <a:srgbClr val="FFFF00"/>
                </a:solidFill>
              </a:rPr>
              <a:t>’ </a:t>
            </a:r>
            <a:r>
              <a:rPr lang="en-US" dirty="0" smtClean="0"/>
              <a:t>(language and the self as inherently unstable)</a:t>
            </a:r>
            <a:endParaRPr lang="en-US" dirty="0" smtClean="0"/>
          </a:p>
          <a:p>
            <a:r>
              <a:rPr lang="en-US" dirty="0" smtClean="0">
                <a:solidFill>
                  <a:srgbClr val="FFFF00"/>
                </a:solidFill>
              </a:rPr>
              <a:t>Understanding: ‘hermeneutic of retrieval</a:t>
            </a:r>
            <a:r>
              <a:rPr lang="en-US" dirty="0" smtClean="0">
                <a:solidFill>
                  <a:srgbClr val="FFFF00"/>
                </a:solidFill>
              </a:rPr>
              <a:t>’ </a:t>
            </a:r>
            <a:r>
              <a:rPr lang="en-US" dirty="0" smtClean="0"/>
              <a:t>(trust in the reliability of meaning and communication as found in ancient interpretation). </a:t>
            </a:r>
            <a:endParaRPr lang="en-US" dirty="0" smtClean="0"/>
          </a:p>
          <a:p>
            <a:r>
              <a:rPr lang="en-US" dirty="0" smtClean="0"/>
              <a:t>Willingness to suspect and a willingness to </a:t>
            </a:r>
            <a:r>
              <a:rPr lang="en-US" dirty="0" smtClean="0"/>
              <a:t>listen (‘second na</a:t>
            </a:r>
            <a:r>
              <a:rPr lang="en-GB" dirty="0" smtClean="0"/>
              <a:t>ïveté’).</a:t>
            </a:r>
            <a:endParaRPr lang="en-US" dirty="0" smtClean="0"/>
          </a:p>
          <a:p>
            <a:r>
              <a:rPr lang="en-US" dirty="0" smtClean="0"/>
              <a:t>Suspicion about the vested interests of the interpreter and his/her community-traditions.</a:t>
            </a:r>
            <a:endParaRPr lang="en-US" dirty="0"/>
          </a:p>
        </p:txBody>
      </p:sp>
      <p:sp>
        <p:nvSpPr>
          <p:cNvPr id="4" name="Content Placeholder 3"/>
          <p:cNvSpPr>
            <a:spLocks noGrp="1"/>
          </p:cNvSpPr>
          <p:nvPr>
            <p:ph sz="half" idx="2"/>
          </p:nvPr>
        </p:nvSpPr>
        <p:spPr/>
        <p:txBody>
          <a:bodyPr>
            <a:normAutofit fontScale="70000" lnSpcReduction="20000"/>
          </a:bodyPr>
          <a:lstStyle/>
          <a:p>
            <a:r>
              <a:rPr lang="en-US" dirty="0"/>
              <a:t>The revealing moment is not something outside the text, nor the historical referent of the text, but ‘the world of the text’ = the interconnection that unfolds when one reads the text</a:t>
            </a:r>
            <a:r>
              <a:rPr lang="en-US" dirty="0" smtClean="0"/>
              <a:t>.</a:t>
            </a:r>
          </a:p>
          <a:p>
            <a:r>
              <a:rPr lang="en-US" dirty="0" smtClean="0"/>
              <a:t>The object of interpretation is not experience as felt by the author, but the meaning of such experiences as inscribed in linguistic and symbolic expressions.</a:t>
            </a:r>
            <a:endParaRPr lang="en-US" dirty="0"/>
          </a:p>
          <a:p>
            <a:endParaRPr lang="en-US" dirty="0"/>
          </a:p>
        </p:txBody>
      </p:sp>
    </p:spTree>
    <p:extLst>
      <p:ext uri="{BB962C8B-B14F-4D97-AF65-F5344CB8AC3E}">
        <p14:creationId xmlns:p14="http://schemas.microsoft.com/office/powerpoint/2010/main" val="9891563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Hermeneutical Pluralism</a:t>
            </a:r>
            <a:endParaRPr lang="en-US" dirty="0"/>
          </a:p>
        </p:txBody>
      </p:sp>
      <p:sp>
        <p:nvSpPr>
          <p:cNvPr id="3" name="Content Placeholder 2"/>
          <p:cNvSpPr>
            <a:spLocks noGrp="1"/>
          </p:cNvSpPr>
          <p:nvPr>
            <p:ph sz="half" idx="1"/>
          </p:nvPr>
        </p:nvSpPr>
        <p:spPr/>
        <p:txBody>
          <a:bodyPr>
            <a:normAutofit/>
          </a:bodyPr>
          <a:lstStyle/>
          <a:p>
            <a:r>
              <a:rPr lang="en-US" dirty="0" smtClean="0"/>
              <a:t>Pluralism of goals and models, and yet Ricoeur does not wish for hermeneutics to collapse into a diversity that loses overall coherence and direction</a:t>
            </a:r>
            <a:r>
              <a:rPr lang="en-US" dirty="0" smtClean="0"/>
              <a:t>.</a:t>
            </a:r>
            <a:endParaRPr lang="en-US" dirty="0" smtClean="0"/>
          </a:p>
        </p:txBody>
      </p:sp>
      <p:sp>
        <p:nvSpPr>
          <p:cNvPr id="4" name="Content Placeholder 3"/>
          <p:cNvSpPr>
            <a:spLocks noGrp="1"/>
          </p:cNvSpPr>
          <p:nvPr>
            <p:ph sz="half" idx="2"/>
          </p:nvPr>
        </p:nvSpPr>
        <p:spPr/>
        <p:txBody>
          <a:bodyPr>
            <a:normAutofit/>
          </a:bodyPr>
          <a:lstStyle/>
          <a:p>
            <a:r>
              <a:rPr lang="en-US" dirty="0"/>
              <a:t>He addresses distrust and suspicion (see postmodern contextualism) but insists that life and truth offer more.</a:t>
            </a:r>
          </a:p>
          <a:p>
            <a:endParaRPr lang="en-US" dirty="0"/>
          </a:p>
        </p:txBody>
      </p:sp>
    </p:spTree>
    <p:extLst>
      <p:ext uri="{BB962C8B-B14F-4D97-AF65-F5344CB8AC3E}">
        <p14:creationId xmlns:p14="http://schemas.microsoft.com/office/powerpoint/2010/main" val="20075828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832</TotalTime>
  <Words>1330</Words>
  <Application>Microsoft Macintosh PowerPoint</Application>
  <PresentationFormat>On-screen Show (4:3)</PresentationFormat>
  <Paragraphs>76</Paragraphs>
  <Slides>15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Calibri</vt:lpstr>
      <vt:lpstr>Mangal</vt:lpstr>
      <vt:lpstr>Arial</vt:lpstr>
      <vt:lpstr>Office Theme</vt:lpstr>
      <vt:lpstr>   Hermeneutics from an Interfaith Perspective</vt:lpstr>
      <vt:lpstr>Post-Schleiermacher</vt:lpstr>
      <vt:lpstr>Hans-Georg Gadamer</vt:lpstr>
      <vt:lpstr>Gadamer: ‘Being’ and ‘World’</vt:lpstr>
      <vt:lpstr>Truth and Method (1960)</vt:lpstr>
      <vt:lpstr>Truth and Method</vt:lpstr>
      <vt:lpstr>Fusion of Horizons</vt:lpstr>
      <vt:lpstr>PowerPoint Presentation</vt:lpstr>
      <vt:lpstr>Gadamer’s Approach</vt:lpstr>
      <vt:lpstr>Gadamer’s Impact</vt:lpstr>
      <vt:lpstr>Paul Ricoeur (1913-2005)</vt:lpstr>
      <vt:lpstr>Multidisciplinary Approach of Ricoeur</vt:lpstr>
      <vt:lpstr>Narrative and Plot</vt:lpstr>
      <vt:lpstr>Suspicion and Retrieval</vt:lpstr>
      <vt:lpstr>Hermeneutical Pluralism</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(HUSK5001)</dc:title>
  <dc:creator>Catrin Williams</dc:creator>
  <cp:lastModifiedBy>Microsoft Office User</cp:lastModifiedBy>
  <cp:revision>96</cp:revision>
  <dcterms:created xsi:type="dcterms:W3CDTF">2015-10-16T14:23:02Z</dcterms:created>
  <dcterms:modified xsi:type="dcterms:W3CDTF">2018-03-27T21:28:04Z</dcterms:modified>
</cp:coreProperties>
</file>