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0" r:id="rId1"/>
  </p:sldMasterIdLst>
  <p:notesMasterIdLst>
    <p:notesMasterId r:id="rId15"/>
  </p:notesMasterIdLst>
  <p:sldIdLst>
    <p:sldId id="256" r:id="rId2"/>
    <p:sldId id="257" r:id="rId3"/>
    <p:sldId id="258" r:id="rId4"/>
    <p:sldId id="260" r:id="rId5"/>
    <p:sldId id="259" r:id="rId6"/>
    <p:sldId id="261" r:id="rId7"/>
    <p:sldId id="262" r:id="rId8"/>
    <p:sldId id="268" r:id="rId9"/>
    <p:sldId id="263"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1636" autoAdjust="0"/>
  </p:normalViewPr>
  <p:slideViewPr>
    <p:cSldViewPr snapToGrid="0">
      <p:cViewPr varScale="1">
        <p:scale>
          <a:sx n="81" d="100"/>
          <a:sy n="81" d="100"/>
        </p:scale>
        <p:origin x="-75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89E639-8AF8-47C1-8CFF-B7FD66D59B75}" type="datetimeFigureOut">
              <a:rPr lang="en-US" smtClean="0"/>
              <a:t>3/13/2020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4D8B62-412F-4023-81BC-3364D9EEB766}" type="slidenum">
              <a:rPr lang="en-US" smtClean="0"/>
              <a:t>‹#›</a:t>
            </a:fld>
            <a:endParaRPr lang="en-US"/>
          </a:p>
        </p:txBody>
      </p:sp>
    </p:spTree>
    <p:extLst>
      <p:ext uri="{BB962C8B-B14F-4D97-AF65-F5344CB8AC3E}">
        <p14:creationId xmlns:p14="http://schemas.microsoft.com/office/powerpoint/2010/main" val="1087170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1" dirty="0" smtClean="0">
                <a:latin typeface="Times New Roman" panose="02020603050405020304" pitchFamily="18" charset="0"/>
                <a:cs typeface="Times New Roman" panose="02020603050405020304" pitchFamily="18" charset="0"/>
              </a:rPr>
              <a:t>Housekeeping-</a:t>
            </a:r>
          </a:p>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Times New Roman" panose="02020603050405020304" pitchFamily="18" charset="0"/>
                <a:cs typeface="Times New Roman" panose="02020603050405020304" pitchFamily="18" charset="0"/>
              </a:rPr>
              <a:t>It is an operational section in Marriott Forest of Arden which is accountable for maintenance, cleanliness and aesthetic upkeep of guest rooms. Housekeeping department efforts in providing a guest a desired room that direct bearing on its experience in hotel.</a:t>
            </a:r>
            <a:endParaRPr lang="en-GB" sz="1600" b="1" dirty="0" smtClean="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b="1" dirty="0" smtClean="0">
                <a:latin typeface="Times New Roman" panose="02020603050405020304" pitchFamily="18" charset="0"/>
                <a:cs typeface="Times New Roman" panose="02020603050405020304" pitchFamily="18" charset="0"/>
              </a:rPr>
              <a:t>Food and beverage-</a:t>
            </a:r>
          </a:p>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Times New Roman" panose="02020603050405020304" pitchFamily="18" charset="0"/>
                <a:cs typeface="Times New Roman" panose="02020603050405020304" pitchFamily="18" charset="0"/>
              </a:rPr>
              <a:t>It is accountable for food costing and maintaining high quality of food services.</a:t>
            </a:r>
            <a:endParaRPr lang="en-US" sz="1600" dirty="0" smtClean="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b="1" dirty="0" smtClean="0">
                <a:latin typeface="Times New Roman" panose="02020603050405020304" pitchFamily="18" charset="0"/>
                <a:cs typeface="Times New Roman" panose="02020603050405020304" pitchFamily="18" charset="0"/>
              </a:rPr>
              <a:t>Marketing-</a:t>
            </a:r>
            <a:endParaRPr lang="en-US" sz="1600" dirty="0" smtClean="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Times New Roman" panose="02020603050405020304" pitchFamily="18" charset="0"/>
                <a:cs typeface="Times New Roman" panose="02020603050405020304" pitchFamily="18" charset="0"/>
              </a:rPr>
              <a:t>. It is wide term that collectively describes function of advertising firm, including process, people and technology that enables selling to operate effectively and to scale with consistency as well as quality.</a:t>
            </a:r>
            <a:endParaRPr lang="en-US" sz="1600" dirty="0" smtClean="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latin typeface="Times New Roman" panose="02020603050405020304" pitchFamily="18" charset="0"/>
              <a:cs typeface="Times New Roman" panose="02020603050405020304" pitchFamily="18" charset="0"/>
            </a:endParaRPr>
          </a:p>
          <a:p>
            <a:endParaRPr lang="en-US" sz="1600" dirty="0"/>
          </a:p>
        </p:txBody>
      </p:sp>
      <p:sp>
        <p:nvSpPr>
          <p:cNvPr id="4" name="Slide Number Placeholder 3"/>
          <p:cNvSpPr>
            <a:spLocks noGrp="1"/>
          </p:cNvSpPr>
          <p:nvPr>
            <p:ph type="sldNum" sz="quarter" idx="10"/>
          </p:nvPr>
        </p:nvSpPr>
        <p:spPr/>
        <p:txBody>
          <a:bodyPr/>
          <a:lstStyle/>
          <a:p>
            <a:fld id="{E24D8B62-412F-4023-81BC-3364D9EEB766}" type="slidenum">
              <a:rPr lang="en-US" smtClean="0"/>
              <a:t>4</a:t>
            </a:fld>
            <a:endParaRPr lang="en-US"/>
          </a:p>
        </p:txBody>
      </p:sp>
    </p:spTree>
    <p:extLst>
      <p:ext uri="{BB962C8B-B14F-4D97-AF65-F5344CB8AC3E}">
        <p14:creationId xmlns:p14="http://schemas.microsoft.com/office/powerpoint/2010/main" val="33000332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600" dirty="0" smtClean="0">
                <a:latin typeface="Times New Roman" panose="02020603050405020304" pitchFamily="18" charset="0"/>
                <a:cs typeface="Times New Roman" panose="02020603050405020304" pitchFamily="18" charset="0"/>
              </a:rPr>
              <a:t>Forest of Arden Marriott hotel provide an memorable and unforgettable experiences to its consumers. With the excellent location in West Midlands, nestled between Coventry and Birmingham, firm is accessible by plane, car or train. The consumers are satisfied with the services of company, they feel happy and enjoy the journey while stay in hotel. It is located 6 KM to east of Birmingham international airport. The Marriott Forest of Arden is operated by Marriott hotel and resorts where it has two golf courses. Aylesford and Arden were designed by Donald steel, Arden is championship area. </a:t>
            </a:r>
            <a:endParaRPr lang="en-US" sz="1600" dirty="0" smtClean="0">
              <a:latin typeface="Times New Roman" panose="02020603050405020304" pitchFamily="18" charset="0"/>
              <a:cs typeface="Times New Roman" panose="02020603050405020304" pitchFamily="18" charset="0"/>
            </a:endParaRPr>
          </a:p>
          <a:p>
            <a:pPr algn="just"/>
            <a:endParaRPr lang="en-US" sz="1600" dirty="0"/>
          </a:p>
        </p:txBody>
      </p:sp>
      <p:sp>
        <p:nvSpPr>
          <p:cNvPr id="4" name="Slide Number Placeholder 3"/>
          <p:cNvSpPr>
            <a:spLocks noGrp="1"/>
          </p:cNvSpPr>
          <p:nvPr>
            <p:ph type="sldNum" sz="quarter" idx="10"/>
          </p:nvPr>
        </p:nvSpPr>
        <p:spPr/>
        <p:txBody>
          <a:bodyPr/>
          <a:lstStyle/>
          <a:p>
            <a:fld id="{E24D8B62-412F-4023-81BC-3364D9EEB766}" type="slidenum">
              <a:rPr lang="en-US" smtClean="0"/>
              <a:t>5</a:t>
            </a:fld>
            <a:endParaRPr lang="en-US"/>
          </a:p>
        </p:txBody>
      </p:sp>
    </p:spTree>
    <p:extLst>
      <p:ext uri="{BB962C8B-B14F-4D97-AF65-F5344CB8AC3E}">
        <p14:creationId xmlns:p14="http://schemas.microsoft.com/office/powerpoint/2010/main" val="144313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lnSpc>
                <a:spcPct val="150000"/>
              </a:lnSpc>
            </a:pPr>
            <a:r>
              <a:rPr lang="en-GB" sz="1600" dirty="0" smtClean="0">
                <a:latin typeface="Times New Roman" panose="02020603050405020304" pitchFamily="18" charset="0"/>
                <a:cs typeface="Times New Roman" panose="02020603050405020304" pitchFamily="18" charset="0"/>
              </a:rPr>
              <a:t>F&amp;B operation is related to service of food made in wide Kitchen area within hotel and drinks prepared in Bar to guest at F&amp;B premises. Food and beverage servers are employed in Marriott hotel, the duties of workers work under this operation is to perform effectively behind counters to take orders of hotel guests. F&amp;B department role is to prepare counters or tables for meals in hotel, stock service area with supplies, present menu, greet visitors and help them to chose menu items. Furthermore, the role of F&amp;B is to sell food and beverage to guest of hotel accordant to their demands.</a:t>
            </a:r>
            <a:endParaRPr lang="en-US" sz="1600" dirty="0" smtClean="0">
              <a:latin typeface="Times New Roman" panose="02020603050405020304" pitchFamily="18" charset="0"/>
              <a:cs typeface="Times New Roman" panose="02020603050405020304" pitchFamily="18" charset="0"/>
            </a:endParaRPr>
          </a:p>
          <a:p>
            <a:pPr algn="just">
              <a:lnSpc>
                <a:spcPct val="150000"/>
              </a:lnSpc>
            </a:pPr>
            <a:endParaRPr lang="en-US" sz="1600" dirty="0" smtClean="0">
              <a:latin typeface="Times New Roman" panose="02020603050405020304" pitchFamily="18" charset="0"/>
              <a:cs typeface="Times New Roman" panose="02020603050405020304" pitchFamily="18" charset="0"/>
            </a:endParaRPr>
          </a:p>
          <a:p>
            <a:pPr algn="just"/>
            <a:endParaRPr lang="en-US" sz="1600" dirty="0"/>
          </a:p>
        </p:txBody>
      </p:sp>
      <p:sp>
        <p:nvSpPr>
          <p:cNvPr id="4" name="Slide Number Placeholder 3"/>
          <p:cNvSpPr>
            <a:spLocks noGrp="1"/>
          </p:cNvSpPr>
          <p:nvPr>
            <p:ph type="sldNum" sz="quarter" idx="10"/>
          </p:nvPr>
        </p:nvSpPr>
        <p:spPr/>
        <p:txBody>
          <a:bodyPr/>
          <a:lstStyle/>
          <a:p>
            <a:fld id="{E24D8B62-412F-4023-81BC-3364D9EEB766}" type="slidenum">
              <a:rPr lang="en-US" smtClean="0"/>
              <a:t>6</a:t>
            </a:fld>
            <a:endParaRPr lang="en-US"/>
          </a:p>
        </p:txBody>
      </p:sp>
    </p:spTree>
    <p:extLst>
      <p:ext uri="{BB962C8B-B14F-4D97-AF65-F5344CB8AC3E}">
        <p14:creationId xmlns:p14="http://schemas.microsoft.com/office/powerpoint/2010/main" val="1059077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lnSpc>
                <a:spcPct val="160000"/>
              </a:lnSpc>
            </a:pPr>
            <a:r>
              <a:rPr lang="en-GB" sz="1600" dirty="0" smtClean="0">
                <a:latin typeface="Times New Roman" panose="02020603050405020304" pitchFamily="18" charset="0"/>
                <a:cs typeface="Times New Roman" panose="02020603050405020304" pitchFamily="18" charset="0"/>
              </a:rPr>
              <a:t>Health and safety is vitally essential in hotel, personal hygiene practices will help to prevent germ from spreading to food. Food production staff always focus on personal hygiene, they wash hand and wear gloved while preparing food for hotel guest.</a:t>
            </a:r>
            <a:endParaRPr lang="en-US" sz="1600" dirty="0" smtClean="0">
              <a:latin typeface="Times New Roman" panose="02020603050405020304" pitchFamily="18" charset="0"/>
              <a:cs typeface="Times New Roman" panose="02020603050405020304" pitchFamily="18" charset="0"/>
            </a:endParaRPr>
          </a:p>
          <a:p>
            <a:pPr lvl="0" algn="just">
              <a:lnSpc>
                <a:spcPct val="160000"/>
              </a:lnSpc>
            </a:pPr>
            <a:r>
              <a:rPr lang="en-GB" sz="1600" dirty="0" smtClean="0">
                <a:latin typeface="Times New Roman" panose="02020603050405020304" pitchFamily="18" charset="0"/>
                <a:cs typeface="Times New Roman" panose="02020603050405020304" pitchFamily="18" charset="0"/>
              </a:rPr>
              <a:t>Marriott Forest of Arden food servers create compelling and locally relevant dining and drinking destinations as well as experiences that guest talk about. </a:t>
            </a:r>
            <a:endParaRPr lang="en-US" sz="1600" dirty="0" smtClean="0">
              <a:latin typeface="Times New Roman" panose="02020603050405020304" pitchFamily="18" charset="0"/>
              <a:cs typeface="Times New Roman" panose="02020603050405020304" pitchFamily="18" charset="0"/>
            </a:endParaRPr>
          </a:p>
          <a:p>
            <a:pPr lvl="0" algn="just">
              <a:lnSpc>
                <a:spcPct val="160000"/>
              </a:lnSpc>
            </a:pPr>
            <a:r>
              <a:rPr lang="en-GB" sz="1600" dirty="0" smtClean="0">
                <a:latin typeface="Times New Roman" panose="02020603050405020304" pitchFamily="18" charset="0"/>
                <a:cs typeface="Times New Roman" panose="02020603050405020304" pitchFamily="18" charset="0"/>
              </a:rPr>
              <a:t>Food production management encourage their professional chefs and Food &amp; beverage associates to respond to international and local guest trends by inventing or innovating in taste, culture and design. </a:t>
            </a:r>
            <a:endParaRPr lang="en-US" sz="1600" dirty="0" smtClean="0">
              <a:latin typeface="Times New Roman" panose="02020603050405020304" pitchFamily="18" charset="0"/>
              <a:cs typeface="Times New Roman" panose="02020603050405020304" pitchFamily="18" charset="0"/>
            </a:endParaRPr>
          </a:p>
          <a:p>
            <a:pPr algn="just">
              <a:lnSpc>
                <a:spcPct val="160000"/>
              </a:lnSpc>
            </a:pPr>
            <a:endParaRPr lang="en-US" sz="1600" dirty="0" smtClean="0">
              <a:latin typeface="Times New Roman" panose="02020603050405020304" pitchFamily="18" charset="0"/>
              <a:cs typeface="Times New Roman" panose="02020603050405020304" pitchFamily="18" charset="0"/>
            </a:endParaRPr>
          </a:p>
          <a:p>
            <a:endParaRPr lang="en-US" sz="1600" dirty="0"/>
          </a:p>
        </p:txBody>
      </p:sp>
      <p:sp>
        <p:nvSpPr>
          <p:cNvPr id="4" name="Slide Number Placeholder 3"/>
          <p:cNvSpPr>
            <a:spLocks noGrp="1"/>
          </p:cNvSpPr>
          <p:nvPr>
            <p:ph type="sldNum" sz="quarter" idx="10"/>
          </p:nvPr>
        </p:nvSpPr>
        <p:spPr/>
        <p:txBody>
          <a:bodyPr/>
          <a:lstStyle/>
          <a:p>
            <a:fld id="{E24D8B62-412F-4023-81BC-3364D9EEB766}" type="slidenum">
              <a:rPr lang="en-US" smtClean="0"/>
              <a:t>10</a:t>
            </a:fld>
            <a:endParaRPr lang="en-US"/>
          </a:p>
        </p:txBody>
      </p:sp>
    </p:spTree>
    <p:extLst>
      <p:ext uri="{BB962C8B-B14F-4D97-AF65-F5344CB8AC3E}">
        <p14:creationId xmlns:p14="http://schemas.microsoft.com/office/powerpoint/2010/main" val="3044671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spTree>
      <p:nvGrpSpPr>
        <p:cNvPr id="1" name=""/>
        <p:cNvGrpSpPr/>
        <p:nvPr/>
      </p:nvGrpSpPr>
      <p:grpSpPr>
        <a:xfrm>
          <a:off x="0" y="0"/>
          <a:ext cx="0" cy="0"/>
          <a:chOff x="0" y="0"/>
          <a:chExt cx="0" cy="0"/>
        </a:xfrm>
      </p:grpSpPr>
      <p:sp>
        <p:nvSpPr>
          <p:cNvPr id="7" name="Conector drept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u 28"/>
          <p:cNvSpPr>
            <a:spLocks noGrp="1"/>
          </p:cNvSpPr>
          <p:nvPr>
            <p:ph type="ctrTitle"/>
          </p:nvPr>
        </p:nvSpPr>
        <p:spPr>
          <a:xfrm>
            <a:off x="508000" y="4853412"/>
            <a:ext cx="11277600" cy="1222375"/>
          </a:xfrm>
        </p:spPr>
        <p:txBody>
          <a:bodyPr anchor="t"/>
          <a:lstStyle/>
          <a:p>
            <a:r>
              <a:rPr kumimoji="0" lang="ro-RO" smtClean="0"/>
              <a:t>Clic pentru editare stil titlu</a:t>
            </a:r>
            <a:endParaRPr kumimoji="0" lang="en-US"/>
          </a:p>
        </p:txBody>
      </p:sp>
      <p:sp>
        <p:nvSpPr>
          <p:cNvPr id="9" name="Subtitlu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o-RO" smtClean="0"/>
              <a:t>Clic pentru a edita stilul de subtitlu</a:t>
            </a:r>
            <a:endParaRPr kumimoji="0" lang="en-US"/>
          </a:p>
        </p:txBody>
      </p:sp>
      <p:sp>
        <p:nvSpPr>
          <p:cNvPr id="16" name="Substituent dată 15"/>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2" name="Substituent subsol 1"/>
          <p:cNvSpPr>
            <a:spLocks noGrp="1"/>
          </p:cNvSpPr>
          <p:nvPr>
            <p:ph type="ftr" sz="quarter" idx="11"/>
          </p:nvPr>
        </p:nvSpPr>
        <p:spPr/>
        <p:txBody>
          <a:bodyPr/>
          <a:lstStyle/>
          <a:p>
            <a:endParaRPr lang="en-US" dirty="0"/>
          </a:p>
        </p:txBody>
      </p:sp>
      <p:sp>
        <p:nvSpPr>
          <p:cNvPr id="15" name="Substituent număr diapozitiv 14"/>
          <p:cNvSpPr>
            <a:spLocks noGrp="1"/>
          </p:cNvSpPr>
          <p:nvPr>
            <p:ph type="sldNum" sz="quarter" idx="12"/>
          </p:nvPr>
        </p:nvSpPr>
        <p:spPr>
          <a:xfrm>
            <a:off x="10972800" y="6473952"/>
            <a:ext cx="1011936" cy="246888"/>
          </a:xfrm>
        </p:spPr>
        <p:txBody>
          <a:body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2" name="Titlu 21"/>
          <p:cNvSpPr>
            <a:spLocks noGrp="1"/>
          </p:cNvSpPr>
          <p:nvPr>
            <p:ph type="title"/>
          </p:nvPr>
        </p:nvSpPr>
        <p:spPr/>
        <p:txBody>
          <a:bodyPr/>
          <a:lstStyle/>
          <a:p>
            <a:r>
              <a:rPr kumimoji="0" lang="ro-RO" smtClean="0"/>
              <a:t>Clic pentru editare stil titlu</a:t>
            </a:r>
            <a:endParaRPr kumimoji="0" lang="en-US"/>
          </a:p>
        </p:txBody>
      </p:sp>
      <p:sp>
        <p:nvSpPr>
          <p:cNvPr id="27" name="Substituent conținut 26"/>
          <p:cNvSpPr>
            <a:spLocks noGrp="1"/>
          </p:cNvSpPr>
          <p:nvPr>
            <p:ph idx="1"/>
          </p:nvPr>
        </p:nvSpPr>
        <p:spPr/>
        <p:txBody>
          <a:body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25" name="Substituent dată 24"/>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19" name="Substituent subsol 18"/>
          <p:cNvSpPr>
            <a:spLocks noGrp="1"/>
          </p:cNvSpPr>
          <p:nvPr>
            <p:ph type="ftr" sz="quarter" idx="11"/>
          </p:nvPr>
        </p:nvSpPr>
        <p:spPr>
          <a:xfrm>
            <a:off x="4775200" y="76201"/>
            <a:ext cx="3860800" cy="288925"/>
          </a:xfrm>
        </p:spPr>
        <p:txBody>
          <a:bodyPr/>
          <a:lstStyle/>
          <a:p>
            <a:endParaRPr lang="en-US" dirty="0"/>
          </a:p>
        </p:txBody>
      </p:sp>
      <p:sp>
        <p:nvSpPr>
          <p:cNvPr id="16" name="Substituent număr diapozitiv 15"/>
          <p:cNvSpPr>
            <a:spLocks noGrp="1"/>
          </p:cNvSpPr>
          <p:nvPr>
            <p:ph type="sldNum" sz="quarter" idx="12"/>
          </p:nvPr>
        </p:nvSpPr>
        <p:spPr>
          <a:xfrm>
            <a:off x="10972800" y="6473952"/>
            <a:ext cx="1011936" cy="246888"/>
          </a:xfrm>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ntet secțiune">
    <p:spTree>
      <p:nvGrpSpPr>
        <p:cNvPr id="1" name=""/>
        <p:cNvGrpSpPr/>
        <p:nvPr/>
      </p:nvGrpSpPr>
      <p:grpSpPr>
        <a:xfrm>
          <a:off x="0" y="0"/>
          <a:ext cx="0" cy="0"/>
          <a:chOff x="0" y="0"/>
          <a:chExt cx="0" cy="0"/>
        </a:xfrm>
      </p:grpSpPr>
      <p:sp>
        <p:nvSpPr>
          <p:cNvPr id="7" name="Conector drept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ubstituent text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o-RO" smtClean="0"/>
              <a:t>Clic pentru editare stiluri text Coordonator</a:t>
            </a:r>
          </a:p>
        </p:txBody>
      </p:sp>
      <p:sp>
        <p:nvSpPr>
          <p:cNvPr id="19" name="Substituent dată 18"/>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11" name="Substituent subsol 10"/>
          <p:cNvSpPr>
            <a:spLocks noGrp="1"/>
          </p:cNvSpPr>
          <p:nvPr>
            <p:ph type="ftr" sz="quarter" idx="11"/>
          </p:nvPr>
        </p:nvSpPr>
        <p:spPr/>
        <p:txBody>
          <a:bodyPr/>
          <a:lstStyle/>
          <a:p>
            <a:endParaRPr lang="en-US" dirty="0"/>
          </a:p>
        </p:txBody>
      </p:sp>
      <p:sp>
        <p:nvSpPr>
          <p:cNvPr id="16" name="Substituent număr diapozitiv 15"/>
          <p:cNvSpPr>
            <a:spLocks noGrp="1"/>
          </p:cNvSpPr>
          <p:nvPr>
            <p:ph type="sldNum" sz="quarter" idx="12"/>
          </p:nvPr>
        </p:nvSpPr>
        <p:spPr/>
        <p:txBody>
          <a:bodyPr/>
          <a:lstStyle/>
          <a:p>
            <a:fld id="{D57F1E4F-1CFF-5643-939E-217C01CDF565}" type="slidenum">
              <a:rPr lang="en-US" smtClean="0"/>
              <a:pPr/>
              <a:t>‹#›</a:t>
            </a:fld>
            <a:endParaRPr lang="en-US" dirty="0"/>
          </a:p>
        </p:txBody>
      </p:sp>
      <p:sp>
        <p:nvSpPr>
          <p:cNvPr id="8" name="Titlu 7"/>
          <p:cNvSpPr>
            <a:spLocks noGrp="1"/>
          </p:cNvSpPr>
          <p:nvPr>
            <p:ph type="title"/>
          </p:nvPr>
        </p:nvSpPr>
        <p:spPr>
          <a:xfrm>
            <a:off x="240633" y="2947086"/>
            <a:ext cx="11582400" cy="1184825"/>
          </a:xfrm>
        </p:spPr>
        <p:txBody>
          <a:bodyPr rtlCol="0" anchor="t"/>
          <a:lstStyle>
            <a:lvl1pPr algn="r">
              <a:defRPr/>
            </a:lvl1pPr>
          </a:lstStyle>
          <a:p>
            <a:r>
              <a:rPr kumimoji="0" lang="ro-RO" smtClean="0"/>
              <a:t>Clic pentru editare stil titlu</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0" name="Titlu 19"/>
          <p:cNvSpPr>
            <a:spLocks noGrp="1"/>
          </p:cNvSpPr>
          <p:nvPr>
            <p:ph type="title"/>
          </p:nvPr>
        </p:nvSpPr>
        <p:spPr>
          <a:xfrm>
            <a:off x="402336" y="457200"/>
            <a:ext cx="11582400" cy="841248"/>
          </a:xfrm>
        </p:spPr>
        <p:txBody>
          <a:bodyPr/>
          <a:lstStyle/>
          <a:p>
            <a:r>
              <a:rPr kumimoji="0" lang="ro-RO" smtClean="0"/>
              <a:t>Clic pentru editare stil titlu</a:t>
            </a:r>
            <a:endParaRPr kumimoji="0" lang="en-US"/>
          </a:p>
        </p:txBody>
      </p:sp>
      <p:sp>
        <p:nvSpPr>
          <p:cNvPr id="14" name="Substituent conținut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13" name="Substituent conținut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21" name="Substituent dată 20"/>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10" name="Substituent subsol 9"/>
          <p:cNvSpPr>
            <a:spLocks noGrp="1"/>
          </p:cNvSpPr>
          <p:nvPr>
            <p:ph type="ftr" sz="quarter" idx="11"/>
          </p:nvPr>
        </p:nvSpPr>
        <p:spPr/>
        <p:txBody>
          <a:bodyPr/>
          <a:lstStyle/>
          <a:p>
            <a:endParaRPr lang="en-US" dirty="0"/>
          </a:p>
        </p:txBody>
      </p:sp>
      <p:sp>
        <p:nvSpPr>
          <p:cNvPr id="31" name="Substituent număr diapozitiv 30"/>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ție">
    <p:spTree>
      <p:nvGrpSpPr>
        <p:cNvPr id="1" name=""/>
        <p:cNvGrpSpPr/>
        <p:nvPr/>
      </p:nvGrpSpPr>
      <p:grpSpPr>
        <a:xfrm>
          <a:off x="0" y="0"/>
          <a:ext cx="0" cy="0"/>
          <a:chOff x="0" y="0"/>
          <a:chExt cx="0" cy="0"/>
        </a:xfrm>
      </p:grpSpPr>
      <p:sp>
        <p:nvSpPr>
          <p:cNvPr id="29" name="Titlu 28"/>
          <p:cNvSpPr>
            <a:spLocks noGrp="1"/>
          </p:cNvSpPr>
          <p:nvPr>
            <p:ph type="title"/>
          </p:nvPr>
        </p:nvSpPr>
        <p:spPr>
          <a:xfrm>
            <a:off x="406400" y="5410200"/>
            <a:ext cx="11480800" cy="882650"/>
          </a:xfrm>
        </p:spPr>
        <p:txBody>
          <a:bodyPr anchor="ctr"/>
          <a:lstStyle>
            <a:lvl1pPr>
              <a:defRPr/>
            </a:lvl1pPr>
          </a:lstStyle>
          <a:p>
            <a:r>
              <a:rPr kumimoji="0" lang="ro-RO" smtClean="0"/>
              <a:t>Clic pentru editare stil titlu</a:t>
            </a:r>
            <a:endParaRPr kumimoji="0" lang="en-US"/>
          </a:p>
        </p:txBody>
      </p:sp>
      <p:sp>
        <p:nvSpPr>
          <p:cNvPr id="13" name="Substituent text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o-RO" smtClean="0"/>
              <a:t>Clic pentru editare stiluri text Coordonator</a:t>
            </a:r>
          </a:p>
        </p:txBody>
      </p:sp>
      <p:sp>
        <p:nvSpPr>
          <p:cNvPr id="25" name="Substituent text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o-RO" smtClean="0"/>
              <a:t>Clic pentru editare stiluri text Coordonator</a:t>
            </a:r>
          </a:p>
        </p:txBody>
      </p:sp>
      <p:sp>
        <p:nvSpPr>
          <p:cNvPr id="4" name="Substituent conținut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28" name="Substituent conținut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10" name="Substituent dată 9"/>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6" name="Substituent subsol 5"/>
          <p:cNvSpPr>
            <a:spLocks noGrp="1"/>
          </p:cNvSpPr>
          <p:nvPr>
            <p:ph type="ftr" sz="quarter" idx="11"/>
          </p:nvPr>
        </p:nvSpPr>
        <p:spPr/>
        <p:txBody>
          <a:bodyPr/>
          <a:lstStyle/>
          <a:p>
            <a:endParaRPr lang="en-US" dirty="0"/>
          </a:p>
        </p:txBody>
      </p:sp>
      <p:sp>
        <p:nvSpPr>
          <p:cNvPr id="7" name="Substituent număr diapozitiv 6"/>
          <p:cNvSpPr>
            <a:spLocks noGrp="1"/>
          </p:cNvSpPr>
          <p:nvPr>
            <p:ph type="sldNum" sz="quarter" idx="12"/>
          </p:nvPr>
        </p:nvSpPr>
        <p:spPr>
          <a:xfrm>
            <a:off x="10972800" y="6477000"/>
            <a:ext cx="1016000" cy="246888"/>
          </a:xfrm>
        </p:spPr>
        <p:txBody>
          <a:bodyPr/>
          <a:lstStyle/>
          <a:p>
            <a:fld id="{D57F1E4F-1CFF-5643-939E-217C01CDF565}" type="slidenum">
              <a:rPr lang="en-US" smtClean="0"/>
              <a:pPr/>
              <a:t>‹#›</a:t>
            </a:fld>
            <a:endParaRPr lang="en-US" dirty="0"/>
          </a:p>
        </p:txBody>
      </p:sp>
      <p:sp>
        <p:nvSpPr>
          <p:cNvPr id="11" name="Conector drept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30" name="Titlu 29"/>
          <p:cNvSpPr>
            <a:spLocks noGrp="1"/>
          </p:cNvSpPr>
          <p:nvPr>
            <p:ph type="title"/>
          </p:nvPr>
        </p:nvSpPr>
        <p:spPr>
          <a:xfrm>
            <a:off x="402336" y="457200"/>
            <a:ext cx="11582400" cy="841248"/>
          </a:xfrm>
        </p:spPr>
        <p:txBody>
          <a:bodyPr/>
          <a:lstStyle/>
          <a:p>
            <a:r>
              <a:rPr kumimoji="0" lang="ro-RO" smtClean="0"/>
              <a:t>Clic pentru editare stil titlu</a:t>
            </a:r>
            <a:endParaRPr kumimoji="0" lang="en-US"/>
          </a:p>
        </p:txBody>
      </p:sp>
      <p:sp>
        <p:nvSpPr>
          <p:cNvPr id="12" name="Substituent dată 11"/>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21" name="Substituent subsol 20"/>
          <p:cNvSpPr>
            <a:spLocks noGrp="1"/>
          </p:cNvSpPr>
          <p:nvPr>
            <p:ph type="ftr" sz="quarter" idx="11"/>
          </p:nvPr>
        </p:nvSpPr>
        <p:spPr/>
        <p:txBody>
          <a:bodyPr/>
          <a:lstStyle/>
          <a:p>
            <a:endParaRPr lang="en-US" dirty="0"/>
          </a:p>
        </p:txBody>
      </p:sp>
      <p:sp>
        <p:nvSpPr>
          <p:cNvPr id="6" name="Substituent număr diapozitiv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Necompletat">
    <p:spTree>
      <p:nvGrpSpPr>
        <p:cNvPr id="1" name=""/>
        <p:cNvGrpSpPr/>
        <p:nvPr/>
      </p:nvGrpSpPr>
      <p:grpSpPr>
        <a:xfrm>
          <a:off x="0" y="0"/>
          <a:ext cx="0" cy="0"/>
          <a:chOff x="0" y="0"/>
          <a:chExt cx="0" cy="0"/>
        </a:xfrm>
      </p:grpSpPr>
      <p:sp>
        <p:nvSpPr>
          <p:cNvPr id="3" name="Substituent dată 2"/>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24" name="Substituent subsol 23"/>
          <p:cNvSpPr>
            <a:spLocks noGrp="1"/>
          </p:cNvSpPr>
          <p:nvPr>
            <p:ph type="ftr" sz="quarter" idx="11"/>
          </p:nvPr>
        </p:nvSpPr>
        <p:spPr/>
        <p:txBody>
          <a:bodyPr/>
          <a:lstStyle/>
          <a:p>
            <a:endParaRPr lang="en-US" dirty="0"/>
          </a:p>
        </p:txBody>
      </p:sp>
      <p:sp>
        <p:nvSpPr>
          <p:cNvPr id="7" name="Substituent număr diapozitiv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ținut cu legendă">
    <p:spTree>
      <p:nvGrpSpPr>
        <p:cNvPr id="1" name=""/>
        <p:cNvGrpSpPr/>
        <p:nvPr/>
      </p:nvGrpSpPr>
      <p:grpSpPr>
        <a:xfrm>
          <a:off x="0" y="0"/>
          <a:ext cx="0" cy="0"/>
          <a:chOff x="0" y="0"/>
          <a:chExt cx="0" cy="0"/>
        </a:xfrm>
      </p:grpSpPr>
      <p:sp>
        <p:nvSpPr>
          <p:cNvPr id="8" name="Conector drept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u 11"/>
          <p:cNvSpPr>
            <a:spLocks noGrp="1"/>
          </p:cNvSpPr>
          <p:nvPr>
            <p:ph type="title"/>
          </p:nvPr>
        </p:nvSpPr>
        <p:spPr>
          <a:xfrm>
            <a:off x="609600" y="5486400"/>
            <a:ext cx="11277600" cy="520700"/>
          </a:xfrm>
        </p:spPr>
        <p:txBody>
          <a:bodyPr anchor="ctr"/>
          <a:lstStyle>
            <a:lvl1pPr algn="l">
              <a:buNone/>
              <a:defRPr sz="2000" b="1"/>
            </a:lvl1pPr>
          </a:lstStyle>
          <a:p>
            <a:r>
              <a:rPr kumimoji="0" lang="ro-RO" smtClean="0"/>
              <a:t>Clic pentru editare stil titlu</a:t>
            </a:r>
            <a:endParaRPr kumimoji="0" lang="en-US"/>
          </a:p>
        </p:txBody>
      </p:sp>
      <p:sp>
        <p:nvSpPr>
          <p:cNvPr id="26" name="Substituent text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o-RO" smtClean="0"/>
              <a:t>Clic pentru editare stiluri text Coordonator</a:t>
            </a:r>
          </a:p>
        </p:txBody>
      </p:sp>
      <p:sp>
        <p:nvSpPr>
          <p:cNvPr id="14" name="Substituent conținut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25" name="Substituent dată 24"/>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29" name="Substituent subsol 28"/>
          <p:cNvSpPr>
            <a:spLocks noGrp="1"/>
          </p:cNvSpPr>
          <p:nvPr>
            <p:ph type="ftr" sz="quarter" idx="11"/>
          </p:nvPr>
        </p:nvSpPr>
        <p:spPr/>
        <p:txBody>
          <a:bodyPr/>
          <a:lstStyle/>
          <a:p>
            <a:endParaRPr lang="en-US" dirty="0"/>
          </a:p>
        </p:txBody>
      </p:sp>
      <p:sp>
        <p:nvSpPr>
          <p:cNvPr id="7" name="Substituent număr diapozitiv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ine cu legendă">
    <p:spTree>
      <p:nvGrpSpPr>
        <p:cNvPr id="1" name=""/>
        <p:cNvGrpSpPr/>
        <p:nvPr/>
      </p:nvGrpSpPr>
      <p:grpSpPr>
        <a:xfrm>
          <a:off x="0" y="0"/>
          <a:ext cx="0" cy="0"/>
          <a:chOff x="0" y="0"/>
          <a:chExt cx="0" cy="0"/>
        </a:xfrm>
      </p:grpSpPr>
      <p:sp>
        <p:nvSpPr>
          <p:cNvPr id="13" name="Substituent imagine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o-RO" smtClean="0"/>
              <a:t>Faceți clic pe pictogramă pentru a adăuga o imagine</a:t>
            </a:r>
            <a:endParaRPr kumimoji="0" lang="en-US" dirty="0"/>
          </a:p>
        </p:txBody>
      </p:sp>
      <p:sp>
        <p:nvSpPr>
          <p:cNvPr id="7" name="Substituent dată 6"/>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5" name="Substituent subsol 4"/>
          <p:cNvSpPr>
            <a:spLocks noGrp="1"/>
          </p:cNvSpPr>
          <p:nvPr>
            <p:ph type="ftr" sz="quarter" idx="11"/>
          </p:nvPr>
        </p:nvSpPr>
        <p:spPr/>
        <p:txBody>
          <a:bodyPr/>
          <a:lstStyle/>
          <a:p>
            <a:endParaRPr lang="en-US" dirty="0"/>
          </a:p>
        </p:txBody>
      </p:sp>
      <p:sp>
        <p:nvSpPr>
          <p:cNvPr id="31" name="Substituent număr diapozitiv 30"/>
          <p:cNvSpPr>
            <a:spLocks noGrp="1"/>
          </p:cNvSpPr>
          <p:nvPr>
            <p:ph type="sldNum" sz="quarter" idx="12"/>
          </p:nvPr>
        </p:nvSpPr>
        <p:spPr/>
        <p:txBody>
          <a:bodyPr/>
          <a:lstStyle/>
          <a:p>
            <a:fld id="{D57F1E4F-1CFF-5643-939E-217C01CDF565}" type="slidenum">
              <a:rPr lang="en-US" smtClean="0"/>
              <a:pPr/>
              <a:t>‹#›</a:t>
            </a:fld>
            <a:endParaRPr lang="en-US" dirty="0"/>
          </a:p>
        </p:txBody>
      </p:sp>
      <p:sp>
        <p:nvSpPr>
          <p:cNvPr id="17" name="Titlu 16"/>
          <p:cNvSpPr>
            <a:spLocks noGrp="1"/>
          </p:cNvSpPr>
          <p:nvPr>
            <p:ph type="title"/>
          </p:nvPr>
        </p:nvSpPr>
        <p:spPr>
          <a:xfrm>
            <a:off x="508000" y="4993760"/>
            <a:ext cx="7823200" cy="522288"/>
          </a:xfrm>
        </p:spPr>
        <p:txBody>
          <a:bodyPr anchor="ctr"/>
          <a:lstStyle>
            <a:lvl1pPr algn="l">
              <a:buNone/>
              <a:defRPr sz="2000" b="1"/>
            </a:lvl1pPr>
          </a:lstStyle>
          <a:p>
            <a:r>
              <a:rPr kumimoji="0" lang="ro-RO" smtClean="0"/>
              <a:t>Clic pentru editare stil titlu</a:t>
            </a:r>
            <a:endParaRPr kumimoji="0" lang="en-US"/>
          </a:p>
        </p:txBody>
      </p:sp>
      <p:sp>
        <p:nvSpPr>
          <p:cNvPr id="26" name="Substituent text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o-RO" smtClean="0"/>
              <a:t>Clic pentru editare stiluri text Coordonator</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r>
              <a:rPr kumimoji="0" lang="ro-RO" smtClean="0"/>
              <a:t>Clic pentru editare stil titlu</a:t>
            </a:r>
            <a:endParaRPr kumimoji="0" lang="en-US"/>
          </a:p>
        </p:txBody>
      </p:sp>
      <p:sp>
        <p:nvSpPr>
          <p:cNvPr id="3" name="Substituent text vertical 2"/>
          <p:cNvSpPr>
            <a:spLocks noGrp="1"/>
          </p:cNvSpPr>
          <p:nvPr>
            <p:ph type="body" orient="vert" idx="1"/>
          </p:nvPr>
        </p:nvSpPr>
        <p:spPr/>
        <p:txBody>
          <a:bodyPr vert="eaVert"/>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4" name="Substituent dată 3"/>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5" name="Substituent subsol 4"/>
          <p:cNvSpPr>
            <a:spLocks noGrp="1"/>
          </p:cNvSpPr>
          <p:nvPr>
            <p:ph type="ftr" sz="quarter" idx="11"/>
          </p:nvPr>
        </p:nvSpPr>
        <p:spPr/>
        <p:txBody>
          <a:bodyPr/>
          <a:lstStyle/>
          <a:p>
            <a:endParaRPr lang="en-US" dirty="0"/>
          </a:p>
        </p:txBody>
      </p:sp>
      <p:sp>
        <p:nvSpPr>
          <p:cNvPr id="6" name="Substituent număr diapozitiv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lu vertical și text">
    <p:spTree>
      <p:nvGrpSpPr>
        <p:cNvPr id="1" name=""/>
        <p:cNvGrpSpPr/>
        <p:nvPr/>
      </p:nvGrpSpPr>
      <p:grpSpPr>
        <a:xfrm>
          <a:off x="0" y="0"/>
          <a:ext cx="0" cy="0"/>
          <a:chOff x="0" y="0"/>
          <a:chExt cx="0" cy="0"/>
        </a:xfrm>
      </p:grpSpPr>
      <p:sp>
        <p:nvSpPr>
          <p:cNvPr id="2" name="Titlu vertical 1"/>
          <p:cNvSpPr>
            <a:spLocks noGrp="1"/>
          </p:cNvSpPr>
          <p:nvPr>
            <p:ph type="title" orient="vert"/>
          </p:nvPr>
        </p:nvSpPr>
        <p:spPr>
          <a:xfrm>
            <a:off x="9144000" y="549277"/>
            <a:ext cx="2438400" cy="5851525"/>
          </a:xfrm>
        </p:spPr>
        <p:txBody>
          <a:bodyPr vert="eaVert"/>
          <a:lstStyle/>
          <a:p>
            <a:r>
              <a:rPr kumimoji="0" lang="ro-RO" smtClean="0"/>
              <a:t>Clic pentru editare stil titlu</a:t>
            </a:r>
            <a:endParaRPr kumimoji="0" lang="en-US"/>
          </a:p>
        </p:txBody>
      </p:sp>
      <p:sp>
        <p:nvSpPr>
          <p:cNvPr id="3" name="Substituent text vertical 2"/>
          <p:cNvSpPr>
            <a:spLocks noGrp="1"/>
          </p:cNvSpPr>
          <p:nvPr>
            <p:ph type="body" orient="vert" idx="1"/>
          </p:nvPr>
        </p:nvSpPr>
        <p:spPr>
          <a:xfrm>
            <a:off x="609600" y="549277"/>
            <a:ext cx="8331200" cy="5851525"/>
          </a:xfrm>
        </p:spPr>
        <p:txBody>
          <a:bodyPr vert="eaVert"/>
          <a:lstStyle/>
          <a:p>
            <a:pPr lvl="0" eaLnBrk="1" latinLnBrk="0" hangingPunct="1"/>
            <a:r>
              <a:rPr lang="ro-RO" smtClean="0"/>
              <a:t>Clic pentru editare stiluri text Coordonator</a:t>
            </a:r>
          </a:p>
          <a:p>
            <a:pPr lvl="1" eaLnBrk="1" latinLnBrk="0" hangingPunct="1"/>
            <a:r>
              <a:rPr lang="ro-RO" smtClean="0"/>
              <a:t>Al doilea nivel</a:t>
            </a:r>
          </a:p>
          <a:p>
            <a:pPr lvl="2" eaLnBrk="1" latinLnBrk="0" hangingPunct="1"/>
            <a:r>
              <a:rPr lang="ro-RO" smtClean="0"/>
              <a:t>Al treilea nivel</a:t>
            </a:r>
          </a:p>
          <a:p>
            <a:pPr lvl="3" eaLnBrk="1" latinLnBrk="0" hangingPunct="1"/>
            <a:r>
              <a:rPr lang="ro-RO" smtClean="0"/>
              <a:t>Al patrulea nivel</a:t>
            </a:r>
          </a:p>
          <a:p>
            <a:pPr lvl="4" eaLnBrk="1" latinLnBrk="0" hangingPunct="1"/>
            <a:r>
              <a:rPr lang="ro-RO" smtClean="0"/>
              <a:t>Al cincilea nivel</a:t>
            </a:r>
            <a:endParaRPr kumimoji="0" lang="en-US"/>
          </a:p>
        </p:txBody>
      </p:sp>
      <p:sp>
        <p:nvSpPr>
          <p:cNvPr id="4" name="Substituent dată 3"/>
          <p:cNvSpPr>
            <a:spLocks noGrp="1"/>
          </p:cNvSpPr>
          <p:nvPr>
            <p:ph type="dt" sz="half" idx="10"/>
          </p:nvPr>
        </p:nvSpPr>
        <p:spPr/>
        <p:txBody>
          <a:bodyPr/>
          <a:lstStyle/>
          <a:p>
            <a:fld id="{B61BEF0D-F0BB-DE4B-95CE-6DB70DBA9567}" type="datetimeFigureOut">
              <a:rPr lang="en-US" smtClean="0"/>
              <a:pPr/>
              <a:t>3/13/2020</a:t>
            </a:fld>
            <a:endParaRPr lang="en-US" dirty="0"/>
          </a:p>
        </p:txBody>
      </p:sp>
      <p:sp>
        <p:nvSpPr>
          <p:cNvPr id="5" name="Substituent subsol 4"/>
          <p:cNvSpPr>
            <a:spLocks noGrp="1"/>
          </p:cNvSpPr>
          <p:nvPr>
            <p:ph type="ftr" sz="quarter" idx="11"/>
          </p:nvPr>
        </p:nvSpPr>
        <p:spPr/>
        <p:txBody>
          <a:bodyPr/>
          <a:lstStyle/>
          <a:p>
            <a:endParaRPr lang="en-US" dirty="0"/>
          </a:p>
        </p:txBody>
      </p:sp>
      <p:sp>
        <p:nvSpPr>
          <p:cNvPr id="6" name="Substituent număr diapozitiv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Conector drept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Substituent text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o-RO" smtClean="0"/>
              <a:t>Clic pentru editare stiluri text Coordonator</a:t>
            </a:r>
          </a:p>
          <a:p>
            <a:pPr lvl="1" eaLnBrk="1" latinLnBrk="0" hangingPunct="1"/>
            <a:r>
              <a:rPr kumimoji="0" lang="ro-RO" smtClean="0"/>
              <a:t>Al doilea nivel</a:t>
            </a:r>
          </a:p>
          <a:p>
            <a:pPr lvl="2" eaLnBrk="1" latinLnBrk="0" hangingPunct="1"/>
            <a:r>
              <a:rPr kumimoji="0" lang="ro-RO" smtClean="0"/>
              <a:t>Al treilea nivel</a:t>
            </a:r>
          </a:p>
          <a:p>
            <a:pPr lvl="3" eaLnBrk="1" latinLnBrk="0" hangingPunct="1"/>
            <a:r>
              <a:rPr kumimoji="0" lang="ro-RO" smtClean="0"/>
              <a:t>Al patrulea nivel</a:t>
            </a:r>
          </a:p>
          <a:p>
            <a:pPr lvl="4" eaLnBrk="1" latinLnBrk="0" hangingPunct="1"/>
            <a:r>
              <a:rPr kumimoji="0" lang="ro-RO" smtClean="0"/>
              <a:t>Al cincilea nivel</a:t>
            </a:r>
            <a:endParaRPr kumimoji="0" lang="en-US"/>
          </a:p>
        </p:txBody>
      </p:sp>
      <p:sp>
        <p:nvSpPr>
          <p:cNvPr id="11" name="Substituent dată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fld id="{B61BEF0D-F0BB-DE4B-95CE-6DB70DBA9567}" type="datetimeFigureOut">
              <a:rPr lang="en-US" smtClean="0"/>
              <a:pPr/>
              <a:t>3/13/2020</a:t>
            </a:fld>
            <a:endParaRPr lang="en-US" dirty="0"/>
          </a:p>
        </p:txBody>
      </p:sp>
      <p:sp>
        <p:nvSpPr>
          <p:cNvPr id="28" name="Substituent subsol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p>
        </p:txBody>
      </p:sp>
      <p:sp>
        <p:nvSpPr>
          <p:cNvPr id="5" name="Substituent număr diapozitiv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fld id="{D57F1E4F-1CFF-5643-939E-217C01CDF565}" type="slidenum">
              <a:rPr lang="en-US" smtClean="0"/>
              <a:pPr/>
              <a:t>‹#›</a:t>
            </a:fld>
            <a:endParaRPr lang="en-US" dirty="0"/>
          </a:p>
        </p:txBody>
      </p:sp>
      <p:sp>
        <p:nvSpPr>
          <p:cNvPr id="10" name="Substituent titlu 9"/>
          <p:cNvSpPr>
            <a:spLocks noGrp="1"/>
          </p:cNvSpPr>
          <p:nvPr>
            <p:ph type="title"/>
          </p:nvPr>
        </p:nvSpPr>
        <p:spPr>
          <a:xfrm>
            <a:off x="406400" y="457200"/>
            <a:ext cx="11582400" cy="838200"/>
          </a:xfrm>
          <a:prstGeom prst="rect">
            <a:avLst/>
          </a:prstGeom>
        </p:spPr>
        <p:txBody>
          <a:bodyPr vert="horz" anchor="ctr">
            <a:normAutofit/>
          </a:bodyPr>
          <a:lstStyle/>
          <a:p>
            <a:r>
              <a:rPr kumimoji="0" lang="ro-RO" smtClean="0"/>
              <a:t>Clic pentru editare stil titlu</a:t>
            </a:r>
            <a:endParaRPr kumimoji="0" lang="en-US"/>
          </a:p>
        </p:txBody>
      </p:sp>
      <p:sp>
        <p:nvSpPr>
          <p:cNvPr id="9" name="Conector drept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ector drept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en-GB" sz="2800" b="1" dirty="0">
                <a:latin typeface="Arial" pitchFamily="34" charset="0"/>
                <a:cs typeface="Arial" pitchFamily="34" charset="0"/>
              </a:rPr>
              <a:t>FOOD AND </a:t>
            </a:r>
            <a:r>
              <a:rPr lang="en-GB" sz="2800" b="1" dirty="0" smtClean="0">
                <a:latin typeface="Arial" pitchFamily="34" charset="0"/>
                <a:cs typeface="Arial" pitchFamily="34" charset="0"/>
              </a:rPr>
              <a:t>BEVERAGE OPERATIONS IN MARRIOTT HOTEL </a:t>
            </a:r>
            <a:endParaRPr lang="en-US" sz="2800" dirty="0">
              <a:latin typeface="Arial" pitchFamily="34" charset="0"/>
              <a:cs typeface="Arial" pitchFamily="34" charset="0"/>
            </a:endParaRPr>
          </a:p>
        </p:txBody>
      </p:sp>
      <p:sp>
        <p:nvSpPr>
          <p:cNvPr id="3" name="Substituent conținut 2"/>
          <p:cNvSpPr>
            <a:spLocks noGrp="1"/>
          </p:cNvSpPr>
          <p:nvPr>
            <p:ph idx="1"/>
          </p:nvPr>
        </p:nvSpPr>
        <p:spPr/>
        <p:txBody>
          <a:bodyPr/>
          <a:lstStyle/>
          <a:p>
            <a:r>
              <a:rPr lang="en-GB" dirty="0" smtClean="0"/>
              <a:t>STUDENT NAME: </a:t>
            </a:r>
            <a:r>
              <a:rPr lang="en-GB" dirty="0" err="1" smtClean="0"/>
              <a:t>Adelina</a:t>
            </a:r>
            <a:r>
              <a:rPr lang="en-GB" dirty="0" smtClean="0"/>
              <a:t> </a:t>
            </a:r>
            <a:r>
              <a:rPr lang="en-GB" dirty="0" err="1" smtClean="0"/>
              <a:t>Gusa</a:t>
            </a:r>
            <a:endParaRPr lang="en-GB" dirty="0" smtClean="0"/>
          </a:p>
          <a:p>
            <a:r>
              <a:rPr lang="en-GB" dirty="0" smtClean="0"/>
              <a:t>STUDENT NUMBER: 1816286</a:t>
            </a:r>
          </a:p>
          <a:p>
            <a:r>
              <a:rPr lang="en-GB" dirty="0" smtClean="0"/>
              <a:t>MODULE NAME: Food and Beverage Operations</a:t>
            </a:r>
          </a:p>
          <a:p>
            <a:r>
              <a:rPr lang="en-GB" dirty="0" smtClean="0"/>
              <a:t>MODULE CODE: M4X01918</a:t>
            </a:r>
          </a:p>
          <a:p>
            <a:r>
              <a:rPr lang="en-GB" dirty="0" smtClean="0"/>
              <a:t>LECTURER NAMES: Jazz and </a:t>
            </a:r>
            <a:r>
              <a:rPr lang="en-GB" dirty="0" err="1" smtClean="0"/>
              <a:t>Olu</a:t>
            </a:r>
            <a:endParaRPr lang="ro-RO" dirty="0"/>
          </a:p>
        </p:txBody>
      </p:sp>
    </p:spTree>
    <p:extLst>
      <p:ext uri="{BB962C8B-B14F-4D97-AF65-F5344CB8AC3E}">
        <p14:creationId xmlns:p14="http://schemas.microsoft.com/office/powerpoint/2010/main" val="3287515194"/>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sz="4000" b="1" dirty="0">
                <a:latin typeface="Times New Roman" panose="02020603050405020304" pitchFamily="18" charset="0"/>
                <a:cs typeface="Times New Roman" panose="02020603050405020304" pitchFamily="18" charset="0"/>
              </a:rPr>
              <a:t>Table of Contents</a:t>
            </a:r>
            <a:br>
              <a:rPr lang="en-US" sz="4000" b="1" dirty="0">
                <a:latin typeface="Times New Roman" panose="02020603050405020304" pitchFamily="18"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r>
              <a:rPr lang="en-US" sz="1600" dirty="0">
                <a:latin typeface="Times New Roman" panose="02020603050405020304" pitchFamily="18" charset="0"/>
                <a:cs typeface="Times New Roman" panose="02020603050405020304" pitchFamily="18" charset="0"/>
              </a:rPr>
              <a:t>INTRODUCTION	</a:t>
            </a:r>
          </a:p>
          <a:p>
            <a:r>
              <a:rPr lang="en-US" sz="1600" dirty="0">
                <a:latin typeface="Times New Roman" panose="02020603050405020304" pitchFamily="18" charset="0"/>
                <a:cs typeface="Times New Roman" panose="02020603050405020304" pitchFamily="18" charset="0"/>
              </a:rPr>
              <a:t>MAIN BODY	</a:t>
            </a:r>
          </a:p>
          <a:p>
            <a:r>
              <a:rPr lang="en-US" sz="1600" dirty="0">
                <a:latin typeface="Times New Roman" panose="02020603050405020304" pitchFamily="18" charset="0"/>
                <a:cs typeface="Times New Roman" panose="02020603050405020304" pitchFamily="18" charset="0"/>
              </a:rPr>
              <a:t>History of Marriott forest of Arden	</a:t>
            </a:r>
          </a:p>
          <a:p>
            <a:r>
              <a:rPr lang="en-US" sz="1600" dirty="0">
                <a:latin typeface="Times New Roman" panose="02020603050405020304" pitchFamily="18" charset="0"/>
                <a:cs typeface="Times New Roman" panose="02020603050405020304" pitchFamily="18" charset="0"/>
              </a:rPr>
              <a:t>Type of operation Marriott have	</a:t>
            </a:r>
          </a:p>
          <a:p>
            <a:r>
              <a:rPr lang="en-US" sz="1600" dirty="0">
                <a:latin typeface="Times New Roman" panose="02020603050405020304" pitchFamily="18" charset="0"/>
                <a:cs typeface="Times New Roman" panose="02020603050405020304" pitchFamily="18" charset="0"/>
              </a:rPr>
              <a:t>Food and Beverage operations	</a:t>
            </a:r>
          </a:p>
          <a:p>
            <a:r>
              <a:rPr lang="en-US" sz="1600" dirty="0">
                <a:latin typeface="Times New Roman" panose="02020603050405020304" pitchFamily="18" charset="0"/>
                <a:cs typeface="Times New Roman" panose="02020603050405020304" pitchFamily="18" charset="0"/>
              </a:rPr>
              <a:t>Types of menu or products of Kitchen	</a:t>
            </a:r>
          </a:p>
          <a:p>
            <a:r>
              <a:rPr lang="en-US" sz="1600" dirty="0">
                <a:latin typeface="Times New Roman" panose="02020603050405020304" pitchFamily="18" charset="0"/>
                <a:cs typeface="Times New Roman" panose="02020603050405020304" pitchFamily="18" charset="0"/>
              </a:rPr>
              <a:t>How Marriott hotel market	</a:t>
            </a:r>
          </a:p>
          <a:p>
            <a:r>
              <a:rPr lang="en-US" sz="1600" dirty="0">
                <a:latin typeface="Times New Roman" panose="02020603050405020304" pitchFamily="18" charset="0"/>
                <a:cs typeface="Times New Roman" panose="02020603050405020304" pitchFamily="18" charset="0"/>
              </a:rPr>
              <a:t>Heath and hygiene and food &amp; beverage services provided by Marriott	</a:t>
            </a:r>
          </a:p>
          <a:p>
            <a:r>
              <a:rPr lang="en-US" sz="1600" dirty="0">
                <a:latin typeface="Times New Roman" panose="02020603050405020304" pitchFamily="18" charset="0"/>
                <a:cs typeface="Times New Roman" panose="02020603050405020304" pitchFamily="18" charset="0"/>
              </a:rPr>
              <a:t>CONCLUSION	</a:t>
            </a:r>
          </a:p>
          <a:p>
            <a:r>
              <a:rPr lang="en-US" sz="1600" dirty="0">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12540993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48937"/>
          </a:xfrm>
        </p:spPr>
        <p:txBody>
          <a:bodyPr>
            <a:normAutofit fontScale="90000"/>
          </a:bodyPr>
          <a:lstStyle/>
          <a:p>
            <a:pPr lvl="0"/>
            <a:r>
              <a:rPr lang="en-GB" sz="4000" b="1" dirty="0">
                <a:latin typeface="Times New Roman" panose="02020603050405020304" pitchFamily="18" charset="0"/>
                <a:cs typeface="Times New Roman" panose="02020603050405020304" pitchFamily="18" charset="0"/>
              </a:rPr>
              <a:t>INTRODUCTION</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3" y="1593669"/>
            <a:ext cx="10125649" cy="4859382"/>
          </a:xfrm>
        </p:spPr>
        <p:txBody>
          <a:bodyPr>
            <a:normAutofit/>
          </a:bodyPr>
          <a:lstStyle/>
          <a:p>
            <a:pPr lvl="0" algn="just"/>
            <a:r>
              <a:rPr lang="en-GB" sz="1600" dirty="0">
                <a:latin typeface="Times New Roman" panose="02020603050405020304" pitchFamily="18" charset="0"/>
                <a:cs typeface="Times New Roman" panose="02020603050405020304" pitchFamily="18" charset="0"/>
              </a:rPr>
              <a:t>Food &amp; beverage broadly defined as the procedure of making, preparing, presenting and offering of F&amp;B to consumers.</a:t>
            </a:r>
            <a:endParaRPr lang="en-US" sz="1600" dirty="0">
              <a:latin typeface="Times New Roman" panose="02020603050405020304" pitchFamily="18" charset="0"/>
              <a:cs typeface="Times New Roman" panose="02020603050405020304" pitchFamily="18" charset="0"/>
            </a:endParaRPr>
          </a:p>
          <a:p>
            <a:pPr lvl="0" algn="just"/>
            <a:r>
              <a:rPr lang="en-GB" sz="1600" dirty="0">
                <a:latin typeface="Times New Roman" panose="02020603050405020304" pitchFamily="18" charset="0"/>
                <a:cs typeface="Times New Roman" panose="02020603050405020304" pitchFamily="18" charset="0"/>
              </a:rPr>
              <a:t>The current report is based on Marriott hotel situated in UK, operate their large chain of hotels in all around the world.</a:t>
            </a:r>
            <a:endParaRPr lang="en-US" sz="1600" dirty="0">
              <a:latin typeface="Times New Roman" panose="02020603050405020304" pitchFamily="18" charset="0"/>
              <a:cs typeface="Times New Roman" panose="02020603050405020304" pitchFamily="18" charset="0"/>
            </a:endParaRPr>
          </a:p>
          <a:p>
            <a:pPr lvl="0" algn="just"/>
            <a:r>
              <a:rPr lang="en-GB" sz="1600" dirty="0">
                <a:latin typeface="Times New Roman" panose="02020603050405020304" pitchFamily="18" charset="0"/>
                <a:cs typeface="Times New Roman" panose="02020603050405020304" pitchFamily="18" charset="0"/>
              </a:rPr>
              <a:t>This study explains the company overview, type of operation they have and types of menu or goods of kitchen. </a:t>
            </a:r>
            <a:endParaRPr lang="en-US" sz="1600" dirty="0">
              <a:latin typeface="Times New Roman" panose="02020603050405020304" pitchFamily="18" charset="0"/>
              <a:cs typeface="Times New Roman" panose="02020603050405020304" pitchFamily="18" charset="0"/>
            </a:endParaRPr>
          </a:p>
          <a:p>
            <a:pPr lvl="0" algn="just"/>
            <a:r>
              <a:rPr lang="en-GB" sz="1600" dirty="0">
                <a:latin typeface="Times New Roman" panose="02020603050405020304" pitchFamily="18" charset="0"/>
                <a:cs typeface="Times New Roman" panose="02020603050405020304" pitchFamily="18" charset="0"/>
              </a:rPr>
              <a:t>Furthermore, this presentation justified how hotel provide health &amp; safety, consumers and marketing services</a:t>
            </a:r>
            <a:r>
              <a:rPr lang="en-GB" sz="1600" dirty="0" smtClean="0">
                <a:latin typeface="Times New Roman" panose="02020603050405020304" pitchFamily="18" charset="0"/>
                <a:cs typeface="Times New Roman" panose="02020603050405020304" pitchFamily="18" charset="0"/>
              </a:rPr>
              <a:t>.</a:t>
            </a:r>
          </a:p>
          <a:p>
            <a:pPr lvl="0" algn="just"/>
            <a:endParaRPr lang="en-US" sz="1600" dirty="0">
              <a:latin typeface="Times New Roman" panose="02020603050405020304" pitchFamily="18" charset="0"/>
              <a:cs typeface="Times New Roman" panose="02020603050405020304" pitchFamily="18" charset="0"/>
            </a:endParaRPr>
          </a:p>
          <a:p>
            <a:pPr marL="0" indent="0" algn="just">
              <a:buNone/>
            </a:pPr>
            <a:endParaRPr lang="en-US" sz="16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3190058" y="4349931"/>
            <a:ext cx="7612924" cy="2103120"/>
          </a:xfrm>
          <a:prstGeom prst="rect">
            <a:avLst/>
          </a:prstGeom>
        </p:spPr>
      </p:pic>
    </p:spTree>
    <p:extLst>
      <p:ext uri="{BB962C8B-B14F-4D97-AF65-F5344CB8AC3E}">
        <p14:creationId xmlns:p14="http://schemas.microsoft.com/office/powerpoint/2010/main" val="1639094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lgn="l" defTabSz="457200" rtl="0">
              <a:spcBef>
                <a:spcPct val="0"/>
              </a:spcBef>
            </a:pPr>
            <a:r>
              <a:rPr lang="en-GB" sz="4000" b="1" dirty="0">
                <a:solidFill>
                  <a:schemeClr val="accent1"/>
                </a:solidFill>
                <a:latin typeface="Times New Roman" panose="02020603050405020304" pitchFamily="18" charset="0"/>
                <a:cs typeface="Times New Roman" panose="02020603050405020304" pitchFamily="18" charset="0"/>
              </a:rPr>
              <a:t>Type of </a:t>
            </a:r>
            <a:r>
              <a:rPr lang="en-GB" sz="4000" b="1" dirty="0" smtClean="0">
                <a:solidFill>
                  <a:schemeClr val="accent1"/>
                </a:solidFill>
                <a:latin typeface="Times New Roman" panose="02020603050405020304" pitchFamily="18" charset="0"/>
                <a:cs typeface="Times New Roman" panose="02020603050405020304" pitchFamily="18" charset="0"/>
              </a:rPr>
              <a:t>operations </a:t>
            </a:r>
            <a:r>
              <a:rPr lang="en-GB" sz="4000" b="1" dirty="0">
                <a:solidFill>
                  <a:schemeClr val="accent1"/>
                </a:solidFill>
                <a:latin typeface="Times New Roman" panose="02020603050405020304" pitchFamily="18" charset="0"/>
                <a:cs typeface="Times New Roman" panose="02020603050405020304" pitchFamily="18" charset="0"/>
              </a:rPr>
              <a:t>Marriott have</a:t>
            </a:r>
            <a:r>
              <a:rPr lang="en-US" sz="4000" b="1" dirty="0">
                <a:solidFill>
                  <a:schemeClr val="accent1"/>
                </a:solidFill>
                <a:latin typeface="Times New Roman" panose="02020603050405020304" pitchFamily="18" charset="0"/>
                <a:cs typeface="Times New Roman" panose="02020603050405020304" pitchFamily="18" charset="0"/>
              </a:rPr>
              <a:t/>
            </a:r>
            <a:br>
              <a:rPr lang="en-US" sz="4000" b="1" dirty="0">
                <a:solidFill>
                  <a:schemeClr val="accent1"/>
                </a:solidFill>
                <a:latin typeface="Times New Roman" panose="02020603050405020304" pitchFamily="18" charset="0"/>
                <a:cs typeface="Times New Roman" panose="02020603050405020304" pitchFamily="18" charset="0"/>
              </a:rPr>
            </a:br>
            <a:endParaRPr lang="en-US" sz="4000" dirty="0">
              <a:solidFill>
                <a:schemeClr val="accent1"/>
              </a:solidFill>
              <a:latin typeface="Times New Roman" panose="02020603050405020304" pitchFamily="18" charset="0"/>
              <a:cs typeface="Times New Roman" panose="02020603050405020304" pitchFamily="18" charset="0"/>
            </a:endParaRPr>
          </a:p>
        </p:txBody>
      </p:sp>
      <p:sp>
        <p:nvSpPr>
          <p:cNvPr id="7" name="Substituent text 6"/>
          <p:cNvSpPr>
            <a:spLocks noGrp="1"/>
          </p:cNvSpPr>
          <p:nvPr>
            <p:ph type="body" idx="2"/>
          </p:nvPr>
        </p:nvSpPr>
        <p:spPr/>
        <p:txBody>
          <a:bodyPr/>
          <a:lstStyle/>
          <a:p>
            <a:endParaRPr lang="ro-RO" dirty="0"/>
          </a:p>
        </p:txBody>
      </p:sp>
      <p:sp>
        <p:nvSpPr>
          <p:cNvPr id="3" name="Content Placeholder 2"/>
          <p:cNvSpPr>
            <a:spLocks noGrp="1"/>
          </p:cNvSpPr>
          <p:nvPr>
            <p:ph sz="half" idx="1"/>
          </p:nvPr>
        </p:nvSpPr>
        <p:spPr/>
        <p:txBody>
          <a:bodyPr>
            <a:noAutofit/>
          </a:bodyPr>
          <a:lstStyle/>
          <a:p>
            <a:pPr marL="0" indent="0" algn="just">
              <a:lnSpc>
                <a:spcPct val="150000"/>
              </a:lnSpc>
              <a:buNone/>
            </a:pPr>
            <a:r>
              <a:rPr lang="en-GB" sz="1600" b="1" dirty="0">
                <a:latin typeface="Times New Roman" panose="02020603050405020304" pitchFamily="18" charset="0"/>
                <a:cs typeface="Times New Roman" panose="02020603050405020304" pitchFamily="18" charset="0"/>
              </a:rPr>
              <a:t>Housekeeping-</a:t>
            </a:r>
            <a:endParaRPr lang="en-US" sz="1600" dirty="0">
              <a:latin typeface="Times New Roman" panose="02020603050405020304" pitchFamily="18" charset="0"/>
              <a:cs typeface="Times New Roman" panose="02020603050405020304" pitchFamily="18" charset="0"/>
            </a:endParaRPr>
          </a:p>
          <a:p>
            <a:pPr algn="just">
              <a:lnSpc>
                <a:spcPct val="150000"/>
              </a:lnSpc>
            </a:pPr>
            <a:r>
              <a:rPr lang="en-GB" sz="1600" dirty="0" smtClean="0">
                <a:latin typeface="Times New Roman" panose="02020603050405020304" pitchFamily="18" charset="0"/>
                <a:cs typeface="Times New Roman" panose="02020603050405020304" pitchFamily="18" charset="0"/>
              </a:rPr>
              <a:t>Marriott </a:t>
            </a:r>
            <a:r>
              <a:rPr lang="en-GB" sz="1600" dirty="0">
                <a:latin typeface="Times New Roman" panose="02020603050405020304" pitchFamily="18" charset="0"/>
                <a:cs typeface="Times New Roman" panose="02020603050405020304" pitchFamily="18" charset="0"/>
              </a:rPr>
              <a:t>hotel operate their business along with different operations, housekeeping is one of the most essential operation that firm had</a:t>
            </a:r>
            <a:r>
              <a:rPr lang="en-GB" sz="1600"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GB" sz="1600" dirty="0" smtClean="0">
                <a:latin typeface="Times New Roman" panose="02020603050405020304" pitchFamily="18" charset="0"/>
                <a:cs typeface="Times New Roman" panose="02020603050405020304" pitchFamily="18" charset="0"/>
              </a:rPr>
              <a:t> </a:t>
            </a:r>
            <a:r>
              <a:rPr lang="en-GB" sz="1600" b="1" dirty="0" smtClean="0">
                <a:latin typeface="Times New Roman" panose="02020603050405020304" pitchFamily="18" charset="0"/>
                <a:cs typeface="Times New Roman" panose="02020603050405020304" pitchFamily="18" charset="0"/>
              </a:rPr>
              <a:t>Food </a:t>
            </a:r>
            <a:r>
              <a:rPr lang="en-GB" sz="1600" b="1" dirty="0">
                <a:latin typeface="Times New Roman" panose="02020603050405020304" pitchFamily="18" charset="0"/>
                <a:cs typeface="Times New Roman" panose="02020603050405020304" pitchFamily="18" charset="0"/>
              </a:rPr>
              <a:t>and beverage-</a:t>
            </a:r>
            <a:endParaRPr lang="en-US" sz="1600" dirty="0">
              <a:latin typeface="Times New Roman" panose="02020603050405020304" pitchFamily="18" charset="0"/>
              <a:cs typeface="Times New Roman" panose="02020603050405020304" pitchFamily="18" charset="0"/>
            </a:endParaRPr>
          </a:p>
          <a:p>
            <a:pPr algn="just">
              <a:lnSpc>
                <a:spcPct val="150000"/>
              </a:lnSpc>
            </a:pPr>
            <a:r>
              <a:rPr lang="en-GB" sz="1600" dirty="0" smtClean="0">
                <a:latin typeface="Times New Roman" panose="02020603050405020304" pitchFamily="18" charset="0"/>
                <a:cs typeface="Times New Roman" panose="02020603050405020304" pitchFamily="18" charset="0"/>
              </a:rPr>
              <a:t>It </a:t>
            </a:r>
            <a:r>
              <a:rPr lang="en-GB" sz="1600" dirty="0">
                <a:latin typeface="Times New Roman" panose="02020603050405020304" pitchFamily="18" charset="0"/>
                <a:cs typeface="Times New Roman" panose="02020603050405020304" pitchFamily="18" charset="0"/>
              </a:rPr>
              <a:t>is the another operation that Marriott hotel have, it includes multitude of actions that engage workers right from buying raw material, presenting food, preparing F&amp;B, maintaining service quality continuously, keeping inventory of things, managing different catered events and most essentially, examining business results to decided the future </a:t>
            </a:r>
            <a:r>
              <a:rPr lang="en-GB" sz="1600" dirty="0" smtClean="0">
                <a:latin typeface="Times New Roman" panose="02020603050405020304" pitchFamily="18" charset="0"/>
                <a:cs typeface="Times New Roman" panose="02020603050405020304" pitchFamily="18" charset="0"/>
              </a:rPr>
              <a:t>policies</a:t>
            </a:r>
            <a:endParaRPr lang="en-US" sz="1600" dirty="0">
              <a:latin typeface="Times New Roman" panose="02020603050405020304" pitchFamily="18" charset="0"/>
              <a:cs typeface="Times New Roman" panose="02020603050405020304" pitchFamily="18" charset="0"/>
            </a:endParaRPr>
          </a:p>
          <a:p>
            <a:pPr marL="0" indent="0" algn="just">
              <a:lnSpc>
                <a:spcPct val="150000"/>
              </a:lnSpc>
              <a:buNone/>
            </a:pPr>
            <a:r>
              <a:rPr lang="en-GB" sz="1600" b="1" dirty="0">
                <a:latin typeface="Times New Roman" panose="02020603050405020304" pitchFamily="18" charset="0"/>
                <a:cs typeface="Times New Roman" panose="02020603050405020304" pitchFamily="18" charset="0"/>
              </a:rPr>
              <a:t>Marketing-</a:t>
            </a:r>
            <a:endParaRPr lang="en-US" sz="1600" dirty="0">
              <a:latin typeface="Times New Roman" panose="02020603050405020304" pitchFamily="18" charset="0"/>
              <a:cs typeface="Times New Roman" panose="02020603050405020304" pitchFamily="18" charset="0"/>
            </a:endParaRPr>
          </a:p>
          <a:p>
            <a:pPr algn="just">
              <a:lnSpc>
                <a:spcPct val="150000"/>
              </a:lnSpc>
            </a:pPr>
            <a:r>
              <a:rPr lang="en-GB" sz="1600" dirty="0" smtClean="0">
                <a:latin typeface="Times New Roman" panose="02020603050405020304" pitchFamily="18" charset="0"/>
                <a:cs typeface="Times New Roman" panose="02020603050405020304" pitchFamily="18" charset="0"/>
              </a:rPr>
              <a:t>It </a:t>
            </a:r>
            <a:r>
              <a:rPr lang="en-GB" sz="1600" dirty="0">
                <a:latin typeface="Times New Roman" panose="02020603050405020304" pitchFamily="18" charset="0"/>
                <a:cs typeface="Times New Roman" panose="02020603050405020304" pitchFamily="18" charset="0"/>
              </a:rPr>
              <a:t>is the main and most important operations of Marriott hotel as it help to gain attention of new consumers and increase revenue of business rather than </a:t>
            </a:r>
            <a:r>
              <a:rPr lang="en-GB" sz="1600" dirty="0" smtClean="0">
                <a:latin typeface="Times New Roman" panose="02020603050405020304" pitchFamily="18" charset="0"/>
                <a:cs typeface="Times New Roman" panose="02020603050405020304" pitchFamily="18" charset="0"/>
              </a:rPr>
              <a:t>before</a:t>
            </a:r>
            <a:endParaRPr lang="en-US" sz="1600" dirty="0">
              <a:latin typeface="Times New Roman" panose="02020603050405020304" pitchFamily="18" charset="0"/>
              <a:cs typeface="Times New Roman" panose="02020603050405020304" pitchFamily="18" charset="0"/>
            </a:endParaRPr>
          </a:p>
        </p:txBody>
      </p:sp>
      <p:pic>
        <p:nvPicPr>
          <p:cNvPr id="8" name="Imagin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647415" cy="2724346"/>
          </a:xfrm>
          <a:prstGeom prst="rect">
            <a:avLst/>
          </a:prstGeom>
          <a:ln>
            <a:noFill/>
          </a:ln>
          <a:effectLst>
            <a:softEdge rad="112500"/>
          </a:effectLst>
        </p:spPr>
      </p:pic>
      <p:pic>
        <p:nvPicPr>
          <p:cNvPr id="10" name="Imagin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724346"/>
            <a:ext cx="4647415" cy="2545238"/>
          </a:xfrm>
          <a:prstGeom prst="rect">
            <a:avLst/>
          </a:prstGeom>
          <a:ln>
            <a:noFill/>
          </a:ln>
          <a:effectLst>
            <a:softEdge rad="112500"/>
          </a:effectLst>
        </p:spPr>
      </p:pic>
    </p:spTree>
    <p:extLst>
      <p:ext uri="{BB962C8B-B14F-4D97-AF65-F5344CB8AC3E}">
        <p14:creationId xmlns:p14="http://schemas.microsoft.com/office/powerpoint/2010/main" val="121857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09749"/>
          </a:xfrm>
        </p:spPr>
        <p:txBody>
          <a:bodyPr>
            <a:normAutofit fontScale="90000"/>
          </a:bodyPr>
          <a:lstStyle/>
          <a:p>
            <a:pPr algn="just"/>
            <a:r>
              <a:rPr lang="en-GB" sz="4000" b="1" dirty="0">
                <a:latin typeface="Times New Roman" panose="02020603050405020304" pitchFamily="18" charset="0"/>
                <a:cs typeface="Times New Roman" panose="02020603050405020304" pitchFamily="18" charset="0"/>
              </a:rPr>
              <a:t>History of Marriott forest of Arden</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160589"/>
            <a:ext cx="9838266" cy="3880773"/>
          </a:xfrm>
        </p:spPr>
        <p:txBody>
          <a:bodyPr>
            <a:normAutofit/>
          </a:bodyPr>
          <a:lstStyle/>
          <a:p>
            <a:pPr algn="just">
              <a:lnSpc>
                <a:spcPct val="150000"/>
              </a:lnSpc>
            </a:pPr>
            <a:r>
              <a:rPr lang="en-GB" sz="1600" dirty="0">
                <a:latin typeface="Times New Roman" panose="02020603050405020304" pitchFamily="18" charset="0"/>
                <a:cs typeface="Times New Roman" panose="02020603050405020304" pitchFamily="18" charset="0"/>
              </a:rPr>
              <a:t>Forest of Arden Marriott hotel is appropriate setting for business travel, its conveniently located hotel in Birmingham, UK cater easy access to all modes of transportation providing navigation seamless for all travel preferences. </a:t>
            </a:r>
            <a:endParaRPr lang="en-GB" sz="1600" dirty="0" smtClean="0">
              <a:latin typeface="Times New Roman" panose="02020603050405020304" pitchFamily="18" charset="0"/>
              <a:cs typeface="Times New Roman" panose="02020603050405020304" pitchFamily="18" charset="0"/>
            </a:endParaRPr>
          </a:p>
          <a:p>
            <a:pPr algn="just">
              <a:lnSpc>
                <a:spcPct val="150000"/>
              </a:lnSpc>
            </a:pPr>
            <a:r>
              <a:rPr lang="en-GB" sz="1600" dirty="0" smtClean="0">
                <a:latin typeface="Times New Roman" panose="02020603050405020304" pitchFamily="18" charset="0"/>
                <a:cs typeface="Times New Roman" panose="02020603050405020304" pitchFamily="18" charset="0"/>
              </a:rPr>
              <a:t>Forest </a:t>
            </a:r>
            <a:r>
              <a:rPr lang="en-GB" sz="1600" dirty="0">
                <a:latin typeface="Times New Roman" panose="02020603050405020304" pitchFamily="18" charset="0"/>
                <a:cs typeface="Times New Roman" panose="02020603050405020304" pitchFamily="18" charset="0"/>
              </a:rPr>
              <a:t>of Arden is a set amidst trout lakes of Lord Aylesford's spread 10,000 acre estate at Packington park, designed by Donald steel and founded in 1970. </a:t>
            </a:r>
            <a:endParaRPr lang="en-GB" sz="1600" dirty="0" smtClean="0">
              <a:latin typeface="Times New Roman" panose="02020603050405020304" pitchFamily="18" charset="0"/>
              <a:cs typeface="Times New Roman" panose="02020603050405020304" pitchFamily="18" charset="0"/>
            </a:endParaRPr>
          </a:p>
          <a:p>
            <a:pPr algn="just">
              <a:lnSpc>
                <a:spcPct val="150000"/>
              </a:lnSpc>
            </a:pPr>
            <a:r>
              <a:rPr lang="en-GB" sz="1600" dirty="0" smtClean="0">
                <a:latin typeface="Times New Roman" panose="02020603050405020304" pitchFamily="18" charset="0"/>
                <a:cs typeface="Times New Roman" panose="02020603050405020304" pitchFamily="18" charset="0"/>
              </a:rPr>
              <a:t>The </a:t>
            </a:r>
            <a:r>
              <a:rPr lang="en-GB" sz="1600" dirty="0">
                <a:latin typeface="Times New Roman" panose="02020603050405020304" pitchFamily="18" charset="0"/>
                <a:cs typeface="Times New Roman" panose="02020603050405020304" pitchFamily="18" charset="0"/>
              </a:rPr>
              <a:t>beauty of nature around hotel location gain attention of consumers and drive them toward getting the opportunity to enjoy holidays with family &amp; friends at that place. </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93694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04863"/>
          </a:xfrm>
        </p:spPr>
        <p:txBody>
          <a:bodyPr>
            <a:normAutofit fontScale="90000"/>
          </a:bodyPr>
          <a:lstStyle/>
          <a:p>
            <a:pPr lvl="1" algn="just" defTabSz="457200" rtl="0">
              <a:spcBef>
                <a:spcPct val="0"/>
              </a:spcBef>
            </a:pPr>
            <a:r>
              <a:rPr lang="en-GB" sz="4000" b="1" dirty="0">
                <a:solidFill>
                  <a:schemeClr val="accent1"/>
                </a:solidFill>
                <a:latin typeface="Times New Roman" panose="02020603050405020304" pitchFamily="18" charset="0"/>
                <a:cs typeface="Times New Roman" panose="02020603050405020304" pitchFamily="18" charset="0"/>
              </a:rPr>
              <a:t>Food and Beverage operations</a:t>
            </a:r>
            <a:r>
              <a:rPr lang="en-US" sz="4000" b="1" dirty="0">
                <a:solidFill>
                  <a:schemeClr val="accent1"/>
                </a:solidFill>
                <a:latin typeface="Times New Roman" panose="02020603050405020304" pitchFamily="18" charset="0"/>
                <a:cs typeface="Times New Roman" panose="02020603050405020304" pitchFamily="18" charset="0"/>
              </a:rPr>
              <a:t/>
            </a:r>
            <a:br>
              <a:rPr lang="en-US" sz="4000" b="1" dirty="0">
                <a:solidFill>
                  <a:schemeClr val="accent1"/>
                </a:solidFill>
                <a:latin typeface="Times New Roman" panose="02020603050405020304" pitchFamily="18" charset="0"/>
                <a:cs typeface="Times New Roman" panose="02020603050405020304" pitchFamily="18" charset="0"/>
              </a:rPr>
            </a:br>
            <a:endParaRPr lang="en-US" sz="4000" dirty="0">
              <a:solidFill>
                <a:schemeClr val="accent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3" y="1557339"/>
            <a:ext cx="10209741" cy="5029200"/>
          </a:xfrm>
        </p:spPr>
        <p:txBody>
          <a:bodyPr>
            <a:noAutofit/>
          </a:bodyPr>
          <a:lstStyle/>
          <a:p>
            <a:pPr lvl="0" algn="just">
              <a:lnSpc>
                <a:spcPct val="150000"/>
              </a:lnSpc>
            </a:pPr>
            <a:r>
              <a:rPr lang="en-GB" sz="1600" dirty="0">
                <a:latin typeface="Times New Roman" panose="02020603050405020304" pitchFamily="18" charset="0"/>
                <a:cs typeface="Times New Roman" panose="02020603050405020304" pitchFamily="18" charset="0"/>
              </a:rPr>
              <a:t>F&amp;B is the main operations of Marriott forest of Arden, which play vital role as it help to prepare and provide foods according to the requirement of guest.</a:t>
            </a:r>
            <a:endParaRPr lang="en-US" sz="1600" dirty="0">
              <a:latin typeface="Times New Roman" panose="02020603050405020304" pitchFamily="18" charset="0"/>
              <a:cs typeface="Times New Roman" panose="02020603050405020304" pitchFamily="18" charset="0"/>
            </a:endParaRPr>
          </a:p>
          <a:p>
            <a:pPr lvl="0" algn="just">
              <a:lnSpc>
                <a:spcPct val="150000"/>
              </a:lnSpc>
            </a:pPr>
            <a:r>
              <a:rPr lang="en-GB" sz="1600" dirty="0">
                <a:latin typeface="Times New Roman" panose="02020603050405020304" pitchFamily="18" charset="0"/>
                <a:cs typeface="Times New Roman" panose="02020603050405020304" pitchFamily="18" charset="0"/>
              </a:rPr>
              <a:t> It includes different types of function such as purchasing, receiving, storing, issuing, preparing, presenting, serving and consuming. </a:t>
            </a:r>
            <a:endParaRPr lang="en-US" sz="1600" dirty="0">
              <a:latin typeface="Times New Roman" panose="02020603050405020304" pitchFamily="18" charset="0"/>
              <a:cs typeface="Times New Roman" panose="02020603050405020304" pitchFamily="18" charset="0"/>
            </a:endParaRPr>
          </a:p>
          <a:p>
            <a:pPr lvl="0" algn="just">
              <a:lnSpc>
                <a:spcPct val="150000"/>
              </a:lnSpc>
            </a:pPr>
            <a:r>
              <a:rPr lang="en-GB" sz="1600" dirty="0">
                <a:latin typeface="Times New Roman" panose="02020603050405020304" pitchFamily="18" charset="0"/>
                <a:cs typeface="Times New Roman" panose="02020603050405020304" pitchFamily="18" charset="0"/>
              </a:rPr>
              <a:t>Before executing and planning banquets and buffets, Food and beverage department consider varied factors like type of event, requirements of clients, menu, serving equipment and norms as well because it is very essential for business success within hospitality sector. </a:t>
            </a:r>
            <a:endParaRPr lang="en-GB" sz="1600" dirty="0" smtClean="0">
              <a:latin typeface="Times New Roman" panose="02020603050405020304" pitchFamily="18" charset="0"/>
              <a:cs typeface="Times New Roman" panose="02020603050405020304" pitchFamily="18" charset="0"/>
            </a:endParaRPr>
          </a:p>
          <a:p>
            <a:pPr lvl="0" algn="just">
              <a:lnSpc>
                <a:spcPct val="15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1578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76288"/>
          </a:xfrm>
        </p:spPr>
        <p:txBody>
          <a:bodyPr>
            <a:normAutofit fontScale="90000"/>
          </a:bodyPr>
          <a:lstStyle/>
          <a:p>
            <a:pPr lvl="1" algn="just" defTabSz="457200" rtl="0">
              <a:spcBef>
                <a:spcPct val="0"/>
              </a:spcBef>
            </a:pPr>
            <a:r>
              <a:rPr lang="en-GB" sz="4000" b="1" dirty="0">
                <a:solidFill>
                  <a:schemeClr val="accent1"/>
                </a:solidFill>
                <a:latin typeface="Times New Roman" panose="02020603050405020304" pitchFamily="18" charset="0"/>
                <a:cs typeface="Times New Roman" panose="02020603050405020304" pitchFamily="18" charset="0"/>
              </a:rPr>
              <a:t>Types of menu or products of Kitchen</a:t>
            </a:r>
            <a:r>
              <a:rPr lang="en-US" sz="4000" b="1" dirty="0">
                <a:solidFill>
                  <a:schemeClr val="accent1"/>
                </a:solidFill>
                <a:latin typeface="Times New Roman" panose="02020603050405020304" pitchFamily="18" charset="0"/>
                <a:cs typeface="Times New Roman" panose="02020603050405020304" pitchFamily="18" charset="0"/>
              </a:rPr>
              <a:t/>
            </a:r>
            <a:br>
              <a:rPr lang="en-US" sz="4000" b="1" dirty="0">
                <a:solidFill>
                  <a:schemeClr val="accent1"/>
                </a:solidFill>
                <a:latin typeface="Times New Roman" panose="02020603050405020304" pitchFamily="18" charset="0"/>
                <a:cs typeface="Times New Roman" panose="02020603050405020304" pitchFamily="18" charset="0"/>
              </a:rPr>
            </a:br>
            <a:endParaRPr lang="en-US" sz="4000" dirty="0">
              <a:solidFill>
                <a:schemeClr val="accent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3" y="1600201"/>
            <a:ext cx="9923991" cy="4441162"/>
          </a:xfrm>
        </p:spPr>
        <p:txBody>
          <a:bodyPr>
            <a:noAutofit/>
          </a:bodyPr>
          <a:lstStyle/>
          <a:p>
            <a:pPr marL="0" indent="0">
              <a:lnSpc>
                <a:spcPct val="150000"/>
              </a:lnSpc>
              <a:buNone/>
            </a:pPr>
            <a:r>
              <a:rPr lang="en-GB" sz="1600" b="1" dirty="0">
                <a:latin typeface="Times New Roman" panose="02020603050405020304" pitchFamily="18" charset="0"/>
                <a:cs typeface="Times New Roman" panose="02020603050405020304" pitchFamily="18" charset="0"/>
              </a:rPr>
              <a:t>Table </a:t>
            </a:r>
            <a:r>
              <a:rPr lang="en-GB" sz="1600" b="1" dirty="0" err="1">
                <a:latin typeface="Times New Roman" panose="02020603050405020304" pitchFamily="18" charset="0"/>
                <a:cs typeface="Times New Roman" panose="02020603050405020304" pitchFamily="18" charset="0"/>
              </a:rPr>
              <a:t>d'Hote</a:t>
            </a:r>
            <a:r>
              <a:rPr lang="en-GB" sz="1600" b="1" dirty="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a:p>
            <a:pPr>
              <a:lnSpc>
                <a:spcPct val="150000"/>
              </a:lnSpc>
            </a:pPr>
            <a:r>
              <a:rPr lang="en-GB" sz="1600" dirty="0" smtClean="0">
                <a:latin typeface="Times New Roman" panose="02020603050405020304" pitchFamily="18" charset="0"/>
                <a:cs typeface="Times New Roman" panose="02020603050405020304" pitchFamily="18" charset="0"/>
              </a:rPr>
              <a:t>It </a:t>
            </a:r>
            <a:r>
              <a:rPr lang="en-GB" sz="1600" dirty="0">
                <a:latin typeface="Times New Roman" panose="02020603050405020304" pitchFamily="18" charset="0"/>
                <a:cs typeface="Times New Roman" panose="02020603050405020304" pitchFamily="18" charset="0"/>
              </a:rPr>
              <a:t>is the another type of menu received in hotel which describes a menu similar to a Prix fix menu, but with more upscale turn of stages</a:t>
            </a:r>
            <a:r>
              <a:rPr lang="en-GB" sz="1600" dirty="0" smtClean="0">
                <a:latin typeface="Times New Roman" panose="02020603050405020304" pitchFamily="18" charset="0"/>
                <a:cs typeface="Times New Roman" panose="02020603050405020304" pitchFamily="18" charset="0"/>
              </a:rPr>
              <a:t>.</a:t>
            </a:r>
          </a:p>
          <a:p>
            <a:pPr>
              <a:lnSpc>
                <a:spcPct val="150000"/>
              </a:lnSpc>
            </a:pPr>
            <a:r>
              <a:rPr lang="en-GB" sz="1600" dirty="0" smtClean="0">
                <a:latin typeface="Times New Roman" panose="02020603050405020304" pitchFamily="18" charset="0"/>
                <a:cs typeface="Times New Roman" panose="02020603050405020304" pitchFamily="18" charset="0"/>
              </a:rPr>
              <a:t> </a:t>
            </a:r>
            <a:r>
              <a:rPr lang="en-GB" sz="1600" dirty="0">
                <a:latin typeface="Times New Roman" panose="02020603050405020304" pitchFamily="18" charset="0"/>
                <a:cs typeface="Times New Roman" panose="02020603050405020304" pitchFamily="18" charset="0"/>
              </a:rPr>
              <a:t>The first term refer to meals shared among guest and their hosts, who collected at individual table to enjoy same courses. </a:t>
            </a:r>
            <a:endParaRPr lang="en-US" sz="1600" dirty="0">
              <a:latin typeface="Times New Roman" panose="02020603050405020304" pitchFamily="18" charset="0"/>
              <a:cs typeface="Times New Roman" panose="02020603050405020304" pitchFamily="18" charset="0"/>
            </a:endParaRPr>
          </a:p>
          <a:p>
            <a:pPr marL="0" indent="0">
              <a:lnSpc>
                <a:spcPct val="150000"/>
              </a:lnSpc>
              <a:buNone/>
            </a:pPr>
            <a:r>
              <a:rPr lang="en-GB" sz="1600" b="1" dirty="0">
                <a:latin typeface="Times New Roman" panose="02020603050405020304" pitchFamily="18" charset="0"/>
                <a:cs typeface="Times New Roman" panose="02020603050405020304" pitchFamily="18" charset="0"/>
              </a:rPr>
              <a:t>La carte menus-</a:t>
            </a:r>
            <a:endParaRPr lang="en-US" sz="1600" dirty="0">
              <a:latin typeface="Times New Roman" panose="02020603050405020304" pitchFamily="18" charset="0"/>
              <a:cs typeface="Times New Roman" panose="02020603050405020304" pitchFamily="18" charset="0"/>
            </a:endParaRPr>
          </a:p>
          <a:p>
            <a:pPr>
              <a:lnSpc>
                <a:spcPct val="150000"/>
              </a:lnSpc>
            </a:pPr>
            <a:r>
              <a:rPr lang="en-GB" sz="1600" dirty="0" smtClean="0">
                <a:latin typeface="Times New Roman" panose="02020603050405020304" pitchFamily="18" charset="0"/>
                <a:cs typeface="Times New Roman" panose="02020603050405020304" pitchFamily="18" charset="0"/>
              </a:rPr>
              <a:t>In </a:t>
            </a:r>
            <a:r>
              <a:rPr lang="en-GB" sz="1600" dirty="0">
                <a:latin typeface="Times New Roman" panose="02020603050405020304" pitchFamily="18" charset="0"/>
                <a:cs typeface="Times New Roman" panose="02020603050405020304" pitchFamily="18" charset="0"/>
              </a:rPr>
              <a:t>hospitality industry, this type of menu is an upscale term used in reference to menu that describe the list of food items with priced and ordered individually</a:t>
            </a:r>
            <a:r>
              <a:rPr lang="en-GB" sz="1600" dirty="0" smtClean="0">
                <a:latin typeface="Times New Roman" panose="02020603050405020304" pitchFamily="18" charset="0"/>
                <a:cs typeface="Times New Roman" panose="02020603050405020304" pitchFamily="18" charset="0"/>
              </a:rPr>
              <a:t>.</a:t>
            </a:r>
          </a:p>
          <a:p>
            <a:pPr>
              <a:lnSpc>
                <a:spcPct val="150000"/>
              </a:lnSpc>
            </a:pPr>
            <a:r>
              <a:rPr lang="en-GB" sz="1600" dirty="0" smtClean="0">
                <a:latin typeface="Times New Roman" panose="02020603050405020304" pitchFamily="18" charset="0"/>
                <a:cs typeface="Times New Roman" panose="02020603050405020304" pitchFamily="18" charset="0"/>
              </a:rPr>
              <a:t> </a:t>
            </a:r>
            <a:r>
              <a:rPr lang="en-GB" sz="1600" dirty="0">
                <a:latin typeface="Times New Roman" panose="02020603050405020304" pitchFamily="18" charset="0"/>
                <a:cs typeface="Times New Roman" panose="02020603050405020304" pitchFamily="18" charset="0"/>
              </a:rPr>
              <a:t>It gives people plenty of flexibility and also provide different options. </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9170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latin typeface="Times New Roman" panose="02020603050405020304" pitchFamily="18" charset="0"/>
                <a:cs typeface="Times New Roman" panose="02020603050405020304" pitchFamily="18" charset="0"/>
              </a:rPr>
              <a:t>CONT…</a:t>
            </a:r>
            <a:endParaRPr lang="en-US" sz="4000" b="1" dirty="0">
              <a:latin typeface="Times New Roman" panose="02020603050405020304" pitchFamily="18" charset="0"/>
              <a:cs typeface="Times New Roman" panose="02020603050405020304" pitchFamily="18" charset="0"/>
            </a:endParaRPr>
          </a:p>
        </p:txBody>
      </p:sp>
      <p:sp>
        <p:nvSpPr>
          <p:cNvPr id="6" name="Substituent text 5"/>
          <p:cNvSpPr>
            <a:spLocks noGrp="1"/>
          </p:cNvSpPr>
          <p:nvPr>
            <p:ph type="body" idx="1"/>
          </p:nvPr>
        </p:nvSpPr>
        <p:spPr/>
        <p:txBody>
          <a:bodyPr/>
          <a:lstStyle/>
          <a:p>
            <a:endParaRPr lang="ro-RO"/>
          </a:p>
        </p:txBody>
      </p:sp>
      <p:sp>
        <p:nvSpPr>
          <p:cNvPr id="7" name="Substituent text 6"/>
          <p:cNvSpPr>
            <a:spLocks noGrp="1"/>
          </p:cNvSpPr>
          <p:nvPr>
            <p:ph type="body" sz="half" idx="3"/>
          </p:nvPr>
        </p:nvSpPr>
        <p:spPr/>
        <p:txBody>
          <a:bodyPr/>
          <a:lstStyle/>
          <a:p>
            <a:endParaRPr lang="ro-RO"/>
          </a:p>
        </p:txBody>
      </p:sp>
      <p:sp>
        <p:nvSpPr>
          <p:cNvPr id="3" name="Content Placeholder 2"/>
          <p:cNvSpPr>
            <a:spLocks noGrp="1"/>
          </p:cNvSpPr>
          <p:nvPr>
            <p:ph sz="quarter" idx="2"/>
          </p:nvPr>
        </p:nvSpPr>
        <p:spPr/>
        <p:txBody>
          <a:bodyPr>
            <a:normAutofit fontScale="85000" lnSpcReduction="20000"/>
          </a:bodyPr>
          <a:lstStyle/>
          <a:p>
            <a:pPr marL="0" indent="0" algn="just">
              <a:lnSpc>
                <a:spcPct val="150000"/>
              </a:lnSpc>
              <a:buNone/>
            </a:pPr>
            <a:r>
              <a:rPr lang="en-GB" sz="1600" b="1" dirty="0">
                <a:latin typeface="Times New Roman" panose="02020603050405020304" pitchFamily="18" charset="0"/>
                <a:cs typeface="Times New Roman" panose="02020603050405020304" pitchFamily="18" charset="0"/>
              </a:rPr>
              <a:t>Beverage menu-</a:t>
            </a:r>
            <a:endParaRPr lang="en-US" sz="1600" dirty="0">
              <a:latin typeface="Times New Roman" panose="02020603050405020304" pitchFamily="18" charset="0"/>
              <a:cs typeface="Times New Roman" panose="02020603050405020304" pitchFamily="18" charset="0"/>
            </a:endParaRPr>
          </a:p>
          <a:p>
            <a:pPr algn="just">
              <a:lnSpc>
                <a:spcPct val="150000"/>
              </a:lnSpc>
            </a:pPr>
            <a:r>
              <a:rPr lang="en-GB" sz="1600" dirty="0" smtClean="0">
                <a:latin typeface="Times New Roman" panose="02020603050405020304" pitchFamily="18" charset="0"/>
                <a:cs typeface="Times New Roman" panose="02020603050405020304" pitchFamily="18" charset="0"/>
              </a:rPr>
              <a:t>Well </a:t>
            </a:r>
            <a:r>
              <a:rPr lang="en-GB" sz="1600" dirty="0">
                <a:latin typeface="Times New Roman" panose="02020603050405020304" pitchFamily="18" charset="0"/>
                <a:cs typeface="Times New Roman" panose="02020603050405020304" pitchFamily="18" charset="0"/>
              </a:rPr>
              <a:t>known and reputed hotels such as Marriott offer different beer, cocktail and wine options to its guest, firm separate all of them into a distinct beverage menu. </a:t>
            </a:r>
            <a:endParaRPr lang="en-GB" sz="1600" dirty="0" smtClean="0">
              <a:latin typeface="Times New Roman" panose="02020603050405020304" pitchFamily="18" charset="0"/>
              <a:cs typeface="Times New Roman" panose="02020603050405020304" pitchFamily="18" charset="0"/>
            </a:endParaRPr>
          </a:p>
          <a:p>
            <a:pPr algn="just">
              <a:lnSpc>
                <a:spcPct val="150000"/>
              </a:lnSpc>
            </a:pPr>
            <a:r>
              <a:rPr lang="en-GB" sz="1600" dirty="0" smtClean="0">
                <a:latin typeface="Times New Roman" panose="02020603050405020304" pitchFamily="18" charset="0"/>
                <a:cs typeface="Times New Roman" panose="02020603050405020304" pitchFamily="18" charset="0"/>
              </a:rPr>
              <a:t>Visitors </a:t>
            </a:r>
            <a:r>
              <a:rPr lang="en-GB" sz="1600" dirty="0">
                <a:latin typeface="Times New Roman" panose="02020603050405020304" pitchFamily="18" charset="0"/>
                <a:cs typeface="Times New Roman" panose="02020603050405020304" pitchFamily="18" charset="0"/>
              </a:rPr>
              <a:t>who start with water can order drinks later when they have a beverage menu. </a:t>
            </a:r>
            <a:endParaRPr lang="en-US" sz="1600" dirty="0">
              <a:latin typeface="Times New Roman" panose="02020603050405020304" pitchFamily="18" charset="0"/>
              <a:cs typeface="Times New Roman" panose="02020603050405020304" pitchFamily="18" charset="0"/>
            </a:endParaRPr>
          </a:p>
          <a:p>
            <a:pPr marL="0" indent="0" algn="just">
              <a:lnSpc>
                <a:spcPct val="150000"/>
              </a:lnSpc>
              <a:buNone/>
            </a:pPr>
            <a:r>
              <a:rPr lang="en-GB" sz="1600" b="1" dirty="0">
                <a:latin typeface="Times New Roman" panose="02020603050405020304" pitchFamily="18" charset="0"/>
                <a:cs typeface="Times New Roman" panose="02020603050405020304" pitchFamily="18" charset="0"/>
              </a:rPr>
              <a:t>Dessert menu-</a:t>
            </a:r>
            <a:endParaRPr lang="en-US" sz="1600" dirty="0">
              <a:latin typeface="Times New Roman" panose="02020603050405020304" pitchFamily="18" charset="0"/>
              <a:cs typeface="Times New Roman" panose="02020603050405020304" pitchFamily="18" charset="0"/>
            </a:endParaRPr>
          </a:p>
          <a:p>
            <a:pPr algn="just">
              <a:lnSpc>
                <a:spcPct val="150000"/>
              </a:lnSpc>
            </a:pPr>
            <a:r>
              <a:rPr lang="en-GB" sz="1600" dirty="0" smtClean="0">
                <a:latin typeface="Times New Roman" panose="02020603050405020304" pitchFamily="18" charset="0"/>
                <a:cs typeface="Times New Roman" panose="02020603050405020304" pitchFamily="18" charset="0"/>
              </a:rPr>
              <a:t>Standard </a:t>
            </a:r>
            <a:r>
              <a:rPr lang="en-GB" sz="1600" dirty="0">
                <a:latin typeface="Times New Roman" panose="02020603050405020304" pitchFamily="18" charset="0"/>
                <a:cs typeface="Times New Roman" panose="02020603050405020304" pitchFamily="18" charset="0"/>
              </a:rPr>
              <a:t>menu have dessert section but because food servers take menu after entrées are ordered, people cannot be able refer to these sections after dinner. </a:t>
            </a:r>
            <a:endParaRPr lang="en-GB" sz="1600" dirty="0" smtClean="0">
              <a:latin typeface="Times New Roman" panose="02020603050405020304" pitchFamily="18" charset="0"/>
              <a:cs typeface="Times New Roman" panose="02020603050405020304" pitchFamily="18" charset="0"/>
            </a:endParaRPr>
          </a:p>
          <a:p>
            <a:pPr algn="just">
              <a:lnSpc>
                <a:spcPct val="150000"/>
              </a:lnSpc>
            </a:pPr>
            <a:r>
              <a:rPr lang="en-GB" sz="1600" dirty="0" smtClean="0">
                <a:latin typeface="Times New Roman" panose="02020603050405020304" pitchFamily="18" charset="0"/>
                <a:cs typeface="Times New Roman" panose="02020603050405020304" pitchFamily="18" charset="0"/>
              </a:rPr>
              <a:t>That </a:t>
            </a:r>
            <a:r>
              <a:rPr lang="en-GB" sz="1600" dirty="0">
                <a:latin typeface="Times New Roman" panose="02020603050405020304" pitchFamily="18" charset="0"/>
                <a:cs typeface="Times New Roman" panose="02020603050405020304" pitchFamily="18" charset="0"/>
              </a:rPr>
              <a:t>is why Marriott hotel offer separate desserts menus, that can be handed out after all its guests are finished eating or displayed right on dinner tables. </a:t>
            </a:r>
            <a:endParaRPr lang="en-US" sz="1600" dirty="0">
              <a:latin typeface="Times New Roman" panose="02020603050405020304" pitchFamily="18" charset="0"/>
              <a:cs typeface="Times New Roman" panose="02020603050405020304" pitchFamily="18" charset="0"/>
            </a:endParaRPr>
          </a:p>
          <a:p>
            <a:pPr algn="just">
              <a:lnSpc>
                <a:spcPct val="150000"/>
              </a:lnSpc>
            </a:pPr>
            <a:endParaRPr lang="en-US" sz="1600" dirty="0">
              <a:latin typeface="Times New Roman" panose="02020603050405020304" pitchFamily="18" charset="0"/>
              <a:cs typeface="Times New Roman" panose="02020603050405020304" pitchFamily="18" charset="0"/>
            </a:endParaRPr>
          </a:p>
          <a:p>
            <a:pPr algn="just"/>
            <a:endParaRPr lang="en-US" sz="1600" dirty="0"/>
          </a:p>
        </p:txBody>
      </p:sp>
      <p:sp>
        <p:nvSpPr>
          <p:cNvPr id="8" name="Substituent conținut 7"/>
          <p:cNvSpPr>
            <a:spLocks noGrp="1"/>
          </p:cNvSpPr>
          <p:nvPr>
            <p:ph sz="quarter" idx="4"/>
          </p:nvPr>
        </p:nvSpPr>
        <p:spPr/>
        <p:txBody>
          <a:bodyPr/>
          <a:lstStyle/>
          <a:p>
            <a:endParaRPr lang="ro-RO"/>
          </a:p>
        </p:txBody>
      </p:sp>
      <p:pic>
        <p:nvPicPr>
          <p:cNvPr id="5" name="Imagin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5069" y="1835280"/>
            <a:ext cx="4700831" cy="2859267"/>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extLst>
      <p:ext uri="{BB962C8B-B14F-4D97-AF65-F5344CB8AC3E}">
        <p14:creationId xmlns:p14="http://schemas.microsoft.com/office/powerpoint/2010/main" val="3779587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Marriott hotel market</a:t>
            </a:r>
          </a:p>
        </p:txBody>
      </p:sp>
      <p:sp>
        <p:nvSpPr>
          <p:cNvPr id="3" name="Content Placeholder 2"/>
          <p:cNvSpPr>
            <a:spLocks noGrp="1"/>
          </p:cNvSpPr>
          <p:nvPr>
            <p:ph idx="1"/>
          </p:nvPr>
        </p:nvSpPr>
        <p:spPr/>
        <p:txBody>
          <a:bodyPr>
            <a:normAutofit fontScale="62500" lnSpcReduction="20000"/>
          </a:bodyPr>
          <a:lstStyle/>
          <a:p>
            <a:pPr lvl="0"/>
            <a:r>
              <a:rPr lang="en-GB" dirty="0"/>
              <a:t>Marketing is the main function of business operations, marketing department of Marriott Forest of Arden create application where travel get all the information about its businesses and services that they offer to visitors. </a:t>
            </a:r>
            <a:endParaRPr lang="en-US" dirty="0"/>
          </a:p>
          <a:p>
            <a:pPr lvl="0"/>
            <a:r>
              <a:rPr lang="en-GB" dirty="0"/>
              <a:t>It helps firm to create loyal consumers base, marketing team effectively prepare user generated content to gain attention of millennials or a million of consumers all around the world. </a:t>
            </a:r>
            <a:endParaRPr lang="en-US" dirty="0"/>
          </a:p>
          <a:p>
            <a:pPr lvl="0"/>
            <a:r>
              <a:rPr lang="en-GB" dirty="0"/>
              <a:t>Social media marketing strategy of hotel allow them to draw attention of people, guest can see all the general information about Marriott services while using social media sites and platforms. </a:t>
            </a:r>
            <a:endParaRPr lang="en-US" dirty="0"/>
          </a:p>
          <a:p>
            <a:pPr lvl="0"/>
            <a:r>
              <a:rPr lang="en-GB" dirty="0"/>
              <a:t>Marketing department creates M live, they command centre where social media professionals monitor presence of brand's on different channels. When hotel guest post about their personal experience when they are at Marriott hotel, M live system can do something special to make differences in that guest stay. For example, person might obtain a free pool side drink or group can set up an impromptu party in hotel lobby. </a:t>
            </a:r>
            <a:endParaRPr lang="en-US" dirty="0"/>
          </a:p>
          <a:p>
            <a:pPr lvl="0"/>
            <a:r>
              <a:rPr lang="en-GB" dirty="0"/>
              <a:t>Marketing team give quick response to its guest and consider the trends before creating advertising plan or strategies. </a:t>
            </a:r>
            <a:endParaRPr lang="en-US" dirty="0"/>
          </a:p>
          <a:p>
            <a:endParaRPr lang="en-US" dirty="0"/>
          </a:p>
        </p:txBody>
      </p:sp>
    </p:spTree>
    <p:extLst>
      <p:ext uri="{BB962C8B-B14F-4D97-AF65-F5344CB8AC3E}">
        <p14:creationId xmlns:p14="http://schemas.microsoft.com/office/powerpoint/2010/main" val="23853002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804988"/>
          </a:xfrm>
        </p:spPr>
        <p:txBody>
          <a:bodyPr>
            <a:noAutofit/>
          </a:bodyPr>
          <a:lstStyle/>
          <a:p>
            <a:pPr lvl="1" algn="just" defTabSz="457200" rtl="0">
              <a:spcBef>
                <a:spcPct val="0"/>
              </a:spcBef>
            </a:pPr>
            <a:r>
              <a:rPr lang="en-GB" sz="4000" b="1" dirty="0" smtClean="0">
                <a:solidFill>
                  <a:schemeClr val="accent1"/>
                </a:solidFill>
                <a:latin typeface="Times New Roman" panose="02020603050405020304" pitchFamily="18" charset="0"/>
                <a:cs typeface="Times New Roman" panose="02020603050405020304" pitchFamily="18" charset="0"/>
              </a:rPr>
              <a:t>Health </a:t>
            </a:r>
            <a:r>
              <a:rPr lang="en-GB" sz="4000" b="1" dirty="0">
                <a:solidFill>
                  <a:schemeClr val="accent1"/>
                </a:solidFill>
                <a:latin typeface="Times New Roman" panose="02020603050405020304" pitchFamily="18" charset="0"/>
                <a:cs typeface="Times New Roman" panose="02020603050405020304" pitchFamily="18" charset="0"/>
              </a:rPr>
              <a:t>and hygiene and food &amp; beverage services provided by Marriott</a:t>
            </a:r>
            <a:r>
              <a:rPr lang="en-US" sz="4000" b="1" dirty="0">
                <a:solidFill>
                  <a:schemeClr val="accent1"/>
                </a:solidFill>
                <a:latin typeface="Times New Roman" panose="02020603050405020304" pitchFamily="18" charset="0"/>
                <a:cs typeface="Times New Roman" panose="02020603050405020304" pitchFamily="18" charset="0"/>
              </a:rPr>
              <a:t/>
            </a:r>
            <a:br>
              <a:rPr lang="en-US" sz="4000" b="1" dirty="0">
                <a:solidFill>
                  <a:schemeClr val="accent1"/>
                </a:solidFill>
                <a:latin typeface="Times New Roman" panose="02020603050405020304" pitchFamily="18" charset="0"/>
                <a:cs typeface="Times New Roman" panose="02020603050405020304" pitchFamily="18" charset="0"/>
              </a:rPr>
            </a:br>
            <a:endParaRPr lang="en-US" sz="4000" dirty="0">
              <a:solidFill>
                <a:schemeClr val="accent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2700338"/>
            <a:ext cx="9438216" cy="3341024"/>
          </a:xfrm>
        </p:spPr>
        <p:txBody>
          <a:bodyPr>
            <a:noAutofit/>
          </a:bodyPr>
          <a:lstStyle/>
          <a:p>
            <a:pPr lvl="0" algn="just">
              <a:lnSpc>
                <a:spcPct val="160000"/>
              </a:lnSpc>
            </a:pPr>
            <a:r>
              <a:rPr lang="en-GB" sz="1600" dirty="0">
                <a:latin typeface="Times New Roman" panose="02020603050405020304" pitchFamily="18" charset="0"/>
                <a:cs typeface="Times New Roman" panose="02020603050405020304" pitchFamily="18" charset="0"/>
              </a:rPr>
              <a:t>Marriott's forest of Arden focus on health and safety of its guest and workers as well, they provide clean and hygienic environment to guests that help to increase their experience level rather than before.  </a:t>
            </a:r>
            <a:endParaRPr lang="en-US" sz="1600" dirty="0">
              <a:latin typeface="Times New Roman" panose="02020603050405020304" pitchFamily="18" charset="0"/>
              <a:cs typeface="Times New Roman" panose="02020603050405020304" pitchFamily="18" charset="0"/>
            </a:endParaRPr>
          </a:p>
          <a:p>
            <a:pPr lvl="0" algn="just">
              <a:lnSpc>
                <a:spcPct val="160000"/>
              </a:lnSpc>
            </a:pPr>
            <a:r>
              <a:rPr lang="en-GB" sz="1600" dirty="0">
                <a:latin typeface="Times New Roman" panose="02020603050405020304" pitchFamily="18" charset="0"/>
                <a:cs typeface="Times New Roman" panose="02020603050405020304" pitchFamily="18" charset="0"/>
              </a:rPr>
              <a:t>Before preparing food, production and food server wash each and every item to remove the germs or harmful partials over it because it is very essential to keep it health for consumers</a:t>
            </a:r>
            <a:r>
              <a:rPr lang="en-GB" sz="1600" dirty="0" smtClean="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48027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en-US" sz="4000" b="1" dirty="0">
                <a:latin typeface="Times New Roman" panose="02020603050405020304" pitchFamily="18" charset="0"/>
                <a:cs typeface="Times New Roman" panose="02020603050405020304" pitchFamily="18" charset="0"/>
              </a:rPr>
              <a:t>CONCLUSION</a:t>
            </a:r>
          </a:p>
        </p:txBody>
      </p:sp>
      <p:sp>
        <p:nvSpPr>
          <p:cNvPr id="3" name="Content Placeholder 2"/>
          <p:cNvSpPr>
            <a:spLocks noGrp="1"/>
          </p:cNvSpPr>
          <p:nvPr>
            <p:ph idx="1"/>
          </p:nvPr>
        </p:nvSpPr>
        <p:spPr/>
        <p:txBody>
          <a:bodyPr>
            <a:normAutofit/>
          </a:bodyPr>
          <a:lstStyle/>
          <a:p>
            <a:pPr lvl="0" algn="just">
              <a:lnSpc>
                <a:spcPct val="150000"/>
              </a:lnSpc>
            </a:pPr>
            <a:r>
              <a:rPr lang="en-GB" sz="1600" dirty="0">
                <a:latin typeface="Times New Roman" panose="02020603050405020304" pitchFamily="18" charset="0"/>
                <a:cs typeface="Times New Roman" panose="02020603050405020304" pitchFamily="18" charset="0"/>
              </a:rPr>
              <a:t>From above, analysis it has been concluded that Marriott Forest of Arden hotel provide range of food and beverage services to local and global consumers by focusing on their preferences and trends as well. </a:t>
            </a:r>
            <a:endParaRPr lang="en-US" sz="1600" dirty="0">
              <a:latin typeface="Times New Roman" panose="02020603050405020304" pitchFamily="18" charset="0"/>
              <a:cs typeface="Times New Roman" panose="02020603050405020304" pitchFamily="18" charset="0"/>
            </a:endParaRPr>
          </a:p>
          <a:p>
            <a:pPr lvl="0" algn="just">
              <a:lnSpc>
                <a:spcPct val="150000"/>
              </a:lnSpc>
            </a:pPr>
            <a:r>
              <a:rPr lang="en-GB" sz="1600" dirty="0">
                <a:latin typeface="Times New Roman" panose="02020603050405020304" pitchFamily="18" charset="0"/>
                <a:cs typeface="Times New Roman" panose="02020603050405020304" pitchFamily="18" charset="0"/>
              </a:rPr>
              <a:t>It has been summarized that Food and Beverage is the main operation of Marriott hotel along with the other one. </a:t>
            </a:r>
            <a:endParaRPr lang="en-US" sz="1600" dirty="0">
              <a:latin typeface="Times New Roman" panose="02020603050405020304" pitchFamily="18" charset="0"/>
              <a:cs typeface="Times New Roman" panose="02020603050405020304" pitchFamily="18" charset="0"/>
            </a:endParaRPr>
          </a:p>
          <a:p>
            <a:pPr algn="just">
              <a:lnSpc>
                <a:spcPct val="150000"/>
              </a:lnSpc>
            </a:pPr>
            <a:endParaRPr lang="en-US" sz="1600" dirty="0">
              <a:latin typeface="Times New Roman" panose="02020603050405020304" pitchFamily="18" charset="0"/>
              <a:cs typeface="Times New Roman" panose="02020603050405020304" pitchFamily="18" charset="0"/>
            </a:endParaRPr>
          </a:p>
        </p:txBody>
      </p:sp>
      <p:pic>
        <p:nvPicPr>
          <p:cNvPr id="4" name="Imagin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9823" y="2931736"/>
            <a:ext cx="5948314" cy="3614393"/>
          </a:xfrm>
          <a:prstGeom prst="rect">
            <a:avLst/>
          </a:prstGeom>
          <a:ln>
            <a:noFill/>
          </a:ln>
          <a:effectLst>
            <a:softEdge rad="112500"/>
          </a:effectLst>
        </p:spPr>
      </p:pic>
    </p:spTree>
    <p:extLst>
      <p:ext uri="{BB962C8B-B14F-4D97-AF65-F5344CB8AC3E}">
        <p14:creationId xmlns:p14="http://schemas.microsoft.com/office/powerpoint/2010/main" val="310980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en-US" sz="4000" b="1" dirty="0">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idx="1"/>
          </p:nvPr>
        </p:nvSpPr>
        <p:spPr>
          <a:xfrm>
            <a:off x="677333" y="2160589"/>
            <a:ext cx="9538229" cy="3880773"/>
          </a:xfrm>
        </p:spPr>
        <p:txBody>
          <a:bodyPr>
            <a:normAutofit fontScale="92500" lnSpcReduction="10000"/>
          </a:bodyPr>
          <a:lstStyle/>
          <a:p>
            <a:pPr algn="just">
              <a:lnSpc>
                <a:spcPct val="150000"/>
              </a:lnSpc>
            </a:pPr>
            <a:r>
              <a:rPr lang="en-GB" sz="1600" dirty="0" err="1">
                <a:latin typeface="Times New Roman" panose="02020603050405020304" pitchFamily="18" charset="0"/>
                <a:cs typeface="Times New Roman" panose="02020603050405020304" pitchFamily="18" charset="0"/>
              </a:rPr>
              <a:t>Astawa</a:t>
            </a:r>
            <a:r>
              <a:rPr lang="en-GB" sz="1600" dirty="0">
                <a:latin typeface="Times New Roman" panose="02020603050405020304" pitchFamily="18" charset="0"/>
                <a:cs typeface="Times New Roman" panose="02020603050405020304" pitchFamily="18" charset="0"/>
              </a:rPr>
              <a:t>, I.P., </a:t>
            </a:r>
            <a:r>
              <a:rPr lang="en-GB" sz="1600" dirty="0" err="1">
                <a:latin typeface="Times New Roman" panose="02020603050405020304" pitchFamily="18" charset="0"/>
                <a:cs typeface="Times New Roman" panose="02020603050405020304" pitchFamily="18" charset="0"/>
              </a:rPr>
              <a:t>Astawa</a:t>
            </a:r>
            <a:r>
              <a:rPr lang="en-GB" sz="1600" dirty="0">
                <a:latin typeface="Times New Roman" panose="02020603050405020304" pitchFamily="18" charset="0"/>
                <a:cs typeface="Times New Roman" panose="02020603050405020304" pitchFamily="18" charset="0"/>
              </a:rPr>
              <a:t>, I.P.M. and </a:t>
            </a:r>
            <a:r>
              <a:rPr lang="en-GB" sz="1600" dirty="0" err="1">
                <a:latin typeface="Times New Roman" panose="02020603050405020304" pitchFamily="18" charset="0"/>
                <a:cs typeface="Times New Roman" panose="02020603050405020304" pitchFamily="18" charset="0"/>
              </a:rPr>
              <a:t>Susyarini</a:t>
            </a:r>
            <a:r>
              <a:rPr lang="en-GB" sz="1600" dirty="0">
                <a:latin typeface="Times New Roman" panose="02020603050405020304" pitchFamily="18" charset="0"/>
                <a:cs typeface="Times New Roman" panose="02020603050405020304" pitchFamily="18" charset="0"/>
              </a:rPr>
              <a:t>, N.P.W.A., 2017. EFFICIENCY IN THE PURCHASE OF FOOD AND BEVERAGES IN OPERATION OF STAR HOTELS IN BALI. </a:t>
            </a:r>
            <a:r>
              <a:rPr lang="en-GB" sz="1600" i="1" dirty="0">
                <a:latin typeface="Times New Roman" panose="02020603050405020304" pitchFamily="18" charset="0"/>
                <a:cs typeface="Times New Roman" panose="02020603050405020304" pitchFamily="18" charset="0"/>
              </a:rPr>
              <a:t>International Journal of Applied Sciences in Tourism and Events.</a:t>
            </a:r>
            <a:r>
              <a:rPr lang="en-GB" sz="1600" dirty="0">
                <a:latin typeface="Times New Roman" panose="02020603050405020304" pitchFamily="18" charset="0"/>
                <a:cs typeface="Times New Roman" panose="02020603050405020304" pitchFamily="18" charset="0"/>
              </a:rPr>
              <a:t> </a:t>
            </a:r>
            <a:r>
              <a:rPr lang="en-GB" sz="1600" i="1" dirty="0">
                <a:latin typeface="Times New Roman" panose="02020603050405020304" pitchFamily="18" charset="0"/>
                <a:cs typeface="Times New Roman" panose="02020603050405020304" pitchFamily="18" charset="0"/>
              </a:rPr>
              <a:t>1</a:t>
            </a:r>
            <a:r>
              <a:rPr lang="en-GB" sz="1600" dirty="0">
                <a:latin typeface="Times New Roman" panose="02020603050405020304" pitchFamily="18" charset="0"/>
                <a:cs typeface="Times New Roman" panose="02020603050405020304" pitchFamily="18" charset="0"/>
              </a:rPr>
              <a:t>(1). p.19.</a:t>
            </a:r>
            <a:endParaRPr lang="en-US" sz="1600" dirty="0">
              <a:latin typeface="Times New Roman" panose="02020603050405020304" pitchFamily="18" charset="0"/>
              <a:cs typeface="Times New Roman" panose="02020603050405020304" pitchFamily="18" charset="0"/>
            </a:endParaRPr>
          </a:p>
          <a:p>
            <a:pPr algn="just">
              <a:lnSpc>
                <a:spcPct val="150000"/>
              </a:lnSpc>
            </a:pPr>
            <a:r>
              <a:rPr lang="en-GB" sz="1600" dirty="0" err="1">
                <a:latin typeface="Times New Roman" panose="02020603050405020304" pitchFamily="18" charset="0"/>
                <a:cs typeface="Times New Roman" panose="02020603050405020304" pitchFamily="18" charset="0"/>
              </a:rPr>
              <a:t>Chopade</a:t>
            </a:r>
            <a:r>
              <a:rPr lang="en-GB" sz="1600" dirty="0">
                <a:latin typeface="Times New Roman" panose="02020603050405020304" pitchFamily="18" charset="0"/>
                <a:cs typeface="Times New Roman" panose="02020603050405020304" pitchFamily="18" charset="0"/>
              </a:rPr>
              <a:t>, S.D. and </a:t>
            </a:r>
            <a:r>
              <a:rPr lang="en-GB" sz="1600" dirty="0" err="1">
                <a:latin typeface="Times New Roman" panose="02020603050405020304" pitchFamily="18" charset="0"/>
                <a:cs typeface="Times New Roman" panose="02020603050405020304" pitchFamily="18" charset="0"/>
              </a:rPr>
              <a:t>Nighot</a:t>
            </a:r>
            <a:r>
              <a:rPr lang="en-GB" sz="1600" dirty="0">
                <a:latin typeface="Times New Roman" panose="02020603050405020304" pitchFamily="18" charset="0"/>
                <a:cs typeface="Times New Roman" panose="02020603050405020304" pitchFamily="18" charset="0"/>
              </a:rPr>
              <a:t>, M.K., 2019. Smart Kitchen Management Using IOT Technology. </a:t>
            </a:r>
            <a:r>
              <a:rPr lang="en-GB" sz="1600" i="1" dirty="0">
                <a:latin typeface="Times New Roman" panose="02020603050405020304" pitchFamily="18" charset="0"/>
                <a:cs typeface="Times New Roman" panose="02020603050405020304" pitchFamily="18" charset="0"/>
              </a:rPr>
              <a:t>International Journal of Advanced Research in Computer Engineering &amp; Technology (IJARCET).</a:t>
            </a:r>
            <a:r>
              <a:rPr lang="en-GB" sz="1600" dirty="0">
                <a:latin typeface="Times New Roman" panose="02020603050405020304" pitchFamily="18" charset="0"/>
                <a:cs typeface="Times New Roman" panose="02020603050405020304" pitchFamily="18" charset="0"/>
              </a:rPr>
              <a:t> 8(7).</a:t>
            </a:r>
            <a:endParaRPr lang="en-US" sz="1600" dirty="0">
              <a:latin typeface="Times New Roman" panose="02020603050405020304" pitchFamily="18" charset="0"/>
              <a:cs typeface="Times New Roman" panose="02020603050405020304" pitchFamily="18" charset="0"/>
            </a:endParaRPr>
          </a:p>
          <a:p>
            <a:pPr algn="just">
              <a:lnSpc>
                <a:spcPct val="150000"/>
              </a:lnSpc>
            </a:pPr>
            <a:r>
              <a:rPr lang="en-GB" sz="1600" dirty="0">
                <a:latin typeface="Times New Roman" panose="02020603050405020304" pitchFamily="18" charset="0"/>
                <a:cs typeface="Times New Roman" panose="02020603050405020304" pitchFamily="18" charset="0"/>
              </a:rPr>
              <a:t>Milroy, P., Wright, V.P. and Simms, M.J., 2019. Dryland continental mudstones: Deciphering environmental changes in problematic mudstones from the Upper Triassic (</a:t>
            </a:r>
            <a:r>
              <a:rPr lang="en-GB" sz="1600" dirty="0" err="1">
                <a:latin typeface="Times New Roman" panose="02020603050405020304" pitchFamily="18" charset="0"/>
                <a:cs typeface="Times New Roman" panose="02020603050405020304" pitchFamily="18" charset="0"/>
              </a:rPr>
              <a:t>Carnian</a:t>
            </a:r>
            <a:r>
              <a:rPr lang="en-GB" sz="1600" dirty="0">
                <a:latin typeface="Times New Roman" panose="02020603050405020304" pitchFamily="18" charset="0"/>
                <a:cs typeface="Times New Roman" panose="02020603050405020304" pitchFamily="18" charset="0"/>
              </a:rPr>
              <a:t> to Norian) Mercia Mudstone Group, south‐west Britain. </a:t>
            </a:r>
            <a:r>
              <a:rPr lang="en-GB" sz="1600" i="1" dirty="0">
                <a:latin typeface="Times New Roman" panose="02020603050405020304" pitchFamily="18" charset="0"/>
                <a:cs typeface="Times New Roman" panose="02020603050405020304" pitchFamily="18" charset="0"/>
              </a:rPr>
              <a:t>Sedimentology.</a:t>
            </a:r>
            <a:r>
              <a:rPr lang="en-GB" sz="1600" dirty="0">
                <a:latin typeface="Times New Roman" panose="02020603050405020304" pitchFamily="18" charset="0"/>
                <a:cs typeface="Times New Roman" panose="02020603050405020304" pitchFamily="18" charset="0"/>
              </a:rPr>
              <a:t> 66(7). pp.2557-2589.</a:t>
            </a:r>
            <a:endParaRPr lang="en-US" sz="1600" dirty="0">
              <a:latin typeface="Times New Roman" panose="02020603050405020304" pitchFamily="18" charset="0"/>
              <a:cs typeface="Times New Roman" panose="02020603050405020304" pitchFamily="18" charset="0"/>
            </a:endParaRPr>
          </a:p>
          <a:p>
            <a:pPr algn="just">
              <a:lnSpc>
                <a:spcPct val="150000"/>
              </a:lnSpc>
            </a:pPr>
            <a:r>
              <a:rPr lang="en-GB" sz="1600" dirty="0" err="1">
                <a:latin typeface="Times New Roman" panose="02020603050405020304" pitchFamily="18" charset="0"/>
                <a:cs typeface="Times New Roman" panose="02020603050405020304" pitchFamily="18" charset="0"/>
              </a:rPr>
              <a:t>Wijesaooriya</a:t>
            </a:r>
            <a:r>
              <a:rPr lang="en-GB" sz="1600" dirty="0">
                <a:latin typeface="Times New Roman" panose="02020603050405020304" pitchFamily="18" charset="0"/>
                <a:cs typeface="Times New Roman" panose="02020603050405020304" pitchFamily="18" charset="0"/>
              </a:rPr>
              <a:t>, M.W.A.T.N., 2018. Role of the Rooms Division Operation in Hospitality Industry: Case study of Hotel “The </a:t>
            </a:r>
            <a:r>
              <a:rPr lang="en-GB" sz="1600" dirty="0" err="1">
                <a:latin typeface="Times New Roman" panose="02020603050405020304" pitchFamily="18" charset="0"/>
                <a:cs typeface="Times New Roman" panose="02020603050405020304" pitchFamily="18" charset="0"/>
              </a:rPr>
              <a:t>Covanro</a:t>
            </a:r>
            <a:r>
              <a:rPr lang="en-GB" sz="1600" dirty="0">
                <a:latin typeface="Times New Roman" panose="02020603050405020304" pitchFamily="18" charset="0"/>
                <a:cs typeface="Times New Roman" panose="02020603050405020304" pitchFamily="18" charset="0"/>
              </a:rPr>
              <a:t>”. 4th International Conference on Social Sciences 2018, Research Centre for Social Sciences, Faculty of Social Sciences, University of </a:t>
            </a:r>
            <a:r>
              <a:rPr lang="en-GB" sz="1600" dirty="0" err="1">
                <a:latin typeface="Times New Roman" panose="02020603050405020304" pitchFamily="18" charset="0"/>
                <a:cs typeface="Times New Roman" panose="02020603050405020304" pitchFamily="18" charset="0"/>
              </a:rPr>
              <a:t>Kelaniya</a:t>
            </a:r>
            <a:r>
              <a:rPr lang="en-GB" sz="1600" dirty="0">
                <a:latin typeface="Times New Roman" panose="02020603050405020304" pitchFamily="18" charset="0"/>
                <a:cs typeface="Times New Roman" panose="02020603050405020304" pitchFamily="18" charset="0"/>
              </a:rPr>
              <a:t>, Sri Lanka.</a:t>
            </a:r>
            <a:endParaRPr lang="en-US" sz="1600" dirty="0">
              <a:latin typeface="Times New Roman" panose="02020603050405020304" pitchFamily="18" charset="0"/>
              <a:cs typeface="Times New Roman" panose="02020603050405020304" pitchFamily="18" charset="0"/>
            </a:endParaRPr>
          </a:p>
          <a:p>
            <a:pPr algn="just">
              <a:lnSpc>
                <a:spcPct val="15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2064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14362" y="1042987"/>
            <a:ext cx="8986838" cy="4357687"/>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extLst>
      <p:ext uri="{BB962C8B-B14F-4D97-AF65-F5344CB8AC3E}">
        <p14:creationId xmlns:p14="http://schemas.microsoft.com/office/powerpoint/2010/main" val="3780838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urist">
  <a:themeElements>
    <a:clrScheme name="Turist">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urist">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urist">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Trek</Template>
  <TotalTime>36</TotalTime>
  <Words>1441</Words>
  <Application>Microsoft Office PowerPoint</Application>
  <PresentationFormat>Particularizare</PresentationFormat>
  <Paragraphs>83</Paragraphs>
  <Slides>13</Slides>
  <Notes>4</Notes>
  <HiddenSlides>0</HiddenSlides>
  <MMClips>0</MMClips>
  <ScaleCrop>false</ScaleCrop>
  <HeadingPairs>
    <vt:vector size="4" baseType="variant">
      <vt:variant>
        <vt:lpstr>Temă</vt:lpstr>
      </vt:variant>
      <vt:variant>
        <vt:i4>1</vt:i4>
      </vt:variant>
      <vt:variant>
        <vt:lpstr>Titluri diapozitive</vt:lpstr>
      </vt:variant>
      <vt:variant>
        <vt:i4>13</vt:i4>
      </vt:variant>
    </vt:vector>
  </HeadingPairs>
  <TitlesOfParts>
    <vt:vector size="14" baseType="lpstr">
      <vt:lpstr>Turist</vt:lpstr>
      <vt:lpstr>FOOD AND BEVERAGE OPERATIONS IN MARRIOTT HOTEL </vt:lpstr>
      <vt:lpstr>Table of Contents </vt:lpstr>
      <vt:lpstr>INTRODUCTION </vt:lpstr>
      <vt:lpstr>Type of operations Marriott have </vt:lpstr>
      <vt:lpstr>History of Marriott forest of Arden </vt:lpstr>
      <vt:lpstr>Food and Beverage operations </vt:lpstr>
      <vt:lpstr>Types of menu or products of Kitchen </vt:lpstr>
      <vt:lpstr>CONT…</vt:lpstr>
      <vt:lpstr>How Marriott hotel market</vt:lpstr>
      <vt:lpstr>Health and hygiene and food &amp; beverage services provided by Marriott </vt:lpstr>
      <vt:lpstr>CONCLUSION</vt:lpstr>
      <vt:lpstr>REFERENCES</vt:lpstr>
      <vt:lpstr>Prezentare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danie</cp:lastModifiedBy>
  <cp:revision>33</cp:revision>
  <dcterms:created xsi:type="dcterms:W3CDTF">2020-03-12T01:37:09Z</dcterms:created>
  <dcterms:modified xsi:type="dcterms:W3CDTF">2020-03-13T01:46:43Z</dcterms:modified>
</cp:coreProperties>
</file>