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2.xml" ContentType="application/vnd.openxmlformats-officedocument.theme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_rels/presentation.xml.rels" ContentType="application/vnd.openxmlformats-package.relationships+xml"/>
  <Override PartName="/ppt/media/image1.png" ContentType="image/png"/>
  <Override PartName="/ppt/media/image2.png" ContentType="image/png"/>
  <Override PartName="/ppt/slides/slide1.xml" ContentType="application/vnd.openxmlformats-officedocument.presentationml.slide+xml"/>
  <Override PartName="/ppt/slides/_rels/slide9.xml.rels" ContentType="application/vnd.openxmlformats-package.relationships+xml"/>
  <Override PartName="/ppt/slides/_rels/slide8.xml.rels" ContentType="application/vnd.openxmlformats-package.relationships+xml"/>
  <Override PartName="/ppt/slides/_rels/slide10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10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officedocument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MasterSlide0">
    <p:bg>
      <p:bgPr>
        <a:solidFill>
          <a:srgbClr val="00453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"/>
          <p:cNvSpPr/>
          <p:nvPr/>
        </p:nvSpPr>
        <p:spPr>
          <a:xfrm>
            <a:off x="652320" y="567720"/>
            <a:ext cx="10887120" cy="0"/>
          </a:xfrm>
          <a:prstGeom prst="line">
            <a:avLst/>
          </a:prstGeom>
          <a:ln w="12600">
            <a:solidFill>
              <a:srgbClr val="ffffff"/>
            </a:solidFill>
            <a:miter/>
          </a:ln>
        </p:spPr>
        <p:style>
          <a:lnRef idx="0"/>
          <a:fillRef idx="0"/>
          <a:effectRef idx="0"/>
          <a:fontRef idx="minor"/>
        </p:style>
        <p:txBody>
          <a:bodyPr lIns="96120" rIns="96120" tIns="-51120" bIns="-51120" anchor="t">
            <a:noAutofit/>
          </a:bodyPr>
          <a:p>
            <a:endParaRPr b="0" lang="en-US" sz="18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pic>
        <p:nvPicPr>
          <p:cNvPr id="1" name="" descr=""/>
          <p:cNvPicPr/>
          <p:nvPr/>
        </p:nvPicPr>
        <p:blipFill>
          <a:blip r:embed="rId2"/>
          <a:stretch/>
        </p:blipFill>
        <p:spPr>
          <a:xfrm>
            <a:off x="667440" y="1260000"/>
            <a:ext cx="10872360" cy="30121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US" sz="44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Click to edit the title text format</a:t>
            </a:r>
            <a:endParaRPr b="0" lang="en-US" sz="44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32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Click to edit the outline text format</a:t>
            </a:r>
            <a:endParaRPr b="0" lang="en-US" sz="32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US" sz="28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Second Outline Level</a:t>
            </a:r>
            <a:endParaRPr b="0" lang="en-US" sz="28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4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Third Outline Level</a:t>
            </a:r>
            <a:endParaRPr b="0" lang="en-US" sz="24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US" sz="20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Fourth Outline Level</a:t>
            </a:r>
            <a:endParaRPr b="0" lang="en-US" sz="20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Fifth Outline Level</a:t>
            </a:r>
            <a:endParaRPr b="0" lang="en-US" sz="20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Sixth Outline Level</a:t>
            </a:r>
            <a:endParaRPr b="0" lang="en-US" sz="20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Seventh Outline Level</a:t>
            </a:r>
            <a:endParaRPr b="0" lang="en-US" sz="20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MasterSlide2">
    <p:bg>
      <p:bgPr>
        <a:solidFill>
          <a:srgbClr val="00453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"/>
          <p:cNvSpPr/>
          <p:nvPr/>
        </p:nvSpPr>
        <p:spPr>
          <a:xfrm>
            <a:off x="652320" y="567720"/>
            <a:ext cx="10887120" cy="0"/>
          </a:xfrm>
          <a:prstGeom prst="line">
            <a:avLst/>
          </a:prstGeom>
          <a:ln w="12600">
            <a:solidFill>
              <a:srgbClr val="ffffff"/>
            </a:solidFill>
            <a:miter/>
          </a:ln>
        </p:spPr>
        <p:style>
          <a:lnRef idx="0"/>
          <a:fillRef idx="0"/>
          <a:effectRef idx="0"/>
          <a:fontRef idx="minor"/>
        </p:style>
        <p:txBody>
          <a:bodyPr lIns="96120" rIns="96120" tIns="-51120" bIns="-51120" anchor="t">
            <a:noAutofit/>
          </a:bodyPr>
          <a:p>
            <a:endParaRPr b="0" lang="en-US" sz="18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8" name=""/>
          <p:cNvSpPr/>
          <p:nvPr/>
        </p:nvSpPr>
        <p:spPr>
          <a:xfrm>
            <a:off x="652320" y="6280200"/>
            <a:ext cx="10887120" cy="0"/>
          </a:xfrm>
          <a:prstGeom prst="line">
            <a:avLst/>
          </a:prstGeom>
          <a:ln w="12600">
            <a:solidFill>
              <a:srgbClr val="ffffff"/>
            </a:solidFill>
            <a:miter/>
          </a:ln>
        </p:spPr>
        <p:style>
          <a:lnRef idx="0"/>
          <a:fillRef idx="0"/>
          <a:effectRef idx="0"/>
          <a:fontRef idx="minor"/>
        </p:style>
        <p:txBody>
          <a:bodyPr lIns="96120" rIns="96120" tIns="-51120" bIns="-51120" anchor="t">
            <a:noAutofit/>
          </a:bodyPr>
          <a:p>
            <a:endParaRPr b="0" lang="en-US" sz="18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US" sz="44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Click to edit the title text format</a:t>
            </a:r>
            <a:endParaRPr b="0" lang="en-US" sz="44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32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Click to edit the outline text format</a:t>
            </a:r>
            <a:endParaRPr b="0" lang="en-US" sz="32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US" sz="28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Second Outline Level</a:t>
            </a:r>
            <a:endParaRPr b="0" lang="en-US" sz="28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4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Third Outline Level</a:t>
            </a:r>
            <a:endParaRPr b="0" lang="en-US" sz="24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ffffff"/>
              </a:buClr>
              <a:buSzPct val="75000"/>
              <a:buFont typeface="Symbol" charset="2"/>
              <a:buChar char=""/>
            </a:pPr>
            <a:r>
              <a:rPr b="0" lang="en-US" sz="20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Fourth Outline Level</a:t>
            </a:r>
            <a:endParaRPr b="0" lang="en-US" sz="20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Fifth Outline Level</a:t>
            </a:r>
            <a:endParaRPr b="0" lang="en-US" sz="20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Sixth Outline Level</a:t>
            </a:r>
            <a:endParaRPr b="0" lang="en-US" sz="20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rgbClr val="ffffff"/>
                </a:solidFill>
                <a:effectLst/>
                <a:uFillTx/>
                <a:latin typeface="Arial"/>
              </a:rPr>
              <a:t>Seventh Outline Level</a:t>
            </a:r>
            <a:endParaRPr b="0" lang="en-US" sz="20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Master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3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"/>
          <p:cNvSpPr/>
          <p:nvPr/>
        </p:nvSpPr>
        <p:spPr>
          <a:xfrm>
            <a:off x="652320" y="567720"/>
            <a:ext cx="10887120" cy="0"/>
          </a:xfrm>
          <a:prstGeom prst="line">
            <a:avLst/>
          </a:prstGeom>
          <a:ln w="12600">
            <a:solidFill>
              <a:srgbClr val="00453d"/>
            </a:solidFill>
            <a:miter/>
          </a:ln>
        </p:spPr>
        <p:style>
          <a:lnRef idx="0"/>
          <a:fillRef idx="0"/>
          <a:effectRef idx="0"/>
          <a:fontRef idx="minor"/>
        </p:style>
        <p:txBody>
          <a:bodyPr lIns="96120" rIns="96120" tIns="-51120" bIns="-51120" anchor="t">
            <a:noAutofit/>
          </a:bodyPr>
          <a:p>
            <a:endParaRPr b="0" lang="en-US" sz="18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US" sz="4400" strike="noStrike" u="none">
                <a:solidFill>
                  <a:srgbClr val="000000"/>
                </a:solidFill>
                <a:effectLst/>
                <a:uFillTx/>
                <a:latin typeface="Arial"/>
              </a:rPr>
              <a:t>Click to edit the title text format</a:t>
            </a:r>
            <a:endParaRPr b="0" lang="en-US" sz="4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trike="noStrike" u="none">
                <a:solidFill>
                  <a:srgbClr val="000000"/>
                </a:solidFill>
                <a:effectLst/>
                <a:uFillTx/>
                <a:latin typeface="Arial"/>
              </a:rPr>
              <a:t>Click to edit the outline text format</a:t>
            </a:r>
            <a:endParaRPr b="0" lang="en-US" sz="32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800" strike="noStrike" u="none">
                <a:solidFill>
                  <a:srgbClr val="000000"/>
                </a:solidFill>
                <a:effectLst/>
                <a:uFillTx/>
                <a:latin typeface="Arial"/>
              </a:rPr>
              <a:t>Second Outline Level</a:t>
            </a:r>
            <a:endParaRPr b="0" lang="en-US" sz="28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400" strike="noStrike" u="none">
                <a:solidFill>
                  <a:srgbClr val="000000"/>
                </a:solidFill>
                <a:effectLst/>
                <a:uFillTx/>
                <a:latin typeface="Arial"/>
              </a:rPr>
              <a:t>Third Outline Level</a:t>
            </a:r>
            <a:endParaRPr b="0" lang="en-US" sz="2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trike="noStrike" u="none">
                <a:solidFill>
                  <a:srgbClr val="000000"/>
                </a:solidFill>
                <a:effectLst/>
                <a:uFillTx/>
                <a:latin typeface="Arial"/>
              </a:rPr>
              <a:t>Fourth Outline Level</a:t>
            </a:r>
            <a:endParaRPr b="0" lang="en-US" sz="2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rgbClr val="000000"/>
                </a:solidFill>
                <a:effectLst/>
                <a:uFillTx/>
                <a:latin typeface="Arial"/>
              </a:rPr>
              <a:t>Fifth Outline Level</a:t>
            </a:r>
            <a:endParaRPr b="0" lang="en-US" sz="2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rgbClr val="000000"/>
                </a:solidFill>
                <a:effectLst/>
                <a:uFillTx/>
                <a:latin typeface="Arial"/>
              </a:rPr>
              <a:t>Sixth Outline Level</a:t>
            </a:r>
            <a:endParaRPr b="0" lang="en-US" sz="2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trike="noStrike" u="none">
                <a:solidFill>
                  <a:srgbClr val="000000"/>
                </a:solidFill>
                <a:effectLst/>
                <a:uFillTx/>
                <a:latin typeface="Arial"/>
              </a:rPr>
              <a:t>Seventh Outline Level</a:t>
            </a:r>
            <a:endParaRPr b="0" lang="en-US" sz="2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2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453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"/>
          <p:cNvSpPr txBox="1"/>
          <p:nvPr/>
        </p:nvSpPr>
        <p:spPr>
          <a:xfrm>
            <a:off x="638640" y="1449720"/>
            <a:ext cx="11830320" cy="30808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rmAutofit/>
          </a:bodyPr>
          <a:p>
            <a:pPr rtl="1">
              <a:lnSpc>
                <a:spcPct val="80000"/>
              </a:lnSpc>
            </a:pPr>
            <a:r>
              <a:rPr b="0" lang="en-US" sz="4000" strike="noStrike" u="non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LCLM4004 – Problem Solving and Decision Making</a:t>
            </a:r>
            <a:endParaRPr b="0" lang="en-US" sz="40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2" name=""/>
          <p:cNvSpPr txBox="1"/>
          <p:nvPr/>
        </p:nvSpPr>
        <p:spPr>
          <a:xfrm>
            <a:off x="698040" y="4730760"/>
            <a:ext cx="10878120" cy="11160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rtl="1">
              <a:lnSpc>
                <a:spcPct val="120000"/>
              </a:lnSpc>
              <a:spcBef>
                <a:spcPts val="1001"/>
              </a:spcBef>
            </a:pPr>
            <a:r>
              <a:rPr b="0" lang="en-US" sz="2000" strike="noStrike" u="non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Basil's Bakery</a:t>
            </a:r>
            <a:endParaRPr b="0" lang="en-US" sz="20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rtl="1">
              <a:lnSpc>
                <a:spcPct val="120000"/>
              </a:lnSpc>
              <a:spcBef>
                <a:spcPts val="1001"/>
              </a:spcBef>
            </a:pPr>
            <a:r>
              <a:rPr b="0" lang="en-US" sz="2000" strike="noStrike" u="non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Lecturer Charles Obinawa</a:t>
            </a:r>
            <a:endParaRPr b="0" lang="en-US" sz="20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3" name=""/>
          <p:cNvSpPr txBox="1"/>
          <p:nvPr/>
        </p:nvSpPr>
        <p:spPr>
          <a:xfrm>
            <a:off x="979920" y="186840"/>
            <a:ext cx="4389120" cy="3592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r>
              <a:rPr b="0" lang="en-US" sz="1600" strike="noStrike" u="non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Reinaldo Santana Ramirez 253262</a:t>
            </a:r>
            <a:endParaRPr b="0" lang="en-US" sz="16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4" name=""/>
          <p:cNvSpPr txBox="1"/>
          <p:nvPr/>
        </p:nvSpPr>
        <p:spPr>
          <a:xfrm>
            <a:off x="9336960" y="226800"/>
            <a:ext cx="2202480" cy="2736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pPr algn="r" rtl="1"/>
            <a:r>
              <a:rPr b="0" lang="en-US" sz="900" strike="noStrike" u="non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7/19/2026</a:t>
            </a:r>
            <a:endParaRPr b="0" lang="en-US" sz="9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"/>
          <p:cNvSpPr txBox="1"/>
          <p:nvPr/>
        </p:nvSpPr>
        <p:spPr>
          <a:xfrm>
            <a:off x="667440" y="1260000"/>
            <a:ext cx="10872360" cy="1004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rmAutofit/>
          </a:bodyPr>
          <a:p>
            <a:pPr rtl="1">
              <a:lnSpc>
                <a:spcPct val="80000"/>
              </a:lnSpc>
            </a:pPr>
            <a:r>
              <a:rPr b="1" lang="en-US" sz="40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Overview</a:t>
            </a:r>
            <a:endParaRPr b="0" lang="en-US" sz="4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" name=""/>
          <p:cNvSpPr txBox="1"/>
          <p:nvPr/>
        </p:nvSpPr>
        <p:spPr>
          <a:xfrm>
            <a:off x="667440" y="2584080"/>
            <a:ext cx="10856880" cy="3696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Introduction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 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Company Background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Problem Nature &amp; Scope (5W2H)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PESTLE Analysis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Fishbone Diagram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Conclusion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References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" name=""/>
          <p:cNvSpPr txBox="1"/>
          <p:nvPr/>
        </p:nvSpPr>
        <p:spPr>
          <a:xfrm>
            <a:off x="979920" y="181080"/>
            <a:ext cx="3052800" cy="365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Presentation title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" name=""/>
          <p:cNvSpPr txBox="1"/>
          <p:nvPr/>
        </p:nvSpPr>
        <p:spPr>
          <a:xfrm>
            <a:off x="9336960" y="226800"/>
            <a:ext cx="2202480" cy="2736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pPr algn="r" rtl="1"/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7/19/2026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"/>
          <p:cNvSpPr txBox="1"/>
          <p:nvPr/>
        </p:nvSpPr>
        <p:spPr>
          <a:xfrm>
            <a:off x="653040" y="715680"/>
            <a:ext cx="10872360" cy="1004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rmAutofit/>
          </a:bodyPr>
          <a:p>
            <a:pPr rtl="1">
              <a:lnSpc>
                <a:spcPct val="80000"/>
              </a:lnSpc>
            </a:pPr>
            <a:r>
              <a:rPr b="1" lang="en-US" sz="40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Introduction</a:t>
            </a:r>
            <a:endParaRPr b="0" lang="en-US" sz="4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" name=""/>
          <p:cNvSpPr txBox="1"/>
          <p:nvPr/>
        </p:nvSpPr>
        <p:spPr>
          <a:xfrm>
            <a:off x="667440" y="1996200"/>
            <a:ext cx="10319760" cy="48646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rtl="1">
              <a:lnSpc>
                <a:spcPct val="120000"/>
              </a:lnSpc>
              <a:spcBef>
                <a:spcPts val="1001"/>
              </a:spcBef>
            </a:pPr>
            <a:r>
              <a:rPr b="1" lang="en-US" sz="14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Basil's Bakery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 is an independent artisan bakery located in </a:t>
            </a:r>
            <a:r>
              <a:rPr b="1" lang="en-US" sz="14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Coventry Retail Park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, </a:t>
            </a:r>
            <a:r>
              <a:rPr b="1" lang="en-US" sz="14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United Kingdom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 Since opening in 2015, the business experienced steady growth until 2019. However, following the COVID-19 pandemic, customer footfall and sales declined significantly and have remained below pre-pandemic levels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rtl="1">
              <a:lnSpc>
                <a:spcPct val="120000"/>
              </a:lnSpc>
              <a:spcBef>
                <a:spcPts val="1001"/>
              </a:spcBef>
            </a:pPr>
            <a:endParaRPr b="0" lang="en-US" sz="18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rtl="1">
              <a:lnSpc>
                <a:spcPct val="120000"/>
              </a:lnSpc>
              <a:spcBef>
                <a:spcPts val="1001"/>
              </a:spcBef>
            </a:pP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This presentation investigates the main factors contributing to the reduction in sales by applying three business analysis tools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: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1" lang="en-US" sz="14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5W2H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 – to define the nature and scope of the problem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1" lang="en-US" sz="14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PESTLE Analysis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 – to examine the external business environment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1" lang="en-US" sz="14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Fishbone (Ishikawa) Diagram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 – to identify the root causes of declining sales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rtl="1">
              <a:lnSpc>
                <a:spcPct val="120000"/>
              </a:lnSpc>
              <a:spcBef>
                <a:spcPts val="1001"/>
              </a:spcBef>
            </a:pPr>
            <a:endParaRPr b="0" lang="en-US" sz="18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rtl="1">
              <a:lnSpc>
                <a:spcPct val="120000"/>
              </a:lnSpc>
              <a:spcBef>
                <a:spcPts val="1001"/>
              </a:spcBef>
            </a:pP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The findings will be used to propose practical recommendations to improve customer retention, increase sales performance, and support the long-term sustainability of the business</a:t>
            </a:r>
            <a:r>
              <a:rPr b="0" lang="en-US" sz="14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" name=""/>
          <p:cNvSpPr txBox="1"/>
          <p:nvPr/>
        </p:nvSpPr>
        <p:spPr>
          <a:xfrm>
            <a:off x="979920" y="181080"/>
            <a:ext cx="3052800" cy="365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Presentation title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2" name=""/>
          <p:cNvSpPr txBox="1"/>
          <p:nvPr/>
        </p:nvSpPr>
        <p:spPr>
          <a:xfrm>
            <a:off x="9336960" y="226800"/>
            <a:ext cx="2202480" cy="2736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pPr algn="r" rtl="1"/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7/19/2026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"/>
          <p:cNvSpPr txBox="1"/>
          <p:nvPr/>
        </p:nvSpPr>
        <p:spPr>
          <a:xfrm>
            <a:off x="667440" y="1260000"/>
            <a:ext cx="10872360" cy="1004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rmAutofit/>
          </a:bodyPr>
          <a:p>
            <a:pPr rtl="1">
              <a:lnSpc>
                <a:spcPct val="80000"/>
              </a:lnSpc>
            </a:pPr>
            <a:r>
              <a:rPr b="1" lang="en-US" sz="40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Company Background: Basil's Bakery</a:t>
            </a:r>
            <a:endParaRPr b="0" lang="en-US" sz="4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" name=""/>
          <p:cNvSpPr txBox="1"/>
          <p:nvPr/>
        </p:nvSpPr>
        <p:spPr>
          <a:xfrm>
            <a:off x="667440" y="2584080"/>
            <a:ext cx="10856880" cy="3696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rtl="1">
              <a:lnSpc>
                <a:spcPct val="120000"/>
              </a:lnSpc>
              <a:spcBef>
                <a:spcPts val="1001"/>
              </a:spcBef>
            </a:pPr>
            <a:endParaRPr b="0" lang="en-US" sz="18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71360" indent="-17136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Basil's Bakery is an independent artisan bakery established in 2015 and located in Coventry Retail Park, United Kingdom</a:t>
            </a: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2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71360" indent="-17136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The business specialises in artisan breads, pastries, cakes, and custom-made bakery products, using high-quality ingredients</a:t>
            </a: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2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71360" indent="-17136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The bakery is owned and managed by Basil, an experienced artisan baker who focuses on traditional baking methods and product quality</a:t>
            </a: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2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71360" indent="-17136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Between 2015 and 2019, the business experienced steady growth due to increasing customer demand and high footfall within the retail park</a:t>
            </a: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2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71360" indent="-17136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The bakery's main customers include local residents, office workers, retail employees, and visitors to Coventry Retail Park</a:t>
            </a: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2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71360" indent="-17136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Following the COVID-19 pandemic, customer footfall declined significantly because of remote working, changes in consumer behaviour, and the closure of several nearby businesses</a:t>
            </a: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2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71360" indent="-17136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As a result, sales remain approximately 25% below pre-pandemic levels, highlighting the need to identify the causes of the decline and implement effective business strategies</a:t>
            </a:r>
            <a:r>
              <a:rPr b="0" lang="en-US" sz="12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2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" name=""/>
          <p:cNvSpPr txBox="1"/>
          <p:nvPr/>
        </p:nvSpPr>
        <p:spPr>
          <a:xfrm>
            <a:off x="979920" y="181080"/>
            <a:ext cx="3052800" cy="365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Presentation title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" name=""/>
          <p:cNvSpPr txBox="1"/>
          <p:nvPr/>
        </p:nvSpPr>
        <p:spPr>
          <a:xfrm>
            <a:off x="9336960" y="226800"/>
            <a:ext cx="2202480" cy="2736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pPr algn="r" rtl="1"/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7/19/2026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"/>
          <p:cNvSpPr txBox="1"/>
          <p:nvPr/>
        </p:nvSpPr>
        <p:spPr>
          <a:xfrm>
            <a:off x="667440" y="1260000"/>
            <a:ext cx="10872360" cy="1004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rmAutofit/>
          </a:bodyPr>
          <a:p>
            <a:pPr rtl="1">
              <a:lnSpc>
                <a:spcPct val="80000"/>
              </a:lnSpc>
            </a:pPr>
            <a:r>
              <a:rPr b="1" lang="en-US" sz="40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Problem Nature &amp; Scope (5W2H)</a:t>
            </a:r>
            <a:endParaRPr b="0" lang="en-US" sz="4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" name=""/>
          <p:cNvSpPr txBox="1"/>
          <p:nvPr/>
        </p:nvSpPr>
        <p:spPr>
          <a:xfrm>
            <a:off x="979920" y="181080"/>
            <a:ext cx="3052800" cy="365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Presentation title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9" name=""/>
          <p:cNvSpPr txBox="1"/>
          <p:nvPr/>
        </p:nvSpPr>
        <p:spPr>
          <a:xfrm>
            <a:off x="9336960" y="226800"/>
            <a:ext cx="2202480" cy="2736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pPr algn="r" rtl="1"/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7/19/2026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graphicFrame>
        <p:nvGraphicFramePr>
          <p:cNvPr id="30" name=""/>
          <p:cNvGraphicFramePr/>
          <p:nvPr/>
        </p:nvGraphicFramePr>
        <p:xfrm>
          <a:off x="392040" y="1611000"/>
          <a:ext cx="11538360" cy="4902120"/>
        </p:xfrm>
        <a:graphic>
          <a:graphicData uri="http://schemas.openxmlformats.org/drawingml/2006/table">
            <a:tbl>
              <a:tblPr/>
              <a:tblGrid>
                <a:gridCol w="1447920"/>
                <a:gridCol w="10090800"/>
              </a:tblGrid>
              <a:tr h="49932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1" lang="en-US" sz="18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Helvetica-Bold"/>
                          <a:ea typeface="Helvetica-Bold"/>
                        </a:rPr>
                        <a:t>5W2H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88b1ca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1" lang="en-US" sz="18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Helvetica-Bold"/>
                          <a:ea typeface="Helvetica-Bold"/>
                        </a:rPr>
                        <a:t>Description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88b1ca"/>
                    </a:solidFill>
                  </a:tcPr>
                </a:tc>
              </a:tr>
              <a:tr h="59004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Who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Basil's Bakery, its employees, existing customers, and potential customers in Coventry Retail Park.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</a:tr>
              <a:tr h="68076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What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The bakery has experienced a significant reduction in sales, remaining approximately 25% below pre-pandemic levelsdespite the recovery of the retail sector.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</a:tr>
              <a:tr h="68076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When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The decline began during the COVID-19 pandemic (2020) and has continued between 2023–2025 due to lasting changes in consumer behaviour.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</a:tr>
              <a:tr h="34056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Where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Coventry Retail Park, Coventry, United Kingdom.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</a:tr>
              <a:tr h="68076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Why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Reduced customer footfall, increased operating and ingredient costs, remote working, stronger competition, and limited digital presence have negatively affected sales performance.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</a:tr>
              <a:tr h="59004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How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Fewer customer visits, lower purchasing frequency, the absence of an online ordering system, and ineffective marketing have reduced revenue growth.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</a:tr>
              <a:tr h="83988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How Much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Sales are estimated to remain around 25% lower than 2019 levels, limiting profitability and threatening the long-term sustainability of the business</a:t>
                      </a:r>
                      <a:r>
                        <a:rPr b="0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</a:tr>
            </a:tbl>
          </a:graphicData>
        </a:graphic>
      </p:graphicFrame>
      <p:sp>
        <p:nvSpPr>
          <p:cNvPr id="31" name=""/>
          <p:cNvSpPr txBox="1"/>
          <p:nvPr/>
        </p:nvSpPr>
        <p:spPr>
          <a:xfrm>
            <a:off x="437400" y="541800"/>
            <a:ext cx="10780920" cy="1004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rtl="1">
              <a:lnSpc>
                <a:spcPct val="80000"/>
              </a:lnSpc>
            </a:pPr>
            <a:r>
              <a:rPr b="1" lang="en-US" sz="40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Problem: Nature and Scope (5W2H)</a:t>
            </a:r>
            <a:endParaRPr b="0" lang="en-US" sz="4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"/>
          <p:cNvSpPr txBox="1"/>
          <p:nvPr/>
        </p:nvSpPr>
        <p:spPr>
          <a:xfrm>
            <a:off x="667440" y="1260000"/>
            <a:ext cx="10872360" cy="1004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rmAutofit/>
          </a:bodyPr>
          <a:p>
            <a:pPr rtl="1">
              <a:lnSpc>
                <a:spcPct val="80000"/>
              </a:lnSpc>
            </a:pPr>
            <a:r>
              <a:rPr b="1" lang="en-US" sz="40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Pestle Analysis: Basil's Bakery</a:t>
            </a:r>
            <a:endParaRPr b="0" lang="en-US" sz="4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3" name=""/>
          <p:cNvSpPr txBox="1"/>
          <p:nvPr/>
        </p:nvSpPr>
        <p:spPr>
          <a:xfrm>
            <a:off x="979920" y="181080"/>
            <a:ext cx="3052800" cy="365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Presentation title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" name=""/>
          <p:cNvSpPr txBox="1"/>
          <p:nvPr/>
        </p:nvSpPr>
        <p:spPr>
          <a:xfrm>
            <a:off x="9336960" y="226800"/>
            <a:ext cx="2202480" cy="2736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pPr algn="r" rtl="1"/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7/19/2026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graphicFrame>
        <p:nvGraphicFramePr>
          <p:cNvPr id="35" name=""/>
          <p:cNvGraphicFramePr/>
          <p:nvPr/>
        </p:nvGraphicFramePr>
        <p:xfrm>
          <a:off x="667800" y="2598120"/>
          <a:ext cx="11061720" cy="2642040"/>
        </p:xfrm>
        <a:graphic>
          <a:graphicData uri="http://schemas.openxmlformats.org/drawingml/2006/table">
            <a:tbl>
              <a:tblPr/>
              <a:tblGrid>
                <a:gridCol w="3687120"/>
                <a:gridCol w="3687120"/>
                <a:gridCol w="3687480"/>
              </a:tblGrid>
              <a:tr h="65880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1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Helvetica-Bold"/>
                          <a:ea typeface="Helvetica-Bold"/>
                        </a:rPr>
                        <a:t>Political (P)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88b1ca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1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Helvetica-Bold"/>
                          <a:ea typeface="Helvetica-Bold"/>
                        </a:rPr>
                        <a:t>Economic (E)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88b1ca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1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Helvetica-Bold"/>
                          <a:ea typeface="Helvetica-Bold"/>
                        </a:rPr>
                        <a:t>Social (S)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88b1ca"/>
                    </a:solidFill>
                  </a:tcPr>
                </a:tc>
              </a:tr>
              <a:tr h="103356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Rising business taxes and National Insurance contributions increase operating costs.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Inflation has increased the cost of ingredients, energy, and wages, reducing profit margins</a:t>
                      </a:r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More people work remotely, reducing footfall in retail parks</a:t>
                      </a:r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</a:tr>
              <a:tr h="103356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HFSS regulations encourage healthier food options and affect product offerings.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The cost-of-living crisis has reduced consumers' discretionary spending on bakery products</a:t>
                      </a:r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Customers increasingly expect online ordering and delivery services.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</a:tr>
            </a:tbl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"/>
          <p:cNvSpPr txBox="1"/>
          <p:nvPr/>
        </p:nvSpPr>
        <p:spPr>
          <a:xfrm>
            <a:off x="667440" y="1260000"/>
            <a:ext cx="10872360" cy="1004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rmAutofit/>
          </a:bodyPr>
          <a:p>
            <a:pPr rtl="1">
              <a:lnSpc>
                <a:spcPct val="80000"/>
              </a:lnSpc>
            </a:pPr>
            <a:r>
              <a:rPr b="1" lang="en-US" sz="40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Pestle Analysis: Basil's Bakery</a:t>
            </a:r>
            <a:endParaRPr b="0" lang="en-US" sz="4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" name=""/>
          <p:cNvSpPr txBox="1"/>
          <p:nvPr/>
        </p:nvSpPr>
        <p:spPr>
          <a:xfrm>
            <a:off x="979920" y="181080"/>
            <a:ext cx="3052800" cy="365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Presentation title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8" name=""/>
          <p:cNvSpPr txBox="1"/>
          <p:nvPr/>
        </p:nvSpPr>
        <p:spPr>
          <a:xfrm>
            <a:off x="9336960" y="226800"/>
            <a:ext cx="2202480" cy="2736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pPr algn="r" rtl="1"/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7/19/2026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graphicFrame>
        <p:nvGraphicFramePr>
          <p:cNvPr id="39" name=""/>
          <p:cNvGraphicFramePr/>
          <p:nvPr/>
        </p:nvGraphicFramePr>
        <p:xfrm>
          <a:off x="667800" y="2576160"/>
          <a:ext cx="11061720" cy="2679480"/>
        </p:xfrm>
        <a:graphic>
          <a:graphicData uri="http://schemas.openxmlformats.org/drawingml/2006/table">
            <a:tbl>
              <a:tblPr/>
              <a:tblGrid>
                <a:gridCol w="3687120"/>
                <a:gridCol w="3687120"/>
                <a:gridCol w="3687480"/>
              </a:tblGrid>
              <a:tr h="65880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1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Helvetica-Bold"/>
                          <a:ea typeface="Helvetica-Bold"/>
                        </a:rPr>
                        <a:t>Technological (T)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88b1ca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1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Helvetica-Bold"/>
                          <a:ea typeface="Helvetica-Bold"/>
                        </a:rPr>
                        <a:t>Legal (L)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88b1ca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1" lang="en-US" sz="1800" strike="noStrike" u="none">
                          <a:solidFill>
                            <a:srgbClr val="00453d"/>
                          </a:solidFill>
                          <a:effectLst/>
                          <a:uFillTx/>
                          <a:latin typeface="Helvetica-Bold"/>
                          <a:ea typeface="Helvetica-Bold"/>
                        </a:rPr>
                        <a:t>Environmental (E)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88b1ca"/>
                    </a:solidFill>
                  </a:tcPr>
                </a:tc>
              </a:tr>
              <a:tr h="128952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Online ordering systems can improve customer convenience and increase sales</a:t>
                      </a:r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The bakery must comply with the Food Safety Act 1990 and Consumer Rights Act 2015</a:t>
                      </a:r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Customers increasingly prefer businesses using sustainable packaging</a:t>
                      </a:r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</a:tr>
              <a:tr h="1060920"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Social media marketing helps increase brand awareness and customer engagement</a:t>
                      </a:r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Food hygiene regulations require strict operational standards</a:t>
                      </a:r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  <a:tc>
                  <a:txBody>
                    <a:bodyPr lIns="45720" rIns="45720" anchor="t" anchorCtr="1">
                      <a:noAutofit/>
                    </a:bodyPr>
                    <a:p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Rising food waste and supply chain disruptions increase operating costs</a:t>
                      </a:r>
                      <a:r>
                        <a:rPr b="0" lang="en-US" sz="1800" strike="noStrike" u="none">
                          <a:solidFill>
                            <a:srgbClr val="000000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.</a:t>
                      </a:r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  <a:p>
                      <a:endParaRPr b="0" lang="en-US" sz="1800" strike="noStrike" u="none">
                        <a:solidFill>
                          <a:srgbClr val="000000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t" marL="45720" marR="45720">
                    <a:lnL w="720">
                      <a:solidFill>
                        <a:srgbClr val="000000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d9e4eb"/>
                    </a:solidFill>
                  </a:tcPr>
                </a:tc>
              </a:tr>
            </a:tbl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"/>
          <p:cNvSpPr txBox="1"/>
          <p:nvPr/>
        </p:nvSpPr>
        <p:spPr>
          <a:xfrm>
            <a:off x="943200" y="1260000"/>
            <a:ext cx="10589040" cy="19116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rmAutofit fontScale="25000" lnSpcReduction="19999"/>
          </a:bodyPr>
          <a:p>
            <a:pPr rtl="1">
              <a:lnSpc>
                <a:spcPct val="80000"/>
              </a:lnSpc>
            </a:pPr>
            <a:r>
              <a:rPr b="1" lang="en-US" sz="36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Fishbone Diagram- Root Cause Analysis</a:t>
            </a:r>
            <a:endParaRPr b="0" lang="en-US" sz="36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1" name=""/>
          <p:cNvSpPr txBox="1"/>
          <p:nvPr/>
        </p:nvSpPr>
        <p:spPr>
          <a:xfrm>
            <a:off x="1226160" y="1226880"/>
            <a:ext cx="7881480" cy="45216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rtl="1">
              <a:lnSpc>
                <a:spcPct val="120000"/>
              </a:lnSpc>
              <a:spcBef>
                <a:spcPts val="1001"/>
              </a:spcBef>
            </a:pPr>
            <a:r>
              <a:rPr b="0" lang="en-US" sz="20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Problem: Reduction in Sales at Basil's Bakery</a:t>
            </a:r>
            <a:endParaRPr b="0" lang="en-US" sz="2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2" name=""/>
          <p:cNvSpPr txBox="1"/>
          <p:nvPr/>
        </p:nvSpPr>
        <p:spPr>
          <a:xfrm>
            <a:off x="979920" y="181080"/>
            <a:ext cx="3052800" cy="365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Presentation title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" name=""/>
          <p:cNvSpPr txBox="1"/>
          <p:nvPr/>
        </p:nvSpPr>
        <p:spPr>
          <a:xfrm>
            <a:off x="9336960" y="226800"/>
            <a:ext cx="2202480" cy="2736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pPr algn="r" rtl="1"/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7/19/2026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4" name=""/>
          <p:cNvSpPr/>
          <p:nvPr/>
        </p:nvSpPr>
        <p:spPr>
          <a:xfrm flipV="1">
            <a:off x="406440" y="3860640"/>
            <a:ext cx="9205920" cy="73080"/>
          </a:xfrm>
          <a:prstGeom prst="line">
            <a:avLst/>
          </a:prstGeom>
          <a:ln w="57240">
            <a:solidFill>
              <a:srgbClr val="00453d"/>
            </a:solidFill>
            <a:miter/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118440" rIns="118440" tIns="-360" bIns="-360" anchor="t">
            <a:noAutofit/>
          </a:bodyPr>
          <a:p>
            <a:endParaRPr b="0" lang="en-US" sz="18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grpSp>
        <p:nvGrpSpPr>
          <p:cNvPr id="45" name=""/>
          <p:cNvGrpSpPr/>
          <p:nvPr/>
        </p:nvGrpSpPr>
        <p:grpSpPr>
          <a:xfrm>
            <a:off x="584280" y="2057400"/>
            <a:ext cx="1422720" cy="457560"/>
            <a:chOff x="584280" y="2057400"/>
            <a:chExt cx="1422720" cy="457560"/>
          </a:xfrm>
        </p:grpSpPr>
        <p:sp>
          <p:nvSpPr>
            <p:cNvPr id="46" name=""/>
            <p:cNvSpPr/>
            <p:nvPr/>
          </p:nvSpPr>
          <p:spPr>
            <a:xfrm>
              <a:off x="584280" y="2057400"/>
              <a:ext cx="1422720" cy="457560"/>
            </a:xfrm>
            <a:custGeom>
              <a:avLst/>
              <a:gdLst/>
              <a:ahLst/>
              <a:rect l="0" t="0" r="r" b="b"/>
              <a:pathLst>
                <a:path w="3952" h="1271">
                  <a:moveTo>
                    <a:pt x="0" y="0"/>
                  </a:moveTo>
                  <a:lnTo>
                    <a:pt x="3952" y="0"/>
                  </a:lnTo>
                  <a:lnTo>
                    <a:pt x="3952" y="1271"/>
                  </a:lnTo>
                  <a:lnTo>
                    <a:pt x="0" y="127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8b1ca"/>
            </a:solidFill>
            <a:ln w="12600">
              <a:solidFill>
                <a:srgbClr val="394a55"/>
              </a:solidFill>
              <a:miter/>
            </a:ln>
          </p:spPr>
          <p:txBody>
            <a:bodyPr lIns="96120" rIns="96120" tIns="51120" bIns="51120" anchor="t">
              <a:noAutofit/>
            </a:bodyPr>
            <a:p>
              <a:endParaRPr b="0" lang="en-US" sz="1800" strike="noStrike" u="none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  <p:sp>
          <p:nvSpPr>
            <p:cNvPr id="47" name=""/>
            <p:cNvSpPr txBox="1"/>
            <p:nvPr/>
          </p:nvSpPr>
          <p:spPr>
            <a:xfrm>
              <a:off x="636120" y="2063880"/>
              <a:ext cx="1318320" cy="444600"/>
            </a:xfrm>
            <a:prstGeom prst="rect">
              <a:avLst/>
            </a:prstGeom>
            <a:noFill/>
            <a:ln w="0">
              <a:noFill/>
            </a:ln>
          </p:spPr>
          <p:txBody>
            <a:bodyPr lIns="90000" rIns="90000" tIns="45000" bIns="45000" anchor="t">
              <a:spAutoFit/>
            </a:bodyPr>
            <a:p>
              <a:pPr algn="ctr" rtl="1"/>
              <a:r>
                <a:rPr b="0" lang="en-US" sz="1800" strike="noStrike" u="none">
                  <a:solidFill>
                    <a:srgbClr val="ffffff"/>
                  </a:solidFill>
                  <a:effectLst/>
                  <a:uFillTx/>
                  <a:latin typeface="Arial"/>
                  <a:ea typeface="Arial"/>
                </a:rPr>
                <a:t>People</a:t>
              </a:r>
              <a:endParaRPr b="0" lang="en-US" sz="1800" strike="noStrike" u="none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</p:grpSp>
      <p:grpSp>
        <p:nvGrpSpPr>
          <p:cNvPr id="48" name=""/>
          <p:cNvGrpSpPr/>
          <p:nvPr/>
        </p:nvGrpSpPr>
        <p:grpSpPr>
          <a:xfrm>
            <a:off x="3741120" y="1984680"/>
            <a:ext cx="1422720" cy="457560"/>
            <a:chOff x="3741120" y="1984680"/>
            <a:chExt cx="1422720" cy="457560"/>
          </a:xfrm>
        </p:grpSpPr>
        <p:sp>
          <p:nvSpPr>
            <p:cNvPr id="49" name=""/>
            <p:cNvSpPr/>
            <p:nvPr/>
          </p:nvSpPr>
          <p:spPr>
            <a:xfrm>
              <a:off x="3741120" y="1984680"/>
              <a:ext cx="1422720" cy="457560"/>
            </a:xfrm>
            <a:custGeom>
              <a:avLst/>
              <a:gdLst/>
              <a:ahLst/>
              <a:rect l="0" t="0" r="r" b="b"/>
              <a:pathLst>
                <a:path w="3952" h="1271">
                  <a:moveTo>
                    <a:pt x="0" y="0"/>
                  </a:moveTo>
                  <a:lnTo>
                    <a:pt x="3952" y="0"/>
                  </a:lnTo>
                  <a:lnTo>
                    <a:pt x="3952" y="1271"/>
                  </a:lnTo>
                  <a:lnTo>
                    <a:pt x="0" y="127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8b1ca"/>
            </a:solidFill>
            <a:ln w="12600">
              <a:solidFill>
                <a:srgbClr val="394a55"/>
              </a:solidFill>
              <a:miter/>
            </a:ln>
          </p:spPr>
          <p:txBody>
            <a:bodyPr lIns="96120" rIns="96120" tIns="51120" bIns="51120" anchor="t">
              <a:noAutofit/>
            </a:bodyPr>
            <a:p>
              <a:endParaRPr b="0" lang="en-US" sz="1800" strike="noStrike" u="none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  <p:sp>
          <p:nvSpPr>
            <p:cNvPr id="50" name=""/>
            <p:cNvSpPr txBox="1"/>
            <p:nvPr/>
          </p:nvSpPr>
          <p:spPr>
            <a:xfrm>
              <a:off x="3792960" y="1991160"/>
              <a:ext cx="1318320" cy="444600"/>
            </a:xfrm>
            <a:prstGeom prst="rect">
              <a:avLst/>
            </a:prstGeom>
            <a:noFill/>
            <a:ln w="0">
              <a:noFill/>
            </a:ln>
          </p:spPr>
          <p:txBody>
            <a:bodyPr lIns="90000" rIns="90000" tIns="45000" bIns="45000" anchor="t">
              <a:spAutoFit/>
            </a:bodyPr>
            <a:p>
              <a:pPr algn="ctr" rtl="1"/>
              <a:r>
                <a:rPr b="0" lang="en-US" sz="1800" strike="noStrike" u="none">
                  <a:solidFill>
                    <a:srgbClr val="ffffff"/>
                  </a:solidFill>
                  <a:effectLst/>
                  <a:uFillTx/>
                  <a:latin typeface="Arial"/>
                  <a:ea typeface="Arial"/>
                </a:rPr>
                <a:t>Methods</a:t>
              </a:r>
              <a:endParaRPr b="0" lang="en-US" sz="1800" strike="noStrike" u="none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</p:grpSp>
      <p:grpSp>
        <p:nvGrpSpPr>
          <p:cNvPr id="51" name=""/>
          <p:cNvGrpSpPr/>
          <p:nvPr/>
        </p:nvGrpSpPr>
        <p:grpSpPr>
          <a:xfrm>
            <a:off x="6919560" y="1984680"/>
            <a:ext cx="1422720" cy="457560"/>
            <a:chOff x="6919560" y="1984680"/>
            <a:chExt cx="1422720" cy="457560"/>
          </a:xfrm>
        </p:grpSpPr>
        <p:sp>
          <p:nvSpPr>
            <p:cNvPr id="52" name=""/>
            <p:cNvSpPr/>
            <p:nvPr/>
          </p:nvSpPr>
          <p:spPr>
            <a:xfrm>
              <a:off x="6919560" y="1984680"/>
              <a:ext cx="1422720" cy="457560"/>
            </a:xfrm>
            <a:custGeom>
              <a:avLst/>
              <a:gdLst/>
              <a:ahLst/>
              <a:rect l="0" t="0" r="r" b="b"/>
              <a:pathLst>
                <a:path w="3952" h="1271">
                  <a:moveTo>
                    <a:pt x="0" y="0"/>
                  </a:moveTo>
                  <a:lnTo>
                    <a:pt x="3952" y="0"/>
                  </a:lnTo>
                  <a:lnTo>
                    <a:pt x="3952" y="1271"/>
                  </a:lnTo>
                  <a:lnTo>
                    <a:pt x="0" y="127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8b1ca"/>
            </a:solidFill>
            <a:ln w="12600">
              <a:solidFill>
                <a:srgbClr val="394a55"/>
              </a:solidFill>
              <a:miter/>
            </a:ln>
          </p:spPr>
          <p:txBody>
            <a:bodyPr lIns="96120" rIns="96120" tIns="51120" bIns="51120" anchor="t">
              <a:noAutofit/>
            </a:bodyPr>
            <a:p>
              <a:endParaRPr b="0" lang="en-US" sz="1800" strike="noStrike" u="none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  <p:sp>
          <p:nvSpPr>
            <p:cNvPr id="53" name=""/>
            <p:cNvSpPr txBox="1"/>
            <p:nvPr/>
          </p:nvSpPr>
          <p:spPr>
            <a:xfrm>
              <a:off x="6971760" y="1991160"/>
              <a:ext cx="1318320" cy="444600"/>
            </a:xfrm>
            <a:prstGeom prst="rect">
              <a:avLst/>
            </a:prstGeom>
            <a:noFill/>
            <a:ln w="0">
              <a:noFill/>
            </a:ln>
          </p:spPr>
          <p:txBody>
            <a:bodyPr lIns="90000" rIns="90000" tIns="45000" bIns="45000" anchor="t">
              <a:spAutoFit/>
            </a:bodyPr>
            <a:p>
              <a:pPr algn="ctr" rtl="1"/>
              <a:r>
                <a:rPr b="0" lang="en-US" sz="1800" strike="noStrike" u="none">
                  <a:solidFill>
                    <a:srgbClr val="ffffff"/>
                  </a:solidFill>
                  <a:effectLst/>
                  <a:uFillTx/>
                  <a:latin typeface="Arial"/>
                  <a:ea typeface="Arial"/>
                </a:rPr>
                <a:t>Materials</a:t>
              </a:r>
              <a:endParaRPr b="0" lang="en-US" sz="1800" strike="noStrike" u="none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</p:grpSp>
      <p:grpSp>
        <p:nvGrpSpPr>
          <p:cNvPr id="54" name=""/>
          <p:cNvGrpSpPr/>
          <p:nvPr/>
        </p:nvGrpSpPr>
        <p:grpSpPr>
          <a:xfrm>
            <a:off x="6266520" y="5504400"/>
            <a:ext cx="3055680" cy="479160"/>
            <a:chOff x="6266520" y="5504400"/>
            <a:chExt cx="3055680" cy="479160"/>
          </a:xfrm>
        </p:grpSpPr>
        <p:sp>
          <p:nvSpPr>
            <p:cNvPr id="55" name=""/>
            <p:cNvSpPr/>
            <p:nvPr/>
          </p:nvSpPr>
          <p:spPr>
            <a:xfrm>
              <a:off x="6266520" y="5504400"/>
              <a:ext cx="3055680" cy="479160"/>
            </a:xfrm>
            <a:custGeom>
              <a:avLst/>
              <a:gdLst/>
              <a:ahLst/>
              <a:rect l="0" t="0" r="r" b="b"/>
              <a:pathLst>
                <a:path w="8488" h="1331">
                  <a:moveTo>
                    <a:pt x="0" y="0"/>
                  </a:moveTo>
                  <a:lnTo>
                    <a:pt x="8488" y="0"/>
                  </a:lnTo>
                  <a:lnTo>
                    <a:pt x="8488" y="1331"/>
                  </a:lnTo>
                  <a:lnTo>
                    <a:pt x="0" y="13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8b1ca"/>
            </a:solidFill>
            <a:ln w="12600">
              <a:solidFill>
                <a:srgbClr val="394a55"/>
              </a:solidFill>
              <a:miter/>
            </a:ln>
          </p:spPr>
          <p:txBody>
            <a:bodyPr lIns="96120" rIns="96120" tIns="51120" bIns="51120" anchor="t">
              <a:noAutofit/>
            </a:bodyPr>
            <a:p>
              <a:endParaRPr b="0" lang="en-US" sz="1800" strike="noStrike" u="none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  <p:sp>
          <p:nvSpPr>
            <p:cNvPr id="56" name=""/>
            <p:cNvSpPr txBox="1"/>
            <p:nvPr/>
          </p:nvSpPr>
          <p:spPr>
            <a:xfrm>
              <a:off x="6318720" y="5510880"/>
              <a:ext cx="2951280" cy="466200"/>
            </a:xfrm>
            <a:prstGeom prst="rect">
              <a:avLst/>
            </a:prstGeom>
            <a:noFill/>
            <a:ln w="0">
              <a:noFill/>
            </a:ln>
          </p:spPr>
          <p:txBody>
            <a:bodyPr lIns="90000" rIns="90000" tIns="45000" bIns="45000" anchor="t">
              <a:spAutoFit/>
            </a:bodyPr>
            <a:p>
              <a:pPr algn="ctr" rtl="1"/>
              <a:r>
                <a:rPr b="0" lang="en-US" sz="1800" strike="noStrike" u="none">
                  <a:solidFill>
                    <a:srgbClr val="ffffff"/>
                  </a:solidFill>
                  <a:effectLst/>
                  <a:uFillTx/>
                  <a:latin typeface="Arial"/>
                  <a:ea typeface="Arial"/>
                </a:rPr>
                <a:t>External Envitoment</a:t>
              </a:r>
              <a:endParaRPr b="0" lang="en-US" sz="1800" strike="noStrike" u="none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</p:grpSp>
      <p:grpSp>
        <p:nvGrpSpPr>
          <p:cNvPr id="57" name=""/>
          <p:cNvGrpSpPr/>
          <p:nvPr/>
        </p:nvGrpSpPr>
        <p:grpSpPr>
          <a:xfrm>
            <a:off x="3204000" y="5511960"/>
            <a:ext cx="1959840" cy="471960"/>
            <a:chOff x="3204000" y="5511960"/>
            <a:chExt cx="1959840" cy="471960"/>
          </a:xfrm>
        </p:grpSpPr>
        <p:sp>
          <p:nvSpPr>
            <p:cNvPr id="58" name=""/>
            <p:cNvSpPr/>
            <p:nvPr/>
          </p:nvSpPr>
          <p:spPr>
            <a:xfrm>
              <a:off x="3204000" y="5511960"/>
              <a:ext cx="1959840" cy="471960"/>
            </a:xfrm>
            <a:custGeom>
              <a:avLst/>
              <a:gdLst/>
              <a:ahLst/>
              <a:rect l="0" t="0" r="r" b="b"/>
              <a:pathLst>
                <a:path w="5444" h="1311">
                  <a:moveTo>
                    <a:pt x="0" y="0"/>
                  </a:moveTo>
                  <a:lnTo>
                    <a:pt x="5444" y="0"/>
                  </a:lnTo>
                  <a:lnTo>
                    <a:pt x="5444" y="1311"/>
                  </a:lnTo>
                  <a:lnTo>
                    <a:pt x="0" y="13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8b1ca"/>
            </a:solidFill>
            <a:ln w="12600">
              <a:solidFill>
                <a:srgbClr val="394a55"/>
              </a:solidFill>
              <a:miter/>
            </a:ln>
          </p:spPr>
          <p:txBody>
            <a:bodyPr lIns="96120" rIns="96120" tIns="51120" bIns="51120" anchor="t">
              <a:noAutofit/>
            </a:bodyPr>
            <a:p>
              <a:endParaRPr b="0" lang="en-US" sz="1800" strike="noStrike" u="none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  <p:sp>
          <p:nvSpPr>
            <p:cNvPr id="59" name=""/>
            <p:cNvSpPr txBox="1"/>
            <p:nvPr/>
          </p:nvSpPr>
          <p:spPr>
            <a:xfrm>
              <a:off x="3256200" y="5518080"/>
              <a:ext cx="1855440" cy="459000"/>
            </a:xfrm>
            <a:prstGeom prst="rect">
              <a:avLst/>
            </a:prstGeom>
            <a:noFill/>
            <a:ln w="0">
              <a:noFill/>
            </a:ln>
          </p:spPr>
          <p:txBody>
            <a:bodyPr lIns="90000" rIns="90000" tIns="45000" bIns="45000" anchor="t">
              <a:spAutoFit/>
            </a:bodyPr>
            <a:p>
              <a:pPr algn="ctr" rtl="1"/>
              <a:r>
                <a:rPr b="0" lang="en-US" sz="1800" strike="noStrike" u="none">
                  <a:solidFill>
                    <a:srgbClr val="ffffff"/>
                  </a:solidFill>
                  <a:effectLst/>
                  <a:uFillTx/>
                  <a:latin typeface="Arial"/>
                  <a:ea typeface="Arial"/>
                </a:rPr>
                <a:t>Management</a:t>
              </a:r>
              <a:endParaRPr b="0" lang="en-US" sz="1800" strike="noStrike" u="none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</p:grpSp>
      <p:grpSp>
        <p:nvGrpSpPr>
          <p:cNvPr id="60" name=""/>
          <p:cNvGrpSpPr/>
          <p:nvPr/>
        </p:nvGrpSpPr>
        <p:grpSpPr>
          <a:xfrm>
            <a:off x="591480" y="5497200"/>
            <a:ext cx="1422720" cy="554040"/>
            <a:chOff x="591480" y="5497200"/>
            <a:chExt cx="1422720" cy="554040"/>
          </a:xfrm>
        </p:grpSpPr>
        <p:sp>
          <p:nvSpPr>
            <p:cNvPr id="61" name=""/>
            <p:cNvSpPr/>
            <p:nvPr/>
          </p:nvSpPr>
          <p:spPr>
            <a:xfrm>
              <a:off x="591480" y="5497200"/>
              <a:ext cx="1422720" cy="457560"/>
            </a:xfrm>
            <a:custGeom>
              <a:avLst/>
              <a:gdLst/>
              <a:ahLst/>
              <a:rect l="0" t="0" r="r" b="b"/>
              <a:pathLst>
                <a:path w="3952" h="1271">
                  <a:moveTo>
                    <a:pt x="0" y="0"/>
                  </a:moveTo>
                  <a:lnTo>
                    <a:pt x="3952" y="0"/>
                  </a:lnTo>
                  <a:lnTo>
                    <a:pt x="3952" y="1271"/>
                  </a:lnTo>
                  <a:lnTo>
                    <a:pt x="0" y="127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8b1ca"/>
            </a:solidFill>
            <a:ln w="12600">
              <a:solidFill>
                <a:srgbClr val="394a55"/>
              </a:solidFill>
              <a:miter/>
            </a:ln>
          </p:spPr>
          <p:txBody>
            <a:bodyPr lIns="96120" rIns="96120" tIns="51120" bIns="51120" anchor="t">
              <a:noAutofit/>
            </a:bodyPr>
            <a:p>
              <a:endParaRPr b="0" lang="en-US" sz="1800" strike="noStrike" u="none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  <p:sp>
          <p:nvSpPr>
            <p:cNvPr id="62" name=""/>
            <p:cNvSpPr txBox="1"/>
            <p:nvPr/>
          </p:nvSpPr>
          <p:spPr>
            <a:xfrm>
              <a:off x="643680" y="5503680"/>
              <a:ext cx="1318320" cy="547560"/>
            </a:xfrm>
            <a:prstGeom prst="rect">
              <a:avLst/>
            </a:prstGeom>
            <a:noFill/>
            <a:ln w="0">
              <a:noFill/>
            </a:ln>
          </p:spPr>
          <p:txBody>
            <a:bodyPr lIns="90000" rIns="90000" tIns="45000" bIns="45000" anchor="t">
              <a:spAutoFit/>
            </a:bodyPr>
            <a:p>
              <a:pPr algn="ctr" rtl="1"/>
              <a:r>
                <a:rPr b="0" lang="en-US" sz="1800" strike="noStrike" u="none">
                  <a:solidFill>
                    <a:srgbClr val="ffffff"/>
                  </a:solidFill>
                  <a:effectLst/>
                  <a:uFillTx/>
                  <a:latin typeface="Arial"/>
                  <a:ea typeface="Arial"/>
                </a:rPr>
                <a:t>Technology</a:t>
              </a:r>
              <a:endParaRPr b="0" lang="en-US" sz="1800" strike="noStrike" u="none">
                <a:solidFill>
                  <a:srgbClr val="000000"/>
                </a:solidFill>
                <a:effectLst/>
                <a:uFillTx/>
                <a:latin typeface="Arial"/>
              </a:endParaRPr>
            </a:p>
          </p:txBody>
        </p:sp>
      </p:grpSp>
      <p:sp>
        <p:nvSpPr>
          <p:cNvPr id="63" name=""/>
          <p:cNvSpPr/>
          <p:nvPr/>
        </p:nvSpPr>
        <p:spPr>
          <a:xfrm flipV="1">
            <a:off x="863640" y="3936960"/>
            <a:ext cx="1651320" cy="1549800"/>
          </a:xfrm>
          <a:prstGeom prst="line">
            <a:avLst/>
          </a:prstGeom>
          <a:ln w="6480">
            <a:solidFill>
              <a:srgbClr val="88b1ca"/>
            </a:solidFill>
            <a:miter/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93240" rIns="93240" tIns="48240" bIns="48240" anchor="t">
            <a:noAutofit/>
          </a:bodyPr>
          <a:p>
            <a:endParaRPr b="0" lang="en-US" sz="18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4" name=""/>
          <p:cNvSpPr/>
          <p:nvPr/>
        </p:nvSpPr>
        <p:spPr>
          <a:xfrm flipV="1">
            <a:off x="3759120" y="3922560"/>
            <a:ext cx="2104920" cy="1527840"/>
          </a:xfrm>
          <a:prstGeom prst="line">
            <a:avLst/>
          </a:prstGeom>
          <a:ln w="6480">
            <a:solidFill>
              <a:srgbClr val="88b1ca"/>
            </a:solidFill>
            <a:miter/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93240" rIns="93240" tIns="48240" bIns="48240" anchor="t">
            <a:noAutofit/>
          </a:bodyPr>
          <a:p>
            <a:endParaRPr b="0" lang="en-US" sz="18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5" name=""/>
          <p:cNvSpPr/>
          <p:nvPr/>
        </p:nvSpPr>
        <p:spPr>
          <a:xfrm flipV="1">
            <a:off x="7315200" y="3911760"/>
            <a:ext cx="1626120" cy="1549800"/>
          </a:xfrm>
          <a:prstGeom prst="line">
            <a:avLst/>
          </a:prstGeom>
          <a:ln w="6480">
            <a:solidFill>
              <a:srgbClr val="88b1ca"/>
            </a:solidFill>
            <a:miter/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93240" rIns="93240" tIns="48240" bIns="48240" anchor="t">
            <a:noAutofit/>
          </a:bodyPr>
          <a:p>
            <a:endParaRPr b="0" lang="en-US" sz="18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6" name=""/>
          <p:cNvSpPr/>
          <p:nvPr/>
        </p:nvSpPr>
        <p:spPr>
          <a:xfrm>
            <a:off x="1143000" y="2565360"/>
            <a:ext cx="1244880" cy="1270440"/>
          </a:xfrm>
          <a:prstGeom prst="line">
            <a:avLst/>
          </a:prstGeom>
          <a:ln w="28440">
            <a:solidFill>
              <a:srgbClr val="88b1ca"/>
            </a:solidFill>
            <a:miter/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104040" rIns="104040" tIns="59040" bIns="59040" anchor="t">
            <a:noAutofit/>
          </a:bodyPr>
          <a:p>
            <a:endParaRPr b="0" lang="en-US" sz="18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7" name=""/>
          <p:cNvSpPr/>
          <p:nvPr/>
        </p:nvSpPr>
        <p:spPr>
          <a:xfrm>
            <a:off x="4317840" y="2463840"/>
            <a:ext cx="1422720" cy="1371960"/>
          </a:xfrm>
          <a:prstGeom prst="line">
            <a:avLst/>
          </a:prstGeom>
          <a:ln w="6480">
            <a:solidFill>
              <a:srgbClr val="88b1ca"/>
            </a:solidFill>
            <a:miter/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93240" rIns="93240" tIns="48240" bIns="48240" anchor="t">
            <a:noAutofit/>
          </a:bodyPr>
          <a:p>
            <a:endParaRPr b="0" lang="en-US" sz="18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8" name=""/>
          <p:cNvSpPr/>
          <p:nvPr/>
        </p:nvSpPr>
        <p:spPr>
          <a:xfrm>
            <a:off x="7569360" y="2463840"/>
            <a:ext cx="1295640" cy="1321200"/>
          </a:xfrm>
          <a:prstGeom prst="line">
            <a:avLst/>
          </a:prstGeom>
          <a:ln w="6480">
            <a:solidFill>
              <a:srgbClr val="88b1ca"/>
            </a:solidFill>
            <a:miter/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93240" rIns="93240" tIns="48240" bIns="48240" anchor="t">
            <a:noAutofit/>
          </a:bodyPr>
          <a:p>
            <a:endParaRPr b="0" lang="en-US" sz="18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69" name="" descr=""/>
          <p:cNvPicPr/>
          <p:nvPr/>
        </p:nvPicPr>
        <p:blipFill>
          <a:blip r:embed="rId1"/>
          <a:stretch/>
        </p:blipFill>
        <p:spPr>
          <a:xfrm>
            <a:off x="401400" y="0"/>
            <a:ext cx="11403000" cy="6397560"/>
          </a:xfrm>
          <a:prstGeom prst="rect">
            <a:avLst/>
          </a:prstGeom>
          <a:noFill/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"/>
          <p:cNvSpPr txBox="1"/>
          <p:nvPr/>
        </p:nvSpPr>
        <p:spPr>
          <a:xfrm>
            <a:off x="667440" y="2584080"/>
            <a:ext cx="10856880" cy="36961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rtl="1">
              <a:lnSpc>
                <a:spcPct val="120000"/>
              </a:lnSpc>
              <a:spcBef>
                <a:spcPts val="1001"/>
              </a:spcBef>
            </a:pPr>
            <a:r>
              <a:rPr b="1" lang="en-US" sz="1400" strike="noStrike" u="none">
                <a:solidFill>
                  <a:srgbClr val="000000"/>
                </a:solidFill>
                <a:effectLst/>
                <a:uFillTx/>
                <a:latin typeface="Helvetica-Bold"/>
                <a:ea typeface="Helvetica-Bold"/>
              </a:rPr>
              <a:t>Key Findings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400" strike="noStrike" u="none">
                <a:solidFill>
                  <a:srgbClr val="000000"/>
                </a:solidFill>
                <a:effectLst/>
                <a:uFillTx/>
                <a:latin typeface="Arial"/>
                <a:ea typeface="Arial"/>
              </a:rPr>
              <a:t>Sales have declined due to both </a:t>
            </a:r>
            <a:r>
              <a:rPr b="1" lang="en-US" sz="1400" strike="noStrike" u="none">
                <a:solidFill>
                  <a:srgbClr val="000000"/>
                </a:solidFill>
                <a:effectLst/>
                <a:uFillTx/>
                <a:latin typeface="Helvetica-Bold"/>
                <a:ea typeface="Helvetica-Bold"/>
              </a:rPr>
              <a:t>internal</a:t>
            </a:r>
            <a:r>
              <a:rPr b="0" lang="en-US" sz="1400" strike="noStrike" u="none">
                <a:solidFill>
                  <a:srgbClr val="000000"/>
                </a:solidFill>
                <a:effectLst/>
                <a:uFillTx/>
                <a:latin typeface="Arial"/>
                <a:ea typeface="Arial"/>
              </a:rPr>
              <a:t> and </a:t>
            </a:r>
            <a:r>
              <a:rPr b="1" lang="en-US" sz="1400" strike="noStrike" u="none">
                <a:solidFill>
                  <a:srgbClr val="000000"/>
                </a:solidFill>
                <a:effectLst/>
                <a:uFillTx/>
                <a:latin typeface="Helvetica-Bold"/>
                <a:ea typeface="Helvetica-Bold"/>
              </a:rPr>
              <a:t>external</a:t>
            </a:r>
            <a:r>
              <a:rPr b="0" lang="en-US" sz="1400" strike="noStrike" u="none">
                <a:solidFill>
                  <a:srgbClr val="000000"/>
                </a:solidFill>
                <a:effectLst/>
                <a:uFillTx/>
                <a:latin typeface="Arial"/>
                <a:ea typeface="Arial"/>
              </a:rPr>
              <a:t> factors</a:t>
            </a:r>
            <a:r>
              <a:rPr b="0" lang="en-US" sz="1400" strike="noStrike" u="none">
                <a:solidFill>
                  <a:srgbClr val="000000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400" strike="noStrike" u="none">
                <a:solidFill>
                  <a:srgbClr val="000000"/>
                </a:solidFill>
                <a:effectLst/>
                <a:uFillTx/>
                <a:latin typeface="Arial"/>
                <a:ea typeface="Arial"/>
              </a:rPr>
              <a:t>Inflation, remote working, and changing consumer behaviour have reduced customer footfall</a:t>
            </a:r>
            <a:r>
              <a:rPr b="0" lang="en-US" sz="1400" strike="noStrike" u="none">
                <a:solidFill>
                  <a:srgbClr val="000000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400" strike="noStrike" u="none">
                <a:solidFill>
                  <a:srgbClr val="000000"/>
                </a:solidFill>
                <a:effectLst/>
                <a:uFillTx/>
                <a:latin typeface="Arial"/>
                <a:ea typeface="Arial"/>
              </a:rPr>
              <a:t>Limited digital presence and operational inefficiencies have negatively affected sales</a:t>
            </a:r>
            <a:r>
              <a:rPr b="0" lang="en-US" sz="1400" strike="noStrike" u="none">
                <a:solidFill>
                  <a:srgbClr val="000000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194040" indent="-194040" rtl="1">
              <a:lnSpc>
                <a:spcPct val="12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"/>
              <a:buChar char=""/>
            </a:pPr>
            <a:r>
              <a:rPr b="0" lang="en-US" sz="1400" strike="noStrike" u="none">
                <a:solidFill>
                  <a:srgbClr val="000000"/>
                </a:solidFill>
                <a:effectLst/>
                <a:uFillTx/>
                <a:latin typeface="Arial"/>
                <a:ea typeface="Arial"/>
              </a:rPr>
              <a:t>Investing in digital marketing, online ordering, customer service, and operational improvements can help restore sales growth and improve long-term sustainability</a:t>
            </a:r>
            <a:r>
              <a:rPr b="0" lang="en-US" sz="1400" strike="noStrike" u="none">
                <a:solidFill>
                  <a:srgbClr val="000000"/>
                </a:solidFill>
                <a:effectLst/>
                <a:uFillTx/>
                <a:latin typeface="Arial"/>
                <a:ea typeface="Arial"/>
              </a:rPr>
              <a:t>.</a:t>
            </a:r>
            <a:endParaRPr b="0" lang="en-US" sz="14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1" name=""/>
          <p:cNvSpPr txBox="1"/>
          <p:nvPr/>
        </p:nvSpPr>
        <p:spPr>
          <a:xfrm>
            <a:off x="979920" y="181080"/>
            <a:ext cx="3052800" cy="365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Presentation title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2" name=""/>
          <p:cNvSpPr txBox="1"/>
          <p:nvPr/>
        </p:nvSpPr>
        <p:spPr>
          <a:xfrm>
            <a:off x="9336960" y="226800"/>
            <a:ext cx="2202480" cy="2736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pPr algn="r" rtl="1"/>
            <a:r>
              <a:rPr b="0" lang="en-US" sz="900" strike="noStrike" u="none">
                <a:solidFill>
                  <a:srgbClr val="00453d"/>
                </a:solidFill>
                <a:effectLst/>
                <a:uFillTx/>
                <a:latin typeface="Arial"/>
                <a:ea typeface="Arial"/>
              </a:rPr>
              <a:t>7/19/2026</a:t>
            </a:r>
            <a:endParaRPr b="0" lang="en-US" sz="9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3" name=""/>
          <p:cNvSpPr txBox="1"/>
          <p:nvPr/>
        </p:nvSpPr>
        <p:spPr>
          <a:xfrm>
            <a:off x="713160" y="715680"/>
            <a:ext cx="10780920" cy="1004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rtl="1">
              <a:lnSpc>
                <a:spcPct val="80000"/>
              </a:lnSpc>
            </a:pPr>
            <a:r>
              <a:rPr b="1" lang="en-US" sz="4000" strike="noStrike" u="none">
                <a:solidFill>
                  <a:srgbClr val="00453d"/>
                </a:solidFill>
                <a:effectLst/>
                <a:uFillTx/>
                <a:latin typeface="Helvetica-Bold"/>
                <a:ea typeface="Helvetica-Bold"/>
              </a:rPr>
              <a:t>Conclusion</a:t>
            </a:r>
            <a:endParaRPr b="0" lang="en-US" sz="4000" strike="noStrike" u="non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453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"/>
          <p:cNvSpPr txBox="1"/>
          <p:nvPr/>
        </p:nvSpPr>
        <p:spPr>
          <a:xfrm>
            <a:off x="979920" y="181080"/>
            <a:ext cx="3052800" cy="3650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r>
              <a:rPr b="0" lang="en-US" sz="900" strike="noStrike" u="non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Presentation title</a:t>
            </a:r>
            <a:endParaRPr b="0" lang="en-US" sz="9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75" name=""/>
          <p:cNvSpPr txBox="1"/>
          <p:nvPr/>
        </p:nvSpPr>
        <p:spPr>
          <a:xfrm>
            <a:off x="9336960" y="226800"/>
            <a:ext cx="2202480" cy="2736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rmAutofit/>
          </a:bodyPr>
          <a:p>
            <a:pPr algn="r" rtl="1">
              <a:spcAft>
                <a:spcPts val="601"/>
              </a:spcAft>
            </a:pPr>
            <a:r>
              <a:rPr b="0" lang="en-US" sz="900" strike="noStrike" u="non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7/19/2026</a:t>
            </a:r>
            <a:endParaRPr b="0" lang="en-US" sz="9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graphicFrame>
        <p:nvGraphicFramePr>
          <p:cNvPr id="76" name=""/>
          <p:cNvGraphicFramePr/>
          <p:nvPr/>
        </p:nvGraphicFramePr>
        <p:xfrm>
          <a:off x="1483560" y="1260000"/>
          <a:ext cx="9239760" cy="4335840"/>
        </p:xfrm>
        <a:graphic>
          <a:graphicData uri="http://schemas.openxmlformats.org/drawingml/2006/table">
            <a:tbl>
              <a:tblPr/>
              <a:tblGrid>
                <a:gridCol w="4619880"/>
                <a:gridCol w="4619880"/>
              </a:tblGrid>
              <a:tr h="471240"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Diapositiva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20">
                      <a:solidFill>
                        <a:srgbClr val="000000"/>
                      </a:solidFill>
                      <a:prstDash val="solid"/>
                    </a:lnL>
                    <a:lnR w="76320">
                      <a:solidFill>
                        <a:srgbClr val="ffffff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6320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Referencia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6320">
                      <a:solidFill>
                        <a:srgbClr val="ffffff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20">
                      <a:solidFill>
                        <a:srgbClr val="000000"/>
                      </a:solidFill>
                      <a:prstDash val="solid"/>
                    </a:lnT>
                    <a:lnB w="76320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</a:tr>
              <a:tr h="471240"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Introduction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20">
                      <a:solidFill>
                        <a:srgbClr val="000000"/>
                      </a:solidFill>
                      <a:prstDash val="solid"/>
                    </a:lnL>
                    <a:lnR w="76320">
                      <a:solidFill>
                        <a:srgbClr val="ffffff"/>
                      </a:solidFill>
                      <a:prstDash val="solid"/>
                    </a:lnR>
                    <a:lnT w="76320">
                      <a:solidFill>
                        <a:srgbClr val="ffffff"/>
                      </a:solidFill>
                      <a:prstDash val="solid"/>
                    </a:lnT>
                    <a:lnB w="76320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Chartered Management Institute (2023)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6320">
                      <a:solidFill>
                        <a:srgbClr val="ffffff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6320">
                      <a:solidFill>
                        <a:srgbClr val="ffffff"/>
                      </a:solidFill>
                      <a:prstDash val="solid"/>
                    </a:lnT>
                    <a:lnB w="76320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</a:tr>
              <a:tr h="471240"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Company Background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20">
                      <a:solidFill>
                        <a:srgbClr val="000000"/>
                      </a:solidFill>
                      <a:prstDash val="solid"/>
                    </a:lnL>
                    <a:lnR w="76320">
                      <a:solidFill>
                        <a:srgbClr val="ffffff"/>
                      </a:solidFill>
                      <a:prstDash val="solid"/>
                    </a:lnR>
                    <a:lnT w="76320">
                      <a:solidFill>
                        <a:srgbClr val="ffffff"/>
                      </a:solidFill>
                      <a:prstDash val="solid"/>
                    </a:lnT>
                    <a:lnB w="76320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Office for National Statistics (2025)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6320">
                      <a:solidFill>
                        <a:srgbClr val="ffffff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6320">
                      <a:solidFill>
                        <a:srgbClr val="ffffff"/>
                      </a:solidFill>
                      <a:prstDash val="solid"/>
                    </a:lnT>
                    <a:lnB w="76320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</a:tr>
              <a:tr h="678600"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Problem Nature &amp; Scope (5W2H)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20">
                      <a:solidFill>
                        <a:srgbClr val="000000"/>
                      </a:solidFill>
                      <a:prstDash val="solid"/>
                    </a:lnL>
                    <a:lnR w="76320">
                      <a:solidFill>
                        <a:srgbClr val="ffffff"/>
                      </a:solidFill>
                      <a:prstDash val="solid"/>
                    </a:lnR>
                    <a:lnT w="76320">
                      <a:solidFill>
                        <a:srgbClr val="ffffff"/>
                      </a:solidFill>
                      <a:prstDash val="solid"/>
                    </a:lnT>
                    <a:lnB w="76320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Chartered Management Institute (2023); Office for National Statistics (2025)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6320">
                      <a:solidFill>
                        <a:srgbClr val="ffffff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6320">
                      <a:solidFill>
                        <a:srgbClr val="ffffff"/>
                      </a:solidFill>
                      <a:prstDash val="solid"/>
                    </a:lnT>
                    <a:lnB w="76320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</a:tr>
              <a:tr h="1092960"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PESTLE Analysis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20">
                      <a:solidFill>
                        <a:srgbClr val="000000"/>
                      </a:solidFill>
                      <a:prstDash val="solid"/>
                    </a:lnL>
                    <a:lnR w="76320">
                      <a:solidFill>
                        <a:srgbClr val="ffffff"/>
                      </a:solidFill>
                      <a:prstDash val="solid"/>
                    </a:lnR>
                    <a:lnT w="76320">
                      <a:solidFill>
                        <a:srgbClr val="ffffff"/>
                      </a:solidFill>
                      <a:prstDash val="solid"/>
                    </a:lnT>
                    <a:lnB w="76320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Johnson, Scholes and Whittington (2020); Bank of England (2025); Office for National Statistics (2025); Food Standards Agency (2025); Department of Health and Social Care (2024)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6320">
                      <a:solidFill>
                        <a:srgbClr val="ffffff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6320">
                      <a:solidFill>
                        <a:srgbClr val="ffffff"/>
                      </a:solidFill>
                      <a:prstDash val="solid"/>
                    </a:lnT>
                    <a:lnB w="76320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</a:tr>
              <a:tr h="471240"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Fishbone Diagram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20">
                      <a:solidFill>
                        <a:srgbClr val="000000"/>
                      </a:solidFill>
                      <a:prstDash val="solid"/>
                    </a:lnL>
                    <a:lnR w="76320">
                      <a:solidFill>
                        <a:srgbClr val="ffffff"/>
                      </a:solidFill>
                      <a:prstDash val="solid"/>
                    </a:lnR>
                    <a:lnT w="76320">
                      <a:solidFill>
                        <a:srgbClr val="ffffff"/>
                      </a:solidFill>
                      <a:prstDash val="solid"/>
                    </a:lnT>
                    <a:lnB w="76320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Ishikawa (1986)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6320">
                      <a:solidFill>
                        <a:srgbClr val="ffffff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6320">
                      <a:solidFill>
                        <a:srgbClr val="ffffff"/>
                      </a:solidFill>
                      <a:prstDash val="solid"/>
                    </a:lnT>
                    <a:lnB w="76320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</a:tr>
              <a:tr h="679320"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Conclusion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20">
                      <a:solidFill>
                        <a:srgbClr val="000000"/>
                      </a:solidFill>
                      <a:prstDash val="solid"/>
                    </a:lnL>
                    <a:lnR w="76320">
                      <a:solidFill>
                        <a:srgbClr val="ffffff"/>
                      </a:solidFill>
                      <a:prstDash val="solid"/>
                    </a:lnR>
                    <a:lnT w="76320">
                      <a:solidFill>
                        <a:srgbClr val="ffffff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  <a:tc>
                  <a:txBody>
                    <a:bodyPr lIns="116640" rIns="116640" tIns="116640" bIns="116640" anchor="ctr" anchorCtr="1">
                      <a:noAutofit/>
                    </a:bodyPr>
                    <a:p>
                      <a:r>
                        <a:rPr b="0" lang="en-US" sz="1400" strike="noStrike" u="none">
                          <a:solidFill>
                            <a:srgbClr val="ffffff"/>
                          </a:solidFill>
                          <a:effectLst/>
                          <a:uFillTx/>
                          <a:latin typeface="Arial"/>
                          <a:ea typeface="Arial"/>
                        </a:rPr>
                        <a:t>Johnson, Scholes and Whittington (2020); Chartered Management Institute (2023)</a:t>
                      </a:r>
                      <a:endParaRPr b="0" lang="en-US" sz="1400" strike="noStrike" u="none">
                        <a:solidFill>
                          <a:srgbClr val="ffffff"/>
                        </a:solidFill>
                        <a:effectLst/>
                        <a:uFillTx/>
                        <a:latin typeface="Arial"/>
                      </a:endParaRPr>
                    </a:p>
                  </a:txBody>
                  <a:tcPr anchor="ctr" marL="116640" marR="116640">
                    <a:lnL w="76320">
                      <a:solidFill>
                        <a:srgbClr val="ffffff"/>
                      </a:solidFill>
                      <a:prstDash val="solid"/>
                    </a:lnL>
                    <a:lnR w="720">
                      <a:solidFill>
                        <a:srgbClr val="000000"/>
                      </a:solidFill>
                      <a:prstDash val="solid"/>
                    </a:lnR>
                    <a:lnT w="76320">
                      <a:solidFill>
                        <a:srgbClr val="ffffff"/>
                      </a:solidFill>
                      <a:prstDash val="solid"/>
                    </a:lnT>
                    <a:lnB w="720">
                      <a:solidFill>
                        <a:srgbClr val="000000"/>
                      </a:solidFill>
                      <a:prstDash val="solid"/>
                    </a:lnB>
                    <a:solidFill>
                      <a:srgbClr val="878e8b"/>
                    </a:solidFill>
                  </a:tcPr>
                </a:tc>
              </a:tr>
            </a:tbl>
          </a:graphicData>
        </a:graphic>
      </p:graphicFrame>
      <p:sp>
        <p:nvSpPr>
          <p:cNvPr id="77" name=""/>
          <p:cNvSpPr txBox="1"/>
          <p:nvPr/>
        </p:nvSpPr>
        <p:spPr>
          <a:xfrm>
            <a:off x="1554840" y="754560"/>
            <a:ext cx="7188120" cy="40140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spAutoFit/>
          </a:bodyPr>
          <a:p>
            <a:r>
              <a:rPr b="1" lang="en-US" sz="1800" strike="noStrike" u="none">
                <a:solidFill>
                  <a:srgbClr val="ffffff"/>
                </a:solidFill>
                <a:effectLst/>
                <a:uFillTx/>
                <a:latin typeface="Helvetica-Bold"/>
                <a:ea typeface="Helvetica-Bold"/>
              </a:rPr>
              <a:t>References</a:t>
            </a:r>
            <a:endParaRPr b="0" lang="en-US" sz="1800" strike="noStrike" u="non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 pitchFamily="0" charset="1"/>
        <a:ea typeface="DejaVu Sans" pitchFamily="0" charset="1"/>
        <a:cs typeface="DejaVu Sans" pitchFamily="0" charset="1"/>
      </a:majorFont>
      <a:minorFont>
        <a:latin typeface="Arial" pitchFamily="0" charset="1"/>
        <a:ea typeface="DejaVu Sans" pitchFamily="0" charset="1"/>
        <a:cs typeface="DejaVu Sans" pitchFamily="0" charset="1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LibreOffice/25.2.3.2$Linux_X86_64 LibreOffice_project/520$Build-2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dc:description/>
  <dc:language>en-US</dc:language>
  <cp:lastModifiedBy/>
  <cp:revision>0</cp:revision>
  <dc:subject/>
  <dc:title/>
</cp:coreProperties>
</file>