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5.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7.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7.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8.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9.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0.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51.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7" r:id="rId1"/>
    <p:sldMasterId id="2147483859" r:id="rId2"/>
  </p:sldMasterIdLst>
  <p:notesMasterIdLst>
    <p:notesMasterId r:id="rId57"/>
  </p:notesMasterIdLst>
  <p:handoutMasterIdLst>
    <p:handoutMasterId r:id="rId58"/>
  </p:handoutMasterIdLst>
  <p:sldIdLst>
    <p:sldId id="439" r:id="rId3"/>
    <p:sldId id="436" r:id="rId4"/>
    <p:sldId id="377" r:id="rId5"/>
    <p:sldId id="379" r:id="rId6"/>
    <p:sldId id="378" r:id="rId7"/>
    <p:sldId id="380" r:id="rId8"/>
    <p:sldId id="382" r:id="rId9"/>
    <p:sldId id="384" r:id="rId10"/>
    <p:sldId id="387" r:id="rId11"/>
    <p:sldId id="389" r:id="rId12"/>
    <p:sldId id="438" r:id="rId13"/>
    <p:sldId id="390" r:id="rId14"/>
    <p:sldId id="391" r:id="rId15"/>
    <p:sldId id="392" r:id="rId16"/>
    <p:sldId id="388" r:id="rId17"/>
    <p:sldId id="393" r:id="rId18"/>
    <p:sldId id="394" r:id="rId19"/>
    <p:sldId id="395" r:id="rId20"/>
    <p:sldId id="396" r:id="rId21"/>
    <p:sldId id="398" r:id="rId22"/>
    <p:sldId id="397" r:id="rId23"/>
    <p:sldId id="399" r:id="rId24"/>
    <p:sldId id="400" r:id="rId25"/>
    <p:sldId id="402" r:id="rId26"/>
    <p:sldId id="403" r:id="rId27"/>
    <p:sldId id="405" r:id="rId28"/>
    <p:sldId id="406" r:id="rId29"/>
    <p:sldId id="407" r:id="rId30"/>
    <p:sldId id="408" r:id="rId31"/>
    <p:sldId id="409" r:id="rId32"/>
    <p:sldId id="410" r:id="rId33"/>
    <p:sldId id="411" r:id="rId34"/>
    <p:sldId id="412" r:id="rId35"/>
    <p:sldId id="413" r:id="rId36"/>
    <p:sldId id="414" r:id="rId37"/>
    <p:sldId id="415" r:id="rId38"/>
    <p:sldId id="416" r:id="rId39"/>
    <p:sldId id="417" r:id="rId40"/>
    <p:sldId id="419" r:id="rId41"/>
    <p:sldId id="418" r:id="rId42"/>
    <p:sldId id="420" r:id="rId43"/>
    <p:sldId id="421" r:id="rId44"/>
    <p:sldId id="423" r:id="rId45"/>
    <p:sldId id="422" r:id="rId46"/>
    <p:sldId id="425" r:id="rId47"/>
    <p:sldId id="427" r:id="rId48"/>
    <p:sldId id="426" r:id="rId49"/>
    <p:sldId id="429" r:id="rId50"/>
    <p:sldId id="428" r:id="rId51"/>
    <p:sldId id="430" r:id="rId52"/>
    <p:sldId id="432" r:id="rId53"/>
    <p:sldId id="431" r:id="rId54"/>
    <p:sldId id="437" r:id="rId55"/>
    <p:sldId id="433" r:id="rId56"/>
  </p:sldIdLst>
  <p:sldSz cx="12192000" cy="6858000"/>
  <p:notesSz cx="6797675" cy="9926638"/>
  <p:defaultTextStyle>
    <a:defPPr>
      <a:defRPr lang="en-GB"/>
    </a:defPPr>
    <a:lvl1pPr algn="l"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bg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bg1"/>
        </a:solidFill>
        <a:latin typeface="Arial" panose="020B0604020202020204" pitchFamily="34" charset="0"/>
        <a:ea typeface="+mn-ea"/>
        <a:cs typeface="Arial" panose="020B0604020202020204" pitchFamily="34" charset="0"/>
      </a:defRPr>
    </a:lvl9pPr>
  </p:defaultTextStyle>
  <p:modifyVerifier cryptProviderType="rsaAES" cryptAlgorithmClass="hash" cryptAlgorithmType="typeAny" cryptAlgorithmSid="14" spinCount="100000" saltData="JoMckpqUBD4t3GUZF9HW+g==" hashData="oZc/HyrqRpZgaWrcJmIRSojim7cql3+n0AqoVESw9ieJzcsqFgVMZ+Y0yDWUe1yaM4Oc/4dyfxgjaNQFCzlu+A=="/>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6699"/>
    <a:srgbClr val="FF66CC"/>
    <a:srgbClr val="FFCCCC"/>
    <a:srgbClr val="FF0000"/>
    <a:srgbClr val="F85662"/>
    <a:srgbClr val="D0D1CD"/>
    <a:srgbClr val="FF6600"/>
    <a:srgbClr val="336600"/>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63679" autoAdjust="0"/>
  </p:normalViewPr>
  <p:slideViewPr>
    <p:cSldViewPr>
      <p:cViewPr varScale="1">
        <p:scale>
          <a:sx n="66" d="100"/>
          <a:sy n="66" d="100"/>
        </p:scale>
        <p:origin x="1710" y="60"/>
      </p:cViewPr>
      <p:guideLst>
        <p:guide orient="horz" pos="2160"/>
        <p:guide pos="3840"/>
      </p:guideLst>
    </p:cSldViewPr>
  </p:slideViewPr>
  <p:outlineViewPr>
    <p:cViewPr>
      <p:scale>
        <a:sx n="33" d="100"/>
        <a:sy n="33" d="100"/>
      </p:scale>
      <p:origin x="0" y="0"/>
    </p:cViewPr>
    <p:sldLst>
      <p:sld r:id="rId1" collapse="1"/>
    </p:sldLst>
  </p:outlineViewPr>
  <p:notesTextViewPr>
    <p:cViewPr>
      <p:scale>
        <a:sx n="3" d="2"/>
        <a:sy n="3" d="2"/>
      </p:scale>
      <p:origin x="0" y="0"/>
    </p:cViewPr>
  </p:notesTextViewPr>
  <p:sorterViewPr>
    <p:cViewPr>
      <p:scale>
        <a:sx n="66" d="100"/>
        <a:sy n="66" d="100"/>
      </p:scale>
      <p:origin x="0" y="-1122"/>
    </p:cViewPr>
  </p:sorterViewPr>
  <p:notesViewPr>
    <p:cSldViewPr>
      <p:cViewPr varScale="1">
        <p:scale>
          <a:sx n="76" d="100"/>
          <a:sy n="76" d="100"/>
        </p:scale>
        <p:origin x="1554"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_rels/viewProps.xml.rels><?xml version="1.0" encoding="UTF-8" standalone="yes"?>
<Relationships xmlns="http://schemas.openxmlformats.org/package/2006/relationships"><Relationship Id="rId1" Type="http://schemas.openxmlformats.org/officeDocument/2006/relationships/slide" Target="slides/slide3.xml"/></Relationships>
</file>

<file path=ppt/diagrams/_rels/data19.xml.rels><?xml version="1.0" encoding="UTF-8" standalone="yes"?>
<Relationships xmlns="http://schemas.openxmlformats.org/package/2006/relationships"><Relationship Id="rId1" Type="http://schemas.openxmlformats.org/officeDocument/2006/relationships/image" Target="../media/image15.png"/></Relationships>
</file>

<file path=ppt/diagrams/_rels/drawing19.xml.rels><?xml version="1.0" encoding="UTF-8" standalone="yes"?>
<Relationships xmlns="http://schemas.openxmlformats.org/package/2006/relationships"><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2" csCatId="accent1" phldr="1"/>
      <dgm:spPr/>
    </dgm:pt>
    <dgm:pt modelId="{03487B14-0891-4A7D-AA92-D26A8EE2370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a:solidFill>
          <a:srgbClr val="002060"/>
        </a:solidFill>
        <a:ln>
          <a:solidFill>
            <a:schemeClr val="tx1"/>
          </a:solidFill>
        </a:ln>
      </dgm:spPr>
      <dgm:t>
        <a:bodyPr/>
        <a:lstStyle/>
        <a:p>
          <a:endParaRPr lang="en-GB"/>
        </a:p>
      </dgm:t>
    </dgm:pt>
    <dgm:pt modelId="{D5AE3FED-D6D1-4C20-9F7C-D3F952859B9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Police information is: All the information obtained &amp; recorded for a policing purpose (Source: APP on Information Management)</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Y="210437">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B07A43-BAD6-4EB1-96E2-08B85D9B998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0A0AF67-BE53-4101-B632-EB404783B35D}">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At or near the scene</a:t>
          </a:r>
        </a:p>
      </dgm:t>
    </dgm:pt>
    <dgm:pt modelId="{8361DCBF-2B27-4DA1-B10B-9DD180D59572}" type="parTrans" cxnId="{177E26C1-D584-4218-823A-C70984B91374}">
      <dgm:prSet/>
      <dgm:spPr/>
      <dgm:t>
        <a:bodyPr/>
        <a:lstStyle/>
        <a:p>
          <a:endParaRPr lang="en-GB"/>
        </a:p>
      </dgm:t>
    </dgm:pt>
    <dgm:pt modelId="{74752076-80B2-4CD1-9AF9-9FAF88E9F5A3}" type="sibTrans" cxnId="{177E26C1-D584-4218-823A-C70984B91374}">
      <dgm:prSet/>
      <dgm:spPr>
        <a:solidFill>
          <a:srgbClr val="002060"/>
        </a:solidFill>
        <a:ln>
          <a:solidFill>
            <a:schemeClr val="tx1"/>
          </a:solidFill>
        </a:ln>
      </dgm:spPr>
      <dgm:t>
        <a:bodyPr/>
        <a:lstStyle/>
        <a:p>
          <a:endParaRPr lang="en-GB"/>
        </a:p>
      </dgm:t>
    </dgm:pt>
    <dgm:pt modelId="{E89CA785-C79B-4938-AD83-2A644B26337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Returning to the scene</a:t>
          </a:r>
        </a:p>
      </dgm:t>
    </dgm:pt>
    <dgm:pt modelId="{17193A57-3077-4131-AEA2-14E5E33D1231}" type="parTrans" cxnId="{BA591E56-9F5B-46D4-BDAF-3DC7E2C48891}">
      <dgm:prSet/>
      <dgm:spPr/>
      <dgm:t>
        <a:bodyPr/>
        <a:lstStyle/>
        <a:p>
          <a:endParaRPr lang="en-GB"/>
        </a:p>
      </dgm:t>
    </dgm:pt>
    <dgm:pt modelId="{4C117204-53F5-4B63-93CB-B845F7D3608E}" type="sibTrans" cxnId="{BA591E56-9F5B-46D4-BDAF-3DC7E2C48891}">
      <dgm:prSet/>
      <dgm:spPr>
        <a:solidFill>
          <a:srgbClr val="002060"/>
        </a:solidFill>
        <a:ln>
          <a:solidFill>
            <a:schemeClr val="tx1"/>
          </a:solidFill>
        </a:ln>
      </dgm:spPr>
      <dgm:t>
        <a:bodyPr/>
        <a:lstStyle/>
        <a:p>
          <a:endParaRPr lang="en-GB"/>
        </a:p>
      </dgm:t>
    </dgm:pt>
    <dgm:pt modelId="{0107D3E2-4BDB-4343-8A94-8C4A9187E898}">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Watch schemes</a:t>
          </a:r>
        </a:p>
      </dgm:t>
    </dgm:pt>
    <dgm:pt modelId="{6474A6B9-7DD3-4EDF-A161-FF41EABB4CCA}" type="parTrans" cxnId="{41EC2388-3770-41A0-8860-23B1E24E8D00}">
      <dgm:prSet/>
      <dgm:spPr/>
      <dgm:t>
        <a:bodyPr/>
        <a:lstStyle/>
        <a:p>
          <a:endParaRPr lang="en-GB"/>
        </a:p>
      </dgm:t>
    </dgm:pt>
    <dgm:pt modelId="{02445284-F8BD-47AC-A857-5F72796C0236}" type="sibTrans" cxnId="{41EC2388-3770-41A0-8860-23B1E24E8D00}">
      <dgm:prSet/>
      <dgm:spPr>
        <a:solidFill>
          <a:srgbClr val="002060"/>
        </a:solidFill>
        <a:ln>
          <a:solidFill>
            <a:schemeClr val="tx1"/>
          </a:solidFill>
        </a:ln>
      </dgm:spPr>
      <dgm:t>
        <a:bodyPr/>
        <a:lstStyle/>
        <a:p>
          <a:endParaRPr lang="en-GB"/>
        </a:p>
      </dgm:t>
    </dgm:pt>
    <dgm:pt modelId="{45BB0F55-16EF-4116-B135-2D67FDF6A5E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Crimewatch UK</a:t>
          </a:r>
        </a:p>
      </dgm:t>
    </dgm:pt>
    <dgm:pt modelId="{7BE507E2-B777-48CC-96BA-7EB20FA52044}" type="parTrans" cxnId="{2FAD6DDB-5576-445B-95B1-EF31FE7E20A7}">
      <dgm:prSet/>
      <dgm:spPr/>
      <dgm:t>
        <a:bodyPr/>
        <a:lstStyle/>
        <a:p>
          <a:endParaRPr lang="en-GB"/>
        </a:p>
      </dgm:t>
    </dgm:pt>
    <dgm:pt modelId="{71FBF375-029E-495E-81C2-B134D4F814BE}" type="sibTrans" cxnId="{2FAD6DDB-5576-445B-95B1-EF31FE7E20A7}">
      <dgm:prSet/>
      <dgm:spPr>
        <a:solidFill>
          <a:srgbClr val="002060"/>
        </a:solidFill>
        <a:ln>
          <a:solidFill>
            <a:schemeClr val="tx1"/>
          </a:solidFill>
        </a:ln>
      </dgm:spPr>
      <dgm:t>
        <a:bodyPr/>
        <a:lstStyle/>
        <a:p>
          <a:endParaRPr lang="en-GB"/>
        </a:p>
      </dgm:t>
    </dgm:pt>
    <dgm:pt modelId="{D6B54323-42FE-4F2F-9FD6-BF02CED96733}">
      <dgm:prSet phldrT="[Text]" custT="1"/>
      <dgm:spPr>
        <a:solidFill>
          <a:schemeClr val="accent1">
            <a:lumMod val="40000"/>
            <a:lumOff val="60000"/>
          </a:schemeClr>
        </a:solidFill>
        <a:ln>
          <a:solidFill>
            <a:schemeClr val="tx1"/>
          </a:solidFill>
        </a:ln>
      </dgm:spPr>
      <dgm:t>
        <a:bodyPr/>
        <a:lstStyle/>
        <a:p>
          <a:r>
            <a:rPr lang="en-GB" sz="2400" dirty="0" err="1">
              <a:solidFill>
                <a:schemeClr val="tx1"/>
              </a:solidFill>
            </a:rPr>
            <a:t>Crimestoppers</a:t>
          </a:r>
          <a:endParaRPr lang="en-GB" sz="2400" dirty="0">
            <a:solidFill>
              <a:schemeClr val="tx1"/>
            </a:solidFill>
          </a:endParaRPr>
        </a:p>
      </dgm:t>
    </dgm:pt>
    <dgm:pt modelId="{CDDFE4E5-EF54-4339-9716-09DB9224DA55}" type="parTrans" cxnId="{28C35954-962C-4CA3-B996-A912DE3D56FF}">
      <dgm:prSet/>
      <dgm:spPr/>
      <dgm:t>
        <a:bodyPr/>
        <a:lstStyle/>
        <a:p>
          <a:endParaRPr lang="en-GB"/>
        </a:p>
      </dgm:t>
    </dgm:pt>
    <dgm:pt modelId="{1F26AD1E-36D2-4890-B711-C7F2B902E3B0}" type="sibTrans" cxnId="{28C35954-962C-4CA3-B996-A912DE3D56FF}">
      <dgm:prSet/>
      <dgm:spPr>
        <a:solidFill>
          <a:srgbClr val="002060"/>
        </a:solidFill>
        <a:ln>
          <a:solidFill>
            <a:schemeClr val="tx1"/>
          </a:solidFill>
        </a:ln>
      </dgm:spPr>
      <dgm:t>
        <a:bodyPr/>
        <a:lstStyle/>
        <a:p>
          <a:endParaRPr lang="en-GB"/>
        </a:p>
      </dgm:t>
    </dgm:pt>
    <dgm:pt modelId="{9EB8E585-1C70-4DB7-BE5E-DCE002AB60CC}">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Road checks</a:t>
          </a:r>
        </a:p>
      </dgm:t>
    </dgm:pt>
    <dgm:pt modelId="{AC5B9A39-C002-4379-90C1-DEB0CFA2B85B}" type="parTrans" cxnId="{0ECE060E-F0FE-49E8-BE76-15DDC270C248}">
      <dgm:prSet/>
      <dgm:spPr/>
      <dgm:t>
        <a:bodyPr/>
        <a:lstStyle/>
        <a:p>
          <a:endParaRPr lang="en-GB"/>
        </a:p>
      </dgm:t>
    </dgm:pt>
    <dgm:pt modelId="{350ACF43-728E-401A-8235-267DC297B204}" type="sibTrans" cxnId="{0ECE060E-F0FE-49E8-BE76-15DDC270C248}">
      <dgm:prSet/>
      <dgm:spPr>
        <a:solidFill>
          <a:srgbClr val="002060"/>
        </a:solidFill>
        <a:ln>
          <a:solidFill>
            <a:schemeClr val="tx1"/>
          </a:solidFill>
        </a:ln>
      </dgm:spPr>
      <dgm:t>
        <a:bodyPr/>
        <a:lstStyle/>
        <a:p>
          <a:endParaRPr lang="en-GB"/>
        </a:p>
      </dgm:t>
    </dgm:pt>
    <dgm:pt modelId="{A4DD8F92-1E7B-4417-BD3F-7AC72AA5061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Witness boards</a:t>
          </a:r>
        </a:p>
      </dgm:t>
    </dgm:pt>
    <dgm:pt modelId="{1C9DB085-C722-4EE3-9C6F-A8DC0F167132}" type="parTrans" cxnId="{BD1AB042-DD39-4245-B5E5-A01CD8C43953}">
      <dgm:prSet/>
      <dgm:spPr/>
      <dgm:t>
        <a:bodyPr/>
        <a:lstStyle/>
        <a:p>
          <a:endParaRPr lang="en-GB"/>
        </a:p>
      </dgm:t>
    </dgm:pt>
    <dgm:pt modelId="{E6F6D80E-5423-4B3E-9399-9CB744372EC0}" type="sibTrans" cxnId="{BD1AB042-DD39-4245-B5E5-A01CD8C43953}">
      <dgm:prSet/>
      <dgm:spPr>
        <a:solidFill>
          <a:srgbClr val="002060"/>
        </a:solidFill>
        <a:ln>
          <a:solidFill>
            <a:schemeClr val="tx1"/>
          </a:solidFill>
        </a:ln>
      </dgm:spPr>
      <dgm:t>
        <a:bodyPr/>
        <a:lstStyle/>
        <a:p>
          <a:endParaRPr lang="en-GB"/>
        </a:p>
      </dgm:t>
    </dgm:pt>
    <dgm:pt modelId="{3CCDA834-2ED1-418E-9663-B623B096EE5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Noticeboards outside Police Stations</a:t>
          </a:r>
        </a:p>
      </dgm:t>
    </dgm:pt>
    <dgm:pt modelId="{55D661B3-9B6C-4EBF-9095-D428FE4B8076}" type="parTrans" cxnId="{9CA659C1-5326-43DD-A29A-72DD2E60D5B2}">
      <dgm:prSet/>
      <dgm:spPr/>
      <dgm:t>
        <a:bodyPr/>
        <a:lstStyle/>
        <a:p>
          <a:endParaRPr lang="en-GB"/>
        </a:p>
      </dgm:t>
    </dgm:pt>
    <dgm:pt modelId="{682E139B-0F71-4B43-B243-AE19D34C5FDC}" type="sibTrans" cxnId="{9CA659C1-5326-43DD-A29A-72DD2E60D5B2}">
      <dgm:prSet/>
      <dgm:spPr>
        <a:solidFill>
          <a:srgbClr val="002060"/>
        </a:solidFill>
        <a:ln>
          <a:solidFill>
            <a:schemeClr val="tx1"/>
          </a:solidFill>
        </a:ln>
      </dgm:spPr>
      <dgm:t>
        <a:bodyPr/>
        <a:lstStyle/>
        <a:p>
          <a:endParaRPr lang="en-GB"/>
        </a:p>
      </dgm:t>
    </dgm:pt>
    <dgm:pt modelId="{05F24865-2550-4808-8879-AC7BFC6E4CBC}">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Local newspapers &amp; social media</a:t>
          </a:r>
        </a:p>
      </dgm:t>
    </dgm:pt>
    <dgm:pt modelId="{EEC8AE0A-5264-43C8-805C-8EA4263DD806}" type="parTrans" cxnId="{F13D205C-4459-46E3-A6A5-002ABAA510D6}">
      <dgm:prSet/>
      <dgm:spPr/>
      <dgm:t>
        <a:bodyPr/>
        <a:lstStyle/>
        <a:p>
          <a:endParaRPr lang="en-GB"/>
        </a:p>
      </dgm:t>
    </dgm:pt>
    <dgm:pt modelId="{135A57AD-3941-4EB0-92B6-6F374DD72579}" type="sibTrans" cxnId="{F13D205C-4459-46E3-A6A5-002ABAA510D6}">
      <dgm:prSet/>
      <dgm:spPr/>
      <dgm:t>
        <a:bodyPr/>
        <a:lstStyle/>
        <a:p>
          <a:endParaRPr lang="en-GB"/>
        </a:p>
      </dgm:t>
    </dgm:pt>
    <dgm:pt modelId="{89751045-8A40-4C8D-91EF-BA2A39BCFA20}" type="pres">
      <dgm:prSet presAssocID="{F9B07A43-BAD6-4EB1-96E2-08B85D9B998B}" presName="Name0" presStyleCnt="0">
        <dgm:presLayoutVars>
          <dgm:dir/>
          <dgm:resizeHandles/>
        </dgm:presLayoutVars>
      </dgm:prSet>
      <dgm:spPr/>
    </dgm:pt>
    <dgm:pt modelId="{EDB37A15-7138-43DC-91AF-BFB35ACCCAC9}" type="pres">
      <dgm:prSet presAssocID="{20A0AF67-BE53-4101-B632-EB404783B35D}" presName="compNode" presStyleCnt="0"/>
      <dgm:spPr/>
    </dgm:pt>
    <dgm:pt modelId="{580FA7A7-DEE6-49E1-B469-251D86DCC4D5}" type="pres">
      <dgm:prSet presAssocID="{20A0AF67-BE53-4101-B632-EB404783B35D}" presName="dummyConnPt" presStyleCnt="0"/>
      <dgm:spPr/>
    </dgm:pt>
    <dgm:pt modelId="{F5AF47ED-10D2-4C98-8BAE-A3C77DF58E77}" type="pres">
      <dgm:prSet presAssocID="{20A0AF67-BE53-4101-B632-EB404783B35D}" presName="node" presStyleLbl="node1" presStyleIdx="0" presStyleCnt="9">
        <dgm:presLayoutVars>
          <dgm:bulletEnabled val="1"/>
        </dgm:presLayoutVars>
      </dgm:prSet>
      <dgm:spPr/>
    </dgm:pt>
    <dgm:pt modelId="{09F0C840-65B2-48D9-8B80-79420185892F}" type="pres">
      <dgm:prSet presAssocID="{74752076-80B2-4CD1-9AF9-9FAF88E9F5A3}" presName="sibTrans" presStyleLbl="bgSibTrans2D1" presStyleIdx="0" presStyleCnt="8"/>
      <dgm:spPr/>
    </dgm:pt>
    <dgm:pt modelId="{02084F00-C038-4BDF-B063-E0FE6939CF80}" type="pres">
      <dgm:prSet presAssocID="{E89CA785-C79B-4938-AD83-2A644B263373}" presName="compNode" presStyleCnt="0"/>
      <dgm:spPr/>
    </dgm:pt>
    <dgm:pt modelId="{DF78761B-0F76-48EC-8740-C2C3EF13C5A1}" type="pres">
      <dgm:prSet presAssocID="{E89CA785-C79B-4938-AD83-2A644B263373}" presName="dummyConnPt" presStyleCnt="0"/>
      <dgm:spPr/>
    </dgm:pt>
    <dgm:pt modelId="{071CA870-5A14-44FB-82F0-5532513B0FA4}" type="pres">
      <dgm:prSet presAssocID="{E89CA785-C79B-4938-AD83-2A644B263373}" presName="node" presStyleLbl="node1" presStyleIdx="1" presStyleCnt="9">
        <dgm:presLayoutVars>
          <dgm:bulletEnabled val="1"/>
        </dgm:presLayoutVars>
      </dgm:prSet>
      <dgm:spPr/>
    </dgm:pt>
    <dgm:pt modelId="{BDF04196-75AE-490E-972A-F63465A235E4}" type="pres">
      <dgm:prSet presAssocID="{4C117204-53F5-4B63-93CB-B845F7D3608E}" presName="sibTrans" presStyleLbl="bgSibTrans2D1" presStyleIdx="1" presStyleCnt="8"/>
      <dgm:spPr/>
    </dgm:pt>
    <dgm:pt modelId="{9A0AC996-24CC-42AB-9369-C9E0EEA975C8}" type="pres">
      <dgm:prSet presAssocID="{0107D3E2-4BDB-4343-8A94-8C4A9187E898}" presName="compNode" presStyleCnt="0"/>
      <dgm:spPr/>
    </dgm:pt>
    <dgm:pt modelId="{E77D9F41-1790-49A2-86BA-3BE5CABA92B9}" type="pres">
      <dgm:prSet presAssocID="{0107D3E2-4BDB-4343-8A94-8C4A9187E898}" presName="dummyConnPt" presStyleCnt="0"/>
      <dgm:spPr/>
    </dgm:pt>
    <dgm:pt modelId="{0392138A-EC36-40AD-ACB0-68DB3042C03C}" type="pres">
      <dgm:prSet presAssocID="{0107D3E2-4BDB-4343-8A94-8C4A9187E898}" presName="node" presStyleLbl="node1" presStyleIdx="2" presStyleCnt="9">
        <dgm:presLayoutVars>
          <dgm:bulletEnabled val="1"/>
        </dgm:presLayoutVars>
      </dgm:prSet>
      <dgm:spPr/>
    </dgm:pt>
    <dgm:pt modelId="{492FE4BF-48CB-4CB4-82B2-3FC959051707}" type="pres">
      <dgm:prSet presAssocID="{02445284-F8BD-47AC-A857-5F72796C0236}" presName="sibTrans" presStyleLbl="bgSibTrans2D1" presStyleIdx="2" presStyleCnt="8"/>
      <dgm:spPr/>
    </dgm:pt>
    <dgm:pt modelId="{2BDE7D2F-CF2F-4EA2-96EA-B20CABC87174}" type="pres">
      <dgm:prSet presAssocID="{45BB0F55-16EF-4116-B135-2D67FDF6A5E4}" presName="compNode" presStyleCnt="0"/>
      <dgm:spPr/>
    </dgm:pt>
    <dgm:pt modelId="{6DD84E7F-5D6E-4D46-9871-B8FF17BB07DD}" type="pres">
      <dgm:prSet presAssocID="{45BB0F55-16EF-4116-B135-2D67FDF6A5E4}" presName="dummyConnPt" presStyleCnt="0"/>
      <dgm:spPr/>
    </dgm:pt>
    <dgm:pt modelId="{846DC208-E387-48F8-8C3F-040386B797C6}" type="pres">
      <dgm:prSet presAssocID="{45BB0F55-16EF-4116-B135-2D67FDF6A5E4}" presName="node" presStyleLbl="node1" presStyleIdx="3" presStyleCnt="9">
        <dgm:presLayoutVars>
          <dgm:bulletEnabled val="1"/>
        </dgm:presLayoutVars>
      </dgm:prSet>
      <dgm:spPr/>
    </dgm:pt>
    <dgm:pt modelId="{9F92A70D-FA48-4FF0-B842-404D6B3DD980}" type="pres">
      <dgm:prSet presAssocID="{71FBF375-029E-495E-81C2-B134D4F814BE}" presName="sibTrans" presStyleLbl="bgSibTrans2D1" presStyleIdx="3" presStyleCnt="8"/>
      <dgm:spPr/>
    </dgm:pt>
    <dgm:pt modelId="{3DD5A9DF-2DBF-4237-A7AD-4C99BC96E3AF}" type="pres">
      <dgm:prSet presAssocID="{D6B54323-42FE-4F2F-9FD6-BF02CED96733}" presName="compNode" presStyleCnt="0"/>
      <dgm:spPr/>
    </dgm:pt>
    <dgm:pt modelId="{8BDDC87F-B1EB-4AED-AC26-899E47A1D80A}" type="pres">
      <dgm:prSet presAssocID="{D6B54323-42FE-4F2F-9FD6-BF02CED96733}" presName="dummyConnPt" presStyleCnt="0"/>
      <dgm:spPr/>
    </dgm:pt>
    <dgm:pt modelId="{CBDF3ADB-672E-4189-88D0-2219A066F7FD}" type="pres">
      <dgm:prSet presAssocID="{D6B54323-42FE-4F2F-9FD6-BF02CED96733}" presName="node" presStyleLbl="node1" presStyleIdx="4" presStyleCnt="9">
        <dgm:presLayoutVars>
          <dgm:bulletEnabled val="1"/>
        </dgm:presLayoutVars>
      </dgm:prSet>
      <dgm:spPr/>
    </dgm:pt>
    <dgm:pt modelId="{B2593C1C-1CD7-4DB7-977E-DABD487C9605}" type="pres">
      <dgm:prSet presAssocID="{1F26AD1E-36D2-4890-B711-C7F2B902E3B0}" presName="sibTrans" presStyleLbl="bgSibTrans2D1" presStyleIdx="4" presStyleCnt="8"/>
      <dgm:spPr/>
    </dgm:pt>
    <dgm:pt modelId="{A66582F8-0483-4903-82B1-6EDF932DC8CE}" type="pres">
      <dgm:prSet presAssocID="{9EB8E585-1C70-4DB7-BE5E-DCE002AB60CC}" presName="compNode" presStyleCnt="0"/>
      <dgm:spPr/>
    </dgm:pt>
    <dgm:pt modelId="{F7F9F89E-6958-4669-A2A6-857A5970D66B}" type="pres">
      <dgm:prSet presAssocID="{9EB8E585-1C70-4DB7-BE5E-DCE002AB60CC}" presName="dummyConnPt" presStyleCnt="0"/>
      <dgm:spPr/>
    </dgm:pt>
    <dgm:pt modelId="{BDAC8E3A-8650-41BC-88BA-64BC5E18F629}" type="pres">
      <dgm:prSet presAssocID="{9EB8E585-1C70-4DB7-BE5E-DCE002AB60CC}" presName="node" presStyleLbl="node1" presStyleIdx="5" presStyleCnt="9">
        <dgm:presLayoutVars>
          <dgm:bulletEnabled val="1"/>
        </dgm:presLayoutVars>
      </dgm:prSet>
      <dgm:spPr/>
    </dgm:pt>
    <dgm:pt modelId="{C6059648-515D-4ACB-B6E5-8A063E7DFFBE}" type="pres">
      <dgm:prSet presAssocID="{350ACF43-728E-401A-8235-267DC297B204}" presName="sibTrans" presStyleLbl="bgSibTrans2D1" presStyleIdx="5" presStyleCnt="8"/>
      <dgm:spPr/>
    </dgm:pt>
    <dgm:pt modelId="{BF5B0BFD-5A89-44E9-A889-DA4406AB00F2}" type="pres">
      <dgm:prSet presAssocID="{A4DD8F92-1E7B-4417-BD3F-7AC72AA50613}" presName="compNode" presStyleCnt="0"/>
      <dgm:spPr/>
    </dgm:pt>
    <dgm:pt modelId="{ADA19C8F-207B-4907-AC7C-CF646E167F0D}" type="pres">
      <dgm:prSet presAssocID="{A4DD8F92-1E7B-4417-BD3F-7AC72AA50613}" presName="dummyConnPt" presStyleCnt="0"/>
      <dgm:spPr/>
    </dgm:pt>
    <dgm:pt modelId="{D13DE3A9-6D11-48F2-A8FA-5B98F7444860}" type="pres">
      <dgm:prSet presAssocID="{A4DD8F92-1E7B-4417-BD3F-7AC72AA50613}" presName="node" presStyleLbl="node1" presStyleIdx="6" presStyleCnt="9">
        <dgm:presLayoutVars>
          <dgm:bulletEnabled val="1"/>
        </dgm:presLayoutVars>
      </dgm:prSet>
      <dgm:spPr/>
    </dgm:pt>
    <dgm:pt modelId="{607EEA8B-7591-4C3C-9237-98387EBF4135}" type="pres">
      <dgm:prSet presAssocID="{E6F6D80E-5423-4B3E-9399-9CB744372EC0}" presName="sibTrans" presStyleLbl="bgSibTrans2D1" presStyleIdx="6" presStyleCnt="8"/>
      <dgm:spPr/>
    </dgm:pt>
    <dgm:pt modelId="{1A23AC70-2B95-4868-800E-642A58D3707E}" type="pres">
      <dgm:prSet presAssocID="{3CCDA834-2ED1-418E-9663-B623B096EE52}" presName="compNode" presStyleCnt="0"/>
      <dgm:spPr/>
    </dgm:pt>
    <dgm:pt modelId="{7DD55596-AA07-42A4-AC38-1BB6B8F188EC}" type="pres">
      <dgm:prSet presAssocID="{3CCDA834-2ED1-418E-9663-B623B096EE52}" presName="dummyConnPt" presStyleCnt="0"/>
      <dgm:spPr/>
    </dgm:pt>
    <dgm:pt modelId="{F1C534C1-96FD-427F-82BF-B50848D3930F}" type="pres">
      <dgm:prSet presAssocID="{3CCDA834-2ED1-418E-9663-B623B096EE52}" presName="node" presStyleLbl="node1" presStyleIdx="7" presStyleCnt="9">
        <dgm:presLayoutVars>
          <dgm:bulletEnabled val="1"/>
        </dgm:presLayoutVars>
      </dgm:prSet>
      <dgm:spPr/>
    </dgm:pt>
    <dgm:pt modelId="{2A978FE5-496F-41A4-93ED-E06BA49B7D89}" type="pres">
      <dgm:prSet presAssocID="{682E139B-0F71-4B43-B243-AE19D34C5FDC}" presName="sibTrans" presStyleLbl="bgSibTrans2D1" presStyleIdx="7" presStyleCnt="8"/>
      <dgm:spPr/>
    </dgm:pt>
    <dgm:pt modelId="{6D59389E-5FF6-4D4A-8EA8-73CAEB8DCD33}" type="pres">
      <dgm:prSet presAssocID="{05F24865-2550-4808-8879-AC7BFC6E4CBC}" presName="compNode" presStyleCnt="0"/>
      <dgm:spPr/>
    </dgm:pt>
    <dgm:pt modelId="{273D7A36-24A3-4000-8CAE-F62CAEFEBA14}" type="pres">
      <dgm:prSet presAssocID="{05F24865-2550-4808-8879-AC7BFC6E4CBC}" presName="dummyConnPt" presStyleCnt="0"/>
      <dgm:spPr/>
    </dgm:pt>
    <dgm:pt modelId="{1E8953BD-1533-44A9-9CA1-27EA992EE0A5}" type="pres">
      <dgm:prSet presAssocID="{05F24865-2550-4808-8879-AC7BFC6E4CBC}" presName="node" presStyleLbl="node1" presStyleIdx="8" presStyleCnt="9">
        <dgm:presLayoutVars>
          <dgm:bulletEnabled val="1"/>
        </dgm:presLayoutVars>
      </dgm:prSet>
      <dgm:spPr/>
    </dgm:pt>
  </dgm:ptLst>
  <dgm:cxnLst>
    <dgm:cxn modelId="{364BDD0A-55F0-4132-9CB6-ECA740BCB6BA}" type="presOf" srcId="{20A0AF67-BE53-4101-B632-EB404783B35D}" destId="{F5AF47ED-10D2-4C98-8BAE-A3C77DF58E77}" srcOrd="0" destOrd="0" presId="urn:microsoft.com/office/officeart/2005/8/layout/bProcess4"/>
    <dgm:cxn modelId="{0ECE060E-F0FE-49E8-BE76-15DDC270C248}" srcId="{F9B07A43-BAD6-4EB1-96E2-08B85D9B998B}" destId="{9EB8E585-1C70-4DB7-BE5E-DCE002AB60CC}" srcOrd="5" destOrd="0" parTransId="{AC5B9A39-C002-4379-90C1-DEB0CFA2B85B}" sibTransId="{350ACF43-728E-401A-8235-267DC297B204}"/>
    <dgm:cxn modelId="{B0C0AD1E-9118-40F8-8E79-F9D149AA69A4}" type="presOf" srcId="{3CCDA834-2ED1-418E-9663-B623B096EE52}" destId="{F1C534C1-96FD-427F-82BF-B50848D3930F}" srcOrd="0" destOrd="0" presId="urn:microsoft.com/office/officeart/2005/8/layout/bProcess4"/>
    <dgm:cxn modelId="{13607A27-1588-4B92-8E6A-23E7F28B612D}" type="presOf" srcId="{D6B54323-42FE-4F2F-9FD6-BF02CED96733}" destId="{CBDF3ADB-672E-4189-88D0-2219A066F7FD}" srcOrd="0" destOrd="0" presId="urn:microsoft.com/office/officeart/2005/8/layout/bProcess4"/>
    <dgm:cxn modelId="{1FC5E22C-0DAF-4D32-BFCC-84F4B896254A}" type="presOf" srcId="{71FBF375-029E-495E-81C2-B134D4F814BE}" destId="{9F92A70D-FA48-4FF0-B842-404D6B3DD980}" srcOrd="0" destOrd="0" presId="urn:microsoft.com/office/officeart/2005/8/layout/bProcess4"/>
    <dgm:cxn modelId="{13D17732-5468-4931-8364-C72FC2148916}" type="presOf" srcId="{1F26AD1E-36D2-4890-B711-C7F2B902E3B0}" destId="{B2593C1C-1CD7-4DB7-977E-DABD487C9605}" srcOrd="0" destOrd="0" presId="urn:microsoft.com/office/officeart/2005/8/layout/bProcess4"/>
    <dgm:cxn modelId="{9A80D337-CC42-45D4-A1C8-7C8054601BB6}" type="presOf" srcId="{74752076-80B2-4CD1-9AF9-9FAF88E9F5A3}" destId="{09F0C840-65B2-48D9-8B80-79420185892F}" srcOrd="0" destOrd="0" presId="urn:microsoft.com/office/officeart/2005/8/layout/bProcess4"/>
    <dgm:cxn modelId="{A20AE437-C73C-4C96-8A7A-E7BE6224CF4C}" type="presOf" srcId="{A4DD8F92-1E7B-4417-BD3F-7AC72AA50613}" destId="{D13DE3A9-6D11-48F2-A8FA-5B98F7444860}" srcOrd="0" destOrd="0" presId="urn:microsoft.com/office/officeart/2005/8/layout/bProcess4"/>
    <dgm:cxn modelId="{F13D205C-4459-46E3-A6A5-002ABAA510D6}" srcId="{F9B07A43-BAD6-4EB1-96E2-08B85D9B998B}" destId="{05F24865-2550-4808-8879-AC7BFC6E4CBC}" srcOrd="8" destOrd="0" parTransId="{EEC8AE0A-5264-43C8-805C-8EA4263DD806}" sibTransId="{135A57AD-3941-4EB0-92B6-6F374DD72579}"/>
    <dgm:cxn modelId="{7F16825C-76C6-440F-BB83-A9262CFAE413}" type="presOf" srcId="{45BB0F55-16EF-4116-B135-2D67FDF6A5E4}" destId="{846DC208-E387-48F8-8C3F-040386B797C6}" srcOrd="0" destOrd="0" presId="urn:microsoft.com/office/officeart/2005/8/layout/bProcess4"/>
    <dgm:cxn modelId="{C6E24C42-1EA3-4BB8-808C-0752E0DFEB98}" type="presOf" srcId="{F9B07A43-BAD6-4EB1-96E2-08B85D9B998B}" destId="{89751045-8A40-4C8D-91EF-BA2A39BCFA20}" srcOrd="0" destOrd="0" presId="urn:microsoft.com/office/officeart/2005/8/layout/bProcess4"/>
    <dgm:cxn modelId="{BD1AB042-DD39-4245-B5E5-A01CD8C43953}" srcId="{F9B07A43-BAD6-4EB1-96E2-08B85D9B998B}" destId="{A4DD8F92-1E7B-4417-BD3F-7AC72AA50613}" srcOrd="6" destOrd="0" parTransId="{1C9DB085-C722-4EE3-9C6F-A8DC0F167132}" sibTransId="{E6F6D80E-5423-4B3E-9399-9CB744372EC0}"/>
    <dgm:cxn modelId="{329F766C-B275-42D9-A831-B27494605931}" type="presOf" srcId="{E89CA785-C79B-4938-AD83-2A644B263373}" destId="{071CA870-5A14-44FB-82F0-5532513B0FA4}" srcOrd="0" destOrd="0" presId="urn:microsoft.com/office/officeart/2005/8/layout/bProcess4"/>
    <dgm:cxn modelId="{11F6804C-08DE-4F31-9A53-F6C7F65F7459}" type="presOf" srcId="{02445284-F8BD-47AC-A857-5F72796C0236}" destId="{492FE4BF-48CB-4CB4-82B2-3FC959051707}" srcOrd="0" destOrd="0" presId="urn:microsoft.com/office/officeart/2005/8/layout/bProcess4"/>
    <dgm:cxn modelId="{28C35954-962C-4CA3-B996-A912DE3D56FF}" srcId="{F9B07A43-BAD6-4EB1-96E2-08B85D9B998B}" destId="{D6B54323-42FE-4F2F-9FD6-BF02CED96733}" srcOrd="4" destOrd="0" parTransId="{CDDFE4E5-EF54-4339-9716-09DB9224DA55}" sibTransId="{1F26AD1E-36D2-4890-B711-C7F2B902E3B0}"/>
    <dgm:cxn modelId="{BA591E56-9F5B-46D4-BDAF-3DC7E2C48891}" srcId="{F9B07A43-BAD6-4EB1-96E2-08B85D9B998B}" destId="{E89CA785-C79B-4938-AD83-2A644B263373}" srcOrd="1" destOrd="0" parTransId="{17193A57-3077-4131-AEA2-14E5E33D1231}" sibTransId="{4C117204-53F5-4B63-93CB-B845F7D3608E}"/>
    <dgm:cxn modelId="{6097AA58-CE69-453C-B3B0-E109CF1E6E74}" type="presOf" srcId="{350ACF43-728E-401A-8235-267DC297B204}" destId="{C6059648-515D-4ACB-B6E5-8A063E7DFFBE}" srcOrd="0" destOrd="0" presId="urn:microsoft.com/office/officeart/2005/8/layout/bProcess4"/>
    <dgm:cxn modelId="{41EC2388-3770-41A0-8860-23B1E24E8D00}" srcId="{F9B07A43-BAD6-4EB1-96E2-08B85D9B998B}" destId="{0107D3E2-4BDB-4343-8A94-8C4A9187E898}" srcOrd="2" destOrd="0" parTransId="{6474A6B9-7DD3-4EDF-A161-FF41EABB4CCA}" sibTransId="{02445284-F8BD-47AC-A857-5F72796C0236}"/>
    <dgm:cxn modelId="{F9902F88-8210-48A8-B309-B392ACA8F464}" type="presOf" srcId="{9EB8E585-1C70-4DB7-BE5E-DCE002AB60CC}" destId="{BDAC8E3A-8650-41BC-88BA-64BC5E18F629}" srcOrd="0" destOrd="0" presId="urn:microsoft.com/office/officeart/2005/8/layout/bProcess4"/>
    <dgm:cxn modelId="{177E26C1-D584-4218-823A-C70984B91374}" srcId="{F9B07A43-BAD6-4EB1-96E2-08B85D9B998B}" destId="{20A0AF67-BE53-4101-B632-EB404783B35D}" srcOrd="0" destOrd="0" parTransId="{8361DCBF-2B27-4DA1-B10B-9DD180D59572}" sibTransId="{74752076-80B2-4CD1-9AF9-9FAF88E9F5A3}"/>
    <dgm:cxn modelId="{9CA659C1-5326-43DD-A29A-72DD2E60D5B2}" srcId="{F9B07A43-BAD6-4EB1-96E2-08B85D9B998B}" destId="{3CCDA834-2ED1-418E-9663-B623B096EE52}" srcOrd="7" destOrd="0" parTransId="{55D661B3-9B6C-4EBF-9095-D428FE4B8076}" sibTransId="{682E139B-0F71-4B43-B243-AE19D34C5FDC}"/>
    <dgm:cxn modelId="{2FAD6DDB-5576-445B-95B1-EF31FE7E20A7}" srcId="{F9B07A43-BAD6-4EB1-96E2-08B85D9B998B}" destId="{45BB0F55-16EF-4116-B135-2D67FDF6A5E4}" srcOrd="3" destOrd="0" parTransId="{7BE507E2-B777-48CC-96BA-7EB20FA52044}" sibTransId="{71FBF375-029E-495E-81C2-B134D4F814BE}"/>
    <dgm:cxn modelId="{22286AE6-4DA4-4FCA-B012-333CE7EF62F1}" type="presOf" srcId="{E6F6D80E-5423-4B3E-9399-9CB744372EC0}" destId="{607EEA8B-7591-4C3C-9237-98387EBF4135}" srcOrd="0" destOrd="0" presId="urn:microsoft.com/office/officeart/2005/8/layout/bProcess4"/>
    <dgm:cxn modelId="{AF8EFEEA-E813-4429-ACDF-23DFD450AE13}" type="presOf" srcId="{0107D3E2-4BDB-4343-8A94-8C4A9187E898}" destId="{0392138A-EC36-40AD-ACB0-68DB3042C03C}" srcOrd="0" destOrd="0" presId="urn:microsoft.com/office/officeart/2005/8/layout/bProcess4"/>
    <dgm:cxn modelId="{232C72F4-0A4B-448F-9DAD-F7D7FA37EF69}" type="presOf" srcId="{682E139B-0F71-4B43-B243-AE19D34C5FDC}" destId="{2A978FE5-496F-41A4-93ED-E06BA49B7D89}" srcOrd="0" destOrd="0" presId="urn:microsoft.com/office/officeart/2005/8/layout/bProcess4"/>
    <dgm:cxn modelId="{7BA351FA-B346-4251-AF10-CD633AC4567B}" type="presOf" srcId="{05F24865-2550-4808-8879-AC7BFC6E4CBC}" destId="{1E8953BD-1533-44A9-9CA1-27EA992EE0A5}" srcOrd="0" destOrd="0" presId="urn:microsoft.com/office/officeart/2005/8/layout/bProcess4"/>
    <dgm:cxn modelId="{3A3FCEFB-EBFA-4FAA-8EA4-2BD99CF2FAF1}" type="presOf" srcId="{4C117204-53F5-4B63-93CB-B845F7D3608E}" destId="{BDF04196-75AE-490E-972A-F63465A235E4}" srcOrd="0" destOrd="0" presId="urn:microsoft.com/office/officeart/2005/8/layout/bProcess4"/>
    <dgm:cxn modelId="{B2BA29E1-3291-4887-90F5-17FF75C2F691}" type="presParOf" srcId="{89751045-8A40-4C8D-91EF-BA2A39BCFA20}" destId="{EDB37A15-7138-43DC-91AF-BFB35ACCCAC9}" srcOrd="0" destOrd="0" presId="urn:microsoft.com/office/officeart/2005/8/layout/bProcess4"/>
    <dgm:cxn modelId="{D68E1EC4-8DD0-4707-BC99-8F22734570FE}" type="presParOf" srcId="{EDB37A15-7138-43DC-91AF-BFB35ACCCAC9}" destId="{580FA7A7-DEE6-49E1-B469-251D86DCC4D5}" srcOrd="0" destOrd="0" presId="urn:microsoft.com/office/officeart/2005/8/layout/bProcess4"/>
    <dgm:cxn modelId="{9D8095D0-302E-4FA6-988C-B260412A0DAE}" type="presParOf" srcId="{EDB37A15-7138-43DC-91AF-BFB35ACCCAC9}" destId="{F5AF47ED-10D2-4C98-8BAE-A3C77DF58E77}" srcOrd="1" destOrd="0" presId="urn:microsoft.com/office/officeart/2005/8/layout/bProcess4"/>
    <dgm:cxn modelId="{70A8C57F-7F74-4F52-91F9-BB4008A77F02}" type="presParOf" srcId="{89751045-8A40-4C8D-91EF-BA2A39BCFA20}" destId="{09F0C840-65B2-48D9-8B80-79420185892F}" srcOrd="1" destOrd="0" presId="urn:microsoft.com/office/officeart/2005/8/layout/bProcess4"/>
    <dgm:cxn modelId="{B32D6345-8D55-457C-A825-600552945029}" type="presParOf" srcId="{89751045-8A40-4C8D-91EF-BA2A39BCFA20}" destId="{02084F00-C038-4BDF-B063-E0FE6939CF80}" srcOrd="2" destOrd="0" presId="urn:microsoft.com/office/officeart/2005/8/layout/bProcess4"/>
    <dgm:cxn modelId="{D5295DB2-1253-4E73-ADEA-2A5F264A0902}" type="presParOf" srcId="{02084F00-C038-4BDF-B063-E0FE6939CF80}" destId="{DF78761B-0F76-48EC-8740-C2C3EF13C5A1}" srcOrd="0" destOrd="0" presId="urn:microsoft.com/office/officeart/2005/8/layout/bProcess4"/>
    <dgm:cxn modelId="{319BD860-6E20-4C19-9762-0E87BE7C851C}" type="presParOf" srcId="{02084F00-C038-4BDF-B063-E0FE6939CF80}" destId="{071CA870-5A14-44FB-82F0-5532513B0FA4}" srcOrd="1" destOrd="0" presId="urn:microsoft.com/office/officeart/2005/8/layout/bProcess4"/>
    <dgm:cxn modelId="{C8177F54-5A2D-42E5-AF5B-50A5B489E81A}" type="presParOf" srcId="{89751045-8A40-4C8D-91EF-BA2A39BCFA20}" destId="{BDF04196-75AE-490E-972A-F63465A235E4}" srcOrd="3" destOrd="0" presId="urn:microsoft.com/office/officeart/2005/8/layout/bProcess4"/>
    <dgm:cxn modelId="{6B396162-626F-41E7-8770-F593B2EF473A}" type="presParOf" srcId="{89751045-8A40-4C8D-91EF-BA2A39BCFA20}" destId="{9A0AC996-24CC-42AB-9369-C9E0EEA975C8}" srcOrd="4" destOrd="0" presId="urn:microsoft.com/office/officeart/2005/8/layout/bProcess4"/>
    <dgm:cxn modelId="{17A133D7-3081-4318-8F04-E68B0628A9D7}" type="presParOf" srcId="{9A0AC996-24CC-42AB-9369-C9E0EEA975C8}" destId="{E77D9F41-1790-49A2-86BA-3BE5CABA92B9}" srcOrd="0" destOrd="0" presId="urn:microsoft.com/office/officeart/2005/8/layout/bProcess4"/>
    <dgm:cxn modelId="{1938F4C9-FD49-478C-8E43-224D94543DE3}" type="presParOf" srcId="{9A0AC996-24CC-42AB-9369-C9E0EEA975C8}" destId="{0392138A-EC36-40AD-ACB0-68DB3042C03C}" srcOrd="1" destOrd="0" presId="urn:microsoft.com/office/officeart/2005/8/layout/bProcess4"/>
    <dgm:cxn modelId="{49AC68C9-C9F9-4266-A6B1-E18995351673}" type="presParOf" srcId="{89751045-8A40-4C8D-91EF-BA2A39BCFA20}" destId="{492FE4BF-48CB-4CB4-82B2-3FC959051707}" srcOrd="5" destOrd="0" presId="urn:microsoft.com/office/officeart/2005/8/layout/bProcess4"/>
    <dgm:cxn modelId="{2A6147BD-00F2-4DD5-9395-9253C500EDF1}" type="presParOf" srcId="{89751045-8A40-4C8D-91EF-BA2A39BCFA20}" destId="{2BDE7D2F-CF2F-4EA2-96EA-B20CABC87174}" srcOrd="6" destOrd="0" presId="urn:microsoft.com/office/officeart/2005/8/layout/bProcess4"/>
    <dgm:cxn modelId="{10749C51-1A2D-4782-A066-0E205839A22E}" type="presParOf" srcId="{2BDE7D2F-CF2F-4EA2-96EA-B20CABC87174}" destId="{6DD84E7F-5D6E-4D46-9871-B8FF17BB07DD}" srcOrd="0" destOrd="0" presId="urn:microsoft.com/office/officeart/2005/8/layout/bProcess4"/>
    <dgm:cxn modelId="{802203A0-24B6-4973-B25F-68E17A3CA0B3}" type="presParOf" srcId="{2BDE7D2F-CF2F-4EA2-96EA-B20CABC87174}" destId="{846DC208-E387-48F8-8C3F-040386B797C6}" srcOrd="1" destOrd="0" presId="urn:microsoft.com/office/officeart/2005/8/layout/bProcess4"/>
    <dgm:cxn modelId="{20EA5771-B177-48B3-9154-FD29EA89CC88}" type="presParOf" srcId="{89751045-8A40-4C8D-91EF-BA2A39BCFA20}" destId="{9F92A70D-FA48-4FF0-B842-404D6B3DD980}" srcOrd="7" destOrd="0" presId="urn:microsoft.com/office/officeart/2005/8/layout/bProcess4"/>
    <dgm:cxn modelId="{4F32A236-5D16-4A47-88E3-4907F0BED86C}" type="presParOf" srcId="{89751045-8A40-4C8D-91EF-BA2A39BCFA20}" destId="{3DD5A9DF-2DBF-4237-A7AD-4C99BC96E3AF}" srcOrd="8" destOrd="0" presId="urn:microsoft.com/office/officeart/2005/8/layout/bProcess4"/>
    <dgm:cxn modelId="{A3EA2034-F64B-40E6-A7A8-CE53F6BA5AD4}" type="presParOf" srcId="{3DD5A9DF-2DBF-4237-A7AD-4C99BC96E3AF}" destId="{8BDDC87F-B1EB-4AED-AC26-899E47A1D80A}" srcOrd="0" destOrd="0" presId="urn:microsoft.com/office/officeart/2005/8/layout/bProcess4"/>
    <dgm:cxn modelId="{72FA2090-2CDC-4581-9F4A-BD4E8073B068}" type="presParOf" srcId="{3DD5A9DF-2DBF-4237-A7AD-4C99BC96E3AF}" destId="{CBDF3ADB-672E-4189-88D0-2219A066F7FD}" srcOrd="1" destOrd="0" presId="urn:microsoft.com/office/officeart/2005/8/layout/bProcess4"/>
    <dgm:cxn modelId="{24271E8C-2020-4471-BBEF-AA84C76E9C10}" type="presParOf" srcId="{89751045-8A40-4C8D-91EF-BA2A39BCFA20}" destId="{B2593C1C-1CD7-4DB7-977E-DABD487C9605}" srcOrd="9" destOrd="0" presId="urn:microsoft.com/office/officeart/2005/8/layout/bProcess4"/>
    <dgm:cxn modelId="{D98C8C3B-2498-475D-A6D9-5FBDD4914CF0}" type="presParOf" srcId="{89751045-8A40-4C8D-91EF-BA2A39BCFA20}" destId="{A66582F8-0483-4903-82B1-6EDF932DC8CE}" srcOrd="10" destOrd="0" presId="urn:microsoft.com/office/officeart/2005/8/layout/bProcess4"/>
    <dgm:cxn modelId="{FAF07A0F-CDEE-4686-A9DA-E28EE5D41F3D}" type="presParOf" srcId="{A66582F8-0483-4903-82B1-6EDF932DC8CE}" destId="{F7F9F89E-6958-4669-A2A6-857A5970D66B}" srcOrd="0" destOrd="0" presId="urn:microsoft.com/office/officeart/2005/8/layout/bProcess4"/>
    <dgm:cxn modelId="{E88543CD-F754-4416-8AB4-CF670157DDA4}" type="presParOf" srcId="{A66582F8-0483-4903-82B1-6EDF932DC8CE}" destId="{BDAC8E3A-8650-41BC-88BA-64BC5E18F629}" srcOrd="1" destOrd="0" presId="urn:microsoft.com/office/officeart/2005/8/layout/bProcess4"/>
    <dgm:cxn modelId="{C188184B-331E-4A60-A041-64F25125CEBF}" type="presParOf" srcId="{89751045-8A40-4C8D-91EF-BA2A39BCFA20}" destId="{C6059648-515D-4ACB-B6E5-8A063E7DFFBE}" srcOrd="11" destOrd="0" presId="urn:microsoft.com/office/officeart/2005/8/layout/bProcess4"/>
    <dgm:cxn modelId="{2729E9EE-2B6B-4DDE-9221-FE547BB823C4}" type="presParOf" srcId="{89751045-8A40-4C8D-91EF-BA2A39BCFA20}" destId="{BF5B0BFD-5A89-44E9-A889-DA4406AB00F2}" srcOrd="12" destOrd="0" presId="urn:microsoft.com/office/officeart/2005/8/layout/bProcess4"/>
    <dgm:cxn modelId="{DC709649-24BA-4D50-8E42-DA45DDF39DB7}" type="presParOf" srcId="{BF5B0BFD-5A89-44E9-A889-DA4406AB00F2}" destId="{ADA19C8F-207B-4907-AC7C-CF646E167F0D}" srcOrd="0" destOrd="0" presId="urn:microsoft.com/office/officeart/2005/8/layout/bProcess4"/>
    <dgm:cxn modelId="{D9E50773-14C1-4109-A107-0753DE521AA9}" type="presParOf" srcId="{BF5B0BFD-5A89-44E9-A889-DA4406AB00F2}" destId="{D13DE3A9-6D11-48F2-A8FA-5B98F7444860}" srcOrd="1" destOrd="0" presId="urn:microsoft.com/office/officeart/2005/8/layout/bProcess4"/>
    <dgm:cxn modelId="{0FFEED3C-EC65-4E7D-95F5-B9E872485351}" type="presParOf" srcId="{89751045-8A40-4C8D-91EF-BA2A39BCFA20}" destId="{607EEA8B-7591-4C3C-9237-98387EBF4135}" srcOrd="13" destOrd="0" presId="urn:microsoft.com/office/officeart/2005/8/layout/bProcess4"/>
    <dgm:cxn modelId="{2DFE7D3A-CAEF-4B10-B6AA-AFC4EC9E385C}" type="presParOf" srcId="{89751045-8A40-4C8D-91EF-BA2A39BCFA20}" destId="{1A23AC70-2B95-4868-800E-642A58D3707E}" srcOrd="14" destOrd="0" presId="urn:microsoft.com/office/officeart/2005/8/layout/bProcess4"/>
    <dgm:cxn modelId="{B830BCEC-3E36-4B30-BBFE-BAB80CA3471E}" type="presParOf" srcId="{1A23AC70-2B95-4868-800E-642A58D3707E}" destId="{7DD55596-AA07-42A4-AC38-1BB6B8F188EC}" srcOrd="0" destOrd="0" presId="urn:microsoft.com/office/officeart/2005/8/layout/bProcess4"/>
    <dgm:cxn modelId="{74A35CF9-B584-4E22-BCC0-CBE7BAB91520}" type="presParOf" srcId="{1A23AC70-2B95-4868-800E-642A58D3707E}" destId="{F1C534C1-96FD-427F-82BF-B50848D3930F}" srcOrd="1" destOrd="0" presId="urn:microsoft.com/office/officeart/2005/8/layout/bProcess4"/>
    <dgm:cxn modelId="{F85646A9-D10F-4F27-BA95-EAC1DCA0688F}" type="presParOf" srcId="{89751045-8A40-4C8D-91EF-BA2A39BCFA20}" destId="{2A978FE5-496F-41A4-93ED-E06BA49B7D89}" srcOrd="15" destOrd="0" presId="urn:microsoft.com/office/officeart/2005/8/layout/bProcess4"/>
    <dgm:cxn modelId="{D9B6A8B9-C0AF-490E-8A22-6CA5D790AD65}" type="presParOf" srcId="{89751045-8A40-4C8D-91EF-BA2A39BCFA20}" destId="{6D59389E-5FF6-4D4A-8EA8-73CAEB8DCD33}" srcOrd="16" destOrd="0" presId="urn:microsoft.com/office/officeart/2005/8/layout/bProcess4"/>
    <dgm:cxn modelId="{B026B1EF-47DE-4363-9744-3AB1C07AFDB3}" type="presParOf" srcId="{6D59389E-5FF6-4D4A-8EA8-73CAEB8DCD33}" destId="{273D7A36-24A3-4000-8CAE-F62CAEFEBA14}" srcOrd="0" destOrd="0" presId="urn:microsoft.com/office/officeart/2005/8/layout/bProcess4"/>
    <dgm:cxn modelId="{6F389290-24C2-4D14-A9CC-96BD34C54195}" type="presParOf" srcId="{6D59389E-5FF6-4D4A-8EA8-73CAEB8DCD33}" destId="{1E8953BD-1533-44A9-9CA1-27EA992EE0A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0ED47E1-38E5-430D-A444-1292B050157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Searching the PNC</a:t>
          </a:r>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Local Intelligence Units</a:t>
          </a:r>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Method Index</a:t>
          </a:r>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Witness Albums</a:t>
          </a:r>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Photo-fit, e-fit &amp; artist’s impressions</a:t>
          </a:r>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Section parades &amp; briefings</a:t>
          </a:r>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Enquiries at adjoining stations</a:t>
          </a:r>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Observations</a:t>
          </a:r>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Circulations</a:t>
          </a:r>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Golden Nominal concept</a:t>
          </a:r>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DF33FB5B-C0E7-4159-B8CE-4B857CC250C0}" type="presOf" srcId="{09BEAF04-5EC1-4797-9454-FD50A1073106}" destId="{8BC08E08-2C11-4B9A-A453-B21163967556}" srcOrd="0" destOrd="0" presId="urn:microsoft.com/office/officeart/2005/8/layout/default"/>
    <dgm:cxn modelId="{4AA4EF44-2407-4746-886A-9C95C9993F5C}" srcId="{3B27A243-E8B0-457D-8177-34052A650204}" destId="{60F6783A-11C0-4285-BEA8-7A72FD653F9A}" srcOrd="4" destOrd="0" parTransId="{42C030E3-4209-4532-86E0-3617FA40F0FF}" sibTransId="{699B8050-A245-430A-9B9C-90BDC0C769B1}"/>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accent1_2" csCatId="accent1" phldr="1"/>
      <dgm:spPr/>
    </dgm:pt>
    <dgm:pt modelId="{71DF070E-846B-421E-A160-0470395EFE36}">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Intelligence is: Collected information that has been developed for action &amp; may also be classified as confidential or sensitive (Source: APP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a:solidFill>
          <a:srgbClr val="002060"/>
        </a:solidFill>
        <a:ln>
          <a:solidFill>
            <a:schemeClr val="tx1"/>
          </a:solidFill>
        </a:ln>
      </dgm:spPr>
      <dgm:t>
        <a:bodyPr/>
        <a:lstStyle/>
        <a:p>
          <a:endParaRPr lang="en-GB"/>
        </a:p>
      </dgm:t>
    </dgm:pt>
    <dgm:pt modelId="{6E9FFFEA-4D4D-49BC-AD45-1F7A96808E83}">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Basically, 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D22E23-8A01-4B96-BFD8-0E3988F8853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C1FADDCC-8187-4F9C-87E8-C6A0B7399CE5}">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Increased mobility of criminals</a:t>
          </a:r>
        </a:p>
      </dgm:t>
    </dgm:pt>
    <dgm:pt modelId="{D5B6552C-2DDD-4FF2-B90B-8BE4F7ADDE0A}" type="parTrans" cxnId="{E8A0212A-2124-46D3-8205-791559B40457}">
      <dgm:prSet/>
      <dgm:spPr/>
      <dgm:t>
        <a:bodyPr/>
        <a:lstStyle/>
        <a:p>
          <a:endParaRPr lang="en-GB"/>
        </a:p>
      </dgm:t>
    </dgm:pt>
    <dgm:pt modelId="{6C742BCF-B926-4CD7-8BC7-BAC5020E10F6}" type="sibTrans" cxnId="{E8A0212A-2124-46D3-8205-791559B40457}">
      <dgm:prSet/>
      <dgm:spPr>
        <a:solidFill>
          <a:srgbClr val="002060"/>
        </a:solidFill>
        <a:ln>
          <a:solidFill>
            <a:schemeClr val="tx1"/>
          </a:solidFill>
        </a:ln>
      </dgm:spPr>
      <dgm:t>
        <a:bodyPr/>
        <a:lstStyle/>
        <a:p>
          <a:endParaRPr lang="en-GB"/>
        </a:p>
      </dgm:t>
    </dgm:pt>
    <dgm:pt modelId="{79C008A7-E444-4DA6-98CB-51D53CCD0A91}">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Changes in the nature of crime</a:t>
          </a:r>
        </a:p>
      </dgm:t>
    </dgm:pt>
    <dgm:pt modelId="{2236131D-AC37-49F8-92FB-933EEB601264}" type="parTrans" cxnId="{1A6E5E59-13F6-44DD-B9B9-57F434FFB98A}">
      <dgm:prSet/>
      <dgm:spPr/>
      <dgm:t>
        <a:bodyPr/>
        <a:lstStyle/>
        <a:p>
          <a:endParaRPr lang="en-GB"/>
        </a:p>
      </dgm:t>
    </dgm:pt>
    <dgm:pt modelId="{41D8417E-8A50-42AA-94B4-7CB5D8FCF3E3}" type="sibTrans" cxnId="{1A6E5E59-13F6-44DD-B9B9-57F434FFB98A}">
      <dgm:prSet/>
      <dgm:spPr>
        <a:solidFill>
          <a:srgbClr val="002060"/>
        </a:solidFill>
        <a:ln>
          <a:solidFill>
            <a:schemeClr val="tx1"/>
          </a:solidFill>
        </a:ln>
      </dgm:spPr>
      <dgm:t>
        <a:bodyPr/>
        <a:lstStyle/>
        <a:p>
          <a:endParaRPr lang="en-GB"/>
        </a:p>
      </dgm:t>
    </dgm:pt>
    <dgm:pt modelId="{88150A61-38AF-48BD-A295-3FA50FC9338A}">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Anti-Social Behaviour</a:t>
          </a:r>
        </a:p>
      </dgm:t>
    </dgm:pt>
    <dgm:pt modelId="{1736AE1C-082E-49F7-BB59-818C1A5EE553}" type="parTrans" cxnId="{9DBCB55C-5632-46C8-9BFB-D35C5A53E827}">
      <dgm:prSet/>
      <dgm:spPr/>
      <dgm:t>
        <a:bodyPr/>
        <a:lstStyle/>
        <a:p>
          <a:endParaRPr lang="en-GB"/>
        </a:p>
      </dgm:t>
    </dgm:pt>
    <dgm:pt modelId="{6CCCCF5F-BBD9-4161-836E-93805A633404}" type="sibTrans" cxnId="{9DBCB55C-5632-46C8-9BFB-D35C5A53E827}">
      <dgm:prSet/>
      <dgm:spPr>
        <a:solidFill>
          <a:srgbClr val="002060"/>
        </a:solidFill>
        <a:ln>
          <a:solidFill>
            <a:schemeClr val="tx1"/>
          </a:solidFill>
        </a:ln>
      </dgm:spPr>
      <dgm:t>
        <a:bodyPr/>
        <a:lstStyle/>
        <a:p>
          <a:endParaRPr lang="en-GB"/>
        </a:p>
      </dgm:t>
    </dgm:pt>
    <dgm:pt modelId="{23742345-0C6B-4BAF-97B4-5B88E2B976B0}">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Public Disorder</a:t>
          </a:r>
        </a:p>
      </dgm:t>
    </dgm:pt>
    <dgm:pt modelId="{4C9F8558-7F18-4AF3-88AD-A8434628648C}" type="parTrans" cxnId="{55CBEF96-785C-4C5C-9C7F-04B06779AD1E}">
      <dgm:prSet/>
      <dgm:spPr/>
      <dgm:t>
        <a:bodyPr/>
        <a:lstStyle/>
        <a:p>
          <a:endParaRPr lang="en-GB"/>
        </a:p>
      </dgm:t>
    </dgm:pt>
    <dgm:pt modelId="{511355CF-9CC5-4A8C-AB67-74E6307F6C9C}" type="sibTrans" cxnId="{55CBEF96-785C-4C5C-9C7F-04B06779AD1E}">
      <dgm:prSet/>
      <dgm:spPr>
        <a:solidFill>
          <a:srgbClr val="002060"/>
        </a:solidFill>
        <a:ln>
          <a:solidFill>
            <a:schemeClr val="tx1"/>
          </a:solidFill>
        </a:ln>
      </dgm:spPr>
      <dgm:t>
        <a:bodyPr/>
        <a:lstStyle/>
        <a:p>
          <a:endParaRPr lang="en-GB"/>
        </a:p>
      </dgm:t>
    </dgm:pt>
    <dgm:pt modelId="{29879ACB-BE96-4A84-B584-51BBD2349809}">
      <dgm:prSet phldrT="[Text]" custT="1"/>
      <dgm:spPr>
        <a:solidFill>
          <a:schemeClr val="bg2">
            <a:lumMod val="75000"/>
          </a:schemeClr>
        </a:solidFill>
        <a:ln>
          <a:solidFill>
            <a:schemeClr val="tx1"/>
          </a:solidFill>
        </a:ln>
      </dgm:spPr>
      <dgm:t>
        <a:bodyPr/>
        <a:lstStyle/>
        <a:p>
          <a:r>
            <a:rPr lang="en-GB" sz="2400" dirty="0">
              <a:solidFill>
                <a:schemeClr val="tx1"/>
              </a:solidFill>
            </a:rPr>
            <a:t>International &amp; domestic terrorism</a:t>
          </a:r>
        </a:p>
      </dgm:t>
    </dgm:pt>
    <dgm:pt modelId="{617F7FF4-4EC0-4166-AFC2-83980F9F73C0}" type="parTrans" cxnId="{912B95A9-030D-403A-9673-C322778FA485}">
      <dgm:prSet/>
      <dgm:spPr/>
      <dgm:t>
        <a:bodyPr/>
        <a:lstStyle/>
        <a:p>
          <a:endParaRPr lang="en-GB"/>
        </a:p>
      </dgm:t>
    </dgm:pt>
    <dgm:pt modelId="{F5ECDD8B-A261-4ED6-991A-AD8B1BC53DA3}" type="sibTrans" cxnId="{912B95A9-030D-403A-9673-C322778FA485}">
      <dgm:prSet/>
      <dgm:spPr/>
      <dgm:t>
        <a:bodyPr/>
        <a:lstStyle/>
        <a:p>
          <a:endParaRPr lang="en-GB"/>
        </a:p>
      </dgm:t>
    </dgm:pt>
    <dgm:pt modelId="{F402491E-BEFF-4667-AA14-4B2D0FA17D6C}" type="pres">
      <dgm:prSet presAssocID="{09D22E23-8A01-4B96-BFD8-0E3988F8853A}" presName="diagram" presStyleCnt="0">
        <dgm:presLayoutVars>
          <dgm:dir/>
          <dgm:resizeHandles val="exact"/>
        </dgm:presLayoutVars>
      </dgm:prSet>
      <dgm:spPr/>
    </dgm:pt>
    <dgm:pt modelId="{8015AE00-7B7C-46A7-A671-DAFFBE82310E}" type="pres">
      <dgm:prSet presAssocID="{C1FADDCC-8187-4F9C-87E8-C6A0B7399CE5}" presName="node" presStyleLbl="node1" presStyleIdx="0" presStyleCnt="5">
        <dgm:presLayoutVars>
          <dgm:bulletEnabled val="1"/>
        </dgm:presLayoutVars>
      </dgm:prSet>
      <dgm:spPr/>
    </dgm:pt>
    <dgm:pt modelId="{EC79D8DA-86E2-44CB-A390-B8AF848F28E4}" type="pres">
      <dgm:prSet presAssocID="{6C742BCF-B926-4CD7-8BC7-BAC5020E10F6}" presName="sibTrans" presStyleLbl="sibTrans2D1" presStyleIdx="0" presStyleCnt="4"/>
      <dgm:spPr/>
    </dgm:pt>
    <dgm:pt modelId="{E1AC053C-E9B2-48A3-BC5A-83E1DEB6D462}" type="pres">
      <dgm:prSet presAssocID="{6C742BCF-B926-4CD7-8BC7-BAC5020E10F6}" presName="connectorText" presStyleLbl="sibTrans2D1" presStyleIdx="0" presStyleCnt="4"/>
      <dgm:spPr/>
    </dgm:pt>
    <dgm:pt modelId="{D5FBDB2A-6B92-4B75-A841-8FA1194199F4}" type="pres">
      <dgm:prSet presAssocID="{79C008A7-E444-4DA6-98CB-51D53CCD0A91}" presName="node" presStyleLbl="node1" presStyleIdx="1" presStyleCnt="5">
        <dgm:presLayoutVars>
          <dgm:bulletEnabled val="1"/>
        </dgm:presLayoutVars>
      </dgm:prSet>
      <dgm:spPr/>
    </dgm:pt>
    <dgm:pt modelId="{3F5BF24B-595D-4184-AF0C-6632689C8FB7}" type="pres">
      <dgm:prSet presAssocID="{41D8417E-8A50-42AA-94B4-7CB5D8FCF3E3}" presName="sibTrans" presStyleLbl="sibTrans2D1" presStyleIdx="1" presStyleCnt="4"/>
      <dgm:spPr/>
    </dgm:pt>
    <dgm:pt modelId="{84F4B40C-DCE6-4B0D-A2B8-C8CEE2F165C8}" type="pres">
      <dgm:prSet presAssocID="{41D8417E-8A50-42AA-94B4-7CB5D8FCF3E3}" presName="connectorText" presStyleLbl="sibTrans2D1" presStyleIdx="1" presStyleCnt="4"/>
      <dgm:spPr/>
    </dgm:pt>
    <dgm:pt modelId="{604BAACE-6EFC-4CB5-8CE7-262D2811AEA7}" type="pres">
      <dgm:prSet presAssocID="{88150A61-38AF-48BD-A295-3FA50FC9338A}" presName="node" presStyleLbl="node1" presStyleIdx="2" presStyleCnt="5">
        <dgm:presLayoutVars>
          <dgm:bulletEnabled val="1"/>
        </dgm:presLayoutVars>
      </dgm:prSet>
      <dgm:spPr/>
    </dgm:pt>
    <dgm:pt modelId="{2825924E-EB12-4411-A510-B20569AA395C}" type="pres">
      <dgm:prSet presAssocID="{6CCCCF5F-BBD9-4161-836E-93805A633404}" presName="sibTrans" presStyleLbl="sibTrans2D1" presStyleIdx="2" presStyleCnt="4"/>
      <dgm:spPr/>
    </dgm:pt>
    <dgm:pt modelId="{F6139EDE-9778-4CB7-B8E0-3906E57E8290}" type="pres">
      <dgm:prSet presAssocID="{6CCCCF5F-BBD9-4161-836E-93805A633404}" presName="connectorText" presStyleLbl="sibTrans2D1" presStyleIdx="2" presStyleCnt="4"/>
      <dgm:spPr/>
    </dgm:pt>
    <dgm:pt modelId="{A63F16D8-ED06-4D3C-9B3B-CF6F3BCF7F53}" type="pres">
      <dgm:prSet presAssocID="{23742345-0C6B-4BAF-97B4-5B88E2B976B0}" presName="node" presStyleLbl="node1" presStyleIdx="3" presStyleCnt="5">
        <dgm:presLayoutVars>
          <dgm:bulletEnabled val="1"/>
        </dgm:presLayoutVars>
      </dgm:prSet>
      <dgm:spPr/>
    </dgm:pt>
    <dgm:pt modelId="{F304AB32-B252-4408-9AB9-AAA9EC0BB5E5}" type="pres">
      <dgm:prSet presAssocID="{511355CF-9CC5-4A8C-AB67-74E6307F6C9C}" presName="sibTrans" presStyleLbl="sibTrans2D1" presStyleIdx="3" presStyleCnt="4"/>
      <dgm:spPr/>
    </dgm:pt>
    <dgm:pt modelId="{80DF2D66-3DE6-49DE-8053-A18C6D30B5A3}" type="pres">
      <dgm:prSet presAssocID="{511355CF-9CC5-4A8C-AB67-74E6307F6C9C}" presName="connectorText" presStyleLbl="sibTrans2D1" presStyleIdx="3" presStyleCnt="4"/>
      <dgm:spPr/>
    </dgm:pt>
    <dgm:pt modelId="{0FB078CA-F710-42B6-B568-0B6F36367542}" type="pres">
      <dgm:prSet presAssocID="{29879ACB-BE96-4A84-B584-51BBD2349809}" presName="node" presStyleLbl="node1" presStyleIdx="4" presStyleCnt="5">
        <dgm:presLayoutVars>
          <dgm:bulletEnabled val="1"/>
        </dgm:presLayoutVars>
      </dgm:prSet>
      <dgm:spPr/>
    </dgm:pt>
  </dgm:ptLst>
  <dgm:cxnLst>
    <dgm:cxn modelId="{1B39EC0F-4ABC-48CC-999A-18540DA8A74A}" type="presOf" srcId="{511355CF-9CC5-4A8C-AB67-74E6307F6C9C}" destId="{F304AB32-B252-4408-9AB9-AAA9EC0BB5E5}" srcOrd="0" destOrd="0" presId="urn:microsoft.com/office/officeart/2005/8/layout/process5"/>
    <dgm:cxn modelId="{8F908713-0023-4500-B68E-B3D668B035D7}" type="presOf" srcId="{41D8417E-8A50-42AA-94B4-7CB5D8FCF3E3}" destId="{3F5BF24B-595D-4184-AF0C-6632689C8FB7}" srcOrd="0" destOrd="0" presId="urn:microsoft.com/office/officeart/2005/8/layout/process5"/>
    <dgm:cxn modelId="{4F5E4723-F068-4470-9ABE-35A8073CCCA9}" type="presOf" srcId="{C1FADDCC-8187-4F9C-87E8-C6A0B7399CE5}" destId="{8015AE00-7B7C-46A7-A671-DAFFBE82310E}" srcOrd="0" destOrd="0" presId="urn:microsoft.com/office/officeart/2005/8/layout/process5"/>
    <dgm:cxn modelId="{E8A0212A-2124-46D3-8205-791559B40457}" srcId="{09D22E23-8A01-4B96-BFD8-0E3988F8853A}" destId="{C1FADDCC-8187-4F9C-87E8-C6A0B7399CE5}" srcOrd="0" destOrd="0" parTransId="{D5B6552C-2DDD-4FF2-B90B-8BE4F7ADDE0A}" sibTransId="{6C742BCF-B926-4CD7-8BC7-BAC5020E10F6}"/>
    <dgm:cxn modelId="{31579435-2EBA-4581-829C-A0E78D236C70}" type="presOf" srcId="{09D22E23-8A01-4B96-BFD8-0E3988F8853A}" destId="{F402491E-BEFF-4667-AA14-4B2D0FA17D6C}" srcOrd="0" destOrd="0" presId="urn:microsoft.com/office/officeart/2005/8/layout/process5"/>
    <dgm:cxn modelId="{A7C0A538-191D-47A4-9AF6-570AAA9D1E4E}" type="presOf" srcId="{29879ACB-BE96-4A84-B584-51BBD2349809}" destId="{0FB078CA-F710-42B6-B568-0B6F36367542}" srcOrd="0" destOrd="0" presId="urn:microsoft.com/office/officeart/2005/8/layout/process5"/>
    <dgm:cxn modelId="{96E4F93E-8D11-4D24-B77C-29FEC5503623}" type="presOf" srcId="{6CCCCF5F-BBD9-4161-836E-93805A633404}" destId="{F6139EDE-9778-4CB7-B8E0-3906E57E8290}" srcOrd="1" destOrd="0" presId="urn:microsoft.com/office/officeart/2005/8/layout/process5"/>
    <dgm:cxn modelId="{B2CE313F-21BF-47B4-81D3-E19FF38E7D45}" type="presOf" srcId="{88150A61-38AF-48BD-A295-3FA50FC9338A}" destId="{604BAACE-6EFC-4CB5-8CE7-262D2811AEA7}" srcOrd="0" destOrd="0" presId="urn:microsoft.com/office/officeart/2005/8/layout/process5"/>
    <dgm:cxn modelId="{9DBCB55C-5632-46C8-9BFB-D35C5A53E827}" srcId="{09D22E23-8A01-4B96-BFD8-0E3988F8853A}" destId="{88150A61-38AF-48BD-A295-3FA50FC9338A}" srcOrd="2" destOrd="0" parTransId="{1736AE1C-082E-49F7-BB59-818C1A5EE553}" sibTransId="{6CCCCF5F-BBD9-4161-836E-93805A633404}"/>
    <dgm:cxn modelId="{8991EA54-1F38-4704-8A6C-516B2C5B7888}" type="presOf" srcId="{6CCCCF5F-BBD9-4161-836E-93805A633404}" destId="{2825924E-EB12-4411-A510-B20569AA395C}" srcOrd="0" destOrd="0" presId="urn:microsoft.com/office/officeart/2005/8/layout/process5"/>
    <dgm:cxn modelId="{1A6E5E59-13F6-44DD-B9B9-57F434FFB98A}" srcId="{09D22E23-8A01-4B96-BFD8-0E3988F8853A}" destId="{79C008A7-E444-4DA6-98CB-51D53CCD0A91}" srcOrd="1" destOrd="0" parTransId="{2236131D-AC37-49F8-92FB-933EEB601264}" sibTransId="{41D8417E-8A50-42AA-94B4-7CB5D8FCF3E3}"/>
    <dgm:cxn modelId="{F40C8191-7164-448E-ABE6-098E38B5444E}" type="presOf" srcId="{6C742BCF-B926-4CD7-8BC7-BAC5020E10F6}" destId="{E1AC053C-E9B2-48A3-BC5A-83E1DEB6D462}" srcOrd="1" destOrd="0" presId="urn:microsoft.com/office/officeart/2005/8/layout/process5"/>
    <dgm:cxn modelId="{55CBEF96-785C-4C5C-9C7F-04B06779AD1E}" srcId="{09D22E23-8A01-4B96-BFD8-0E3988F8853A}" destId="{23742345-0C6B-4BAF-97B4-5B88E2B976B0}" srcOrd="3" destOrd="0" parTransId="{4C9F8558-7F18-4AF3-88AD-A8434628648C}" sibTransId="{511355CF-9CC5-4A8C-AB67-74E6307F6C9C}"/>
    <dgm:cxn modelId="{912B95A9-030D-403A-9673-C322778FA485}" srcId="{09D22E23-8A01-4B96-BFD8-0E3988F8853A}" destId="{29879ACB-BE96-4A84-B584-51BBD2349809}" srcOrd="4" destOrd="0" parTransId="{617F7FF4-4EC0-4166-AFC2-83980F9F73C0}" sibTransId="{F5ECDD8B-A261-4ED6-991A-AD8B1BC53DA3}"/>
    <dgm:cxn modelId="{DD9EC8B9-A56B-415F-9B95-4BE0DFD7A7BF}" type="presOf" srcId="{79C008A7-E444-4DA6-98CB-51D53CCD0A91}" destId="{D5FBDB2A-6B92-4B75-A841-8FA1194199F4}" srcOrd="0" destOrd="0" presId="urn:microsoft.com/office/officeart/2005/8/layout/process5"/>
    <dgm:cxn modelId="{1CFD58BB-B68B-4086-8623-F1B155C4C56E}" type="presOf" srcId="{23742345-0C6B-4BAF-97B4-5B88E2B976B0}" destId="{A63F16D8-ED06-4D3C-9B3B-CF6F3BCF7F53}" srcOrd="0" destOrd="0" presId="urn:microsoft.com/office/officeart/2005/8/layout/process5"/>
    <dgm:cxn modelId="{5B9951C2-209D-49A0-81F8-A309E9BF7271}" type="presOf" srcId="{511355CF-9CC5-4A8C-AB67-74E6307F6C9C}" destId="{80DF2D66-3DE6-49DE-8053-A18C6D30B5A3}" srcOrd="1" destOrd="0" presId="urn:microsoft.com/office/officeart/2005/8/layout/process5"/>
    <dgm:cxn modelId="{8BDAB2E3-8044-4B89-BBD3-584339A3FD36}" type="presOf" srcId="{41D8417E-8A50-42AA-94B4-7CB5D8FCF3E3}" destId="{84F4B40C-DCE6-4B0D-A2B8-C8CEE2F165C8}" srcOrd="1" destOrd="0" presId="urn:microsoft.com/office/officeart/2005/8/layout/process5"/>
    <dgm:cxn modelId="{5F0522F8-8C69-4F18-8D8C-2ACFA56EB312}" type="presOf" srcId="{6C742BCF-B926-4CD7-8BC7-BAC5020E10F6}" destId="{EC79D8DA-86E2-44CB-A390-B8AF848F28E4}" srcOrd="0" destOrd="0" presId="urn:microsoft.com/office/officeart/2005/8/layout/process5"/>
    <dgm:cxn modelId="{BC1120A6-9641-4DF0-9989-25E885B3741C}" type="presParOf" srcId="{F402491E-BEFF-4667-AA14-4B2D0FA17D6C}" destId="{8015AE00-7B7C-46A7-A671-DAFFBE82310E}" srcOrd="0" destOrd="0" presId="urn:microsoft.com/office/officeart/2005/8/layout/process5"/>
    <dgm:cxn modelId="{414573F5-85A9-4BE8-9C2C-832FE44962B9}" type="presParOf" srcId="{F402491E-BEFF-4667-AA14-4B2D0FA17D6C}" destId="{EC79D8DA-86E2-44CB-A390-B8AF848F28E4}" srcOrd="1" destOrd="0" presId="urn:microsoft.com/office/officeart/2005/8/layout/process5"/>
    <dgm:cxn modelId="{A3B65839-DA8E-4CEC-8CD9-7C9AF23D493A}" type="presParOf" srcId="{EC79D8DA-86E2-44CB-A390-B8AF848F28E4}" destId="{E1AC053C-E9B2-48A3-BC5A-83E1DEB6D462}" srcOrd="0" destOrd="0" presId="urn:microsoft.com/office/officeart/2005/8/layout/process5"/>
    <dgm:cxn modelId="{ADBFA8A2-7438-48C8-BA24-CED13333D82E}" type="presParOf" srcId="{F402491E-BEFF-4667-AA14-4B2D0FA17D6C}" destId="{D5FBDB2A-6B92-4B75-A841-8FA1194199F4}" srcOrd="2" destOrd="0" presId="urn:microsoft.com/office/officeart/2005/8/layout/process5"/>
    <dgm:cxn modelId="{E5BD784A-562F-46F5-B0A7-3211A3176603}" type="presParOf" srcId="{F402491E-BEFF-4667-AA14-4B2D0FA17D6C}" destId="{3F5BF24B-595D-4184-AF0C-6632689C8FB7}" srcOrd="3" destOrd="0" presId="urn:microsoft.com/office/officeart/2005/8/layout/process5"/>
    <dgm:cxn modelId="{D5869EEA-2A34-48AE-B8D7-912137DF55BD}" type="presParOf" srcId="{3F5BF24B-595D-4184-AF0C-6632689C8FB7}" destId="{84F4B40C-DCE6-4B0D-A2B8-C8CEE2F165C8}" srcOrd="0" destOrd="0" presId="urn:microsoft.com/office/officeart/2005/8/layout/process5"/>
    <dgm:cxn modelId="{3E69D608-CD09-49C6-A7B1-4D4D16B75EA7}" type="presParOf" srcId="{F402491E-BEFF-4667-AA14-4B2D0FA17D6C}" destId="{604BAACE-6EFC-4CB5-8CE7-262D2811AEA7}" srcOrd="4" destOrd="0" presId="urn:microsoft.com/office/officeart/2005/8/layout/process5"/>
    <dgm:cxn modelId="{E86EB95F-D0E7-4451-9196-B281947BC9B2}" type="presParOf" srcId="{F402491E-BEFF-4667-AA14-4B2D0FA17D6C}" destId="{2825924E-EB12-4411-A510-B20569AA395C}" srcOrd="5" destOrd="0" presId="urn:microsoft.com/office/officeart/2005/8/layout/process5"/>
    <dgm:cxn modelId="{4911C617-F5F6-4876-B8EB-7737F5B2FC55}" type="presParOf" srcId="{2825924E-EB12-4411-A510-B20569AA395C}" destId="{F6139EDE-9778-4CB7-B8E0-3906E57E8290}" srcOrd="0" destOrd="0" presId="urn:microsoft.com/office/officeart/2005/8/layout/process5"/>
    <dgm:cxn modelId="{F608A447-2FC8-4452-B34C-806EC4E6BD36}" type="presParOf" srcId="{F402491E-BEFF-4667-AA14-4B2D0FA17D6C}" destId="{A63F16D8-ED06-4D3C-9B3B-CF6F3BCF7F53}" srcOrd="6" destOrd="0" presId="urn:microsoft.com/office/officeart/2005/8/layout/process5"/>
    <dgm:cxn modelId="{64A77212-5FDD-4017-BB5F-0D9AF6698CB3}" type="presParOf" srcId="{F402491E-BEFF-4667-AA14-4B2D0FA17D6C}" destId="{F304AB32-B252-4408-9AB9-AAA9EC0BB5E5}" srcOrd="7" destOrd="0" presId="urn:microsoft.com/office/officeart/2005/8/layout/process5"/>
    <dgm:cxn modelId="{667610D5-5A5C-436E-9E29-E855CB3CFA36}" type="presParOf" srcId="{F304AB32-B252-4408-9AB9-AAA9EC0BB5E5}" destId="{80DF2D66-3DE6-49DE-8053-A18C6D30B5A3}" srcOrd="0" destOrd="0" presId="urn:microsoft.com/office/officeart/2005/8/layout/process5"/>
    <dgm:cxn modelId="{B950DC69-3343-44BD-8501-3E8BE19E07DD}" type="presParOf" srcId="{F402491E-BEFF-4667-AA14-4B2D0FA17D6C}" destId="{0FB078CA-F710-42B6-B568-0B6F36367542}"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2" csCatId="accent1" phldr="1"/>
      <dgm:spPr/>
    </dgm:pt>
    <dgm:pt modelId="{6A29854F-DFA8-4057-9820-F0B82FA57B39}">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Standardised framework to place intelligence at the forefront in reducing crime &amp; disorder</a:t>
          </a:r>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a:solidFill>
          <a:srgbClr val="002060"/>
        </a:solidFill>
        <a:ln>
          <a:solidFill>
            <a:schemeClr val="tx1"/>
          </a:solidFill>
        </a:ln>
      </dgm:spPr>
      <dgm:t>
        <a:bodyPr/>
        <a:lstStyle/>
        <a:p>
          <a:endParaRPr lang="en-GB"/>
        </a:p>
      </dgm:t>
    </dgm:pt>
    <dgm:pt modelId="{B3FB694A-FB87-43B2-9E65-2CC2DA10366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Informs strategic &amp; tactical decision making</a:t>
          </a:r>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7270D4-F601-457E-ACC6-744FA2ADDFC3}"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6368B6EE-49C1-48A7-B2A3-7D640947AD18}">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Local Intelligence Officer</a:t>
          </a:r>
        </a:p>
      </dgm:t>
    </dgm:pt>
    <dgm:pt modelId="{0036296D-9FC5-4399-8B1B-901311BEC332}" type="parTrans" cxnId="{2BB4801B-3EF8-444B-81F0-0D9CF9F326AF}">
      <dgm:prSet/>
      <dgm:spPr/>
      <dgm:t>
        <a:bodyPr/>
        <a:lstStyle/>
        <a:p>
          <a:endParaRPr lang="en-GB"/>
        </a:p>
      </dgm:t>
    </dgm:pt>
    <dgm:pt modelId="{3BF95596-173E-4A3E-95E1-3F289C5C589D}" type="sibTrans" cxnId="{2BB4801B-3EF8-444B-81F0-0D9CF9F326AF}">
      <dgm:prSet/>
      <dgm:spPr/>
      <dgm:t>
        <a:bodyPr/>
        <a:lstStyle/>
        <a:p>
          <a:endParaRPr lang="en-GB"/>
        </a:p>
      </dgm:t>
    </dgm:pt>
    <dgm:pt modelId="{F36869C9-5586-4670-834D-1FABDF82A48D}">
      <dgm:prSet phldrT="[Text]"/>
      <dgm:spPr/>
      <dgm:t>
        <a:bodyPr/>
        <a:lstStyle/>
        <a:p>
          <a:r>
            <a:rPr lang="en-GB" b="1" dirty="0"/>
            <a:t>LIO</a:t>
          </a:r>
        </a:p>
      </dgm:t>
    </dgm:pt>
    <dgm:pt modelId="{D0996011-6809-4FB1-9373-C2C23FB9B155}" type="parTrans" cxnId="{7FD9304B-8533-471C-A946-448FA739E4EA}">
      <dgm:prSet/>
      <dgm:spPr/>
      <dgm:t>
        <a:bodyPr/>
        <a:lstStyle/>
        <a:p>
          <a:endParaRPr lang="en-GB"/>
        </a:p>
      </dgm:t>
    </dgm:pt>
    <dgm:pt modelId="{023DEEAC-D9E9-454C-9C6E-6A312DE833D1}" type="sibTrans" cxnId="{7FD9304B-8533-471C-A946-448FA739E4EA}">
      <dgm:prSet/>
      <dgm:spPr/>
      <dgm:t>
        <a:bodyPr/>
        <a:lstStyle/>
        <a:p>
          <a:endParaRPr lang="en-GB"/>
        </a:p>
      </dgm:t>
    </dgm:pt>
    <dgm:pt modelId="{0F70A95D-FDD8-48D7-9F89-B3CA6DA3056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Field Intelligence Officer</a:t>
          </a:r>
        </a:p>
      </dgm:t>
    </dgm:pt>
    <dgm:pt modelId="{36AF2249-3C4C-4036-8F7A-CB17EB4E7161}" type="parTrans" cxnId="{D1744C5F-2CA3-41A8-A7DC-0EE51ABC7F74}">
      <dgm:prSet/>
      <dgm:spPr/>
      <dgm:t>
        <a:bodyPr/>
        <a:lstStyle/>
        <a:p>
          <a:endParaRPr lang="en-GB"/>
        </a:p>
      </dgm:t>
    </dgm:pt>
    <dgm:pt modelId="{0F7417D1-0DCA-4572-8D8E-6A5A4F1AD0C9}" type="sibTrans" cxnId="{D1744C5F-2CA3-41A8-A7DC-0EE51ABC7F74}">
      <dgm:prSet/>
      <dgm:spPr/>
      <dgm:t>
        <a:bodyPr/>
        <a:lstStyle/>
        <a:p>
          <a:endParaRPr lang="en-GB"/>
        </a:p>
      </dgm:t>
    </dgm:pt>
    <dgm:pt modelId="{B3C90C07-A721-4560-9EF1-9E086689A070}">
      <dgm:prSet phldrT="[Text]"/>
      <dgm:spPr/>
      <dgm:t>
        <a:bodyPr/>
        <a:lstStyle/>
        <a:p>
          <a:r>
            <a:rPr lang="en-GB" b="1" dirty="0"/>
            <a:t>FIO</a:t>
          </a:r>
        </a:p>
      </dgm:t>
    </dgm:pt>
    <dgm:pt modelId="{67979D11-1B3A-4695-8EE4-4E83302CB2A3}" type="parTrans" cxnId="{CA47203E-DF41-49C9-BA97-4B6453E37562}">
      <dgm:prSet/>
      <dgm:spPr/>
      <dgm:t>
        <a:bodyPr/>
        <a:lstStyle/>
        <a:p>
          <a:endParaRPr lang="en-GB"/>
        </a:p>
      </dgm:t>
    </dgm:pt>
    <dgm:pt modelId="{4F8A6508-1948-4353-84FB-4EB102DE5149}" type="sibTrans" cxnId="{CA47203E-DF41-49C9-BA97-4B6453E37562}">
      <dgm:prSet/>
      <dgm:spPr/>
      <dgm:t>
        <a:bodyPr/>
        <a:lstStyle/>
        <a:p>
          <a:endParaRPr lang="en-GB"/>
        </a:p>
      </dgm:t>
    </dgm:pt>
    <dgm:pt modelId="{430E50A5-00B5-4B01-BC01-2EC1E48BD910}">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Single Point of Contact</a:t>
          </a:r>
        </a:p>
      </dgm:t>
    </dgm:pt>
    <dgm:pt modelId="{7A4B934F-5C4B-4CE2-9C7D-731CA9C10C83}" type="parTrans" cxnId="{F5367F02-5D71-404A-B01F-A7400226F8EC}">
      <dgm:prSet/>
      <dgm:spPr/>
      <dgm:t>
        <a:bodyPr/>
        <a:lstStyle/>
        <a:p>
          <a:endParaRPr lang="en-GB"/>
        </a:p>
      </dgm:t>
    </dgm:pt>
    <dgm:pt modelId="{B024E221-9751-4D4F-8FAF-BABB10E44667}" type="sibTrans" cxnId="{F5367F02-5D71-404A-B01F-A7400226F8EC}">
      <dgm:prSet/>
      <dgm:spPr/>
      <dgm:t>
        <a:bodyPr/>
        <a:lstStyle/>
        <a:p>
          <a:endParaRPr lang="en-GB"/>
        </a:p>
      </dgm:t>
    </dgm:pt>
    <dgm:pt modelId="{607A6C14-9338-44B1-A5BF-9B137BC8978D}">
      <dgm:prSet phldrT="[Text]"/>
      <dgm:spPr/>
      <dgm:t>
        <a:bodyPr/>
        <a:lstStyle/>
        <a:p>
          <a:r>
            <a:rPr lang="en-GB" b="1" dirty="0"/>
            <a:t>SPOC</a:t>
          </a:r>
        </a:p>
      </dgm:t>
    </dgm:pt>
    <dgm:pt modelId="{4E5F36A3-21F0-4655-9389-234330C9DDE9}" type="parTrans" cxnId="{6915D9C9-75CF-44BF-B5DA-3A48A1D57669}">
      <dgm:prSet/>
      <dgm:spPr/>
      <dgm:t>
        <a:bodyPr/>
        <a:lstStyle/>
        <a:p>
          <a:endParaRPr lang="en-GB"/>
        </a:p>
      </dgm:t>
    </dgm:pt>
    <dgm:pt modelId="{F5EC75A7-FBA6-4AE0-A810-05D523AA4DB9}" type="sibTrans" cxnId="{6915D9C9-75CF-44BF-B5DA-3A48A1D57669}">
      <dgm:prSet/>
      <dgm:spPr/>
      <dgm:t>
        <a:bodyPr/>
        <a:lstStyle/>
        <a:p>
          <a:endParaRPr lang="en-GB"/>
        </a:p>
      </dgm:t>
    </dgm:pt>
    <dgm:pt modelId="{CEDC2964-4C93-4E6C-9398-3BF552B6D8F9}" type="pres">
      <dgm:prSet presAssocID="{7A7270D4-F601-457E-ACC6-744FA2ADDFC3}" presName="rootnode" presStyleCnt="0">
        <dgm:presLayoutVars>
          <dgm:chMax/>
          <dgm:chPref/>
          <dgm:dir/>
          <dgm:animLvl val="lvl"/>
        </dgm:presLayoutVars>
      </dgm:prSet>
      <dgm:spPr/>
    </dgm:pt>
    <dgm:pt modelId="{01F73992-16AF-4B5D-BC21-346AA50DF614}" type="pres">
      <dgm:prSet presAssocID="{6368B6EE-49C1-48A7-B2A3-7D640947AD18}" presName="composite" presStyleCnt="0"/>
      <dgm:spPr/>
    </dgm:pt>
    <dgm:pt modelId="{7111AFFC-E3EB-43BD-B5EA-9EDEDA20AD94}" type="pres">
      <dgm:prSet presAssocID="{6368B6EE-49C1-48A7-B2A3-7D640947AD18}" presName="bentUpArrow1" presStyleLbl="alignImgPlace1" presStyleIdx="0" presStyleCnt="2"/>
      <dgm:spPr>
        <a:solidFill>
          <a:srgbClr val="002060"/>
        </a:solidFill>
        <a:ln>
          <a:solidFill>
            <a:schemeClr val="tx1"/>
          </a:solidFill>
        </a:ln>
      </dgm:spPr>
    </dgm:pt>
    <dgm:pt modelId="{F40291FE-C8EF-4958-8FDC-04DE6F9B7DEB}" type="pres">
      <dgm:prSet presAssocID="{6368B6EE-49C1-48A7-B2A3-7D640947AD18}" presName="ParentText" presStyleLbl="node1" presStyleIdx="0" presStyleCnt="3">
        <dgm:presLayoutVars>
          <dgm:chMax val="1"/>
          <dgm:chPref val="1"/>
          <dgm:bulletEnabled val="1"/>
        </dgm:presLayoutVars>
      </dgm:prSet>
      <dgm:spPr/>
    </dgm:pt>
    <dgm:pt modelId="{5E020B79-370F-4E94-9EE1-D7994B6A2584}" type="pres">
      <dgm:prSet presAssocID="{6368B6EE-49C1-48A7-B2A3-7D640947AD18}" presName="ChildText" presStyleLbl="revTx" presStyleIdx="0" presStyleCnt="3">
        <dgm:presLayoutVars>
          <dgm:chMax val="0"/>
          <dgm:chPref val="0"/>
          <dgm:bulletEnabled val="1"/>
        </dgm:presLayoutVars>
      </dgm:prSet>
      <dgm:spPr/>
    </dgm:pt>
    <dgm:pt modelId="{A9A6CB07-825A-4BBB-ADE3-82758FE889B9}" type="pres">
      <dgm:prSet presAssocID="{3BF95596-173E-4A3E-95E1-3F289C5C589D}" presName="sibTrans" presStyleCnt="0"/>
      <dgm:spPr/>
    </dgm:pt>
    <dgm:pt modelId="{07C57CFD-41CA-4A0A-9E8E-93B7683F7200}" type="pres">
      <dgm:prSet presAssocID="{0F70A95D-FDD8-48D7-9F89-B3CA6DA30563}" presName="composite" presStyleCnt="0"/>
      <dgm:spPr/>
    </dgm:pt>
    <dgm:pt modelId="{6ED2C032-B5BA-4DF4-B8D2-6A8F9C63B5E4}" type="pres">
      <dgm:prSet presAssocID="{0F70A95D-FDD8-48D7-9F89-B3CA6DA30563}" presName="bentUpArrow1" presStyleLbl="alignImgPlace1" presStyleIdx="1" presStyleCnt="2"/>
      <dgm:spPr>
        <a:solidFill>
          <a:srgbClr val="002060"/>
        </a:solidFill>
        <a:ln>
          <a:solidFill>
            <a:schemeClr val="tx1"/>
          </a:solidFill>
        </a:ln>
      </dgm:spPr>
    </dgm:pt>
    <dgm:pt modelId="{1B160A04-FA3B-4A5D-948D-D83D48EF32BE}" type="pres">
      <dgm:prSet presAssocID="{0F70A95D-FDD8-48D7-9F89-B3CA6DA30563}" presName="ParentText" presStyleLbl="node1" presStyleIdx="1" presStyleCnt="3">
        <dgm:presLayoutVars>
          <dgm:chMax val="1"/>
          <dgm:chPref val="1"/>
          <dgm:bulletEnabled val="1"/>
        </dgm:presLayoutVars>
      </dgm:prSet>
      <dgm:spPr/>
    </dgm:pt>
    <dgm:pt modelId="{9959D1B8-391D-45B5-A528-2215043A4965}" type="pres">
      <dgm:prSet presAssocID="{0F70A95D-FDD8-48D7-9F89-B3CA6DA30563}" presName="ChildText" presStyleLbl="revTx" presStyleIdx="1" presStyleCnt="3">
        <dgm:presLayoutVars>
          <dgm:chMax val="0"/>
          <dgm:chPref val="0"/>
          <dgm:bulletEnabled val="1"/>
        </dgm:presLayoutVars>
      </dgm:prSet>
      <dgm:spPr/>
    </dgm:pt>
    <dgm:pt modelId="{B02E905E-98F1-46D6-84BD-9D74A00C6152}" type="pres">
      <dgm:prSet presAssocID="{0F7417D1-0DCA-4572-8D8E-6A5A4F1AD0C9}" presName="sibTrans" presStyleCnt="0"/>
      <dgm:spPr/>
    </dgm:pt>
    <dgm:pt modelId="{DA3B832D-2B54-4453-A8F5-784EDBB7F727}" type="pres">
      <dgm:prSet presAssocID="{430E50A5-00B5-4B01-BC01-2EC1E48BD910}" presName="composite" presStyleCnt="0"/>
      <dgm:spPr/>
    </dgm:pt>
    <dgm:pt modelId="{136AD75D-F002-4EC0-B0DD-F98B7C43D508}" type="pres">
      <dgm:prSet presAssocID="{430E50A5-00B5-4B01-BC01-2EC1E48BD910}" presName="ParentText" presStyleLbl="node1" presStyleIdx="2" presStyleCnt="3">
        <dgm:presLayoutVars>
          <dgm:chMax val="1"/>
          <dgm:chPref val="1"/>
          <dgm:bulletEnabled val="1"/>
        </dgm:presLayoutVars>
      </dgm:prSet>
      <dgm:spPr/>
    </dgm:pt>
    <dgm:pt modelId="{4A16F559-7B7A-4BF1-BC3F-9332C526915D}" type="pres">
      <dgm:prSet presAssocID="{430E50A5-00B5-4B01-BC01-2EC1E48BD910}" presName="FinalChildText" presStyleLbl="revTx" presStyleIdx="2" presStyleCnt="3">
        <dgm:presLayoutVars>
          <dgm:chMax val="0"/>
          <dgm:chPref val="0"/>
          <dgm:bulletEnabled val="1"/>
        </dgm:presLayoutVars>
      </dgm:prSet>
      <dgm:spPr/>
    </dgm:pt>
  </dgm:ptLst>
  <dgm:cxnLst>
    <dgm:cxn modelId="{F5367F02-5D71-404A-B01F-A7400226F8EC}" srcId="{7A7270D4-F601-457E-ACC6-744FA2ADDFC3}" destId="{430E50A5-00B5-4B01-BC01-2EC1E48BD910}" srcOrd="2" destOrd="0" parTransId="{7A4B934F-5C4B-4CE2-9C7D-731CA9C10C83}" sibTransId="{B024E221-9751-4D4F-8FAF-BABB10E44667}"/>
    <dgm:cxn modelId="{2BB4801B-3EF8-444B-81F0-0D9CF9F326AF}" srcId="{7A7270D4-F601-457E-ACC6-744FA2ADDFC3}" destId="{6368B6EE-49C1-48A7-B2A3-7D640947AD18}" srcOrd="0" destOrd="0" parTransId="{0036296D-9FC5-4399-8B1B-901311BEC332}" sibTransId="{3BF95596-173E-4A3E-95E1-3F289C5C589D}"/>
    <dgm:cxn modelId="{CA47203E-DF41-49C9-BA97-4B6453E37562}" srcId="{0F70A95D-FDD8-48D7-9F89-B3CA6DA30563}" destId="{B3C90C07-A721-4560-9EF1-9E086689A070}" srcOrd="0" destOrd="0" parTransId="{67979D11-1B3A-4695-8EE4-4E83302CB2A3}" sibTransId="{4F8A6508-1948-4353-84FB-4EB102DE5149}"/>
    <dgm:cxn modelId="{D1744C5F-2CA3-41A8-A7DC-0EE51ABC7F74}" srcId="{7A7270D4-F601-457E-ACC6-744FA2ADDFC3}" destId="{0F70A95D-FDD8-48D7-9F89-B3CA6DA30563}" srcOrd="1" destOrd="0" parTransId="{36AF2249-3C4C-4036-8F7A-CB17EB4E7161}" sibTransId="{0F7417D1-0DCA-4572-8D8E-6A5A4F1AD0C9}"/>
    <dgm:cxn modelId="{57DD1F69-1689-4A8C-9E56-44FFA0B3BD2E}" type="presOf" srcId="{F36869C9-5586-4670-834D-1FABDF82A48D}" destId="{5E020B79-370F-4E94-9EE1-D7994B6A2584}" srcOrd="0" destOrd="0" presId="urn:microsoft.com/office/officeart/2005/8/layout/StepDownProcess"/>
    <dgm:cxn modelId="{7FD9304B-8533-471C-A946-448FA739E4EA}" srcId="{6368B6EE-49C1-48A7-B2A3-7D640947AD18}" destId="{F36869C9-5586-4670-834D-1FABDF82A48D}" srcOrd="0" destOrd="0" parTransId="{D0996011-6809-4FB1-9373-C2C23FB9B155}" sibTransId="{023DEEAC-D9E9-454C-9C6E-6A312DE833D1}"/>
    <dgm:cxn modelId="{34442D4C-7549-4CB8-8BCD-BB7E64F83458}" type="presOf" srcId="{B3C90C07-A721-4560-9EF1-9E086689A070}" destId="{9959D1B8-391D-45B5-A528-2215043A4965}" srcOrd="0" destOrd="0" presId="urn:microsoft.com/office/officeart/2005/8/layout/StepDownProcess"/>
    <dgm:cxn modelId="{5FA06A4D-CF1B-4C19-A6ED-5140FB9D8E37}" type="presOf" srcId="{6368B6EE-49C1-48A7-B2A3-7D640947AD18}" destId="{F40291FE-C8EF-4958-8FDC-04DE6F9B7DEB}" srcOrd="0" destOrd="0" presId="urn:microsoft.com/office/officeart/2005/8/layout/StepDownProcess"/>
    <dgm:cxn modelId="{7F575059-33EB-4E43-B808-F5E485EF9098}" type="presOf" srcId="{430E50A5-00B5-4B01-BC01-2EC1E48BD910}" destId="{136AD75D-F002-4EC0-B0DD-F98B7C43D508}" srcOrd="0" destOrd="0" presId="urn:microsoft.com/office/officeart/2005/8/layout/StepDownProcess"/>
    <dgm:cxn modelId="{A9607159-878A-449C-976A-06160CD24C4E}" type="presOf" srcId="{0F70A95D-FDD8-48D7-9F89-B3CA6DA30563}" destId="{1B160A04-FA3B-4A5D-948D-D83D48EF32BE}" srcOrd="0" destOrd="0" presId="urn:microsoft.com/office/officeart/2005/8/layout/StepDownProcess"/>
    <dgm:cxn modelId="{FBD87F98-9F0A-480E-8388-8F914BD6D3F0}" type="presOf" srcId="{7A7270D4-F601-457E-ACC6-744FA2ADDFC3}" destId="{CEDC2964-4C93-4E6C-9398-3BF552B6D8F9}" srcOrd="0" destOrd="0" presId="urn:microsoft.com/office/officeart/2005/8/layout/StepDownProcess"/>
    <dgm:cxn modelId="{6915D9C9-75CF-44BF-B5DA-3A48A1D57669}" srcId="{430E50A5-00B5-4B01-BC01-2EC1E48BD910}" destId="{607A6C14-9338-44B1-A5BF-9B137BC8978D}" srcOrd="0" destOrd="0" parTransId="{4E5F36A3-21F0-4655-9389-234330C9DDE9}" sibTransId="{F5EC75A7-FBA6-4AE0-A810-05D523AA4DB9}"/>
    <dgm:cxn modelId="{8F9766FC-B09A-4283-B12E-0330AF6D855F}" type="presOf" srcId="{607A6C14-9338-44B1-A5BF-9B137BC8978D}" destId="{4A16F559-7B7A-4BF1-BC3F-9332C526915D}" srcOrd="0" destOrd="0" presId="urn:microsoft.com/office/officeart/2005/8/layout/StepDownProcess"/>
    <dgm:cxn modelId="{46AB244E-C205-4DF5-8463-6F3B7941DC58}" type="presParOf" srcId="{CEDC2964-4C93-4E6C-9398-3BF552B6D8F9}" destId="{01F73992-16AF-4B5D-BC21-346AA50DF614}" srcOrd="0" destOrd="0" presId="urn:microsoft.com/office/officeart/2005/8/layout/StepDownProcess"/>
    <dgm:cxn modelId="{8CBC399C-D3E3-46A1-AC46-1C4BDD96AD10}" type="presParOf" srcId="{01F73992-16AF-4B5D-BC21-346AA50DF614}" destId="{7111AFFC-E3EB-43BD-B5EA-9EDEDA20AD94}" srcOrd="0" destOrd="0" presId="urn:microsoft.com/office/officeart/2005/8/layout/StepDownProcess"/>
    <dgm:cxn modelId="{F7D03CED-F1A6-425F-BB6B-55EAC145B193}" type="presParOf" srcId="{01F73992-16AF-4B5D-BC21-346AA50DF614}" destId="{F40291FE-C8EF-4958-8FDC-04DE6F9B7DEB}" srcOrd="1" destOrd="0" presId="urn:microsoft.com/office/officeart/2005/8/layout/StepDownProcess"/>
    <dgm:cxn modelId="{AF449D0D-5B61-4C3C-BE00-24C98B254619}" type="presParOf" srcId="{01F73992-16AF-4B5D-BC21-346AA50DF614}" destId="{5E020B79-370F-4E94-9EE1-D7994B6A2584}" srcOrd="2" destOrd="0" presId="urn:microsoft.com/office/officeart/2005/8/layout/StepDownProcess"/>
    <dgm:cxn modelId="{5825F69E-6030-4EB8-B103-EBEB0D0689F2}" type="presParOf" srcId="{CEDC2964-4C93-4E6C-9398-3BF552B6D8F9}" destId="{A9A6CB07-825A-4BBB-ADE3-82758FE889B9}" srcOrd="1" destOrd="0" presId="urn:microsoft.com/office/officeart/2005/8/layout/StepDownProcess"/>
    <dgm:cxn modelId="{CE2EC116-472C-4618-A4B8-AAA49C339DD2}" type="presParOf" srcId="{CEDC2964-4C93-4E6C-9398-3BF552B6D8F9}" destId="{07C57CFD-41CA-4A0A-9E8E-93B7683F7200}" srcOrd="2" destOrd="0" presId="urn:microsoft.com/office/officeart/2005/8/layout/StepDownProcess"/>
    <dgm:cxn modelId="{F7642670-19A5-4C29-9040-8388D1D0EED9}" type="presParOf" srcId="{07C57CFD-41CA-4A0A-9E8E-93B7683F7200}" destId="{6ED2C032-B5BA-4DF4-B8D2-6A8F9C63B5E4}" srcOrd="0" destOrd="0" presId="urn:microsoft.com/office/officeart/2005/8/layout/StepDownProcess"/>
    <dgm:cxn modelId="{FD37AD16-B0BD-4BFD-A504-0CA22A321C51}" type="presParOf" srcId="{07C57CFD-41CA-4A0A-9E8E-93B7683F7200}" destId="{1B160A04-FA3B-4A5D-948D-D83D48EF32BE}" srcOrd="1" destOrd="0" presId="urn:microsoft.com/office/officeart/2005/8/layout/StepDownProcess"/>
    <dgm:cxn modelId="{DE595B0B-A375-403C-BDE3-07BA441ECB4F}" type="presParOf" srcId="{07C57CFD-41CA-4A0A-9E8E-93B7683F7200}" destId="{9959D1B8-391D-45B5-A528-2215043A4965}" srcOrd="2" destOrd="0" presId="urn:microsoft.com/office/officeart/2005/8/layout/StepDownProcess"/>
    <dgm:cxn modelId="{FB200003-98FA-47B3-A5D5-FDCA88EBDB64}" type="presParOf" srcId="{CEDC2964-4C93-4E6C-9398-3BF552B6D8F9}" destId="{B02E905E-98F1-46D6-84BD-9D74A00C6152}" srcOrd="3" destOrd="0" presId="urn:microsoft.com/office/officeart/2005/8/layout/StepDownProcess"/>
    <dgm:cxn modelId="{E8A82F59-4196-47EF-88AF-0261740C88A9}" type="presParOf" srcId="{CEDC2964-4C93-4E6C-9398-3BF552B6D8F9}" destId="{DA3B832D-2B54-4453-A8F5-784EDBB7F727}" srcOrd="4" destOrd="0" presId="urn:microsoft.com/office/officeart/2005/8/layout/StepDownProcess"/>
    <dgm:cxn modelId="{D36F6630-6F6F-4A2A-BEF0-35DAC9D71DDA}" type="presParOf" srcId="{DA3B832D-2B54-4453-A8F5-784EDBB7F727}" destId="{136AD75D-F002-4EC0-B0DD-F98B7C43D508}" srcOrd="0" destOrd="0" presId="urn:microsoft.com/office/officeart/2005/8/layout/StepDownProcess"/>
    <dgm:cxn modelId="{45B74BD0-BBF9-4B8E-A54F-7F91D092459F}" type="presParOf" srcId="{DA3B832D-2B54-4453-A8F5-784EDBB7F727}" destId="{4A16F559-7B7A-4BF1-BC3F-9332C526915D}" srcOrd="1"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1D9F751-9D6B-4FC0-ACCA-8B7F34525E4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A05EB146-F0B2-438F-8595-68B05E76FC38}">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If we get it right, it will provide focus to operational policing</a:t>
          </a:r>
        </a:p>
      </dgm:t>
    </dgm:pt>
    <dgm:pt modelId="{B123A91A-3944-49E0-B1A3-772F6614129F}" type="parTrans" cxnId="{29C282F3-DEA9-42B7-80BB-62F61D0B3487}">
      <dgm:prSet/>
      <dgm:spPr/>
      <dgm:t>
        <a:bodyPr/>
        <a:lstStyle/>
        <a:p>
          <a:endParaRPr lang="en-GB"/>
        </a:p>
      </dgm:t>
    </dgm:pt>
    <dgm:pt modelId="{599CCA59-3678-40B5-9620-4E4360AAFD94}" type="sibTrans" cxnId="{29C282F3-DEA9-42B7-80BB-62F61D0B3487}">
      <dgm:prSet/>
      <dgm:spPr>
        <a:solidFill>
          <a:srgbClr val="002060">
            <a:alpha val="90000"/>
          </a:srgbClr>
        </a:solidFill>
        <a:ln>
          <a:solidFill>
            <a:schemeClr val="tx1">
              <a:alpha val="90000"/>
            </a:schemeClr>
          </a:solidFill>
        </a:ln>
      </dgm:spPr>
      <dgm:t>
        <a:bodyPr/>
        <a:lstStyle/>
        <a:p>
          <a:endParaRPr lang="en-GB"/>
        </a:p>
      </dgm:t>
    </dgm:pt>
    <dgm:pt modelId="{B6820C07-8511-46B7-AA53-E7A0FF853BB7}">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It is dependent on a clear framework of analysis of information &amp; intelligence, allowing a problem solving approach to law enforcement &amp; crime prevention techniques</a:t>
          </a:r>
        </a:p>
      </dgm:t>
    </dgm:pt>
    <dgm:pt modelId="{8227AAA3-4970-4041-86EC-D85112FC3156}" type="parTrans" cxnId="{CBACA6EB-BA89-410A-B33F-41BC6F316C5C}">
      <dgm:prSet/>
      <dgm:spPr/>
      <dgm:t>
        <a:bodyPr/>
        <a:lstStyle/>
        <a:p>
          <a:endParaRPr lang="en-GB"/>
        </a:p>
      </dgm:t>
    </dgm:pt>
    <dgm:pt modelId="{6FD5A151-5C4E-426F-A5C5-5974D2FFAE42}" type="sibTrans" cxnId="{CBACA6EB-BA89-410A-B33F-41BC6F316C5C}">
      <dgm:prSet/>
      <dgm:spPr/>
      <dgm:t>
        <a:bodyPr/>
        <a:lstStyle/>
        <a:p>
          <a:endParaRPr lang="en-GB"/>
        </a:p>
      </dgm:t>
    </dgm:pt>
    <dgm:pt modelId="{676674FA-C75F-4CC0-A994-69EB8243D874}" type="pres">
      <dgm:prSet presAssocID="{71D9F751-9D6B-4FC0-ACCA-8B7F34525E4E}" presName="outerComposite" presStyleCnt="0">
        <dgm:presLayoutVars>
          <dgm:chMax val="5"/>
          <dgm:dir/>
          <dgm:resizeHandles val="exact"/>
        </dgm:presLayoutVars>
      </dgm:prSet>
      <dgm:spPr/>
    </dgm:pt>
    <dgm:pt modelId="{134E558B-AFD6-4907-BA8F-2CFA304A8D65}" type="pres">
      <dgm:prSet presAssocID="{71D9F751-9D6B-4FC0-ACCA-8B7F34525E4E}" presName="dummyMaxCanvas" presStyleCnt="0">
        <dgm:presLayoutVars/>
      </dgm:prSet>
      <dgm:spPr/>
    </dgm:pt>
    <dgm:pt modelId="{233D16E4-5BEE-4AA6-BE82-41A7575E81C2}" type="pres">
      <dgm:prSet presAssocID="{71D9F751-9D6B-4FC0-ACCA-8B7F34525E4E}" presName="TwoNodes_1" presStyleLbl="node1" presStyleIdx="0" presStyleCnt="2" custScaleY="77828" custLinFactNeighborX="2096" custLinFactNeighborY="-10646">
        <dgm:presLayoutVars>
          <dgm:bulletEnabled val="1"/>
        </dgm:presLayoutVars>
      </dgm:prSet>
      <dgm:spPr/>
    </dgm:pt>
    <dgm:pt modelId="{58C73437-FB7B-454E-95EF-A92613FC5AA1}" type="pres">
      <dgm:prSet presAssocID="{71D9F751-9D6B-4FC0-ACCA-8B7F34525E4E}" presName="TwoNodes_2" presStyleLbl="node1" presStyleIdx="1" presStyleCnt="2" custScaleX="110650" custScaleY="144512">
        <dgm:presLayoutVars>
          <dgm:bulletEnabled val="1"/>
        </dgm:presLayoutVars>
      </dgm:prSet>
      <dgm:spPr/>
    </dgm:pt>
    <dgm:pt modelId="{1FCE58D2-B8CD-4B60-813F-292FB011B244}" type="pres">
      <dgm:prSet presAssocID="{71D9F751-9D6B-4FC0-ACCA-8B7F34525E4E}" presName="TwoConn_1-2" presStyleLbl="fgAccFollowNode1" presStyleIdx="0" presStyleCnt="1">
        <dgm:presLayoutVars>
          <dgm:bulletEnabled val="1"/>
        </dgm:presLayoutVars>
      </dgm:prSet>
      <dgm:spPr/>
    </dgm:pt>
    <dgm:pt modelId="{616F9F8B-3CAF-40EA-81BD-8C054DF55696}" type="pres">
      <dgm:prSet presAssocID="{71D9F751-9D6B-4FC0-ACCA-8B7F34525E4E}" presName="TwoNodes_1_text" presStyleLbl="node1" presStyleIdx="1" presStyleCnt="2">
        <dgm:presLayoutVars>
          <dgm:bulletEnabled val="1"/>
        </dgm:presLayoutVars>
      </dgm:prSet>
      <dgm:spPr/>
    </dgm:pt>
    <dgm:pt modelId="{57D4E4E3-E7F5-424C-BC70-485AE01A2BC6}" type="pres">
      <dgm:prSet presAssocID="{71D9F751-9D6B-4FC0-ACCA-8B7F34525E4E}" presName="TwoNodes_2_text" presStyleLbl="node1" presStyleIdx="1" presStyleCnt="2">
        <dgm:presLayoutVars>
          <dgm:bulletEnabled val="1"/>
        </dgm:presLayoutVars>
      </dgm:prSet>
      <dgm:spPr/>
    </dgm:pt>
  </dgm:ptLst>
  <dgm:cxnLst>
    <dgm:cxn modelId="{E4A4324E-41AC-42DA-90E8-182EE55E9D7E}" type="presOf" srcId="{A05EB146-F0B2-438F-8595-68B05E76FC38}" destId="{616F9F8B-3CAF-40EA-81BD-8C054DF55696}" srcOrd="1" destOrd="0" presId="urn:microsoft.com/office/officeart/2005/8/layout/vProcess5"/>
    <dgm:cxn modelId="{5A8B2A8A-E911-452C-8899-DF94CDC406F0}" type="presOf" srcId="{71D9F751-9D6B-4FC0-ACCA-8B7F34525E4E}" destId="{676674FA-C75F-4CC0-A994-69EB8243D874}" srcOrd="0" destOrd="0" presId="urn:microsoft.com/office/officeart/2005/8/layout/vProcess5"/>
    <dgm:cxn modelId="{261EDEA2-DBE8-4F00-A5CC-FE483F360738}" type="presOf" srcId="{A05EB146-F0B2-438F-8595-68B05E76FC38}" destId="{233D16E4-5BEE-4AA6-BE82-41A7575E81C2}" srcOrd="0" destOrd="0" presId="urn:microsoft.com/office/officeart/2005/8/layout/vProcess5"/>
    <dgm:cxn modelId="{A44C71B0-7D40-4CFD-B517-7357E47F4FD2}" type="presOf" srcId="{B6820C07-8511-46B7-AA53-E7A0FF853BB7}" destId="{58C73437-FB7B-454E-95EF-A92613FC5AA1}" srcOrd="0" destOrd="0" presId="urn:microsoft.com/office/officeart/2005/8/layout/vProcess5"/>
    <dgm:cxn modelId="{1BB0BAB0-C721-440B-B303-FE9DBD57CE83}" type="presOf" srcId="{B6820C07-8511-46B7-AA53-E7A0FF853BB7}" destId="{57D4E4E3-E7F5-424C-BC70-485AE01A2BC6}" srcOrd="1" destOrd="0" presId="urn:microsoft.com/office/officeart/2005/8/layout/vProcess5"/>
    <dgm:cxn modelId="{CC32DABE-1357-433C-A38F-A6C555FC9267}" type="presOf" srcId="{599CCA59-3678-40B5-9620-4E4360AAFD94}" destId="{1FCE58D2-B8CD-4B60-813F-292FB011B244}" srcOrd="0" destOrd="0" presId="urn:microsoft.com/office/officeart/2005/8/layout/vProcess5"/>
    <dgm:cxn modelId="{CBACA6EB-BA89-410A-B33F-41BC6F316C5C}" srcId="{71D9F751-9D6B-4FC0-ACCA-8B7F34525E4E}" destId="{B6820C07-8511-46B7-AA53-E7A0FF853BB7}" srcOrd="1" destOrd="0" parTransId="{8227AAA3-4970-4041-86EC-D85112FC3156}" sibTransId="{6FD5A151-5C4E-426F-A5C5-5974D2FFAE42}"/>
    <dgm:cxn modelId="{29C282F3-DEA9-42B7-80BB-62F61D0B3487}" srcId="{71D9F751-9D6B-4FC0-ACCA-8B7F34525E4E}" destId="{A05EB146-F0B2-438F-8595-68B05E76FC38}" srcOrd="0" destOrd="0" parTransId="{B123A91A-3944-49E0-B1A3-772F6614129F}" sibTransId="{599CCA59-3678-40B5-9620-4E4360AAFD94}"/>
    <dgm:cxn modelId="{86E4B2D0-5427-4222-96FD-6A931A9BB0E0}" type="presParOf" srcId="{676674FA-C75F-4CC0-A994-69EB8243D874}" destId="{134E558B-AFD6-4907-BA8F-2CFA304A8D65}" srcOrd="0" destOrd="0" presId="urn:microsoft.com/office/officeart/2005/8/layout/vProcess5"/>
    <dgm:cxn modelId="{5A09B975-0763-4B61-B44D-5B5B4C0E9DA5}" type="presParOf" srcId="{676674FA-C75F-4CC0-A994-69EB8243D874}" destId="{233D16E4-5BEE-4AA6-BE82-41A7575E81C2}" srcOrd="1" destOrd="0" presId="urn:microsoft.com/office/officeart/2005/8/layout/vProcess5"/>
    <dgm:cxn modelId="{F09134AF-58B3-483A-8081-5BEB73B95126}" type="presParOf" srcId="{676674FA-C75F-4CC0-A994-69EB8243D874}" destId="{58C73437-FB7B-454E-95EF-A92613FC5AA1}" srcOrd="2" destOrd="0" presId="urn:microsoft.com/office/officeart/2005/8/layout/vProcess5"/>
    <dgm:cxn modelId="{7C1D4A7A-0E16-4726-8529-32324E008EDE}" type="presParOf" srcId="{676674FA-C75F-4CC0-A994-69EB8243D874}" destId="{1FCE58D2-B8CD-4B60-813F-292FB011B244}" srcOrd="3" destOrd="0" presId="urn:microsoft.com/office/officeart/2005/8/layout/vProcess5"/>
    <dgm:cxn modelId="{AC8DD1FE-DBF1-42AD-A8D0-A9DA58DF788B}" type="presParOf" srcId="{676674FA-C75F-4CC0-A994-69EB8243D874}" destId="{616F9F8B-3CAF-40EA-81BD-8C054DF55696}" srcOrd="4" destOrd="0" presId="urn:microsoft.com/office/officeart/2005/8/layout/vProcess5"/>
    <dgm:cxn modelId="{7D7C7C73-9372-4AD8-AE95-529D961BA5A9}" type="presParOf" srcId="{676674FA-C75F-4CC0-A994-69EB8243D874}" destId="{57D4E4E3-E7F5-424C-BC70-485AE01A2BC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15D5596F-9212-4B50-8676-D145328AA55C}">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Direction</a:t>
          </a:r>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a:solidFill>
          <a:srgbClr val="002060"/>
        </a:solidFill>
        <a:ln>
          <a:solidFill>
            <a:schemeClr val="tx1"/>
          </a:solidFill>
        </a:ln>
      </dgm:spPr>
      <dgm:t>
        <a:bodyPr/>
        <a:lstStyle/>
        <a:p>
          <a:endParaRPr lang="en-GB"/>
        </a:p>
      </dgm:t>
    </dgm:pt>
    <dgm:pt modelId="{3BC4E993-40A3-487E-9E3F-BBF5C7B4A048}">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Collection</a:t>
          </a:r>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a:solidFill>
          <a:schemeClr val="bg1">
            <a:lumMod val="95000"/>
          </a:schemeClr>
        </a:solidFill>
        <a:ln>
          <a:solidFill>
            <a:schemeClr val="tx1"/>
          </a:solidFill>
        </a:ln>
      </dgm:spPr>
      <dgm:t>
        <a:bodyPr/>
        <a:lstStyle/>
        <a:p>
          <a:r>
            <a:rPr lang="en-GB" sz="2400" dirty="0">
              <a:solidFill>
                <a:schemeClr val="tx1"/>
              </a:solidFill>
            </a:rPr>
            <a:t>Evaluation</a:t>
          </a:r>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Analysis</a:t>
          </a:r>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Dissemination</a:t>
          </a:r>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43C82C7-1C98-4CE3-80EC-A7839B8FE1FD}">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National Intelligence Model</a:t>
          </a:r>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a:solidFill>
          <a:srgbClr val="002060"/>
        </a:solidFill>
        <a:ln>
          <a:solidFill>
            <a:schemeClr val="tx1"/>
          </a:solidFill>
        </a:ln>
      </dgm:spPr>
      <dgm:t>
        <a:bodyPr/>
        <a:lstStyle/>
        <a:p>
          <a:endParaRPr lang="en-GB"/>
        </a:p>
      </dgm:t>
    </dgm:pt>
    <dgm:pt modelId="{DF7A6471-0DE3-4D7B-9066-4DDDEB0C1A64}">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3x5x2 grading system</a:t>
          </a:r>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a:solidFill>
          <a:srgbClr val="002060"/>
        </a:solidFill>
        <a:ln>
          <a:solidFill>
            <a:schemeClr val="tx1"/>
          </a:solidFill>
        </a:ln>
      </dgm:spPr>
      <dgm:t>
        <a:bodyPr/>
        <a:lstStyle/>
        <a:p>
          <a:endParaRPr lang="en-GB"/>
        </a:p>
      </dgm:t>
    </dgm:pt>
    <dgm:pt modelId="{8351F82B-1971-437C-9892-267346CE80B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National Briefing Model</a:t>
          </a:r>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a:solidFill>
          <a:srgbClr val="002060"/>
        </a:solidFill>
        <a:ln>
          <a:solidFill>
            <a:schemeClr val="tx1"/>
          </a:solidFill>
        </a:ln>
      </dgm:spPr>
      <dgm:t>
        <a:bodyPr/>
        <a:lstStyle/>
        <a:p>
          <a:endParaRPr lang="en-GB"/>
        </a:p>
      </dgm:t>
    </dgm:pt>
    <dgm:pt modelId="{B2D31A67-7BD3-4BDD-A94A-DECAFBDA38F8}">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Managing Information (formerly MOPI)</a:t>
          </a:r>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a:solidFill>
          <a:srgbClr val="002060"/>
        </a:solidFill>
        <a:ln>
          <a:solidFill>
            <a:schemeClr val="tx1"/>
          </a:solidFill>
        </a:ln>
      </dgm:spPr>
      <dgm:t>
        <a:bodyPr/>
        <a:lstStyle/>
        <a:p>
          <a:endParaRPr lang="en-GB"/>
        </a:p>
      </dgm:t>
    </dgm:pt>
    <dgm:pt modelId="{A2CB311C-1D19-4E7C-8F3F-4DFB5F1A31A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CHIS National Policy</a:t>
          </a:r>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custLinFactNeighborX="-7016" custLinFactNeighborY="-4053"/>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E4412D2-FEC8-4BBF-A245-0E11514AA74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D626EDE7-3FD1-4048-984D-CC49F3CB26F5}">
      <dgm:prSet phldrT="[Text]" custT="1"/>
      <dgm:spPr>
        <a:solidFill>
          <a:srgbClr val="FF0000"/>
        </a:solidFill>
        <a:ln>
          <a:solidFill>
            <a:schemeClr val="tx1"/>
          </a:solidFill>
        </a:ln>
      </dgm:spPr>
      <dgm:t>
        <a:bodyPr/>
        <a:lstStyle/>
        <a:p>
          <a:r>
            <a:rPr lang="en-GB" sz="2800" dirty="0">
              <a:solidFill>
                <a:schemeClr val="tx1"/>
              </a:solidFill>
            </a:rPr>
            <a:t>High</a:t>
          </a:r>
        </a:p>
      </dgm:t>
    </dgm:pt>
    <dgm:pt modelId="{FF00F2E4-1F64-4AD3-B96F-52649E406C74}" type="parTrans" cxnId="{32B3BD57-B8A0-49F2-8937-38614A70F3F8}">
      <dgm:prSet/>
      <dgm:spPr/>
      <dgm:t>
        <a:bodyPr/>
        <a:lstStyle/>
        <a:p>
          <a:endParaRPr lang="en-GB"/>
        </a:p>
      </dgm:t>
    </dgm:pt>
    <dgm:pt modelId="{DB7B77AD-4052-4BD3-A4C9-657E19E724F5}" type="sibTrans" cxnId="{32B3BD57-B8A0-49F2-8937-38614A70F3F8}">
      <dgm:prSet/>
      <dgm:spPr/>
      <dgm:t>
        <a:bodyPr/>
        <a:lstStyle/>
        <a:p>
          <a:endParaRPr lang="en-GB"/>
        </a:p>
      </dgm:t>
    </dgm:pt>
    <dgm:pt modelId="{7DFE73F5-4DAB-4C5F-BF47-F4F9BDF773DA}">
      <dgm:prSet phldrT="[Text]" custT="1"/>
      <dgm:spPr>
        <a:solidFill>
          <a:schemeClr val="accent3">
            <a:lumMod val="40000"/>
            <a:lumOff val="60000"/>
            <a:alpha val="90000"/>
          </a:schemeClr>
        </a:solidFill>
        <a:ln>
          <a:solidFill>
            <a:schemeClr val="tx1">
              <a:alpha val="90000"/>
            </a:schemeClr>
          </a:solidFill>
        </a:ln>
      </dgm:spPr>
      <dgm:t>
        <a:bodyPr/>
        <a:lstStyle/>
        <a:p>
          <a:r>
            <a:rPr lang="en-GB" sz="2400" b="1" dirty="0"/>
            <a:t>THREAT TO LIFE, SERIOUS</a:t>
          </a:r>
          <a:r>
            <a:rPr lang="en-GB" sz="2400" dirty="0"/>
            <a:t> </a:t>
          </a:r>
          <a:r>
            <a:rPr lang="en-GB" sz="2400" b="1" dirty="0">
              <a:solidFill>
                <a:schemeClr val="tx1"/>
              </a:solidFill>
            </a:rPr>
            <a:t>HARM, </a:t>
          </a:r>
          <a:r>
            <a:rPr lang="en-GB" sz="2400" b="1" dirty="0"/>
            <a:t>IMMINENT RISK </a:t>
          </a:r>
          <a:r>
            <a:rPr lang="en-GB" sz="2400" b="0" dirty="0"/>
            <a:t>or</a:t>
          </a:r>
          <a:r>
            <a:rPr lang="en-GB" sz="2400" b="1" dirty="0"/>
            <a:t> OPPORTUNITY </a:t>
          </a:r>
          <a:r>
            <a:rPr lang="en-GB" sz="2400" dirty="0"/>
            <a:t>to a child, adult or property</a:t>
          </a:r>
        </a:p>
      </dgm:t>
    </dgm:pt>
    <dgm:pt modelId="{FA2BD724-DB11-4EF4-AB7B-216680E72AED}" type="parTrans" cxnId="{5D2B66F8-E582-4A21-A2EA-FD889B3DA3F8}">
      <dgm:prSet/>
      <dgm:spPr/>
      <dgm:t>
        <a:bodyPr/>
        <a:lstStyle/>
        <a:p>
          <a:endParaRPr lang="en-GB"/>
        </a:p>
      </dgm:t>
    </dgm:pt>
    <dgm:pt modelId="{29E00D6D-7AFD-48BC-BA21-2E3962AE68CB}" type="sibTrans" cxnId="{5D2B66F8-E582-4A21-A2EA-FD889B3DA3F8}">
      <dgm:prSet/>
      <dgm:spPr/>
      <dgm:t>
        <a:bodyPr/>
        <a:lstStyle/>
        <a:p>
          <a:endParaRPr lang="en-GB"/>
        </a:p>
      </dgm:t>
    </dgm:pt>
    <dgm:pt modelId="{34844F86-E36E-4DAE-9C74-9D9D234180CF}">
      <dgm:prSet phldrT="[Text]" custT="1"/>
      <dgm:spPr>
        <a:solidFill>
          <a:srgbClr val="FFC000"/>
        </a:solidFill>
        <a:ln>
          <a:solidFill>
            <a:schemeClr val="tx1"/>
          </a:solidFill>
        </a:ln>
      </dgm:spPr>
      <dgm:t>
        <a:bodyPr/>
        <a:lstStyle/>
        <a:p>
          <a:r>
            <a:rPr lang="en-GB" sz="2800" dirty="0">
              <a:solidFill>
                <a:schemeClr val="tx1"/>
              </a:solidFill>
            </a:rPr>
            <a:t>Medium</a:t>
          </a:r>
        </a:p>
      </dgm:t>
    </dgm:pt>
    <dgm:pt modelId="{9A4E9DA2-B97B-4BF6-90C0-A7D08D080121}" type="parTrans" cxnId="{2A11D966-71E4-4449-9642-D74B239BCB9A}">
      <dgm:prSet/>
      <dgm:spPr/>
      <dgm:t>
        <a:bodyPr/>
        <a:lstStyle/>
        <a:p>
          <a:endParaRPr lang="en-GB"/>
        </a:p>
      </dgm:t>
    </dgm:pt>
    <dgm:pt modelId="{D9ED5517-A827-4A39-BB7D-DF567CFE498E}" type="sibTrans" cxnId="{2A11D966-71E4-4449-9642-D74B239BCB9A}">
      <dgm:prSet/>
      <dgm:spPr/>
      <dgm:t>
        <a:bodyPr/>
        <a:lstStyle/>
        <a:p>
          <a:endParaRPr lang="en-GB"/>
        </a:p>
      </dgm:t>
    </dgm:pt>
    <dgm:pt modelId="{253F7FE7-835D-4A01-8F87-EC524CF78D83}">
      <dgm:prSet phldrT="[Text]" custT="1"/>
      <dgm:spPr>
        <a:solidFill>
          <a:schemeClr val="accent3">
            <a:lumMod val="40000"/>
            <a:lumOff val="60000"/>
            <a:alpha val="90000"/>
          </a:schemeClr>
        </a:solidFill>
        <a:ln>
          <a:solidFill>
            <a:schemeClr val="tx1">
              <a:alpha val="90000"/>
            </a:schemeClr>
          </a:solidFill>
        </a:ln>
      </dgm:spPr>
      <dgm:t>
        <a:bodyPr/>
        <a:lstStyle/>
        <a:p>
          <a:r>
            <a:rPr lang="en-GB" sz="2400" b="1" dirty="0"/>
            <a:t>TIME CRITICAL</a:t>
          </a:r>
        </a:p>
      </dgm:t>
    </dgm:pt>
    <dgm:pt modelId="{64D19252-126F-4007-A184-20A198ED4B57}" type="parTrans" cxnId="{8D8AD3F0-D9DD-4372-8481-5F55E3BCDA31}">
      <dgm:prSet/>
      <dgm:spPr/>
      <dgm:t>
        <a:bodyPr/>
        <a:lstStyle/>
        <a:p>
          <a:endParaRPr lang="en-GB"/>
        </a:p>
      </dgm:t>
    </dgm:pt>
    <dgm:pt modelId="{28F20C3F-AE77-4B6E-BBE6-D044965F6DB8}" type="sibTrans" cxnId="{8D8AD3F0-D9DD-4372-8481-5F55E3BCDA31}">
      <dgm:prSet/>
      <dgm:spPr/>
      <dgm:t>
        <a:bodyPr/>
        <a:lstStyle/>
        <a:p>
          <a:endParaRPr lang="en-GB"/>
        </a:p>
      </dgm:t>
    </dgm:pt>
    <dgm:pt modelId="{57BD2D8C-64DB-489C-A6F0-887C1AF51BD3}">
      <dgm:prSet phldrT="[Text]" custT="1"/>
      <dgm:spPr>
        <a:solidFill>
          <a:srgbClr val="00B050"/>
        </a:solidFill>
        <a:ln>
          <a:solidFill>
            <a:schemeClr val="tx1"/>
          </a:solidFill>
        </a:ln>
      </dgm:spPr>
      <dgm:t>
        <a:bodyPr/>
        <a:lstStyle/>
        <a:p>
          <a:r>
            <a:rPr lang="en-GB" sz="2800" dirty="0">
              <a:solidFill>
                <a:schemeClr val="tx1"/>
              </a:solidFill>
            </a:rPr>
            <a:t>Low</a:t>
          </a:r>
        </a:p>
      </dgm:t>
    </dgm:pt>
    <dgm:pt modelId="{C68F4901-4570-4CD9-98F6-54E6DB21C13A}" type="parTrans" cxnId="{8BE1FA4E-D444-4D88-8061-11CE0DC6556A}">
      <dgm:prSet/>
      <dgm:spPr/>
      <dgm:t>
        <a:bodyPr/>
        <a:lstStyle/>
        <a:p>
          <a:endParaRPr lang="en-GB"/>
        </a:p>
      </dgm:t>
    </dgm:pt>
    <dgm:pt modelId="{62B0EF2F-6963-4147-BD0A-1BFD888E88F5}" type="sibTrans" cxnId="{8BE1FA4E-D444-4D88-8061-11CE0DC6556A}">
      <dgm:prSet/>
      <dgm:spPr/>
      <dgm:t>
        <a:bodyPr/>
        <a:lstStyle/>
        <a:p>
          <a:endParaRPr lang="en-GB"/>
        </a:p>
      </dgm:t>
    </dgm:pt>
    <dgm:pt modelId="{19999613-0FEB-4637-8824-E616FDB8C189}">
      <dgm:prSet phldrT="[Text]" custT="1"/>
      <dgm:spPr>
        <a:solidFill>
          <a:schemeClr val="accent3">
            <a:lumMod val="40000"/>
            <a:lumOff val="60000"/>
            <a:alpha val="90000"/>
          </a:schemeClr>
        </a:solidFill>
        <a:ln>
          <a:solidFill>
            <a:schemeClr val="tx1">
              <a:alpha val="90000"/>
            </a:schemeClr>
          </a:solidFill>
        </a:ln>
      </dgm:spPr>
      <dgm:t>
        <a:bodyPr/>
        <a:lstStyle/>
        <a:p>
          <a:r>
            <a:rPr lang="en-GB" sz="2400" dirty="0"/>
            <a:t>All other criminal intelligence</a:t>
          </a:r>
        </a:p>
      </dgm:t>
    </dgm:pt>
    <dgm:pt modelId="{E79CA77F-F971-4FBE-A533-C630D270BBC1}" type="parTrans" cxnId="{04D54390-A299-4B39-8A4A-0A0F907F4276}">
      <dgm:prSet/>
      <dgm:spPr/>
      <dgm:t>
        <a:bodyPr/>
        <a:lstStyle/>
        <a:p>
          <a:endParaRPr lang="en-GB"/>
        </a:p>
      </dgm:t>
    </dgm:pt>
    <dgm:pt modelId="{F6FDEF8C-788C-49EA-BF0F-D537727B91AE}" type="sibTrans" cxnId="{04D54390-A299-4B39-8A4A-0A0F907F4276}">
      <dgm:prSet/>
      <dgm:spPr/>
      <dgm:t>
        <a:bodyPr/>
        <a:lstStyle/>
        <a:p>
          <a:endParaRPr lang="en-GB"/>
        </a:p>
      </dgm:t>
    </dgm:pt>
    <dgm:pt modelId="{2CA7BAB2-C778-4E24-8E32-AA47BF23A221}" type="pres">
      <dgm:prSet presAssocID="{BE4412D2-FEC8-4BBF-A245-0E11514AA740}" presName="Name0" presStyleCnt="0">
        <dgm:presLayoutVars>
          <dgm:dir/>
          <dgm:animLvl val="lvl"/>
          <dgm:resizeHandles val="exact"/>
        </dgm:presLayoutVars>
      </dgm:prSet>
      <dgm:spPr/>
    </dgm:pt>
    <dgm:pt modelId="{64BDAA52-5540-4EF2-ABC8-B0B97DFB7FBD}" type="pres">
      <dgm:prSet presAssocID="{D626EDE7-3FD1-4048-984D-CC49F3CB26F5}" presName="linNode" presStyleCnt="0"/>
      <dgm:spPr/>
    </dgm:pt>
    <dgm:pt modelId="{4AABBB0E-837B-4800-AE1A-71D6AFE507BD}" type="pres">
      <dgm:prSet presAssocID="{D626EDE7-3FD1-4048-984D-CC49F3CB26F5}" presName="parentText" presStyleLbl="node1" presStyleIdx="0" presStyleCnt="3" custScaleX="81624">
        <dgm:presLayoutVars>
          <dgm:chMax val="1"/>
          <dgm:bulletEnabled val="1"/>
        </dgm:presLayoutVars>
      </dgm:prSet>
      <dgm:spPr/>
    </dgm:pt>
    <dgm:pt modelId="{70E63BE5-1BE1-4CC9-9B65-696725A3817F}" type="pres">
      <dgm:prSet presAssocID="{D626EDE7-3FD1-4048-984D-CC49F3CB26F5}" presName="descendantText" presStyleLbl="alignAccFollowNode1" presStyleIdx="0" presStyleCnt="3">
        <dgm:presLayoutVars>
          <dgm:bulletEnabled val="1"/>
        </dgm:presLayoutVars>
      </dgm:prSet>
      <dgm:spPr/>
    </dgm:pt>
    <dgm:pt modelId="{47CA88E5-657E-4D74-91B8-4C109A9F3746}" type="pres">
      <dgm:prSet presAssocID="{DB7B77AD-4052-4BD3-A4C9-657E19E724F5}" presName="sp" presStyleCnt="0"/>
      <dgm:spPr/>
    </dgm:pt>
    <dgm:pt modelId="{5DDAECBD-F0D0-4DA1-92C9-1BF9FBAC8ABB}" type="pres">
      <dgm:prSet presAssocID="{34844F86-E36E-4DAE-9C74-9D9D234180CF}" presName="linNode" presStyleCnt="0"/>
      <dgm:spPr/>
    </dgm:pt>
    <dgm:pt modelId="{7A44E0A2-E4D8-4C14-8299-E3CCCCD11540}" type="pres">
      <dgm:prSet presAssocID="{34844F86-E36E-4DAE-9C74-9D9D234180CF}" presName="parentText" presStyleLbl="node1" presStyleIdx="1" presStyleCnt="3" custScaleX="81623">
        <dgm:presLayoutVars>
          <dgm:chMax val="1"/>
          <dgm:bulletEnabled val="1"/>
        </dgm:presLayoutVars>
      </dgm:prSet>
      <dgm:spPr/>
    </dgm:pt>
    <dgm:pt modelId="{8F55836D-AAEF-4928-BAFB-D66D2E433C4F}" type="pres">
      <dgm:prSet presAssocID="{34844F86-E36E-4DAE-9C74-9D9D234180CF}" presName="descendantText" presStyleLbl="alignAccFollowNode1" presStyleIdx="1" presStyleCnt="3">
        <dgm:presLayoutVars>
          <dgm:bulletEnabled val="1"/>
        </dgm:presLayoutVars>
      </dgm:prSet>
      <dgm:spPr/>
    </dgm:pt>
    <dgm:pt modelId="{56E67D13-ABDD-4659-8A78-A621ACF391B7}" type="pres">
      <dgm:prSet presAssocID="{D9ED5517-A827-4A39-BB7D-DF567CFE498E}" presName="sp" presStyleCnt="0"/>
      <dgm:spPr/>
    </dgm:pt>
    <dgm:pt modelId="{A0C432E1-7CA4-4DAF-B30C-E56806F42C4F}" type="pres">
      <dgm:prSet presAssocID="{57BD2D8C-64DB-489C-A6F0-887C1AF51BD3}" presName="linNode" presStyleCnt="0"/>
      <dgm:spPr/>
    </dgm:pt>
    <dgm:pt modelId="{8C74FCC1-34A7-4B03-AD77-43559190C972}" type="pres">
      <dgm:prSet presAssocID="{57BD2D8C-64DB-489C-A6F0-887C1AF51BD3}" presName="parentText" presStyleLbl="node1" presStyleIdx="2" presStyleCnt="3" custScaleX="81624">
        <dgm:presLayoutVars>
          <dgm:chMax val="1"/>
          <dgm:bulletEnabled val="1"/>
        </dgm:presLayoutVars>
      </dgm:prSet>
      <dgm:spPr/>
    </dgm:pt>
    <dgm:pt modelId="{F78FC053-A087-405F-84DE-83F2046FA4A6}" type="pres">
      <dgm:prSet presAssocID="{57BD2D8C-64DB-489C-A6F0-887C1AF51BD3}" presName="descendantText" presStyleLbl="alignAccFollowNode1" presStyleIdx="2" presStyleCnt="3">
        <dgm:presLayoutVars>
          <dgm:bulletEnabled val="1"/>
        </dgm:presLayoutVars>
      </dgm:prSet>
      <dgm:spPr/>
    </dgm:pt>
  </dgm:ptLst>
  <dgm:cxnLst>
    <dgm:cxn modelId="{50D9CB09-A0B2-4727-ACEB-F3B103316422}" type="presOf" srcId="{253F7FE7-835D-4A01-8F87-EC524CF78D83}" destId="{8F55836D-AAEF-4928-BAFB-D66D2E433C4F}" srcOrd="0" destOrd="0" presId="urn:microsoft.com/office/officeart/2005/8/layout/vList5"/>
    <dgm:cxn modelId="{E7CB0B0E-FDDB-470E-954F-DA763E0EC8EC}" type="presOf" srcId="{7DFE73F5-4DAB-4C5F-BF47-F4F9BDF773DA}" destId="{70E63BE5-1BE1-4CC9-9B65-696725A3817F}" srcOrd="0" destOrd="0" presId="urn:microsoft.com/office/officeart/2005/8/layout/vList5"/>
    <dgm:cxn modelId="{90F9ED44-73A1-412F-8231-9BDF8DBA02B8}" type="presOf" srcId="{BE4412D2-FEC8-4BBF-A245-0E11514AA740}" destId="{2CA7BAB2-C778-4E24-8E32-AA47BF23A221}" srcOrd="0" destOrd="0" presId="urn:microsoft.com/office/officeart/2005/8/layout/vList5"/>
    <dgm:cxn modelId="{2A11D966-71E4-4449-9642-D74B239BCB9A}" srcId="{BE4412D2-FEC8-4BBF-A245-0E11514AA740}" destId="{34844F86-E36E-4DAE-9C74-9D9D234180CF}" srcOrd="1" destOrd="0" parTransId="{9A4E9DA2-B97B-4BF6-90C0-A7D08D080121}" sibTransId="{D9ED5517-A827-4A39-BB7D-DF567CFE498E}"/>
    <dgm:cxn modelId="{F79DE04D-7035-4A36-9CB8-84444412827B}" type="presOf" srcId="{34844F86-E36E-4DAE-9C74-9D9D234180CF}" destId="{7A44E0A2-E4D8-4C14-8299-E3CCCCD11540}" srcOrd="0" destOrd="0" presId="urn:microsoft.com/office/officeart/2005/8/layout/vList5"/>
    <dgm:cxn modelId="{8BE1FA4E-D444-4D88-8061-11CE0DC6556A}" srcId="{BE4412D2-FEC8-4BBF-A245-0E11514AA740}" destId="{57BD2D8C-64DB-489C-A6F0-887C1AF51BD3}" srcOrd="2" destOrd="0" parTransId="{C68F4901-4570-4CD9-98F6-54E6DB21C13A}" sibTransId="{62B0EF2F-6963-4147-BD0A-1BFD888E88F5}"/>
    <dgm:cxn modelId="{09335654-2899-494D-820A-5AB0D02E0C56}" type="presOf" srcId="{19999613-0FEB-4637-8824-E616FDB8C189}" destId="{F78FC053-A087-405F-84DE-83F2046FA4A6}" srcOrd="0" destOrd="0" presId="urn:microsoft.com/office/officeart/2005/8/layout/vList5"/>
    <dgm:cxn modelId="{32B3BD57-B8A0-49F2-8937-38614A70F3F8}" srcId="{BE4412D2-FEC8-4BBF-A245-0E11514AA740}" destId="{D626EDE7-3FD1-4048-984D-CC49F3CB26F5}" srcOrd="0" destOrd="0" parTransId="{FF00F2E4-1F64-4AD3-B96F-52649E406C74}" sibTransId="{DB7B77AD-4052-4BD3-A4C9-657E19E724F5}"/>
    <dgm:cxn modelId="{04D54390-A299-4B39-8A4A-0A0F907F4276}" srcId="{57BD2D8C-64DB-489C-A6F0-887C1AF51BD3}" destId="{19999613-0FEB-4637-8824-E616FDB8C189}" srcOrd="0" destOrd="0" parTransId="{E79CA77F-F971-4FBE-A533-C630D270BBC1}" sibTransId="{F6FDEF8C-788C-49EA-BF0F-D537727B91AE}"/>
    <dgm:cxn modelId="{F464FCB9-5A48-49EA-BA05-9713EDD9A564}" type="presOf" srcId="{57BD2D8C-64DB-489C-A6F0-887C1AF51BD3}" destId="{8C74FCC1-34A7-4B03-AD77-43559190C972}" srcOrd="0" destOrd="0" presId="urn:microsoft.com/office/officeart/2005/8/layout/vList5"/>
    <dgm:cxn modelId="{8D8AD3F0-D9DD-4372-8481-5F55E3BCDA31}" srcId="{34844F86-E36E-4DAE-9C74-9D9D234180CF}" destId="{253F7FE7-835D-4A01-8F87-EC524CF78D83}" srcOrd="0" destOrd="0" parTransId="{64D19252-126F-4007-A184-20A198ED4B57}" sibTransId="{28F20C3F-AE77-4B6E-BBE6-D044965F6DB8}"/>
    <dgm:cxn modelId="{5D2B66F8-E582-4A21-A2EA-FD889B3DA3F8}" srcId="{D626EDE7-3FD1-4048-984D-CC49F3CB26F5}" destId="{7DFE73F5-4DAB-4C5F-BF47-F4F9BDF773DA}" srcOrd="0" destOrd="0" parTransId="{FA2BD724-DB11-4EF4-AB7B-216680E72AED}" sibTransId="{29E00D6D-7AFD-48BC-BA21-2E3962AE68CB}"/>
    <dgm:cxn modelId="{8A0184FE-7DC4-4457-8D58-38D731F91387}" type="presOf" srcId="{D626EDE7-3FD1-4048-984D-CC49F3CB26F5}" destId="{4AABBB0E-837B-4800-AE1A-71D6AFE507BD}" srcOrd="0" destOrd="0" presId="urn:microsoft.com/office/officeart/2005/8/layout/vList5"/>
    <dgm:cxn modelId="{8C06C89D-A47A-43AA-9759-B1EC2DCB3B62}" type="presParOf" srcId="{2CA7BAB2-C778-4E24-8E32-AA47BF23A221}" destId="{64BDAA52-5540-4EF2-ABC8-B0B97DFB7FBD}" srcOrd="0" destOrd="0" presId="urn:microsoft.com/office/officeart/2005/8/layout/vList5"/>
    <dgm:cxn modelId="{51A90BE6-8803-47A7-A8E1-6DA7B67C46ED}" type="presParOf" srcId="{64BDAA52-5540-4EF2-ABC8-B0B97DFB7FBD}" destId="{4AABBB0E-837B-4800-AE1A-71D6AFE507BD}" srcOrd="0" destOrd="0" presId="urn:microsoft.com/office/officeart/2005/8/layout/vList5"/>
    <dgm:cxn modelId="{3AC81C49-4277-49F7-99F9-0F34F82D0E02}" type="presParOf" srcId="{64BDAA52-5540-4EF2-ABC8-B0B97DFB7FBD}" destId="{70E63BE5-1BE1-4CC9-9B65-696725A3817F}" srcOrd="1" destOrd="0" presId="urn:microsoft.com/office/officeart/2005/8/layout/vList5"/>
    <dgm:cxn modelId="{7C909CA8-CB88-4320-A687-E6C6FA9A45D0}" type="presParOf" srcId="{2CA7BAB2-C778-4E24-8E32-AA47BF23A221}" destId="{47CA88E5-657E-4D74-91B8-4C109A9F3746}" srcOrd="1" destOrd="0" presId="urn:microsoft.com/office/officeart/2005/8/layout/vList5"/>
    <dgm:cxn modelId="{CA775BF5-4625-4968-B9CB-5657869340A9}" type="presParOf" srcId="{2CA7BAB2-C778-4E24-8E32-AA47BF23A221}" destId="{5DDAECBD-F0D0-4DA1-92C9-1BF9FBAC8ABB}" srcOrd="2" destOrd="0" presId="urn:microsoft.com/office/officeart/2005/8/layout/vList5"/>
    <dgm:cxn modelId="{DCA839A8-A7BB-4455-A7D6-AB6F45970A75}" type="presParOf" srcId="{5DDAECBD-F0D0-4DA1-92C9-1BF9FBAC8ABB}" destId="{7A44E0A2-E4D8-4C14-8299-E3CCCCD11540}" srcOrd="0" destOrd="0" presId="urn:microsoft.com/office/officeart/2005/8/layout/vList5"/>
    <dgm:cxn modelId="{93DBBB4F-24B9-4278-B541-B1E7ADBB01F4}" type="presParOf" srcId="{5DDAECBD-F0D0-4DA1-92C9-1BF9FBAC8ABB}" destId="{8F55836D-AAEF-4928-BAFB-D66D2E433C4F}" srcOrd="1" destOrd="0" presId="urn:microsoft.com/office/officeart/2005/8/layout/vList5"/>
    <dgm:cxn modelId="{173CE004-2AD6-4F6E-B810-E1BC6374F0D5}" type="presParOf" srcId="{2CA7BAB2-C778-4E24-8E32-AA47BF23A221}" destId="{56E67D13-ABDD-4659-8A78-A621ACF391B7}" srcOrd="3" destOrd="0" presId="urn:microsoft.com/office/officeart/2005/8/layout/vList5"/>
    <dgm:cxn modelId="{0D77C44D-CA9E-4D14-BDF3-6BF3FF6EA2EC}" type="presParOf" srcId="{2CA7BAB2-C778-4E24-8E32-AA47BF23A221}" destId="{A0C432E1-7CA4-4DAF-B30C-E56806F42C4F}" srcOrd="4" destOrd="0" presId="urn:microsoft.com/office/officeart/2005/8/layout/vList5"/>
    <dgm:cxn modelId="{63868DEF-B1DF-4148-9646-17E0A2C154CA}" type="presParOf" srcId="{A0C432E1-7CA4-4DAF-B30C-E56806F42C4F}" destId="{8C74FCC1-34A7-4B03-AD77-43559190C972}" srcOrd="0" destOrd="0" presId="urn:microsoft.com/office/officeart/2005/8/layout/vList5"/>
    <dgm:cxn modelId="{31981D28-705A-49A7-8324-E3D08DAE5673}" type="presParOf" srcId="{A0C432E1-7CA4-4DAF-B30C-E56806F42C4F}" destId="{F78FC053-A087-405F-84DE-83F2046FA4A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2" csCatId="accent1" phldr="1"/>
      <dgm:spPr/>
    </dgm:pt>
    <dgm:pt modelId="{D11FD99D-89CC-4549-96F2-74F3E9706B20}">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In order to be of use, intelligence must be properly evaluated &amp; its provenance assessed. The emphasis </a:t>
          </a:r>
          <a:r>
            <a:rPr lang="en-GB" sz="2400" b="1" dirty="0">
              <a:solidFill>
                <a:schemeClr val="tx1"/>
              </a:solidFill>
            </a:rPr>
            <a:t>MUST</a:t>
          </a:r>
          <a:r>
            <a:rPr lang="en-GB" sz="2400" dirty="0">
              <a:solidFill>
                <a:schemeClr val="tx1"/>
              </a:solidFill>
            </a:rPr>
            <a:t> be on integrity in the use of intelligence </a:t>
          </a:r>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a:solidFill>
          <a:srgbClr val="002060"/>
        </a:solidFill>
        <a:ln>
          <a:solidFill>
            <a:schemeClr val="tx1"/>
          </a:solidFill>
        </a:ln>
      </dgm:spPr>
      <dgm:t>
        <a:bodyPr/>
        <a:lstStyle/>
        <a:p>
          <a:endParaRPr lang="en-GB"/>
        </a:p>
      </dgm:t>
    </dgm:pt>
    <dgm:pt modelId="{C96AE3CF-6530-4B3D-91A7-DBA9622A2F2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Evaluation of ‘raw information’ is known as the </a:t>
          </a:r>
        </a:p>
        <a:p>
          <a:r>
            <a:rPr lang="en-GB" sz="3200" b="1" i="1" u="sng" dirty="0">
              <a:solidFill>
                <a:schemeClr val="tx1"/>
              </a:solidFill>
            </a:rPr>
            <a:t>3 x 5 x 2 system</a:t>
          </a:r>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DFC303D7-682F-4B0E-B1D5-0DB19E3BDA72}">
      <dgm:prSet phldrT="[Text]" custT="1"/>
      <dgm:spPr>
        <a:solidFill>
          <a:schemeClr val="accent5">
            <a:lumMod val="20000"/>
            <a:lumOff val="80000"/>
          </a:schemeClr>
        </a:solidFill>
        <a:ln>
          <a:solidFill>
            <a:schemeClr val="tx1"/>
          </a:solidFill>
        </a:ln>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a:solidFill>
          <a:schemeClr val="accent5">
            <a:lumMod val="40000"/>
            <a:lumOff val="60000"/>
          </a:schemeClr>
        </a:solidFill>
        <a:ln>
          <a:solidFill>
            <a:schemeClr val="tx1"/>
          </a:solidFill>
        </a:ln>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a:solidFill>
          <a:schemeClr val="accent3">
            <a:lumMod val="40000"/>
            <a:lumOff val="60000"/>
          </a:schemeClr>
        </a:solidFill>
        <a:ln>
          <a:solidFill>
            <a:schemeClr val="tx1"/>
          </a:solidFill>
        </a:ln>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a:solidFill>
          <a:srgbClr val="002060"/>
        </a:solidFill>
        <a:ln>
          <a:solidFill>
            <a:schemeClr val="tx1"/>
          </a:solidFill>
        </a:ln>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a:solidFill>
          <a:srgbClr val="002060"/>
        </a:solidFill>
        <a:ln>
          <a:solidFill>
            <a:schemeClr val="tx1"/>
          </a:solidFill>
        </a:ln>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a:solidFill>
          <a:srgbClr val="002060"/>
        </a:solidFill>
        <a:ln>
          <a:solidFill>
            <a:schemeClr val="tx1"/>
          </a:solidFill>
        </a:ln>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D03054A-E3B1-446F-A4C0-729BCB3CFBF7}">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A</a:t>
          </a:r>
          <a:r>
            <a:rPr lang="en-GB" sz="2400" dirty="0">
              <a:solidFill>
                <a:schemeClr val="tx1"/>
              </a:solidFill>
            </a:rPr>
            <a:t>. Known directly to the source</a:t>
          </a:r>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B</a:t>
          </a:r>
          <a:r>
            <a:rPr lang="en-GB" sz="2400" dirty="0">
              <a:solidFill>
                <a:schemeClr val="tx1"/>
              </a:solidFill>
            </a:rPr>
            <a:t>. Known indirectly to the source but corroborated</a:t>
          </a:r>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C</a:t>
          </a:r>
          <a:r>
            <a:rPr lang="en-GB" sz="2400" dirty="0">
              <a:solidFill>
                <a:schemeClr val="tx1"/>
              </a:solidFill>
            </a:rPr>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D</a:t>
          </a:r>
          <a:r>
            <a:rPr lang="en-GB" sz="2400" dirty="0">
              <a:solidFill>
                <a:schemeClr val="tx1"/>
              </a:solidFill>
            </a:rPr>
            <a:t>. Not known</a:t>
          </a:r>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dirty="0">
              <a:solidFill>
                <a:schemeClr val="tx1"/>
              </a:solidFill>
            </a:rPr>
            <a:t>E</a:t>
          </a:r>
          <a:r>
            <a:rPr lang="en-GB" sz="2400" dirty="0">
              <a:solidFill>
                <a:schemeClr val="tx1"/>
              </a:solidFill>
            </a:rPr>
            <a:t>. Suspected to be false</a:t>
          </a:r>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A99536C-2294-4A9F-9B85-72943E00746E}">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a:t>
          </a:r>
          <a:r>
            <a:rPr lang="en-GB" sz="2400" b="1" dirty="0">
              <a:solidFill>
                <a:schemeClr val="tx1"/>
              </a:solidFill>
            </a:rPr>
            <a:t>‘Handling code’ </a:t>
          </a:r>
          <a:r>
            <a:rPr lang="en-GB" sz="2400" dirty="0">
              <a:solidFill>
                <a:schemeClr val="tx1"/>
              </a:solidFill>
            </a:rPr>
            <a:t>provides a risk assessment before deciding to disseminate the intelligence</a:t>
          </a:r>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handling codes are based on the knowledge of the circumstances at the time by the </a:t>
          </a:r>
          <a:r>
            <a:rPr lang="en-GB" sz="2400" b="1" dirty="0">
              <a:solidFill>
                <a:schemeClr val="tx1"/>
              </a:solidFill>
            </a:rPr>
            <a:t>person recording the information.</a:t>
          </a:r>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2673" custLinFactNeighborY="0">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C139B83F-DA4B-447C-9058-B6547DFB0332}">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a:solidFill>
          <a:schemeClr val="bg1">
            <a:lumMod val="95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a:solidFill>
          <a:schemeClr val="bg1">
            <a:lumMod val="95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b="1" dirty="0">
              <a:solidFill>
                <a:schemeClr val="tx1"/>
              </a:solidFill>
            </a:rPr>
            <a:t>C. Lawful sharing permitted with conditions</a:t>
          </a:r>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77CB77C-2904-44D4-BD7B-C52876951E55}"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CA905705-A861-4F15-B00B-00A21561EE63}">
      <dgm:prSet phldrT="[Text]" phldr="1"/>
      <dgm:spPr>
        <a:solidFill>
          <a:schemeClr val="accent5">
            <a:lumMod val="40000"/>
            <a:lumOff val="60000"/>
          </a:schemeClr>
        </a:solidFill>
        <a:ln>
          <a:solidFill>
            <a:schemeClr val="tx1"/>
          </a:solidFill>
        </a:ln>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solidFill>
                <a:schemeClr val="tx1"/>
              </a:solidFill>
            </a:rPr>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a:solidFill>
          <a:schemeClr val="accent3">
            <a:lumMod val="40000"/>
            <a:lumOff val="60000"/>
          </a:schemeClr>
        </a:solidFill>
        <a:ln>
          <a:solidFill>
            <a:schemeClr val="tx1"/>
          </a:solidFill>
        </a:ln>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dirty="0">
              <a:solidFill>
                <a:schemeClr val="tx1"/>
              </a:solidFill>
            </a:rPr>
            <a:t>In some forces the LIO carries this out prior to entering them into the forces intelligence database</a:t>
          </a:r>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a:solidFill>
          <a:schemeClr val="accent1">
            <a:lumMod val="40000"/>
            <a:lumOff val="60000"/>
          </a:schemeClr>
        </a:solidFill>
        <a:ln>
          <a:solidFill>
            <a:schemeClr val="tx1"/>
          </a:solidFill>
        </a:ln>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dirty="0">
              <a:solidFill>
                <a:schemeClr val="tx1"/>
              </a:solidFill>
            </a:rPr>
            <a:t>This process is known as </a:t>
          </a:r>
          <a:r>
            <a:rPr lang="en-GB" sz="2400" b="1" i="1" u="sng" dirty="0">
              <a:solidFill>
                <a:schemeClr val="tx1"/>
              </a:solidFill>
            </a:rPr>
            <a:t>‘sanitisation</a:t>
          </a:r>
          <a:r>
            <a:rPr lang="en-GB" sz="2400" dirty="0">
              <a:solidFill>
                <a:schemeClr val="tx1"/>
              </a:solidFill>
            </a:rPr>
            <a:t>’</a:t>
          </a:r>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E1D185A6-3A01-468B-A23C-FCF8C148E5A2}" type="pres">
      <dgm:prSet presAssocID="{677CB77C-2904-44D4-BD7B-C52876951E55}" presName="Name0" presStyleCnt="0">
        <dgm:presLayoutVars>
          <dgm:dir/>
          <dgm:animLvl val="lvl"/>
          <dgm:resizeHandles val="exact"/>
        </dgm:presLayoutVars>
      </dgm:prSet>
      <dgm:spPr/>
    </dgm:pt>
    <dgm:pt modelId="{7A1F403B-E8AB-4A97-A49D-6D8CE15D16E1}" type="pres">
      <dgm:prSet presAssocID="{CA905705-A861-4F15-B00B-00A21561EE63}" presName="compositeNode" presStyleCnt="0">
        <dgm:presLayoutVars>
          <dgm:bulletEnabled val="1"/>
        </dgm:presLayoutVars>
      </dgm:prSet>
      <dgm:spPr/>
    </dgm:pt>
    <dgm:pt modelId="{24843CD3-252A-42E7-8CD1-EFD1FA9D0D9B}" type="pres">
      <dgm:prSet presAssocID="{CA905705-A861-4F15-B00B-00A21561EE63}" presName="bgRect" presStyleLbl="node1" presStyleIdx="0" presStyleCnt="3"/>
      <dgm:spPr/>
    </dgm:pt>
    <dgm:pt modelId="{A4B1ADBC-869C-47D1-A387-811373BE8E27}" type="pres">
      <dgm:prSet presAssocID="{CA905705-A861-4F15-B00B-00A21561EE63}" presName="parentNode" presStyleLbl="node1" presStyleIdx="0" presStyleCnt="3">
        <dgm:presLayoutVars>
          <dgm:chMax val="0"/>
          <dgm:bulletEnabled val="1"/>
        </dgm:presLayoutVars>
      </dgm:prSet>
      <dgm:spPr/>
    </dgm:pt>
    <dgm:pt modelId="{06729800-D8B4-40D6-90E3-25EEA663DB92}" type="pres">
      <dgm:prSet presAssocID="{CA905705-A861-4F15-B00B-00A21561EE63}" presName="childNode" presStyleLbl="node1" presStyleIdx="0" presStyleCnt="3">
        <dgm:presLayoutVars>
          <dgm:bulletEnabled val="1"/>
        </dgm:presLayoutVars>
      </dgm:prSet>
      <dgm:spPr/>
    </dgm:pt>
    <dgm:pt modelId="{D93D892C-EFAE-4D85-9301-F04A5BF5E2D0}" type="pres">
      <dgm:prSet presAssocID="{83248917-093E-4620-B867-7F724A47DAB7}" presName="hSp" presStyleCnt="0"/>
      <dgm:spPr/>
    </dgm:pt>
    <dgm:pt modelId="{B7E44635-291E-4D67-8BAB-7BC1D028B780}" type="pres">
      <dgm:prSet presAssocID="{83248917-093E-4620-B867-7F724A47DAB7}" presName="vProcSp" presStyleCnt="0"/>
      <dgm:spPr/>
    </dgm:pt>
    <dgm:pt modelId="{ADF76D30-12E5-4815-AE3F-C36DCC9E5120}" type="pres">
      <dgm:prSet presAssocID="{83248917-093E-4620-B867-7F724A47DAB7}" presName="vSp1" presStyleCnt="0"/>
      <dgm:spPr/>
    </dgm:pt>
    <dgm:pt modelId="{E6A8A272-1134-4EE4-9EDE-E360805E6ED7}" type="pres">
      <dgm:prSet presAssocID="{83248917-093E-4620-B867-7F724A47DAB7}" presName="simulatedConn" presStyleLbl="solidFgAcc1" presStyleIdx="0" presStyleCnt="2"/>
      <dgm:spPr>
        <a:solidFill>
          <a:srgbClr val="002060"/>
        </a:solidFill>
        <a:ln>
          <a:solidFill>
            <a:schemeClr val="tx1"/>
          </a:solidFill>
        </a:ln>
      </dgm:spPr>
    </dgm:pt>
    <dgm:pt modelId="{37024850-9022-473D-8F92-AC311AB4DCB3}" type="pres">
      <dgm:prSet presAssocID="{83248917-093E-4620-B867-7F724A47DAB7}" presName="vSp2" presStyleCnt="0"/>
      <dgm:spPr/>
    </dgm:pt>
    <dgm:pt modelId="{65577F00-41B5-42AB-89EC-9D5089C0CA2D}" type="pres">
      <dgm:prSet presAssocID="{83248917-093E-4620-B867-7F724A47DAB7}" presName="sibTrans" presStyleCnt="0"/>
      <dgm:spPr/>
    </dgm:pt>
    <dgm:pt modelId="{A2602FFF-0648-4413-8706-715E602BB6E7}" type="pres">
      <dgm:prSet presAssocID="{A64B8B60-D630-4C45-9257-D9D953535AA3}" presName="compositeNode" presStyleCnt="0">
        <dgm:presLayoutVars>
          <dgm:bulletEnabled val="1"/>
        </dgm:presLayoutVars>
      </dgm:prSet>
      <dgm:spPr/>
    </dgm:pt>
    <dgm:pt modelId="{D55262C3-29E1-4041-92B1-BFBFA7D367DC}" type="pres">
      <dgm:prSet presAssocID="{A64B8B60-D630-4C45-9257-D9D953535AA3}" presName="bgRect" presStyleLbl="node1" presStyleIdx="1" presStyleCnt="3"/>
      <dgm:spPr/>
    </dgm:pt>
    <dgm:pt modelId="{15BFA278-35EE-4634-A0FB-6049A7A5CBC0}" type="pres">
      <dgm:prSet presAssocID="{A64B8B60-D630-4C45-9257-D9D953535AA3}" presName="parentNode" presStyleLbl="node1" presStyleIdx="1" presStyleCnt="3">
        <dgm:presLayoutVars>
          <dgm:chMax val="0"/>
          <dgm:bulletEnabled val="1"/>
        </dgm:presLayoutVars>
      </dgm:prSet>
      <dgm:spPr/>
    </dgm:pt>
    <dgm:pt modelId="{64E6B605-AE5E-49D3-A206-E3B3E4C1A8D4}" type="pres">
      <dgm:prSet presAssocID="{A64B8B60-D630-4C45-9257-D9D953535AA3}" presName="childNode" presStyleLbl="node1" presStyleIdx="1" presStyleCnt="3">
        <dgm:presLayoutVars>
          <dgm:bulletEnabled val="1"/>
        </dgm:presLayoutVars>
      </dgm:prSet>
      <dgm:spPr/>
    </dgm:pt>
    <dgm:pt modelId="{D2B9F9DE-D2C7-4A5B-A3AA-DDBDE3A88920}" type="pres">
      <dgm:prSet presAssocID="{DE061104-C204-4232-811F-E18B211576E8}" presName="hSp" presStyleCnt="0"/>
      <dgm:spPr/>
    </dgm:pt>
    <dgm:pt modelId="{8CB07F61-A387-498F-B85A-4CF588CE9431}" type="pres">
      <dgm:prSet presAssocID="{DE061104-C204-4232-811F-E18B211576E8}" presName="vProcSp" presStyleCnt="0"/>
      <dgm:spPr/>
    </dgm:pt>
    <dgm:pt modelId="{E63CCCD5-ED03-4B81-A5AB-56FC50346338}" type="pres">
      <dgm:prSet presAssocID="{DE061104-C204-4232-811F-E18B211576E8}" presName="vSp1" presStyleCnt="0"/>
      <dgm:spPr/>
    </dgm:pt>
    <dgm:pt modelId="{FF3E0A50-8AB6-4BF2-8C78-751065A920D9}" type="pres">
      <dgm:prSet presAssocID="{DE061104-C204-4232-811F-E18B211576E8}" presName="simulatedConn" presStyleLbl="solidFgAcc1" presStyleIdx="1" presStyleCnt="2"/>
      <dgm:spPr>
        <a:solidFill>
          <a:srgbClr val="002060"/>
        </a:solidFill>
        <a:ln>
          <a:solidFill>
            <a:schemeClr val="tx1"/>
          </a:solidFill>
        </a:ln>
      </dgm:spPr>
    </dgm:pt>
    <dgm:pt modelId="{152A1325-DA65-4C3E-A279-043E6181F4D0}" type="pres">
      <dgm:prSet presAssocID="{DE061104-C204-4232-811F-E18B211576E8}" presName="vSp2" presStyleCnt="0"/>
      <dgm:spPr/>
    </dgm:pt>
    <dgm:pt modelId="{EB1B0074-765F-4EE8-B17C-7A3424E55194}" type="pres">
      <dgm:prSet presAssocID="{DE061104-C204-4232-811F-E18B211576E8}" presName="sibTrans" presStyleCnt="0"/>
      <dgm:spPr/>
    </dgm:pt>
    <dgm:pt modelId="{DE45B91F-E470-478B-901E-6E0851CB0469}" type="pres">
      <dgm:prSet presAssocID="{BC2B9E11-A088-4E00-9607-629CEF951DC9}" presName="compositeNode" presStyleCnt="0">
        <dgm:presLayoutVars>
          <dgm:bulletEnabled val="1"/>
        </dgm:presLayoutVars>
      </dgm:prSet>
      <dgm:spPr/>
    </dgm:pt>
    <dgm:pt modelId="{3E9E96AE-3761-411C-A875-5F1C0ED0ED5F}" type="pres">
      <dgm:prSet presAssocID="{BC2B9E11-A088-4E00-9607-629CEF951DC9}" presName="bgRect" presStyleLbl="node1" presStyleIdx="2" presStyleCnt="3"/>
      <dgm:spPr/>
    </dgm:pt>
    <dgm:pt modelId="{FBC2A3F4-5970-4994-A9E1-70934CDE7143}" type="pres">
      <dgm:prSet presAssocID="{BC2B9E11-A088-4E00-9607-629CEF951DC9}" presName="parentNode" presStyleLbl="node1" presStyleIdx="2" presStyleCnt="3">
        <dgm:presLayoutVars>
          <dgm:chMax val="0"/>
          <dgm:bulletEnabled val="1"/>
        </dgm:presLayoutVars>
      </dgm:prSet>
      <dgm:spPr/>
    </dgm:pt>
    <dgm:pt modelId="{63CE9ECB-7AD0-4F03-9A42-7FA42A0BCF8A}" type="pres">
      <dgm:prSet presAssocID="{BC2B9E11-A088-4E00-9607-629CEF951DC9}" presName="childNode" presStyleLbl="node1" presStyleIdx="2" presStyleCnt="3">
        <dgm:presLayoutVars>
          <dgm:bulletEnabled val="1"/>
        </dgm:presLayoutVars>
      </dgm:prSet>
      <dgm:spPr/>
    </dgm:pt>
  </dgm:ptLst>
  <dgm:cxnLst>
    <dgm:cxn modelId="{260EFC00-4CE8-439D-8D56-D39F81543244}" srcId="{677CB77C-2904-44D4-BD7B-C52876951E55}" destId="{BC2B9E11-A088-4E00-9607-629CEF951DC9}" srcOrd="2" destOrd="0" parTransId="{7F8C7544-6C4A-495B-A5F1-15DF81F62C87}" sibTransId="{48C8AE15-A443-4EF9-9166-4F211486D34C}"/>
    <dgm:cxn modelId="{190FA31B-5CF9-4633-B7EE-91D862A4FC34}" type="presOf" srcId="{CA905705-A861-4F15-B00B-00A21561EE63}" destId="{24843CD3-252A-42E7-8CD1-EFD1FA9D0D9B}" srcOrd="0" destOrd="0" presId="urn:microsoft.com/office/officeart/2005/8/layout/hProcess7"/>
    <dgm:cxn modelId="{B4553A21-6668-4B35-A21A-D3B097D90E7F}" srcId="{677CB77C-2904-44D4-BD7B-C52876951E55}" destId="{A64B8B60-D630-4C45-9257-D9D953535AA3}" srcOrd="1" destOrd="0" parTransId="{D8593E64-709B-4EC1-B443-6AEC3E7535FD}" sibTransId="{DE061104-C204-4232-811F-E18B211576E8}"/>
    <dgm:cxn modelId="{4A1F4428-0932-47BA-892E-82D7424A15D8}" type="presOf" srcId="{BC2B9E11-A088-4E00-9607-629CEF951DC9}" destId="{3E9E96AE-3761-411C-A875-5F1C0ED0ED5F}" srcOrd="0" destOrd="0" presId="urn:microsoft.com/office/officeart/2005/8/layout/hProcess7"/>
    <dgm:cxn modelId="{BDBDE429-C3A7-4905-B023-785308E80A0D}" type="presOf" srcId="{F9FE0DF8-5D26-41CD-9848-19153675E36E}" destId="{63CE9ECB-7AD0-4F03-9A42-7FA42A0BCF8A}" srcOrd="0" destOrd="0" presId="urn:microsoft.com/office/officeart/2005/8/layout/hProcess7"/>
    <dgm:cxn modelId="{2D0D2537-88FC-4E39-B410-778EACA81D0E}" type="presOf" srcId="{CA905705-A861-4F15-B00B-00A21561EE63}" destId="{A4B1ADBC-869C-47D1-A387-811373BE8E27}" srcOrd="1" destOrd="0" presId="urn:microsoft.com/office/officeart/2005/8/layout/hProcess7"/>
    <dgm:cxn modelId="{F7C1796B-3FE8-4242-B5CE-8B9192B9C215}" type="presOf" srcId="{442954B3-609E-4E32-B3FE-38DDBE9297F6}" destId="{06729800-D8B4-40D6-90E3-25EEA663DB92}" srcOrd="0" destOrd="0" presId="urn:microsoft.com/office/officeart/2005/8/layout/hProcess7"/>
    <dgm:cxn modelId="{70D5914D-13B6-4310-A83F-6C43502EA6CB}" srcId="{BC2B9E11-A088-4E00-9607-629CEF951DC9}" destId="{F9FE0DF8-5D26-41CD-9848-19153675E36E}" srcOrd="0" destOrd="0" parTransId="{CE2075BF-133B-4E3F-B498-507CC0F08581}" sibTransId="{0B12669F-08E3-4BE1-BE63-57AAD8E124BD}"/>
    <dgm:cxn modelId="{881AC86D-9E05-4044-BF9C-3C3FE6D5F996}" type="presOf" srcId="{A64B8B60-D630-4C45-9257-D9D953535AA3}" destId="{D55262C3-29E1-4041-92B1-BFBFA7D367DC}" srcOrd="0" destOrd="0" presId="urn:microsoft.com/office/officeart/2005/8/layout/hProcess7"/>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33E1BA92-C303-4BC0-A40C-AEAC508E8584}" type="presOf" srcId="{A64B8B60-D630-4C45-9257-D9D953535AA3}" destId="{15BFA278-35EE-4634-A0FB-6049A7A5CBC0}" srcOrd="1" destOrd="0" presId="urn:microsoft.com/office/officeart/2005/8/layout/hProcess7"/>
    <dgm:cxn modelId="{EFC7F592-E873-4FBA-92FC-766401287989}" type="presOf" srcId="{7435AB48-7105-410E-8E39-354F910D1436}" destId="{64E6B605-AE5E-49D3-A206-E3B3E4C1A8D4}" srcOrd="0" destOrd="0" presId="urn:microsoft.com/office/officeart/2005/8/layout/hProcess7"/>
    <dgm:cxn modelId="{BD02009C-E227-42D6-919D-35DFE7A4AFB2}" srcId="{CA905705-A861-4F15-B00B-00A21561EE63}" destId="{442954B3-609E-4E32-B3FE-38DDBE9297F6}" srcOrd="0" destOrd="0" parTransId="{798C9D0C-889C-450E-92AD-56B8031A7748}" sibTransId="{CA025C19-E9C8-45AC-A5C8-8B2BC696ABED}"/>
    <dgm:cxn modelId="{51C84AA0-6A12-4ABF-A4D5-A67F9D5CECDA}" type="presOf" srcId="{677CB77C-2904-44D4-BD7B-C52876951E55}" destId="{E1D185A6-3A01-468B-A23C-FCF8C148E5A2}" srcOrd="0" destOrd="0" presId="urn:microsoft.com/office/officeart/2005/8/layout/hProcess7"/>
    <dgm:cxn modelId="{6639D1D8-7AB2-48E1-8FE4-DE14E5C63336}" type="presOf" srcId="{BC2B9E11-A088-4E00-9607-629CEF951DC9}" destId="{FBC2A3F4-5970-4994-A9E1-70934CDE7143}" srcOrd="1" destOrd="0" presId="urn:microsoft.com/office/officeart/2005/8/layout/hProcess7"/>
    <dgm:cxn modelId="{834031AC-95CA-4D93-8936-3FAF2F1487AB}" type="presParOf" srcId="{E1D185A6-3A01-468B-A23C-FCF8C148E5A2}" destId="{7A1F403B-E8AB-4A97-A49D-6D8CE15D16E1}" srcOrd="0" destOrd="0" presId="urn:microsoft.com/office/officeart/2005/8/layout/hProcess7"/>
    <dgm:cxn modelId="{9F2A77F5-CB18-48B7-8DDD-A90F23598AF4}" type="presParOf" srcId="{7A1F403B-E8AB-4A97-A49D-6D8CE15D16E1}" destId="{24843CD3-252A-42E7-8CD1-EFD1FA9D0D9B}" srcOrd="0" destOrd="0" presId="urn:microsoft.com/office/officeart/2005/8/layout/hProcess7"/>
    <dgm:cxn modelId="{5334E7E4-6952-40AF-A865-050A3AB3F2B1}" type="presParOf" srcId="{7A1F403B-E8AB-4A97-A49D-6D8CE15D16E1}" destId="{A4B1ADBC-869C-47D1-A387-811373BE8E27}" srcOrd="1" destOrd="0" presId="urn:microsoft.com/office/officeart/2005/8/layout/hProcess7"/>
    <dgm:cxn modelId="{B8FA7A6E-5EE1-4A9C-B355-B65DB3D273E8}" type="presParOf" srcId="{7A1F403B-E8AB-4A97-A49D-6D8CE15D16E1}" destId="{06729800-D8B4-40D6-90E3-25EEA663DB92}" srcOrd="2" destOrd="0" presId="urn:microsoft.com/office/officeart/2005/8/layout/hProcess7"/>
    <dgm:cxn modelId="{487F9377-B678-4AD4-A484-82108A1A34C5}" type="presParOf" srcId="{E1D185A6-3A01-468B-A23C-FCF8C148E5A2}" destId="{D93D892C-EFAE-4D85-9301-F04A5BF5E2D0}" srcOrd="1" destOrd="0" presId="urn:microsoft.com/office/officeart/2005/8/layout/hProcess7"/>
    <dgm:cxn modelId="{853ABC3C-6B8E-43D2-87BB-F930D54B13EA}" type="presParOf" srcId="{E1D185A6-3A01-468B-A23C-FCF8C148E5A2}" destId="{B7E44635-291E-4D67-8BAB-7BC1D028B780}" srcOrd="2" destOrd="0" presId="urn:microsoft.com/office/officeart/2005/8/layout/hProcess7"/>
    <dgm:cxn modelId="{C54826BC-6479-4A57-9D22-39B107136FBA}" type="presParOf" srcId="{B7E44635-291E-4D67-8BAB-7BC1D028B780}" destId="{ADF76D30-12E5-4815-AE3F-C36DCC9E5120}" srcOrd="0" destOrd="0" presId="urn:microsoft.com/office/officeart/2005/8/layout/hProcess7"/>
    <dgm:cxn modelId="{CD4089D2-E512-432E-A280-2F99EB776FD2}" type="presParOf" srcId="{B7E44635-291E-4D67-8BAB-7BC1D028B780}" destId="{E6A8A272-1134-4EE4-9EDE-E360805E6ED7}" srcOrd="1" destOrd="0" presId="urn:microsoft.com/office/officeart/2005/8/layout/hProcess7"/>
    <dgm:cxn modelId="{4F62B21E-4558-4298-957B-D746495FAEAC}" type="presParOf" srcId="{B7E44635-291E-4D67-8BAB-7BC1D028B780}" destId="{37024850-9022-473D-8F92-AC311AB4DCB3}" srcOrd="2" destOrd="0" presId="urn:microsoft.com/office/officeart/2005/8/layout/hProcess7"/>
    <dgm:cxn modelId="{5FCC1C81-265A-4950-997A-3893CDB4046F}" type="presParOf" srcId="{E1D185A6-3A01-468B-A23C-FCF8C148E5A2}" destId="{65577F00-41B5-42AB-89EC-9D5089C0CA2D}" srcOrd="3" destOrd="0" presId="urn:microsoft.com/office/officeart/2005/8/layout/hProcess7"/>
    <dgm:cxn modelId="{42BD0AAA-CF73-43E2-BCFB-F0913B0DFE60}" type="presParOf" srcId="{E1D185A6-3A01-468B-A23C-FCF8C148E5A2}" destId="{A2602FFF-0648-4413-8706-715E602BB6E7}" srcOrd="4" destOrd="0" presId="urn:microsoft.com/office/officeart/2005/8/layout/hProcess7"/>
    <dgm:cxn modelId="{928A72C2-903D-4DFF-B20E-292E50D92CE0}" type="presParOf" srcId="{A2602FFF-0648-4413-8706-715E602BB6E7}" destId="{D55262C3-29E1-4041-92B1-BFBFA7D367DC}" srcOrd="0" destOrd="0" presId="urn:microsoft.com/office/officeart/2005/8/layout/hProcess7"/>
    <dgm:cxn modelId="{27332FCD-D442-46E9-A2F4-41169CC3B275}" type="presParOf" srcId="{A2602FFF-0648-4413-8706-715E602BB6E7}" destId="{15BFA278-35EE-4634-A0FB-6049A7A5CBC0}" srcOrd="1" destOrd="0" presId="urn:microsoft.com/office/officeart/2005/8/layout/hProcess7"/>
    <dgm:cxn modelId="{D1C2DC53-AA5E-45C9-98CE-FCE9ADC6E289}" type="presParOf" srcId="{A2602FFF-0648-4413-8706-715E602BB6E7}" destId="{64E6B605-AE5E-49D3-A206-E3B3E4C1A8D4}" srcOrd="2" destOrd="0" presId="urn:microsoft.com/office/officeart/2005/8/layout/hProcess7"/>
    <dgm:cxn modelId="{ACA078A3-3731-4C03-84C5-FB70E41B3DF2}" type="presParOf" srcId="{E1D185A6-3A01-468B-A23C-FCF8C148E5A2}" destId="{D2B9F9DE-D2C7-4A5B-A3AA-DDBDE3A88920}" srcOrd="5" destOrd="0" presId="urn:microsoft.com/office/officeart/2005/8/layout/hProcess7"/>
    <dgm:cxn modelId="{065987BD-E822-4B57-9CDC-74E9EC2C75CF}" type="presParOf" srcId="{E1D185A6-3A01-468B-A23C-FCF8C148E5A2}" destId="{8CB07F61-A387-498F-B85A-4CF588CE9431}" srcOrd="6" destOrd="0" presId="urn:microsoft.com/office/officeart/2005/8/layout/hProcess7"/>
    <dgm:cxn modelId="{EDA4AB63-667C-4547-A33E-957BDFEE9037}" type="presParOf" srcId="{8CB07F61-A387-498F-B85A-4CF588CE9431}" destId="{E63CCCD5-ED03-4B81-A5AB-56FC50346338}" srcOrd="0" destOrd="0" presId="urn:microsoft.com/office/officeart/2005/8/layout/hProcess7"/>
    <dgm:cxn modelId="{80B604F4-A137-4C95-B72A-221980CB0CC8}" type="presParOf" srcId="{8CB07F61-A387-498F-B85A-4CF588CE9431}" destId="{FF3E0A50-8AB6-4BF2-8C78-751065A920D9}" srcOrd="1" destOrd="0" presId="urn:microsoft.com/office/officeart/2005/8/layout/hProcess7"/>
    <dgm:cxn modelId="{42FBB18F-C320-422C-A1AA-627A6F045F2C}" type="presParOf" srcId="{8CB07F61-A387-498F-B85A-4CF588CE9431}" destId="{152A1325-DA65-4C3E-A279-043E6181F4D0}" srcOrd="2" destOrd="0" presId="urn:microsoft.com/office/officeart/2005/8/layout/hProcess7"/>
    <dgm:cxn modelId="{B96FD9A3-8C78-43DB-8924-9D5C4599B28B}" type="presParOf" srcId="{E1D185A6-3A01-468B-A23C-FCF8C148E5A2}" destId="{EB1B0074-765F-4EE8-B17C-7A3424E55194}" srcOrd="7" destOrd="0" presId="urn:microsoft.com/office/officeart/2005/8/layout/hProcess7"/>
    <dgm:cxn modelId="{C8B69751-7A9D-46A9-80AD-DAF0C7A82706}" type="presParOf" srcId="{E1D185A6-3A01-468B-A23C-FCF8C148E5A2}" destId="{DE45B91F-E470-478B-901E-6E0851CB0469}" srcOrd="8" destOrd="0" presId="urn:microsoft.com/office/officeart/2005/8/layout/hProcess7"/>
    <dgm:cxn modelId="{28D5A4F4-8CEA-484D-BC21-0B59DCB291E0}" type="presParOf" srcId="{DE45B91F-E470-478B-901E-6E0851CB0469}" destId="{3E9E96AE-3761-411C-A875-5F1C0ED0ED5F}" srcOrd="0" destOrd="0" presId="urn:microsoft.com/office/officeart/2005/8/layout/hProcess7"/>
    <dgm:cxn modelId="{0E37ED00-B6EF-4A86-B7E0-A9EC6111561E}" type="presParOf" srcId="{DE45B91F-E470-478B-901E-6E0851CB0469}" destId="{FBC2A3F4-5970-4994-A9E1-70934CDE7143}" srcOrd="1" destOrd="0" presId="urn:microsoft.com/office/officeart/2005/8/layout/hProcess7"/>
    <dgm:cxn modelId="{4AD028DA-AB7D-4FD3-B4A5-52C76E988AD5}" type="presParOf" srcId="{DE45B91F-E470-478B-901E-6E0851CB0469}" destId="{63CE9ECB-7AD0-4F03-9A42-7FA42A0BCF8A}"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1" qsCatId="simple" csTypeId="urn:microsoft.com/office/officeart/2005/8/colors/accent1_2" csCatId="accent1" phldr="1"/>
      <dgm:spPr/>
    </dgm:pt>
    <dgm:pt modelId="{072E8057-CCEA-45C9-8A7E-22A3095A2CA2}">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In some circumstances it may be advantageous to reveal a source’s true identity within the body of intelligence without revealing their identity as the source</a:t>
          </a:r>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a:solidFill>
          <a:srgbClr val="002060"/>
        </a:solidFill>
        <a:ln>
          <a:solidFill>
            <a:schemeClr val="tx1"/>
          </a:solidFill>
        </a:ln>
      </dgm:spPr>
      <dgm:t>
        <a:bodyPr/>
        <a:lstStyle/>
        <a:p>
          <a:endParaRPr lang="en-GB"/>
        </a:p>
      </dgm:t>
    </dgm:pt>
    <dgm:pt modelId="{667D00F2-9F17-4DBE-A202-90BED4CCAD3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Where an officer is concerned that the contents of a report might indicate the source, reference should be made to a supervisor before dissemination or entry onto the intelligence system takes place</a:t>
          </a:r>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96F814B-A4AB-444F-8523-A02858D730A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324811C-64EC-487F-A83D-8CBB620835A4}">
      <dgm:prSet phldrT="[Text]" phldr="1"/>
      <dgm:spPr>
        <a:blipFill rotWithShape="0">
          <a:blip xmlns:r="http://schemas.openxmlformats.org/officeDocument/2006/relationships" r:embed="rId1"/>
          <a:srcRect/>
          <a:stretch>
            <a:fillRect l="-18000" r="-18000"/>
          </a:stretch>
        </a:blipFill>
        <a:ln>
          <a:solidFill>
            <a:schemeClr val="tx1"/>
          </a:solidFill>
        </a:ln>
      </dgm:spPr>
      <dgm:t>
        <a:bodyPr/>
        <a:lstStyle/>
        <a:p>
          <a:endParaRPr lang="en-GB" dirty="0"/>
        </a:p>
      </dgm:t>
    </dgm:pt>
    <dgm:pt modelId="{8E6851EA-B284-46DA-8E24-3BFCEA8D7D82}" type="parTrans" cxnId="{23F920D4-550A-43E8-B69A-A747AC0BD5B9}">
      <dgm:prSet/>
      <dgm:spPr/>
      <dgm:t>
        <a:bodyPr/>
        <a:lstStyle/>
        <a:p>
          <a:endParaRPr lang="en-GB"/>
        </a:p>
      </dgm:t>
    </dgm:pt>
    <dgm:pt modelId="{57F713D1-8D5D-4681-80FB-D96C6403AC83}" type="sibTrans" cxnId="{23F920D4-550A-43E8-B69A-A747AC0BD5B9}">
      <dgm:prSet/>
      <dgm:spPr/>
      <dgm:t>
        <a:bodyPr/>
        <a:lstStyle/>
        <a:p>
          <a:endParaRPr lang="en-GB"/>
        </a:p>
      </dgm:t>
    </dgm:pt>
    <dgm:pt modelId="{05FF7C0C-5A9A-4EE9-A3FF-257D4BEB3E28}">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All intelligence must be accurately reported</a:t>
          </a:r>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Care must be taken to remove from the text all material that in any way identifies the source</a:t>
          </a:r>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The timing &amp; place of meetings with sources may be relevant &amp; could lead to the source being identified</a:t>
          </a:r>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5872D71D-3199-41DC-B0FB-2384B44FD79E}" type="pres">
      <dgm:prSet presAssocID="{896F814B-A4AB-444F-8523-A02858D730A4}" presName="diagram" presStyleCnt="0">
        <dgm:presLayoutVars>
          <dgm:chMax val="1"/>
          <dgm:dir/>
          <dgm:animLvl val="ctr"/>
          <dgm:resizeHandles val="exact"/>
        </dgm:presLayoutVars>
      </dgm:prSet>
      <dgm:spPr/>
    </dgm:pt>
    <dgm:pt modelId="{701849F7-5B25-404A-8544-242A209BB3EC}" type="pres">
      <dgm:prSet presAssocID="{896F814B-A4AB-444F-8523-A02858D730A4}" presName="matrix" presStyleCnt="0"/>
      <dgm:spPr/>
    </dgm:pt>
    <dgm:pt modelId="{BA5F0CED-7B07-4C42-AFF2-30867251E8D0}" type="pres">
      <dgm:prSet presAssocID="{896F814B-A4AB-444F-8523-A02858D730A4}" presName="tile1" presStyleLbl="node1" presStyleIdx="0" presStyleCnt="4"/>
      <dgm:spPr/>
    </dgm:pt>
    <dgm:pt modelId="{8D13B6DE-FAB2-4252-980B-6154CCC21013}" type="pres">
      <dgm:prSet presAssocID="{896F814B-A4AB-444F-8523-A02858D730A4}" presName="tile1text" presStyleLbl="node1" presStyleIdx="0" presStyleCnt="4">
        <dgm:presLayoutVars>
          <dgm:chMax val="0"/>
          <dgm:chPref val="0"/>
          <dgm:bulletEnabled val="1"/>
        </dgm:presLayoutVars>
      </dgm:prSet>
      <dgm:spPr/>
    </dgm:pt>
    <dgm:pt modelId="{11E2FBD8-FEB8-4352-BBAB-06554ED91FBC}" type="pres">
      <dgm:prSet presAssocID="{896F814B-A4AB-444F-8523-A02858D730A4}" presName="tile2" presStyleLbl="node1" presStyleIdx="1" presStyleCnt="4"/>
      <dgm:spPr/>
    </dgm:pt>
    <dgm:pt modelId="{4EFEFE4B-0866-4C0F-AC0D-9E34E1E5D16A}" type="pres">
      <dgm:prSet presAssocID="{896F814B-A4AB-444F-8523-A02858D730A4}" presName="tile2text" presStyleLbl="node1" presStyleIdx="1" presStyleCnt="4">
        <dgm:presLayoutVars>
          <dgm:chMax val="0"/>
          <dgm:chPref val="0"/>
          <dgm:bulletEnabled val="1"/>
        </dgm:presLayoutVars>
      </dgm:prSet>
      <dgm:spPr/>
    </dgm:pt>
    <dgm:pt modelId="{F9CA3532-9056-4B0D-8C72-B25115C24D6A}" type="pres">
      <dgm:prSet presAssocID="{896F814B-A4AB-444F-8523-A02858D730A4}" presName="tile3" presStyleLbl="node1" presStyleIdx="2" presStyleCnt="4"/>
      <dgm:spPr/>
    </dgm:pt>
    <dgm:pt modelId="{4564ED22-DE1B-4E00-998D-48EE08EB9287}" type="pres">
      <dgm:prSet presAssocID="{896F814B-A4AB-444F-8523-A02858D730A4}" presName="tile3text" presStyleLbl="node1" presStyleIdx="2" presStyleCnt="4">
        <dgm:presLayoutVars>
          <dgm:chMax val="0"/>
          <dgm:chPref val="0"/>
          <dgm:bulletEnabled val="1"/>
        </dgm:presLayoutVars>
      </dgm:prSet>
      <dgm:spPr/>
    </dgm:pt>
    <dgm:pt modelId="{34A48192-EF90-4660-84EE-AB9CC6EE3F1B}" type="pres">
      <dgm:prSet presAssocID="{896F814B-A4AB-444F-8523-A02858D730A4}" presName="tile4" presStyleLbl="node1" presStyleIdx="3" presStyleCnt="4"/>
      <dgm:spPr/>
    </dgm:pt>
    <dgm:pt modelId="{2AB6A26D-B9E0-4FA4-A294-C12CF0134555}" type="pres">
      <dgm:prSet presAssocID="{896F814B-A4AB-444F-8523-A02858D730A4}" presName="tile4text" presStyleLbl="node1" presStyleIdx="3" presStyleCnt="4">
        <dgm:presLayoutVars>
          <dgm:chMax val="0"/>
          <dgm:chPref val="0"/>
          <dgm:bulletEnabled val="1"/>
        </dgm:presLayoutVars>
      </dgm:prSet>
      <dgm:spPr/>
    </dgm:pt>
    <dgm:pt modelId="{9963D682-E60E-4C01-8343-E457ABD45FC7}" type="pres">
      <dgm:prSet presAssocID="{896F814B-A4AB-444F-8523-A02858D730A4}" presName="centerTile" presStyleLbl="fgShp" presStyleIdx="0" presStyleCnt="1" custScaleX="58305" custScaleY="122607">
        <dgm:presLayoutVars>
          <dgm:chMax val="0"/>
          <dgm:chPref val="0"/>
        </dgm:presLayoutVars>
      </dgm:prSet>
      <dgm:spPr/>
    </dgm:pt>
  </dgm:ptLst>
  <dgm:cxnLst>
    <dgm:cxn modelId="{762E420E-14FD-4628-8506-AA2B13FA826D}" srcId="{D324811C-64EC-487F-A83D-8CBB620835A4}" destId="{05FF7C0C-5A9A-4EE9-A3FF-257D4BEB3E28}" srcOrd="0" destOrd="0" parTransId="{7EB5D0A5-0D7C-42CB-818E-7BE0B8A494A5}" sibTransId="{AF83A4CB-4643-4F8B-908D-129795A0B1B9}"/>
    <dgm:cxn modelId="{7F74FE22-2034-4109-8100-4B73C492C936}" srcId="{D324811C-64EC-487F-A83D-8CBB620835A4}" destId="{79D3C9AE-2F13-4163-B492-964037BE3662}" srcOrd="1" destOrd="0" parTransId="{FE13F385-B43B-420B-A1EA-2D130C8A4EEB}" sibTransId="{DE451723-4E32-4EC6-ACF1-1C453B8BD8E6}"/>
    <dgm:cxn modelId="{E5095B47-245D-4B7C-829B-E446E4B94EF8}" type="presOf" srcId="{05FF7C0C-5A9A-4EE9-A3FF-257D4BEB3E28}" destId="{8D13B6DE-FAB2-4252-980B-6154CCC21013}" srcOrd="1" destOrd="0" presId="urn:microsoft.com/office/officeart/2005/8/layout/matrix1"/>
    <dgm:cxn modelId="{03EBF347-0ADB-48FE-BF23-3456B01634F9}" type="presOf" srcId="{5852F4BB-6DB4-4F8E-895C-25065746049C}" destId="{34A48192-EF90-4660-84EE-AB9CC6EE3F1B}" srcOrd="0" destOrd="0" presId="urn:microsoft.com/office/officeart/2005/8/layout/matrix1"/>
    <dgm:cxn modelId="{572C587C-2C6A-4E75-8DEE-4A214AF1B3CF}" type="presOf" srcId="{79D3C9AE-2F13-4163-B492-964037BE3662}" destId="{11E2FBD8-FEB8-4352-BBAB-06554ED91FBC}" srcOrd="0" destOrd="0" presId="urn:microsoft.com/office/officeart/2005/8/layout/matrix1"/>
    <dgm:cxn modelId="{6D5C4095-F2B2-4FFF-A61D-009C32C0F116}" type="presOf" srcId="{22806211-1FA5-4E4E-B779-362E8DD1256B}" destId="{4564ED22-DE1B-4E00-998D-48EE08EB9287}" srcOrd="1" destOrd="0" presId="urn:microsoft.com/office/officeart/2005/8/layout/matrix1"/>
    <dgm:cxn modelId="{9C5A1EA0-900A-4489-BC25-EC0A497CA112}" type="presOf" srcId="{896F814B-A4AB-444F-8523-A02858D730A4}" destId="{5872D71D-3199-41DC-B0FB-2384B44FD79E}" srcOrd="0" destOrd="0" presId="urn:microsoft.com/office/officeart/2005/8/layout/matrix1"/>
    <dgm:cxn modelId="{5F5075AE-5DC2-408A-963A-485F98EB5AD0}" type="presOf" srcId="{D324811C-64EC-487F-A83D-8CBB620835A4}" destId="{9963D682-E60E-4C01-8343-E457ABD45FC7}" srcOrd="0" destOrd="0" presId="urn:microsoft.com/office/officeart/2005/8/layout/matrix1"/>
    <dgm:cxn modelId="{878CE5B1-F916-40CB-AD80-70288A89590E}" type="presOf" srcId="{22806211-1FA5-4E4E-B779-362E8DD1256B}" destId="{F9CA3532-9056-4B0D-8C72-B25115C24D6A}" srcOrd="0" destOrd="0" presId="urn:microsoft.com/office/officeart/2005/8/layout/matrix1"/>
    <dgm:cxn modelId="{39DDCAC2-5D7D-41C3-81A2-AA6D0BE59174}" srcId="{D324811C-64EC-487F-A83D-8CBB620835A4}" destId="{5852F4BB-6DB4-4F8E-895C-25065746049C}" srcOrd="3" destOrd="0" parTransId="{FEC7B9F2-2ECD-4DE0-8101-11CF4553947C}" sibTransId="{E61BB533-3D96-4EA2-B8FB-2B13DEF78165}"/>
    <dgm:cxn modelId="{73EF48C3-3163-444D-9B7C-4E2358C8DD63}" type="presOf" srcId="{05FF7C0C-5A9A-4EE9-A3FF-257D4BEB3E28}" destId="{BA5F0CED-7B07-4C42-AFF2-30867251E8D0}" srcOrd="0" destOrd="0" presId="urn:microsoft.com/office/officeart/2005/8/layout/matrix1"/>
    <dgm:cxn modelId="{E3D328C7-41F6-4D33-82B0-F05F17C9E03F}" type="presOf" srcId="{79D3C9AE-2F13-4163-B492-964037BE3662}" destId="{4EFEFE4B-0866-4C0F-AC0D-9E34E1E5D16A}" srcOrd="1" destOrd="0" presId="urn:microsoft.com/office/officeart/2005/8/layout/matrix1"/>
    <dgm:cxn modelId="{23F920D4-550A-43E8-B69A-A747AC0BD5B9}" srcId="{896F814B-A4AB-444F-8523-A02858D730A4}" destId="{D324811C-64EC-487F-A83D-8CBB620835A4}" srcOrd="0" destOrd="0" parTransId="{8E6851EA-B284-46DA-8E24-3BFCEA8D7D82}" sibTransId="{57F713D1-8D5D-4681-80FB-D96C6403AC83}"/>
    <dgm:cxn modelId="{FB2F20E7-0204-4771-8268-F4801FCC0AFB}" type="presOf" srcId="{5852F4BB-6DB4-4F8E-895C-25065746049C}" destId="{2AB6A26D-B9E0-4FA4-A294-C12CF0134555}" srcOrd="1" destOrd="0" presId="urn:microsoft.com/office/officeart/2005/8/layout/matrix1"/>
    <dgm:cxn modelId="{4174F8E9-58FD-4A54-BE0C-AB9FD04FABC1}" srcId="{D324811C-64EC-487F-A83D-8CBB620835A4}" destId="{22806211-1FA5-4E4E-B779-362E8DD1256B}" srcOrd="2" destOrd="0" parTransId="{AB81BD7B-497E-4146-BCAB-B02CCA0537FC}" sibTransId="{9518F97E-1A4A-46C6-AC84-B89D6065D986}"/>
    <dgm:cxn modelId="{24CF16B8-76DF-47B9-ABED-53A38C982B68}" type="presParOf" srcId="{5872D71D-3199-41DC-B0FB-2384B44FD79E}" destId="{701849F7-5B25-404A-8544-242A209BB3EC}" srcOrd="0" destOrd="0" presId="urn:microsoft.com/office/officeart/2005/8/layout/matrix1"/>
    <dgm:cxn modelId="{C8D2D98E-BC4D-4C70-8692-494D8085B61F}" type="presParOf" srcId="{701849F7-5B25-404A-8544-242A209BB3EC}" destId="{BA5F0CED-7B07-4C42-AFF2-30867251E8D0}" srcOrd="0" destOrd="0" presId="urn:microsoft.com/office/officeart/2005/8/layout/matrix1"/>
    <dgm:cxn modelId="{FF6540CB-7912-4A32-88D9-76D7B1DBBCD5}" type="presParOf" srcId="{701849F7-5B25-404A-8544-242A209BB3EC}" destId="{8D13B6DE-FAB2-4252-980B-6154CCC21013}" srcOrd="1" destOrd="0" presId="urn:microsoft.com/office/officeart/2005/8/layout/matrix1"/>
    <dgm:cxn modelId="{E97A0603-4F05-426E-A4A3-545065EB402F}" type="presParOf" srcId="{701849F7-5B25-404A-8544-242A209BB3EC}" destId="{11E2FBD8-FEB8-4352-BBAB-06554ED91FBC}" srcOrd="2" destOrd="0" presId="urn:microsoft.com/office/officeart/2005/8/layout/matrix1"/>
    <dgm:cxn modelId="{B3A02599-4A0D-4CB6-8A33-5F34F56B7C82}" type="presParOf" srcId="{701849F7-5B25-404A-8544-242A209BB3EC}" destId="{4EFEFE4B-0866-4C0F-AC0D-9E34E1E5D16A}" srcOrd="3" destOrd="0" presId="urn:microsoft.com/office/officeart/2005/8/layout/matrix1"/>
    <dgm:cxn modelId="{98EFE3A1-13DE-4C5C-9CF2-EF7AAD321878}" type="presParOf" srcId="{701849F7-5B25-404A-8544-242A209BB3EC}" destId="{F9CA3532-9056-4B0D-8C72-B25115C24D6A}" srcOrd="4" destOrd="0" presId="urn:microsoft.com/office/officeart/2005/8/layout/matrix1"/>
    <dgm:cxn modelId="{84BB18A9-872E-4889-8B25-38E603490645}" type="presParOf" srcId="{701849F7-5B25-404A-8544-242A209BB3EC}" destId="{4564ED22-DE1B-4E00-998D-48EE08EB9287}" srcOrd="5" destOrd="0" presId="urn:microsoft.com/office/officeart/2005/8/layout/matrix1"/>
    <dgm:cxn modelId="{D57A2F86-F0ED-4BEA-BFED-8F231C4C141A}" type="presParOf" srcId="{701849F7-5B25-404A-8544-242A209BB3EC}" destId="{34A48192-EF90-4660-84EE-AB9CC6EE3F1B}" srcOrd="6" destOrd="0" presId="urn:microsoft.com/office/officeart/2005/8/layout/matrix1"/>
    <dgm:cxn modelId="{48FE8CC9-93B8-483C-9745-05A30F16FCD8}" type="presParOf" srcId="{701849F7-5B25-404A-8544-242A209BB3EC}" destId="{2AB6A26D-B9E0-4FA4-A294-C12CF0134555}" srcOrd="7" destOrd="0" presId="urn:microsoft.com/office/officeart/2005/8/layout/matrix1"/>
    <dgm:cxn modelId="{F7CCFF4F-CF3B-46D5-B7E3-E423043435F9}" type="presParOf" srcId="{5872D71D-3199-41DC-B0FB-2384B44FD79E}" destId="{9963D682-E60E-4C01-8343-E457ABD45FC7}"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16BFEC8-0E02-4DC0-841B-6ADBF06C836D}" type="doc">
      <dgm:prSet loTypeId="urn:microsoft.com/office/officeart/2005/8/layout/process2" loCatId="process" qsTypeId="urn:microsoft.com/office/officeart/2005/8/quickstyle/simple1" qsCatId="simple" csTypeId="urn:microsoft.com/office/officeart/2005/8/colors/accent1_2" csCatId="accent1" phldr="1"/>
      <dgm:spPr/>
    </dgm:pt>
    <dgm:pt modelId="{2FC9D229-A06C-4344-BF1E-604B97357FC5}">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Information &amp; intelligence can be stored in any suitable format. E.G paper records, computer records, audio tapes, video tape or photographs. 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a:solidFill>
          <a:srgbClr val="002060"/>
        </a:solidFill>
        <a:ln>
          <a:solidFill>
            <a:schemeClr val="tx1"/>
          </a:solidFill>
        </a:ln>
      </dgm:spPr>
      <dgm:t>
        <a:bodyPr/>
        <a:lstStyle/>
        <a:p>
          <a:endParaRPr lang="en-GB"/>
        </a:p>
      </dgm:t>
    </dgm:pt>
    <dgm:pt modelId="{973569B7-86A2-4DA3-8311-6CA892118B1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However, there are two important provisos, namely that the medium in which it is stored must be </a:t>
          </a:r>
          <a:r>
            <a:rPr lang="en-GB" sz="2400" b="1" i="1" u="sng" dirty="0">
              <a:solidFill>
                <a:schemeClr val="tx1"/>
              </a:solidFill>
            </a:rPr>
            <a:t>durable</a:t>
          </a:r>
          <a:r>
            <a:rPr lang="en-GB" sz="2400" dirty="0">
              <a:solidFill>
                <a:schemeClr val="tx1"/>
              </a:solidFill>
            </a:rPr>
            <a:t> &amp; the information must be </a:t>
          </a:r>
          <a:r>
            <a:rPr lang="en-GB" sz="2400" b="1" i="1" u="sng" dirty="0">
              <a:solidFill>
                <a:schemeClr val="tx1"/>
              </a:solidFill>
            </a:rPr>
            <a:t>retrievable</a:t>
          </a:r>
          <a:r>
            <a:rPr lang="en-GB" sz="2400" dirty="0">
              <a:solidFill>
                <a:schemeClr val="tx1"/>
              </a:solidFill>
            </a:rPr>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A3BE4DF8-A535-4C8B-954E-AB0B25FCFC7C}" type="pres">
      <dgm:prSet presAssocID="{216BFEC8-0E02-4DC0-841B-6ADBF06C836D}" presName="linearFlow" presStyleCnt="0">
        <dgm:presLayoutVars>
          <dgm:resizeHandles val="exact"/>
        </dgm:presLayoutVars>
      </dgm:prSet>
      <dgm:spPr/>
    </dgm:pt>
    <dgm:pt modelId="{508F7B12-1658-4AE9-8607-5152D118E62C}" type="pres">
      <dgm:prSet presAssocID="{2FC9D229-A06C-4344-BF1E-604B97357FC5}" presName="node" presStyleLbl="node1" presStyleIdx="0" presStyleCnt="2" custScaleX="125767">
        <dgm:presLayoutVars>
          <dgm:bulletEnabled val="1"/>
        </dgm:presLayoutVars>
      </dgm:prSet>
      <dgm:spPr/>
    </dgm:pt>
    <dgm:pt modelId="{9D343F30-6F58-418E-9AF7-06F6BD9CA378}" type="pres">
      <dgm:prSet presAssocID="{AA6E5C4D-637B-4B79-9FEE-728CA026D111}" presName="sibTrans" presStyleLbl="sibTrans2D1" presStyleIdx="0" presStyleCnt="1"/>
      <dgm:spPr/>
    </dgm:pt>
    <dgm:pt modelId="{41A9DFE6-A469-4136-B5D5-73ECC24F68D7}" type="pres">
      <dgm:prSet presAssocID="{AA6E5C4D-637B-4B79-9FEE-728CA026D111}" presName="connectorText" presStyleLbl="sibTrans2D1" presStyleIdx="0" presStyleCnt="1"/>
      <dgm:spPr/>
    </dgm:pt>
    <dgm:pt modelId="{024446C9-E06A-4237-8AB0-D019E36FAF55}" type="pres">
      <dgm:prSet presAssocID="{973569B7-86A2-4DA3-8311-6CA892118B10}" presName="node" presStyleLbl="node1" presStyleIdx="1" presStyleCnt="2">
        <dgm:presLayoutVars>
          <dgm:bulletEnabled val="1"/>
        </dgm:presLayoutVars>
      </dgm:prSet>
      <dgm:spPr/>
    </dgm:pt>
  </dgm:ptLst>
  <dgm:cxnLst>
    <dgm:cxn modelId="{89F87135-9F48-4365-8E41-EB0B9E6E7582}" type="presOf" srcId="{2FC9D229-A06C-4344-BF1E-604B97357FC5}" destId="{508F7B12-1658-4AE9-8607-5152D118E62C}" srcOrd="0" destOrd="0" presId="urn:microsoft.com/office/officeart/2005/8/layout/process2"/>
    <dgm:cxn modelId="{EEC7FB6E-44DE-41A4-B77D-30DA7E5AE457}" type="presOf" srcId="{AA6E5C4D-637B-4B79-9FEE-728CA026D111}" destId="{9D343F30-6F58-418E-9AF7-06F6BD9CA378}" srcOrd="0" destOrd="0" presId="urn:microsoft.com/office/officeart/2005/8/layout/process2"/>
    <dgm:cxn modelId="{4B39C556-2B60-4BBC-96C6-522BB6EEDF01}" srcId="{216BFEC8-0E02-4DC0-841B-6ADBF06C836D}" destId="{973569B7-86A2-4DA3-8311-6CA892118B10}" srcOrd="1" destOrd="0" parTransId="{00159F32-8403-4806-83F8-29547EF2C2E3}" sibTransId="{CB7F39B5-27E7-496D-8BA1-374346FB342F}"/>
    <dgm:cxn modelId="{199F0EAA-6CE8-470B-82D4-5E8D33A25F2B}" type="presOf" srcId="{973569B7-86A2-4DA3-8311-6CA892118B10}" destId="{024446C9-E06A-4237-8AB0-D019E36FAF55}" srcOrd="0" destOrd="0" presId="urn:microsoft.com/office/officeart/2005/8/layout/process2"/>
    <dgm:cxn modelId="{89EA89AA-A270-4486-B89F-A4DE3D9BE03E}" type="presOf" srcId="{AA6E5C4D-637B-4B79-9FEE-728CA026D111}" destId="{41A9DFE6-A469-4136-B5D5-73ECC24F68D7}" srcOrd="1" destOrd="0" presId="urn:microsoft.com/office/officeart/2005/8/layout/process2"/>
    <dgm:cxn modelId="{7321DAC8-E5DA-4BC6-B998-6B69CB2CDE53}" type="presOf" srcId="{216BFEC8-0E02-4DC0-841B-6ADBF06C836D}" destId="{A3BE4DF8-A535-4C8B-954E-AB0B25FCFC7C}" srcOrd="0" destOrd="0" presId="urn:microsoft.com/office/officeart/2005/8/layout/process2"/>
    <dgm:cxn modelId="{4687DAF7-194A-48D3-AC49-B2828930495F}" srcId="{216BFEC8-0E02-4DC0-841B-6ADBF06C836D}" destId="{2FC9D229-A06C-4344-BF1E-604B97357FC5}" srcOrd="0" destOrd="0" parTransId="{2E9CAF7E-8CB1-4833-B488-4656F85ED884}" sibTransId="{AA6E5C4D-637B-4B79-9FEE-728CA026D111}"/>
    <dgm:cxn modelId="{3F4DB33B-2C3B-4019-AA8F-0CBE3661CA53}" type="presParOf" srcId="{A3BE4DF8-A535-4C8B-954E-AB0B25FCFC7C}" destId="{508F7B12-1658-4AE9-8607-5152D118E62C}" srcOrd="0" destOrd="0" presId="urn:microsoft.com/office/officeart/2005/8/layout/process2"/>
    <dgm:cxn modelId="{480ABFBF-1BCA-4324-A5E3-CD61DE236F5A}" type="presParOf" srcId="{A3BE4DF8-A535-4C8B-954E-AB0B25FCFC7C}" destId="{9D343F30-6F58-418E-9AF7-06F6BD9CA378}" srcOrd="1" destOrd="0" presId="urn:microsoft.com/office/officeart/2005/8/layout/process2"/>
    <dgm:cxn modelId="{C6C2BB05-6E44-4F5F-8815-06B969428314}" type="presParOf" srcId="{9D343F30-6F58-418E-9AF7-06F6BD9CA378}" destId="{41A9DFE6-A469-4136-B5D5-73ECC24F68D7}" srcOrd="0" destOrd="0" presId="urn:microsoft.com/office/officeart/2005/8/layout/process2"/>
    <dgm:cxn modelId="{8B77514F-C25A-431C-B61A-C091E8CAB33F}" type="presParOf" srcId="{A3BE4DF8-A535-4C8B-954E-AB0B25FCFC7C}" destId="{024446C9-E06A-4237-8AB0-D019E36FAF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A39978C-B901-4B6D-B7A5-BF85B622F92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F86108F-7969-4CF5-BE6E-CD33459E58DD}">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Registration scheme for everyone working with children</a:t>
          </a:r>
        </a:p>
      </dgm:t>
    </dgm:pt>
    <dgm:pt modelId="{AB4F166D-AA13-4CD3-B44F-949FBED01093}" type="parTrans" cxnId="{8FEB561B-4AC0-4A6B-816D-8C736D4B1AC0}">
      <dgm:prSet/>
      <dgm:spPr/>
      <dgm:t>
        <a:bodyPr/>
        <a:lstStyle/>
        <a:p>
          <a:endParaRPr lang="en-GB"/>
        </a:p>
      </dgm:t>
    </dgm:pt>
    <dgm:pt modelId="{04F2E815-6051-461A-8D53-86DFE66F48C8}" type="sibTrans" cxnId="{8FEB561B-4AC0-4A6B-816D-8C736D4B1AC0}">
      <dgm:prSet/>
      <dgm:spPr/>
      <dgm:t>
        <a:bodyPr/>
        <a:lstStyle/>
        <a:p>
          <a:endParaRPr lang="en-GB"/>
        </a:p>
      </dgm:t>
    </dgm:pt>
    <dgm:pt modelId="{C9E5BA36-B56E-4C18-BAE4-7600DF09D6BA}">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latin typeface="+mn-lt"/>
            </a:rPr>
            <a:t>National IT system</a:t>
          </a:r>
        </a:p>
      </dgm:t>
    </dgm:pt>
    <dgm:pt modelId="{9D248161-DFD7-4226-8445-B1572446EE30}" type="parTrans" cxnId="{AB2F0838-4487-47ED-87EF-AC02C6EEAFCF}">
      <dgm:prSet/>
      <dgm:spPr/>
      <dgm:t>
        <a:bodyPr/>
        <a:lstStyle/>
        <a:p>
          <a:endParaRPr lang="en-GB"/>
        </a:p>
      </dgm:t>
    </dgm:pt>
    <dgm:pt modelId="{19FC51E9-583D-486C-97E3-B7A8247A4A60}" type="sibTrans" cxnId="{AB2F0838-4487-47ED-87EF-AC02C6EEAFCF}">
      <dgm:prSet/>
      <dgm:spPr/>
      <dgm:t>
        <a:bodyPr/>
        <a:lstStyle/>
        <a:p>
          <a:endParaRPr lang="en-GB"/>
        </a:p>
      </dgm:t>
    </dgm:pt>
    <dgm:pt modelId="{564A0C58-4A9A-4AB9-A43F-24850E80E7CB}">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Investment in PNC</a:t>
          </a:r>
        </a:p>
      </dgm:t>
    </dgm:pt>
    <dgm:pt modelId="{D0C19BF0-1051-4F4E-ADD6-224E304884D4}" type="parTrans" cxnId="{B213BBC9-A4CB-4B48-A07C-DB7D946BB62E}">
      <dgm:prSet/>
      <dgm:spPr/>
      <dgm:t>
        <a:bodyPr/>
        <a:lstStyle/>
        <a:p>
          <a:endParaRPr lang="en-GB"/>
        </a:p>
      </dgm:t>
    </dgm:pt>
    <dgm:pt modelId="{81AF1E38-1B05-4B9C-9AC1-6B9D75EAB378}" type="sibTrans" cxnId="{B213BBC9-A4CB-4B48-A07C-DB7D946BB62E}">
      <dgm:prSet/>
      <dgm:spPr/>
      <dgm:t>
        <a:bodyPr/>
        <a:lstStyle/>
        <a:p>
          <a:endParaRPr lang="en-GB"/>
        </a:p>
      </dgm:t>
    </dgm:pt>
    <dgm:pt modelId="{035D2996-7AA1-4C90-B7FE-2C33A649317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Enhanced criminal checks for those working in schools</a:t>
          </a:r>
        </a:p>
      </dgm:t>
    </dgm:pt>
    <dgm:pt modelId="{24C89899-97E8-4D3F-98F0-EF285A7D033D}" type="parTrans" cxnId="{4738A721-4C87-4986-822F-8BC83B7E602C}">
      <dgm:prSet/>
      <dgm:spPr/>
      <dgm:t>
        <a:bodyPr/>
        <a:lstStyle/>
        <a:p>
          <a:endParaRPr lang="en-GB"/>
        </a:p>
      </dgm:t>
    </dgm:pt>
    <dgm:pt modelId="{122CC5A4-F713-4C2D-A523-C7D029A5BEDE}" type="sibTrans" cxnId="{4738A721-4C87-4986-822F-8BC83B7E602C}">
      <dgm:prSet/>
      <dgm:spPr/>
      <dgm:t>
        <a:bodyPr/>
        <a:lstStyle/>
        <a:p>
          <a:endParaRPr lang="en-GB"/>
        </a:p>
      </dgm:t>
    </dgm:pt>
    <dgm:pt modelId="{72F27BA7-BC31-405D-8BDD-212FD637C3F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National Code of Practice</a:t>
          </a:r>
        </a:p>
      </dgm:t>
    </dgm:pt>
    <dgm:pt modelId="{AAF8D1B3-14F6-470A-8D1D-5DDBEBA05678}" type="parTrans" cxnId="{05AE1FD8-1C54-4B31-966E-AB98B7CD462F}">
      <dgm:prSet/>
      <dgm:spPr/>
      <dgm:t>
        <a:bodyPr/>
        <a:lstStyle/>
        <a:p>
          <a:endParaRPr lang="en-GB"/>
        </a:p>
      </dgm:t>
    </dgm:pt>
    <dgm:pt modelId="{90B0AD2C-8BA8-401B-B4CA-36583FBE241F}" type="sibTrans" cxnId="{05AE1FD8-1C54-4B31-966E-AB98B7CD462F}">
      <dgm:prSet/>
      <dgm:spPr/>
      <dgm:t>
        <a:bodyPr/>
        <a:lstStyle/>
        <a:p>
          <a:endParaRPr lang="en-GB"/>
        </a:p>
      </dgm:t>
    </dgm:pt>
    <dgm:pt modelId="{E58A8440-D433-465A-A18A-A730FF2AE8D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Guidance for social services when referring cases to police involving under age sex</a:t>
          </a:r>
        </a:p>
      </dgm:t>
    </dgm:pt>
    <dgm:pt modelId="{96497556-3B48-47B0-ADEF-753426D61583}" type="parTrans" cxnId="{273D6301-C79D-4D03-BF59-C96621D97836}">
      <dgm:prSet/>
      <dgm:spPr/>
      <dgm:t>
        <a:bodyPr/>
        <a:lstStyle/>
        <a:p>
          <a:endParaRPr lang="en-GB"/>
        </a:p>
      </dgm:t>
    </dgm:pt>
    <dgm:pt modelId="{802103C6-0A1D-4909-8C76-C28229E099B7}" type="sibTrans" cxnId="{273D6301-C79D-4D03-BF59-C96621D97836}">
      <dgm:prSet/>
      <dgm:spPr/>
      <dgm:t>
        <a:bodyPr/>
        <a:lstStyle/>
        <a:p>
          <a:endParaRPr lang="en-GB"/>
        </a:p>
      </dgm:t>
    </dgm:pt>
    <dgm:pt modelId="{876AC20E-2B4A-4E4A-B93B-9EE7A2A41B33}" type="pres">
      <dgm:prSet presAssocID="{CA39978C-B901-4B6D-B7A5-BF85B622F929}" presName="diagram" presStyleCnt="0">
        <dgm:presLayoutVars>
          <dgm:dir/>
          <dgm:resizeHandles val="exact"/>
        </dgm:presLayoutVars>
      </dgm:prSet>
      <dgm:spPr/>
    </dgm:pt>
    <dgm:pt modelId="{5877FB25-CDE8-45BA-A0D6-239E2A22A43A}" type="pres">
      <dgm:prSet presAssocID="{7F86108F-7969-4CF5-BE6E-CD33459E58DD}" presName="node" presStyleLbl="node1" presStyleIdx="0" presStyleCnt="6">
        <dgm:presLayoutVars>
          <dgm:bulletEnabled val="1"/>
        </dgm:presLayoutVars>
      </dgm:prSet>
      <dgm:spPr/>
    </dgm:pt>
    <dgm:pt modelId="{CE4B3660-D7A5-4F0C-AE83-09EEEF1381FC}" type="pres">
      <dgm:prSet presAssocID="{04F2E815-6051-461A-8D53-86DFE66F48C8}" presName="sibTrans" presStyleCnt="0"/>
      <dgm:spPr/>
    </dgm:pt>
    <dgm:pt modelId="{A0A0F41A-7925-42C6-B3A1-81EDA2C227C1}" type="pres">
      <dgm:prSet presAssocID="{C9E5BA36-B56E-4C18-BAE4-7600DF09D6BA}" presName="node" presStyleLbl="node1" presStyleIdx="1" presStyleCnt="6">
        <dgm:presLayoutVars>
          <dgm:bulletEnabled val="1"/>
        </dgm:presLayoutVars>
      </dgm:prSet>
      <dgm:spPr/>
    </dgm:pt>
    <dgm:pt modelId="{CE504DB4-56CC-441C-8C2E-63BC9293DDA4}" type="pres">
      <dgm:prSet presAssocID="{19FC51E9-583D-486C-97E3-B7A8247A4A60}" presName="sibTrans" presStyleCnt="0"/>
      <dgm:spPr/>
    </dgm:pt>
    <dgm:pt modelId="{848C516B-94F9-4164-8F14-3A4BB597AA03}" type="pres">
      <dgm:prSet presAssocID="{564A0C58-4A9A-4AB9-A43F-24850E80E7CB}" presName="node" presStyleLbl="node1" presStyleIdx="2" presStyleCnt="6">
        <dgm:presLayoutVars>
          <dgm:bulletEnabled val="1"/>
        </dgm:presLayoutVars>
      </dgm:prSet>
      <dgm:spPr/>
    </dgm:pt>
    <dgm:pt modelId="{14419D94-4620-4028-840E-7844099F7359}" type="pres">
      <dgm:prSet presAssocID="{81AF1E38-1B05-4B9C-9AC1-6B9D75EAB378}" presName="sibTrans" presStyleCnt="0"/>
      <dgm:spPr/>
    </dgm:pt>
    <dgm:pt modelId="{43DDEF23-6EFA-43D5-8BF1-71EDF1AA0056}" type="pres">
      <dgm:prSet presAssocID="{035D2996-7AA1-4C90-B7FE-2C33A6493171}" presName="node" presStyleLbl="node1" presStyleIdx="3" presStyleCnt="6" custScaleY="122626">
        <dgm:presLayoutVars>
          <dgm:bulletEnabled val="1"/>
        </dgm:presLayoutVars>
      </dgm:prSet>
      <dgm:spPr/>
    </dgm:pt>
    <dgm:pt modelId="{FA0CDBD8-8648-4EAF-885D-F7440FA167CF}" type="pres">
      <dgm:prSet presAssocID="{122CC5A4-F713-4C2D-A523-C7D029A5BEDE}" presName="sibTrans" presStyleCnt="0"/>
      <dgm:spPr/>
    </dgm:pt>
    <dgm:pt modelId="{A3CEA69C-6B72-43F6-823D-0D534F23473E}" type="pres">
      <dgm:prSet presAssocID="{72F27BA7-BC31-405D-8BDD-212FD637C3F5}" presName="node" presStyleLbl="node1" presStyleIdx="4" presStyleCnt="6" custScaleY="122626">
        <dgm:presLayoutVars>
          <dgm:bulletEnabled val="1"/>
        </dgm:presLayoutVars>
      </dgm:prSet>
      <dgm:spPr/>
    </dgm:pt>
    <dgm:pt modelId="{BD230541-D5A8-46A6-AFC2-130F3A4AB06F}" type="pres">
      <dgm:prSet presAssocID="{90B0AD2C-8BA8-401B-B4CA-36583FBE241F}" presName="sibTrans" presStyleCnt="0"/>
      <dgm:spPr/>
    </dgm:pt>
    <dgm:pt modelId="{D7FA4E5C-ED61-4C6C-B4DD-9C726C362FA9}" type="pres">
      <dgm:prSet presAssocID="{E58A8440-D433-465A-A18A-A730FF2AE8D9}" presName="node" presStyleLbl="node1" presStyleIdx="5" presStyleCnt="6" custScaleY="122626">
        <dgm:presLayoutVars>
          <dgm:bulletEnabled val="1"/>
        </dgm:presLayoutVars>
      </dgm:prSet>
      <dgm:spPr/>
    </dgm:pt>
  </dgm:ptLst>
  <dgm:cxnLst>
    <dgm:cxn modelId="{273D6301-C79D-4D03-BF59-C96621D97836}" srcId="{CA39978C-B901-4B6D-B7A5-BF85B622F929}" destId="{E58A8440-D433-465A-A18A-A730FF2AE8D9}" srcOrd="5" destOrd="0" parTransId="{96497556-3B48-47B0-ADEF-753426D61583}" sibTransId="{802103C6-0A1D-4909-8C76-C28229E099B7}"/>
    <dgm:cxn modelId="{CDE0B005-2F75-4823-9F4D-A971FACB60D7}" type="presOf" srcId="{72F27BA7-BC31-405D-8BDD-212FD637C3F5}" destId="{A3CEA69C-6B72-43F6-823D-0D534F23473E}" srcOrd="0" destOrd="0" presId="urn:microsoft.com/office/officeart/2005/8/layout/default"/>
    <dgm:cxn modelId="{8FEB561B-4AC0-4A6B-816D-8C736D4B1AC0}" srcId="{CA39978C-B901-4B6D-B7A5-BF85B622F929}" destId="{7F86108F-7969-4CF5-BE6E-CD33459E58DD}" srcOrd="0" destOrd="0" parTransId="{AB4F166D-AA13-4CD3-B44F-949FBED01093}" sibTransId="{04F2E815-6051-461A-8D53-86DFE66F48C8}"/>
    <dgm:cxn modelId="{4738A721-4C87-4986-822F-8BC83B7E602C}" srcId="{CA39978C-B901-4B6D-B7A5-BF85B622F929}" destId="{035D2996-7AA1-4C90-B7FE-2C33A6493171}" srcOrd="3" destOrd="0" parTransId="{24C89899-97E8-4D3F-98F0-EF285A7D033D}" sibTransId="{122CC5A4-F713-4C2D-A523-C7D029A5BEDE}"/>
    <dgm:cxn modelId="{34C7F731-DBB3-4728-AB29-8C45E8BE4EF6}" type="presOf" srcId="{7F86108F-7969-4CF5-BE6E-CD33459E58DD}" destId="{5877FB25-CDE8-45BA-A0D6-239E2A22A43A}" srcOrd="0" destOrd="0" presId="urn:microsoft.com/office/officeart/2005/8/layout/default"/>
    <dgm:cxn modelId="{AB2F0838-4487-47ED-87EF-AC02C6EEAFCF}" srcId="{CA39978C-B901-4B6D-B7A5-BF85B622F929}" destId="{C9E5BA36-B56E-4C18-BAE4-7600DF09D6BA}" srcOrd="1" destOrd="0" parTransId="{9D248161-DFD7-4226-8445-B1572446EE30}" sibTransId="{19FC51E9-583D-486C-97E3-B7A8247A4A60}"/>
    <dgm:cxn modelId="{F5726CB2-F062-4875-A0C0-8D0C854377D7}" type="presOf" srcId="{CA39978C-B901-4B6D-B7A5-BF85B622F929}" destId="{876AC20E-2B4A-4E4A-B93B-9EE7A2A41B33}" srcOrd="0" destOrd="0" presId="urn:microsoft.com/office/officeart/2005/8/layout/default"/>
    <dgm:cxn modelId="{D4E209B7-C690-45CF-A173-5339EE861866}" type="presOf" srcId="{C9E5BA36-B56E-4C18-BAE4-7600DF09D6BA}" destId="{A0A0F41A-7925-42C6-B3A1-81EDA2C227C1}" srcOrd="0" destOrd="0" presId="urn:microsoft.com/office/officeart/2005/8/layout/default"/>
    <dgm:cxn modelId="{F37396B7-739D-4BD0-A86B-0FD804888064}" type="presOf" srcId="{035D2996-7AA1-4C90-B7FE-2C33A6493171}" destId="{43DDEF23-6EFA-43D5-8BF1-71EDF1AA0056}" srcOrd="0" destOrd="0" presId="urn:microsoft.com/office/officeart/2005/8/layout/default"/>
    <dgm:cxn modelId="{B213BBC9-A4CB-4B48-A07C-DB7D946BB62E}" srcId="{CA39978C-B901-4B6D-B7A5-BF85B622F929}" destId="{564A0C58-4A9A-4AB9-A43F-24850E80E7CB}" srcOrd="2" destOrd="0" parTransId="{D0C19BF0-1051-4F4E-ADD6-224E304884D4}" sibTransId="{81AF1E38-1B05-4B9C-9AC1-6B9D75EAB378}"/>
    <dgm:cxn modelId="{05AE1FD8-1C54-4B31-966E-AB98B7CD462F}" srcId="{CA39978C-B901-4B6D-B7A5-BF85B622F929}" destId="{72F27BA7-BC31-405D-8BDD-212FD637C3F5}" srcOrd="4" destOrd="0" parTransId="{AAF8D1B3-14F6-470A-8D1D-5DDBEBA05678}" sibTransId="{90B0AD2C-8BA8-401B-B4CA-36583FBE241F}"/>
    <dgm:cxn modelId="{86D1BEED-C6B8-4630-BC3D-A2351F9F300D}" type="presOf" srcId="{564A0C58-4A9A-4AB9-A43F-24850E80E7CB}" destId="{848C516B-94F9-4164-8F14-3A4BB597AA03}" srcOrd="0" destOrd="0" presId="urn:microsoft.com/office/officeart/2005/8/layout/default"/>
    <dgm:cxn modelId="{4BD1CBF3-1569-46DC-9F8E-E62876D58741}" type="presOf" srcId="{E58A8440-D433-465A-A18A-A730FF2AE8D9}" destId="{D7FA4E5C-ED61-4C6C-B4DD-9C726C362FA9}" srcOrd="0" destOrd="0" presId="urn:microsoft.com/office/officeart/2005/8/layout/default"/>
    <dgm:cxn modelId="{3DED28D0-CBDB-42E4-B57D-5A1E99111470}" type="presParOf" srcId="{876AC20E-2B4A-4E4A-B93B-9EE7A2A41B33}" destId="{5877FB25-CDE8-45BA-A0D6-239E2A22A43A}" srcOrd="0" destOrd="0" presId="urn:microsoft.com/office/officeart/2005/8/layout/default"/>
    <dgm:cxn modelId="{A938F1DB-A1B9-46F9-8275-11D800CC03DB}" type="presParOf" srcId="{876AC20E-2B4A-4E4A-B93B-9EE7A2A41B33}" destId="{CE4B3660-D7A5-4F0C-AE83-09EEEF1381FC}" srcOrd="1" destOrd="0" presId="urn:microsoft.com/office/officeart/2005/8/layout/default"/>
    <dgm:cxn modelId="{31463913-4928-424A-B2AD-EBC622E0EBBC}" type="presParOf" srcId="{876AC20E-2B4A-4E4A-B93B-9EE7A2A41B33}" destId="{A0A0F41A-7925-42C6-B3A1-81EDA2C227C1}" srcOrd="2" destOrd="0" presId="urn:microsoft.com/office/officeart/2005/8/layout/default"/>
    <dgm:cxn modelId="{1A2D97A0-23A2-4DEB-8BA0-D049CBEA1566}" type="presParOf" srcId="{876AC20E-2B4A-4E4A-B93B-9EE7A2A41B33}" destId="{CE504DB4-56CC-441C-8C2E-63BC9293DDA4}" srcOrd="3" destOrd="0" presId="urn:microsoft.com/office/officeart/2005/8/layout/default"/>
    <dgm:cxn modelId="{B6EBC422-19D1-41FE-927A-6532C6E6656D}" type="presParOf" srcId="{876AC20E-2B4A-4E4A-B93B-9EE7A2A41B33}" destId="{848C516B-94F9-4164-8F14-3A4BB597AA03}" srcOrd="4" destOrd="0" presId="urn:microsoft.com/office/officeart/2005/8/layout/default"/>
    <dgm:cxn modelId="{5CE82A49-B642-4084-BDFE-97093E6638DC}" type="presParOf" srcId="{876AC20E-2B4A-4E4A-B93B-9EE7A2A41B33}" destId="{14419D94-4620-4028-840E-7844099F7359}" srcOrd="5" destOrd="0" presId="urn:microsoft.com/office/officeart/2005/8/layout/default"/>
    <dgm:cxn modelId="{49834E19-47E0-4181-AE2F-F7776BCB91B9}" type="presParOf" srcId="{876AC20E-2B4A-4E4A-B93B-9EE7A2A41B33}" destId="{43DDEF23-6EFA-43D5-8BF1-71EDF1AA0056}" srcOrd="6" destOrd="0" presId="urn:microsoft.com/office/officeart/2005/8/layout/default"/>
    <dgm:cxn modelId="{E1BA8968-54A4-4109-B679-D05584F45ABD}" type="presParOf" srcId="{876AC20E-2B4A-4E4A-B93B-9EE7A2A41B33}" destId="{FA0CDBD8-8648-4EAF-885D-F7440FA167CF}" srcOrd="7" destOrd="0" presId="urn:microsoft.com/office/officeart/2005/8/layout/default"/>
    <dgm:cxn modelId="{6AB5718B-B08E-4F37-828A-7DB1B4BAE614}" type="presParOf" srcId="{876AC20E-2B4A-4E4A-B93B-9EE7A2A41B33}" destId="{A3CEA69C-6B72-43F6-823D-0D534F23473E}" srcOrd="8" destOrd="0" presId="urn:microsoft.com/office/officeart/2005/8/layout/default"/>
    <dgm:cxn modelId="{52D07812-A4F1-4DA6-925E-2CC55C926BCE}" type="presParOf" srcId="{876AC20E-2B4A-4E4A-B93B-9EE7A2A41B33}" destId="{BD230541-D5A8-46A6-AFC2-130F3A4AB06F}" srcOrd="9" destOrd="0" presId="urn:microsoft.com/office/officeart/2005/8/layout/default"/>
    <dgm:cxn modelId="{CA12CFAC-D43B-485D-8A3B-4150F4F84ACA}" type="presParOf" srcId="{876AC20E-2B4A-4E4A-B93B-9EE7A2A41B33}" destId="{D7FA4E5C-ED61-4C6C-B4DD-9C726C362F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2" csCatId="accent1" phldr="1"/>
      <dgm:spPr/>
    </dgm:pt>
    <dgm:pt modelId="{2E98B970-EDBF-40A4-9A20-AD0F21D5E103}">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The Code of Practice on the Managing of  Information states:</a:t>
          </a:r>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a:solidFill>
          <a:srgbClr val="002060"/>
        </a:solidFill>
        <a:ln>
          <a:solidFill>
            <a:schemeClr val="tx1"/>
          </a:solidFill>
        </a:ln>
      </dgm:spPr>
      <dgm:t>
        <a:bodyPr/>
        <a:lstStyle/>
        <a:p>
          <a:endParaRPr lang="en-GB"/>
        </a:p>
      </dgm:t>
    </dgm:pt>
    <dgm:pt modelId="{EA7E78B5-B8CD-4535-AF8A-E734D1922E37}">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Information gathered by the police must be :-</a:t>
          </a:r>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a:solidFill>
          <a:srgbClr val="002060"/>
        </a:solidFill>
        <a:ln>
          <a:solidFill>
            <a:schemeClr val="tx1"/>
          </a:solidFill>
        </a:ln>
      </dgm:spPr>
      <dgm:t>
        <a:bodyPr/>
        <a:lstStyle/>
        <a:p>
          <a:endParaRPr lang="en-GB"/>
        </a:p>
      </dgm:t>
    </dgm:pt>
    <dgm:pt modelId="{D141D064-C5E5-433E-B6C0-24CB8AEF7F7B}">
      <dgm:prSet phldrT="[Text]" custT="1"/>
      <dgm:spPr>
        <a:solidFill>
          <a:schemeClr val="accent5">
            <a:lumMod val="40000"/>
            <a:lumOff val="60000"/>
          </a:schemeClr>
        </a:solidFill>
        <a:ln>
          <a:solidFill>
            <a:schemeClr val="tx1"/>
          </a:solidFill>
        </a:ln>
      </dgm:spPr>
      <dgm:t>
        <a:bodyPr/>
        <a:lstStyle/>
        <a:p>
          <a:r>
            <a:rPr lang="en-GB" sz="2400" b="1" dirty="0">
              <a:solidFill>
                <a:schemeClr val="tx1"/>
              </a:solidFill>
            </a:rPr>
            <a:t>For a policing purpose </a:t>
          </a:r>
        </a:p>
        <a:p>
          <a:r>
            <a:rPr lang="en-GB" sz="2400" b="1" dirty="0">
              <a:solidFill>
                <a:schemeClr val="tx1"/>
              </a:solidFill>
            </a:rPr>
            <a:t>And</a:t>
          </a:r>
        </a:p>
        <a:p>
          <a:r>
            <a:rPr lang="en-GB" sz="2400" b="1" dirty="0">
              <a:solidFill>
                <a:schemeClr val="tx1"/>
              </a:solidFill>
            </a:rPr>
            <a:t>Managed lawfully</a:t>
          </a:r>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86912" custLinFactNeighborY="-39181">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custScaleY="129357">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AFAB347-7E3D-4A65-AF32-E5DE78B0D4F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15817A8-DE13-4259-914E-8717EB7B3CC9}">
      <dgm:prSet phldrT="[Text]" custT="1"/>
      <dgm:spPr>
        <a:solidFill>
          <a:schemeClr val="bg1">
            <a:lumMod val="85000"/>
          </a:schemeClr>
        </a:solidFill>
        <a:ln>
          <a:solidFill>
            <a:schemeClr val="tx1"/>
          </a:solidFill>
        </a:ln>
      </dgm:spPr>
      <dgm:t>
        <a:bodyPr/>
        <a:lstStyle/>
        <a:p>
          <a:r>
            <a:rPr lang="en-GB" sz="2400" dirty="0">
              <a:solidFill>
                <a:schemeClr val="tx1"/>
              </a:solidFill>
            </a:rPr>
            <a:t>Protecting life &amp; property</a:t>
          </a:r>
        </a:p>
      </dgm:t>
    </dgm:pt>
    <dgm:pt modelId="{77889065-E427-447B-918B-28545712B8AF}" type="parTrans" cxnId="{6ADA4345-9CF7-49BA-BC3E-B888EF0F278F}">
      <dgm:prSet/>
      <dgm:spPr/>
      <dgm:t>
        <a:bodyPr/>
        <a:lstStyle/>
        <a:p>
          <a:endParaRPr lang="en-GB"/>
        </a:p>
      </dgm:t>
    </dgm:pt>
    <dgm:pt modelId="{5ABCCCCA-34BB-476A-A83E-8EC8A5EDB672}" type="sibTrans" cxnId="{6ADA4345-9CF7-49BA-BC3E-B888EF0F278F}">
      <dgm:prSet/>
      <dgm:spPr>
        <a:solidFill>
          <a:srgbClr val="002060"/>
        </a:solidFill>
        <a:ln>
          <a:solidFill>
            <a:schemeClr val="tx1"/>
          </a:solidFill>
        </a:ln>
      </dgm:spPr>
      <dgm:t>
        <a:bodyPr/>
        <a:lstStyle/>
        <a:p>
          <a:endParaRPr lang="en-GB"/>
        </a:p>
      </dgm:t>
    </dgm:pt>
    <dgm:pt modelId="{77E839EA-3EF9-429E-81CE-7C375DBB2ED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Preserving order</a:t>
          </a:r>
        </a:p>
      </dgm:t>
    </dgm:pt>
    <dgm:pt modelId="{2862A5FE-FB67-49B4-B2DD-28BFFE46EB25}" type="parTrans" cxnId="{DD8E614A-FCB8-4C32-B15F-1D99257CAC2F}">
      <dgm:prSet/>
      <dgm:spPr/>
      <dgm:t>
        <a:bodyPr/>
        <a:lstStyle/>
        <a:p>
          <a:endParaRPr lang="en-GB"/>
        </a:p>
      </dgm:t>
    </dgm:pt>
    <dgm:pt modelId="{9DA28995-2E49-4F40-B2D8-C2EE555F728E}" type="sibTrans" cxnId="{DD8E614A-FCB8-4C32-B15F-1D99257CAC2F}">
      <dgm:prSet/>
      <dgm:spPr>
        <a:solidFill>
          <a:srgbClr val="002060"/>
        </a:solidFill>
        <a:ln>
          <a:solidFill>
            <a:schemeClr val="tx1"/>
          </a:solidFill>
        </a:ln>
      </dgm:spPr>
      <dgm:t>
        <a:bodyPr/>
        <a:lstStyle/>
        <a:p>
          <a:endParaRPr lang="en-GB"/>
        </a:p>
      </dgm:t>
    </dgm:pt>
    <dgm:pt modelId="{CDF5530B-1B41-40FA-8C1D-2CBF9128ABA7}">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Preventing the commission of crime</a:t>
          </a:r>
        </a:p>
      </dgm:t>
    </dgm:pt>
    <dgm:pt modelId="{1D26E833-7704-40B3-B2D5-F6E7D1B81887}" type="parTrans" cxnId="{45DE3C37-9048-42CE-972D-C153E0B3B0F9}">
      <dgm:prSet/>
      <dgm:spPr/>
      <dgm:t>
        <a:bodyPr/>
        <a:lstStyle/>
        <a:p>
          <a:endParaRPr lang="en-GB"/>
        </a:p>
      </dgm:t>
    </dgm:pt>
    <dgm:pt modelId="{4A15EA31-8AA5-4880-BE9B-8B62F9892E7A}" type="sibTrans" cxnId="{45DE3C37-9048-42CE-972D-C153E0B3B0F9}">
      <dgm:prSet/>
      <dgm:spPr>
        <a:solidFill>
          <a:srgbClr val="002060"/>
        </a:solidFill>
        <a:ln>
          <a:solidFill>
            <a:schemeClr val="tx1"/>
          </a:solidFill>
        </a:ln>
      </dgm:spPr>
      <dgm:t>
        <a:bodyPr/>
        <a:lstStyle/>
        <a:p>
          <a:endParaRPr lang="en-GB"/>
        </a:p>
      </dgm:t>
    </dgm:pt>
    <dgm:pt modelId="{FC6F529C-635F-4CF9-BA9C-D4E682BA6B03}">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Bringing offenders to justice</a:t>
          </a:r>
        </a:p>
      </dgm:t>
    </dgm:pt>
    <dgm:pt modelId="{C768CE23-97E0-419A-AAB1-7562582050E9}" type="parTrans" cxnId="{08D7A666-3594-4996-9A98-6D89187A0EAA}">
      <dgm:prSet/>
      <dgm:spPr/>
      <dgm:t>
        <a:bodyPr/>
        <a:lstStyle/>
        <a:p>
          <a:endParaRPr lang="en-GB"/>
        </a:p>
      </dgm:t>
    </dgm:pt>
    <dgm:pt modelId="{4B6E2039-CB1A-4822-AAE0-D2C15D024F21}" type="sibTrans" cxnId="{08D7A666-3594-4996-9A98-6D89187A0EAA}">
      <dgm:prSet/>
      <dgm:spPr>
        <a:solidFill>
          <a:srgbClr val="002060"/>
        </a:solidFill>
        <a:ln>
          <a:solidFill>
            <a:schemeClr val="tx1"/>
          </a:solidFill>
        </a:ln>
      </dgm:spPr>
      <dgm:t>
        <a:bodyPr/>
        <a:lstStyle/>
        <a:p>
          <a:endParaRPr lang="en-GB"/>
        </a:p>
      </dgm:t>
    </dgm:pt>
    <dgm:pt modelId="{09C2A712-D4A7-4486-B851-4D1CDCBD2C79}">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Any other duty or responsibility of the police</a:t>
          </a:r>
        </a:p>
      </dgm:t>
    </dgm:pt>
    <dgm:pt modelId="{BF11659D-4C8D-4EB1-A813-4E3B42C533C6}" type="parTrans" cxnId="{C4C8B975-5C52-40FF-9AE4-223FC13C4979}">
      <dgm:prSet/>
      <dgm:spPr/>
      <dgm:t>
        <a:bodyPr/>
        <a:lstStyle/>
        <a:p>
          <a:endParaRPr lang="en-GB"/>
        </a:p>
      </dgm:t>
    </dgm:pt>
    <dgm:pt modelId="{CFF2FD03-C47A-45C4-9F4C-DF9733F8160C}" type="sibTrans" cxnId="{C4C8B975-5C52-40FF-9AE4-223FC13C4979}">
      <dgm:prSet/>
      <dgm:spPr/>
      <dgm:t>
        <a:bodyPr/>
        <a:lstStyle/>
        <a:p>
          <a:endParaRPr lang="en-GB"/>
        </a:p>
      </dgm:t>
    </dgm:pt>
    <dgm:pt modelId="{35418DA1-E433-4B20-BA80-5DF32EFB1082}" type="pres">
      <dgm:prSet presAssocID="{9AFAB347-7E3D-4A65-AF32-E5DE78B0D4FB}" presName="diagram" presStyleCnt="0">
        <dgm:presLayoutVars>
          <dgm:dir/>
          <dgm:resizeHandles val="exact"/>
        </dgm:presLayoutVars>
      </dgm:prSet>
      <dgm:spPr/>
    </dgm:pt>
    <dgm:pt modelId="{06526087-371A-4740-8B1A-0D6ECCC42DAE}" type="pres">
      <dgm:prSet presAssocID="{715817A8-DE13-4259-914E-8717EB7B3CC9}" presName="node" presStyleLbl="node1" presStyleIdx="0" presStyleCnt="5">
        <dgm:presLayoutVars>
          <dgm:bulletEnabled val="1"/>
        </dgm:presLayoutVars>
      </dgm:prSet>
      <dgm:spPr/>
    </dgm:pt>
    <dgm:pt modelId="{4685180F-3CD5-4F03-852E-2082FBC59AF5}" type="pres">
      <dgm:prSet presAssocID="{5ABCCCCA-34BB-476A-A83E-8EC8A5EDB672}" presName="sibTrans" presStyleLbl="sibTrans2D1" presStyleIdx="0" presStyleCnt="4"/>
      <dgm:spPr/>
    </dgm:pt>
    <dgm:pt modelId="{F6C5CD62-74C7-4868-84A9-5E16EE211402}" type="pres">
      <dgm:prSet presAssocID="{5ABCCCCA-34BB-476A-A83E-8EC8A5EDB672}" presName="connectorText" presStyleLbl="sibTrans2D1" presStyleIdx="0" presStyleCnt="4"/>
      <dgm:spPr/>
    </dgm:pt>
    <dgm:pt modelId="{2C36A030-565E-4EBA-B7DA-CDADAD230873}" type="pres">
      <dgm:prSet presAssocID="{77E839EA-3EF9-429E-81CE-7C375DBB2EDE}" presName="node" presStyleLbl="node1" presStyleIdx="1" presStyleCnt="5">
        <dgm:presLayoutVars>
          <dgm:bulletEnabled val="1"/>
        </dgm:presLayoutVars>
      </dgm:prSet>
      <dgm:spPr/>
    </dgm:pt>
    <dgm:pt modelId="{1AEC8196-F170-439F-833F-3484D5EB6B8D}" type="pres">
      <dgm:prSet presAssocID="{9DA28995-2E49-4F40-B2D8-C2EE555F728E}" presName="sibTrans" presStyleLbl="sibTrans2D1" presStyleIdx="1" presStyleCnt="4"/>
      <dgm:spPr/>
    </dgm:pt>
    <dgm:pt modelId="{3102FF7B-DFE0-42B2-8B1C-A26C196C2357}" type="pres">
      <dgm:prSet presAssocID="{9DA28995-2E49-4F40-B2D8-C2EE555F728E}" presName="connectorText" presStyleLbl="sibTrans2D1" presStyleIdx="1" presStyleCnt="4"/>
      <dgm:spPr/>
    </dgm:pt>
    <dgm:pt modelId="{5D1A8534-537F-4AA5-8D8B-64EA4F49F0EE}" type="pres">
      <dgm:prSet presAssocID="{CDF5530B-1B41-40FA-8C1D-2CBF9128ABA7}" presName="node" presStyleLbl="node1" presStyleIdx="2" presStyleCnt="5">
        <dgm:presLayoutVars>
          <dgm:bulletEnabled val="1"/>
        </dgm:presLayoutVars>
      </dgm:prSet>
      <dgm:spPr/>
    </dgm:pt>
    <dgm:pt modelId="{ADB630DA-845E-4948-80DE-DF55639EBD11}" type="pres">
      <dgm:prSet presAssocID="{4A15EA31-8AA5-4880-BE9B-8B62F9892E7A}" presName="sibTrans" presStyleLbl="sibTrans2D1" presStyleIdx="2" presStyleCnt="4"/>
      <dgm:spPr/>
    </dgm:pt>
    <dgm:pt modelId="{C3156942-6DDD-43BE-B717-A780E763EAB1}" type="pres">
      <dgm:prSet presAssocID="{4A15EA31-8AA5-4880-BE9B-8B62F9892E7A}" presName="connectorText" presStyleLbl="sibTrans2D1" presStyleIdx="2" presStyleCnt="4"/>
      <dgm:spPr/>
    </dgm:pt>
    <dgm:pt modelId="{AEC132DF-C8E3-4534-9631-FCFCC10C79F0}" type="pres">
      <dgm:prSet presAssocID="{FC6F529C-635F-4CF9-BA9C-D4E682BA6B03}" presName="node" presStyleLbl="node1" presStyleIdx="3" presStyleCnt="5">
        <dgm:presLayoutVars>
          <dgm:bulletEnabled val="1"/>
        </dgm:presLayoutVars>
      </dgm:prSet>
      <dgm:spPr/>
    </dgm:pt>
    <dgm:pt modelId="{CB7BA04A-7E3A-45C8-8892-B6BB49645824}" type="pres">
      <dgm:prSet presAssocID="{4B6E2039-CB1A-4822-AAE0-D2C15D024F21}" presName="sibTrans" presStyleLbl="sibTrans2D1" presStyleIdx="3" presStyleCnt="4"/>
      <dgm:spPr/>
    </dgm:pt>
    <dgm:pt modelId="{88E7E6D8-D386-4E83-8AF9-E81E14C0785A}" type="pres">
      <dgm:prSet presAssocID="{4B6E2039-CB1A-4822-AAE0-D2C15D024F21}" presName="connectorText" presStyleLbl="sibTrans2D1" presStyleIdx="3" presStyleCnt="4"/>
      <dgm:spPr/>
    </dgm:pt>
    <dgm:pt modelId="{249F6758-0DB0-4A30-A2FC-320DFF41E61D}" type="pres">
      <dgm:prSet presAssocID="{09C2A712-D4A7-4486-B851-4D1CDCBD2C79}" presName="node" presStyleLbl="node1" presStyleIdx="4" presStyleCnt="5" custScaleX="142337">
        <dgm:presLayoutVars>
          <dgm:bulletEnabled val="1"/>
        </dgm:presLayoutVars>
      </dgm:prSet>
      <dgm:spPr/>
    </dgm:pt>
  </dgm:ptLst>
  <dgm:cxnLst>
    <dgm:cxn modelId="{F46CC21C-DCFF-44E6-836F-398F67ED41B0}" type="presOf" srcId="{5ABCCCCA-34BB-476A-A83E-8EC8A5EDB672}" destId="{4685180F-3CD5-4F03-852E-2082FBC59AF5}" srcOrd="0" destOrd="0" presId="urn:microsoft.com/office/officeart/2005/8/layout/process5"/>
    <dgm:cxn modelId="{45DE3C37-9048-42CE-972D-C153E0B3B0F9}" srcId="{9AFAB347-7E3D-4A65-AF32-E5DE78B0D4FB}" destId="{CDF5530B-1B41-40FA-8C1D-2CBF9128ABA7}" srcOrd="2" destOrd="0" parTransId="{1D26E833-7704-40B3-B2D5-F6E7D1B81887}" sibTransId="{4A15EA31-8AA5-4880-BE9B-8B62F9892E7A}"/>
    <dgm:cxn modelId="{D6A87043-69A8-40A0-81A7-CF03A9A87EAD}" type="presOf" srcId="{9DA28995-2E49-4F40-B2D8-C2EE555F728E}" destId="{1AEC8196-F170-439F-833F-3484D5EB6B8D}" srcOrd="0" destOrd="0" presId="urn:microsoft.com/office/officeart/2005/8/layout/process5"/>
    <dgm:cxn modelId="{6ADA4345-9CF7-49BA-BC3E-B888EF0F278F}" srcId="{9AFAB347-7E3D-4A65-AF32-E5DE78B0D4FB}" destId="{715817A8-DE13-4259-914E-8717EB7B3CC9}" srcOrd="0" destOrd="0" parTransId="{77889065-E427-447B-918B-28545712B8AF}" sibTransId="{5ABCCCCA-34BB-476A-A83E-8EC8A5EDB672}"/>
    <dgm:cxn modelId="{54552F66-4038-4318-946C-A83605C4E37E}" type="presOf" srcId="{09C2A712-D4A7-4486-B851-4D1CDCBD2C79}" destId="{249F6758-0DB0-4A30-A2FC-320DFF41E61D}" srcOrd="0" destOrd="0" presId="urn:microsoft.com/office/officeart/2005/8/layout/process5"/>
    <dgm:cxn modelId="{08D7A666-3594-4996-9A98-6D89187A0EAA}" srcId="{9AFAB347-7E3D-4A65-AF32-E5DE78B0D4FB}" destId="{FC6F529C-635F-4CF9-BA9C-D4E682BA6B03}" srcOrd="3" destOrd="0" parTransId="{C768CE23-97E0-419A-AAB1-7562582050E9}" sibTransId="{4B6E2039-CB1A-4822-AAE0-D2C15D024F21}"/>
    <dgm:cxn modelId="{5B324C47-5085-4B66-87F2-BE7561A3980E}" type="presOf" srcId="{CDF5530B-1B41-40FA-8C1D-2CBF9128ABA7}" destId="{5D1A8534-537F-4AA5-8D8B-64EA4F49F0EE}" srcOrd="0" destOrd="0" presId="urn:microsoft.com/office/officeart/2005/8/layout/process5"/>
    <dgm:cxn modelId="{DD8E614A-FCB8-4C32-B15F-1D99257CAC2F}" srcId="{9AFAB347-7E3D-4A65-AF32-E5DE78B0D4FB}" destId="{77E839EA-3EF9-429E-81CE-7C375DBB2EDE}" srcOrd="1" destOrd="0" parTransId="{2862A5FE-FB67-49B4-B2DD-28BFFE46EB25}" sibTransId="{9DA28995-2E49-4F40-B2D8-C2EE555F728E}"/>
    <dgm:cxn modelId="{CE70B850-5BE6-4A79-9C5A-81B5D721919B}" type="presOf" srcId="{4B6E2039-CB1A-4822-AAE0-D2C15D024F21}" destId="{88E7E6D8-D386-4E83-8AF9-E81E14C0785A}" srcOrd="1" destOrd="0" presId="urn:microsoft.com/office/officeart/2005/8/layout/process5"/>
    <dgm:cxn modelId="{FF99F250-F6E3-4128-8B59-8E919B670C38}" type="presOf" srcId="{4B6E2039-CB1A-4822-AAE0-D2C15D024F21}" destId="{CB7BA04A-7E3A-45C8-8892-B6BB49645824}" srcOrd="0" destOrd="0" presId="urn:microsoft.com/office/officeart/2005/8/layout/process5"/>
    <dgm:cxn modelId="{C4C8B975-5C52-40FF-9AE4-223FC13C4979}" srcId="{9AFAB347-7E3D-4A65-AF32-E5DE78B0D4FB}" destId="{09C2A712-D4A7-4486-B851-4D1CDCBD2C79}" srcOrd="4" destOrd="0" parTransId="{BF11659D-4C8D-4EB1-A813-4E3B42C533C6}" sibTransId="{CFF2FD03-C47A-45C4-9F4C-DF9733F8160C}"/>
    <dgm:cxn modelId="{867B6890-B77A-458B-AFBD-1A2D6FBD1DEC}" type="presOf" srcId="{715817A8-DE13-4259-914E-8717EB7B3CC9}" destId="{06526087-371A-4740-8B1A-0D6ECCC42DAE}" srcOrd="0" destOrd="0" presId="urn:microsoft.com/office/officeart/2005/8/layout/process5"/>
    <dgm:cxn modelId="{C17128A4-FC3F-4E6F-B42C-A27F2162F43F}" type="presOf" srcId="{9DA28995-2E49-4F40-B2D8-C2EE555F728E}" destId="{3102FF7B-DFE0-42B2-8B1C-A26C196C2357}" srcOrd="1" destOrd="0" presId="urn:microsoft.com/office/officeart/2005/8/layout/process5"/>
    <dgm:cxn modelId="{EABD51BD-6FED-4722-ADEF-88AB0F203CF2}" type="presOf" srcId="{9AFAB347-7E3D-4A65-AF32-E5DE78B0D4FB}" destId="{35418DA1-E433-4B20-BA80-5DF32EFB1082}" srcOrd="0" destOrd="0" presId="urn:microsoft.com/office/officeart/2005/8/layout/process5"/>
    <dgm:cxn modelId="{F53911C1-588A-4EE1-8FC2-B44427B84877}" type="presOf" srcId="{4A15EA31-8AA5-4880-BE9B-8B62F9892E7A}" destId="{ADB630DA-845E-4948-80DE-DF55639EBD11}" srcOrd="0" destOrd="0" presId="urn:microsoft.com/office/officeart/2005/8/layout/process5"/>
    <dgm:cxn modelId="{8A8290DD-1A5B-4BCD-894C-7A1E782A0BF2}" type="presOf" srcId="{4A15EA31-8AA5-4880-BE9B-8B62F9892E7A}" destId="{C3156942-6DDD-43BE-B717-A780E763EAB1}" srcOrd="1" destOrd="0" presId="urn:microsoft.com/office/officeart/2005/8/layout/process5"/>
    <dgm:cxn modelId="{B38FECEC-25D8-458B-AFC2-82EB66E9127F}" type="presOf" srcId="{FC6F529C-635F-4CF9-BA9C-D4E682BA6B03}" destId="{AEC132DF-C8E3-4534-9631-FCFCC10C79F0}" srcOrd="0" destOrd="0" presId="urn:microsoft.com/office/officeart/2005/8/layout/process5"/>
    <dgm:cxn modelId="{9EDD62EE-3D2D-471B-AFF3-D37DFB43DE20}" type="presOf" srcId="{5ABCCCCA-34BB-476A-A83E-8EC8A5EDB672}" destId="{F6C5CD62-74C7-4868-84A9-5E16EE211402}" srcOrd="1" destOrd="0" presId="urn:microsoft.com/office/officeart/2005/8/layout/process5"/>
    <dgm:cxn modelId="{B1E4CEF4-9EEC-4305-B768-089E7CC8C611}" type="presOf" srcId="{77E839EA-3EF9-429E-81CE-7C375DBB2EDE}" destId="{2C36A030-565E-4EBA-B7DA-CDADAD230873}" srcOrd="0" destOrd="0" presId="urn:microsoft.com/office/officeart/2005/8/layout/process5"/>
    <dgm:cxn modelId="{4704B36C-025C-4F09-8C46-9E7E062326B3}" type="presParOf" srcId="{35418DA1-E433-4B20-BA80-5DF32EFB1082}" destId="{06526087-371A-4740-8B1A-0D6ECCC42DAE}" srcOrd="0" destOrd="0" presId="urn:microsoft.com/office/officeart/2005/8/layout/process5"/>
    <dgm:cxn modelId="{9A3AF53E-99CE-4697-B7D1-7F84E3741F85}" type="presParOf" srcId="{35418DA1-E433-4B20-BA80-5DF32EFB1082}" destId="{4685180F-3CD5-4F03-852E-2082FBC59AF5}" srcOrd="1" destOrd="0" presId="urn:microsoft.com/office/officeart/2005/8/layout/process5"/>
    <dgm:cxn modelId="{0CD0F6B8-308E-434B-9F54-52F1CFE810BB}" type="presParOf" srcId="{4685180F-3CD5-4F03-852E-2082FBC59AF5}" destId="{F6C5CD62-74C7-4868-84A9-5E16EE211402}" srcOrd="0" destOrd="0" presId="urn:microsoft.com/office/officeart/2005/8/layout/process5"/>
    <dgm:cxn modelId="{857DCE0C-0A6B-48F7-A4BB-2517E936E9F0}" type="presParOf" srcId="{35418DA1-E433-4B20-BA80-5DF32EFB1082}" destId="{2C36A030-565E-4EBA-B7DA-CDADAD230873}" srcOrd="2" destOrd="0" presId="urn:microsoft.com/office/officeart/2005/8/layout/process5"/>
    <dgm:cxn modelId="{716BA4D7-3D6C-478B-BF5C-E8F07B562890}" type="presParOf" srcId="{35418DA1-E433-4B20-BA80-5DF32EFB1082}" destId="{1AEC8196-F170-439F-833F-3484D5EB6B8D}" srcOrd="3" destOrd="0" presId="urn:microsoft.com/office/officeart/2005/8/layout/process5"/>
    <dgm:cxn modelId="{C17FC8D4-C95A-46A6-AEBF-91C677B1DB56}" type="presParOf" srcId="{1AEC8196-F170-439F-833F-3484D5EB6B8D}" destId="{3102FF7B-DFE0-42B2-8B1C-A26C196C2357}" srcOrd="0" destOrd="0" presId="urn:microsoft.com/office/officeart/2005/8/layout/process5"/>
    <dgm:cxn modelId="{31456C87-4CE5-413A-A063-0DFAA39C00CB}" type="presParOf" srcId="{35418DA1-E433-4B20-BA80-5DF32EFB1082}" destId="{5D1A8534-537F-4AA5-8D8B-64EA4F49F0EE}" srcOrd="4" destOrd="0" presId="urn:microsoft.com/office/officeart/2005/8/layout/process5"/>
    <dgm:cxn modelId="{47A62C5B-2E4F-462A-A438-FE2A220BE404}" type="presParOf" srcId="{35418DA1-E433-4B20-BA80-5DF32EFB1082}" destId="{ADB630DA-845E-4948-80DE-DF55639EBD11}" srcOrd="5" destOrd="0" presId="urn:microsoft.com/office/officeart/2005/8/layout/process5"/>
    <dgm:cxn modelId="{036A1C09-E262-4C6E-B56D-3AD0FC99A784}" type="presParOf" srcId="{ADB630DA-845E-4948-80DE-DF55639EBD11}" destId="{C3156942-6DDD-43BE-B717-A780E763EAB1}" srcOrd="0" destOrd="0" presId="urn:microsoft.com/office/officeart/2005/8/layout/process5"/>
    <dgm:cxn modelId="{B9CB74EF-97FC-4320-8008-E00AEB575CAE}" type="presParOf" srcId="{35418DA1-E433-4B20-BA80-5DF32EFB1082}" destId="{AEC132DF-C8E3-4534-9631-FCFCC10C79F0}" srcOrd="6" destOrd="0" presId="urn:microsoft.com/office/officeart/2005/8/layout/process5"/>
    <dgm:cxn modelId="{05AC8E99-E6C9-48B3-9710-F31635996640}" type="presParOf" srcId="{35418DA1-E433-4B20-BA80-5DF32EFB1082}" destId="{CB7BA04A-7E3A-45C8-8892-B6BB49645824}" srcOrd="7" destOrd="0" presId="urn:microsoft.com/office/officeart/2005/8/layout/process5"/>
    <dgm:cxn modelId="{3046796D-5234-4F59-99EE-AE5C04CF2AE8}" type="presParOf" srcId="{CB7BA04A-7E3A-45C8-8892-B6BB49645824}" destId="{88E7E6D8-D386-4E83-8AF9-E81E14C0785A}" srcOrd="0" destOrd="0" presId="urn:microsoft.com/office/officeart/2005/8/layout/process5"/>
    <dgm:cxn modelId="{06F20010-97EA-4A0C-B45A-6948DFB0CFF9}" type="presParOf" srcId="{35418DA1-E433-4B20-BA80-5DF32EFB1082}" destId="{249F6758-0DB0-4A30-A2FC-320DFF41E61D}"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E086378-CAD7-4D4D-803D-542A85FE3C3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Gathering &amp; storing information &amp; intelligence</a:t>
          </a:r>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Sharing information &amp; intelligence</a:t>
          </a:r>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269968-EFF0-40C2-BE5C-8F3680098242}">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Crime &amp; Disorder Act 1998</a:t>
          </a:r>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Computer Misuse Act 1990</a:t>
          </a:r>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Criminal Procedure &amp; Investigations Act 1996</a:t>
          </a:r>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Data Protection Act 2018/ General Data Protection Regulation (EU) 2018/679 (GDPR)</a:t>
          </a:r>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E19FF7C-23A8-496A-B572-2A87FF1BE23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2CB61EF1-E464-4C79-A988-256405AF2F57}">
      <dgm:prSet phldrT="[Text]" custT="1"/>
      <dgm:spPr>
        <a:solidFill>
          <a:schemeClr val="accent5">
            <a:lumMod val="40000"/>
            <a:lumOff val="60000"/>
          </a:schemeClr>
        </a:solidFill>
        <a:ln>
          <a:solidFill>
            <a:schemeClr val="tx1"/>
          </a:solidFill>
        </a:ln>
      </dgm:spPr>
      <dgm:t>
        <a:bodyPr/>
        <a:lstStyle/>
        <a:p>
          <a:r>
            <a:rPr lang="en-GB" sz="2400" b="1" i="1" u="sng" dirty="0">
              <a:solidFill>
                <a:schemeClr val="tx1"/>
              </a:solidFill>
            </a:rPr>
            <a:t>Group 1</a:t>
          </a:r>
        </a:p>
        <a:p>
          <a:r>
            <a:rPr lang="en-GB" sz="2400" dirty="0">
              <a:solidFill>
                <a:schemeClr val="tx1"/>
              </a:solidFill>
            </a:rPr>
            <a:t>Certain public protection matters</a:t>
          </a:r>
        </a:p>
      </dgm:t>
    </dgm:pt>
    <dgm:pt modelId="{A811E169-124C-4C5A-8124-1B22FEEA879F}" type="parTrans" cxnId="{130E8F1B-B889-489C-81AC-EEAA4F8716B1}">
      <dgm:prSet/>
      <dgm:spPr/>
      <dgm:t>
        <a:bodyPr/>
        <a:lstStyle/>
        <a:p>
          <a:endParaRPr lang="en-GB"/>
        </a:p>
      </dgm:t>
    </dgm:pt>
    <dgm:pt modelId="{F65906B4-41B5-44F3-85B8-26C69124542E}" type="sibTrans" cxnId="{130E8F1B-B889-489C-81AC-EEAA4F8716B1}">
      <dgm:prSet/>
      <dgm:spPr>
        <a:solidFill>
          <a:srgbClr val="002060"/>
        </a:solidFill>
        <a:ln>
          <a:solidFill>
            <a:schemeClr val="tx1"/>
          </a:solidFill>
        </a:ln>
      </dgm:spPr>
      <dgm:t>
        <a:bodyPr/>
        <a:lstStyle/>
        <a:p>
          <a:endParaRPr lang="en-GB"/>
        </a:p>
      </dgm:t>
    </dgm:pt>
    <dgm:pt modelId="{D2794A44-D915-47DF-BDD5-34AB93B120F0}">
      <dgm:prSet phldrT="[Text]" custT="1"/>
      <dgm:spPr>
        <a:solidFill>
          <a:schemeClr val="accent3">
            <a:lumMod val="40000"/>
            <a:lumOff val="60000"/>
          </a:schemeClr>
        </a:solidFill>
        <a:ln>
          <a:solidFill>
            <a:schemeClr val="tx1"/>
          </a:solidFill>
        </a:ln>
      </dgm:spPr>
      <dgm:t>
        <a:bodyPr/>
        <a:lstStyle/>
        <a:p>
          <a:r>
            <a:rPr lang="en-GB" sz="2400" b="1" i="1" u="sng" dirty="0">
              <a:solidFill>
                <a:schemeClr val="tx1"/>
              </a:solidFill>
            </a:rPr>
            <a:t>Group 2</a:t>
          </a:r>
        </a:p>
        <a:p>
          <a:r>
            <a:rPr lang="en-GB" sz="2400" b="0" i="0" u="none" dirty="0">
              <a:solidFill>
                <a:schemeClr val="tx1"/>
              </a:solidFill>
            </a:rPr>
            <a:t>Other sexual, violent or serious offences</a:t>
          </a:r>
        </a:p>
      </dgm:t>
    </dgm:pt>
    <dgm:pt modelId="{F51B2175-7976-40B5-ADCE-C0F6C8060BA3}" type="parTrans" cxnId="{ECF2E6E4-F17E-4265-BAF8-D61ED0DDE410}">
      <dgm:prSet/>
      <dgm:spPr/>
      <dgm:t>
        <a:bodyPr/>
        <a:lstStyle/>
        <a:p>
          <a:endParaRPr lang="en-GB"/>
        </a:p>
      </dgm:t>
    </dgm:pt>
    <dgm:pt modelId="{8C4AAC65-A307-41FD-8609-8C70BB6857B4}" type="sibTrans" cxnId="{ECF2E6E4-F17E-4265-BAF8-D61ED0DDE410}">
      <dgm:prSet/>
      <dgm:spPr>
        <a:solidFill>
          <a:srgbClr val="002060"/>
        </a:solidFill>
        <a:ln>
          <a:solidFill>
            <a:schemeClr val="tx1"/>
          </a:solidFill>
        </a:ln>
      </dgm:spPr>
      <dgm:t>
        <a:bodyPr/>
        <a:lstStyle/>
        <a:p>
          <a:endParaRPr lang="en-GB"/>
        </a:p>
      </dgm:t>
    </dgm:pt>
    <dgm:pt modelId="{8C5EF23F-39A7-4627-82E3-9286954D6F2F}">
      <dgm:prSet phldrT="[Text]" custT="1"/>
      <dgm:spPr>
        <a:solidFill>
          <a:schemeClr val="accent5">
            <a:lumMod val="40000"/>
            <a:lumOff val="60000"/>
          </a:schemeClr>
        </a:solidFill>
        <a:ln>
          <a:solidFill>
            <a:schemeClr val="tx1"/>
          </a:solidFill>
        </a:ln>
      </dgm:spPr>
      <dgm:t>
        <a:bodyPr/>
        <a:lstStyle/>
        <a:p>
          <a:r>
            <a:rPr lang="en-GB" sz="2400" b="1" i="1" u="sng" dirty="0">
              <a:solidFill>
                <a:schemeClr val="tx1"/>
              </a:solidFill>
            </a:rPr>
            <a:t>Group 3</a:t>
          </a:r>
        </a:p>
        <a:p>
          <a:r>
            <a:rPr lang="en-GB" sz="2400" dirty="0">
              <a:solidFill>
                <a:schemeClr val="tx1"/>
              </a:solidFill>
            </a:rPr>
            <a:t>All other offences</a:t>
          </a:r>
        </a:p>
      </dgm:t>
    </dgm:pt>
    <dgm:pt modelId="{33076F9C-6520-45E2-AF06-54EF79AD8E28}" type="parTrans" cxnId="{E959421A-E7BC-403F-934F-C9A9F6498108}">
      <dgm:prSet/>
      <dgm:spPr/>
      <dgm:t>
        <a:bodyPr/>
        <a:lstStyle/>
        <a:p>
          <a:endParaRPr lang="en-GB"/>
        </a:p>
      </dgm:t>
    </dgm:pt>
    <dgm:pt modelId="{6F7BA0A2-2AE9-4851-B9F8-49A80E666744}" type="sibTrans" cxnId="{E959421A-E7BC-403F-934F-C9A9F6498108}">
      <dgm:prSet/>
      <dgm:spPr>
        <a:solidFill>
          <a:srgbClr val="002060"/>
        </a:solidFill>
        <a:ln>
          <a:solidFill>
            <a:schemeClr val="tx1"/>
          </a:solidFill>
        </a:ln>
      </dgm:spPr>
      <dgm:t>
        <a:bodyPr/>
        <a:lstStyle/>
        <a:p>
          <a:endParaRPr lang="en-GB"/>
        </a:p>
      </dgm:t>
    </dgm:pt>
    <dgm:pt modelId="{AD8E20B1-FB8C-4942-AB9B-10C487654014}">
      <dgm:prSet phldrT="[Text]" custT="1"/>
      <dgm:spPr>
        <a:solidFill>
          <a:schemeClr val="accent3">
            <a:lumMod val="40000"/>
            <a:lumOff val="60000"/>
          </a:schemeClr>
        </a:solidFill>
        <a:ln>
          <a:solidFill>
            <a:schemeClr val="tx1"/>
          </a:solidFill>
        </a:ln>
      </dgm:spPr>
      <dgm:t>
        <a:bodyPr/>
        <a:lstStyle/>
        <a:p>
          <a:r>
            <a:rPr lang="en-GB" sz="2400" b="1" i="1" u="sng" dirty="0">
              <a:solidFill>
                <a:schemeClr val="tx1"/>
              </a:solidFill>
            </a:rPr>
            <a:t>Group 4</a:t>
          </a:r>
        </a:p>
        <a:p>
          <a:r>
            <a:rPr lang="en-GB" sz="2400" dirty="0">
              <a:solidFill>
                <a:schemeClr val="tx1"/>
              </a:solidFill>
            </a:rPr>
            <a:t>Miscellaneous</a:t>
          </a:r>
        </a:p>
      </dgm:t>
    </dgm:pt>
    <dgm:pt modelId="{752F952D-CC26-43E2-9C0B-0C7D16E181F6}" type="parTrans" cxnId="{430EEB38-D6EB-4C08-8F49-E10E255E291A}">
      <dgm:prSet/>
      <dgm:spPr/>
      <dgm:t>
        <a:bodyPr/>
        <a:lstStyle/>
        <a:p>
          <a:endParaRPr lang="en-GB"/>
        </a:p>
      </dgm:t>
    </dgm:pt>
    <dgm:pt modelId="{42B24613-A103-41C7-A709-9E156F4C808B}" type="sibTrans" cxnId="{430EEB38-D6EB-4C08-8F49-E10E255E291A}">
      <dgm:prSet/>
      <dgm:spPr/>
      <dgm:t>
        <a:bodyPr/>
        <a:lstStyle/>
        <a:p>
          <a:endParaRPr lang="en-GB"/>
        </a:p>
      </dgm:t>
    </dgm:pt>
    <dgm:pt modelId="{4145CC7C-46E0-4601-A4B3-94E8C3FE385A}" type="pres">
      <dgm:prSet presAssocID="{1E19FF7C-23A8-496A-B572-2A87FF1BE235}" presName="diagram" presStyleCnt="0">
        <dgm:presLayoutVars>
          <dgm:dir/>
          <dgm:resizeHandles val="exact"/>
        </dgm:presLayoutVars>
      </dgm:prSet>
      <dgm:spPr/>
    </dgm:pt>
    <dgm:pt modelId="{CFDC1D38-3375-43B6-B650-3228A055A191}" type="pres">
      <dgm:prSet presAssocID="{2CB61EF1-E464-4C79-A988-256405AF2F57}" presName="node" presStyleLbl="node1" presStyleIdx="0" presStyleCnt="4">
        <dgm:presLayoutVars>
          <dgm:bulletEnabled val="1"/>
        </dgm:presLayoutVars>
      </dgm:prSet>
      <dgm:spPr/>
    </dgm:pt>
    <dgm:pt modelId="{9DDD9D50-71FF-4910-992B-8315181D63EA}" type="pres">
      <dgm:prSet presAssocID="{F65906B4-41B5-44F3-85B8-26C69124542E}" presName="sibTrans" presStyleLbl="sibTrans2D1" presStyleIdx="0" presStyleCnt="3"/>
      <dgm:spPr/>
    </dgm:pt>
    <dgm:pt modelId="{D5A2A92B-1EE7-412F-96C6-FB5BCDD58168}" type="pres">
      <dgm:prSet presAssocID="{F65906B4-41B5-44F3-85B8-26C69124542E}" presName="connectorText" presStyleLbl="sibTrans2D1" presStyleIdx="0" presStyleCnt="3"/>
      <dgm:spPr/>
    </dgm:pt>
    <dgm:pt modelId="{4B92C73D-124F-44EF-967F-7F3128670D03}" type="pres">
      <dgm:prSet presAssocID="{D2794A44-D915-47DF-BDD5-34AB93B120F0}" presName="node" presStyleLbl="node1" presStyleIdx="1" presStyleCnt="4">
        <dgm:presLayoutVars>
          <dgm:bulletEnabled val="1"/>
        </dgm:presLayoutVars>
      </dgm:prSet>
      <dgm:spPr/>
    </dgm:pt>
    <dgm:pt modelId="{1E441DB4-9775-453B-8948-CEB539D2D2AC}" type="pres">
      <dgm:prSet presAssocID="{8C4AAC65-A307-41FD-8609-8C70BB6857B4}" presName="sibTrans" presStyleLbl="sibTrans2D1" presStyleIdx="1" presStyleCnt="3"/>
      <dgm:spPr/>
    </dgm:pt>
    <dgm:pt modelId="{F87D396E-6D7C-4CDE-BC88-ABADB040FD12}" type="pres">
      <dgm:prSet presAssocID="{8C4AAC65-A307-41FD-8609-8C70BB6857B4}" presName="connectorText" presStyleLbl="sibTrans2D1" presStyleIdx="1" presStyleCnt="3"/>
      <dgm:spPr/>
    </dgm:pt>
    <dgm:pt modelId="{27C45C32-CB55-435F-AB63-162B578EABD5}" type="pres">
      <dgm:prSet presAssocID="{8C5EF23F-39A7-4627-82E3-9286954D6F2F}" presName="node" presStyleLbl="node1" presStyleIdx="2" presStyleCnt="4">
        <dgm:presLayoutVars>
          <dgm:bulletEnabled val="1"/>
        </dgm:presLayoutVars>
      </dgm:prSet>
      <dgm:spPr/>
    </dgm:pt>
    <dgm:pt modelId="{ADBC5F8B-7597-4988-8CCA-31FBD20F1051}" type="pres">
      <dgm:prSet presAssocID="{6F7BA0A2-2AE9-4851-B9F8-49A80E666744}" presName="sibTrans" presStyleLbl="sibTrans2D1" presStyleIdx="2" presStyleCnt="3"/>
      <dgm:spPr/>
    </dgm:pt>
    <dgm:pt modelId="{D5261DF5-E597-4B04-85D9-001C31470000}" type="pres">
      <dgm:prSet presAssocID="{6F7BA0A2-2AE9-4851-B9F8-49A80E666744}" presName="connectorText" presStyleLbl="sibTrans2D1" presStyleIdx="2" presStyleCnt="3"/>
      <dgm:spPr/>
    </dgm:pt>
    <dgm:pt modelId="{6BA6C88E-DE6A-4645-A1CE-A95319DB405B}" type="pres">
      <dgm:prSet presAssocID="{AD8E20B1-FB8C-4942-AB9B-10C487654014}" presName="node" presStyleLbl="node1" presStyleIdx="3" presStyleCnt="4">
        <dgm:presLayoutVars>
          <dgm:bulletEnabled val="1"/>
        </dgm:presLayoutVars>
      </dgm:prSet>
      <dgm:spPr/>
    </dgm:pt>
  </dgm:ptLst>
  <dgm:cxnLst>
    <dgm:cxn modelId="{4DF2C701-0AA2-4705-92A5-6E9C73DD89FE}" type="presOf" srcId="{F65906B4-41B5-44F3-85B8-26C69124542E}" destId="{9DDD9D50-71FF-4910-992B-8315181D63EA}" srcOrd="0" destOrd="0" presId="urn:microsoft.com/office/officeart/2005/8/layout/process5"/>
    <dgm:cxn modelId="{ECB98D09-CF01-4484-9DC4-947DC75EE639}" type="presOf" srcId="{AD8E20B1-FB8C-4942-AB9B-10C487654014}" destId="{6BA6C88E-DE6A-4645-A1CE-A95319DB405B}" srcOrd="0" destOrd="0" presId="urn:microsoft.com/office/officeart/2005/8/layout/process5"/>
    <dgm:cxn modelId="{B8F84516-3BF5-4377-8FDD-278B4D419496}" type="presOf" srcId="{6F7BA0A2-2AE9-4851-B9F8-49A80E666744}" destId="{ADBC5F8B-7597-4988-8CCA-31FBD20F1051}" srcOrd="0" destOrd="0" presId="urn:microsoft.com/office/officeart/2005/8/layout/process5"/>
    <dgm:cxn modelId="{E959421A-E7BC-403F-934F-C9A9F6498108}" srcId="{1E19FF7C-23A8-496A-B572-2A87FF1BE235}" destId="{8C5EF23F-39A7-4627-82E3-9286954D6F2F}" srcOrd="2" destOrd="0" parTransId="{33076F9C-6520-45E2-AF06-54EF79AD8E28}" sibTransId="{6F7BA0A2-2AE9-4851-B9F8-49A80E666744}"/>
    <dgm:cxn modelId="{130E8F1B-B889-489C-81AC-EEAA4F8716B1}" srcId="{1E19FF7C-23A8-496A-B572-2A87FF1BE235}" destId="{2CB61EF1-E464-4C79-A988-256405AF2F57}" srcOrd="0" destOrd="0" parTransId="{A811E169-124C-4C5A-8124-1B22FEEA879F}" sibTransId="{F65906B4-41B5-44F3-85B8-26C69124542E}"/>
    <dgm:cxn modelId="{D0B2061D-3523-4CC5-BE1D-97D086863B9E}" type="presOf" srcId="{1E19FF7C-23A8-496A-B572-2A87FF1BE235}" destId="{4145CC7C-46E0-4601-A4B3-94E8C3FE385A}" srcOrd="0" destOrd="0" presId="urn:microsoft.com/office/officeart/2005/8/layout/process5"/>
    <dgm:cxn modelId="{4A59862C-9DE0-4F8F-ABAC-6959ED375FDA}" type="presOf" srcId="{2CB61EF1-E464-4C79-A988-256405AF2F57}" destId="{CFDC1D38-3375-43B6-B650-3228A055A191}" srcOrd="0" destOrd="0" presId="urn:microsoft.com/office/officeart/2005/8/layout/process5"/>
    <dgm:cxn modelId="{74055935-0C72-4F58-9BE9-B653603DEBFB}" type="presOf" srcId="{F65906B4-41B5-44F3-85B8-26C69124542E}" destId="{D5A2A92B-1EE7-412F-96C6-FB5BCDD58168}" srcOrd="1" destOrd="0" presId="urn:microsoft.com/office/officeart/2005/8/layout/process5"/>
    <dgm:cxn modelId="{6A2CB238-D7B7-4EE7-9DC6-532E813B3DC3}" type="presOf" srcId="{6F7BA0A2-2AE9-4851-B9F8-49A80E666744}" destId="{D5261DF5-E597-4B04-85D9-001C31470000}" srcOrd="1" destOrd="0" presId="urn:microsoft.com/office/officeart/2005/8/layout/process5"/>
    <dgm:cxn modelId="{430EEB38-D6EB-4C08-8F49-E10E255E291A}" srcId="{1E19FF7C-23A8-496A-B572-2A87FF1BE235}" destId="{AD8E20B1-FB8C-4942-AB9B-10C487654014}" srcOrd="3" destOrd="0" parTransId="{752F952D-CC26-43E2-9C0B-0C7D16E181F6}" sibTransId="{42B24613-A103-41C7-A709-9E156F4C808B}"/>
    <dgm:cxn modelId="{E09A0DA3-E71F-426A-B860-6996711032C4}" type="presOf" srcId="{D2794A44-D915-47DF-BDD5-34AB93B120F0}" destId="{4B92C73D-124F-44EF-967F-7F3128670D03}" srcOrd="0" destOrd="0" presId="urn:microsoft.com/office/officeart/2005/8/layout/process5"/>
    <dgm:cxn modelId="{4EC2F9A3-1E96-4F55-A3CB-B4CDB180FE5E}" type="presOf" srcId="{8C4AAC65-A307-41FD-8609-8C70BB6857B4}" destId="{F87D396E-6D7C-4CDE-BC88-ABADB040FD12}" srcOrd="1" destOrd="0" presId="urn:microsoft.com/office/officeart/2005/8/layout/process5"/>
    <dgm:cxn modelId="{010FA8E0-9C95-4534-B1DC-41C71E43AB5F}" type="presOf" srcId="{8C5EF23F-39A7-4627-82E3-9286954D6F2F}" destId="{27C45C32-CB55-435F-AB63-162B578EABD5}" srcOrd="0" destOrd="0" presId="urn:microsoft.com/office/officeart/2005/8/layout/process5"/>
    <dgm:cxn modelId="{ECF2E6E4-F17E-4265-BAF8-D61ED0DDE410}" srcId="{1E19FF7C-23A8-496A-B572-2A87FF1BE235}" destId="{D2794A44-D915-47DF-BDD5-34AB93B120F0}" srcOrd="1" destOrd="0" parTransId="{F51B2175-7976-40B5-ADCE-C0F6C8060BA3}" sibTransId="{8C4AAC65-A307-41FD-8609-8C70BB6857B4}"/>
    <dgm:cxn modelId="{0737A4EF-3FEE-497D-86EE-9ADEAABE5C95}" type="presOf" srcId="{8C4AAC65-A307-41FD-8609-8C70BB6857B4}" destId="{1E441DB4-9775-453B-8948-CEB539D2D2AC}" srcOrd="0" destOrd="0" presId="urn:microsoft.com/office/officeart/2005/8/layout/process5"/>
    <dgm:cxn modelId="{227E0C3B-90CF-4B9E-B951-6F356DD06C67}" type="presParOf" srcId="{4145CC7C-46E0-4601-A4B3-94E8C3FE385A}" destId="{CFDC1D38-3375-43B6-B650-3228A055A191}" srcOrd="0" destOrd="0" presId="urn:microsoft.com/office/officeart/2005/8/layout/process5"/>
    <dgm:cxn modelId="{FCD67612-67D5-425D-BF2F-DF6ED15DD9DF}" type="presParOf" srcId="{4145CC7C-46E0-4601-A4B3-94E8C3FE385A}" destId="{9DDD9D50-71FF-4910-992B-8315181D63EA}" srcOrd="1" destOrd="0" presId="urn:microsoft.com/office/officeart/2005/8/layout/process5"/>
    <dgm:cxn modelId="{6DE0B0D0-8465-486D-A777-8350D63078E9}" type="presParOf" srcId="{9DDD9D50-71FF-4910-992B-8315181D63EA}" destId="{D5A2A92B-1EE7-412F-96C6-FB5BCDD58168}" srcOrd="0" destOrd="0" presId="urn:microsoft.com/office/officeart/2005/8/layout/process5"/>
    <dgm:cxn modelId="{C769104F-68CE-43A3-9016-7297B1742700}" type="presParOf" srcId="{4145CC7C-46E0-4601-A4B3-94E8C3FE385A}" destId="{4B92C73D-124F-44EF-967F-7F3128670D03}" srcOrd="2" destOrd="0" presId="urn:microsoft.com/office/officeart/2005/8/layout/process5"/>
    <dgm:cxn modelId="{E7829390-197A-43E4-BAEB-5522BDC0C2EF}" type="presParOf" srcId="{4145CC7C-46E0-4601-A4B3-94E8C3FE385A}" destId="{1E441DB4-9775-453B-8948-CEB539D2D2AC}" srcOrd="3" destOrd="0" presId="urn:microsoft.com/office/officeart/2005/8/layout/process5"/>
    <dgm:cxn modelId="{6C861FEE-1B62-44CE-BA1C-E91F7C0E3761}" type="presParOf" srcId="{1E441DB4-9775-453B-8948-CEB539D2D2AC}" destId="{F87D396E-6D7C-4CDE-BC88-ABADB040FD12}" srcOrd="0" destOrd="0" presId="urn:microsoft.com/office/officeart/2005/8/layout/process5"/>
    <dgm:cxn modelId="{CCB3FB04-B9E3-4B01-866B-7321A8310465}" type="presParOf" srcId="{4145CC7C-46E0-4601-A4B3-94E8C3FE385A}" destId="{27C45C32-CB55-435F-AB63-162B578EABD5}" srcOrd="4" destOrd="0" presId="urn:microsoft.com/office/officeart/2005/8/layout/process5"/>
    <dgm:cxn modelId="{1B461E5C-C9DA-486D-88FD-7FB88686353D}" type="presParOf" srcId="{4145CC7C-46E0-4601-A4B3-94E8C3FE385A}" destId="{ADBC5F8B-7597-4988-8CCA-31FBD20F1051}" srcOrd="5" destOrd="0" presId="urn:microsoft.com/office/officeart/2005/8/layout/process5"/>
    <dgm:cxn modelId="{4CA9C68A-4068-4E18-85D1-0A9E77B2E998}" type="presParOf" srcId="{ADBC5F8B-7597-4988-8CCA-31FBD20F1051}" destId="{D5261DF5-E597-4B04-85D9-001C31470000}" srcOrd="0" destOrd="0" presId="urn:microsoft.com/office/officeart/2005/8/layout/process5"/>
    <dgm:cxn modelId="{89F434F9-BCD2-4142-A2AC-9C4697BE70F8}" type="presParOf" srcId="{4145CC7C-46E0-4601-A4B3-94E8C3FE385A}" destId="{6BA6C88E-DE6A-4645-A1CE-A95319DB405B}"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903C854C-39F4-4B48-811F-98A83C71384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Open/closed sources</a:t>
          </a:r>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a:solidFill>
          <a:srgbClr val="002060"/>
        </a:solidFill>
        <a:ln>
          <a:solidFill>
            <a:schemeClr val="tx1"/>
          </a:solidFill>
        </a:ln>
      </dgm:spPr>
      <dgm:t>
        <a:bodyPr/>
        <a:lstStyle/>
        <a:p>
          <a:endParaRPr lang="en-GB"/>
        </a:p>
      </dgm:t>
    </dgm:pt>
    <dgm:pt modelId="{2F719609-4F10-4F0C-9229-C8FAE7806F8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Police National Computer (PNC)</a:t>
          </a:r>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a:solidFill>
          <a:srgbClr val="002060"/>
        </a:solidFill>
        <a:ln>
          <a:solidFill>
            <a:schemeClr val="tx1"/>
          </a:solidFill>
        </a:ln>
      </dgm:spPr>
      <dgm:t>
        <a:bodyPr/>
        <a:lstStyle/>
        <a:p>
          <a:endParaRPr lang="en-GB"/>
        </a:p>
      </dgm:t>
    </dgm:pt>
    <dgm:pt modelId="{F57CB5A1-9C95-43A3-B770-D420FD6DE8FC}">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Police National Database (PND)</a:t>
          </a:r>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a:solidFill>
          <a:srgbClr val="002060"/>
        </a:solidFill>
        <a:ln>
          <a:solidFill>
            <a:schemeClr val="tx1"/>
          </a:solidFill>
        </a:ln>
      </dgm:spPr>
      <dgm:t>
        <a:bodyPr/>
        <a:lstStyle/>
        <a:p>
          <a:endParaRPr lang="en-GB"/>
        </a:p>
      </dgm:t>
    </dgm:pt>
    <dgm:pt modelId="{45C55A8B-B204-4C5C-A675-0C9C8E74DCC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Policing Registers</a:t>
          </a:r>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a:solidFill>
          <a:srgbClr val="002060"/>
        </a:solidFill>
        <a:ln>
          <a:solidFill>
            <a:schemeClr val="tx1"/>
          </a:solidFill>
        </a:ln>
      </dgm:spPr>
      <dgm:t>
        <a:bodyPr/>
        <a:lstStyle/>
        <a:p>
          <a:endParaRPr lang="en-GB"/>
        </a:p>
      </dgm:t>
    </dgm:pt>
    <dgm:pt modelId="{13B073E0-7CAA-47E3-80CA-DA5352857DC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Other forces/agencies</a:t>
          </a:r>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a:solidFill>
          <a:srgbClr val="002060"/>
        </a:solidFill>
        <a:ln>
          <a:solidFill>
            <a:schemeClr val="tx1"/>
          </a:solidFill>
        </a:ln>
      </dgm:spPr>
      <dgm:t>
        <a:bodyPr/>
        <a:lstStyle/>
        <a:p>
          <a:endParaRPr lang="en-GB"/>
        </a:p>
      </dgm:t>
    </dgm:pt>
    <dgm:pt modelId="{6D1AEE45-420D-429D-ABC6-38793F96BA99}">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Covert Human Intelligence Sources (CHIS)</a:t>
          </a:r>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a:solidFill>
          <a:srgbClr val="002060"/>
        </a:solidFill>
        <a:ln>
          <a:solidFill>
            <a:schemeClr val="tx1"/>
          </a:solidFill>
        </a:ln>
      </dgm:spPr>
      <dgm:t>
        <a:bodyPr/>
        <a:lstStyle/>
        <a:p>
          <a:endParaRPr lang="en-GB"/>
        </a:p>
      </dgm:t>
    </dgm:pt>
    <dgm:pt modelId="{6E0B0352-3EC1-41B5-B06E-15ECAF5AEE4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Social Media</a:t>
          </a:r>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a:solidFill>
          <a:srgbClr val="002060"/>
        </a:solidFill>
        <a:ln>
          <a:solidFill>
            <a:schemeClr val="tx1"/>
          </a:solidFill>
        </a:ln>
      </dgm:spPr>
      <dgm:t>
        <a:bodyPr/>
        <a:lstStyle/>
        <a:p>
          <a:endParaRPr lang="en-GB"/>
        </a:p>
      </dgm:t>
    </dgm:pt>
    <dgm:pt modelId="{839DD21A-0333-45E0-94FB-A5911E155F7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Community Intelligence</a:t>
          </a:r>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551F6C62-ABD7-416C-BD15-0FAAD87717BD}" type="presOf" srcId="{68885BCE-67A4-4B65-81CC-DCD540D8FD37}" destId="{78ADA121-3C4A-46A4-8B05-904CF0AE142D}" srcOrd="0" destOrd="0" presId="urn:microsoft.com/office/officeart/2005/8/layout/bProcess4"/>
    <dgm:cxn modelId="{32BD8643-B1F0-477D-9112-8828F50868FC}" type="presOf" srcId="{F57CB5A1-9C95-43A3-B770-D420FD6DE8FC}" destId="{6A4FE7E4-E1A5-4A26-A53A-C5094B7126B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69CF074C-F660-4062-BA8E-D88A789F0922}" type="presOf" srcId="{74EC6F51-586A-46B7-9C0F-6D7E3B1EB9D9}" destId="{B8AAF970-3A51-4BA9-BCE1-AC6B6A076176}" srcOrd="0" destOrd="0" presId="urn:microsoft.com/office/officeart/2005/8/layout/bProcess4"/>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0F0A8D9-651E-4A1E-AA64-62429A6F9498}"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1DDD6636-7285-4064-8E55-71A2D3B51861}">
      <dgm:prSet phldrT="[Text]" phldr="1"/>
      <dgm:spPr>
        <a:solidFill>
          <a:schemeClr val="accent5">
            <a:lumMod val="20000"/>
            <a:lumOff val="80000"/>
          </a:schemeClr>
        </a:solidFill>
        <a:ln>
          <a:solidFill>
            <a:schemeClr val="tx1"/>
          </a:solidFill>
        </a:ln>
      </dgm:spPr>
      <dgm:t>
        <a:bodyPr/>
        <a:lstStyle/>
        <a:p>
          <a:endParaRPr lang="en-GB" dirty="0">
            <a:solidFill>
              <a:schemeClr val="tx1"/>
            </a:solidFill>
          </a:endParaRPr>
        </a:p>
      </dgm:t>
    </dgm:pt>
    <dgm:pt modelId="{A5D140AA-E378-415F-B0E5-467CF917EC45}" type="parTrans" cxnId="{78FFDD7B-E1D8-456A-919F-18950FEBCF3A}">
      <dgm:prSet/>
      <dgm:spPr/>
      <dgm:t>
        <a:bodyPr/>
        <a:lstStyle/>
        <a:p>
          <a:endParaRPr lang="en-GB"/>
        </a:p>
      </dgm:t>
    </dgm:pt>
    <dgm:pt modelId="{D8F8C72F-3C91-46BD-999E-9CB18399BCC6}" type="sibTrans" cxnId="{78FFDD7B-E1D8-456A-919F-18950FEBCF3A}">
      <dgm:prSet/>
      <dgm:spPr/>
      <dgm:t>
        <a:bodyPr/>
        <a:lstStyle/>
        <a:p>
          <a:endParaRPr lang="en-GB"/>
        </a:p>
      </dgm:t>
    </dgm:pt>
    <dgm:pt modelId="{4206C65D-908E-42DE-A022-E65AAF1B2F83}">
      <dgm:prSet phldrT="[Text]" custT="1"/>
      <dgm:spPr>
        <a:solidFill>
          <a:schemeClr val="accent2">
            <a:lumMod val="20000"/>
            <a:lumOff val="80000"/>
          </a:schemeClr>
        </a:solidFill>
      </dgm:spPr>
      <dgm:t>
        <a:bodyPr/>
        <a:lstStyle/>
        <a:p>
          <a:r>
            <a:rPr lang="en-GB" sz="2400" dirty="0">
              <a:solidFill>
                <a:schemeClr val="tx1"/>
              </a:solidFill>
            </a:rPr>
            <a:t>Allows the Police Service to share, access &amp; search local force information on a national basis</a:t>
          </a:r>
        </a:p>
      </dgm:t>
    </dgm:pt>
    <dgm:pt modelId="{FCAD68B4-2001-458B-A60C-18CCEA3B05B9}" type="parTrans" cxnId="{637E995A-1ECB-4374-8D51-A047D84E7829}">
      <dgm:prSet/>
      <dgm:spPr/>
      <dgm:t>
        <a:bodyPr/>
        <a:lstStyle/>
        <a:p>
          <a:endParaRPr lang="en-GB"/>
        </a:p>
      </dgm:t>
    </dgm:pt>
    <dgm:pt modelId="{851E581E-EBCB-4DD4-8DAA-6B81AD22733E}" type="sibTrans" cxnId="{637E995A-1ECB-4374-8D51-A047D84E7829}">
      <dgm:prSet/>
      <dgm:spPr/>
      <dgm:t>
        <a:bodyPr/>
        <a:lstStyle/>
        <a:p>
          <a:endParaRPr lang="en-GB"/>
        </a:p>
      </dgm:t>
    </dgm:pt>
    <dgm:pt modelId="{18A46F25-6D02-4D34-B059-259836CD7A2C}">
      <dgm:prSet phldrT="[Text]" phldr="1"/>
      <dgm:spPr>
        <a:solidFill>
          <a:schemeClr val="accent3">
            <a:lumMod val="40000"/>
            <a:lumOff val="60000"/>
          </a:schemeClr>
        </a:solidFill>
        <a:ln>
          <a:solidFill>
            <a:schemeClr val="tx1"/>
          </a:solidFill>
        </a:ln>
      </dgm:spPr>
      <dgm:t>
        <a:bodyPr/>
        <a:lstStyle/>
        <a:p>
          <a:endParaRPr lang="en-GB" dirty="0"/>
        </a:p>
      </dgm:t>
    </dgm:pt>
    <dgm:pt modelId="{06DEDCA0-EDD1-42DF-A005-A92E73ED4AAF}" type="parTrans" cxnId="{68484F49-4261-43F0-BBFA-D6A2F5E826E0}">
      <dgm:prSet/>
      <dgm:spPr/>
      <dgm:t>
        <a:bodyPr/>
        <a:lstStyle/>
        <a:p>
          <a:endParaRPr lang="en-GB"/>
        </a:p>
      </dgm:t>
    </dgm:pt>
    <dgm:pt modelId="{B1C32CA2-B64A-438F-9922-FBF901DF64DE}" type="sibTrans" cxnId="{68484F49-4261-43F0-BBFA-D6A2F5E826E0}">
      <dgm:prSet/>
      <dgm:spPr/>
      <dgm:t>
        <a:bodyPr/>
        <a:lstStyle/>
        <a:p>
          <a:endParaRPr lang="en-GB"/>
        </a:p>
      </dgm:t>
    </dgm:pt>
    <dgm:pt modelId="{3FD173EF-3E59-4391-8152-5E484923DACB}">
      <dgm:prSet phldrT="[Text]" custT="1"/>
      <dgm:spPr/>
      <dgm:t>
        <a:bodyPr/>
        <a:lstStyle/>
        <a:p>
          <a:r>
            <a:rPr lang="en-GB" sz="2400" dirty="0">
              <a:solidFill>
                <a:schemeClr val="tx1"/>
              </a:solidFill>
            </a:rPr>
            <a:t>Updated in “near real time”</a:t>
          </a:r>
        </a:p>
      </dgm:t>
    </dgm:pt>
    <dgm:pt modelId="{ED787BC5-171A-4274-826D-A9F6E82194AB}" type="parTrans" cxnId="{C56EA6B0-058F-4617-8D4C-C059335EEC23}">
      <dgm:prSet/>
      <dgm:spPr/>
      <dgm:t>
        <a:bodyPr/>
        <a:lstStyle/>
        <a:p>
          <a:endParaRPr lang="en-GB"/>
        </a:p>
      </dgm:t>
    </dgm:pt>
    <dgm:pt modelId="{4A4437DC-CDAB-4AF2-909D-F678C82E9A4A}" type="sibTrans" cxnId="{C56EA6B0-058F-4617-8D4C-C059335EEC23}">
      <dgm:prSet/>
      <dgm:spPr/>
      <dgm:t>
        <a:bodyPr/>
        <a:lstStyle/>
        <a:p>
          <a:endParaRPr lang="en-GB"/>
        </a:p>
      </dgm:t>
    </dgm:pt>
    <dgm:pt modelId="{407E60F7-499B-4364-8536-C3B3518F4AA9}">
      <dgm:prSet phldrT="[Text]" phldr="1"/>
      <dgm:spPr>
        <a:solidFill>
          <a:schemeClr val="accent1">
            <a:lumMod val="40000"/>
            <a:lumOff val="60000"/>
          </a:schemeClr>
        </a:solidFill>
        <a:ln>
          <a:solidFill>
            <a:schemeClr val="tx1"/>
          </a:solidFill>
        </a:ln>
      </dgm:spPr>
      <dgm:t>
        <a:bodyPr/>
        <a:lstStyle/>
        <a:p>
          <a:endParaRPr lang="en-GB" dirty="0"/>
        </a:p>
      </dgm:t>
    </dgm:pt>
    <dgm:pt modelId="{243C14BD-AE61-41B3-999A-20CE4625F45D}" type="parTrans" cxnId="{C6D121B0-0C69-46EE-86BF-1AFC1D0B75C5}">
      <dgm:prSet/>
      <dgm:spPr/>
      <dgm:t>
        <a:bodyPr/>
        <a:lstStyle/>
        <a:p>
          <a:endParaRPr lang="en-GB"/>
        </a:p>
      </dgm:t>
    </dgm:pt>
    <dgm:pt modelId="{BDB745A6-9E5D-46C0-90AD-5A3D7E1E67DE}" type="sibTrans" cxnId="{C6D121B0-0C69-46EE-86BF-1AFC1D0B75C5}">
      <dgm:prSet/>
      <dgm:spPr/>
      <dgm:t>
        <a:bodyPr/>
        <a:lstStyle/>
        <a:p>
          <a:endParaRPr lang="en-GB"/>
        </a:p>
      </dgm:t>
    </dgm:pt>
    <dgm:pt modelId="{FDE8161A-89C5-4150-874E-09BF737F5BE2}">
      <dgm:prSet phldrT="[Text]" custT="1"/>
      <dgm:spPr/>
      <dgm:t>
        <a:bodyPr/>
        <a:lstStyle/>
        <a:p>
          <a:r>
            <a:rPr lang="en-GB" sz="2400" dirty="0">
              <a:solidFill>
                <a:schemeClr val="tx1"/>
              </a:solidFill>
            </a:rPr>
            <a:t>Information from 3x5x2 may be entered on PND</a:t>
          </a:r>
        </a:p>
      </dgm:t>
    </dgm:pt>
    <dgm:pt modelId="{8943B4CC-D34B-4D38-B5A5-BC491831F88F}" type="parTrans" cxnId="{87744FB2-3482-4D33-9966-F013BEFD3B93}">
      <dgm:prSet/>
      <dgm:spPr/>
      <dgm:t>
        <a:bodyPr/>
        <a:lstStyle/>
        <a:p>
          <a:endParaRPr lang="en-GB"/>
        </a:p>
      </dgm:t>
    </dgm:pt>
    <dgm:pt modelId="{F97A39C6-4D07-47A6-87E5-FCE328281DC2}" type="sibTrans" cxnId="{87744FB2-3482-4D33-9966-F013BEFD3B93}">
      <dgm:prSet/>
      <dgm:spPr/>
      <dgm:t>
        <a:bodyPr/>
        <a:lstStyle/>
        <a:p>
          <a:endParaRPr lang="en-GB"/>
        </a:p>
      </dgm:t>
    </dgm:pt>
    <dgm:pt modelId="{7F977302-BC50-4448-BE2E-C86591D5D628}" type="pres">
      <dgm:prSet presAssocID="{80F0A8D9-651E-4A1E-AA64-62429A6F9498}" presName="Name0" presStyleCnt="0">
        <dgm:presLayoutVars>
          <dgm:dir/>
          <dgm:animLvl val="lvl"/>
          <dgm:resizeHandles val="exact"/>
        </dgm:presLayoutVars>
      </dgm:prSet>
      <dgm:spPr/>
    </dgm:pt>
    <dgm:pt modelId="{96B7D9AE-2276-4941-A7CF-97DAFF53EF1F}" type="pres">
      <dgm:prSet presAssocID="{1DDD6636-7285-4064-8E55-71A2D3B51861}" presName="compositeNode" presStyleCnt="0">
        <dgm:presLayoutVars>
          <dgm:bulletEnabled val="1"/>
        </dgm:presLayoutVars>
      </dgm:prSet>
      <dgm:spPr/>
    </dgm:pt>
    <dgm:pt modelId="{3ECE8CE3-9BC3-458A-940A-E7DDCD6F2FBB}" type="pres">
      <dgm:prSet presAssocID="{1DDD6636-7285-4064-8E55-71A2D3B51861}" presName="bgRect" presStyleLbl="node1" presStyleIdx="0" presStyleCnt="3"/>
      <dgm:spPr/>
    </dgm:pt>
    <dgm:pt modelId="{5545E489-BC66-4DD8-ABD5-63184FB06E62}" type="pres">
      <dgm:prSet presAssocID="{1DDD6636-7285-4064-8E55-71A2D3B51861}" presName="parentNode" presStyleLbl="node1" presStyleIdx="0" presStyleCnt="3">
        <dgm:presLayoutVars>
          <dgm:chMax val="0"/>
          <dgm:bulletEnabled val="1"/>
        </dgm:presLayoutVars>
      </dgm:prSet>
      <dgm:spPr/>
    </dgm:pt>
    <dgm:pt modelId="{42E18B9B-5F0E-4543-98D4-45B3285058B7}" type="pres">
      <dgm:prSet presAssocID="{1DDD6636-7285-4064-8E55-71A2D3B51861}" presName="childNode" presStyleLbl="node1" presStyleIdx="0" presStyleCnt="3">
        <dgm:presLayoutVars>
          <dgm:bulletEnabled val="1"/>
        </dgm:presLayoutVars>
      </dgm:prSet>
      <dgm:spPr/>
    </dgm:pt>
    <dgm:pt modelId="{4B572886-F476-4092-9D43-9A302DAD7B5C}" type="pres">
      <dgm:prSet presAssocID="{D8F8C72F-3C91-46BD-999E-9CB18399BCC6}" presName="hSp" presStyleCnt="0"/>
      <dgm:spPr/>
    </dgm:pt>
    <dgm:pt modelId="{FDE60E2A-63FD-4F64-864C-871B7F683300}" type="pres">
      <dgm:prSet presAssocID="{D8F8C72F-3C91-46BD-999E-9CB18399BCC6}" presName="vProcSp" presStyleCnt="0"/>
      <dgm:spPr/>
    </dgm:pt>
    <dgm:pt modelId="{59006160-8083-4B1A-A241-5E5F30C21525}" type="pres">
      <dgm:prSet presAssocID="{D8F8C72F-3C91-46BD-999E-9CB18399BCC6}" presName="vSp1" presStyleCnt="0"/>
      <dgm:spPr/>
    </dgm:pt>
    <dgm:pt modelId="{D09F1BA7-3825-42D8-B610-00C43ADC908F}" type="pres">
      <dgm:prSet presAssocID="{D8F8C72F-3C91-46BD-999E-9CB18399BCC6}" presName="simulatedConn" presStyleLbl="solidFgAcc1" presStyleIdx="0" presStyleCnt="2"/>
      <dgm:spPr>
        <a:solidFill>
          <a:srgbClr val="002060"/>
        </a:solidFill>
        <a:ln>
          <a:solidFill>
            <a:schemeClr val="tx1"/>
          </a:solidFill>
        </a:ln>
      </dgm:spPr>
    </dgm:pt>
    <dgm:pt modelId="{4FECA56A-41AD-4755-B617-1037E1D5ECAB}" type="pres">
      <dgm:prSet presAssocID="{D8F8C72F-3C91-46BD-999E-9CB18399BCC6}" presName="vSp2" presStyleCnt="0"/>
      <dgm:spPr/>
    </dgm:pt>
    <dgm:pt modelId="{CDF0264A-C14C-4B76-A18B-C24B4036D58C}" type="pres">
      <dgm:prSet presAssocID="{D8F8C72F-3C91-46BD-999E-9CB18399BCC6}" presName="sibTrans" presStyleCnt="0"/>
      <dgm:spPr/>
    </dgm:pt>
    <dgm:pt modelId="{93C8F26D-F317-4877-AD85-7856160BDBFB}" type="pres">
      <dgm:prSet presAssocID="{18A46F25-6D02-4D34-B059-259836CD7A2C}" presName="compositeNode" presStyleCnt="0">
        <dgm:presLayoutVars>
          <dgm:bulletEnabled val="1"/>
        </dgm:presLayoutVars>
      </dgm:prSet>
      <dgm:spPr/>
    </dgm:pt>
    <dgm:pt modelId="{7187A4EF-0B09-4790-B249-327E47234873}" type="pres">
      <dgm:prSet presAssocID="{18A46F25-6D02-4D34-B059-259836CD7A2C}" presName="bgRect" presStyleLbl="node1" presStyleIdx="1" presStyleCnt="3"/>
      <dgm:spPr/>
    </dgm:pt>
    <dgm:pt modelId="{6E1CA76F-964A-4FDD-A678-410182C31683}" type="pres">
      <dgm:prSet presAssocID="{18A46F25-6D02-4D34-B059-259836CD7A2C}" presName="parentNode" presStyleLbl="node1" presStyleIdx="1" presStyleCnt="3">
        <dgm:presLayoutVars>
          <dgm:chMax val="0"/>
          <dgm:bulletEnabled val="1"/>
        </dgm:presLayoutVars>
      </dgm:prSet>
      <dgm:spPr/>
    </dgm:pt>
    <dgm:pt modelId="{22567CB5-DA65-4876-A00F-006E6529C94E}" type="pres">
      <dgm:prSet presAssocID="{18A46F25-6D02-4D34-B059-259836CD7A2C}" presName="childNode" presStyleLbl="node1" presStyleIdx="1" presStyleCnt="3">
        <dgm:presLayoutVars>
          <dgm:bulletEnabled val="1"/>
        </dgm:presLayoutVars>
      </dgm:prSet>
      <dgm:spPr/>
    </dgm:pt>
    <dgm:pt modelId="{9E271E66-315B-4073-8DEE-C3F4932A4879}" type="pres">
      <dgm:prSet presAssocID="{B1C32CA2-B64A-438F-9922-FBF901DF64DE}" presName="hSp" presStyleCnt="0"/>
      <dgm:spPr/>
    </dgm:pt>
    <dgm:pt modelId="{AA274445-16AD-4007-8F99-FC305C00996D}" type="pres">
      <dgm:prSet presAssocID="{B1C32CA2-B64A-438F-9922-FBF901DF64DE}" presName="vProcSp" presStyleCnt="0"/>
      <dgm:spPr/>
    </dgm:pt>
    <dgm:pt modelId="{D4E142EB-4E4B-43A1-8CF8-004ED312A6FD}" type="pres">
      <dgm:prSet presAssocID="{B1C32CA2-B64A-438F-9922-FBF901DF64DE}" presName="vSp1" presStyleCnt="0"/>
      <dgm:spPr/>
    </dgm:pt>
    <dgm:pt modelId="{34E95EAC-4BC1-46AB-A7B9-33907E8B1E0B}" type="pres">
      <dgm:prSet presAssocID="{B1C32CA2-B64A-438F-9922-FBF901DF64DE}" presName="simulatedConn" presStyleLbl="solidFgAcc1" presStyleIdx="1" presStyleCnt="2"/>
      <dgm:spPr>
        <a:solidFill>
          <a:srgbClr val="002060"/>
        </a:solidFill>
        <a:ln>
          <a:solidFill>
            <a:schemeClr val="tx1"/>
          </a:solidFill>
        </a:ln>
      </dgm:spPr>
    </dgm:pt>
    <dgm:pt modelId="{ECB02D10-F6EE-4840-B59E-9F1F7AC83D8A}" type="pres">
      <dgm:prSet presAssocID="{B1C32CA2-B64A-438F-9922-FBF901DF64DE}" presName="vSp2" presStyleCnt="0"/>
      <dgm:spPr/>
    </dgm:pt>
    <dgm:pt modelId="{3887709B-1A76-4FBC-A34A-180426B3DFF7}" type="pres">
      <dgm:prSet presAssocID="{B1C32CA2-B64A-438F-9922-FBF901DF64DE}" presName="sibTrans" presStyleCnt="0"/>
      <dgm:spPr/>
    </dgm:pt>
    <dgm:pt modelId="{E09B66F0-0572-4CD0-9547-58E7CE9E1471}" type="pres">
      <dgm:prSet presAssocID="{407E60F7-499B-4364-8536-C3B3518F4AA9}" presName="compositeNode" presStyleCnt="0">
        <dgm:presLayoutVars>
          <dgm:bulletEnabled val="1"/>
        </dgm:presLayoutVars>
      </dgm:prSet>
      <dgm:spPr/>
    </dgm:pt>
    <dgm:pt modelId="{C1FE3959-BDED-4B21-B8D6-A8FDE70E477D}" type="pres">
      <dgm:prSet presAssocID="{407E60F7-499B-4364-8536-C3B3518F4AA9}" presName="bgRect" presStyleLbl="node1" presStyleIdx="2" presStyleCnt="3"/>
      <dgm:spPr/>
    </dgm:pt>
    <dgm:pt modelId="{728ADCA3-683F-4097-A602-72F0ED40C983}" type="pres">
      <dgm:prSet presAssocID="{407E60F7-499B-4364-8536-C3B3518F4AA9}" presName="parentNode" presStyleLbl="node1" presStyleIdx="2" presStyleCnt="3">
        <dgm:presLayoutVars>
          <dgm:chMax val="0"/>
          <dgm:bulletEnabled val="1"/>
        </dgm:presLayoutVars>
      </dgm:prSet>
      <dgm:spPr/>
    </dgm:pt>
    <dgm:pt modelId="{51088D19-51D5-4B33-A313-0CB5B4C75F80}" type="pres">
      <dgm:prSet presAssocID="{407E60F7-499B-4364-8536-C3B3518F4AA9}" presName="childNode" presStyleLbl="node1" presStyleIdx="2" presStyleCnt="3">
        <dgm:presLayoutVars>
          <dgm:bulletEnabled val="1"/>
        </dgm:presLayoutVars>
      </dgm:prSet>
      <dgm:spPr/>
    </dgm:pt>
  </dgm:ptLst>
  <dgm:cxnLst>
    <dgm:cxn modelId="{80726317-1539-4041-86C2-70C0CCFCFE47}" type="presOf" srcId="{18A46F25-6D02-4D34-B059-259836CD7A2C}" destId="{7187A4EF-0B09-4790-B249-327E47234873}" srcOrd="0" destOrd="0" presId="urn:microsoft.com/office/officeart/2005/8/layout/hProcess7"/>
    <dgm:cxn modelId="{3DDF205F-EA52-4676-90E4-009D6853BCB8}" type="presOf" srcId="{80F0A8D9-651E-4A1E-AA64-62429A6F9498}" destId="{7F977302-BC50-4448-BE2E-C86591D5D628}" srcOrd="0" destOrd="0" presId="urn:microsoft.com/office/officeart/2005/8/layout/hProcess7"/>
    <dgm:cxn modelId="{00D27B45-D7AF-4C2D-81E7-EE5B5E0813EC}" type="presOf" srcId="{407E60F7-499B-4364-8536-C3B3518F4AA9}" destId="{728ADCA3-683F-4097-A602-72F0ED40C983}" srcOrd="1" destOrd="0" presId="urn:microsoft.com/office/officeart/2005/8/layout/hProcess7"/>
    <dgm:cxn modelId="{68484F49-4261-43F0-BBFA-D6A2F5E826E0}" srcId="{80F0A8D9-651E-4A1E-AA64-62429A6F9498}" destId="{18A46F25-6D02-4D34-B059-259836CD7A2C}" srcOrd="1" destOrd="0" parTransId="{06DEDCA0-EDD1-42DF-A005-A92E73ED4AAF}" sibTransId="{B1C32CA2-B64A-438F-9922-FBF901DF64DE}"/>
    <dgm:cxn modelId="{637E995A-1ECB-4374-8D51-A047D84E7829}" srcId="{1DDD6636-7285-4064-8E55-71A2D3B51861}" destId="{4206C65D-908E-42DE-A022-E65AAF1B2F83}" srcOrd="0" destOrd="0" parTransId="{FCAD68B4-2001-458B-A60C-18CCEA3B05B9}" sibTransId="{851E581E-EBCB-4DD4-8DAA-6B81AD22733E}"/>
    <dgm:cxn modelId="{78FFDD7B-E1D8-456A-919F-18950FEBCF3A}" srcId="{80F0A8D9-651E-4A1E-AA64-62429A6F9498}" destId="{1DDD6636-7285-4064-8E55-71A2D3B51861}" srcOrd="0" destOrd="0" parTransId="{A5D140AA-E378-415F-B0E5-467CF917EC45}" sibTransId="{D8F8C72F-3C91-46BD-999E-9CB18399BCC6}"/>
    <dgm:cxn modelId="{7EF95192-CC14-4E61-B7DE-8DB3E7A58A6E}" type="presOf" srcId="{1DDD6636-7285-4064-8E55-71A2D3B51861}" destId="{5545E489-BC66-4DD8-ABD5-63184FB06E62}" srcOrd="1" destOrd="0" presId="urn:microsoft.com/office/officeart/2005/8/layout/hProcess7"/>
    <dgm:cxn modelId="{AB804297-AD55-4960-AE01-439539BF7E42}" type="presOf" srcId="{407E60F7-499B-4364-8536-C3B3518F4AA9}" destId="{C1FE3959-BDED-4B21-B8D6-A8FDE70E477D}" srcOrd="0" destOrd="0" presId="urn:microsoft.com/office/officeart/2005/8/layout/hProcess7"/>
    <dgm:cxn modelId="{24EE6898-FCF6-4BE1-BE6E-A21AF10E5FE2}" type="presOf" srcId="{3FD173EF-3E59-4391-8152-5E484923DACB}" destId="{22567CB5-DA65-4876-A00F-006E6529C94E}" srcOrd="0" destOrd="0" presId="urn:microsoft.com/office/officeart/2005/8/layout/hProcess7"/>
    <dgm:cxn modelId="{C6D121B0-0C69-46EE-86BF-1AFC1D0B75C5}" srcId="{80F0A8D9-651E-4A1E-AA64-62429A6F9498}" destId="{407E60F7-499B-4364-8536-C3B3518F4AA9}" srcOrd="2" destOrd="0" parTransId="{243C14BD-AE61-41B3-999A-20CE4625F45D}" sibTransId="{BDB745A6-9E5D-46C0-90AD-5A3D7E1E67DE}"/>
    <dgm:cxn modelId="{C56EA6B0-058F-4617-8D4C-C059335EEC23}" srcId="{18A46F25-6D02-4D34-B059-259836CD7A2C}" destId="{3FD173EF-3E59-4391-8152-5E484923DACB}" srcOrd="0" destOrd="0" parTransId="{ED787BC5-171A-4274-826D-A9F6E82194AB}" sibTransId="{4A4437DC-CDAB-4AF2-909D-F678C82E9A4A}"/>
    <dgm:cxn modelId="{BA84BEB1-4125-464B-9830-3C5A3A0A787F}" type="presOf" srcId="{FDE8161A-89C5-4150-874E-09BF737F5BE2}" destId="{51088D19-51D5-4B33-A313-0CB5B4C75F80}" srcOrd="0" destOrd="0" presId="urn:microsoft.com/office/officeart/2005/8/layout/hProcess7"/>
    <dgm:cxn modelId="{87744FB2-3482-4D33-9966-F013BEFD3B93}" srcId="{407E60F7-499B-4364-8536-C3B3518F4AA9}" destId="{FDE8161A-89C5-4150-874E-09BF737F5BE2}" srcOrd="0" destOrd="0" parTransId="{8943B4CC-D34B-4D38-B5A5-BC491831F88F}" sibTransId="{F97A39C6-4D07-47A6-87E5-FCE328281DC2}"/>
    <dgm:cxn modelId="{E3FAA8CD-6C74-475A-BBD8-B37753601FB1}" type="presOf" srcId="{1DDD6636-7285-4064-8E55-71A2D3B51861}" destId="{3ECE8CE3-9BC3-458A-940A-E7DDCD6F2FBB}" srcOrd="0" destOrd="0" presId="urn:microsoft.com/office/officeart/2005/8/layout/hProcess7"/>
    <dgm:cxn modelId="{87903ECE-DDC2-437F-B205-293E1AD657B8}" type="presOf" srcId="{4206C65D-908E-42DE-A022-E65AAF1B2F83}" destId="{42E18B9B-5F0E-4543-98D4-45B3285058B7}" srcOrd="0" destOrd="0" presId="urn:microsoft.com/office/officeart/2005/8/layout/hProcess7"/>
    <dgm:cxn modelId="{234E46E2-7F9E-4F42-92AB-004E22ED6F6A}" type="presOf" srcId="{18A46F25-6D02-4D34-B059-259836CD7A2C}" destId="{6E1CA76F-964A-4FDD-A678-410182C31683}" srcOrd="1" destOrd="0" presId="urn:microsoft.com/office/officeart/2005/8/layout/hProcess7"/>
    <dgm:cxn modelId="{B4B193F5-E2A6-43EA-9669-52C63A29C730}" type="presParOf" srcId="{7F977302-BC50-4448-BE2E-C86591D5D628}" destId="{96B7D9AE-2276-4941-A7CF-97DAFF53EF1F}" srcOrd="0" destOrd="0" presId="urn:microsoft.com/office/officeart/2005/8/layout/hProcess7"/>
    <dgm:cxn modelId="{70120312-E0DD-40F1-A9D2-B200C1A28404}" type="presParOf" srcId="{96B7D9AE-2276-4941-A7CF-97DAFF53EF1F}" destId="{3ECE8CE3-9BC3-458A-940A-E7DDCD6F2FBB}" srcOrd="0" destOrd="0" presId="urn:microsoft.com/office/officeart/2005/8/layout/hProcess7"/>
    <dgm:cxn modelId="{AD972989-5FEA-4841-BD31-F678EFF20738}" type="presParOf" srcId="{96B7D9AE-2276-4941-A7CF-97DAFF53EF1F}" destId="{5545E489-BC66-4DD8-ABD5-63184FB06E62}" srcOrd="1" destOrd="0" presId="urn:microsoft.com/office/officeart/2005/8/layout/hProcess7"/>
    <dgm:cxn modelId="{6D1F2248-F74F-41E4-B998-844A3519FB0E}" type="presParOf" srcId="{96B7D9AE-2276-4941-A7CF-97DAFF53EF1F}" destId="{42E18B9B-5F0E-4543-98D4-45B3285058B7}" srcOrd="2" destOrd="0" presId="urn:microsoft.com/office/officeart/2005/8/layout/hProcess7"/>
    <dgm:cxn modelId="{7B38FC4C-320D-4089-A8C1-529BFC786788}" type="presParOf" srcId="{7F977302-BC50-4448-BE2E-C86591D5D628}" destId="{4B572886-F476-4092-9D43-9A302DAD7B5C}" srcOrd="1" destOrd="0" presId="urn:microsoft.com/office/officeart/2005/8/layout/hProcess7"/>
    <dgm:cxn modelId="{695A707E-9C52-4EF5-937E-5D97242D8F90}" type="presParOf" srcId="{7F977302-BC50-4448-BE2E-C86591D5D628}" destId="{FDE60E2A-63FD-4F64-864C-871B7F683300}" srcOrd="2" destOrd="0" presId="urn:microsoft.com/office/officeart/2005/8/layout/hProcess7"/>
    <dgm:cxn modelId="{65386521-7948-4470-AC01-80D150A19895}" type="presParOf" srcId="{FDE60E2A-63FD-4F64-864C-871B7F683300}" destId="{59006160-8083-4B1A-A241-5E5F30C21525}" srcOrd="0" destOrd="0" presId="urn:microsoft.com/office/officeart/2005/8/layout/hProcess7"/>
    <dgm:cxn modelId="{FB620002-2AAD-496C-B082-19FC52BDD6D8}" type="presParOf" srcId="{FDE60E2A-63FD-4F64-864C-871B7F683300}" destId="{D09F1BA7-3825-42D8-B610-00C43ADC908F}" srcOrd="1" destOrd="0" presId="urn:microsoft.com/office/officeart/2005/8/layout/hProcess7"/>
    <dgm:cxn modelId="{1B6FB0CA-B16F-401E-87F1-40F972A57F81}" type="presParOf" srcId="{FDE60E2A-63FD-4F64-864C-871B7F683300}" destId="{4FECA56A-41AD-4755-B617-1037E1D5ECAB}" srcOrd="2" destOrd="0" presId="urn:microsoft.com/office/officeart/2005/8/layout/hProcess7"/>
    <dgm:cxn modelId="{4A424FD6-FCA3-4346-9345-088E578BDAA7}" type="presParOf" srcId="{7F977302-BC50-4448-BE2E-C86591D5D628}" destId="{CDF0264A-C14C-4B76-A18B-C24B4036D58C}" srcOrd="3" destOrd="0" presId="urn:microsoft.com/office/officeart/2005/8/layout/hProcess7"/>
    <dgm:cxn modelId="{5A6CD32D-A17B-415C-BB2C-408F693E227B}" type="presParOf" srcId="{7F977302-BC50-4448-BE2E-C86591D5D628}" destId="{93C8F26D-F317-4877-AD85-7856160BDBFB}" srcOrd="4" destOrd="0" presId="urn:microsoft.com/office/officeart/2005/8/layout/hProcess7"/>
    <dgm:cxn modelId="{6064693E-F110-459B-A73E-DC227571A0C2}" type="presParOf" srcId="{93C8F26D-F317-4877-AD85-7856160BDBFB}" destId="{7187A4EF-0B09-4790-B249-327E47234873}" srcOrd="0" destOrd="0" presId="urn:microsoft.com/office/officeart/2005/8/layout/hProcess7"/>
    <dgm:cxn modelId="{D9C5FB29-1812-4FA3-8CD0-C6048E0B4037}" type="presParOf" srcId="{93C8F26D-F317-4877-AD85-7856160BDBFB}" destId="{6E1CA76F-964A-4FDD-A678-410182C31683}" srcOrd="1" destOrd="0" presId="urn:microsoft.com/office/officeart/2005/8/layout/hProcess7"/>
    <dgm:cxn modelId="{B7A35BE8-5D5D-4C20-BD62-83B135C9882D}" type="presParOf" srcId="{93C8F26D-F317-4877-AD85-7856160BDBFB}" destId="{22567CB5-DA65-4876-A00F-006E6529C94E}" srcOrd="2" destOrd="0" presId="urn:microsoft.com/office/officeart/2005/8/layout/hProcess7"/>
    <dgm:cxn modelId="{3133F193-459E-41F5-A20B-150B3909C1D2}" type="presParOf" srcId="{7F977302-BC50-4448-BE2E-C86591D5D628}" destId="{9E271E66-315B-4073-8DEE-C3F4932A4879}" srcOrd="5" destOrd="0" presId="urn:microsoft.com/office/officeart/2005/8/layout/hProcess7"/>
    <dgm:cxn modelId="{CE409C80-B2DE-4DD3-9F62-B3D7D0158905}" type="presParOf" srcId="{7F977302-BC50-4448-BE2E-C86591D5D628}" destId="{AA274445-16AD-4007-8F99-FC305C00996D}" srcOrd="6" destOrd="0" presId="urn:microsoft.com/office/officeart/2005/8/layout/hProcess7"/>
    <dgm:cxn modelId="{2916BA99-FB85-4925-A63E-DC7E7460E9B8}" type="presParOf" srcId="{AA274445-16AD-4007-8F99-FC305C00996D}" destId="{D4E142EB-4E4B-43A1-8CF8-004ED312A6FD}" srcOrd="0" destOrd="0" presId="urn:microsoft.com/office/officeart/2005/8/layout/hProcess7"/>
    <dgm:cxn modelId="{4CA81CDB-F223-4139-8745-DBF6D41C74E3}" type="presParOf" srcId="{AA274445-16AD-4007-8F99-FC305C00996D}" destId="{34E95EAC-4BC1-46AB-A7B9-33907E8B1E0B}" srcOrd="1" destOrd="0" presId="urn:microsoft.com/office/officeart/2005/8/layout/hProcess7"/>
    <dgm:cxn modelId="{7FF54580-C560-49E4-B851-B340918708B5}" type="presParOf" srcId="{AA274445-16AD-4007-8F99-FC305C00996D}" destId="{ECB02D10-F6EE-4840-B59E-9F1F7AC83D8A}" srcOrd="2" destOrd="0" presId="urn:microsoft.com/office/officeart/2005/8/layout/hProcess7"/>
    <dgm:cxn modelId="{6E563275-ABEB-4319-BA94-5B8509E3C9D6}" type="presParOf" srcId="{7F977302-BC50-4448-BE2E-C86591D5D628}" destId="{3887709B-1A76-4FBC-A34A-180426B3DFF7}" srcOrd="7" destOrd="0" presId="urn:microsoft.com/office/officeart/2005/8/layout/hProcess7"/>
    <dgm:cxn modelId="{64AA1FF4-CA98-4740-ACF7-FA1B12A5EA64}" type="presParOf" srcId="{7F977302-BC50-4448-BE2E-C86591D5D628}" destId="{E09B66F0-0572-4CD0-9547-58E7CE9E1471}" srcOrd="8" destOrd="0" presId="urn:microsoft.com/office/officeart/2005/8/layout/hProcess7"/>
    <dgm:cxn modelId="{1045F7A1-CA88-4E78-B30C-A32817BCFBAC}" type="presParOf" srcId="{E09B66F0-0572-4CD0-9547-58E7CE9E1471}" destId="{C1FE3959-BDED-4B21-B8D6-A8FDE70E477D}" srcOrd="0" destOrd="0" presId="urn:microsoft.com/office/officeart/2005/8/layout/hProcess7"/>
    <dgm:cxn modelId="{3360A474-7449-4B14-B3FF-306CF76FD570}" type="presParOf" srcId="{E09B66F0-0572-4CD0-9547-58E7CE9E1471}" destId="{728ADCA3-683F-4097-A602-72F0ED40C983}" srcOrd="1" destOrd="0" presId="urn:microsoft.com/office/officeart/2005/8/layout/hProcess7"/>
    <dgm:cxn modelId="{66A71BF2-3B16-4EAB-986F-967E4714F790}" type="presParOf" srcId="{E09B66F0-0572-4CD0-9547-58E7CE9E1471}" destId="{51088D19-51D5-4B33-A313-0CB5B4C75F8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0737AC6-7880-420D-8B76-F026EE1700D5}">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Identify new lines of enquiry</a:t>
          </a:r>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a:solidFill>
          <a:srgbClr val="002060"/>
        </a:solidFill>
        <a:ln>
          <a:solidFill>
            <a:schemeClr val="tx1"/>
          </a:solidFill>
        </a:ln>
      </dgm:spPr>
      <dgm:t>
        <a:bodyPr/>
        <a:lstStyle/>
        <a:p>
          <a:endParaRPr lang="en-GB"/>
        </a:p>
      </dgm:t>
    </dgm:pt>
    <dgm:pt modelId="{6FDC488F-3631-409B-A487-4AAC148F138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Identify new patterns in crime</a:t>
          </a:r>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a:solidFill>
          <a:srgbClr val="002060"/>
        </a:solidFill>
        <a:ln>
          <a:solidFill>
            <a:schemeClr val="tx1"/>
          </a:solidFill>
        </a:ln>
      </dgm:spPr>
      <dgm:t>
        <a:bodyPr/>
        <a:lstStyle/>
        <a:p>
          <a:endParaRPr lang="en-GB"/>
        </a:p>
      </dgm:t>
    </dgm:pt>
    <dgm:pt modelId="{CC3CC3C4-2D07-4570-A351-BBB8A9A20C2A}">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Remove the current artificial borders</a:t>
          </a:r>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a:solidFill>
          <a:srgbClr val="002060"/>
        </a:solidFill>
        <a:ln>
          <a:solidFill>
            <a:schemeClr val="tx1"/>
          </a:solidFill>
        </a:ln>
      </dgm:spPr>
      <dgm:t>
        <a:bodyPr/>
        <a:lstStyle/>
        <a:p>
          <a:endParaRPr lang="en-GB"/>
        </a:p>
      </dgm:t>
    </dgm:pt>
    <dgm:pt modelId="{59D1424E-A1A8-4D73-B909-99F0BCC04577}">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Make much better risk-assessments &amp; improving decision making</a:t>
          </a:r>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a:solidFill>
          <a:srgbClr val="002060"/>
        </a:solidFill>
        <a:ln>
          <a:solidFill>
            <a:schemeClr val="tx1"/>
          </a:solidFill>
        </a:ln>
      </dgm:spPr>
      <dgm:t>
        <a:bodyPr/>
        <a:lstStyle/>
        <a:p>
          <a:endParaRPr lang="en-GB"/>
        </a:p>
      </dgm:t>
    </dgm:pt>
    <dgm:pt modelId="{2BAFA41C-9C15-478C-AFCC-FFA5149576E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Uncover bad character evidence</a:t>
          </a:r>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88D2AF4-C51E-4F35-854B-272CD3992E4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A 2 way process with information flowing from &amp; to the police service.  Helps provide improved public services.  Enables links to be made between people, objects, locations &amp; events using data that might not have been available to the other party without it being shared</a:t>
          </a:r>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Increased openness among partner agencies builds confidence &amp; trust in the police service</a:t>
          </a:r>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It allows police &amp; partners to make better informed decisions on how best to protect the public</a:t>
          </a:r>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Formalised processes increase confidence of individual officers &amp; staff to lawfully share information.  Increases expertise &amp; professionalism</a:t>
          </a:r>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185" custLinFactNeighborY="-3222">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82882"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accent1_2" csCatId="accent1" phldr="1"/>
      <dgm:spPr/>
    </dgm:pt>
    <dgm:pt modelId="{53440272-9D6A-43D8-9818-73A3D3098D74}">
      <dgm:prSet phldrT="[Text]" custT="1"/>
      <dgm:spPr>
        <a:solidFill>
          <a:schemeClr val="accent5">
            <a:lumMod val="20000"/>
            <a:lumOff val="80000"/>
          </a:schemeClr>
        </a:solidFill>
        <a:ln>
          <a:solidFill>
            <a:schemeClr val="tx1"/>
          </a:solidFill>
        </a:ln>
      </dgm:spPr>
      <dgm:t>
        <a:bodyPr/>
        <a:lstStyle/>
        <a:p>
          <a:r>
            <a:rPr lang="en-GB" sz="2400" dirty="0">
              <a:solidFill>
                <a:schemeClr val="tx1"/>
              </a:solidFill>
            </a:rPr>
            <a:t>Subject to nay handling codes applied to the information, police forces can freely share information with one another if it is for a policing purpose (see the section covering NIM for an explanation on handling codes) </a:t>
          </a:r>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a:solidFill>
          <a:srgbClr val="002060"/>
        </a:solidFill>
        <a:ln>
          <a:solidFill>
            <a:schemeClr val="tx1"/>
          </a:solidFill>
        </a:ln>
      </dgm:spPr>
      <dgm:t>
        <a:bodyPr/>
        <a:lstStyle/>
        <a:p>
          <a:endParaRPr lang="en-GB"/>
        </a:p>
      </dgm:t>
    </dgm:pt>
    <dgm:pt modelId="{F2672612-8847-49E0-8BA5-E0FC83A815C7}">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You have a responsibility to ensure the security of information &amp; you must record your information sharing decisions in accordance with your own force policy. It is vitally important that you submit intelligence in an ‘</a:t>
          </a:r>
          <a:r>
            <a:rPr lang="en-GB" sz="2400" dirty="0" err="1">
              <a:solidFill>
                <a:schemeClr val="tx1"/>
              </a:solidFill>
            </a:rPr>
            <a:t>unsanitised</a:t>
          </a:r>
          <a:r>
            <a:rPr lang="en-GB" sz="2400" dirty="0">
              <a:solidFill>
                <a:schemeClr val="tx1"/>
              </a:solidFill>
            </a:rPr>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4D5F73F4-7664-48A1-8C48-BA7BC3A33288}">
      <dgm:prSet phldrT="[Text]" custT="1"/>
      <dgm:spPr>
        <a:solidFill>
          <a:schemeClr val="accent3">
            <a:lumMod val="40000"/>
            <a:lumOff val="60000"/>
          </a:schemeClr>
        </a:solidFill>
        <a:ln>
          <a:solidFill>
            <a:schemeClr val="tx1"/>
          </a:solidFill>
        </a:ln>
      </dgm:spPr>
      <dgm:t>
        <a:bodyPr/>
        <a:lstStyle/>
        <a:p>
          <a:r>
            <a:rPr lang="en-GB" sz="2400" b="1" i="0" dirty="0">
              <a:solidFill>
                <a:schemeClr val="tx1"/>
              </a:solidFill>
            </a:rPr>
            <a:t>Statutory obligation</a:t>
          </a:r>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a:solidFill>
          <a:schemeClr val="accent2">
            <a:lumMod val="40000"/>
            <a:lumOff val="60000"/>
          </a:schemeClr>
        </a:solidFill>
      </dgm:spPr>
      <dgm:t>
        <a:bodyPr/>
        <a:lstStyle/>
        <a:p>
          <a:r>
            <a:rPr lang="en-GB" sz="2400" dirty="0">
              <a:solidFill>
                <a:schemeClr val="tx1"/>
              </a:solidFill>
            </a:rPr>
            <a:t>A specific legal obligation or requirement to disclose police information to another party</a:t>
          </a:r>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a:solidFill>
          <a:schemeClr val="accent5">
            <a:lumMod val="40000"/>
            <a:lumOff val="60000"/>
          </a:schemeClr>
        </a:solidFill>
        <a:ln>
          <a:solidFill>
            <a:schemeClr val="tx1"/>
          </a:solidFill>
        </a:ln>
      </dgm:spPr>
      <dgm:t>
        <a:bodyPr/>
        <a:lstStyle/>
        <a:p>
          <a:r>
            <a:rPr lang="en-GB" sz="2400" b="1" dirty="0">
              <a:solidFill>
                <a:schemeClr val="tx1"/>
              </a:solidFill>
            </a:rPr>
            <a:t>Statutory power</a:t>
          </a:r>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dirty="0">
              <a:solidFill>
                <a:schemeClr val="tx1"/>
              </a:solidFill>
            </a:rPr>
            <a:t>A specific legal power, but not an obligation to share police information with another party</a:t>
          </a:r>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a:solidFill>
          <a:schemeClr val="accent1">
            <a:lumMod val="40000"/>
            <a:lumOff val="60000"/>
          </a:schemeClr>
        </a:solidFill>
        <a:ln>
          <a:solidFill>
            <a:schemeClr val="tx1"/>
          </a:solidFill>
        </a:ln>
      </dgm:spPr>
      <dgm:t>
        <a:bodyPr/>
        <a:lstStyle/>
        <a:p>
          <a:r>
            <a:rPr lang="en-GB" sz="2400" b="1" dirty="0">
              <a:solidFill>
                <a:schemeClr val="tx1"/>
              </a:solidFill>
            </a:rPr>
            <a:t>Common law</a:t>
          </a:r>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dirty="0">
              <a:solidFill>
                <a:schemeClr val="tx1"/>
              </a:solidFill>
            </a:rPr>
            <a:t>If there is no statutory obligation or power to share information then a common law policing purpose must be established</a:t>
          </a:r>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a:solidFill>
          <a:srgbClr val="002060"/>
        </a:solidFill>
        <a:ln>
          <a:solidFill>
            <a:schemeClr val="tx1"/>
          </a:solidFill>
        </a:ln>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a:solidFill>
          <a:srgbClr val="002060"/>
        </a:solidFill>
        <a:ln>
          <a:solidFill>
            <a:schemeClr val="tx1"/>
          </a:solidFill>
        </a:ln>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accent1_2" csCatId="accent1" phldr="1"/>
      <dgm:spPr/>
    </dgm:pt>
    <dgm:pt modelId="{EFC8BD93-CB0A-41B3-A6B0-C6860E4C8B2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a:solidFill>
          <a:srgbClr val="002060"/>
        </a:solidFill>
        <a:ln>
          <a:solidFill>
            <a:schemeClr val="tx1"/>
          </a:solidFill>
        </a:ln>
      </dgm:spPr>
      <dgm:t>
        <a:bodyPr/>
        <a:lstStyle/>
        <a:p>
          <a:endParaRPr lang="en-GB"/>
        </a:p>
      </dgm:t>
    </dgm:pt>
    <dgm:pt modelId="{F371E94A-CE3F-4C02-8D93-DA7C95889CD0}">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An ISA may be an existing national agreement between agencies or it may be a purely local arrangement</a:t>
          </a:r>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30895">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27741"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22F88164-F7F1-4167-A26A-197D138BFEE3}" type="presOf" srcId="{EFC8BD93-CB0A-41B3-A6B0-C6860E4C8B23}" destId="{AC03FB32-F535-48CA-895F-58A21AF2E08E}" srcOrd="0" destOrd="0" presId="urn:microsoft.com/office/officeart/2005/8/layout/process2"/>
    <dgm:cxn modelId="{125EAA59-2EB7-4BF7-B14E-6CD6853AF7A0}" srcId="{A49104C2-E5B6-474D-910C-C145E1FBD604}" destId="{F371E94A-CE3F-4C02-8D93-DA7C95889CD0}" srcOrd="1" destOrd="0" parTransId="{2DF13146-85C8-4888-AF8E-BAD12F0F3E7E}" sibTransId="{E49AE7AE-A46B-4CED-90C9-0615DF4E4A9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1D0AC28-0D8A-4013-B484-E9C55F2DABA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Protocols/agreements also explain when information can be shared. Without such formal agreements, public organisations may find themselves falling short of common standards. Also, there may be confusion over responsibilities – both within &amp; between organisations</a:t>
          </a:r>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172E95F0-D4D3-4E71-BDA7-E1BA95CF5E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C441CB1-22BA-4231-B584-8342D7490B90}">
      <dgm:prSet phldrT="[Text]" custT="1"/>
      <dgm:spPr>
        <a:solidFill>
          <a:schemeClr val="accent5">
            <a:lumMod val="40000"/>
            <a:lumOff val="60000"/>
          </a:schemeClr>
        </a:solidFill>
        <a:ln>
          <a:solidFill>
            <a:schemeClr val="tx1"/>
          </a:solidFill>
        </a:ln>
      </dgm:spPr>
      <dgm:t>
        <a:bodyPr/>
        <a:lstStyle/>
        <a:p>
          <a:r>
            <a:rPr lang="en-GB" sz="2400" b="1" i="1" u="sng" dirty="0">
              <a:solidFill>
                <a:schemeClr val="tx1"/>
              </a:solidFill>
            </a:rPr>
            <a:t>Emergency situations </a:t>
          </a:r>
        </a:p>
      </dgm:t>
    </dgm:pt>
    <dgm:pt modelId="{769F966E-9551-481F-8B0D-F9CA808BC30A}" type="parTrans" cxnId="{D866A070-8AD7-4A9C-89CD-D6F87EEA6BAC}">
      <dgm:prSet/>
      <dgm:spPr/>
      <dgm:t>
        <a:bodyPr/>
        <a:lstStyle/>
        <a:p>
          <a:endParaRPr lang="en-GB"/>
        </a:p>
      </dgm:t>
    </dgm:pt>
    <dgm:pt modelId="{BC6726D4-275C-470B-BC5B-D4C5FA9D769C}" type="sibTrans" cxnId="{D866A070-8AD7-4A9C-89CD-D6F87EEA6BAC}">
      <dgm:prSet/>
      <dgm:spPr/>
      <dgm:t>
        <a:bodyPr/>
        <a:lstStyle/>
        <a:p>
          <a:endParaRPr lang="en-GB"/>
        </a:p>
      </dgm:t>
    </dgm:pt>
    <dgm:pt modelId="{FB05EC88-BC8E-4913-A702-CCA14134914F}">
      <dgm:prSet phldrT="[Text]" custT="1"/>
      <dgm:spPr>
        <a:solidFill>
          <a:schemeClr val="accent5">
            <a:lumMod val="40000"/>
            <a:lumOff val="60000"/>
          </a:schemeClr>
        </a:solidFill>
        <a:ln>
          <a:solidFill>
            <a:schemeClr val="tx1"/>
          </a:solidFill>
        </a:ln>
      </dgm:spPr>
      <dgm:t>
        <a:bodyPr/>
        <a:lstStyle/>
        <a:p>
          <a:r>
            <a:rPr lang="en-GB" sz="2400" b="1" i="1" u="sng" dirty="0">
              <a:solidFill>
                <a:schemeClr val="tx1"/>
              </a:solidFill>
            </a:rPr>
            <a:t>Routine</a:t>
          </a:r>
        </a:p>
      </dgm:t>
    </dgm:pt>
    <dgm:pt modelId="{DB75524F-437B-4904-BEB6-D797D7998266}" type="parTrans" cxnId="{4B6FF6F5-3BC1-4DA0-8594-3033B04B678D}">
      <dgm:prSet/>
      <dgm:spPr/>
      <dgm:t>
        <a:bodyPr/>
        <a:lstStyle/>
        <a:p>
          <a:endParaRPr lang="en-GB"/>
        </a:p>
      </dgm:t>
    </dgm:pt>
    <dgm:pt modelId="{CF9B786C-18D8-4916-896C-48E508DF89B0}" type="sibTrans" cxnId="{4B6FF6F5-3BC1-4DA0-8594-3033B04B678D}">
      <dgm:prSet/>
      <dgm:spPr/>
      <dgm:t>
        <a:bodyPr/>
        <a:lstStyle/>
        <a:p>
          <a:endParaRPr lang="en-GB"/>
        </a:p>
      </dgm:t>
    </dgm:pt>
    <dgm:pt modelId="{32F77696-B5EC-4445-8D50-9EF2BD146145}">
      <dgm:prSet phldrT="[Text]" custT="1"/>
      <dgm:spPr>
        <a:solidFill>
          <a:schemeClr val="accent5">
            <a:lumMod val="40000"/>
            <a:lumOff val="60000"/>
          </a:schemeClr>
        </a:solidFill>
        <a:ln>
          <a:solidFill>
            <a:schemeClr val="tx1"/>
          </a:solidFill>
        </a:ln>
      </dgm:spPr>
      <dgm:t>
        <a:bodyPr/>
        <a:lstStyle/>
        <a:p>
          <a:r>
            <a:rPr lang="en-GB" sz="2400" b="1" i="1" u="sng" dirty="0">
              <a:solidFill>
                <a:schemeClr val="tx1"/>
              </a:solidFill>
            </a:rPr>
            <a:t>Ad-hoc</a:t>
          </a:r>
        </a:p>
      </dgm:t>
    </dgm:pt>
    <dgm:pt modelId="{D8F743AF-82F2-4329-A14A-52A452B9A43F}" type="parTrans" cxnId="{CEDEEAC1-52E3-4410-986F-4CE019E7E999}">
      <dgm:prSet/>
      <dgm:spPr/>
      <dgm:t>
        <a:bodyPr/>
        <a:lstStyle/>
        <a:p>
          <a:endParaRPr lang="en-GB"/>
        </a:p>
      </dgm:t>
    </dgm:pt>
    <dgm:pt modelId="{FF4F6ECB-CF13-4869-B8DE-FF64D8652982}" type="sibTrans" cxnId="{CEDEEAC1-52E3-4410-986F-4CE019E7E999}">
      <dgm:prSet/>
      <dgm:spPr/>
      <dgm:t>
        <a:bodyPr/>
        <a:lstStyle/>
        <a:p>
          <a:endParaRPr lang="en-GB"/>
        </a:p>
      </dgm:t>
    </dgm:pt>
    <dgm:pt modelId="{88821825-B298-492D-92D1-68777078DF3A}" type="pres">
      <dgm:prSet presAssocID="{172E95F0-D4D3-4E71-BDA7-E1BA95CF5EE2}" presName="diagram" presStyleCnt="0">
        <dgm:presLayoutVars>
          <dgm:dir/>
          <dgm:resizeHandles val="exact"/>
        </dgm:presLayoutVars>
      </dgm:prSet>
      <dgm:spPr/>
    </dgm:pt>
    <dgm:pt modelId="{7EF030B1-0778-43AB-B605-668030C5D358}" type="pres">
      <dgm:prSet presAssocID="{DC441CB1-22BA-4231-B584-8342D7490B90}" presName="node" presStyleLbl="node1" presStyleIdx="0" presStyleCnt="3" custScaleX="87275" custScaleY="69563">
        <dgm:presLayoutVars>
          <dgm:bulletEnabled val="1"/>
        </dgm:presLayoutVars>
      </dgm:prSet>
      <dgm:spPr/>
    </dgm:pt>
    <dgm:pt modelId="{0E83964D-BB02-4B9F-9F2B-A53C163A7F0B}" type="pres">
      <dgm:prSet presAssocID="{BC6726D4-275C-470B-BC5B-D4C5FA9D769C}" presName="sibTrans" presStyleCnt="0"/>
      <dgm:spPr/>
    </dgm:pt>
    <dgm:pt modelId="{EF433344-A1D8-45C9-AC32-C92B2A4F9C8D}" type="pres">
      <dgm:prSet presAssocID="{FB05EC88-BC8E-4913-A702-CCA14134914F}" presName="node" presStyleLbl="node1" presStyleIdx="1" presStyleCnt="3" custScaleX="68638" custScaleY="69563">
        <dgm:presLayoutVars>
          <dgm:bulletEnabled val="1"/>
        </dgm:presLayoutVars>
      </dgm:prSet>
      <dgm:spPr/>
    </dgm:pt>
    <dgm:pt modelId="{075BCF4B-FC51-4D9E-8C99-1756D937C36E}" type="pres">
      <dgm:prSet presAssocID="{CF9B786C-18D8-4916-896C-48E508DF89B0}" presName="sibTrans" presStyleCnt="0"/>
      <dgm:spPr/>
    </dgm:pt>
    <dgm:pt modelId="{0C2CCBFA-6D10-41F0-90CA-E24C9CEA6382}" type="pres">
      <dgm:prSet presAssocID="{32F77696-B5EC-4445-8D50-9EF2BD146145}" presName="node" presStyleLbl="node1" presStyleIdx="2" presStyleCnt="3" custScaleX="81156" custScaleY="64966">
        <dgm:presLayoutVars>
          <dgm:bulletEnabled val="1"/>
        </dgm:presLayoutVars>
      </dgm:prSet>
      <dgm:spPr/>
    </dgm:pt>
  </dgm:ptLst>
  <dgm:cxnLst>
    <dgm:cxn modelId="{86FB3B24-D14C-414C-B9CF-4F867062C69E}" type="presOf" srcId="{32F77696-B5EC-4445-8D50-9EF2BD146145}" destId="{0C2CCBFA-6D10-41F0-90CA-E24C9CEA6382}" srcOrd="0" destOrd="0" presId="urn:microsoft.com/office/officeart/2005/8/layout/default"/>
    <dgm:cxn modelId="{44ED1429-59FD-4E24-9128-34DA8F45EBAF}" type="presOf" srcId="{DC441CB1-22BA-4231-B584-8342D7490B90}" destId="{7EF030B1-0778-43AB-B605-668030C5D358}" srcOrd="0" destOrd="0" presId="urn:microsoft.com/office/officeart/2005/8/layout/default"/>
    <dgm:cxn modelId="{4AB36D45-B499-4E12-9068-7215FC191DEA}" type="presOf" srcId="{172E95F0-D4D3-4E71-BDA7-E1BA95CF5EE2}" destId="{88821825-B298-492D-92D1-68777078DF3A}" srcOrd="0" destOrd="0" presId="urn:microsoft.com/office/officeart/2005/8/layout/default"/>
    <dgm:cxn modelId="{F3927C50-0735-460A-B766-17164F1312C7}" type="presOf" srcId="{FB05EC88-BC8E-4913-A702-CCA14134914F}" destId="{EF433344-A1D8-45C9-AC32-C92B2A4F9C8D}" srcOrd="0" destOrd="0" presId="urn:microsoft.com/office/officeart/2005/8/layout/default"/>
    <dgm:cxn modelId="{D866A070-8AD7-4A9C-89CD-D6F87EEA6BAC}" srcId="{172E95F0-D4D3-4E71-BDA7-E1BA95CF5EE2}" destId="{DC441CB1-22BA-4231-B584-8342D7490B90}" srcOrd="0" destOrd="0" parTransId="{769F966E-9551-481F-8B0D-F9CA808BC30A}" sibTransId="{BC6726D4-275C-470B-BC5B-D4C5FA9D769C}"/>
    <dgm:cxn modelId="{CEDEEAC1-52E3-4410-986F-4CE019E7E999}" srcId="{172E95F0-D4D3-4E71-BDA7-E1BA95CF5EE2}" destId="{32F77696-B5EC-4445-8D50-9EF2BD146145}" srcOrd="2" destOrd="0" parTransId="{D8F743AF-82F2-4329-A14A-52A452B9A43F}" sibTransId="{FF4F6ECB-CF13-4869-B8DE-FF64D8652982}"/>
    <dgm:cxn modelId="{4B6FF6F5-3BC1-4DA0-8594-3033B04B678D}" srcId="{172E95F0-D4D3-4E71-BDA7-E1BA95CF5EE2}" destId="{FB05EC88-BC8E-4913-A702-CCA14134914F}" srcOrd="1" destOrd="0" parTransId="{DB75524F-437B-4904-BEB6-D797D7998266}" sibTransId="{CF9B786C-18D8-4916-896C-48E508DF89B0}"/>
    <dgm:cxn modelId="{511192AA-9A53-473C-BD46-389F250571AA}" type="presParOf" srcId="{88821825-B298-492D-92D1-68777078DF3A}" destId="{7EF030B1-0778-43AB-B605-668030C5D358}" srcOrd="0" destOrd="0" presId="urn:microsoft.com/office/officeart/2005/8/layout/default"/>
    <dgm:cxn modelId="{7D5A5D0F-BC95-41E6-B40E-889F4DF14C19}" type="presParOf" srcId="{88821825-B298-492D-92D1-68777078DF3A}" destId="{0E83964D-BB02-4B9F-9F2B-A53C163A7F0B}" srcOrd="1" destOrd="0" presId="urn:microsoft.com/office/officeart/2005/8/layout/default"/>
    <dgm:cxn modelId="{8603D917-5643-446E-9C24-8A57C59D29BC}" type="presParOf" srcId="{88821825-B298-492D-92D1-68777078DF3A}" destId="{EF433344-A1D8-45C9-AC32-C92B2A4F9C8D}" srcOrd="2" destOrd="0" presId="urn:microsoft.com/office/officeart/2005/8/layout/default"/>
    <dgm:cxn modelId="{749C39E0-E1B1-4874-BB76-831C8533F346}" type="presParOf" srcId="{88821825-B298-492D-92D1-68777078DF3A}" destId="{075BCF4B-FC51-4D9E-8C99-1756D937C36E}" srcOrd="3" destOrd="0" presId="urn:microsoft.com/office/officeart/2005/8/layout/default"/>
    <dgm:cxn modelId="{D30C4062-CC4E-42FD-A40B-11D234106A27}" type="presParOf" srcId="{88821825-B298-492D-92D1-68777078DF3A}" destId="{0C2CCBFA-6D10-41F0-90CA-E24C9CEA638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1331" y="0"/>
          <a:ext cx="2839135" cy="4146803"/>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Information is the very life-blood of policing. It may be original &amp; generated by you. It may come from the public or other officers or be fed to you by partner agencies &amp; other sources</a:t>
          </a:r>
        </a:p>
      </dsp:txBody>
      <dsp:txXfrm>
        <a:off x="84486" y="83155"/>
        <a:ext cx="2672825" cy="3980493"/>
      </dsp:txXfrm>
    </dsp:sp>
    <dsp:sp modelId="{0F55E47F-3CE6-497F-9A9F-50709D421498}">
      <dsp:nvSpPr>
        <dsp:cNvPr id="0" name=""/>
        <dsp:cNvSpPr/>
      </dsp:nvSpPr>
      <dsp:spPr>
        <a:xfrm>
          <a:off x="3124380" y="1721348"/>
          <a:ext cx="601896" cy="70410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24380" y="1862169"/>
        <a:ext cx="421327" cy="422463"/>
      </dsp:txXfrm>
    </dsp:sp>
    <dsp:sp modelId="{0298B860-DB12-472B-8F99-0A80F5652F76}">
      <dsp:nvSpPr>
        <dsp:cNvPr id="0" name=""/>
        <dsp:cNvSpPr/>
      </dsp:nvSpPr>
      <dsp:spPr>
        <a:xfrm>
          <a:off x="3976121" y="0"/>
          <a:ext cx="2839135" cy="414680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information is: All the information obtained &amp; recorded for a policing purpose (Source: APP on Information Management)</a:t>
          </a:r>
        </a:p>
      </dsp:txBody>
      <dsp:txXfrm>
        <a:off x="4059276" y="83155"/>
        <a:ext cx="2672825" cy="39804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C840-65B2-48D9-8B80-79420185892F}">
      <dsp:nvSpPr>
        <dsp:cNvPr id="0" name=""/>
        <dsp:cNvSpPr/>
      </dsp:nvSpPr>
      <dsp:spPr>
        <a:xfrm rot="5400000">
          <a:off x="-113836" y="1012739"/>
          <a:ext cx="1575996"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5AF47ED-10D2-4C98-8BAE-A3C77DF58E77}">
      <dsp:nvSpPr>
        <dsp:cNvPr id="0" name=""/>
        <dsp:cNvSpPr/>
      </dsp:nvSpPr>
      <dsp:spPr>
        <a:xfrm>
          <a:off x="246807" y="4129"/>
          <a:ext cx="2113657" cy="126819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or near the scene</a:t>
          </a:r>
        </a:p>
      </dsp:txBody>
      <dsp:txXfrm>
        <a:off x="283951" y="41273"/>
        <a:ext cx="2039369" cy="1193906"/>
      </dsp:txXfrm>
    </dsp:sp>
    <dsp:sp modelId="{BDF04196-75AE-490E-972A-F63465A235E4}">
      <dsp:nvSpPr>
        <dsp:cNvPr id="0" name=""/>
        <dsp:cNvSpPr/>
      </dsp:nvSpPr>
      <dsp:spPr>
        <a:xfrm rot="5400000">
          <a:off x="-113836" y="2597982"/>
          <a:ext cx="1575996"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71CA870-5A14-44FB-82F0-5532513B0FA4}">
      <dsp:nvSpPr>
        <dsp:cNvPr id="0" name=""/>
        <dsp:cNvSpPr/>
      </dsp:nvSpPr>
      <dsp:spPr>
        <a:xfrm>
          <a:off x="246807" y="1589372"/>
          <a:ext cx="2113657" cy="126819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Returning to the scene</a:t>
          </a:r>
        </a:p>
      </dsp:txBody>
      <dsp:txXfrm>
        <a:off x="283951" y="1626516"/>
        <a:ext cx="2039369" cy="1193906"/>
      </dsp:txXfrm>
    </dsp:sp>
    <dsp:sp modelId="{492FE4BF-48CB-4CB4-82B2-3FC959051707}">
      <dsp:nvSpPr>
        <dsp:cNvPr id="0" name=""/>
        <dsp:cNvSpPr/>
      </dsp:nvSpPr>
      <dsp:spPr>
        <a:xfrm>
          <a:off x="678785" y="3390603"/>
          <a:ext cx="2801917"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92138A-EC36-40AD-ACB0-68DB3042C03C}">
      <dsp:nvSpPr>
        <dsp:cNvPr id="0" name=""/>
        <dsp:cNvSpPr/>
      </dsp:nvSpPr>
      <dsp:spPr>
        <a:xfrm>
          <a:off x="246807" y="3174615"/>
          <a:ext cx="2113657" cy="126819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Watch schemes</a:t>
          </a:r>
        </a:p>
      </dsp:txBody>
      <dsp:txXfrm>
        <a:off x="283951" y="3211759"/>
        <a:ext cx="2039369" cy="1193906"/>
      </dsp:txXfrm>
    </dsp:sp>
    <dsp:sp modelId="{9F92A70D-FA48-4FF0-B842-404D6B3DD980}">
      <dsp:nvSpPr>
        <dsp:cNvPr id="0" name=""/>
        <dsp:cNvSpPr/>
      </dsp:nvSpPr>
      <dsp:spPr>
        <a:xfrm rot="16200000">
          <a:off x="2697327" y="2597982"/>
          <a:ext cx="1575996"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46DC208-E387-48F8-8C3F-040386B797C6}">
      <dsp:nvSpPr>
        <dsp:cNvPr id="0" name=""/>
        <dsp:cNvSpPr/>
      </dsp:nvSpPr>
      <dsp:spPr>
        <a:xfrm>
          <a:off x="3057971" y="3174615"/>
          <a:ext cx="2113657" cy="126819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Crimewatch UK</a:t>
          </a:r>
        </a:p>
      </dsp:txBody>
      <dsp:txXfrm>
        <a:off x="3095115" y="3211759"/>
        <a:ext cx="2039369" cy="1193906"/>
      </dsp:txXfrm>
    </dsp:sp>
    <dsp:sp modelId="{B2593C1C-1CD7-4DB7-977E-DABD487C9605}">
      <dsp:nvSpPr>
        <dsp:cNvPr id="0" name=""/>
        <dsp:cNvSpPr/>
      </dsp:nvSpPr>
      <dsp:spPr>
        <a:xfrm rot="16200000">
          <a:off x="2697327" y="1012739"/>
          <a:ext cx="1575996"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BDF3ADB-672E-4189-88D0-2219A066F7FD}">
      <dsp:nvSpPr>
        <dsp:cNvPr id="0" name=""/>
        <dsp:cNvSpPr/>
      </dsp:nvSpPr>
      <dsp:spPr>
        <a:xfrm>
          <a:off x="3057971" y="1589372"/>
          <a:ext cx="2113657" cy="126819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rPr>
            <a:t>Crimestoppers</a:t>
          </a:r>
          <a:endParaRPr lang="en-GB" sz="2400" kern="1200" dirty="0">
            <a:solidFill>
              <a:schemeClr val="tx1"/>
            </a:solidFill>
          </a:endParaRPr>
        </a:p>
      </dsp:txBody>
      <dsp:txXfrm>
        <a:off x="3095115" y="1626516"/>
        <a:ext cx="2039369" cy="1193906"/>
      </dsp:txXfrm>
    </dsp:sp>
    <dsp:sp modelId="{C6059648-515D-4ACB-B6E5-8A063E7DFFBE}">
      <dsp:nvSpPr>
        <dsp:cNvPr id="0" name=""/>
        <dsp:cNvSpPr/>
      </dsp:nvSpPr>
      <dsp:spPr>
        <a:xfrm>
          <a:off x="3489948" y="220118"/>
          <a:ext cx="2801917"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DAC8E3A-8650-41BC-88BA-64BC5E18F629}">
      <dsp:nvSpPr>
        <dsp:cNvPr id="0" name=""/>
        <dsp:cNvSpPr/>
      </dsp:nvSpPr>
      <dsp:spPr>
        <a:xfrm>
          <a:off x="3057971" y="4129"/>
          <a:ext cx="2113657" cy="126819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Road checks</a:t>
          </a:r>
        </a:p>
      </dsp:txBody>
      <dsp:txXfrm>
        <a:off x="3095115" y="41273"/>
        <a:ext cx="2039369" cy="1193906"/>
      </dsp:txXfrm>
    </dsp:sp>
    <dsp:sp modelId="{607EEA8B-7591-4C3C-9237-98387EBF4135}">
      <dsp:nvSpPr>
        <dsp:cNvPr id="0" name=""/>
        <dsp:cNvSpPr/>
      </dsp:nvSpPr>
      <dsp:spPr>
        <a:xfrm rot="5400000">
          <a:off x="5508491" y="1012739"/>
          <a:ext cx="1575996"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13DE3A9-6D11-48F2-A8FA-5B98F7444860}">
      <dsp:nvSpPr>
        <dsp:cNvPr id="0" name=""/>
        <dsp:cNvSpPr/>
      </dsp:nvSpPr>
      <dsp:spPr>
        <a:xfrm>
          <a:off x="5869135" y="4129"/>
          <a:ext cx="2113657" cy="126819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Witness boards</a:t>
          </a:r>
        </a:p>
      </dsp:txBody>
      <dsp:txXfrm>
        <a:off x="5906279" y="41273"/>
        <a:ext cx="2039369" cy="1193906"/>
      </dsp:txXfrm>
    </dsp:sp>
    <dsp:sp modelId="{2A978FE5-496F-41A4-93ED-E06BA49B7D89}">
      <dsp:nvSpPr>
        <dsp:cNvPr id="0" name=""/>
        <dsp:cNvSpPr/>
      </dsp:nvSpPr>
      <dsp:spPr>
        <a:xfrm rot="5400000">
          <a:off x="5508491" y="2597982"/>
          <a:ext cx="1575996" cy="1902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1C534C1-96FD-427F-82BF-B50848D3930F}">
      <dsp:nvSpPr>
        <dsp:cNvPr id="0" name=""/>
        <dsp:cNvSpPr/>
      </dsp:nvSpPr>
      <dsp:spPr>
        <a:xfrm>
          <a:off x="5869135" y="1589372"/>
          <a:ext cx="2113657" cy="126819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Noticeboards outside Police Stations</a:t>
          </a:r>
        </a:p>
      </dsp:txBody>
      <dsp:txXfrm>
        <a:off x="5906279" y="1626516"/>
        <a:ext cx="2039369" cy="1193906"/>
      </dsp:txXfrm>
    </dsp:sp>
    <dsp:sp modelId="{1E8953BD-1533-44A9-9CA1-27EA992EE0A5}">
      <dsp:nvSpPr>
        <dsp:cNvPr id="0" name=""/>
        <dsp:cNvSpPr/>
      </dsp:nvSpPr>
      <dsp:spPr>
        <a:xfrm>
          <a:off x="5869135" y="3174615"/>
          <a:ext cx="2113657" cy="126819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Local newspapers &amp; social media</a:t>
          </a:r>
        </a:p>
      </dsp:txBody>
      <dsp:txXfrm>
        <a:off x="5906279" y="3211759"/>
        <a:ext cx="2039369" cy="1193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Searching the PNC</a:t>
          </a:r>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Local Intelligence Units</a:t>
          </a:r>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Method Index</a:t>
          </a:r>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Witness Albums</a:t>
          </a:r>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Photo-fit, e-fit &amp; artist’s impressions</a:t>
          </a:r>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Section parades &amp; briefings</a:t>
          </a:r>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Enquiries at adjoining stations</a:t>
          </a:r>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Observations</a:t>
          </a:r>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Circulations</a:t>
          </a:r>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Golden Nominal concept</a:t>
          </a:r>
        </a:p>
      </dsp:txBody>
      <dsp:txXfrm>
        <a:off x="5121513" y="2772228"/>
        <a:ext cx="1979103" cy="1187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351876" y="2602"/>
          <a:ext cx="6680417" cy="1703617"/>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Intelligence is: Collected information that has been developed for action &amp; may also be classified as confidential or sensitive (Source: APP on Intelligence Management)</a:t>
          </a:r>
        </a:p>
      </dsp:txBody>
      <dsp:txXfrm>
        <a:off x="-301979" y="52499"/>
        <a:ext cx="6580623" cy="1603823"/>
      </dsp:txXfrm>
    </dsp:sp>
    <dsp:sp modelId="{D91FE2E0-6548-47A7-9BB4-DB075CE623FF}">
      <dsp:nvSpPr>
        <dsp:cNvPr id="0" name=""/>
        <dsp:cNvSpPr/>
      </dsp:nvSpPr>
      <dsp:spPr>
        <a:xfrm rot="5400000">
          <a:off x="2668903" y="1748810"/>
          <a:ext cx="638856" cy="76662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2758343" y="1812696"/>
        <a:ext cx="459977" cy="447199"/>
      </dsp:txXfrm>
    </dsp:sp>
    <dsp:sp modelId="{CB9D155A-B515-4688-B733-71EF3E71DE5D}">
      <dsp:nvSpPr>
        <dsp:cNvPr id="0" name=""/>
        <dsp:cNvSpPr/>
      </dsp:nvSpPr>
      <dsp:spPr>
        <a:xfrm>
          <a:off x="0" y="2558028"/>
          <a:ext cx="5976664" cy="1703617"/>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Basically, this means information that has been formally processed (Collated &amp; analysed) but it does not only relate to crime &amp; criminality. It is NOT necessarily evidence</a:t>
          </a:r>
        </a:p>
      </dsp:txBody>
      <dsp:txXfrm>
        <a:off x="49897" y="2607925"/>
        <a:ext cx="5876870" cy="16038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5AE00-7B7C-46A7-A671-DAFFBE82310E}">
      <dsp:nvSpPr>
        <dsp:cNvPr id="0" name=""/>
        <dsp:cNvSpPr/>
      </dsp:nvSpPr>
      <dsp:spPr>
        <a:xfrm>
          <a:off x="7341" y="308983"/>
          <a:ext cx="2194275" cy="1316565"/>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Increased mobility of criminals</a:t>
          </a:r>
        </a:p>
      </dsp:txBody>
      <dsp:txXfrm>
        <a:off x="45902" y="347544"/>
        <a:ext cx="2117153" cy="1239443"/>
      </dsp:txXfrm>
    </dsp:sp>
    <dsp:sp modelId="{EC79D8DA-86E2-44CB-A390-B8AF848F28E4}">
      <dsp:nvSpPr>
        <dsp:cNvPr id="0" name=""/>
        <dsp:cNvSpPr/>
      </dsp:nvSpPr>
      <dsp:spPr>
        <a:xfrm>
          <a:off x="2394712" y="695176"/>
          <a:ext cx="465186" cy="5441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4712" y="804012"/>
        <a:ext cx="325630" cy="326508"/>
      </dsp:txXfrm>
    </dsp:sp>
    <dsp:sp modelId="{D5FBDB2A-6B92-4B75-A841-8FA1194199F4}">
      <dsp:nvSpPr>
        <dsp:cNvPr id="0" name=""/>
        <dsp:cNvSpPr/>
      </dsp:nvSpPr>
      <dsp:spPr>
        <a:xfrm>
          <a:off x="3079326" y="308983"/>
          <a:ext cx="2194275" cy="131656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Changes in the nature of crime</a:t>
          </a:r>
        </a:p>
      </dsp:txBody>
      <dsp:txXfrm>
        <a:off x="3117887" y="347544"/>
        <a:ext cx="2117153" cy="1239443"/>
      </dsp:txXfrm>
    </dsp:sp>
    <dsp:sp modelId="{3F5BF24B-595D-4184-AF0C-6632689C8FB7}">
      <dsp:nvSpPr>
        <dsp:cNvPr id="0" name=""/>
        <dsp:cNvSpPr/>
      </dsp:nvSpPr>
      <dsp:spPr>
        <a:xfrm>
          <a:off x="5466697" y="695176"/>
          <a:ext cx="465186" cy="5441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66697" y="804012"/>
        <a:ext cx="325630" cy="326508"/>
      </dsp:txXfrm>
    </dsp:sp>
    <dsp:sp modelId="{604BAACE-6EFC-4CB5-8CE7-262D2811AEA7}">
      <dsp:nvSpPr>
        <dsp:cNvPr id="0" name=""/>
        <dsp:cNvSpPr/>
      </dsp:nvSpPr>
      <dsp:spPr>
        <a:xfrm>
          <a:off x="6151311" y="308983"/>
          <a:ext cx="2194275" cy="1316565"/>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Anti-Social Behaviour</a:t>
          </a:r>
        </a:p>
      </dsp:txBody>
      <dsp:txXfrm>
        <a:off x="6189872" y="347544"/>
        <a:ext cx="2117153" cy="1239443"/>
      </dsp:txXfrm>
    </dsp:sp>
    <dsp:sp modelId="{2825924E-EB12-4411-A510-B20569AA395C}">
      <dsp:nvSpPr>
        <dsp:cNvPr id="0" name=""/>
        <dsp:cNvSpPr/>
      </dsp:nvSpPr>
      <dsp:spPr>
        <a:xfrm rot="5400000">
          <a:off x="7015855" y="1779148"/>
          <a:ext cx="465186" cy="5441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7085194" y="1818645"/>
        <a:ext cx="326508" cy="325630"/>
      </dsp:txXfrm>
    </dsp:sp>
    <dsp:sp modelId="{A63F16D8-ED06-4D3C-9B3B-CF6F3BCF7F53}">
      <dsp:nvSpPr>
        <dsp:cNvPr id="0" name=""/>
        <dsp:cNvSpPr/>
      </dsp:nvSpPr>
      <dsp:spPr>
        <a:xfrm>
          <a:off x="6151311" y="2503259"/>
          <a:ext cx="2194275" cy="1316565"/>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Public Disorder</a:t>
          </a:r>
        </a:p>
      </dsp:txBody>
      <dsp:txXfrm>
        <a:off x="6189872" y="2541820"/>
        <a:ext cx="2117153" cy="1239443"/>
      </dsp:txXfrm>
    </dsp:sp>
    <dsp:sp modelId="{F304AB32-B252-4408-9AB9-AAA9EC0BB5E5}">
      <dsp:nvSpPr>
        <dsp:cNvPr id="0" name=""/>
        <dsp:cNvSpPr/>
      </dsp:nvSpPr>
      <dsp:spPr>
        <a:xfrm rot="10800000">
          <a:off x="5493029" y="2889451"/>
          <a:ext cx="465186" cy="54418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632585" y="2998287"/>
        <a:ext cx="325630" cy="326508"/>
      </dsp:txXfrm>
    </dsp:sp>
    <dsp:sp modelId="{0FB078CA-F710-42B6-B568-0B6F36367542}">
      <dsp:nvSpPr>
        <dsp:cNvPr id="0" name=""/>
        <dsp:cNvSpPr/>
      </dsp:nvSpPr>
      <dsp:spPr>
        <a:xfrm>
          <a:off x="3079326" y="2503259"/>
          <a:ext cx="2194275" cy="1316565"/>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International &amp; domestic terrorism</a:t>
          </a:r>
        </a:p>
      </dsp:txBody>
      <dsp:txXfrm>
        <a:off x="3117887" y="2541820"/>
        <a:ext cx="2117153" cy="12394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60920" y="496"/>
          <a:ext cx="5374159" cy="1625203"/>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Standardised framework to place intelligence at the forefront in reducing crime &amp; disorder</a:t>
          </a:r>
        </a:p>
      </dsp:txBody>
      <dsp:txXfrm>
        <a:off x="408521" y="48097"/>
        <a:ext cx="5278957" cy="1530001"/>
      </dsp:txXfrm>
    </dsp:sp>
    <dsp:sp modelId="{1FC356CF-AA63-4249-B15D-48DBB6ABCABF}">
      <dsp:nvSpPr>
        <dsp:cNvPr id="0" name=""/>
        <dsp:cNvSpPr/>
      </dsp:nvSpPr>
      <dsp:spPr>
        <a:xfrm rot="5400000">
          <a:off x="2743274" y="1666329"/>
          <a:ext cx="609451" cy="73134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28598" y="1727274"/>
        <a:ext cx="438805" cy="426616"/>
      </dsp:txXfrm>
    </dsp:sp>
    <dsp:sp modelId="{1103EA53-7975-4DAE-96BC-7B63BB114687}">
      <dsp:nvSpPr>
        <dsp:cNvPr id="0" name=""/>
        <dsp:cNvSpPr/>
      </dsp:nvSpPr>
      <dsp:spPr>
        <a:xfrm>
          <a:off x="1361851" y="2438300"/>
          <a:ext cx="3372296" cy="162520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Informs strategic &amp; tactical decision making</a:t>
          </a:r>
        </a:p>
      </dsp:txBody>
      <dsp:txXfrm>
        <a:off x="1409452" y="2485901"/>
        <a:ext cx="3277094" cy="15300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1AFFC-E3EB-43BD-B5EA-9EDEDA20AD94}">
      <dsp:nvSpPr>
        <dsp:cNvPr id="0" name=""/>
        <dsp:cNvSpPr/>
      </dsp:nvSpPr>
      <dsp:spPr>
        <a:xfrm rot="5400000">
          <a:off x="383649" y="1328451"/>
          <a:ext cx="1174900" cy="1337582"/>
        </a:xfrm>
        <a:prstGeom prst="bentUpArrow">
          <a:avLst>
            <a:gd name="adj1" fmla="val 32840"/>
            <a:gd name="adj2" fmla="val 25000"/>
            <a:gd name="adj3" fmla="val 3578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40291FE-C8EF-4958-8FDC-04DE6F9B7DEB}">
      <dsp:nvSpPr>
        <dsp:cNvPr id="0" name=""/>
        <dsp:cNvSpPr/>
      </dsp:nvSpPr>
      <dsp:spPr>
        <a:xfrm>
          <a:off x="72372" y="26050"/>
          <a:ext cx="1977841" cy="1384424"/>
        </a:xfrm>
        <a:prstGeom prst="roundRect">
          <a:avLst>
            <a:gd name="adj" fmla="val 1667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Local Intelligence Officer</a:t>
          </a:r>
        </a:p>
      </dsp:txBody>
      <dsp:txXfrm>
        <a:off x="139966" y="93644"/>
        <a:ext cx="1842653" cy="1249236"/>
      </dsp:txXfrm>
    </dsp:sp>
    <dsp:sp modelId="{5E020B79-370F-4E94-9EE1-D7994B6A2584}">
      <dsp:nvSpPr>
        <dsp:cNvPr id="0" name=""/>
        <dsp:cNvSpPr/>
      </dsp:nvSpPr>
      <dsp:spPr>
        <a:xfrm>
          <a:off x="2050213" y="158086"/>
          <a:ext cx="1438493" cy="111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r>
            <a:rPr lang="en-GB" sz="2800" b="1" kern="1200" dirty="0"/>
            <a:t>LIO</a:t>
          </a:r>
        </a:p>
      </dsp:txBody>
      <dsp:txXfrm>
        <a:off x="2050213" y="158086"/>
        <a:ext cx="1438493" cy="1118953"/>
      </dsp:txXfrm>
    </dsp:sp>
    <dsp:sp modelId="{6ED2C032-B5BA-4DF4-B8D2-6A8F9C63B5E4}">
      <dsp:nvSpPr>
        <dsp:cNvPr id="0" name=""/>
        <dsp:cNvSpPr/>
      </dsp:nvSpPr>
      <dsp:spPr>
        <a:xfrm rot="5400000">
          <a:off x="2023490" y="2883617"/>
          <a:ext cx="1174900" cy="1337582"/>
        </a:xfrm>
        <a:prstGeom prst="bentUpArrow">
          <a:avLst>
            <a:gd name="adj1" fmla="val 32840"/>
            <a:gd name="adj2" fmla="val 25000"/>
            <a:gd name="adj3" fmla="val 3578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B160A04-FA3B-4A5D-948D-D83D48EF32BE}">
      <dsp:nvSpPr>
        <dsp:cNvPr id="0" name=""/>
        <dsp:cNvSpPr/>
      </dsp:nvSpPr>
      <dsp:spPr>
        <a:xfrm>
          <a:off x="1712212" y="1581216"/>
          <a:ext cx="1977841" cy="1384424"/>
        </a:xfrm>
        <a:prstGeom prst="roundRect">
          <a:avLst>
            <a:gd name="adj" fmla="val 1667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Field Intelligence Officer</a:t>
          </a:r>
        </a:p>
      </dsp:txBody>
      <dsp:txXfrm>
        <a:off x="1779806" y="1648810"/>
        <a:ext cx="1842653" cy="1249236"/>
      </dsp:txXfrm>
    </dsp:sp>
    <dsp:sp modelId="{9959D1B8-391D-45B5-A528-2215043A4965}">
      <dsp:nvSpPr>
        <dsp:cNvPr id="0" name=""/>
        <dsp:cNvSpPr/>
      </dsp:nvSpPr>
      <dsp:spPr>
        <a:xfrm>
          <a:off x="3690053" y="1713252"/>
          <a:ext cx="1438493" cy="111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r>
            <a:rPr lang="en-GB" sz="2800" b="1" kern="1200" dirty="0"/>
            <a:t>FIO</a:t>
          </a:r>
        </a:p>
      </dsp:txBody>
      <dsp:txXfrm>
        <a:off x="3690053" y="1713252"/>
        <a:ext cx="1438493" cy="1118953"/>
      </dsp:txXfrm>
    </dsp:sp>
    <dsp:sp modelId="{136AD75D-F002-4EC0-B0DD-F98B7C43D508}">
      <dsp:nvSpPr>
        <dsp:cNvPr id="0" name=""/>
        <dsp:cNvSpPr/>
      </dsp:nvSpPr>
      <dsp:spPr>
        <a:xfrm>
          <a:off x="3352053" y="3136381"/>
          <a:ext cx="1977841" cy="1384424"/>
        </a:xfrm>
        <a:prstGeom prst="roundRect">
          <a:avLst>
            <a:gd name="adj" fmla="val 1667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Single Point of Contact</a:t>
          </a:r>
        </a:p>
      </dsp:txBody>
      <dsp:txXfrm>
        <a:off x="3419647" y="3203975"/>
        <a:ext cx="1842653" cy="1249236"/>
      </dsp:txXfrm>
    </dsp:sp>
    <dsp:sp modelId="{4A16F559-7B7A-4BF1-BC3F-9332C526915D}">
      <dsp:nvSpPr>
        <dsp:cNvPr id="0" name=""/>
        <dsp:cNvSpPr/>
      </dsp:nvSpPr>
      <dsp:spPr>
        <a:xfrm>
          <a:off x="5329894" y="3268418"/>
          <a:ext cx="1438493" cy="111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r>
            <a:rPr lang="en-GB" sz="2800" b="1" kern="1200" dirty="0"/>
            <a:t>SPOC</a:t>
          </a:r>
        </a:p>
      </dsp:txBody>
      <dsp:txXfrm>
        <a:off x="5329894" y="3268418"/>
        <a:ext cx="1438493" cy="11189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D16E4-5BEE-4AA6-BE82-41A7575E81C2}">
      <dsp:nvSpPr>
        <dsp:cNvPr id="0" name=""/>
        <dsp:cNvSpPr/>
      </dsp:nvSpPr>
      <dsp:spPr>
        <a:xfrm>
          <a:off x="-43850" y="-782"/>
          <a:ext cx="7740678" cy="144934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If we get it right, it will provide focus to operational policing</a:t>
          </a:r>
        </a:p>
      </dsp:txBody>
      <dsp:txXfrm>
        <a:off x="-1400" y="41668"/>
        <a:ext cx="5840096" cy="1364442"/>
      </dsp:txXfrm>
    </dsp:sp>
    <dsp:sp modelId="{58C73437-FB7B-454E-95EF-A92613FC5AA1}">
      <dsp:nvSpPr>
        <dsp:cNvPr id="0" name=""/>
        <dsp:cNvSpPr/>
      </dsp:nvSpPr>
      <dsp:spPr>
        <a:xfrm>
          <a:off x="747715" y="1654378"/>
          <a:ext cx="8565060" cy="2691156"/>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It is dependent on a clear framework of analysis of information &amp; intelligence, allowing a problem solving approach to law enforcement &amp; crime prevention techniques</a:t>
          </a:r>
        </a:p>
      </dsp:txBody>
      <dsp:txXfrm>
        <a:off x="826536" y="1733199"/>
        <a:ext cx="5556569" cy="2533514"/>
      </dsp:txXfrm>
    </dsp:sp>
    <dsp:sp modelId="{1FCE58D2-B8CD-4B60-813F-292FB011B244}">
      <dsp:nvSpPr>
        <dsp:cNvPr id="0" name=""/>
        <dsp:cNvSpPr/>
      </dsp:nvSpPr>
      <dsp:spPr>
        <a:xfrm>
          <a:off x="6324127" y="1256695"/>
          <a:ext cx="1210454" cy="1210454"/>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596479" y="1256695"/>
        <a:ext cx="665750" cy="9108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198646" y="-25769"/>
          <a:ext cx="4515475" cy="4515475"/>
        </a:xfrm>
        <a:prstGeom prst="circularArrow">
          <a:avLst>
            <a:gd name="adj1" fmla="val 5544"/>
            <a:gd name="adj2" fmla="val 330680"/>
            <a:gd name="adj3" fmla="val 13792295"/>
            <a:gd name="adj4" fmla="val 17376010"/>
            <a:gd name="adj5" fmla="val 5757"/>
          </a:avLst>
        </a:prstGeom>
        <a:solidFill>
          <a:srgbClr val="002060"/>
        </a:solidFill>
        <a:ln>
          <a:solidFill>
            <a:schemeClr val="tx1"/>
          </a:solid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406642" y="1681"/>
          <a:ext cx="2099483" cy="1049741"/>
        </a:xfrm>
        <a:prstGeom prst="round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Direction</a:t>
          </a:r>
        </a:p>
      </dsp:txBody>
      <dsp:txXfrm>
        <a:off x="2457886" y="52925"/>
        <a:ext cx="1996995" cy="947253"/>
      </dsp:txXfrm>
    </dsp:sp>
    <dsp:sp modelId="{EDBD58E2-8854-4692-B81B-291CACB92EFB}">
      <dsp:nvSpPr>
        <dsp:cNvPr id="0" name=""/>
        <dsp:cNvSpPr/>
      </dsp:nvSpPr>
      <dsp:spPr>
        <a:xfrm>
          <a:off x="4237973" y="1332221"/>
          <a:ext cx="2099483" cy="1049741"/>
        </a:xfrm>
        <a:prstGeom prst="round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Collection</a:t>
          </a:r>
        </a:p>
      </dsp:txBody>
      <dsp:txXfrm>
        <a:off x="4289217" y="1383465"/>
        <a:ext cx="1996995" cy="947253"/>
      </dsp:txXfrm>
    </dsp:sp>
    <dsp:sp modelId="{7DEDDA5F-A8C5-45C4-B8B9-47D95F3122D1}">
      <dsp:nvSpPr>
        <dsp:cNvPr id="0" name=""/>
        <dsp:cNvSpPr/>
      </dsp:nvSpPr>
      <dsp:spPr>
        <a:xfrm>
          <a:off x="3538467" y="3485081"/>
          <a:ext cx="2099483" cy="1049741"/>
        </a:xfrm>
        <a:prstGeom prst="roundRect">
          <a:avLst/>
        </a:prstGeom>
        <a:solidFill>
          <a:schemeClr val="bg1">
            <a:lumMod val="9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Evaluation</a:t>
          </a:r>
        </a:p>
      </dsp:txBody>
      <dsp:txXfrm>
        <a:off x="3589711" y="3536325"/>
        <a:ext cx="1996995" cy="947253"/>
      </dsp:txXfrm>
    </dsp:sp>
    <dsp:sp modelId="{4B99D4AE-9A1E-437E-97D7-ADA5F44BA387}">
      <dsp:nvSpPr>
        <dsp:cNvPr id="0" name=""/>
        <dsp:cNvSpPr/>
      </dsp:nvSpPr>
      <dsp:spPr>
        <a:xfrm>
          <a:off x="1274817" y="3485081"/>
          <a:ext cx="2099483" cy="1049741"/>
        </a:xfrm>
        <a:prstGeom prst="roundRect">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Analysis</a:t>
          </a:r>
        </a:p>
      </dsp:txBody>
      <dsp:txXfrm>
        <a:off x="1326061" y="3536325"/>
        <a:ext cx="1996995" cy="947253"/>
      </dsp:txXfrm>
    </dsp:sp>
    <dsp:sp modelId="{FA4ECC99-A57F-49FC-B075-7132BCCEF340}">
      <dsp:nvSpPr>
        <dsp:cNvPr id="0" name=""/>
        <dsp:cNvSpPr/>
      </dsp:nvSpPr>
      <dsp:spPr>
        <a:xfrm>
          <a:off x="575310" y="1332221"/>
          <a:ext cx="2099483" cy="1049741"/>
        </a:xfrm>
        <a:prstGeom prst="round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Dissemination</a:t>
          </a:r>
        </a:p>
      </dsp:txBody>
      <dsp:txXfrm>
        <a:off x="626554" y="1383465"/>
        <a:ext cx="1996995" cy="9472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National Intelligence Model</a:t>
          </a:r>
        </a:p>
      </dsp:txBody>
      <dsp:txXfrm>
        <a:off x="45506" y="674204"/>
        <a:ext cx="2098902" cy="1228759"/>
      </dsp:txXfrm>
    </dsp:sp>
    <dsp:sp modelId="{A1B47D14-85DD-4A74-9EF8-FE2B6569897F}">
      <dsp:nvSpPr>
        <dsp:cNvPr id="0" name=""/>
        <dsp:cNvSpPr/>
      </dsp:nvSpPr>
      <dsp:spPr>
        <a:xfrm>
          <a:off x="2374068" y="1018839"/>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74068" y="1126737"/>
        <a:ext cx="322823" cy="323692"/>
      </dsp:txXfrm>
    </dsp:sp>
    <dsp:sp modelId="{7EB669C5-05C7-49D5-88F5-15D8CD900966}">
      <dsp:nvSpPr>
        <dsp:cNvPr id="0" name=""/>
        <dsp:cNvSpPr/>
      </dsp:nvSpPr>
      <dsp:spPr>
        <a:xfrm>
          <a:off x="3052780" y="635976"/>
          <a:ext cx="2175358" cy="130521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3x5x2 grading system</a:t>
          </a:r>
        </a:p>
      </dsp:txBody>
      <dsp:txXfrm>
        <a:off x="3091008" y="674204"/>
        <a:ext cx="2098902" cy="1228759"/>
      </dsp:txXfrm>
    </dsp:sp>
    <dsp:sp modelId="{E8832CC3-88F3-4BEF-A618-105E30856423}">
      <dsp:nvSpPr>
        <dsp:cNvPr id="0" name=""/>
        <dsp:cNvSpPr/>
      </dsp:nvSpPr>
      <dsp:spPr>
        <a:xfrm>
          <a:off x="5419571" y="1018839"/>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19571" y="1126737"/>
        <a:ext cx="322823"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National Briefing Model</a:t>
          </a:r>
        </a:p>
      </dsp:txBody>
      <dsp:txXfrm>
        <a:off x="6136510" y="674204"/>
        <a:ext cx="2098902" cy="1228759"/>
      </dsp:txXfrm>
    </dsp:sp>
    <dsp:sp modelId="{70EFD6AF-02DC-43BE-8D5C-3D90C23FF42D}">
      <dsp:nvSpPr>
        <dsp:cNvPr id="0" name=""/>
        <dsp:cNvSpPr/>
      </dsp:nvSpPr>
      <dsp:spPr>
        <a:xfrm rot="5400000">
          <a:off x="6716790" y="2015947"/>
          <a:ext cx="610704" cy="65079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26903" y="2035994"/>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Managing Information (formerly MOPI)</a:t>
          </a:r>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CHIS National Policy</a:t>
          </a:r>
        </a:p>
      </dsp:txBody>
      <dsp:txXfrm>
        <a:off x="2559742" y="2849563"/>
        <a:ext cx="2098902" cy="12287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63BE5-1BE1-4CC9-9B65-696725A3817F}">
      <dsp:nvSpPr>
        <dsp:cNvPr id="0" name=""/>
        <dsp:cNvSpPr/>
      </dsp:nvSpPr>
      <dsp:spPr>
        <a:xfrm rot="5400000">
          <a:off x="5243334" y="-2118235"/>
          <a:ext cx="1252408" cy="5806725"/>
        </a:xfrm>
        <a:prstGeom prst="round2SameRect">
          <a:avLst/>
        </a:prstGeom>
        <a:solidFill>
          <a:schemeClr val="accent3">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a:t>THREAT TO LIFE, SERIOUS</a:t>
          </a:r>
          <a:r>
            <a:rPr lang="en-GB" sz="2400" kern="1200" dirty="0"/>
            <a:t> </a:t>
          </a:r>
          <a:r>
            <a:rPr lang="en-GB" sz="2400" b="1" kern="1200" dirty="0">
              <a:solidFill>
                <a:schemeClr val="tx1"/>
              </a:solidFill>
            </a:rPr>
            <a:t>HARM, </a:t>
          </a:r>
          <a:r>
            <a:rPr lang="en-GB" sz="2400" b="1" kern="1200" dirty="0"/>
            <a:t>IMMINENT RISK </a:t>
          </a:r>
          <a:r>
            <a:rPr lang="en-GB" sz="2400" b="0" kern="1200" dirty="0"/>
            <a:t>or</a:t>
          </a:r>
          <a:r>
            <a:rPr lang="en-GB" sz="2400" b="1" kern="1200" dirty="0"/>
            <a:t> OPPORTUNITY </a:t>
          </a:r>
          <a:r>
            <a:rPr lang="en-GB" sz="2400" kern="1200" dirty="0"/>
            <a:t>to a child, adult or property</a:t>
          </a:r>
        </a:p>
      </dsp:txBody>
      <dsp:txXfrm rot="-5400000">
        <a:off x="2966176" y="220061"/>
        <a:ext cx="5745587" cy="1130132"/>
      </dsp:txXfrm>
    </dsp:sp>
    <dsp:sp modelId="{4AABBB0E-837B-4800-AE1A-71D6AFE507BD}">
      <dsp:nvSpPr>
        <dsp:cNvPr id="0" name=""/>
        <dsp:cNvSpPr/>
      </dsp:nvSpPr>
      <dsp:spPr>
        <a:xfrm>
          <a:off x="300106" y="2371"/>
          <a:ext cx="2666070" cy="1565510"/>
        </a:xfrm>
        <a:prstGeom prst="roundRect">
          <a:avLst/>
        </a:prstGeom>
        <a:solidFill>
          <a:srgbClr val="FF000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High</a:t>
          </a:r>
        </a:p>
      </dsp:txBody>
      <dsp:txXfrm>
        <a:off x="376528" y="78793"/>
        <a:ext cx="2513226" cy="1412666"/>
      </dsp:txXfrm>
    </dsp:sp>
    <dsp:sp modelId="{8F55836D-AAEF-4928-BAFB-D66D2E433C4F}">
      <dsp:nvSpPr>
        <dsp:cNvPr id="0" name=""/>
        <dsp:cNvSpPr/>
      </dsp:nvSpPr>
      <dsp:spPr>
        <a:xfrm rot="5400000">
          <a:off x="5243302" y="-474448"/>
          <a:ext cx="1252408" cy="5806725"/>
        </a:xfrm>
        <a:prstGeom prst="round2SameRect">
          <a:avLst/>
        </a:prstGeom>
        <a:solidFill>
          <a:schemeClr val="accent3">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a:t>TIME CRITICAL</a:t>
          </a:r>
        </a:p>
      </dsp:txBody>
      <dsp:txXfrm rot="-5400000">
        <a:off x="2966144" y="1863848"/>
        <a:ext cx="5745587" cy="1130132"/>
      </dsp:txXfrm>
    </dsp:sp>
    <dsp:sp modelId="{7A44E0A2-E4D8-4C14-8299-E3CCCCD11540}">
      <dsp:nvSpPr>
        <dsp:cNvPr id="0" name=""/>
        <dsp:cNvSpPr/>
      </dsp:nvSpPr>
      <dsp:spPr>
        <a:xfrm>
          <a:off x="300106" y="1646158"/>
          <a:ext cx="2666038" cy="1565510"/>
        </a:xfrm>
        <a:prstGeom prst="roundRect">
          <a:avLst/>
        </a:prstGeom>
        <a:solidFill>
          <a:srgbClr val="FFC00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Medium</a:t>
          </a:r>
        </a:p>
      </dsp:txBody>
      <dsp:txXfrm>
        <a:off x="376528" y="1722580"/>
        <a:ext cx="2513194" cy="1412666"/>
      </dsp:txXfrm>
    </dsp:sp>
    <dsp:sp modelId="{F78FC053-A087-405F-84DE-83F2046FA4A6}">
      <dsp:nvSpPr>
        <dsp:cNvPr id="0" name=""/>
        <dsp:cNvSpPr/>
      </dsp:nvSpPr>
      <dsp:spPr>
        <a:xfrm rot="5400000">
          <a:off x="5243334" y="1169337"/>
          <a:ext cx="1252408" cy="5806725"/>
        </a:xfrm>
        <a:prstGeom prst="round2SameRect">
          <a:avLst/>
        </a:prstGeom>
        <a:solidFill>
          <a:schemeClr val="accent3">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All other criminal intelligence</a:t>
          </a:r>
        </a:p>
      </dsp:txBody>
      <dsp:txXfrm rot="-5400000">
        <a:off x="2966176" y="3507633"/>
        <a:ext cx="5745587" cy="1130132"/>
      </dsp:txXfrm>
    </dsp:sp>
    <dsp:sp modelId="{8C74FCC1-34A7-4B03-AD77-43559190C972}">
      <dsp:nvSpPr>
        <dsp:cNvPr id="0" name=""/>
        <dsp:cNvSpPr/>
      </dsp:nvSpPr>
      <dsp:spPr>
        <a:xfrm>
          <a:off x="300106" y="3289945"/>
          <a:ext cx="2666070" cy="1565510"/>
        </a:xfrm>
        <a:prstGeom prst="round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Low</a:t>
          </a:r>
        </a:p>
      </dsp:txBody>
      <dsp:txXfrm>
        <a:off x="376528" y="3366367"/>
        <a:ext cx="2513226" cy="14126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order to be of use, intelligence must be properly evaluated &amp; its provenance assessed. The emphasis </a:t>
          </a:r>
          <a:r>
            <a:rPr lang="en-GB" sz="2400" b="1" kern="1200" dirty="0">
              <a:solidFill>
                <a:schemeClr val="tx1"/>
              </a:solidFill>
            </a:rPr>
            <a:t>MUST</a:t>
          </a:r>
          <a:r>
            <a:rPr lang="en-GB" sz="2400" kern="1200" dirty="0">
              <a:solidFill>
                <a:schemeClr val="tx1"/>
              </a:solidFill>
            </a:rPr>
            <a:t> be on integrity in the use of intelligence </a:t>
          </a:r>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Evaluation of ‘raw information’ is known as the </a:t>
          </a:r>
        </a:p>
        <a:p>
          <a:pPr marL="0" lvl="0" indent="0" algn="ctr" defTabSz="1066800">
            <a:lnSpc>
              <a:spcPct val="90000"/>
            </a:lnSpc>
            <a:spcBef>
              <a:spcPct val="0"/>
            </a:spcBef>
            <a:spcAft>
              <a:spcPct val="35000"/>
            </a:spcAft>
            <a:buNone/>
          </a:pPr>
          <a:r>
            <a:rPr lang="en-GB" sz="3200" b="1" i="1" u="sng" kern="1200" dirty="0">
              <a:solidFill>
                <a:schemeClr val="tx1"/>
              </a:solidFill>
            </a:rPr>
            <a:t>3 x 5 x 2 system</a:t>
          </a:r>
        </a:p>
      </dsp:txBody>
      <dsp:txXfrm>
        <a:off x="1223956" y="2564344"/>
        <a:ext cx="5109380" cy="15782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19665" y="457"/>
          <a:ext cx="2609804" cy="1565882"/>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a:t>
          </a:r>
          <a:r>
            <a:rPr lang="en-GB" sz="2400" kern="1200" dirty="0">
              <a:solidFill>
                <a:schemeClr val="tx1"/>
              </a:solidFill>
            </a:rPr>
            <a:t>. Known directly to the source</a:t>
          </a:r>
        </a:p>
      </dsp:txBody>
      <dsp:txXfrm>
        <a:off x="19665" y="457"/>
        <a:ext cx="2609804" cy="1565882"/>
      </dsp:txXfrm>
    </dsp:sp>
    <dsp:sp modelId="{60C8CF58-2799-4C30-9237-AF9D7C6CBB72}">
      <dsp:nvSpPr>
        <dsp:cNvPr id="0" name=""/>
        <dsp:cNvSpPr/>
      </dsp:nvSpPr>
      <dsp:spPr>
        <a:xfrm>
          <a:off x="2890450" y="457"/>
          <a:ext cx="2609804" cy="156588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B</a:t>
          </a:r>
          <a:r>
            <a:rPr lang="en-GB" sz="2400" kern="1200" dirty="0">
              <a:solidFill>
                <a:schemeClr val="tx1"/>
              </a:solidFill>
            </a:rPr>
            <a:t>. Known indirectly to the source but corroborated</a:t>
          </a:r>
        </a:p>
      </dsp:txBody>
      <dsp:txXfrm>
        <a:off x="2890450" y="457"/>
        <a:ext cx="2609804" cy="1565882"/>
      </dsp:txXfrm>
    </dsp:sp>
    <dsp:sp modelId="{3047154D-1D81-4674-97A9-8860C20DE438}">
      <dsp:nvSpPr>
        <dsp:cNvPr id="0" name=""/>
        <dsp:cNvSpPr/>
      </dsp:nvSpPr>
      <dsp:spPr>
        <a:xfrm>
          <a:off x="5761235" y="457"/>
          <a:ext cx="2609804" cy="1565882"/>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a:t>
          </a:r>
          <a:r>
            <a:rPr lang="en-GB" sz="2400" kern="1200" dirty="0">
              <a:solidFill>
                <a:schemeClr val="tx1"/>
              </a:solidFill>
            </a:rPr>
            <a:t>. Known indirectly to the source</a:t>
          </a:r>
        </a:p>
      </dsp:txBody>
      <dsp:txXfrm>
        <a:off x="5761235" y="457"/>
        <a:ext cx="2609804" cy="1565882"/>
      </dsp:txXfrm>
    </dsp:sp>
    <dsp:sp modelId="{2BED285C-6053-496D-8117-E9AF252008D7}">
      <dsp:nvSpPr>
        <dsp:cNvPr id="0" name=""/>
        <dsp:cNvSpPr/>
      </dsp:nvSpPr>
      <dsp:spPr>
        <a:xfrm>
          <a:off x="1455058" y="1827320"/>
          <a:ext cx="2609804" cy="1565882"/>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a:t>
          </a:r>
          <a:r>
            <a:rPr lang="en-GB" sz="2400" kern="1200" dirty="0">
              <a:solidFill>
                <a:schemeClr val="tx1"/>
              </a:solidFill>
            </a:rPr>
            <a:t>. Not known</a:t>
          </a:r>
        </a:p>
      </dsp:txBody>
      <dsp:txXfrm>
        <a:off x="1455058" y="1827320"/>
        <a:ext cx="2609804" cy="1565882"/>
      </dsp:txXfrm>
    </dsp:sp>
    <dsp:sp modelId="{FBAB9F51-F576-4F22-9109-948E9144B092}">
      <dsp:nvSpPr>
        <dsp:cNvPr id="0" name=""/>
        <dsp:cNvSpPr/>
      </dsp:nvSpPr>
      <dsp:spPr>
        <a:xfrm>
          <a:off x="4325842" y="1827320"/>
          <a:ext cx="2609804" cy="1565882"/>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E</a:t>
          </a:r>
          <a:r>
            <a:rPr lang="en-GB" sz="2400" kern="1200" dirty="0">
              <a:solidFill>
                <a:schemeClr val="tx1"/>
              </a:solidFill>
            </a:rPr>
            <a:t>. Suspected to be false</a:t>
          </a:r>
        </a:p>
      </dsp:txBody>
      <dsp:txXfrm>
        <a:off x="4325842" y="1827320"/>
        <a:ext cx="2609804" cy="156588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290600"/>
          <a:ext cx="4079456" cy="2447673"/>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t>
          </a:r>
          <a:r>
            <a:rPr lang="en-GB" sz="2400" b="1" kern="1200" dirty="0">
              <a:solidFill>
                <a:schemeClr val="tx1"/>
              </a:solidFill>
            </a:rPr>
            <a:t>‘Handling code’ </a:t>
          </a:r>
          <a:r>
            <a:rPr lang="en-GB" sz="2400" kern="1200" dirty="0">
              <a:solidFill>
                <a:schemeClr val="tx1"/>
              </a:solidFill>
            </a:rPr>
            <a:t>provides a risk assessment before deciding to disseminate the intelligence</a:t>
          </a:r>
        </a:p>
      </dsp:txBody>
      <dsp:txXfrm>
        <a:off x="0" y="290600"/>
        <a:ext cx="4079456" cy="2447673"/>
      </dsp:txXfrm>
    </dsp:sp>
    <dsp:sp modelId="{750B6B91-77D9-4419-9010-5A9E36E596B5}">
      <dsp:nvSpPr>
        <dsp:cNvPr id="0" name=""/>
        <dsp:cNvSpPr/>
      </dsp:nvSpPr>
      <dsp:spPr>
        <a:xfrm>
          <a:off x="4488448" y="290600"/>
          <a:ext cx="4079456" cy="2447673"/>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handling codes are based on the knowledge of the circumstances at the time by the </a:t>
          </a:r>
          <a:r>
            <a:rPr lang="en-GB" sz="2400" b="1" kern="1200" dirty="0">
              <a:solidFill>
                <a:schemeClr val="tx1"/>
              </a:solidFill>
            </a:rPr>
            <a:t>person recording the information.</a:t>
          </a:r>
        </a:p>
      </dsp:txBody>
      <dsp:txXfrm>
        <a:off x="4488448" y="290600"/>
        <a:ext cx="4079456" cy="24476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bg1">
            <a:lumMod val="95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bg1">
            <a:lumMod val="95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C. Lawful sharing permitted with conditions</a:t>
          </a:r>
        </a:p>
      </dsp:txBody>
      <dsp:txXfrm>
        <a:off x="3708412" y="1160768"/>
        <a:ext cx="3708412" cy="102683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43CD3-252A-42E7-8CD1-EFD1FA9D0D9B}">
      <dsp:nvSpPr>
        <dsp:cNvPr id="0" name=""/>
        <dsp:cNvSpPr/>
      </dsp:nvSpPr>
      <dsp:spPr>
        <a:xfrm>
          <a:off x="648" y="614993"/>
          <a:ext cx="2789467" cy="3347360"/>
        </a:xfrm>
        <a:prstGeom prst="roundRect">
          <a:avLst>
            <a:gd name="adj" fmla="val 5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endParaRPr lang="en-GB" sz="3200" kern="1200" dirty="0"/>
        </a:p>
      </dsp:txBody>
      <dsp:txXfrm rot="16200000">
        <a:off x="-1092822" y="1708464"/>
        <a:ext cx="2744835" cy="557893"/>
      </dsp:txXfrm>
    </dsp:sp>
    <dsp:sp modelId="{06729800-D8B4-40D6-90E3-25EEA663DB92}">
      <dsp:nvSpPr>
        <dsp:cNvPr id="0" name=""/>
        <dsp:cNvSpPr/>
      </dsp:nvSpPr>
      <dsp:spPr>
        <a:xfrm>
          <a:off x="558541" y="614993"/>
          <a:ext cx="2078153" cy="33473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When intelligence logs are submitted they should be entered so that the source of the information cannot be identified</a:t>
          </a:r>
        </a:p>
      </dsp:txBody>
      <dsp:txXfrm>
        <a:off x="558541" y="614993"/>
        <a:ext cx="2078153" cy="3347360"/>
      </dsp:txXfrm>
    </dsp:sp>
    <dsp:sp modelId="{D55262C3-29E1-4041-92B1-BFBFA7D367DC}">
      <dsp:nvSpPr>
        <dsp:cNvPr id="0" name=""/>
        <dsp:cNvSpPr/>
      </dsp:nvSpPr>
      <dsp:spPr>
        <a:xfrm>
          <a:off x="2887746" y="614993"/>
          <a:ext cx="2789467" cy="3347360"/>
        </a:xfrm>
        <a:prstGeom prst="roundRect">
          <a:avLst>
            <a:gd name="adj" fmla="val 5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endParaRPr lang="en-GB" sz="3200" kern="1200"/>
        </a:p>
      </dsp:txBody>
      <dsp:txXfrm rot="16200000">
        <a:off x="1794275" y="1708464"/>
        <a:ext cx="2744835" cy="557893"/>
      </dsp:txXfrm>
    </dsp:sp>
    <dsp:sp modelId="{E6A8A272-1134-4EE4-9EDE-E360805E6ED7}">
      <dsp:nvSpPr>
        <dsp:cNvPr id="0" name=""/>
        <dsp:cNvSpPr/>
      </dsp:nvSpPr>
      <dsp:spPr>
        <a:xfrm rot="5400000">
          <a:off x="2655751" y="3275111"/>
          <a:ext cx="491884" cy="418420"/>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4E6B605-AE5E-49D3-A206-E3B3E4C1A8D4}">
      <dsp:nvSpPr>
        <dsp:cNvPr id="0" name=""/>
        <dsp:cNvSpPr/>
      </dsp:nvSpPr>
      <dsp:spPr>
        <a:xfrm>
          <a:off x="3445640" y="614993"/>
          <a:ext cx="2078153" cy="33473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In some forces the LIO carries this out prior to entering them into the forces intelligence database</a:t>
          </a:r>
        </a:p>
      </dsp:txBody>
      <dsp:txXfrm>
        <a:off x="3445640" y="614993"/>
        <a:ext cx="2078153" cy="3347360"/>
      </dsp:txXfrm>
    </dsp:sp>
    <dsp:sp modelId="{3E9E96AE-3761-411C-A875-5F1C0ED0ED5F}">
      <dsp:nvSpPr>
        <dsp:cNvPr id="0" name=""/>
        <dsp:cNvSpPr/>
      </dsp:nvSpPr>
      <dsp:spPr>
        <a:xfrm>
          <a:off x="5774845" y="614993"/>
          <a:ext cx="2789467" cy="3347360"/>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endParaRPr lang="en-GB" sz="3200" kern="1200"/>
        </a:p>
      </dsp:txBody>
      <dsp:txXfrm rot="16200000">
        <a:off x="4681374" y="1708464"/>
        <a:ext cx="2744835" cy="557893"/>
      </dsp:txXfrm>
    </dsp:sp>
    <dsp:sp modelId="{FF3E0A50-8AB6-4BF2-8C78-751065A920D9}">
      <dsp:nvSpPr>
        <dsp:cNvPr id="0" name=""/>
        <dsp:cNvSpPr/>
      </dsp:nvSpPr>
      <dsp:spPr>
        <a:xfrm rot="5400000">
          <a:off x="5542850" y="3275111"/>
          <a:ext cx="491884" cy="418420"/>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3CE9ECB-7AD0-4F03-9A42-7FA42A0BCF8A}">
      <dsp:nvSpPr>
        <dsp:cNvPr id="0" name=""/>
        <dsp:cNvSpPr/>
      </dsp:nvSpPr>
      <dsp:spPr>
        <a:xfrm>
          <a:off x="6332738" y="614993"/>
          <a:ext cx="2078153" cy="33473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This process is known as </a:t>
          </a:r>
          <a:r>
            <a:rPr lang="en-GB" sz="2400" b="1" i="1" u="sng" kern="1200" dirty="0">
              <a:solidFill>
                <a:schemeClr val="tx1"/>
              </a:solidFill>
            </a:rPr>
            <a:t>‘sanitisation</a:t>
          </a:r>
          <a:r>
            <a:rPr lang="en-GB" sz="2400" kern="1200" dirty="0">
              <a:solidFill>
                <a:schemeClr val="tx1"/>
              </a:solidFill>
            </a:rPr>
            <a:t>’</a:t>
          </a:r>
        </a:p>
      </dsp:txBody>
      <dsp:txXfrm>
        <a:off x="6332738" y="614993"/>
        <a:ext cx="2078153" cy="334736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some circumstances it may be advantageous to reveal a source’s true identity within the body of intelligence without revealing their identity as the source</a:t>
          </a:r>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an officer is concerned that the contents of a report might indicate the source, reference should be made to a supervisor before dissemination or entry onto the intelligence system takes place</a:t>
          </a:r>
        </a:p>
      </dsp:txBody>
      <dsp:txXfrm>
        <a:off x="51119" y="2669635"/>
        <a:ext cx="7782639" cy="164308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F0CED-7B07-4C42-AFF2-30867251E8D0}">
      <dsp:nvSpPr>
        <dsp:cNvPr id="0" name=""/>
        <dsp:cNvSpPr/>
      </dsp:nvSpPr>
      <dsp:spPr>
        <a:xfrm rot="16200000">
          <a:off x="893110" y="-893110"/>
          <a:ext cx="2088232" cy="3874453"/>
        </a:xfrm>
        <a:prstGeom prst="round1Rect">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 intelligence must be accurately reported</a:t>
          </a:r>
        </a:p>
      </dsp:txBody>
      <dsp:txXfrm rot="5400000">
        <a:off x="0" y="0"/>
        <a:ext cx="3874453" cy="1566174"/>
      </dsp:txXfrm>
    </dsp:sp>
    <dsp:sp modelId="{11E2FBD8-FEB8-4352-BBAB-06554ED91FBC}">
      <dsp:nvSpPr>
        <dsp:cNvPr id="0" name=""/>
        <dsp:cNvSpPr/>
      </dsp:nvSpPr>
      <dsp:spPr>
        <a:xfrm>
          <a:off x="3874453" y="0"/>
          <a:ext cx="3874453" cy="2088232"/>
        </a:xfrm>
        <a:prstGeom prst="round1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Care must be taken to remove from the text all material that in any way identifies the source</a:t>
          </a:r>
        </a:p>
      </dsp:txBody>
      <dsp:txXfrm>
        <a:off x="3874453" y="0"/>
        <a:ext cx="3874453" cy="1566174"/>
      </dsp:txXfrm>
    </dsp:sp>
    <dsp:sp modelId="{F9CA3532-9056-4B0D-8C72-B25115C24D6A}">
      <dsp:nvSpPr>
        <dsp:cNvPr id="0" name=""/>
        <dsp:cNvSpPr/>
      </dsp:nvSpPr>
      <dsp:spPr>
        <a:xfrm rot="10800000">
          <a:off x="0" y="2088232"/>
          <a:ext cx="3874453" cy="2088232"/>
        </a:xfrm>
        <a:prstGeom prst="round1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timing &amp; place of meetings with sources may be relevant &amp; could lead to the source being identified</a:t>
          </a:r>
        </a:p>
      </dsp:txBody>
      <dsp:txXfrm rot="10800000">
        <a:off x="0" y="2610290"/>
        <a:ext cx="3874453" cy="1566174"/>
      </dsp:txXfrm>
    </dsp:sp>
    <dsp:sp modelId="{34A48192-EF90-4660-84EE-AB9CC6EE3F1B}">
      <dsp:nvSpPr>
        <dsp:cNvPr id="0" name=""/>
        <dsp:cNvSpPr/>
      </dsp:nvSpPr>
      <dsp:spPr>
        <a:xfrm rot="5400000">
          <a:off x="4767564" y="1195121"/>
          <a:ext cx="2088232" cy="3874453"/>
        </a:xfrm>
        <a:prstGeom prst="round1Rect">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Repeat intelligence from the same source could lead to the source’s identification </a:t>
          </a:r>
        </a:p>
      </dsp:txBody>
      <dsp:txXfrm rot="-5400000">
        <a:off x="3874454" y="2610289"/>
        <a:ext cx="3874453" cy="1566174"/>
      </dsp:txXfrm>
    </dsp:sp>
    <dsp:sp modelId="{9963D682-E60E-4C01-8343-E457ABD45FC7}">
      <dsp:nvSpPr>
        <dsp:cNvPr id="0" name=""/>
        <dsp:cNvSpPr/>
      </dsp:nvSpPr>
      <dsp:spPr>
        <a:xfrm>
          <a:off x="3196753" y="1448152"/>
          <a:ext cx="1355400" cy="1280159"/>
        </a:xfrm>
        <a:prstGeom prst="roundRect">
          <a:avLst/>
        </a:prstGeom>
        <a:blipFill rotWithShape="0">
          <a:blip xmlns:r="http://schemas.openxmlformats.org/officeDocument/2006/relationships" r:embed="rId1"/>
          <a:srcRect/>
          <a:stretch>
            <a:fillRect l="-18000" r="-1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endParaRPr lang="en-GB" sz="3300" kern="1200" dirty="0"/>
        </a:p>
      </dsp:txBody>
      <dsp:txXfrm>
        <a:off x="3259245" y="1510644"/>
        <a:ext cx="1230416" cy="115517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F7B12-1658-4AE9-8607-5152D118E62C}">
      <dsp:nvSpPr>
        <dsp:cNvPr id="0" name=""/>
        <dsp:cNvSpPr/>
      </dsp:nvSpPr>
      <dsp:spPr>
        <a:xfrm>
          <a:off x="5" y="2514"/>
          <a:ext cx="8280908" cy="164608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Information &amp; intelligence can be stored in any suitable format. E.G paper records, computer records, audio tapes, video tape or photographs. Whatever system is used must be secure from unauthorised access</a:t>
          </a:r>
        </a:p>
      </dsp:txBody>
      <dsp:txXfrm>
        <a:off x="48217" y="50726"/>
        <a:ext cx="8184484" cy="1549657"/>
      </dsp:txXfrm>
    </dsp:sp>
    <dsp:sp modelId="{9D343F30-6F58-418E-9AF7-06F6BD9CA378}">
      <dsp:nvSpPr>
        <dsp:cNvPr id="0" name=""/>
        <dsp:cNvSpPr/>
      </dsp:nvSpPr>
      <dsp:spPr>
        <a:xfrm rot="5400000">
          <a:off x="3831819" y="1689747"/>
          <a:ext cx="617280" cy="7407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3918238" y="1751475"/>
        <a:ext cx="444442" cy="432096"/>
      </dsp:txXfrm>
    </dsp:sp>
    <dsp:sp modelId="{024446C9-E06A-4237-8AB0-D019E36FAF55}">
      <dsp:nvSpPr>
        <dsp:cNvPr id="0" name=""/>
        <dsp:cNvSpPr/>
      </dsp:nvSpPr>
      <dsp:spPr>
        <a:xfrm>
          <a:off x="848297" y="2471636"/>
          <a:ext cx="6584325" cy="164608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However, there are two important provisos, namely that the medium in which it is stored must be </a:t>
          </a:r>
          <a:r>
            <a:rPr lang="en-GB" sz="2400" b="1" i="1" u="sng" kern="1200" dirty="0">
              <a:solidFill>
                <a:schemeClr val="tx1"/>
              </a:solidFill>
            </a:rPr>
            <a:t>durable</a:t>
          </a:r>
          <a:r>
            <a:rPr lang="en-GB" sz="2400" kern="1200" dirty="0">
              <a:solidFill>
                <a:schemeClr val="tx1"/>
              </a:solidFill>
            </a:rPr>
            <a:t> &amp; the information must be </a:t>
          </a:r>
          <a:r>
            <a:rPr lang="en-GB" sz="2400" b="1" i="1" u="sng" kern="1200" dirty="0">
              <a:solidFill>
                <a:schemeClr val="tx1"/>
              </a:solidFill>
            </a:rPr>
            <a:t>retrievable</a:t>
          </a:r>
          <a:r>
            <a:rPr lang="en-GB" sz="2400" kern="1200" dirty="0">
              <a:solidFill>
                <a:schemeClr val="tx1"/>
              </a:solidFill>
            </a:rPr>
            <a:t> </a:t>
          </a:r>
        </a:p>
      </dsp:txBody>
      <dsp:txXfrm>
        <a:off x="896509" y="2519848"/>
        <a:ext cx="6487901" cy="154965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7FB25-CDE8-45BA-A0D6-239E2A22A43A}">
      <dsp:nvSpPr>
        <dsp:cNvPr id="0" name=""/>
        <dsp:cNvSpPr/>
      </dsp:nvSpPr>
      <dsp:spPr>
        <a:xfrm>
          <a:off x="0" y="510656"/>
          <a:ext cx="2700300" cy="1620180"/>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Registration scheme for everyone working with children</a:t>
          </a:r>
        </a:p>
      </dsp:txBody>
      <dsp:txXfrm>
        <a:off x="0" y="510656"/>
        <a:ext cx="2700300" cy="1620180"/>
      </dsp:txXfrm>
    </dsp:sp>
    <dsp:sp modelId="{A0A0F41A-7925-42C6-B3A1-81EDA2C227C1}">
      <dsp:nvSpPr>
        <dsp:cNvPr id="0" name=""/>
        <dsp:cNvSpPr/>
      </dsp:nvSpPr>
      <dsp:spPr>
        <a:xfrm>
          <a:off x="2970329" y="510656"/>
          <a:ext cx="2700300" cy="1620180"/>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mn-lt"/>
            </a:rPr>
            <a:t>National IT system</a:t>
          </a:r>
        </a:p>
      </dsp:txBody>
      <dsp:txXfrm>
        <a:off x="2970329" y="510656"/>
        <a:ext cx="2700300" cy="1620180"/>
      </dsp:txXfrm>
    </dsp:sp>
    <dsp:sp modelId="{848C516B-94F9-4164-8F14-3A4BB597AA03}">
      <dsp:nvSpPr>
        <dsp:cNvPr id="0" name=""/>
        <dsp:cNvSpPr/>
      </dsp:nvSpPr>
      <dsp:spPr>
        <a:xfrm>
          <a:off x="5940659" y="510656"/>
          <a:ext cx="2700300" cy="1620180"/>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Investment in PNC</a:t>
          </a:r>
        </a:p>
      </dsp:txBody>
      <dsp:txXfrm>
        <a:off x="5940659" y="510656"/>
        <a:ext cx="2700300" cy="1620180"/>
      </dsp:txXfrm>
    </dsp:sp>
    <dsp:sp modelId="{43DDEF23-6EFA-43D5-8BF1-71EDF1AA0056}">
      <dsp:nvSpPr>
        <dsp:cNvPr id="0" name=""/>
        <dsp:cNvSpPr/>
      </dsp:nvSpPr>
      <dsp:spPr>
        <a:xfrm>
          <a:off x="0" y="2400866"/>
          <a:ext cx="2700300" cy="1986761"/>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Enhanced criminal checks for those working in schools</a:t>
          </a:r>
        </a:p>
      </dsp:txBody>
      <dsp:txXfrm>
        <a:off x="0" y="2400866"/>
        <a:ext cx="2700300" cy="1986761"/>
      </dsp:txXfrm>
    </dsp:sp>
    <dsp:sp modelId="{A3CEA69C-6B72-43F6-823D-0D534F23473E}">
      <dsp:nvSpPr>
        <dsp:cNvPr id="0" name=""/>
        <dsp:cNvSpPr/>
      </dsp:nvSpPr>
      <dsp:spPr>
        <a:xfrm>
          <a:off x="2970329" y="2400866"/>
          <a:ext cx="2700300" cy="1986761"/>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National Code of Practice</a:t>
          </a:r>
        </a:p>
      </dsp:txBody>
      <dsp:txXfrm>
        <a:off x="2970329" y="2400866"/>
        <a:ext cx="2700300" cy="1986761"/>
      </dsp:txXfrm>
    </dsp:sp>
    <dsp:sp modelId="{D7FA4E5C-ED61-4C6C-B4DD-9C726C362FA9}">
      <dsp:nvSpPr>
        <dsp:cNvPr id="0" name=""/>
        <dsp:cNvSpPr/>
      </dsp:nvSpPr>
      <dsp:spPr>
        <a:xfrm>
          <a:off x="5940659" y="2400866"/>
          <a:ext cx="2700300" cy="1986761"/>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Guidance for social services when referring cases to police involving under age sex</a:t>
          </a:r>
        </a:p>
      </dsp:txBody>
      <dsp:txXfrm>
        <a:off x="5940659" y="2400866"/>
        <a:ext cx="2700300" cy="198676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988" y="0"/>
          <a:ext cx="8024865" cy="109211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Code of Practice on the Managing of  Information states:</a:t>
          </a:r>
        </a:p>
      </dsp:txBody>
      <dsp:txXfrm>
        <a:off x="15999" y="31987"/>
        <a:ext cx="7960891" cy="1028144"/>
      </dsp:txXfrm>
    </dsp:sp>
    <dsp:sp modelId="{B483AB8E-7F68-45C7-8005-B193BEFB4A44}">
      <dsp:nvSpPr>
        <dsp:cNvPr id="0" name=""/>
        <dsp:cNvSpPr/>
      </dsp:nvSpPr>
      <dsp:spPr>
        <a:xfrm rot="5400000">
          <a:off x="3789902" y="1121780"/>
          <a:ext cx="413082" cy="4914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3849008" y="1160966"/>
        <a:ext cx="294871" cy="289157"/>
      </dsp:txXfrm>
    </dsp:sp>
    <dsp:sp modelId="{C1092146-B1DB-4A8D-A44D-9EF5DE0B05B4}">
      <dsp:nvSpPr>
        <dsp:cNvPr id="0" name=""/>
        <dsp:cNvSpPr/>
      </dsp:nvSpPr>
      <dsp:spPr>
        <a:xfrm>
          <a:off x="1849747" y="1642894"/>
          <a:ext cx="4293392" cy="109211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Information gathered by the police must be :-</a:t>
          </a:r>
        </a:p>
      </dsp:txBody>
      <dsp:txXfrm>
        <a:off x="1881734" y="1674881"/>
        <a:ext cx="4229418" cy="1028144"/>
      </dsp:txXfrm>
    </dsp:sp>
    <dsp:sp modelId="{12D6A5C9-C782-4569-9831-185A38A5ABDF}">
      <dsp:nvSpPr>
        <dsp:cNvPr id="0" name=""/>
        <dsp:cNvSpPr/>
      </dsp:nvSpPr>
      <dsp:spPr>
        <a:xfrm rot="5400000">
          <a:off x="3791671" y="2762316"/>
          <a:ext cx="409544" cy="4914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3849008" y="2803271"/>
        <a:ext cx="294871" cy="286681"/>
      </dsp:txXfrm>
    </dsp:sp>
    <dsp:sp modelId="{94B32C4D-6069-403A-98AE-44A0CF9AE29B}">
      <dsp:nvSpPr>
        <dsp:cNvPr id="0" name=""/>
        <dsp:cNvSpPr/>
      </dsp:nvSpPr>
      <dsp:spPr>
        <a:xfrm>
          <a:off x="1529031" y="3281073"/>
          <a:ext cx="4934824" cy="1412732"/>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For a policing purpose </a:t>
          </a:r>
        </a:p>
        <a:p>
          <a:pPr marL="0" lvl="0" indent="0" algn="ctr" defTabSz="1066800">
            <a:lnSpc>
              <a:spcPct val="90000"/>
            </a:lnSpc>
            <a:spcBef>
              <a:spcPct val="0"/>
            </a:spcBef>
            <a:spcAft>
              <a:spcPct val="35000"/>
            </a:spcAft>
            <a:buNone/>
          </a:pPr>
          <a:r>
            <a:rPr lang="en-GB" sz="2400" b="1" kern="1200" dirty="0">
              <a:solidFill>
                <a:schemeClr val="tx1"/>
              </a:solidFill>
            </a:rPr>
            <a:t>And</a:t>
          </a:r>
        </a:p>
        <a:p>
          <a:pPr marL="0" lvl="0" indent="0" algn="ctr" defTabSz="1066800">
            <a:lnSpc>
              <a:spcPct val="90000"/>
            </a:lnSpc>
            <a:spcBef>
              <a:spcPct val="0"/>
            </a:spcBef>
            <a:spcAft>
              <a:spcPct val="35000"/>
            </a:spcAft>
            <a:buNone/>
          </a:pPr>
          <a:r>
            <a:rPr lang="en-GB" sz="2400" b="1" kern="1200" dirty="0">
              <a:solidFill>
                <a:schemeClr val="tx1"/>
              </a:solidFill>
            </a:rPr>
            <a:t>Managed lawfully</a:t>
          </a:r>
        </a:p>
      </dsp:txBody>
      <dsp:txXfrm>
        <a:off x="1570409" y="3322451"/>
        <a:ext cx="4852068" cy="132997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26087-371A-4740-8B1A-0D6ECCC42DAE}">
      <dsp:nvSpPr>
        <dsp:cNvPr id="0" name=""/>
        <dsp:cNvSpPr/>
      </dsp:nvSpPr>
      <dsp:spPr>
        <a:xfrm>
          <a:off x="7278" y="563968"/>
          <a:ext cx="2175358" cy="1305215"/>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Protecting life &amp; property</a:t>
          </a:r>
        </a:p>
      </dsp:txBody>
      <dsp:txXfrm>
        <a:off x="45506" y="602196"/>
        <a:ext cx="2098902" cy="1228759"/>
      </dsp:txXfrm>
    </dsp:sp>
    <dsp:sp modelId="{4685180F-3CD5-4F03-852E-2082FBC59AF5}">
      <dsp:nvSpPr>
        <dsp:cNvPr id="0" name=""/>
        <dsp:cNvSpPr/>
      </dsp:nvSpPr>
      <dsp:spPr>
        <a:xfrm>
          <a:off x="2374068" y="946832"/>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74068" y="1054730"/>
        <a:ext cx="322823" cy="323692"/>
      </dsp:txXfrm>
    </dsp:sp>
    <dsp:sp modelId="{2C36A030-565E-4EBA-B7DA-CDADAD230873}">
      <dsp:nvSpPr>
        <dsp:cNvPr id="0" name=""/>
        <dsp:cNvSpPr/>
      </dsp:nvSpPr>
      <dsp:spPr>
        <a:xfrm>
          <a:off x="3052780" y="563968"/>
          <a:ext cx="2175358" cy="130521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Preserving order</a:t>
          </a:r>
        </a:p>
      </dsp:txBody>
      <dsp:txXfrm>
        <a:off x="3091008" y="602196"/>
        <a:ext cx="2098902" cy="1228759"/>
      </dsp:txXfrm>
    </dsp:sp>
    <dsp:sp modelId="{1AEC8196-F170-439F-833F-3484D5EB6B8D}">
      <dsp:nvSpPr>
        <dsp:cNvPr id="0" name=""/>
        <dsp:cNvSpPr/>
      </dsp:nvSpPr>
      <dsp:spPr>
        <a:xfrm>
          <a:off x="5419571" y="946832"/>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19571" y="1054730"/>
        <a:ext cx="322823" cy="323692"/>
      </dsp:txXfrm>
    </dsp:sp>
    <dsp:sp modelId="{5D1A8534-537F-4AA5-8D8B-64EA4F49F0EE}">
      <dsp:nvSpPr>
        <dsp:cNvPr id="0" name=""/>
        <dsp:cNvSpPr/>
      </dsp:nvSpPr>
      <dsp:spPr>
        <a:xfrm>
          <a:off x="6098282" y="563968"/>
          <a:ext cx="2175358" cy="130521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Preventing the commission of crime</a:t>
          </a:r>
        </a:p>
      </dsp:txBody>
      <dsp:txXfrm>
        <a:off x="6136510" y="602196"/>
        <a:ext cx="2098902" cy="1228759"/>
      </dsp:txXfrm>
    </dsp:sp>
    <dsp:sp modelId="{ADB630DA-845E-4948-80DE-DF55639EBD11}">
      <dsp:nvSpPr>
        <dsp:cNvPr id="0" name=""/>
        <dsp:cNvSpPr/>
      </dsp:nvSpPr>
      <dsp:spPr>
        <a:xfrm rot="5400000">
          <a:off x="6955374" y="2021459"/>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7024117" y="2060615"/>
        <a:ext cx="323692" cy="322823"/>
      </dsp:txXfrm>
    </dsp:sp>
    <dsp:sp modelId="{AEC132DF-C8E3-4534-9631-FCFCC10C79F0}">
      <dsp:nvSpPr>
        <dsp:cNvPr id="0" name=""/>
        <dsp:cNvSpPr/>
      </dsp:nvSpPr>
      <dsp:spPr>
        <a:xfrm>
          <a:off x="6098282" y="2739327"/>
          <a:ext cx="2175358" cy="1305215"/>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Bringing offenders to justice</a:t>
          </a:r>
        </a:p>
      </dsp:txBody>
      <dsp:txXfrm>
        <a:off x="6136510" y="2777555"/>
        <a:ext cx="2098902" cy="1228759"/>
      </dsp:txXfrm>
    </dsp:sp>
    <dsp:sp modelId="{CB7BA04A-7E3A-45C8-8892-B6BB49645824}">
      <dsp:nvSpPr>
        <dsp:cNvPr id="0" name=""/>
        <dsp:cNvSpPr/>
      </dsp:nvSpPr>
      <dsp:spPr>
        <a:xfrm rot="10800000">
          <a:off x="5445675" y="3122190"/>
          <a:ext cx="461176" cy="53948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584028" y="3230088"/>
        <a:ext cx="322823" cy="323692"/>
      </dsp:txXfrm>
    </dsp:sp>
    <dsp:sp modelId="{249F6758-0DB0-4A30-A2FC-320DFF41E61D}">
      <dsp:nvSpPr>
        <dsp:cNvPr id="0" name=""/>
        <dsp:cNvSpPr/>
      </dsp:nvSpPr>
      <dsp:spPr>
        <a:xfrm>
          <a:off x="2131798" y="2739327"/>
          <a:ext cx="3096340" cy="1305215"/>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other duty or responsibility of the police</a:t>
          </a:r>
        </a:p>
      </dsp:txBody>
      <dsp:txXfrm>
        <a:off x="2170026" y="2777555"/>
        <a:ext cx="3019884" cy="122875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Gathering &amp; storing information &amp; intelligence</a:t>
          </a:r>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Sharing information &amp; intelligence</a:t>
          </a:r>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Legal considerations</a:t>
          </a:r>
        </a:p>
      </dsp:txBody>
      <dsp:txXfrm>
        <a:off x="5792143" y="393662"/>
        <a:ext cx="2632792" cy="157967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Crime &amp; Disorder Act 1998</a:t>
          </a:r>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Computer Misuse Act 1990</a:t>
          </a:r>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Criminal Procedure &amp; Investigations Act 1996</a:t>
          </a:r>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Data Protection Act 2018/ General Data Protection Regulation (EU) 2018/679 (GDPR)</a:t>
          </a:r>
        </a:p>
      </dsp:txBody>
      <dsp:txXfrm>
        <a:off x="3575145" y="1675627"/>
        <a:ext cx="3409631" cy="143480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C1D38-3375-43B6-B650-3228A055A191}">
      <dsp:nvSpPr>
        <dsp:cNvPr id="0" name=""/>
        <dsp:cNvSpPr/>
      </dsp:nvSpPr>
      <dsp:spPr>
        <a:xfrm>
          <a:off x="695593" y="116"/>
          <a:ext cx="2755018" cy="1653011"/>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Group 1</a:t>
          </a:r>
        </a:p>
        <a:p>
          <a:pPr marL="0" lvl="0" indent="0" algn="ctr" defTabSz="1066800">
            <a:lnSpc>
              <a:spcPct val="90000"/>
            </a:lnSpc>
            <a:spcBef>
              <a:spcPct val="0"/>
            </a:spcBef>
            <a:spcAft>
              <a:spcPct val="35000"/>
            </a:spcAft>
            <a:buNone/>
          </a:pPr>
          <a:r>
            <a:rPr lang="en-GB" sz="2400" kern="1200" dirty="0">
              <a:solidFill>
                <a:schemeClr val="tx1"/>
              </a:solidFill>
            </a:rPr>
            <a:t>Certain public protection matters</a:t>
          </a:r>
        </a:p>
      </dsp:txBody>
      <dsp:txXfrm>
        <a:off x="744008" y="48531"/>
        <a:ext cx="2658188" cy="1556181"/>
      </dsp:txXfrm>
    </dsp:sp>
    <dsp:sp modelId="{9DDD9D50-71FF-4910-992B-8315181D63EA}">
      <dsp:nvSpPr>
        <dsp:cNvPr id="0" name=""/>
        <dsp:cNvSpPr/>
      </dsp:nvSpPr>
      <dsp:spPr>
        <a:xfrm>
          <a:off x="3693053" y="485000"/>
          <a:ext cx="584063" cy="68324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693053" y="621649"/>
        <a:ext cx="408844" cy="409946"/>
      </dsp:txXfrm>
    </dsp:sp>
    <dsp:sp modelId="{4B92C73D-124F-44EF-967F-7F3128670D03}">
      <dsp:nvSpPr>
        <dsp:cNvPr id="0" name=""/>
        <dsp:cNvSpPr/>
      </dsp:nvSpPr>
      <dsp:spPr>
        <a:xfrm>
          <a:off x="4552619" y="116"/>
          <a:ext cx="2755018" cy="165301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Group 2</a:t>
          </a:r>
        </a:p>
        <a:p>
          <a:pPr marL="0" lvl="0" indent="0" algn="ctr" defTabSz="1066800">
            <a:lnSpc>
              <a:spcPct val="90000"/>
            </a:lnSpc>
            <a:spcBef>
              <a:spcPct val="0"/>
            </a:spcBef>
            <a:spcAft>
              <a:spcPct val="35000"/>
            </a:spcAft>
            <a:buNone/>
          </a:pPr>
          <a:r>
            <a:rPr lang="en-GB" sz="2400" b="0" i="0" u="none" kern="1200" dirty="0">
              <a:solidFill>
                <a:schemeClr val="tx1"/>
              </a:solidFill>
            </a:rPr>
            <a:t>Other sexual, violent or serious offences</a:t>
          </a:r>
        </a:p>
      </dsp:txBody>
      <dsp:txXfrm>
        <a:off x="4601034" y="48531"/>
        <a:ext cx="2658188" cy="1556181"/>
      </dsp:txXfrm>
    </dsp:sp>
    <dsp:sp modelId="{1E441DB4-9775-453B-8948-CEB539D2D2AC}">
      <dsp:nvSpPr>
        <dsp:cNvPr id="0" name=""/>
        <dsp:cNvSpPr/>
      </dsp:nvSpPr>
      <dsp:spPr>
        <a:xfrm rot="5400000">
          <a:off x="5638097" y="1845979"/>
          <a:ext cx="584063" cy="68324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5725156" y="1895570"/>
        <a:ext cx="409946" cy="408844"/>
      </dsp:txXfrm>
    </dsp:sp>
    <dsp:sp modelId="{27C45C32-CB55-435F-AB63-162B578EABD5}">
      <dsp:nvSpPr>
        <dsp:cNvPr id="0" name=""/>
        <dsp:cNvSpPr/>
      </dsp:nvSpPr>
      <dsp:spPr>
        <a:xfrm>
          <a:off x="4552619" y="2755135"/>
          <a:ext cx="2755018" cy="1653011"/>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Group 3</a:t>
          </a:r>
        </a:p>
        <a:p>
          <a:pPr marL="0" lvl="0" indent="0" algn="ctr" defTabSz="1066800">
            <a:lnSpc>
              <a:spcPct val="90000"/>
            </a:lnSpc>
            <a:spcBef>
              <a:spcPct val="0"/>
            </a:spcBef>
            <a:spcAft>
              <a:spcPct val="35000"/>
            </a:spcAft>
            <a:buNone/>
          </a:pPr>
          <a:r>
            <a:rPr lang="en-GB" sz="2400" kern="1200" dirty="0">
              <a:solidFill>
                <a:schemeClr val="tx1"/>
              </a:solidFill>
            </a:rPr>
            <a:t>All other offences</a:t>
          </a:r>
        </a:p>
      </dsp:txBody>
      <dsp:txXfrm>
        <a:off x="4601034" y="2803550"/>
        <a:ext cx="2658188" cy="1556181"/>
      </dsp:txXfrm>
    </dsp:sp>
    <dsp:sp modelId="{ADBC5F8B-7597-4988-8CCA-31FBD20F1051}">
      <dsp:nvSpPr>
        <dsp:cNvPr id="0" name=""/>
        <dsp:cNvSpPr/>
      </dsp:nvSpPr>
      <dsp:spPr>
        <a:xfrm rot="10800000">
          <a:off x="3726114" y="3240019"/>
          <a:ext cx="584063" cy="68324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901333" y="3376668"/>
        <a:ext cx="408844" cy="409946"/>
      </dsp:txXfrm>
    </dsp:sp>
    <dsp:sp modelId="{6BA6C88E-DE6A-4645-A1CE-A95319DB405B}">
      <dsp:nvSpPr>
        <dsp:cNvPr id="0" name=""/>
        <dsp:cNvSpPr/>
      </dsp:nvSpPr>
      <dsp:spPr>
        <a:xfrm>
          <a:off x="695593" y="2755135"/>
          <a:ext cx="2755018" cy="165301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Group 4</a:t>
          </a:r>
        </a:p>
        <a:p>
          <a:pPr marL="0" lvl="0" indent="0" algn="ctr" defTabSz="1066800">
            <a:lnSpc>
              <a:spcPct val="90000"/>
            </a:lnSpc>
            <a:spcBef>
              <a:spcPct val="0"/>
            </a:spcBef>
            <a:spcAft>
              <a:spcPct val="35000"/>
            </a:spcAft>
            <a:buNone/>
          </a:pPr>
          <a:r>
            <a:rPr lang="en-GB" sz="2400" kern="1200" dirty="0">
              <a:solidFill>
                <a:schemeClr val="tx1"/>
              </a:solidFill>
            </a:rPr>
            <a:t>Miscellaneous</a:t>
          </a:r>
        </a:p>
      </dsp:txBody>
      <dsp:txXfrm>
        <a:off x="744008" y="2803550"/>
        <a:ext cx="2658188" cy="155618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Open/closed sources</a:t>
          </a:r>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National Computer (PNC)</a:t>
          </a:r>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National Database (PND)</a:t>
          </a:r>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Policing Registers</a:t>
          </a:r>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Other forces/agencies</a:t>
          </a:r>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Covert Human Intelligence Sources (CHIS)</a:t>
          </a:r>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Social Media</a:t>
          </a:r>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Community Intelligence</a:t>
          </a:r>
        </a:p>
      </dsp:txBody>
      <dsp:txXfrm>
        <a:off x="6018672" y="1777863"/>
        <a:ext cx="2167314" cy="126880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E8CE3-9BC3-458A-940A-E7DDCD6F2FBB}">
      <dsp:nvSpPr>
        <dsp:cNvPr id="0" name=""/>
        <dsp:cNvSpPr/>
      </dsp:nvSpPr>
      <dsp:spPr>
        <a:xfrm>
          <a:off x="609" y="974668"/>
          <a:ext cx="2624512" cy="3149414"/>
        </a:xfrm>
        <a:prstGeom prst="roundRect">
          <a:avLst>
            <a:gd name="adj" fmla="val 5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GB" sz="3000" kern="1200" dirty="0">
            <a:solidFill>
              <a:schemeClr val="tx1"/>
            </a:solidFill>
          </a:endParaRPr>
        </a:p>
      </dsp:txBody>
      <dsp:txXfrm rot="16200000">
        <a:off x="-1028198" y="2003477"/>
        <a:ext cx="2582519" cy="524902"/>
      </dsp:txXfrm>
    </dsp:sp>
    <dsp:sp modelId="{42E18B9B-5F0E-4543-98D4-45B3285058B7}">
      <dsp:nvSpPr>
        <dsp:cNvPr id="0" name=""/>
        <dsp:cNvSpPr/>
      </dsp:nvSpPr>
      <dsp:spPr>
        <a:xfrm>
          <a:off x="525512" y="974668"/>
          <a:ext cx="1955261" cy="31494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the Police Service to share, access &amp; search local force information on a national basis</a:t>
          </a:r>
        </a:p>
      </dsp:txBody>
      <dsp:txXfrm>
        <a:off x="525512" y="974668"/>
        <a:ext cx="1955261" cy="3149414"/>
      </dsp:txXfrm>
    </dsp:sp>
    <dsp:sp modelId="{7187A4EF-0B09-4790-B249-327E47234873}">
      <dsp:nvSpPr>
        <dsp:cNvPr id="0" name=""/>
        <dsp:cNvSpPr/>
      </dsp:nvSpPr>
      <dsp:spPr>
        <a:xfrm>
          <a:off x="2716979" y="974668"/>
          <a:ext cx="2624512" cy="3149414"/>
        </a:xfrm>
        <a:prstGeom prst="roundRect">
          <a:avLst>
            <a:gd name="adj" fmla="val 5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GB" sz="3000" kern="1200" dirty="0"/>
        </a:p>
      </dsp:txBody>
      <dsp:txXfrm rot="16200000">
        <a:off x="1688171" y="2003477"/>
        <a:ext cx="2582519" cy="524902"/>
      </dsp:txXfrm>
    </dsp:sp>
    <dsp:sp modelId="{D09F1BA7-3825-42D8-B610-00C43ADC908F}">
      <dsp:nvSpPr>
        <dsp:cNvPr id="0" name=""/>
        <dsp:cNvSpPr/>
      </dsp:nvSpPr>
      <dsp:spPr>
        <a:xfrm rot="5400000">
          <a:off x="2498786" y="3476511"/>
          <a:ext cx="462631" cy="393676"/>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2567CB5-DA65-4876-A00F-006E6529C94E}">
      <dsp:nvSpPr>
        <dsp:cNvPr id="0" name=""/>
        <dsp:cNvSpPr/>
      </dsp:nvSpPr>
      <dsp:spPr>
        <a:xfrm>
          <a:off x="3241882" y="974668"/>
          <a:ext cx="1955261" cy="31494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Updated in “near real time”</a:t>
          </a:r>
        </a:p>
      </dsp:txBody>
      <dsp:txXfrm>
        <a:off x="3241882" y="974668"/>
        <a:ext cx="1955261" cy="3149414"/>
      </dsp:txXfrm>
    </dsp:sp>
    <dsp:sp modelId="{C1FE3959-BDED-4B21-B8D6-A8FDE70E477D}">
      <dsp:nvSpPr>
        <dsp:cNvPr id="0" name=""/>
        <dsp:cNvSpPr/>
      </dsp:nvSpPr>
      <dsp:spPr>
        <a:xfrm>
          <a:off x="5433349" y="974668"/>
          <a:ext cx="2624512" cy="3149414"/>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GB" sz="3000" kern="1200" dirty="0"/>
        </a:p>
      </dsp:txBody>
      <dsp:txXfrm rot="16200000">
        <a:off x="4404541" y="2003477"/>
        <a:ext cx="2582519" cy="524902"/>
      </dsp:txXfrm>
    </dsp:sp>
    <dsp:sp modelId="{34E95EAC-4BC1-46AB-A7B9-33907E8B1E0B}">
      <dsp:nvSpPr>
        <dsp:cNvPr id="0" name=""/>
        <dsp:cNvSpPr/>
      </dsp:nvSpPr>
      <dsp:spPr>
        <a:xfrm rot="5400000">
          <a:off x="5215156" y="3476511"/>
          <a:ext cx="462631" cy="393676"/>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1088D19-51D5-4B33-A313-0CB5B4C75F80}">
      <dsp:nvSpPr>
        <dsp:cNvPr id="0" name=""/>
        <dsp:cNvSpPr/>
      </dsp:nvSpPr>
      <dsp:spPr>
        <a:xfrm>
          <a:off x="5958252" y="974668"/>
          <a:ext cx="1955261" cy="31494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Information from 3x5x2 may be entered on PND</a:t>
          </a:r>
        </a:p>
      </dsp:txBody>
      <dsp:txXfrm>
        <a:off x="5958252" y="974668"/>
        <a:ext cx="1955261" cy="314941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new lines of enquiry</a:t>
          </a:r>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new patterns in crime</a:t>
          </a:r>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Remove the current artificial borders</a:t>
          </a:r>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 much better risk-assessments &amp; improving decision making</a:t>
          </a:r>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Uncover bad character evidence</a:t>
          </a:r>
        </a:p>
      </dsp:txBody>
      <dsp:txXfrm>
        <a:off x="985442" y="2789027"/>
        <a:ext cx="2957152" cy="1240321"/>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685738" y="0"/>
          <a:ext cx="8577170" cy="1315281"/>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A 2 way process with information flowing from &amp; to the police service.  Helps provide improved public services.  Enables links to be made between people, objects, locations &amp; events using data that might not have been available to the other party without it being shared</a:t>
          </a:r>
        </a:p>
      </dsp:txBody>
      <dsp:txXfrm>
        <a:off x="685738" y="0"/>
        <a:ext cx="8577170" cy="1315281"/>
      </dsp:txXfrm>
    </dsp:sp>
    <dsp:sp modelId="{87D1A8E8-240F-406F-A21D-27426CBB886F}">
      <dsp:nvSpPr>
        <dsp:cNvPr id="0" name=""/>
        <dsp:cNvSpPr/>
      </dsp:nvSpPr>
      <dsp:spPr>
        <a:xfrm>
          <a:off x="504051" y="1604536"/>
          <a:ext cx="2585836" cy="2283412"/>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Increased openness among partner agencies builds confidence &amp; trust in the police service</a:t>
          </a:r>
        </a:p>
      </dsp:txBody>
      <dsp:txXfrm>
        <a:off x="504051" y="1604536"/>
        <a:ext cx="2585836" cy="2283412"/>
      </dsp:txXfrm>
    </dsp:sp>
    <dsp:sp modelId="{5663A424-89E0-405A-828F-2984076FBB96}">
      <dsp:nvSpPr>
        <dsp:cNvPr id="0" name=""/>
        <dsp:cNvSpPr/>
      </dsp:nvSpPr>
      <dsp:spPr>
        <a:xfrm>
          <a:off x="3491637" y="1595888"/>
          <a:ext cx="2628766" cy="2300708"/>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It allows police &amp; partners to make better informed decisions on how best to protect the public</a:t>
          </a:r>
        </a:p>
      </dsp:txBody>
      <dsp:txXfrm>
        <a:off x="3491637" y="1595888"/>
        <a:ext cx="2628766" cy="2300708"/>
      </dsp:txXfrm>
    </dsp:sp>
    <dsp:sp modelId="{53B7F332-FA34-4EC3-8C7F-250FE24DBC7C}">
      <dsp:nvSpPr>
        <dsp:cNvPr id="0" name=""/>
        <dsp:cNvSpPr/>
      </dsp:nvSpPr>
      <dsp:spPr>
        <a:xfrm>
          <a:off x="6590229" y="1614532"/>
          <a:ext cx="2817926" cy="2263419"/>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Formalised processes increase confidence of individual officers &amp; staff to lawfully share information.  Increases expertise &amp; professionalism</a:t>
          </a:r>
        </a:p>
      </dsp:txBody>
      <dsp:txXfrm>
        <a:off x="6590229" y="1614532"/>
        <a:ext cx="2817926" cy="226341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Subject to nay handling codes applied to the information, police forces can freely share information with one another if it is for a policing purpose (see the section covering NIM for an explanation on handling codes) </a:t>
          </a:r>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have a responsibility to ensure the security of information &amp; you must record your information sharing decisions in accordance with your own force policy. It is vitally important that you submit intelligence in an ‘</a:t>
          </a:r>
          <a:r>
            <a:rPr lang="en-GB" sz="2400" kern="1200" dirty="0" err="1">
              <a:solidFill>
                <a:schemeClr val="tx1"/>
              </a:solidFill>
            </a:rPr>
            <a:t>unsanitised</a:t>
          </a:r>
          <a:r>
            <a:rPr lang="en-GB" sz="2400" kern="1200" dirty="0">
              <a:solidFill>
                <a:schemeClr val="tx1"/>
              </a:solidFill>
            </a:rPr>
            <a:t>’ format</a:t>
          </a:r>
        </a:p>
      </dsp:txBody>
      <dsp:txXfrm>
        <a:off x="117957" y="2402292"/>
        <a:ext cx="8189020" cy="147736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626" y="794191"/>
          <a:ext cx="2696794" cy="3236153"/>
        </a:xfrm>
        <a:prstGeom prst="roundRect">
          <a:avLst>
            <a:gd name="adj" fmla="val 5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dirty="0">
              <a:solidFill>
                <a:schemeClr val="tx1"/>
              </a:solidFill>
            </a:rPr>
            <a:t>Statutory obligation</a:t>
          </a:r>
        </a:p>
      </dsp:txBody>
      <dsp:txXfrm rot="16200000">
        <a:off x="-1056516" y="1851334"/>
        <a:ext cx="2653645" cy="539358"/>
      </dsp:txXfrm>
    </dsp:sp>
    <dsp:sp modelId="{1CDA1034-EF78-4F89-9314-D098C24A8C0B}">
      <dsp:nvSpPr>
        <dsp:cNvPr id="0" name=""/>
        <dsp:cNvSpPr/>
      </dsp:nvSpPr>
      <dsp:spPr>
        <a:xfrm>
          <a:off x="539985"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 specific legal obligation or requirement to disclose police information to another party</a:t>
          </a:r>
        </a:p>
      </dsp:txBody>
      <dsp:txXfrm>
        <a:off x="539985" y="794191"/>
        <a:ext cx="2009111" cy="3236153"/>
      </dsp:txXfrm>
    </dsp:sp>
    <dsp:sp modelId="{70E59909-962B-4942-927B-000A2D96F745}">
      <dsp:nvSpPr>
        <dsp:cNvPr id="0" name=""/>
        <dsp:cNvSpPr/>
      </dsp:nvSpPr>
      <dsp:spPr>
        <a:xfrm>
          <a:off x="2791808" y="794191"/>
          <a:ext cx="2696794" cy="3236153"/>
        </a:xfrm>
        <a:prstGeom prst="roundRect">
          <a:avLst>
            <a:gd name="adj" fmla="val 5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dirty="0">
              <a:solidFill>
                <a:schemeClr val="tx1"/>
              </a:solidFill>
            </a:rPr>
            <a:t>Statutory power</a:t>
          </a:r>
        </a:p>
      </dsp:txBody>
      <dsp:txXfrm rot="16200000">
        <a:off x="1734665" y="1851334"/>
        <a:ext cx="2653645" cy="539358"/>
      </dsp:txXfrm>
    </dsp:sp>
    <dsp:sp modelId="{BBCDF03F-63BA-49F9-8737-4FE922F633B8}">
      <dsp:nvSpPr>
        <dsp:cNvPr id="0" name=""/>
        <dsp:cNvSpPr/>
      </dsp:nvSpPr>
      <dsp:spPr>
        <a:xfrm rot="5400000">
          <a:off x="2567672" y="3364164"/>
          <a:ext cx="475239" cy="40451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331167"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 specific legal power, but not an obligation to share police information with another party</a:t>
          </a:r>
        </a:p>
      </dsp:txBody>
      <dsp:txXfrm>
        <a:off x="3331167" y="794191"/>
        <a:ext cx="2009111" cy="3236153"/>
      </dsp:txXfrm>
    </dsp:sp>
    <dsp:sp modelId="{461D2376-3FE2-4084-901F-00797C5D9F61}">
      <dsp:nvSpPr>
        <dsp:cNvPr id="0" name=""/>
        <dsp:cNvSpPr/>
      </dsp:nvSpPr>
      <dsp:spPr>
        <a:xfrm>
          <a:off x="5582990" y="794191"/>
          <a:ext cx="2696794" cy="3236153"/>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dirty="0">
              <a:solidFill>
                <a:schemeClr val="tx1"/>
              </a:solidFill>
            </a:rPr>
            <a:t>Common law</a:t>
          </a:r>
        </a:p>
      </dsp:txBody>
      <dsp:txXfrm rot="16200000">
        <a:off x="4525847" y="1851334"/>
        <a:ext cx="2653645" cy="539358"/>
      </dsp:txXfrm>
    </dsp:sp>
    <dsp:sp modelId="{A02B23C9-FE22-4B94-A768-969E94DBF637}">
      <dsp:nvSpPr>
        <dsp:cNvPr id="0" name=""/>
        <dsp:cNvSpPr/>
      </dsp:nvSpPr>
      <dsp:spPr>
        <a:xfrm rot="5400000">
          <a:off x="5358855" y="3364164"/>
          <a:ext cx="475239" cy="40451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122349"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If there is no statutory obligation or power to share information then a common law policing purpose must be established</a:t>
          </a:r>
        </a:p>
      </dsp:txBody>
      <dsp:txXfrm>
        <a:off x="6122349" y="794191"/>
        <a:ext cx="2009111" cy="3236153"/>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576068" y="1132"/>
          <a:ext cx="5976655" cy="188774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purpose of an ISA is to formalise arrangements between organisations which need to share information on a regular basis</a:t>
          </a:r>
        </a:p>
      </dsp:txBody>
      <dsp:txXfrm>
        <a:off x="631358" y="56422"/>
        <a:ext cx="5866075" cy="1777168"/>
      </dsp:txXfrm>
    </dsp:sp>
    <dsp:sp modelId="{DF9E3154-4BCB-43EF-B8CB-E88C4E1EC7CF}">
      <dsp:nvSpPr>
        <dsp:cNvPr id="0" name=""/>
        <dsp:cNvSpPr/>
      </dsp:nvSpPr>
      <dsp:spPr>
        <a:xfrm rot="5400000">
          <a:off x="3210443" y="1936074"/>
          <a:ext cx="707905" cy="8494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rot="-5400000">
        <a:off x="3309550" y="2006865"/>
        <a:ext cx="509692" cy="495534"/>
      </dsp:txXfrm>
    </dsp:sp>
    <dsp:sp modelId="{65216413-BC17-4378-B3E5-D8D562BFE322}">
      <dsp:nvSpPr>
        <dsp:cNvPr id="0" name=""/>
        <dsp:cNvSpPr/>
      </dsp:nvSpPr>
      <dsp:spPr>
        <a:xfrm>
          <a:off x="648073" y="2832755"/>
          <a:ext cx="5832644" cy="141458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ISA may be an existing national agreement between agencies or it may be a purely local arrangement</a:t>
          </a:r>
        </a:p>
      </dsp:txBody>
      <dsp:txXfrm>
        <a:off x="689505" y="2874187"/>
        <a:ext cx="5749780" cy="133172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958" y="180716"/>
          <a:ext cx="3736645" cy="3992620"/>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958" y="180716"/>
        <a:ext cx="3736645" cy="3992620"/>
      </dsp:txXfrm>
    </dsp:sp>
    <dsp:sp modelId="{E2693377-AEC0-4105-B13C-F27760C0877C}">
      <dsp:nvSpPr>
        <dsp:cNvPr id="0" name=""/>
        <dsp:cNvSpPr/>
      </dsp:nvSpPr>
      <dsp:spPr>
        <a:xfrm>
          <a:off x="4111268" y="180716"/>
          <a:ext cx="3736645" cy="3992620"/>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Protocols/agreements also explain when information can be shared. Without such formal agreements, public organisations may find themselves falling short of common standards. Also, there may be confusion over responsibilities – both within &amp; between organisations</a:t>
          </a:r>
        </a:p>
      </dsp:txBody>
      <dsp:txXfrm>
        <a:off x="4111268" y="180716"/>
        <a:ext cx="3736645" cy="399262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030B1-0778-43AB-B605-668030C5D358}">
      <dsp:nvSpPr>
        <dsp:cNvPr id="0" name=""/>
        <dsp:cNvSpPr/>
      </dsp:nvSpPr>
      <dsp:spPr>
        <a:xfrm>
          <a:off x="3260" y="604976"/>
          <a:ext cx="2617099" cy="1251583"/>
        </a:xfrm>
        <a:prstGeom prst="rect">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Emergency situations </a:t>
          </a:r>
        </a:p>
      </dsp:txBody>
      <dsp:txXfrm>
        <a:off x="3260" y="604976"/>
        <a:ext cx="2617099" cy="1251583"/>
      </dsp:txXfrm>
    </dsp:sp>
    <dsp:sp modelId="{EF433344-A1D8-45C9-AC32-C92B2A4F9C8D}">
      <dsp:nvSpPr>
        <dsp:cNvPr id="0" name=""/>
        <dsp:cNvSpPr/>
      </dsp:nvSpPr>
      <dsp:spPr>
        <a:xfrm>
          <a:off x="2920227" y="604976"/>
          <a:ext cx="2058234" cy="1251583"/>
        </a:xfrm>
        <a:prstGeom prst="rect">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Routine</a:t>
          </a:r>
        </a:p>
      </dsp:txBody>
      <dsp:txXfrm>
        <a:off x="2920227" y="604976"/>
        <a:ext cx="2058234" cy="1251583"/>
      </dsp:txXfrm>
    </dsp:sp>
    <dsp:sp modelId="{0C2CCBFA-6D10-41F0-90CA-E24C9CEA6382}">
      <dsp:nvSpPr>
        <dsp:cNvPr id="0" name=""/>
        <dsp:cNvSpPr/>
      </dsp:nvSpPr>
      <dsp:spPr>
        <a:xfrm>
          <a:off x="5278330" y="646331"/>
          <a:ext cx="2433609" cy="1168873"/>
        </a:xfrm>
        <a:prstGeom prst="rect">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Ad-hoc</a:t>
          </a:r>
        </a:p>
      </dsp:txBody>
      <dsp:txXfrm>
        <a:off x="5278330" y="646331"/>
        <a:ext cx="2433609" cy="11688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7520"/>
          </a:xfrm>
          <a:prstGeom prst="rect">
            <a:avLst/>
          </a:prstGeom>
        </p:spPr>
        <p:txBody>
          <a:bodyPr vert="horz" lIns="92620" tIns="46310" rIns="92620" bIns="46310" rtlCol="0"/>
          <a:lstStyle>
            <a:lvl1pPr algn="l" eaLnBrk="1" hangingPunct="1">
              <a:defRPr sz="1200">
                <a:latin typeface="Arial" charset="0"/>
                <a:cs typeface="Arial" charset="0"/>
              </a:defRPr>
            </a:lvl1pPr>
          </a:lstStyle>
          <a:p>
            <a:pPr>
              <a:defRPr/>
            </a:pPr>
            <a:endParaRPr lang="en-GB"/>
          </a:p>
        </p:txBody>
      </p:sp>
      <p:sp>
        <p:nvSpPr>
          <p:cNvPr id="3" name="Date Placeholder 2"/>
          <p:cNvSpPr>
            <a:spLocks noGrp="1"/>
          </p:cNvSpPr>
          <p:nvPr>
            <p:ph type="dt" sz="quarter" idx="1"/>
          </p:nvPr>
        </p:nvSpPr>
        <p:spPr>
          <a:xfrm>
            <a:off x="3850443" y="1"/>
            <a:ext cx="2945659" cy="497520"/>
          </a:xfrm>
          <a:prstGeom prst="rect">
            <a:avLst/>
          </a:prstGeom>
        </p:spPr>
        <p:txBody>
          <a:bodyPr vert="horz" lIns="92620" tIns="46310" rIns="92620" bIns="46310" rtlCol="0"/>
          <a:lstStyle>
            <a:lvl1pPr algn="r" eaLnBrk="1" hangingPunct="1">
              <a:defRPr sz="1200">
                <a:latin typeface="Arial" charset="0"/>
                <a:cs typeface="Arial" charset="0"/>
              </a:defRPr>
            </a:lvl1pPr>
          </a:lstStyle>
          <a:p>
            <a:pPr>
              <a:defRPr/>
            </a:pPr>
            <a:fld id="{2EF0402B-E6A7-4E63-91F4-B81C0D7B1476}" type="datetimeFigureOut">
              <a:rPr lang="en-US"/>
              <a:pPr>
                <a:defRPr/>
              </a:pPr>
              <a:t>6/2/2023</a:t>
            </a:fld>
            <a:endParaRPr lang="en-GB"/>
          </a:p>
        </p:txBody>
      </p:sp>
      <p:sp>
        <p:nvSpPr>
          <p:cNvPr id="4" name="Footer Placeholder 3"/>
          <p:cNvSpPr>
            <a:spLocks noGrp="1"/>
          </p:cNvSpPr>
          <p:nvPr>
            <p:ph type="ftr" sz="quarter" idx="2"/>
          </p:nvPr>
        </p:nvSpPr>
        <p:spPr>
          <a:xfrm>
            <a:off x="0" y="9427534"/>
            <a:ext cx="2945659" cy="497520"/>
          </a:xfrm>
          <a:prstGeom prst="rect">
            <a:avLst/>
          </a:prstGeom>
        </p:spPr>
        <p:txBody>
          <a:bodyPr vert="horz" lIns="92620" tIns="46310" rIns="92620" bIns="46310" rtlCol="0" anchor="b"/>
          <a:lstStyle>
            <a:lvl1pPr algn="l" eaLnBrk="1" hangingPunct="1">
              <a:defRPr sz="1200">
                <a:latin typeface="Arial" charset="0"/>
                <a:cs typeface="Arial" charset="0"/>
              </a:defRPr>
            </a:lvl1pPr>
          </a:lstStyle>
          <a:p>
            <a:pPr>
              <a:defRPr/>
            </a:pPr>
            <a:endParaRPr lang="en-GB"/>
          </a:p>
        </p:txBody>
      </p:sp>
      <p:sp>
        <p:nvSpPr>
          <p:cNvPr id="5" name="Slide Number Placeholder 4"/>
          <p:cNvSpPr>
            <a:spLocks noGrp="1"/>
          </p:cNvSpPr>
          <p:nvPr>
            <p:ph type="sldNum" sz="quarter" idx="3"/>
          </p:nvPr>
        </p:nvSpPr>
        <p:spPr>
          <a:xfrm>
            <a:off x="3850443" y="9427534"/>
            <a:ext cx="2945659" cy="497520"/>
          </a:xfrm>
          <a:prstGeom prst="rect">
            <a:avLst/>
          </a:prstGeom>
        </p:spPr>
        <p:txBody>
          <a:bodyPr vert="horz" wrap="square" lIns="92620" tIns="46310" rIns="92620" bIns="46310" numCol="1" anchor="b" anchorCtr="0" compatLnSpc="1">
            <a:prstTxWarp prst="textNoShape">
              <a:avLst/>
            </a:prstTxWarp>
          </a:bodyPr>
          <a:lstStyle>
            <a:lvl1pPr algn="r" eaLnBrk="1" hangingPunct="1">
              <a:defRPr sz="1200"/>
            </a:lvl1pPr>
          </a:lstStyle>
          <a:p>
            <a:pPr>
              <a:defRPr/>
            </a:pPr>
            <a:fld id="{F1D98D03-33E8-4E2E-B398-3FF4FFBF1C67}" type="slidenum">
              <a:rPr lang="en-GB" altLang="en-US"/>
              <a:pPr>
                <a:defRPr/>
              </a:pPr>
              <a:t>‹#›</a:t>
            </a:fld>
            <a:endParaRPr lang="en-GB" altLang="en-US"/>
          </a:p>
        </p:txBody>
      </p:sp>
    </p:spTree>
    <p:extLst>
      <p:ext uri="{BB962C8B-B14F-4D97-AF65-F5344CB8AC3E}">
        <p14:creationId xmlns:p14="http://schemas.microsoft.com/office/powerpoint/2010/main" val="31173158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1"/>
            <a:ext cx="2945659" cy="497520"/>
          </a:xfrm>
          <a:prstGeom prst="rect">
            <a:avLst/>
          </a:prstGeom>
          <a:noFill/>
          <a:ln w="9525">
            <a:noFill/>
            <a:miter lim="800000"/>
            <a:headEnd/>
            <a:tailEnd/>
          </a:ln>
          <a:effectLst/>
        </p:spPr>
        <p:txBody>
          <a:bodyPr vert="horz" wrap="square" lIns="92620" tIns="46310" rIns="92620" bIns="46310" numCol="1" anchor="t" anchorCtr="0" compatLnSpc="1">
            <a:prstTxWarp prst="textNoShape">
              <a:avLst/>
            </a:prstTxWarp>
          </a:bodyPr>
          <a:lstStyle>
            <a:lvl1pPr algn="l" eaLnBrk="1" hangingPunct="1">
              <a:defRPr sz="1200">
                <a:solidFill>
                  <a:schemeClr val="tx1"/>
                </a:solidFill>
                <a:latin typeface="Arial" charset="0"/>
                <a:cs typeface="Arial" charset="0"/>
              </a:defRPr>
            </a:lvl1pPr>
          </a:lstStyle>
          <a:p>
            <a:pPr>
              <a:defRPr/>
            </a:pPr>
            <a:endParaRPr lang="en-GB"/>
          </a:p>
        </p:txBody>
      </p:sp>
      <p:sp>
        <p:nvSpPr>
          <p:cNvPr id="23555" name="Rectangle 3"/>
          <p:cNvSpPr>
            <a:spLocks noGrp="1" noChangeArrowheads="1"/>
          </p:cNvSpPr>
          <p:nvPr>
            <p:ph type="dt" idx="1"/>
          </p:nvPr>
        </p:nvSpPr>
        <p:spPr bwMode="auto">
          <a:xfrm>
            <a:off x="3850443" y="1"/>
            <a:ext cx="2945659" cy="497520"/>
          </a:xfrm>
          <a:prstGeom prst="rect">
            <a:avLst/>
          </a:prstGeom>
          <a:noFill/>
          <a:ln w="9525">
            <a:noFill/>
            <a:miter lim="800000"/>
            <a:headEnd/>
            <a:tailEnd/>
          </a:ln>
          <a:effectLst/>
        </p:spPr>
        <p:txBody>
          <a:bodyPr vert="horz" wrap="square" lIns="92620" tIns="46310" rIns="92620" bIns="46310" numCol="1" anchor="t" anchorCtr="0" compatLnSpc="1">
            <a:prstTxWarp prst="textNoShape">
              <a:avLst/>
            </a:prstTxWarp>
          </a:bodyPr>
          <a:lstStyle>
            <a:lvl1pPr algn="r" eaLnBrk="1" hangingPunct="1">
              <a:defRPr sz="1200">
                <a:solidFill>
                  <a:schemeClr val="tx1"/>
                </a:solidFill>
                <a:latin typeface="Arial" charset="0"/>
                <a:cs typeface="Arial" charset="0"/>
              </a:defRPr>
            </a:lvl1pPr>
          </a:lstStyle>
          <a:p>
            <a:pPr>
              <a:defRPr/>
            </a:pPr>
            <a:endParaRPr lang="en-GB"/>
          </a:p>
        </p:txBody>
      </p:sp>
      <p:sp>
        <p:nvSpPr>
          <p:cNvPr id="11268" name="Rectangle 4"/>
          <p:cNvSpPr>
            <a:spLocks noGrp="1" noRot="1" noChangeAspect="1" noChangeArrowheads="1" noTextEdit="1"/>
          </p:cNvSpPr>
          <p:nvPr>
            <p:ph type="sldImg" idx="2"/>
          </p:nvPr>
        </p:nvSpPr>
        <p:spPr bwMode="auto">
          <a:xfrm>
            <a:off x="90488" y="744538"/>
            <a:ext cx="6616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768" y="4715352"/>
            <a:ext cx="5438140" cy="4466591"/>
          </a:xfrm>
          <a:prstGeom prst="rect">
            <a:avLst/>
          </a:prstGeom>
          <a:noFill/>
          <a:ln w="9525">
            <a:noFill/>
            <a:miter lim="800000"/>
            <a:headEnd/>
            <a:tailEnd/>
          </a:ln>
          <a:effectLst/>
        </p:spPr>
        <p:txBody>
          <a:bodyPr vert="horz" wrap="square" lIns="92620" tIns="46310" rIns="92620" bIns="4631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3558" name="Rectangle 6"/>
          <p:cNvSpPr>
            <a:spLocks noGrp="1" noChangeArrowheads="1"/>
          </p:cNvSpPr>
          <p:nvPr>
            <p:ph type="ftr" sz="quarter" idx="4"/>
          </p:nvPr>
        </p:nvSpPr>
        <p:spPr bwMode="auto">
          <a:xfrm>
            <a:off x="0" y="9427534"/>
            <a:ext cx="2945659" cy="497520"/>
          </a:xfrm>
          <a:prstGeom prst="rect">
            <a:avLst/>
          </a:prstGeom>
          <a:noFill/>
          <a:ln w="9525">
            <a:noFill/>
            <a:miter lim="800000"/>
            <a:headEnd/>
            <a:tailEnd/>
          </a:ln>
          <a:effectLst/>
        </p:spPr>
        <p:txBody>
          <a:bodyPr vert="horz" wrap="square" lIns="92620" tIns="46310" rIns="92620" bIns="46310" numCol="1" anchor="b" anchorCtr="0" compatLnSpc="1">
            <a:prstTxWarp prst="textNoShape">
              <a:avLst/>
            </a:prstTxWarp>
          </a:bodyPr>
          <a:lstStyle>
            <a:lvl1pPr algn="l" eaLnBrk="1" hangingPunct="1">
              <a:defRPr sz="1200">
                <a:solidFill>
                  <a:schemeClr val="tx1"/>
                </a:solidFill>
                <a:latin typeface="Arial" charset="0"/>
                <a:cs typeface="Arial" charset="0"/>
              </a:defRPr>
            </a:lvl1pPr>
          </a:lstStyle>
          <a:p>
            <a:pPr>
              <a:defRPr/>
            </a:pPr>
            <a:endParaRPr lang="en-GB"/>
          </a:p>
        </p:txBody>
      </p:sp>
      <p:sp>
        <p:nvSpPr>
          <p:cNvPr id="23559" name="Rectangle 7"/>
          <p:cNvSpPr>
            <a:spLocks noGrp="1" noChangeArrowheads="1"/>
          </p:cNvSpPr>
          <p:nvPr>
            <p:ph type="sldNum" sz="quarter" idx="5"/>
          </p:nvPr>
        </p:nvSpPr>
        <p:spPr bwMode="auto">
          <a:xfrm>
            <a:off x="3850443" y="9427534"/>
            <a:ext cx="2945659" cy="497520"/>
          </a:xfrm>
          <a:prstGeom prst="rect">
            <a:avLst/>
          </a:prstGeom>
          <a:noFill/>
          <a:ln w="9525">
            <a:noFill/>
            <a:miter lim="800000"/>
            <a:headEnd/>
            <a:tailEnd/>
          </a:ln>
          <a:effectLst/>
        </p:spPr>
        <p:txBody>
          <a:bodyPr vert="horz" wrap="square" lIns="92620" tIns="46310" rIns="92620" bIns="46310" numCol="1" anchor="b" anchorCtr="0" compatLnSpc="1">
            <a:prstTxWarp prst="textNoShape">
              <a:avLst/>
            </a:prstTxWarp>
          </a:bodyPr>
          <a:lstStyle>
            <a:lvl1pPr algn="r" eaLnBrk="1" hangingPunct="1">
              <a:defRPr sz="1200">
                <a:solidFill>
                  <a:schemeClr val="tx1"/>
                </a:solidFill>
              </a:defRPr>
            </a:lvl1pPr>
          </a:lstStyle>
          <a:p>
            <a:pPr>
              <a:defRPr/>
            </a:pPr>
            <a:fld id="{CF0DE186-BF4D-471E-9774-3E75CCD4662E}" type="slidenum">
              <a:rPr lang="en-GB" altLang="en-US"/>
              <a:pPr>
                <a:defRPr/>
              </a:pPr>
              <a:t>‹#›</a:t>
            </a:fld>
            <a:endParaRPr lang="en-GB" altLang="en-US"/>
          </a:p>
        </p:txBody>
      </p:sp>
    </p:spTree>
    <p:extLst>
      <p:ext uri="{BB962C8B-B14F-4D97-AF65-F5344CB8AC3E}">
        <p14:creationId xmlns:p14="http://schemas.microsoft.com/office/powerpoint/2010/main" val="251514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xperian.co.uk/blogs/latest-thinking/data-and-innovation/case-study-cleveland-police/"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app.college.police.uk/app-content/information-management/management-of-police-information/collection-and-recording/#routine-collection"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app.college.police.uk/app-content/intelligence-management/governance/#intelligence-requirement" TargetMode="External"/><Relationship Id="rId5" Type="http://schemas.openxmlformats.org/officeDocument/2006/relationships/hyperlink" Target="https://www.app.college.police.uk/app-content/information-management/management-of-police-information/collection-and-recording/#volunteered-information" TargetMode="External"/><Relationship Id="rId4" Type="http://schemas.openxmlformats.org/officeDocument/2006/relationships/hyperlink" Target="https://www.app.college.police.uk/app-content/intelligence-management/intelligence-cycle/#tasked-informati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8" Type="http://schemas.openxmlformats.org/officeDocument/2006/relationships/hyperlink" Target="https://www.gov.uk/government/publications/counting-rules-for-recorded-crime" TargetMode="External"/><Relationship Id="rId13" Type="http://schemas.openxmlformats.org/officeDocument/2006/relationships/hyperlink" Target="https://www.app.college.police.uk/app-content/information-management/retention-review-and-disposal-of-police-information/#exception-reviews" TargetMode="External"/><Relationship Id="rId3" Type="http://schemas.openxmlformats.org/officeDocument/2006/relationships/hyperlink" Target="http://www.legislation.gov.uk/ukpga/2003/44/contents" TargetMode="External"/><Relationship Id="rId7" Type="http://schemas.openxmlformats.org/officeDocument/2006/relationships/hyperlink" Target="http://www.legislation.gov.uk/ukpga/2003/42/schedule/3" TargetMode="External"/><Relationship Id="rId12" Type="http://schemas.openxmlformats.org/officeDocument/2006/relationships/hyperlink" Target="https://www.app.college.police.uk/app-content/information-management/retention-review-and-disposal-of-police-information/#national-retention-assessment-criteria" TargetMode="External"/><Relationship Id="rId2" Type="http://schemas.openxmlformats.org/officeDocument/2006/relationships/slide" Target="../slides/slide39.xml"/><Relationship Id="rId16" Type="http://schemas.openxmlformats.org/officeDocument/2006/relationships/hyperlink" Target="http://www.legislation.gov.uk/ukpga/1996/25/contents" TargetMode="External"/><Relationship Id="rId1" Type="http://schemas.openxmlformats.org/officeDocument/2006/relationships/notesMaster" Target="../notesMasters/notesMaster1.xml"/><Relationship Id="rId6" Type="http://schemas.openxmlformats.org/officeDocument/2006/relationships/hyperlink" Target="https://www.app.college.police.uk/app-content/information-management/retention-review-and-disposal-of-police-information/#serious-offences" TargetMode="External"/><Relationship Id="rId11" Type="http://schemas.openxmlformats.org/officeDocument/2006/relationships/hyperlink" Target="https://www.app.college.police.uk/app-content/information-management/common-process/#information-management-strategy" TargetMode="External"/><Relationship Id="rId5" Type="http://schemas.openxmlformats.org/officeDocument/2006/relationships/hyperlink" Target="https://www.app.college.police.uk/app-content/information-management/retention-review-and-disposal-of-police-information/#violent-offences" TargetMode="External"/><Relationship Id="rId15" Type="http://schemas.openxmlformats.org/officeDocument/2006/relationships/hyperlink" Target="https://www.app.college.police.uk/app-content/information-management/retention-review-and-disposal-of-police-information/#review-schedule" TargetMode="External"/><Relationship Id="rId10" Type="http://schemas.openxmlformats.org/officeDocument/2006/relationships/hyperlink" Target="https://www.app.college.police.uk/app-content/information-management/retention-review-and-disposal-of-police-information/#group-2-other-sexual-violent-or-serious-offences" TargetMode="External"/><Relationship Id="rId4" Type="http://schemas.openxmlformats.org/officeDocument/2006/relationships/hyperlink" Target="https://www.app.college.police.uk/app-content/information-management/retention-review-and-disposal-of-police-information/#sexual-offences" TargetMode="External"/><Relationship Id="rId9" Type="http://schemas.openxmlformats.org/officeDocument/2006/relationships/hyperlink" Target="https://www.app.college.police.uk/app-content/information-management/retention-review-and-disposal-of-police-information/#group-1-certain-public-protection-matters" TargetMode="External"/><Relationship Id="rId14" Type="http://schemas.openxmlformats.org/officeDocument/2006/relationships/hyperlink" Target="https://www.app.college.police.uk/app-content/information-management/retention-review-and-disposal-of-police-information/#clear-periods" TargetMode="Externa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3" Type="http://schemas.openxmlformats.org/officeDocument/2006/relationships/hyperlink" Target="https://knowledgehub.group/web/specialist-operations-national-structured-debrief-community"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Learners</a:t>
            </a:r>
            <a:r>
              <a:rPr lang="en-GB" sz="1200" baseline="0" dirty="0">
                <a:latin typeface="Arial" panose="020B0604020202020204" pitchFamily="34" charset="0"/>
                <a:cs typeface="Arial" panose="020B0604020202020204" pitchFamily="34" charset="0"/>
              </a:rPr>
              <a:t> who have successfully completed this lesson will be able to: </a:t>
            </a:r>
          </a:p>
          <a:p>
            <a:endParaRPr lang="en-GB" sz="1200" baseline="0" dirty="0">
              <a:latin typeface="Arial" panose="020B0604020202020204" pitchFamily="34" charset="0"/>
              <a:cs typeface="Arial" panose="020B0604020202020204" pitchFamily="34" charset="0"/>
            </a:endParaRP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Identify</a:t>
            </a:r>
            <a:r>
              <a:rPr lang="en-GB" sz="1200" kern="1200" dirty="0">
                <a:solidFill>
                  <a:schemeClr val="tx1"/>
                </a:solidFill>
                <a:effectLst/>
                <a:latin typeface="Arial" panose="020B0604020202020204" pitchFamily="34" charset="0"/>
                <a:ea typeface="+mn-ea"/>
                <a:cs typeface="Arial" panose="020B0604020202020204" pitchFamily="34" charset="0"/>
              </a:rPr>
              <a:t> the difference between Information and Intelligence</a:t>
            </a: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List</a:t>
            </a:r>
            <a:r>
              <a:rPr lang="en-GB" sz="1200" kern="1200" dirty="0">
                <a:solidFill>
                  <a:schemeClr val="tx1"/>
                </a:solidFill>
                <a:effectLst/>
                <a:latin typeface="Arial" panose="020B0604020202020204" pitchFamily="34" charset="0"/>
                <a:ea typeface="+mn-ea"/>
                <a:cs typeface="Arial" panose="020B0604020202020204" pitchFamily="34" charset="0"/>
              </a:rPr>
              <a:t> the sources of information available to police</a:t>
            </a: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Explain</a:t>
            </a:r>
            <a:r>
              <a:rPr lang="en-GB" sz="1200" kern="1200" dirty="0">
                <a:solidFill>
                  <a:schemeClr val="tx1"/>
                </a:solidFill>
                <a:effectLst/>
                <a:latin typeface="Arial" panose="020B0604020202020204" pitchFamily="34" charset="0"/>
                <a:ea typeface="+mn-ea"/>
                <a:cs typeface="Arial" panose="020B0604020202020204" pitchFamily="34" charset="0"/>
              </a:rPr>
              <a:t> how NIM applies to a policing context</a:t>
            </a: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Describe</a:t>
            </a:r>
            <a:r>
              <a:rPr lang="en-GB" sz="1200" kern="1200" dirty="0">
                <a:solidFill>
                  <a:schemeClr val="tx1"/>
                </a:solidFill>
                <a:effectLst/>
                <a:latin typeface="Arial" panose="020B0604020202020204" pitchFamily="34" charset="0"/>
                <a:ea typeface="+mn-ea"/>
                <a:cs typeface="Arial" panose="020B0604020202020204" pitchFamily="34" charset="0"/>
              </a:rPr>
              <a:t> how intelligence is graded according to the 3x5x2 System</a:t>
            </a: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Demonstrate</a:t>
            </a:r>
            <a:r>
              <a:rPr lang="en-GB" sz="1200" kern="1200" dirty="0">
                <a:solidFill>
                  <a:schemeClr val="tx1"/>
                </a:solidFill>
                <a:effectLst/>
                <a:latin typeface="Arial" panose="020B0604020202020204" pitchFamily="34" charset="0"/>
                <a:ea typeface="+mn-ea"/>
                <a:cs typeface="Arial" panose="020B0604020202020204" pitchFamily="34" charset="0"/>
              </a:rPr>
              <a:t> an understanding of Managing Information and how this applies to a policing context</a:t>
            </a:r>
          </a:p>
          <a:p>
            <a:pPr marL="22860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Demonstrate</a:t>
            </a:r>
            <a:r>
              <a:rPr lang="en-GB" sz="1200" kern="1200" dirty="0">
                <a:solidFill>
                  <a:schemeClr val="tx1"/>
                </a:solidFill>
                <a:effectLst/>
                <a:latin typeface="Arial" panose="020B0604020202020204" pitchFamily="34" charset="0"/>
                <a:ea typeface="+mn-ea"/>
                <a:cs typeface="Arial" panose="020B0604020202020204" pitchFamily="34" charset="0"/>
              </a:rPr>
              <a:t> an understanding of the main principles relating to Information sharing</a:t>
            </a:r>
            <a:endParaRPr lang="en-GB" sz="1200" dirty="0">
              <a:solidFill>
                <a:srgbClr val="002060"/>
              </a:solidFill>
              <a:latin typeface="Arial" panose="020B0604020202020204" pitchFamily="34" charset="0"/>
              <a:cs typeface="Arial" panose="020B0604020202020204" pitchFamily="34" charset="0"/>
            </a:endParaRPr>
          </a:p>
          <a:p>
            <a:endParaRPr lang="en-GB" sz="1200" kern="1200" dirty="0">
              <a:solidFill>
                <a:schemeClr val="tx1"/>
              </a:solidFill>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a:t>
            </a:fld>
            <a:endParaRPr lang="en-GB" altLang="en-US"/>
          </a:p>
        </p:txBody>
      </p:sp>
    </p:spTree>
    <p:extLst>
      <p:ext uri="{BB962C8B-B14F-4D97-AF65-F5344CB8AC3E}">
        <p14:creationId xmlns:p14="http://schemas.microsoft.com/office/powerpoint/2010/main" val="1989760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charset="0"/>
                <a:ea typeface="+mn-ea"/>
                <a:cs typeface="Arial" charset="0"/>
              </a:rPr>
              <a:t>QTS – what is information?</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In your role you will need to identify information from a variety of such sources, both human and technical, and be aware that it has the potential to become intelligence. </a:t>
            </a:r>
          </a:p>
          <a:p>
            <a:r>
              <a:rPr lang="en-GB" sz="1100" b="0" i="0" u="none" strike="noStrike" kern="1200" baseline="0" dirty="0">
                <a:solidFill>
                  <a:schemeClr val="tx1"/>
                </a:solidFill>
                <a:latin typeface="Arial" charset="0"/>
                <a:ea typeface="+mn-ea"/>
                <a:cs typeface="Arial" charset="0"/>
              </a:rPr>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p>
          <a:p>
            <a:r>
              <a:rPr lang="en-GB" sz="1100" b="0" i="0" u="none" strike="noStrike" kern="1200" baseline="0" dirty="0">
                <a:solidFill>
                  <a:schemeClr val="tx1"/>
                </a:solidFill>
                <a:latin typeface="Arial" charset="0"/>
                <a:ea typeface="+mn-ea"/>
                <a:cs typeface="Arial" charset="0"/>
              </a:rPr>
              <a:t>You will be gathering information, evaluating and conducting an initial assessment of it, grading it, and reporting it in the proper way. </a:t>
            </a:r>
          </a:p>
          <a:p>
            <a:r>
              <a:rPr lang="en-GB" sz="1100" b="0" i="0" u="none" strike="noStrike" kern="1200" baseline="0" dirty="0">
                <a:solidFill>
                  <a:schemeClr val="tx1"/>
                </a:solidFill>
                <a:latin typeface="Arial" charset="0"/>
                <a:ea typeface="+mn-ea"/>
                <a:cs typeface="Arial" charset="0"/>
              </a:rPr>
              <a:t>The processes for its review, retention and disposal are unlikely to be something with which you will become intimately involved but they are aspects you need to be aware of. </a:t>
            </a:r>
            <a:endParaRPr lang="en-GB" sz="1100" dirty="0"/>
          </a:p>
          <a:p>
            <a:endParaRPr lang="en-GB" sz="1100" dirty="0"/>
          </a:p>
          <a:p>
            <a:r>
              <a:rPr lang="en-GB" altLang="en-US" sz="1100" b="1" dirty="0">
                <a:solidFill>
                  <a:srgbClr val="0033CC"/>
                </a:solidFill>
                <a:latin typeface="Arial" panose="020B0604020202020204" pitchFamily="34" charset="0"/>
                <a:cs typeface="Arial" panose="020B0604020202020204" pitchFamily="34" charset="0"/>
              </a:rPr>
              <a:t>Information</a:t>
            </a:r>
            <a:r>
              <a:rPr lang="en-GB" altLang="en-US" sz="1100" dirty="0">
                <a:latin typeface="Arial" panose="020B0604020202020204" pitchFamily="34" charset="0"/>
                <a:cs typeface="Arial" panose="020B0604020202020204" pitchFamily="34" charset="0"/>
              </a:rPr>
              <a:t> – everyday the police collect information,</a:t>
            </a:r>
            <a:r>
              <a:rPr lang="en-GB" altLang="en-US" sz="1100" baseline="0" dirty="0">
                <a:latin typeface="Arial" panose="020B0604020202020204" pitchFamily="34" charset="0"/>
                <a:cs typeface="Arial" panose="020B0604020202020204" pitchFamily="34" charset="0"/>
              </a:rPr>
              <a:t> but it should only be collected if deemed </a:t>
            </a:r>
            <a:r>
              <a:rPr lang="en-GB" altLang="en-US" sz="1100" b="1" baseline="0" dirty="0">
                <a:latin typeface="Arial" panose="020B0604020202020204" pitchFamily="34" charset="0"/>
                <a:cs typeface="Arial" panose="020B0604020202020204" pitchFamily="34" charset="0"/>
              </a:rPr>
              <a:t>relevant for a policing purpose</a:t>
            </a:r>
            <a:r>
              <a:rPr lang="en-GB" altLang="en-US" sz="1100" baseline="0" dirty="0">
                <a:latin typeface="Arial" panose="020B0604020202020204" pitchFamily="34" charset="0"/>
                <a:cs typeface="Arial" panose="020B0604020202020204" pitchFamily="34" charset="0"/>
              </a:rPr>
              <a:t>. This provides the police a legal basis to deal with the information, i.e. recording, sharing it with other agencies or simply retaining it for a future use. </a:t>
            </a:r>
          </a:p>
          <a:p>
            <a:r>
              <a:rPr lang="en-GB" altLang="en-US" sz="1100" baseline="0" dirty="0">
                <a:latin typeface="Arial" panose="020B0604020202020204" pitchFamily="34" charset="0"/>
                <a:cs typeface="Arial" panose="020B0604020202020204" pitchFamily="34" charset="0"/>
              </a:rPr>
              <a:t>Information </a:t>
            </a:r>
            <a:r>
              <a:rPr lang="en-GB" altLang="en-US" sz="1100" dirty="0">
                <a:latin typeface="Arial" panose="020B0604020202020204" pitchFamily="34" charset="0"/>
                <a:cs typeface="Arial" panose="020B0604020202020204" pitchFamily="34" charset="0"/>
              </a:rPr>
              <a:t>normally comes from a source that needs no confidentiality, constraints or protection.   </a:t>
            </a:r>
          </a:p>
          <a:p>
            <a:r>
              <a:rPr lang="en-GB" altLang="en-US" sz="1100" dirty="0">
                <a:latin typeface="Arial" panose="020B0604020202020204" pitchFamily="34" charset="0"/>
                <a:cs typeface="Arial" panose="020B0604020202020204" pitchFamily="34" charset="0"/>
              </a:rPr>
              <a:t>It is  an overt, i.e. not hidden,  piece of information or sequence of communications.  </a:t>
            </a:r>
          </a:p>
          <a:p>
            <a:r>
              <a:rPr lang="en-GB" altLang="en-US" sz="1100" dirty="0">
                <a:latin typeface="Arial" panose="020B0604020202020204" pitchFamily="34" charset="0"/>
                <a:cs typeface="Arial" panose="020B0604020202020204" pitchFamily="34" charset="0"/>
              </a:rPr>
              <a:t>A member of the public calling to report an incident would fit this definition.</a:t>
            </a:r>
          </a:p>
          <a:p>
            <a:pPr lvl="0"/>
            <a:r>
              <a:rPr lang="en-GB" sz="1100" kern="1200" dirty="0">
                <a:solidFill>
                  <a:schemeClr val="tx1"/>
                </a:solidFill>
                <a:effectLst/>
                <a:latin typeface="Arial" charset="0"/>
                <a:ea typeface="+mn-ea"/>
                <a:cs typeface="Arial" charset="0"/>
              </a:rPr>
              <a:t>All the information obtained must be recorded.</a:t>
            </a:r>
          </a:p>
          <a:p>
            <a:pPr lvl="0"/>
            <a:r>
              <a:rPr lang="en-GB" sz="1100" kern="1200" dirty="0">
                <a:solidFill>
                  <a:schemeClr val="tx1"/>
                </a:solidFill>
                <a:effectLst/>
                <a:latin typeface="Arial" charset="0"/>
                <a:ea typeface="+mn-ea"/>
                <a:cs typeface="Arial" charset="0"/>
              </a:rPr>
              <a:t>It is essential that all police information is managed lawfully, from its initial collection to its final disposal in order to ensure its lawfulness.</a:t>
            </a:r>
            <a:r>
              <a:rPr lang="en-GB" sz="1100" kern="1200" baseline="0" dirty="0">
                <a:solidFill>
                  <a:schemeClr val="tx1"/>
                </a:solidFill>
                <a:effectLst/>
                <a:latin typeface="Arial" charset="0"/>
                <a:ea typeface="+mn-ea"/>
                <a:cs typeface="Arial" charset="0"/>
              </a:rPr>
              <a:t> </a:t>
            </a:r>
          </a:p>
          <a:p>
            <a:pPr lvl="0"/>
            <a:endParaRPr lang="en-GB" altLang="en-US" sz="1100" dirty="0">
              <a:latin typeface="Arial" panose="020B0604020202020204" pitchFamily="34" charset="0"/>
              <a:cs typeface="Arial" panose="020B0604020202020204" pitchFamily="34" charset="0"/>
            </a:endParaRPr>
          </a:p>
          <a:p>
            <a:r>
              <a:rPr lang="en-GB" altLang="en-US" sz="1100" b="1" dirty="0">
                <a:latin typeface="Arial" charset="0"/>
              </a:rPr>
              <a:t>Where might information come from?  </a:t>
            </a:r>
          </a:p>
          <a:p>
            <a:r>
              <a:rPr lang="en-GB" altLang="en-US" sz="1100" dirty="0">
                <a:latin typeface="Arial" charset="0"/>
              </a:rPr>
              <a:t>Information can be obtained from a wide number of sources.  </a:t>
            </a:r>
          </a:p>
          <a:p>
            <a:r>
              <a:rPr lang="en-GB" altLang="en-US" sz="1100" dirty="0">
                <a:latin typeface="Arial" charset="0"/>
              </a:rPr>
              <a:t>For the response officer at the front line of policing the first and possibly most readily available source is the community in which that officer works, remembering that community intelligence will usually be based around the perceived problems that the community are experiencing and will need to be processed into usable intelligence.</a:t>
            </a:r>
          </a:p>
          <a:p>
            <a:r>
              <a:rPr lang="en-GB" altLang="en-US" sz="1100" dirty="0">
                <a:latin typeface="Arial" charset="0"/>
              </a:rPr>
              <a:t>Information will only be forthcoming if the community has confidence in the police service, force and individual officers.  Many times an officer may be told ‘I’ll tell you but I’m not telling anyone else.’  </a:t>
            </a:r>
          </a:p>
          <a:p>
            <a:r>
              <a:rPr lang="en-GB" altLang="en-US" sz="1100" dirty="0">
                <a:latin typeface="Arial" charset="0"/>
              </a:rPr>
              <a:t>This will be because that officer may have built up a relationship with that community, is respected by them and is seen as a trusted person. </a:t>
            </a:r>
          </a:p>
          <a:p>
            <a:endParaRPr lang="en-GB" altLang="en-US" sz="1100" dirty="0">
              <a:latin typeface="Arial" charset="0"/>
            </a:endParaRPr>
          </a:p>
          <a:p>
            <a:r>
              <a:rPr lang="en-GB" altLang="en-US" sz="1100" b="1" dirty="0">
                <a:solidFill>
                  <a:srgbClr val="FF3300"/>
                </a:solidFill>
                <a:latin typeface="Arial" charset="0"/>
              </a:rPr>
              <a:t>It is important as an operational officer to understand the value of community intelligence and ensure that gratitude is expressed to the individuals providing it.</a:t>
            </a:r>
            <a:r>
              <a:rPr lang="en-GB" altLang="en-US" sz="1100" dirty="0">
                <a:latin typeface="Arial" charset="0"/>
              </a:rPr>
              <a:t>  This will in turn encourage the community to provide intelligence as they will feel that it is being treated seriously, public confidence improves and the cycle continues. </a:t>
            </a:r>
          </a:p>
          <a:p>
            <a:r>
              <a:rPr lang="en-GB" altLang="en-US" sz="1100" dirty="0">
                <a:latin typeface="Arial" charset="0"/>
              </a:rPr>
              <a:t>There are many opportunities to gather community intelligence as a community officer but, generally not so many as a response officer who is always on the move from one call to another.  The response officer must take every opportunity to use each situation that presents itself to gather intelligence.</a:t>
            </a:r>
          </a:p>
          <a:p>
            <a:r>
              <a:rPr lang="en-GB" altLang="en-US" sz="1100" dirty="0">
                <a:latin typeface="Arial" charset="0"/>
              </a:rPr>
              <a:t>For example, information may be gained from someone the officer is interviewing, be it a suspect, the people who know him or a witness or victim.</a:t>
            </a:r>
          </a:p>
          <a:p>
            <a:endParaRPr lang="en-GB" sz="1100" dirty="0"/>
          </a:p>
          <a:p>
            <a:pPr marL="0" indent="0">
              <a:buNone/>
            </a:pPr>
            <a:r>
              <a:rPr lang="en-GB" sz="1100" dirty="0">
                <a:solidFill>
                  <a:srgbClr val="002060"/>
                </a:solidFill>
              </a:rPr>
              <a:t>In most cases when you attend the scene of a crime you will be the Investigating Officer (OIC). </a:t>
            </a:r>
          </a:p>
          <a:p>
            <a:pPr marL="0" indent="0">
              <a:buNone/>
            </a:pPr>
            <a:r>
              <a:rPr lang="en-GB" sz="1100" dirty="0">
                <a:solidFill>
                  <a:srgbClr val="002060"/>
                </a:solidFill>
              </a:rPr>
              <a:t>However, on occasions the investigation will be taken over by another officer so it is important that whoever the OIC is they have as much information as possible to help them identify potential witnesses and suspects and thereby solve the crime.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Key source of information is your initial gathering of information at the scene and the crime report you will have completed. If you are aware of the options available to an investigator you will be able to follow, or suggest to others, the areas of investigation that are worth pursuing. The key is information and below are ways of obtaining it.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By and large, the majority of jobs you are given to investigate will start with an instruction from a supervisor or your force’s communication centre by radio. It is unlikely that you will be provided with all the information you need to know at the outset, therefore your questioning skills should kick in immediately. If no crimes are revealed, the information regarding the incident will remain just that - information. </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QTS – where does information come from?</a:t>
            </a:r>
          </a:p>
          <a:p>
            <a:pPr>
              <a:lnSpc>
                <a:spcPct val="100000"/>
              </a:lnSpc>
            </a:pP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Boardblast</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answers</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Getting hold of as much information at the outset and managing your response accordingly is essential when tasked with a job.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a matter of course (for your benefit and the good of the investigative process), you will be collecting and recording information in many formats,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pocket notebooks, traffic process forms, accident and incident reports, notes for statements etc. These notes highlight how important information and intelligence is to police work at many levels.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The sources of information listed here is by no means exhaustive.</a:t>
            </a:r>
          </a:p>
          <a:p>
            <a:pPr>
              <a:lnSpc>
                <a:spcPct val="100000"/>
              </a:lnSpc>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80340" marR="0" lvl="0" indent="-180340" algn="l" defTabSz="914400" rtl="0" eaLnBrk="0" fontAlgn="base" latinLnBrk="0" hangingPunct="0">
              <a:lnSpc>
                <a:spcPct val="100000"/>
              </a:lnSpc>
              <a:spcBef>
                <a:spcPct val="30000"/>
              </a:spcBef>
              <a:spcAft>
                <a:spcPts val="0"/>
              </a:spcAft>
              <a:buClrTx/>
              <a:buSzTx/>
              <a:buFontTx/>
              <a:buNone/>
              <a:tabLst/>
              <a:defRPr/>
            </a:pPr>
            <a:r>
              <a:rPr lang="en-GB" sz="1100" dirty="0">
                <a:solidFill>
                  <a:srgbClr val="002060"/>
                </a:solidFill>
                <a:latin typeface="Arial" panose="020B0604020202020204" pitchFamily="34" charset="0"/>
                <a:cs typeface="Arial" panose="020B0604020202020204" pitchFamily="34" charset="0"/>
              </a:rPr>
              <a:t>The majority of crime is not witnessed by the police, but in order to solve it they need information from</a:t>
            </a:r>
            <a:r>
              <a:rPr lang="en-GB" sz="1100" baseline="0" dirty="0">
                <a:solidFill>
                  <a:srgbClr val="002060"/>
                </a:solidFill>
                <a:latin typeface="Arial" panose="020B0604020202020204" pitchFamily="34" charset="0"/>
                <a:cs typeface="Arial" panose="020B0604020202020204" pitchFamily="34" charset="0"/>
              </a:rPr>
              <a:t> </a:t>
            </a:r>
            <a:r>
              <a:rPr lang="en-GB" sz="1100" dirty="0">
                <a:solidFill>
                  <a:srgbClr val="002060"/>
                </a:solidFill>
                <a:latin typeface="Arial" panose="020B0604020202020204" pitchFamily="34" charset="0"/>
                <a:cs typeface="Arial" panose="020B0604020202020204" pitchFamily="34" charset="0"/>
              </a:rPr>
              <a:t>people who have, and this means information must be</a:t>
            </a:r>
            <a:r>
              <a:rPr lang="en-GB" sz="1100" baseline="0" dirty="0">
                <a:solidFill>
                  <a:srgbClr val="002060"/>
                </a:solidFill>
                <a:latin typeface="Arial" panose="020B0604020202020204" pitchFamily="34" charset="0"/>
                <a:cs typeface="Arial" panose="020B0604020202020204" pitchFamily="34" charset="0"/>
              </a:rPr>
              <a:t> </a:t>
            </a:r>
            <a:r>
              <a:rPr lang="en-GB" sz="1100" dirty="0">
                <a:solidFill>
                  <a:srgbClr val="002060"/>
                </a:solidFill>
                <a:latin typeface="Arial" panose="020B0604020202020204" pitchFamily="34" charset="0"/>
                <a:cs typeface="Arial" panose="020B0604020202020204" pitchFamily="34" charset="0"/>
              </a:rPr>
              <a:t>sought from witnesses. Generally, if there is no forensic evidence, such as fingerprints, information or intelligence that leads the police to a suspect will only be</a:t>
            </a:r>
            <a:r>
              <a:rPr lang="en-GB" sz="1100" baseline="0" dirty="0">
                <a:solidFill>
                  <a:srgbClr val="002060"/>
                </a:solidFill>
                <a:latin typeface="Arial" panose="020B0604020202020204" pitchFamily="34" charset="0"/>
                <a:cs typeface="Arial" panose="020B0604020202020204" pitchFamily="34" charset="0"/>
              </a:rPr>
              <a:t> </a:t>
            </a:r>
            <a:r>
              <a:rPr lang="en-GB" sz="1100" dirty="0">
                <a:solidFill>
                  <a:srgbClr val="002060"/>
                </a:solidFill>
                <a:latin typeface="Arial" panose="020B0604020202020204" pitchFamily="34" charset="0"/>
                <a:cs typeface="Arial" panose="020B0604020202020204" pitchFamily="34" charset="0"/>
              </a:rPr>
              <a:t>provided by witnesses. </a:t>
            </a:r>
          </a:p>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80340" indent="-180340">
              <a:spcAft>
                <a:spcPts val="0"/>
              </a:spcAft>
            </a:pPr>
            <a:r>
              <a:rPr lang="en-GB" sz="1100" b="1" u="sng" dirty="0">
                <a:effectLst/>
                <a:latin typeface="Calibri" panose="020F0502020204030204" pitchFamily="34" charset="0"/>
                <a:ea typeface="Calibri" panose="020F0502020204030204" pitchFamily="34" charset="0"/>
                <a:cs typeface="Times New Roman" panose="02020603050405020304" pitchFamily="18" charset="0"/>
              </a:rPr>
              <a:t>I-LEAP</a:t>
            </a:r>
          </a:p>
          <a:p>
            <a:pPr algn="l"/>
            <a:r>
              <a:rPr lang="en-GB" sz="1200" b="0" i="0" dirty="0">
                <a:solidFill>
                  <a:srgbClr val="0B0C0C"/>
                </a:solidFill>
                <a:effectLst/>
                <a:latin typeface="+mn-lt"/>
              </a:rPr>
              <a:t>The I-LEAP programme will provide new alerting digital platform capabilities to police and Border Force officers in the UK, and to their equivalents in partner countries, enabling increased opportunities at the national border or within country to identify persons and objects of interest to law enforcement agencies.</a:t>
            </a:r>
          </a:p>
          <a:p>
            <a:pPr algn="l"/>
            <a:r>
              <a:rPr lang="en-GB" sz="1200" b="0" i="0" dirty="0">
                <a:solidFill>
                  <a:srgbClr val="0B0C0C"/>
                </a:solidFill>
                <a:effectLst/>
                <a:latin typeface="+mn-lt"/>
              </a:rPr>
              <a:t>It will do so by first enhancing the UK’s connectivity with INTERPOL by providing law enforcement agencies with connectivity to the fixed INTERPOL’s network database (FIND) system, providing real-time access to INTERPOL nominal data to UK policing, whilst also expanding access to other INTERPOL datasets. These services are being rolled out nationally to policing, the UK Border Force, and the National Crime Agency (NCA). This is the current priority of the programme.</a:t>
            </a:r>
          </a:p>
          <a:p>
            <a:pPr algn="l"/>
            <a:r>
              <a:rPr lang="en-GB" sz="1200" b="0" i="0" dirty="0">
                <a:solidFill>
                  <a:srgbClr val="0B0C0C"/>
                </a:solidFill>
                <a:effectLst/>
                <a:latin typeface="+mn-lt"/>
              </a:rPr>
              <a:t>In the longer-term, the I-LEAP service will expand to provide reciprocal access to international alert data exchange with international partners, initially focussing on a potential multilateral solution with the EU followed by bilateral agreement with other partner countries who share the UK’s interest in further strengthening alert-sharing capabilities.</a:t>
            </a:r>
          </a:p>
          <a:p>
            <a:pPr algn="l"/>
            <a:endParaRPr lang="en-GB" sz="1200" b="0" i="0" dirty="0">
              <a:solidFill>
                <a:srgbClr val="0B0C0C"/>
              </a:solidFill>
              <a:effectLst/>
              <a:latin typeface="+mn-lt"/>
            </a:endParaRPr>
          </a:p>
          <a:p>
            <a:pPr algn="l"/>
            <a:r>
              <a:rPr lang="en-GB" sz="1200" b="0" i="0" dirty="0">
                <a:solidFill>
                  <a:srgbClr val="0B0C0C"/>
                </a:solidFill>
                <a:effectLst/>
                <a:latin typeface="+mn-lt"/>
              </a:rPr>
              <a:t>As of December 2022, the </a:t>
            </a:r>
            <a:r>
              <a:rPr lang="en-GB" sz="1200" dirty="0">
                <a:latin typeface="+mn-lt"/>
              </a:rPr>
              <a:t>I-LEAP</a:t>
            </a:r>
            <a:r>
              <a:rPr lang="en-GB" sz="1200" b="0" i="0" dirty="0">
                <a:solidFill>
                  <a:srgbClr val="0B0C0C"/>
                </a:solidFill>
                <a:effectLst/>
                <a:latin typeface="+mn-lt"/>
              </a:rPr>
              <a:t> capability has been fully adopted across police service Northern Ireland, Surrey, Sussex and counter terrorism policing, alongside new users from Avon and Somerset and Wiltshire police. This represents over 12,000 users across these forces with over half a million searches carried out. Feedback received from frontline police officers has reinforced the importance of real-time connection to INTERPOL circulations, including images, in protecting public safety and tackling criminality.</a:t>
            </a:r>
          </a:p>
          <a:p>
            <a:pPr marL="180340" indent="-180340">
              <a:spcAft>
                <a:spcPts val="0"/>
              </a:spcAft>
            </a:pPr>
            <a:endParaRPr lang="en-GB" sz="1200" b="1" u="sng" dirty="0">
              <a:effectLst/>
              <a:latin typeface="+mn-lt"/>
              <a:ea typeface="Calibri" panose="020F0502020204030204" pitchFamily="34" charset="0"/>
              <a:cs typeface="Times New Roman" panose="02020603050405020304" pitchFamily="18" charset="0"/>
            </a:endParaRPr>
          </a:p>
          <a:p>
            <a:pPr marL="180340" indent="-180340">
              <a:spcAft>
                <a:spcPts val="0"/>
              </a:spcAft>
            </a:pPr>
            <a:endParaRPr lang="en-GB" sz="1200" b="1" u="sng"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charset="0"/>
                <a:ea typeface="+mn-ea"/>
                <a:cs typeface="Arial" charset="0"/>
              </a:rPr>
              <a:t>QTS – how do we go about tracing witnesses?</a:t>
            </a:r>
          </a:p>
          <a:p>
            <a:r>
              <a:rPr lang="en-GB" sz="1100" b="0" i="0" u="none" strike="noStrike" kern="1200" baseline="0" dirty="0" err="1">
                <a:solidFill>
                  <a:schemeClr val="tx1"/>
                </a:solidFill>
                <a:latin typeface="Arial" charset="0"/>
                <a:ea typeface="+mn-ea"/>
                <a:cs typeface="Arial" charset="0"/>
              </a:rPr>
              <a:t>Boardblast</a:t>
            </a:r>
            <a:r>
              <a:rPr lang="en-GB" sz="1100" b="0" i="0" u="none" strike="noStrike" kern="1200" baseline="0" dirty="0">
                <a:solidFill>
                  <a:schemeClr val="tx1"/>
                </a:solidFill>
                <a:latin typeface="Arial" charset="0"/>
                <a:ea typeface="+mn-ea"/>
                <a:cs typeface="Arial" charset="0"/>
              </a:rPr>
              <a:t> answers</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There are a number of methods for tracing witnesses including: </a:t>
            </a:r>
          </a:p>
          <a:p>
            <a:r>
              <a:rPr lang="en-GB" sz="1100" b="1" i="0" u="none" strike="noStrike" kern="1200" baseline="0" dirty="0">
                <a:solidFill>
                  <a:schemeClr val="tx1"/>
                </a:solidFill>
                <a:latin typeface="Arial" charset="0"/>
                <a:ea typeface="+mn-ea"/>
                <a:cs typeface="Arial" charset="0"/>
              </a:rPr>
              <a:t>At or near the scene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Dependent on the type of incident you may need to knock on the doors of houses nearby to enquire if anyone saw or heard anything. These are called house-to-house enquiries, which are particularly important in cases of serious crime where they are tightly controlled by the OIC, who will use a pre-determined questionnaire seeking to ensure that everyone gets asked the same questions. </a:t>
            </a:r>
          </a:p>
          <a:p>
            <a:r>
              <a:rPr lang="en-GB" sz="1100" b="1" i="0" u="none" strike="noStrike" kern="1200" baseline="0" dirty="0">
                <a:solidFill>
                  <a:schemeClr val="tx1"/>
                </a:solidFill>
                <a:latin typeface="Arial" charset="0"/>
                <a:ea typeface="+mn-ea"/>
                <a:cs typeface="Arial" charset="0"/>
              </a:rPr>
              <a:t>Returning to the scene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Anyone living nearby may have witnessed the crime, possibly without knowing it, and the only way of finding out if they saw or heard anything of investigative importance is by asking questions to gain information or intelligence. As well as people living nearby, others who were in the general area at the material time could be potential witnesses, </a:t>
            </a:r>
            <a:r>
              <a:rPr lang="en-GB" sz="1100" b="0" i="0" u="none" strike="noStrike" kern="1200" baseline="0" dirty="0" err="1">
                <a:solidFill>
                  <a:schemeClr val="tx1"/>
                </a:solidFill>
                <a:latin typeface="Arial" charset="0"/>
                <a:ea typeface="+mn-ea"/>
                <a:cs typeface="Arial" charset="0"/>
              </a:rPr>
              <a:t>eg</a:t>
            </a:r>
            <a:r>
              <a:rPr lang="en-GB" sz="1100" b="0" i="0" u="none" strike="noStrike" kern="1200" baseline="0" dirty="0">
                <a:solidFill>
                  <a:schemeClr val="tx1"/>
                </a:solidFill>
                <a:latin typeface="Arial" charset="0"/>
                <a:ea typeface="+mn-ea"/>
                <a:cs typeface="Arial" charset="0"/>
              </a:rPr>
              <a:t>, postal workers or other delivery people, dog walkers and so forth. By returning to the scene of the crime at the same time the next day, or the same time and day the following week, the OIC might identify people whose daily schedules take them close to the scene. </a:t>
            </a:r>
          </a:p>
          <a:p>
            <a:r>
              <a:rPr lang="en-GB" sz="1100" b="0" i="0" u="none" strike="noStrike" kern="1200" baseline="0" dirty="0">
                <a:solidFill>
                  <a:schemeClr val="tx1"/>
                </a:solidFill>
                <a:latin typeface="Arial" charset="0"/>
                <a:ea typeface="+mn-ea"/>
                <a:cs typeface="Arial" charset="0"/>
              </a:rPr>
              <a:t>As the initial or actual investigator you should consider returning to the scene yourself to make further local enquiries. When you do, you should always endorse the crime report with details of what you have done together with any results or future plans. </a:t>
            </a:r>
          </a:p>
          <a:p>
            <a:r>
              <a:rPr lang="en-GB" sz="1100" b="1" i="0" u="none" strike="noStrike" kern="1200" baseline="0" dirty="0">
                <a:solidFill>
                  <a:schemeClr val="tx1"/>
                </a:solidFill>
                <a:latin typeface="Arial" charset="0"/>
                <a:ea typeface="+mn-ea"/>
                <a:cs typeface="Arial" charset="0"/>
              </a:rPr>
              <a:t>Local newspapers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Local newspapers serve the community and reporters visit police stations on a regular basis where they are supplied with information about local crimes and other matters of interest, like series of shed burglaries or anti-social behaviour. They are an invaluable contact with the local public and therefore offer an opportunity to appeal for witnesses. </a:t>
            </a:r>
          </a:p>
          <a:p>
            <a:r>
              <a:rPr lang="en-GB" sz="1100" b="0" i="0" u="none" strike="noStrike" kern="1200" baseline="0" dirty="0">
                <a:solidFill>
                  <a:schemeClr val="tx1"/>
                </a:solidFill>
                <a:latin typeface="Arial" charset="0"/>
                <a:ea typeface="+mn-ea"/>
                <a:cs typeface="Arial" charset="0"/>
              </a:rPr>
              <a:t>They also run crime prevention articles that provide the public with advice on measures to protect themselves and their property. Usually, there is a department responsible for supplying this press information – Corporate </a:t>
            </a:r>
            <a:r>
              <a:rPr lang="en-GB" sz="1100" b="0" i="0" u="none" strike="noStrike" kern="1200" baseline="0" dirty="0" err="1">
                <a:solidFill>
                  <a:schemeClr val="tx1"/>
                </a:solidFill>
                <a:latin typeface="Arial" charset="0"/>
                <a:ea typeface="+mn-ea"/>
                <a:cs typeface="Arial" charset="0"/>
              </a:rPr>
              <a:t>Comms</a:t>
            </a:r>
            <a:r>
              <a:rPr lang="en-GB" sz="1100" b="0" i="0" u="none" strike="noStrike" kern="1200" baseline="0" dirty="0">
                <a:solidFill>
                  <a:schemeClr val="tx1"/>
                </a:solidFill>
                <a:latin typeface="Arial" charset="0"/>
                <a:ea typeface="+mn-ea"/>
                <a:cs typeface="Arial" charset="0"/>
              </a:rPr>
              <a:t>. </a:t>
            </a:r>
          </a:p>
          <a:p>
            <a:r>
              <a:rPr lang="en-GB" sz="1100" b="1" i="0" u="none" strike="noStrike" kern="1200" baseline="0" dirty="0">
                <a:solidFill>
                  <a:schemeClr val="tx1"/>
                </a:solidFill>
                <a:latin typeface="Arial" charset="0"/>
                <a:ea typeface="+mn-ea"/>
                <a:cs typeface="Arial" charset="0"/>
              </a:rPr>
              <a:t>Crimewatch UK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This is a regular, nationwide TV programme that appeals for witnesses and owners of stolen property. They televise reconstructions hoping to jog people’s memories. It usually focuses on the more serious crimes, but next time it is televised look at the sorts of information the OICs are asking for. </a:t>
            </a:r>
          </a:p>
          <a:p>
            <a:r>
              <a:rPr lang="en-GB" sz="1100" b="0" i="0" u="none" strike="noStrike" kern="1200" baseline="0" dirty="0">
                <a:solidFill>
                  <a:schemeClr val="tx1"/>
                </a:solidFill>
                <a:latin typeface="Arial" charset="0"/>
                <a:ea typeface="+mn-ea"/>
                <a:cs typeface="Arial" charset="0"/>
              </a:rPr>
              <a:t>There is a formal procedure which forces follow in order to have a crime included so find out what it is and who is responsible for coordinating it. </a:t>
            </a:r>
          </a:p>
          <a:p>
            <a:r>
              <a:rPr lang="en-GB" sz="1100" b="1" i="0" u="none" strike="noStrike" kern="1200" baseline="0" dirty="0">
                <a:solidFill>
                  <a:schemeClr val="tx1"/>
                </a:solidFill>
                <a:latin typeface="Arial" charset="0"/>
                <a:ea typeface="+mn-ea"/>
                <a:cs typeface="Arial" charset="0"/>
              </a:rPr>
              <a:t>Crimestoppers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This is a similar programme on the local radio. The difference is that an informant may earn a reward for information provided. When members of the public contact them they do not talk directly to police officers and there is a public telephone number for them. </a:t>
            </a:r>
            <a:endParaRPr lang="en-GB" sz="1100" dirty="0"/>
          </a:p>
          <a:p>
            <a:r>
              <a:rPr lang="en-GB" sz="1100" b="1" i="0" u="none" strike="noStrike" kern="1200" baseline="0" dirty="0">
                <a:solidFill>
                  <a:schemeClr val="tx1"/>
                </a:solidFill>
                <a:latin typeface="Arial" charset="0"/>
                <a:ea typeface="+mn-ea"/>
                <a:cs typeface="Arial" charset="0"/>
              </a:rPr>
              <a:t>Road checks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In the case of serious crimes, an officer of the rank of superintendent (or above) has power under the Police and Criminal Evidence Act to authorise the setting up of a vehicle road check for the purpose of seeking witnesses, suspects and persons at large. </a:t>
            </a:r>
          </a:p>
          <a:p>
            <a:r>
              <a:rPr lang="en-GB" sz="1100" b="1" i="0" u="none" strike="noStrike" kern="1200" baseline="0" dirty="0">
                <a:solidFill>
                  <a:schemeClr val="tx1"/>
                </a:solidFill>
                <a:latin typeface="Arial" charset="0"/>
                <a:ea typeface="+mn-ea"/>
                <a:cs typeface="Arial" charset="0"/>
              </a:rPr>
              <a:t>Witness boards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These are free standing signs placed at the scene of a serious road traffic collision or serious crime. They provide brief details of the incident, </a:t>
            </a:r>
            <a:r>
              <a:rPr lang="en-GB" sz="1100" b="0" i="0" u="none" strike="noStrike" kern="1200" baseline="0" dirty="0" err="1">
                <a:solidFill>
                  <a:schemeClr val="tx1"/>
                </a:solidFill>
                <a:latin typeface="Arial" charset="0"/>
                <a:ea typeface="+mn-ea"/>
                <a:cs typeface="Arial" charset="0"/>
              </a:rPr>
              <a:t>eg</a:t>
            </a:r>
            <a:r>
              <a:rPr lang="en-GB" sz="1100" b="0" i="0" u="none" strike="noStrike" kern="1200" baseline="0" dirty="0">
                <a:solidFill>
                  <a:schemeClr val="tx1"/>
                </a:solidFill>
                <a:latin typeface="Arial" charset="0"/>
                <a:ea typeface="+mn-ea"/>
                <a:cs typeface="Arial" charset="0"/>
              </a:rPr>
              <a:t>, date, time and nature, together with an appeal for help, along with details of the police station dealing with it so the public can make contact. </a:t>
            </a:r>
          </a:p>
          <a:p>
            <a:r>
              <a:rPr lang="en-GB" sz="1100" b="1" i="0" u="none" strike="noStrike" kern="1200" baseline="0" dirty="0">
                <a:solidFill>
                  <a:schemeClr val="tx1"/>
                </a:solidFill>
                <a:latin typeface="Arial" charset="0"/>
                <a:ea typeface="+mn-ea"/>
                <a:cs typeface="Arial" charset="0"/>
              </a:rPr>
              <a:t>Notice boards outside police stations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Some stations have an outside notice board which is clearly visible to members of the public and holds appeals for all sorts of information and witnesses. Have a look at the one outside your station and see what is displayed. </a:t>
            </a:r>
          </a:p>
          <a:p>
            <a:r>
              <a:rPr lang="en-GB" sz="1100" b="1" i="0" u="none" strike="noStrike" kern="1200" baseline="0" dirty="0">
                <a:solidFill>
                  <a:schemeClr val="tx1"/>
                </a:solidFill>
                <a:latin typeface="Arial" charset="0"/>
                <a:ea typeface="+mn-ea"/>
                <a:cs typeface="Arial" charset="0"/>
              </a:rPr>
              <a:t>Watch schemes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There will be a number of Neighbourhood Watch (NHW) schemes operating in your area. They each comprise a network of local residents, with a local coordinator, who act as the eyes and ears of the police. They are an important component of the police/public contract in the fight against crime and provide a means for the two-way flow of information between police and public. A word with the local NHW coordinator may produce a result since they can ask around and find witnesses that the police might not. </a:t>
            </a:r>
          </a:p>
          <a:p>
            <a:r>
              <a:rPr lang="en-GB" sz="1100" b="0" i="0" u="none" strike="noStrike" kern="1200" baseline="0" dirty="0">
                <a:solidFill>
                  <a:schemeClr val="tx1"/>
                </a:solidFill>
                <a:latin typeface="Arial" charset="0"/>
                <a:ea typeface="+mn-ea"/>
                <a:cs typeface="Arial" charset="0"/>
              </a:rPr>
              <a:t>Since the introduction of the NHW scheme, a number of other schemes have developed to cover specific areas and some of them may operate where you work: </a:t>
            </a:r>
          </a:p>
          <a:p>
            <a:r>
              <a:rPr lang="en-GB" sz="1100" b="0" i="0" u="none" strike="noStrike" kern="1200" baseline="0" dirty="0">
                <a:solidFill>
                  <a:schemeClr val="tx1"/>
                </a:solidFill>
                <a:latin typeface="Arial" charset="0"/>
                <a:ea typeface="+mn-ea"/>
                <a:cs typeface="Arial" charset="0"/>
              </a:rPr>
              <a:t> Farm or Country Watch - to protect farm property, livestock and machinery </a:t>
            </a:r>
          </a:p>
          <a:p>
            <a:r>
              <a:rPr lang="en-GB" sz="1100" b="0" i="0" u="none" strike="noStrike" kern="1200" baseline="0" dirty="0">
                <a:solidFill>
                  <a:schemeClr val="tx1"/>
                </a:solidFill>
                <a:latin typeface="Arial" charset="0"/>
                <a:ea typeface="+mn-ea"/>
                <a:cs typeface="Arial" charset="0"/>
              </a:rPr>
              <a:t> Factory Watch - to protect premises on industrial estates and the like </a:t>
            </a:r>
          </a:p>
          <a:p>
            <a:r>
              <a:rPr lang="en-GB" sz="1100" b="0" i="0" u="none" strike="noStrike" kern="1200" baseline="0" dirty="0">
                <a:solidFill>
                  <a:schemeClr val="tx1"/>
                </a:solidFill>
                <a:latin typeface="Arial" charset="0"/>
                <a:ea typeface="+mn-ea"/>
                <a:cs typeface="Arial" charset="0"/>
              </a:rPr>
              <a:t> Boat Watch - to protect craft and plant moored at marinas and elsewhere </a:t>
            </a:r>
          </a:p>
          <a:p>
            <a:r>
              <a:rPr lang="en-GB" sz="1100" b="0" i="0" u="none" strike="noStrike" kern="1200" baseline="0" dirty="0">
                <a:solidFill>
                  <a:schemeClr val="tx1"/>
                </a:solidFill>
                <a:latin typeface="Arial" charset="0"/>
                <a:ea typeface="+mn-ea"/>
                <a:cs typeface="Arial" charset="0"/>
              </a:rPr>
              <a:t> Pub and Shop Watch. </a:t>
            </a:r>
          </a:p>
          <a:p>
            <a:r>
              <a:rPr lang="en-GB" sz="1100" b="0" i="0" u="none" strike="noStrike" kern="1200" baseline="0" dirty="0">
                <a:solidFill>
                  <a:schemeClr val="tx1"/>
                </a:solidFill>
                <a:latin typeface="Arial" charset="0"/>
                <a:ea typeface="+mn-ea"/>
                <a:cs typeface="Arial" charset="0"/>
              </a:rPr>
              <a:t>There will be someone responsible for the overall coordination of such schemes – normally run and managed through the Neighbourhood Policing Teams.</a:t>
            </a:r>
          </a:p>
          <a:p>
            <a:r>
              <a:rPr lang="en-GB" sz="1100" b="0" i="0" u="none" strike="noStrike" kern="1200" baseline="0" dirty="0">
                <a:solidFill>
                  <a:schemeClr val="tx1"/>
                </a:solidFill>
                <a:latin typeface="Arial" charset="0"/>
                <a:ea typeface="+mn-ea"/>
                <a:cs typeface="Arial" charset="0"/>
              </a:rPr>
              <a:t>Not all the methods described above would be used in every crime investigation - it will depend on the circumstances of each case and the decision of the OIC.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a:t>
            </a:fld>
            <a:endParaRPr lang="en-GB" altLang="en-US"/>
          </a:p>
        </p:txBody>
      </p:sp>
    </p:spTree>
    <p:extLst>
      <p:ext uri="{BB962C8B-B14F-4D97-AF65-F5344CB8AC3E}">
        <p14:creationId xmlns:p14="http://schemas.microsoft.com/office/powerpoint/2010/main" val="3708330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charset="0"/>
                <a:ea typeface="+mn-ea"/>
                <a:cs typeface="Arial" charset="0"/>
              </a:rPr>
              <a:t>Searching the Police National Computer (PNC)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 computer is accessible 24 hours a day, 7 days a week, 365 days a year and the principal indices held on it, each of which contain extensive profiles, relate to: </a:t>
            </a:r>
          </a:p>
          <a:p>
            <a:r>
              <a:rPr lang="en-GB" sz="1100" b="0" i="0" u="none" strike="noStrike" kern="1200" baseline="0" dirty="0">
                <a:solidFill>
                  <a:schemeClr val="tx1"/>
                </a:solidFill>
                <a:latin typeface="Arial" charset="0"/>
                <a:ea typeface="+mn-ea"/>
                <a:cs typeface="Arial" charset="0"/>
              </a:rPr>
              <a:t> People </a:t>
            </a:r>
          </a:p>
          <a:p>
            <a:r>
              <a:rPr lang="en-GB" sz="1100" b="0" i="0" u="none" strike="noStrike" kern="1200" baseline="0" dirty="0">
                <a:solidFill>
                  <a:schemeClr val="tx1"/>
                </a:solidFill>
                <a:latin typeface="Arial" charset="0"/>
                <a:ea typeface="+mn-ea"/>
                <a:cs typeface="Arial" charset="0"/>
              </a:rPr>
              <a:t> Vehicles </a:t>
            </a:r>
          </a:p>
          <a:p>
            <a:r>
              <a:rPr lang="en-GB" sz="1100" b="0" i="0" u="none" strike="noStrike" kern="1200" baseline="0" dirty="0">
                <a:solidFill>
                  <a:schemeClr val="tx1"/>
                </a:solidFill>
                <a:latin typeface="Arial" charset="0"/>
                <a:ea typeface="+mn-ea"/>
                <a:cs typeface="Arial" charset="0"/>
              </a:rPr>
              <a:t> Property </a:t>
            </a:r>
          </a:p>
          <a:p>
            <a:r>
              <a:rPr lang="en-GB" sz="1100" b="0" i="0" u="none" strike="noStrike" kern="1200" baseline="0" dirty="0">
                <a:solidFill>
                  <a:schemeClr val="tx1"/>
                </a:solidFill>
                <a:latin typeface="Arial" charset="0"/>
                <a:ea typeface="+mn-ea"/>
                <a:cs typeface="Arial" charset="0"/>
              </a:rPr>
              <a:t> Information directories </a:t>
            </a:r>
          </a:p>
          <a:p>
            <a:r>
              <a:rPr lang="en-GB" sz="1100" b="0" i="0" u="none" strike="noStrike" kern="1200" baseline="0" dirty="0">
                <a:solidFill>
                  <a:schemeClr val="tx1"/>
                </a:solidFill>
                <a:latin typeface="Arial" charset="0"/>
                <a:ea typeface="+mn-ea"/>
                <a:cs typeface="Arial" charset="0"/>
              </a:rPr>
              <a:t> Broadcast messages </a:t>
            </a:r>
          </a:p>
          <a:p>
            <a:r>
              <a:rPr lang="en-GB" sz="1100" b="0" i="0" u="none" strike="noStrike" kern="1200" baseline="0" dirty="0">
                <a:solidFill>
                  <a:schemeClr val="tx1"/>
                </a:solidFill>
                <a:latin typeface="Arial" charset="0"/>
                <a:ea typeface="+mn-ea"/>
                <a:cs typeface="Arial" charset="0"/>
              </a:rPr>
              <a:t> Details of personal characteristics, including specific mannerisms, styles of dress and specialist skills </a:t>
            </a:r>
          </a:p>
          <a:p>
            <a:r>
              <a:rPr lang="en-GB" sz="1100" b="0" i="0" u="none" strike="noStrike" kern="1200" baseline="0" dirty="0">
                <a:solidFill>
                  <a:schemeClr val="tx1"/>
                </a:solidFill>
                <a:latin typeface="Arial" charset="0"/>
                <a:ea typeface="+mn-ea"/>
                <a:cs typeface="Arial" charset="0"/>
              </a:rPr>
              <a:t> Details of occupations, known associates and police officers who have specific knowledge of the person.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All the information contained in the database originates from officers like you; the amount of information and its accuracy depend on you submitting accurate information on crime reports, arrest reports and intelligence items.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Local intelligence units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In order for the police to be pro-active in the fight against crime, the gathering, evaluation and analysis of information about criminals is essential. </a:t>
            </a:r>
          </a:p>
          <a:p>
            <a:r>
              <a:rPr lang="en-GB" sz="1100" b="0" i="0" u="none" strike="noStrike" kern="1200" baseline="0" dirty="0">
                <a:solidFill>
                  <a:schemeClr val="tx1"/>
                </a:solidFill>
                <a:latin typeface="Arial" charset="0"/>
                <a:ea typeface="+mn-ea"/>
                <a:cs typeface="Arial" charset="0"/>
              </a:rPr>
              <a:t>Local Intelligence Units analyse information and intelligence from crime reports, detention records, intelligence reports, electoral rolls, premises searched records, stop and search records, and many other sources. This enables them to spot patterns and possibly connect crimes to help identify prolific offenders. It is possible that there are details of connected crimes that could assist you or another OIC in solving your particular offence.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Method index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 National Records Office, located at New Scotland Yard, maintains a Method Index which holds searchable records regarding, for example: </a:t>
            </a:r>
          </a:p>
          <a:p>
            <a:r>
              <a:rPr lang="en-GB" sz="1100" b="0" i="0" u="none" strike="noStrike" kern="1200" baseline="0" dirty="0">
                <a:solidFill>
                  <a:schemeClr val="tx1"/>
                </a:solidFill>
                <a:latin typeface="Arial" charset="0"/>
                <a:ea typeface="+mn-ea"/>
                <a:cs typeface="Arial" charset="0"/>
              </a:rPr>
              <a:t> Unnamed suspects by description and method used </a:t>
            </a:r>
          </a:p>
          <a:p>
            <a:r>
              <a:rPr lang="en-GB" sz="1100" b="0" i="0" u="none" strike="noStrike" kern="1200" baseline="0" dirty="0">
                <a:solidFill>
                  <a:schemeClr val="tx1"/>
                </a:solidFill>
                <a:latin typeface="Arial" charset="0"/>
                <a:ea typeface="+mn-ea"/>
                <a:cs typeface="Arial" charset="0"/>
              </a:rPr>
              <a:t> Unsolved crimes by method used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Nicknames including Citizen Band radio call signs. </a:t>
            </a:r>
          </a:p>
          <a:p>
            <a:r>
              <a:rPr lang="en-GB" sz="1100" b="0" i="0" u="none" strike="noStrike" kern="1200" baseline="0" dirty="0">
                <a:solidFill>
                  <a:schemeClr val="tx1"/>
                </a:solidFill>
                <a:latin typeface="Arial" charset="0"/>
                <a:ea typeface="+mn-ea"/>
                <a:cs typeface="Arial" charset="0"/>
              </a:rPr>
              <a:t>(Even at the local level, as the investigator it is important for you to consider and report on the method (modus operandi or MO) used in a crime, especially if it was unusual in any way and/or if it was similar to other offences in the area because this might help trace the offender. This in turn might facilitate offences Taken into Consideration (TICs))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Witness albums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Most forces maintain a collection of photographs of convicted criminals (along with their fingerprints). If a witness saw a suspect they can, in certain circumstances, be shown albums of photographs of people who match the description given by the witness. If the witness is able to identify the suspect from a photograph it will provide the investigator with the name and other details of the possible offender.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Photo-fit, e-fit and artist’s impressions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Although normally used for serious offences, where a witness is able to provide a detailed description of a suspect from memory, a photo-fit, e-fit picture or an artist’s impression can be built up. Such pictures can be used in any appeals to the public for the identity of the person. </a:t>
            </a:r>
          </a:p>
          <a:p>
            <a:endParaRPr lang="en-GB" sz="1100" b="1"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Section parades/briefings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 good source of information is your colleagues. At the start of a shift there is normally some form of parade where tasks and information are issued to officers. This may be conducted in person by the sergeant or inspector or by way of computer. Either way, it is an opportunity to ask your colleagues if they have any local knowledge or recent sightings of a suspect.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Enquires at adjoining stations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Criminals don’t limit their activity to within walking distance from home so it is possible that crimes with a similar method or having a suspect of similar description may have been committed in areas covered by adjoining stations. Enquiries there may produce useful information and help solve not just your crime but others you may not be aware of.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Observation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If it is known that a suspect frequents or is operating in one particular area, consideration should be given to organising “observations” in order to catch them - watching and waiting often yields results.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Circulations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Where a suspect has been identified and there are reasonable grounds to suspect that that person has committed an offence (such that it would justify an arrest) we can circulate details of the person as “wanted”. There are a number of ways in which such information can be circulated. </a:t>
            </a:r>
          </a:p>
          <a:p>
            <a:r>
              <a:rPr lang="en-GB" sz="1100" b="0" i="0" u="none" strike="noStrike" kern="1200" baseline="0" dirty="0">
                <a:solidFill>
                  <a:schemeClr val="tx1"/>
                </a:solidFill>
                <a:latin typeface="Arial" charset="0"/>
                <a:ea typeface="+mn-ea"/>
                <a:cs typeface="Arial" charset="0"/>
              </a:rPr>
              <a:t> </a:t>
            </a:r>
            <a:r>
              <a:rPr lang="en-GB" sz="1100" b="1" i="0" u="none" strike="noStrike" kern="1200" baseline="0" dirty="0">
                <a:solidFill>
                  <a:schemeClr val="tx1"/>
                </a:solidFill>
                <a:latin typeface="Arial" charset="0"/>
                <a:ea typeface="+mn-ea"/>
                <a:cs typeface="Arial" charset="0"/>
              </a:rPr>
              <a:t>Police National Computer (PNC) </a:t>
            </a:r>
            <a:r>
              <a:rPr lang="en-GB" sz="1100" b="0" i="0" u="none" strike="noStrike" kern="1200" baseline="0" dirty="0">
                <a:solidFill>
                  <a:schemeClr val="tx1"/>
                </a:solidFill>
                <a:latin typeface="Arial" charset="0"/>
                <a:ea typeface="+mn-ea"/>
                <a:cs typeface="Arial" charset="0"/>
              </a:rPr>
              <a:t>PNC holds a database of all persons who are sought for arrest. Each record will contain details of the person wanted, a description, reason wanted and details of the force and station dealing with the case.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Provided full and accurate information has been submitted for inclusion on the PNC, if your suspect is stopped or arrested in any part of the UK, he or she will be flagged up as being wanted by you. </a:t>
            </a:r>
          </a:p>
          <a:p>
            <a:r>
              <a:rPr lang="en-GB" sz="1100" b="0" i="0" u="none" strike="noStrike" kern="1200" baseline="0" dirty="0">
                <a:solidFill>
                  <a:schemeClr val="tx1"/>
                </a:solidFill>
                <a:latin typeface="Arial" charset="0"/>
                <a:ea typeface="+mn-ea"/>
                <a:cs typeface="Arial" charset="0"/>
              </a:rPr>
              <a:t>It is important that the wanted notice on PNC is cancelled as soon as your suspect is arrested - if not, they may be arrested again for the same offence, which could amount to an unlawful arrest. It is the IO’s responsibility to do the cancellations.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The Police Gazette and other publications </a:t>
            </a:r>
            <a:r>
              <a:rPr lang="en-GB" sz="1100" b="0" i="0" u="none" strike="noStrike" kern="1200" baseline="0" dirty="0">
                <a:solidFill>
                  <a:schemeClr val="tx1"/>
                </a:solidFill>
                <a:latin typeface="Arial" charset="0"/>
                <a:ea typeface="+mn-ea"/>
                <a:cs typeface="Arial" charset="0"/>
              </a:rPr>
              <a:t>The Police Gazette and other such publications are rather like police newspapers that contain information of interest to officers throughout the UK. Forces submit items they wish to be circulated in such publications; these may relate to wanted persons, persons sought for interview, unidentified bodies, missing persons or unidentified property </a:t>
            </a:r>
            <a:r>
              <a:rPr lang="en-GB" sz="1100" b="0" i="0" u="none" strike="noStrike" kern="1200" baseline="0" dirty="0" err="1">
                <a:solidFill>
                  <a:schemeClr val="tx1"/>
                </a:solidFill>
                <a:latin typeface="Arial" charset="0"/>
                <a:ea typeface="+mn-ea"/>
                <a:cs typeface="Arial" charset="0"/>
              </a:rPr>
              <a:t>etc</a:t>
            </a:r>
            <a:r>
              <a:rPr lang="en-GB" sz="1100" b="0" i="0" u="none" strike="noStrike" kern="1200" baseline="0" dirty="0">
                <a:solidFill>
                  <a:schemeClr val="tx1"/>
                </a:solidFill>
                <a:latin typeface="Arial" charset="0"/>
                <a:ea typeface="+mn-ea"/>
                <a:cs typeface="Arial" charset="0"/>
              </a:rPr>
              <a:t> plus cancellations of previous entries. </a:t>
            </a:r>
          </a:p>
          <a:p>
            <a:r>
              <a:rPr lang="en-GB" sz="1100" b="0" i="0" u="none" strike="noStrike" kern="1200" baseline="0" dirty="0">
                <a:solidFill>
                  <a:schemeClr val="tx1"/>
                </a:solidFill>
                <a:latin typeface="Arial" charset="0"/>
                <a:ea typeface="+mn-ea"/>
                <a:cs typeface="Arial" charset="0"/>
              </a:rPr>
              <a:t>They are circulated to every police force and copies of them are held at most stations.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Golden Nominal Concept</a:t>
            </a:r>
          </a:p>
          <a:p>
            <a:r>
              <a:rPr lang="en-GB" sz="1100" b="0" dirty="0"/>
              <a:t>Golden Nominal is a term used within the Public Sector and concerns the strive towards a single view of citizen information. Police forces and other government agencies have an increasing focus to understand and effectively use the data that is often collected across multiple touch points. </a:t>
            </a:r>
            <a:r>
              <a:rPr lang="en-GB" sz="1100" b="1" dirty="0"/>
              <a:t>(Experian)</a:t>
            </a:r>
          </a:p>
          <a:p>
            <a:endParaRPr lang="en-GB" sz="1100" b="0" dirty="0"/>
          </a:p>
          <a:p>
            <a:r>
              <a:rPr lang="en-GB" sz="1100" dirty="0">
                <a:hlinkClick r:id="rId3"/>
              </a:rPr>
              <a:t>https://www.experian.co.uk/blogs/latest-thinking/data-and-innovation/case-study-cleveland-police/</a:t>
            </a:r>
            <a:endParaRPr lang="en-GB" sz="1100" dirty="0"/>
          </a:p>
          <a:p>
            <a:endParaRPr lang="en-GB" sz="1100" dirty="0"/>
          </a:p>
          <a:p>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It showcases how the power of better data positively impacts on policing. </a:t>
            </a:r>
          </a:p>
          <a:p>
            <a:r>
              <a:rPr lang="en-GB" sz="1100" kern="1200" dirty="0">
                <a:solidFill>
                  <a:schemeClr val="tx1"/>
                </a:solidFill>
                <a:effectLst/>
                <a:latin typeface="Arial" charset="0"/>
                <a:ea typeface="+mn-ea"/>
                <a:cs typeface="Arial" charset="0"/>
              </a:rPr>
              <a:t>The Police collect huge amounts of data, often in challenging circumstances. The result is a very high number of duplicate and incomplete person records within the main policing system. The scale of the issue is vast and impossible to quantify. Removing the need to search through duplicate records would provide a holistic view of one person and their interactions. This can better expose any potential threat that they pose to the community or how vulnerable they may be and enable a response that’s far quicker and more appropriate to the situation.</a:t>
            </a:r>
          </a:p>
          <a:p>
            <a:r>
              <a:rPr lang="en-GB" sz="1100" kern="1200" dirty="0">
                <a:solidFill>
                  <a:schemeClr val="tx1"/>
                </a:solidFill>
                <a:effectLst/>
                <a:latin typeface="Arial" charset="0"/>
                <a:ea typeface="+mn-ea"/>
                <a:cs typeface="Arial" charset="0"/>
              </a:rPr>
              <a:t>Significantly less time would be required to manually link and manage duplicates, saving valuable resources.</a:t>
            </a:r>
          </a:p>
          <a:p>
            <a:endParaRPr lang="en-GB" sz="1100" dirty="0"/>
          </a:p>
          <a:p>
            <a:endParaRPr lang="en-GB" sz="1100" dirty="0"/>
          </a:p>
          <a:p>
            <a:r>
              <a:rPr lang="en-GB" sz="1100" b="1" dirty="0"/>
              <a:t>Give handout to students</a:t>
            </a:r>
          </a:p>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sz="1100" b="1" dirty="0">
                <a:solidFill>
                  <a:srgbClr val="0033CC"/>
                </a:solidFill>
                <a:latin typeface="Arial" panose="020B0604020202020204" pitchFamily="34" charset="0"/>
                <a:cs typeface="Arial" panose="020B0604020202020204" pitchFamily="34" charset="0"/>
              </a:rPr>
              <a:t>QTS – what is the difference between information and intelligence?</a:t>
            </a:r>
          </a:p>
          <a:p>
            <a:endParaRPr lang="en-GB" altLang="en-US" sz="1100" b="1" dirty="0">
              <a:solidFill>
                <a:srgbClr val="0033CC"/>
              </a:solidFill>
              <a:latin typeface="Arial" panose="020B0604020202020204" pitchFamily="34" charset="0"/>
              <a:cs typeface="Arial" panose="020B0604020202020204" pitchFamily="34" charset="0"/>
            </a:endParaRPr>
          </a:p>
          <a:p>
            <a:r>
              <a:rPr lang="en-GB" altLang="en-US" sz="1100" b="1" dirty="0">
                <a:solidFill>
                  <a:srgbClr val="0033CC"/>
                </a:solidFill>
                <a:latin typeface="Arial" panose="020B0604020202020204" pitchFamily="34" charset="0"/>
                <a:cs typeface="Arial" panose="020B0604020202020204" pitchFamily="34" charset="0"/>
              </a:rPr>
              <a:t>Intelligence</a:t>
            </a:r>
            <a:r>
              <a:rPr lang="en-GB" altLang="en-US" sz="1100" dirty="0">
                <a:latin typeface="Arial" panose="020B0604020202020204" pitchFamily="34" charset="0"/>
                <a:cs typeface="Arial" panose="020B0604020202020204" pitchFamily="34" charset="0"/>
              </a:rPr>
              <a:t> in an investigative context may be considered a form of information but of a ‘special’ kind. It is information which has taken on a special meaning.</a:t>
            </a:r>
          </a:p>
          <a:p>
            <a:r>
              <a:rPr lang="en-GB" altLang="en-US" sz="1100" dirty="0">
                <a:latin typeface="Arial" panose="020B0604020202020204" pitchFamily="34" charset="0"/>
                <a:cs typeface="Arial" panose="020B0604020202020204" pitchFamily="34" charset="0"/>
              </a:rPr>
              <a:t>Quite often it is information gathered covertly from a variety of sources (some confidential), which has been processed, i.e. recorded, graded and evaluated. Intelligence is information which has been </a:t>
            </a:r>
            <a:r>
              <a:rPr lang="en-GB" altLang="en-US" sz="1100" b="1" u="sng" dirty="0">
                <a:solidFill>
                  <a:srgbClr val="FF3300"/>
                </a:solidFill>
                <a:latin typeface="Arial" panose="020B0604020202020204" pitchFamily="34" charset="0"/>
                <a:cs typeface="Arial" panose="020B0604020202020204" pitchFamily="34" charset="0"/>
              </a:rPr>
              <a:t>processed</a:t>
            </a:r>
            <a:r>
              <a:rPr lang="en-GB" altLang="en-US" sz="1100" b="1" dirty="0">
                <a:solidFill>
                  <a:srgbClr val="FF3300"/>
                </a:solidFill>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to turn it into usable intelligence, then developed for action and policy making. (3x5x2)</a:t>
            </a:r>
          </a:p>
          <a:p>
            <a:r>
              <a:rPr lang="en-GB" altLang="en-US" sz="1100" dirty="0">
                <a:latin typeface="Arial" panose="020B0604020202020204" pitchFamily="34" charset="0"/>
                <a:cs typeface="Arial" panose="020B0604020202020204" pitchFamily="34" charset="0"/>
              </a:rPr>
              <a:t>This development ensures ethical, accountable and transparent practice is taking place.</a:t>
            </a:r>
          </a:p>
          <a:p>
            <a:endParaRPr lang="en-GB" altLang="en-US" sz="1100" b="1" dirty="0">
              <a:latin typeface="Arial" charset="0"/>
            </a:endParaRPr>
          </a:p>
          <a:p>
            <a:pPr lvl="0"/>
            <a:r>
              <a:rPr lang="en-GB" sz="1100" kern="1200" dirty="0">
                <a:solidFill>
                  <a:schemeClr val="tx1"/>
                </a:solidFill>
                <a:effectLst/>
                <a:latin typeface="Arial" charset="0"/>
                <a:ea typeface="+mn-ea"/>
                <a:cs typeface="Arial" charset="0"/>
              </a:rPr>
              <a:t>Intelligence is information converted into a state where the police may decide to take action to address e.g. a crime/ASB problem</a:t>
            </a:r>
          </a:p>
          <a:p>
            <a:pPr lvl="0"/>
            <a:r>
              <a:rPr lang="en-GB" sz="1100" kern="1200" dirty="0">
                <a:solidFill>
                  <a:schemeClr val="tx1"/>
                </a:solidFill>
                <a:effectLst/>
                <a:latin typeface="Arial" charset="0"/>
                <a:ea typeface="+mn-ea"/>
                <a:cs typeface="Arial" charset="0"/>
              </a:rPr>
              <a:t>Intelligence is used to build a picture of unlawful activities, to convert the information into evidence, which can be used to prosecute offenders</a:t>
            </a:r>
          </a:p>
          <a:p>
            <a:pPr lvl="0"/>
            <a:r>
              <a:rPr lang="en-GB" sz="1100" kern="1200" dirty="0">
                <a:solidFill>
                  <a:schemeClr val="tx1"/>
                </a:solidFill>
                <a:effectLst/>
                <a:latin typeface="Arial" charset="0"/>
                <a:ea typeface="+mn-ea"/>
                <a:cs typeface="Arial" charset="0"/>
              </a:rPr>
              <a:t>Information from the witnesses who do not wish to make a statements could be intelligence.</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whole process is known as the </a:t>
            </a:r>
            <a:r>
              <a:rPr lang="en-GB" altLang="en-US" sz="1100" b="1" dirty="0">
                <a:solidFill>
                  <a:srgbClr val="0033CC"/>
                </a:solidFill>
                <a:latin typeface="Arial" panose="020B0604020202020204" pitchFamily="34" charset="0"/>
                <a:cs typeface="Arial" panose="020B0604020202020204" pitchFamily="34" charset="0"/>
              </a:rPr>
              <a:t>Intelligence Cycle</a:t>
            </a:r>
            <a:r>
              <a:rPr lang="en-GB" altLang="en-US" sz="1100" dirty="0">
                <a:latin typeface="Arial" panose="020B0604020202020204" pitchFamily="34" charset="0"/>
                <a:cs typeface="Arial" panose="020B0604020202020204" pitchFamily="34" charset="0"/>
              </a:rPr>
              <a:t>.</a:t>
            </a:r>
          </a:p>
          <a:p>
            <a:r>
              <a:rPr lang="en-GB" altLang="en-US" sz="1100" dirty="0">
                <a:latin typeface="Arial" panose="020B0604020202020204" pitchFamily="34" charset="0"/>
                <a:cs typeface="Arial" panose="020B0604020202020204" pitchFamily="34" charset="0"/>
              </a:rPr>
              <a:t>The process can be compared with a potter’s wheel - It is a never-ending, circular process. The information is the clay in a very rough untreated form which, with patience and expertise, can be worked into a usable shape and form.</a:t>
            </a:r>
          </a:p>
          <a:p>
            <a:endParaRPr lang="en-GB" altLang="en-US" sz="1100" dirty="0">
              <a:latin typeface="Arial" panose="020B0604020202020204" pitchFamily="34" charset="0"/>
              <a:cs typeface="Arial" panose="020B0604020202020204" pitchFamily="34" charset="0"/>
            </a:endParaRPr>
          </a:p>
          <a:p>
            <a:r>
              <a:rPr lang="en-GB" altLang="en-US" sz="1100" dirty="0"/>
              <a:t>Accurate and timely intelligence gathered, collated and analysed in a professional manner, must be at the centre of law enforcement activity</a:t>
            </a:r>
          </a:p>
          <a:p>
            <a:endParaRPr lang="en-GB" altLang="en-US" sz="1100" dirty="0"/>
          </a:p>
          <a:p>
            <a:r>
              <a:rPr lang="en-GB" altLang="en-US" sz="1100" dirty="0"/>
              <a:t>There are lots of definitions of intelligence. This definition will suffice for our purposes</a:t>
            </a:r>
          </a:p>
          <a:p>
            <a:endParaRPr lang="en-GB" altLang="en-US" sz="1100" dirty="0"/>
          </a:p>
          <a:p>
            <a:r>
              <a:rPr lang="en-GB" altLang="en-US" sz="1100" dirty="0"/>
              <a:t>Before information becomes intelligence it must be processed:</a:t>
            </a:r>
          </a:p>
          <a:p>
            <a:pPr>
              <a:buFontTx/>
              <a:buChar char="•"/>
            </a:pPr>
            <a:r>
              <a:rPr lang="en-GB" altLang="en-US" sz="1100" dirty="0"/>
              <a:t> Establishing its provenance </a:t>
            </a:r>
          </a:p>
          <a:p>
            <a:pPr>
              <a:buFontTx/>
              <a:buChar char="•"/>
            </a:pPr>
            <a:r>
              <a:rPr lang="en-GB" altLang="en-US" sz="1100" dirty="0"/>
              <a:t> Corroboration</a:t>
            </a:r>
          </a:p>
          <a:p>
            <a:pPr>
              <a:buFontTx/>
              <a:buChar char="•"/>
            </a:pPr>
            <a:r>
              <a:rPr lang="en-GB" altLang="en-US" sz="1100" dirty="0"/>
              <a:t> Correlating it with other information and existing intelligence</a:t>
            </a:r>
          </a:p>
          <a:p>
            <a:endParaRPr lang="en-GB" altLang="en-US" sz="1100" dirty="0"/>
          </a:p>
          <a:p>
            <a:r>
              <a:rPr lang="en-GB" altLang="en-US" sz="1100" dirty="0"/>
              <a:t>Once it has been developed it is then used to help formulate action plans and policy to support national and local priorities.</a:t>
            </a:r>
          </a:p>
          <a:p>
            <a:endParaRPr lang="en-GB" altLang="en-US" sz="1100" dirty="0"/>
          </a:p>
          <a:p>
            <a:r>
              <a:rPr lang="en-GB" altLang="en-US" sz="1100" dirty="0"/>
              <a:t>Not all intelligence goes on to become evidence, the majority is used to indicate possible offenders or to predict future events.</a:t>
            </a:r>
          </a:p>
          <a:p>
            <a:endParaRPr lang="en-GB" altLang="en-US" sz="1100" dirty="0"/>
          </a:p>
          <a:p>
            <a:r>
              <a:rPr lang="en-GB" altLang="en-US" sz="1100" dirty="0"/>
              <a:t>The trainer should briefly explain that information can be either ‘directly’ or ‘indirectly’ received and provide examples of each.</a:t>
            </a:r>
          </a:p>
          <a:p>
            <a:endParaRPr lang="en-GB" altLang="en-US" sz="1100" dirty="0"/>
          </a:p>
          <a:p>
            <a:r>
              <a:rPr lang="en-GB" altLang="en-US" sz="1100" dirty="0"/>
              <a:t>Because our resources are finite and the call on them is ever increasing it is essential that the available resources are used in the most effective way.</a:t>
            </a:r>
          </a:p>
          <a:p>
            <a:endParaRPr lang="en-GB" altLang="en-US" sz="1100" dirty="0"/>
          </a:p>
          <a:p>
            <a:r>
              <a:rPr lang="en-GB" altLang="en-US" sz="1100" dirty="0"/>
              <a:t>Intelligence allows us to focus on the future by predicting future events.</a:t>
            </a: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sz="1100" dirty="0"/>
              <a:t>The need for intelligence does not relate only to crime.</a:t>
            </a:r>
          </a:p>
          <a:p>
            <a:r>
              <a:rPr lang="en-GB" altLang="en-US" sz="1100" dirty="0"/>
              <a:t>It relates to all areas of operational policing.</a:t>
            </a:r>
          </a:p>
          <a:p>
            <a:endParaRPr lang="en-GB" altLang="en-US" sz="1100" dirty="0"/>
          </a:p>
          <a:p>
            <a:r>
              <a:rPr lang="en-GB" altLang="en-US" sz="1100" dirty="0"/>
              <a:t>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100" dirty="0"/>
          </a:p>
          <a:p>
            <a:r>
              <a:rPr lang="en-GB" altLang="en-US" sz="1100" dirty="0"/>
              <a:t>The nature of crimes committed has become more sophisticated and hi-tech.</a:t>
            </a:r>
          </a:p>
          <a:p>
            <a:endParaRPr lang="en-GB" altLang="en-US" sz="1100" dirty="0"/>
          </a:p>
          <a:p>
            <a:r>
              <a:rPr lang="en-GB" altLang="en-US" sz="1100" dirty="0"/>
              <a:t>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100" dirty="0"/>
          </a:p>
          <a:p>
            <a:r>
              <a:rPr lang="en-GB" altLang="en-US" sz="1100" dirty="0"/>
              <a:t>Anti-social behaviour has become much more of a problem.</a:t>
            </a:r>
          </a:p>
          <a:p>
            <a:r>
              <a:rPr lang="en-GB" altLang="en-US" sz="1100" dirty="0"/>
              <a:t>Public disorder at protest marches, demonstrations and sporting events is now more common.</a:t>
            </a:r>
          </a:p>
          <a:p>
            <a:endParaRPr lang="en-GB" altLang="en-US" sz="1100" dirty="0"/>
          </a:p>
          <a:p>
            <a:r>
              <a:rPr lang="en-GB" altLang="en-US" sz="1100" dirty="0"/>
              <a:t>Accurate intelligence may predict possible disorder and crimes, and so resources can deployed to prevent their occurrence or to arrest offenders.</a:t>
            </a:r>
          </a:p>
          <a:p>
            <a:endParaRPr lang="en-GB" sz="1100" dirty="0"/>
          </a:p>
          <a:p>
            <a:r>
              <a:rPr lang="en-GB" altLang="en-US" sz="1100" dirty="0"/>
              <a:t>The trainer should emphasis the rationale/benefits of intelligence led policing</a:t>
            </a:r>
          </a:p>
          <a:p>
            <a:r>
              <a:rPr lang="en-GB" altLang="en-US" sz="1100" dirty="0"/>
              <a:t>The concept of intelligence led policing is comparatively modern as traditionally we have been demand led, however some recent events have caused the police to be more of a proactive service</a:t>
            </a:r>
          </a:p>
          <a:p>
            <a:endParaRPr lang="en-GB" altLang="en-US" sz="1100" dirty="0"/>
          </a:p>
          <a:p>
            <a:r>
              <a:rPr lang="en-GB" altLang="en-US" sz="1100" dirty="0"/>
              <a:t>In the 1950’s with the development of the Motorway network, travelling criminals became a big problem and in an effort to combat this and increasingly organised crime, the first intelligence unit was set up at Scotland Yard, this is known today as SO11.  This was such a success in gathering intelligence on crime, criminals and their associates that in 1963 similar units were established in Cardiff, Durham, Liverpool, Glasgow and Manchester </a:t>
            </a:r>
          </a:p>
          <a:p>
            <a:endParaRPr lang="en-GB" altLang="en-US" sz="1100" dirty="0"/>
          </a:p>
          <a:p>
            <a:r>
              <a:rPr lang="en-GB" altLang="en-US" sz="1100" dirty="0"/>
              <a:t>In 1967 building on the success of these intelligence units, Collators were introduced across the country at Divisional level</a:t>
            </a:r>
          </a:p>
          <a:p>
            <a:endParaRPr lang="en-GB" altLang="en-US" sz="1100" dirty="0"/>
          </a:p>
          <a:p>
            <a:r>
              <a:rPr lang="en-GB" altLang="en-US" sz="1100" u="sng" dirty="0"/>
              <a:t>The </a:t>
            </a:r>
            <a:r>
              <a:rPr lang="en-GB" altLang="en-US" sz="1100" u="sng" dirty="0" err="1"/>
              <a:t>Baumber</a:t>
            </a:r>
            <a:r>
              <a:rPr lang="en-GB" altLang="en-US" sz="1100" u="sng" dirty="0"/>
              <a:t> report</a:t>
            </a:r>
            <a:r>
              <a:rPr lang="en-GB" altLang="en-US" sz="1100" dirty="0"/>
              <a:t>, 1975, the first National Police Report on intelligence introduced the concept of Regional Intelligence Offices and Force Intelligence Bureau and 3 years later 9 RCIO’s  were subsequently set up across the country</a:t>
            </a:r>
          </a:p>
          <a:p>
            <a:endParaRPr lang="en-GB" altLang="en-US" sz="1100" dirty="0"/>
          </a:p>
          <a:p>
            <a:r>
              <a:rPr lang="en-GB" altLang="en-US" sz="1100" u="sng" dirty="0"/>
              <a:t>In 1992 the National Criminal Intelligence Service</a:t>
            </a:r>
            <a:r>
              <a:rPr lang="en-GB" altLang="en-US" sz="1100" dirty="0"/>
              <a:t> was formed by combining other national intelligence agencies i.e. National Football Intelligence Unit, Extortion Unit etc.</a:t>
            </a:r>
          </a:p>
          <a:p>
            <a:endParaRPr lang="en-GB" altLang="en-US" sz="1100" u="sng" dirty="0"/>
          </a:p>
          <a:p>
            <a:r>
              <a:rPr lang="en-GB" altLang="en-US" sz="1100" u="sng" dirty="0"/>
              <a:t>National Intelligence Model 1999</a:t>
            </a:r>
            <a:r>
              <a:rPr lang="en-GB" altLang="en-US" sz="1100" dirty="0"/>
              <a:t> - discussed later</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The National Police Chief’s Council (NPCC) has signed up to NIM and all 43 police forces within England, Wales and Northern Ireland are now implementing the Model to commonly accepted standards and ‘arrangements for implementation should be set out in local policing plans’.</a:t>
            </a:r>
          </a:p>
          <a:p>
            <a:pPr algn="just">
              <a:lnSpc>
                <a:spcPct val="100000"/>
              </a:lnSpc>
              <a:spcAft>
                <a:spcPts val="0"/>
              </a:spcAft>
              <a:defRPr/>
            </a:pPr>
            <a:endParaRPr lang="en-GB" sz="1100" kern="1200" dirty="0">
              <a:solidFill>
                <a:schemeClr val="tx1"/>
              </a:solidFill>
              <a:latin typeface="Arial" charset="0"/>
              <a:ea typeface="Times New Roman"/>
              <a:cs typeface="Times New Roman"/>
            </a:endParaRPr>
          </a:p>
          <a:p>
            <a:pPr algn="just">
              <a:lnSpc>
                <a:spcPct val="100000"/>
              </a:lnSpc>
              <a:spcAft>
                <a:spcPts val="0"/>
              </a:spcAft>
              <a:defRPr/>
            </a:pPr>
            <a:r>
              <a:rPr lang="en-GB" sz="1100" dirty="0">
                <a:latin typeface="Arial"/>
                <a:ea typeface="Times New Roman"/>
                <a:cs typeface="Times New Roman"/>
              </a:rPr>
              <a:t>Launched by NCIS, and adopted by the Association of Chief Police Officers (now the NPCC) in 2000, the government placed the NIM at the centre of the Police Reform Agenda.</a:t>
            </a:r>
          </a:p>
          <a:p>
            <a:pPr algn="just">
              <a:lnSpc>
                <a:spcPct val="100000"/>
              </a:lnSpc>
              <a:spcAft>
                <a:spcPts val="0"/>
              </a:spcAft>
              <a:defRPr/>
            </a:pPr>
            <a:endParaRPr lang="en-GB" sz="1100" dirty="0">
              <a:latin typeface="Arial"/>
              <a:ea typeface="Times New Roman"/>
              <a:cs typeface="Times New Roman"/>
            </a:endParaRPr>
          </a:p>
          <a:p>
            <a:pPr algn="just">
              <a:lnSpc>
                <a:spcPct val="100000"/>
              </a:lnSpc>
              <a:spcAft>
                <a:spcPts val="0"/>
              </a:spcAft>
              <a:defRPr/>
            </a:pPr>
            <a:r>
              <a:rPr lang="en-GB" sz="1100" kern="1600" dirty="0">
                <a:latin typeface="Arial"/>
                <a:ea typeface="Times New Roman"/>
                <a:cs typeface="Times New Roman"/>
              </a:rPr>
              <a:t>The National Intelligence Model (NIM) is a ‘Model for Policing’ that ensures information is fully researched, developed and analysed to provide intelligence to senior managers to:-</a:t>
            </a: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marL="342900" indent="-342900" algn="just">
              <a:lnSpc>
                <a:spcPct val="100000"/>
              </a:lnSpc>
              <a:spcAft>
                <a:spcPts val="0"/>
              </a:spcAft>
              <a:buFont typeface="Symbol"/>
              <a:buChar char=""/>
              <a:tabLst>
                <a:tab pos="228600" algn="l"/>
              </a:tabLst>
              <a:defRPr/>
            </a:pPr>
            <a:r>
              <a:rPr lang="en-GB" sz="1100" dirty="0">
                <a:latin typeface="Arial"/>
                <a:ea typeface="Times New Roman"/>
                <a:cs typeface="Times New Roman"/>
              </a:rPr>
              <a:t>Provide strategic direction.</a:t>
            </a:r>
            <a:endParaRPr lang="en-GB" sz="1100" kern="1200" dirty="0">
              <a:solidFill>
                <a:schemeClr val="tx1"/>
              </a:solidFill>
              <a:latin typeface="Arial" charset="0"/>
              <a:ea typeface="Times New Roman"/>
              <a:cs typeface="Times New Roman"/>
            </a:endParaRPr>
          </a:p>
          <a:p>
            <a:pPr marL="342900" indent="-342900" algn="just">
              <a:lnSpc>
                <a:spcPct val="100000"/>
              </a:lnSpc>
              <a:spcAft>
                <a:spcPts val="0"/>
              </a:spcAft>
              <a:buFont typeface="Symbol"/>
              <a:buChar char=""/>
              <a:tabLst>
                <a:tab pos="228600" algn="l"/>
              </a:tabLst>
              <a:defRPr/>
            </a:pPr>
            <a:r>
              <a:rPr lang="en-GB" sz="1100" dirty="0">
                <a:latin typeface="Arial"/>
                <a:ea typeface="Times New Roman"/>
                <a:cs typeface="Times New Roman"/>
              </a:rPr>
              <a:t>Make tactical resourcing decisions about operational policing, and</a:t>
            </a:r>
            <a:endParaRPr lang="en-GB" sz="1100" kern="1200" dirty="0">
              <a:solidFill>
                <a:schemeClr val="tx1"/>
              </a:solidFill>
              <a:latin typeface="Arial" charset="0"/>
              <a:ea typeface="Times New Roman"/>
              <a:cs typeface="Times New Roman"/>
            </a:endParaRPr>
          </a:p>
          <a:p>
            <a:pPr marL="342900" indent="-342900" algn="just">
              <a:lnSpc>
                <a:spcPct val="100000"/>
              </a:lnSpc>
              <a:spcAft>
                <a:spcPts val="0"/>
              </a:spcAft>
              <a:buFont typeface="Symbol"/>
              <a:buChar char=""/>
              <a:tabLst>
                <a:tab pos="228600" algn="l"/>
              </a:tabLst>
              <a:defRPr/>
            </a:pPr>
            <a:r>
              <a:rPr lang="en-GB" sz="1100" dirty="0">
                <a:latin typeface="Arial"/>
                <a:ea typeface="Times New Roman"/>
                <a:cs typeface="Times New Roman"/>
              </a:rPr>
              <a:t>Manage risk.</a:t>
            </a:r>
            <a:endParaRPr lang="en-GB" sz="1100" kern="1200" dirty="0">
              <a:solidFill>
                <a:schemeClr val="tx1"/>
              </a:solidFill>
              <a:latin typeface="Arial" charset="0"/>
              <a:ea typeface="Times New Roman"/>
              <a:cs typeface="Times New Roman"/>
            </a:endParaRPr>
          </a:p>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gn="just">
              <a:lnSpc>
                <a:spcPct val="100000"/>
              </a:lnSpc>
              <a:spcAft>
                <a:spcPts val="0"/>
              </a:spcAft>
              <a:defRPr/>
            </a:pPr>
            <a:r>
              <a:rPr lang="en-GB" sz="1100" dirty="0">
                <a:latin typeface="Arial"/>
                <a:ea typeface="Times New Roman"/>
                <a:cs typeface="Times New Roman"/>
              </a:rPr>
              <a:t>It aims to ensure that policing is delivered in a targeted manner through the development of information and intelligence. NIM is applicable to all aspects of operational policing because it enables managers to prioritise activities and resources. </a:t>
            </a:r>
          </a:p>
          <a:p>
            <a:pPr algn="just">
              <a:lnSpc>
                <a:spcPct val="100000"/>
              </a:lnSpc>
              <a:spcAft>
                <a:spcPts val="0"/>
              </a:spcAft>
              <a:defRPr/>
            </a:pPr>
            <a:endParaRPr lang="en-GB" sz="1100" dirty="0">
              <a:latin typeface="Arial"/>
              <a:ea typeface="Times New Roman"/>
              <a:cs typeface="Times New Roman"/>
            </a:endParaRPr>
          </a:p>
          <a:p>
            <a:pPr algn="just">
              <a:lnSpc>
                <a:spcPct val="100000"/>
              </a:lnSpc>
              <a:spcAft>
                <a:spcPts val="0"/>
              </a:spcAft>
              <a:defRPr/>
            </a:pPr>
            <a:endParaRPr lang="en-GB" sz="1100" dirty="0">
              <a:latin typeface="Arial"/>
              <a:ea typeface="Times New Roman"/>
              <a:cs typeface="Times New Roman"/>
            </a:endParaRPr>
          </a:p>
          <a:p>
            <a:pPr eaLnBrk="1" hangingPunct="1">
              <a:lnSpc>
                <a:spcPct val="100000"/>
              </a:lnSpc>
              <a:defRPr/>
            </a:pPr>
            <a:r>
              <a:rPr lang="en-GB" sz="1100" b="1" dirty="0"/>
              <a:t>It is important to note that the NIM is NOT just about crime and NOT just about intelligence - it is a model that can be used for most areas of policing.</a:t>
            </a:r>
            <a:r>
              <a:rPr lang="en-GB" sz="1200" b="0" i="0" kern="1200" dirty="0">
                <a:solidFill>
                  <a:schemeClr val="tx1"/>
                </a:solidFill>
                <a:effectLst/>
                <a:latin typeface="Arial" charset="0"/>
                <a:ea typeface="+mn-ea"/>
                <a:cs typeface="Arial" charset="0"/>
              </a:rPr>
              <a:t> The </a:t>
            </a:r>
            <a:r>
              <a:rPr lang="en-GB" sz="1200" b="1" i="0" kern="1200" dirty="0">
                <a:solidFill>
                  <a:schemeClr val="tx1"/>
                </a:solidFill>
                <a:effectLst/>
                <a:latin typeface="Arial" charset="0"/>
                <a:ea typeface="+mn-ea"/>
                <a:cs typeface="Arial" charset="0"/>
              </a:rPr>
              <a:t>National</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Intelligence</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Model</a:t>
            </a:r>
            <a:r>
              <a:rPr lang="en-GB" sz="1200" b="0" i="0" kern="1200" dirty="0">
                <a:solidFill>
                  <a:schemeClr val="tx1"/>
                </a:solidFill>
                <a:effectLst/>
                <a:latin typeface="Arial" charset="0"/>
                <a:ea typeface="+mn-ea"/>
                <a:cs typeface="Arial" charset="0"/>
              </a:rPr>
              <a:t> brings all the best practices in intelligence-led policing together, offering a blueprint for those who wish to develop better their ability to answer critical questions about strategy and tactics</a:t>
            </a:r>
            <a:endParaRPr lang="en-GB" sz="1100" dirty="0"/>
          </a:p>
          <a:p>
            <a:pPr>
              <a:lnSpc>
                <a:spcPct val="100000"/>
              </a:lnSpc>
            </a:pPr>
            <a:endParaRPr lang="en-GB" altLang="en-US" sz="1100" b="1" dirty="0">
              <a:solidFill>
                <a:srgbClr val="FF3300"/>
              </a:solidFill>
              <a:latin typeface="Arial" panose="020B0604020202020204" pitchFamily="34" charset="0"/>
              <a:cs typeface="Arial" panose="020B0604020202020204" pitchFamily="34" charset="0"/>
            </a:endParaRPr>
          </a:p>
          <a:p>
            <a:pPr>
              <a:lnSpc>
                <a:spcPct val="100000"/>
              </a:lnSpc>
            </a:pP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concerned with using intelligence to determine priorities</a:t>
            </a:r>
            <a:r>
              <a:rPr lang="en-GB" altLang="en-US" sz="1100" baseline="0" dirty="0">
                <a:latin typeface="Arial" panose="020B0604020202020204" pitchFamily="34" charset="0"/>
                <a:cs typeface="Arial" panose="020B0604020202020204" pitchFamily="34" charset="0"/>
              </a:rPr>
              <a:t> for policing.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is a model for policing that senior managers can use to help them to determine the strategic direction and make tactical decisions about resourcing and operational policing to support local and national objectives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also helps manage risk. </a:t>
            </a:r>
          </a:p>
          <a:p>
            <a:pPr>
              <a:lnSpc>
                <a:spcPct val="100000"/>
              </a:lnSpc>
            </a:pPr>
            <a:r>
              <a:rPr lang="en-GB" altLang="en-US" sz="1100" dirty="0">
                <a:latin typeface="Arial" panose="020B0604020202020204" pitchFamily="34" charset="0"/>
                <a:cs typeface="Arial" panose="020B0604020202020204" pitchFamily="34" charset="0"/>
              </a:rPr>
              <a:t>Therefore, </a:t>
            </a: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not just about intelligence gathering, it is also </a:t>
            </a:r>
            <a:r>
              <a:rPr lang="en-GB" altLang="en-US" sz="1100" b="1" dirty="0">
                <a:latin typeface="Arial" panose="020B0604020202020204" pitchFamily="34" charset="0"/>
                <a:cs typeface="Arial" panose="020B0604020202020204" pitchFamily="34" charset="0"/>
              </a:rPr>
              <a:t>a business process </a:t>
            </a:r>
            <a:r>
              <a:rPr lang="en-GB" altLang="en-US" sz="1100" dirty="0">
                <a:latin typeface="Arial" panose="020B0604020202020204" pitchFamily="34" charset="0"/>
                <a:cs typeface="Arial" panose="020B0604020202020204" pitchFamily="34" charset="0"/>
              </a:rPr>
              <a:t>model that can be used to guide all activities of a police force.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8</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r>
              <a:rPr lang="en-GB" altLang="en-US" sz="1100" b="0" dirty="0">
                <a:ea typeface="ＭＳ Ｐゴシック" pitchFamily="34" charset="-128"/>
              </a:rPr>
              <a:t>The model works at three levels:</a:t>
            </a:r>
          </a:p>
          <a:p>
            <a:pPr marL="0" indent="0">
              <a:lnSpc>
                <a:spcPct val="100000"/>
              </a:lnSpc>
              <a:buFont typeface="Arial" panose="020B0604020202020204" pitchFamily="34" charset="0"/>
              <a:buNone/>
              <a:defRPr/>
            </a:pPr>
            <a:endParaRPr lang="en-GB" altLang="en-US" sz="1100" b="1" dirty="0">
              <a:ea typeface="ＭＳ Ｐゴシック" pitchFamily="34" charset="-128"/>
            </a:endParaRPr>
          </a:p>
          <a:p>
            <a:pPr marL="0" indent="0">
              <a:lnSpc>
                <a:spcPct val="100000"/>
              </a:lnSpc>
              <a:buFont typeface="Arial" panose="020B0604020202020204" pitchFamily="34" charset="0"/>
              <a:buNone/>
              <a:defRPr/>
            </a:pPr>
            <a:r>
              <a:rPr lang="en-GB" sz="1100" b="1" u="sng" dirty="0">
                <a:latin typeface="Arial" panose="020B0604020202020204" pitchFamily="34" charset="0"/>
                <a:cs typeface="Arial" panose="020B0604020202020204" pitchFamily="34" charset="0"/>
              </a:rPr>
              <a:t>Level 1 </a:t>
            </a:r>
            <a:r>
              <a:rPr lang="en-GB" sz="1100" dirty="0">
                <a:latin typeface="Arial" panose="020B0604020202020204" pitchFamily="34" charset="0"/>
                <a:cs typeface="Arial" panose="020B0604020202020204" pitchFamily="34" charset="0"/>
              </a:rPr>
              <a:t>- deals with crime, incidents &amp; neighbourhood priorities occurring at a local Basic Command Unit (BCU) level.</a:t>
            </a:r>
            <a:r>
              <a:rPr lang="en-GB" sz="1100" baseline="0" dirty="0">
                <a:latin typeface="Arial" panose="020B0604020202020204" pitchFamily="34" charset="0"/>
                <a:cs typeface="Arial" panose="020B0604020202020204" pitchFamily="34" charset="0"/>
              </a:rPr>
              <a:t> </a:t>
            </a:r>
            <a:r>
              <a:rPr lang="en-GB" altLang="en-US" sz="1100" b="1" dirty="0">
                <a:solidFill>
                  <a:srgbClr val="0033CC"/>
                </a:solidFill>
                <a:latin typeface="Arial" panose="020B0604020202020204" pitchFamily="34" charset="0"/>
                <a:cs typeface="Arial" panose="020B0604020202020204" pitchFamily="34" charset="0"/>
              </a:rPr>
              <a:t>Local Intelligence Units</a:t>
            </a:r>
            <a:r>
              <a:rPr lang="en-GB" altLang="en-US" sz="1100" b="0" dirty="0">
                <a:solidFill>
                  <a:srgbClr val="0033CC"/>
                </a:solidFill>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provide intelligence to operational officers within BCUs or areas &amp; will vary in staffing levels. The intelligence you submit as an operational officer will be submitted via Local Intelligence Units.</a:t>
            </a:r>
          </a:p>
          <a:p>
            <a:pPr marL="0" indent="0">
              <a:lnSpc>
                <a:spcPct val="100000"/>
              </a:lnSpc>
              <a:buFont typeface="Arial" panose="020B0604020202020204" pitchFamily="34" charset="0"/>
              <a:buNone/>
              <a:defRPr/>
            </a:pPr>
            <a:endParaRPr lang="en-GB" sz="1100" b="1" u="sng"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defRPr/>
            </a:pPr>
            <a:r>
              <a:rPr lang="en-GB" sz="1100" b="1" u="sng" dirty="0">
                <a:latin typeface="Arial" panose="020B0604020202020204" pitchFamily="34" charset="0"/>
                <a:cs typeface="Arial" panose="020B0604020202020204" pitchFamily="34" charset="0"/>
              </a:rPr>
              <a:t>Level 2 </a:t>
            </a:r>
            <a:r>
              <a:rPr lang="en-GB" sz="1100" dirty="0">
                <a:latin typeface="Arial" panose="020B0604020202020204" pitchFamily="34" charset="0"/>
                <a:cs typeface="Arial" panose="020B0604020202020204" pitchFamily="34" charset="0"/>
              </a:rPr>
              <a:t>- deals with issues affecting a group of BCUs, neighbouring forces or a group of forces.</a:t>
            </a:r>
            <a:r>
              <a:rPr lang="en-GB" sz="1100" baseline="0" dirty="0">
                <a:latin typeface="Arial" panose="020B0604020202020204" pitchFamily="34" charset="0"/>
                <a:cs typeface="Arial" panose="020B0604020202020204" pitchFamily="34" charset="0"/>
              </a:rPr>
              <a:t> </a:t>
            </a:r>
            <a:r>
              <a:rPr lang="en-GB" altLang="en-US" sz="1100" b="1" dirty="0">
                <a:solidFill>
                  <a:srgbClr val="0033CC"/>
                </a:solidFill>
                <a:latin typeface="Arial" panose="020B0604020202020204" pitchFamily="34" charset="0"/>
                <a:cs typeface="Arial" panose="020B0604020202020204" pitchFamily="34" charset="0"/>
              </a:rPr>
              <a:t>FIB</a:t>
            </a:r>
            <a:r>
              <a:rPr lang="en-GB" altLang="en-US" sz="1100" dirty="0">
                <a:latin typeface="Arial" panose="020B0604020202020204" pitchFamily="34" charset="0"/>
                <a:cs typeface="Arial" panose="020B0604020202020204" pitchFamily="34" charset="0"/>
              </a:rPr>
              <a:t> is the </a:t>
            </a:r>
            <a:r>
              <a:rPr lang="en-GB" altLang="en-US" sz="1100" b="1" dirty="0">
                <a:solidFill>
                  <a:srgbClr val="0033CC"/>
                </a:solidFill>
                <a:latin typeface="Arial" panose="020B0604020202020204" pitchFamily="34" charset="0"/>
                <a:cs typeface="Arial" panose="020B0604020202020204" pitchFamily="34" charset="0"/>
              </a:rPr>
              <a:t>Force Intelligence Bureau</a:t>
            </a:r>
            <a:r>
              <a:rPr lang="en-GB" altLang="en-US" sz="1100" dirty="0">
                <a:latin typeface="Arial" panose="020B0604020202020204" pitchFamily="34" charset="0"/>
                <a:cs typeface="Arial" panose="020B0604020202020204" pitchFamily="34" charset="0"/>
              </a:rPr>
              <a:t>, who deal with serious &amp; inter-force intelligence.  Within this department are specialists such as interception of communication experts etc.</a:t>
            </a:r>
          </a:p>
          <a:p>
            <a:pPr marL="0" indent="0">
              <a:lnSpc>
                <a:spcPct val="100000"/>
              </a:lnSpc>
              <a:buFont typeface="Arial" panose="020B0604020202020204" pitchFamily="34" charset="0"/>
              <a:buNone/>
              <a:defRPr/>
            </a:pPr>
            <a:endParaRPr lang="en-GB" sz="1100" b="1" u="sng"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defRPr/>
            </a:pPr>
            <a:r>
              <a:rPr lang="en-GB" sz="1100" b="1" u="sng" dirty="0">
                <a:latin typeface="Arial" panose="020B0604020202020204" pitchFamily="34" charset="0"/>
                <a:cs typeface="Arial" panose="020B0604020202020204" pitchFamily="34" charset="0"/>
              </a:rPr>
              <a:t>Level 3 </a:t>
            </a:r>
            <a:r>
              <a:rPr lang="en-GB" sz="1100" dirty="0">
                <a:latin typeface="Arial" panose="020B0604020202020204" pitchFamily="34" charset="0"/>
                <a:cs typeface="Arial" panose="020B0604020202020204" pitchFamily="34" charset="0"/>
              </a:rPr>
              <a:t>- is dealt with by the National Crime Agency (NCA) &amp; UK Border Agency which operate on a national or international scale.</a:t>
            </a:r>
            <a:r>
              <a:rPr lang="en-GB"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The </a:t>
            </a:r>
            <a:r>
              <a:rPr lang="en-GB" altLang="en-US" sz="1100" b="1" dirty="0">
                <a:solidFill>
                  <a:srgbClr val="0033CC"/>
                </a:solidFill>
                <a:latin typeface="Arial" panose="020B0604020202020204" pitchFamily="34" charset="0"/>
                <a:cs typeface="Arial" panose="020B0604020202020204" pitchFamily="34" charset="0"/>
              </a:rPr>
              <a:t>National Crime Agency </a:t>
            </a:r>
            <a:r>
              <a:rPr lang="en-GB" altLang="en-US" sz="1100" dirty="0">
                <a:latin typeface="Arial" panose="020B0604020202020204" pitchFamily="34" charset="0"/>
                <a:cs typeface="Arial" panose="020B0604020202020204" pitchFamily="34" charset="0"/>
              </a:rPr>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&amp; their key players.  NCA is also a one-stop shop for UK law enforcement’s international enquiries.</a:t>
            </a:r>
          </a:p>
          <a:p>
            <a:pPr marL="0" marR="0" lvl="0" indent="0" algn="l" defTabSz="914400" rtl="0" eaLnBrk="0" fontAlgn="base" latinLnBrk="0" hangingPunct="0">
              <a:lnSpc>
                <a:spcPct val="100000"/>
              </a:lnSpc>
              <a:spcBef>
                <a:spcPct val="30000"/>
              </a:spcBef>
              <a:spcAft>
                <a:spcPct val="0"/>
              </a:spcAft>
              <a:buClrTx/>
              <a:buSzTx/>
              <a:buFontTx/>
              <a:buNone/>
              <a:tabLst/>
              <a:defRPr/>
            </a:pPr>
            <a:br>
              <a:rPr lang="en-GB" altLang="en-US" sz="1100" dirty="0">
                <a:ea typeface="ＭＳ Ｐゴシック" pitchFamily="34" charset="-128"/>
              </a:rPr>
            </a:br>
            <a:r>
              <a:rPr lang="en-GB" altLang="en-US" sz="1100" b="1" dirty="0">
                <a:ea typeface="ＭＳ Ｐゴシック" pitchFamily="34" charset="-128"/>
              </a:rPr>
              <a:t>First:</a:t>
            </a:r>
            <a:br>
              <a:rPr lang="en-GB" altLang="en-US" sz="1100" dirty="0">
                <a:ea typeface="ＭＳ Ｐゴシック" pitchFamily="34" charset="-128"/>
              </a:rPr>
            </a:br>
            <a:r>
              <a:rPr lang="en-GB" altLang="en-US" sz="1100" dirty="0">
                <a:ea typeface="ＭＳ Ｐゴシック" pitchFamily="34" charset="-128"/>
              </a:rPr>
              <a:t>1. Certain key 'Assets' must be in place at each level to enable intelligence to be produced. Without them, the intelligence function will not operate efficiently. </a:t>
            </a:r>
            <a:br>
              <a:rPr lang="en-GB" altLang="en-US" sz="1100" dirty="0">
                <a:ea typeface="ＭＳ Ｐゴシック" pitchFamily="34" charset="-128"/>
              </a:rPr>
            </a:br>
            <a:r>
              <a:rPr lang="en-GB" altLang="en-US" sz="1100" dirty="0">
                <a:ea typeface="ＭＳ Ｐゴシック" pitchFamily="34" charset="-128"/>
              </a:rPr>
              <a:t>2. A sufficiently flexible 'Tactical Capability' must also be present at each level to deal with identified problems. Without it, too much intelligence will be produced with little or no capability to deal with it. </a:t>
            </a:r>
            <a:r>
              <a:rPr lang="en-GB" altLang="en-US" sz="1100" b="1" dirty="0">
                <a:ea typeface="ＭＳ Ｐゴシック" pitchFamily="34" charset="-128"/>
              </a:rPr>
              <a:t>(Give Hand</a:t>
            </a:r>
            <a:r>
              <a:rPr lang="en-GB" altLang="en-US" sz="1100" b="1" baseline="0" dirty="0">
                <a:ea typeface="ＭＳ Ｐゴシック" pitchFamily="34" charset="-128"/>
              </a:rPr>
              <a:t> out: Impact Assessment and Information Asset Owner for further reading)</a:t>
            </a:r>
            <a:br>
              <a:rPr lang="en-GB" altLang="en-US" sz="1100" dirty="0">
                <a:ea typeface="ＭＳ Ｐゴシック" pitchFamily="34" charset="-128"/>
              </a:rPr>
            </a:br>
            <a:r>
              <a:rPr lang="en-GB" altLang="en-US" sz="1100" dirty="0">
                <a:ea typeface="ＭＳ Ｐゴシック" pitchFamily="34" charset="-128"/>
              </a:rPr>
              <a:t> </a:t>
            </a:r>
            <a:br>
              <a:rPr lang="en-GB" altLang="en-US" sz="1100" dirty="0">
                <a:ea typeface="ＭＳ Ｐゴシック" pitchFamily="34" charset="-128"/>
              </a:rPr>
            </a:br>
            <a:r>
              <a:rPr lang="en-GB" altLang="en-US" sz="1100" b="1" dirty="0">
                <a:ea typeface="ＭＳ Ｐゴシック" pitchFamily="34" charset="-128"/>
              </a:rPr>
              <a:t>Second:</a:t>
            </a:r>
            <a:br>
              <a:rPr lang="en-GB" altLang="en-US" sz="1100" dirty="0">
                <a:ea typeface="ＭＳ Ｐゴシック" pitchFamily="34" charset="-128"/>
              </a:rPr>
            </a:br>
            <a:r>
              <a:rPr lang="en-GB" altLang="en-US" sz="1100" dirty="0">
                <a:ea typeface="ＭＳ Ｐゴシック" pitchFamily="34" charset="-128"/>
              </a:rPr>
              <a:t>Four key 'Intelligence Products' are produced to drive policing through the Tasking and Co-ordinating process: </a:t>
            </a:r>
            <a:br>
              <a:rPr lang="en-GB" altLang="en-US" sz="1100" dirty="0">
                <a:ea typeface="ＭＳ Ｐゴシック" pitchFamily="34" charset="-128"/>
              </a:rPr>
            </a:br>
            <a:r>
              <a:rPr lang="en-GB" altLang="en-US" sz="1100" b="1" dirty="0">
                <a:ea typeface="ＭＳ Ｐゴシック" pitchFamily="34" charset="-128"/>
              </a:rPr>
              <a:t>The Strategic Assessment  </a:t>
            </a:r>
            <a:r>
              <a:rPr lang="en-GB" altLang="en-US" sz="1100" dirty="0">
                <a:ea typeface="ＭＳ Ｐゴシック" pitchFamily="34" charset="-128"/>
              </a:rPr>
              <a:t>-</a:t>
            </a:r>
            <a:r>
              <a:rPr lang="en-GB" sz="1600" dirty="0"/>
              <a:t>The aim of the Strategic Assessment is to identify the medium to long term issues that are apparent or emerging &amp; to determine resource, funding &amp; communication requirements. A further aim is to ensure there are links covering Level 1, 2 &amp; 3 criminal activities between local, regional &amp; national agencies. While BCUs &amp; forces will produce strategic assessments covering Level I &amp; Level 2 issues, &amp; in certain police areas the production of a Level 3 strategic assessment, the UK Level 3 threat assessment shall be the responsibility of the National Criminal Intelligence Service</a:t>
            </a:r>
            <a:r>
              <a:rPr lang="en-GB" altLang="en-US" sz="1100" dirty="0">
                <a:ea typeface="ＭＳ Ｐゴシック" pitchFamily="34" charset="-128"/>
              </a:rPr>
              <a:t> </a:t>
            </a:r>
            <a:br>
              <a:rPr lang="en-GB" altLang="en-US" sz="1100" dirty="0">
                <a:ea typeface="ＭＳ Ｐゴシック" pitchFamily="34" charset="-128"/>
              </a:rPr>
            </a:br>
            <a:r>
              <a:rPr lang="en-GB" altLang="en-US" sz="1100" b="1" dirty="0">
                <a:ea typeface="ＭＳ Ｐゴシック" pitchFamily="34" charset="-128"/>
              </a:rPr>
              <a:t>The Tactical Assessment </a:t>
            </a:r>
            <a:r>
              <a:rPr lang="en-GB" altLang="en-US" sz="1100" dirty="0">
                <a:ea typeface="ＭＳ Ｐゴシック" pitchFamily="34" charset="-128"/>
              </a:rPr>
              <a:t>-  </a:t>
            </a:r>
            <a:r>
              <a:rPr lang="en-GB" sz="1600" dirty="0"/>
              <a:t>The aim of the Tactical Assessment is to identify the short-term issues which require attention &amp; to monitor progress on current business in line with the control strategy. The areas the Tactical Assessment will cover will include appropriate interventions for intelligence gathering, enforcement &amp; prevention activities; the identification of emerging patterns of crime &amp; incidents; &amp; a performance assessment</a:t>
            </a:r>
            <a:br>
              <a:rPr lang="en-GB" altLang="en-US" sz="1100" dirty="0">
                <a:ea typeface="ＭＳ Ｐゴシック" pitchFamily="34" charset="-128"/>
              </a:rPr>
            </a:br>
            <a:r>
              <a:rPr lang="en-GB" altLang="en-US" sz="1100" b="1" dirty="0">
                <a:ea typeface="ＭＳ Ｐゴシック" pitchFamily="34" charset="-128"/>
              </a:rPr>
              <a:t>The Problem Profile </a:t>
            </a:r>
            <a:r>
              <a:rPr lang="en-GB" altLang="en-US" sz="1100" dirty="0">
                <a:ea typeface="ＭＳ Ｐゴシック" pitchFamily="34" charset="-128"/>
              </a:rPr>
              <a:t>- </a:t>
            </a:r>
            <a:r>
              <a:rPr lang="en-GB" sz="1600" dirty="0"/>
              <a:t>The purpose of a problem profile is to provide an assessment of a specific problem or series of problems which may be criminal, which may pose a threat to public safety or may be anti-social in context. The profile will include an analysis of the problem with recommendations for intelligence gathering, enforcement or prevention. Problem profiles are ideally suited for existing problem-oriented policing methodologies. </a:t>
            </a:r>
            <a:br>
              <a:rPr lang="en-GB" altLang="en-US" sz="1100" dirty="0">
                <a:ea typeface="ＭＳ Ｐゴシック" pitchFamily="34" charset="-128"/>
              </a:rPr>
            </a:br>
            <a:r>
              <a:rPr lang="en-GB" altLang="en-US" sz="1100" b="1" dirty="0">
                <a:ea typeface="ＭＳ Ｐゴシック" pitchFamily="34" charset="-128"/>
              </a:rPr>
              <a:t>The Subject Profile </a:t>
            </a:r>
            <a:r>
              <a:rPr lang="en-GB" altLang="en-US" sz="1100" dirty="0">
                <a:ea typeface="ＭＳ Ｐゴシック" pitchFamily="34" charset="-128"/>
              </a:rPr>
              <a:t>- </a:t>
            </a:r>
            <a:r>
              <a:rPr lang="en-GB" sz="1600" dirty="0"/>
              <a:t>A subject profile is a detailed analysis of an individual or network &amp; should contain sufficient detail to enable a targeted operation or intervention against that person or network. It will also recommend operational intelligence requirements in order to secure the information required to implement a tactical response. </a:t>
            </a:r>
            <a:br>
              <a:rPr lang="en-GB" altLang="en-US" sz="1100" dirty="0">
                <a:ea typeface="ＭＳ Ｐゴシック" pitchFamily="34" charset="-128"/>
              </a:rPr>
            </a:br>
            <a:br>
              <a:rPr lang="en-GB" altLang="en-US" sz="1100" dirty="0">
                <a:ea typeface="ＭＳ Ｐゴシック" pitchFamily="34" charset="-128"/>
              </a:rPr>
            </a:br>
            <a:r>
              <a:rPr lang="en-GB" altLang="en-US" sz="1100" b="1" dirty="0">
                <a:ea typeface="ＭＳ Ｐゴシック" pitchFamily="34" charset="-128"/>
              </a:rPr>
              <a:t>Third:</a:t>
            </a:r>
            <a:br>
              <a:rPr lang="en-GB" altLang="en-US" sz="1100" dirty="0">
                <a:ea typeface="ＭＳ Ｐゴシック" pitchFamily="34" charset="-128"/>
              </a:rPr>
            </a:br>
            <a:r>
              <a:rPr lang="en-GB" altLang="en-US" sz="1100" dirty="0">
                <a:ea typeface="ＭＳ Ｐゴシック" pitchFamily="34" charset="-128"/>
              </a:rPr>
              <a:t>The Tasking &amp; Co-ordinating Process takes place strategically &amp; tactically at each level with information &amp; intelligence flowing between levels &amp; between neighbouring police forces &amp; law enforcement agencies. </a:t>
            </a:r>
            <a:br>
              <a:rPr lang="en-GB" altLang="en-US" sz="1100" dirty="0">
                <a:ea typeface="ＭＳ Ｐゴシック" pitchFamily="34" charset="-128"/>
              </a:rPr>
            </a:br>
            <a:r>
              <a:rPr lang="en-GB" altLang="en-US" sz="1100" dirty="0">
                <a:ea typeface="ＭＳ Ｐゴシック" pitchFamily="34" charset="-128"/>
              </a:rPr>
              <a:t>At a strategic level, the NIM is strongly linked to all aspects of business planning, both in relation to the Policing Plans &amp; the strategies of Crime &amp; Disorder Reduction Partnerships.</a:t>
            </a:r>
            <a:endParaRPr lang="en-GB" sz="1100" dirty="0"/>
          </a:p>
          <a:p>
            <a:pPr>
              <a:lnSpc>
                <a:spcPct val="100000"/>
              </a:lnSpc>
            </a:pPr>
            <a:endParaRPr lang="en-GB" sz="1100" dirty="0"/>
          </a:p>
          <a:p>
            <a:pPr>
              <a:lnSpc>
                <a:spcPct val="100000"/>
              </a:lnSpc>
              <a:defRPr/>
            </a:pPr>
            <a:r>
              <a:rPr lang="en-GB" sz="1100" dirty="0">
                <a:latin typeface="Arial" panose="020B0604020202020204" pitchFamily="34" charset="0"/>
                <a:cs typeface="Arial" panose="020B0604020202020204" pitchFamily="34" charset="0"/>
              </a:rPr>
              <a:t>The description of these levels should not suggest that criminals operate at only three levels. Many criminals operate within all of them, disrupting</a:t>
            </a:r>
            <a:r>
              <a:rPr lang="en-GB" sz="1100" baseline="0" dirty="0">
                <a:latin typeface="Arial" panose="020B0604020202020204" pitchFamily="34" charset="0"/>
                <a:cs typeface="Arial" panose="020B0604020202020204" pitchFamily="34" charset="0"/>
              </a:rPr>
              <a:t> their local communities whilst operating across local borders.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100" b="1"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Why three levels?</a:t>
            </a:r>
            <a:endParaRPr lang="en-US" altLang="en-US" sz="1100" dirty="0">
              <a:latin typeface="Arial" panose="020B0604020202020204" pitchFamily="34" charset="0"/>
              <a:cs typeface="Arial" panose="020B0604020202020204" pitchFamily="34" charset="0"/>
            </a:endParaRPr>
          </a:p>
          <a:p>
            <a:pPr>
              <a:lnSpc>
                <a:spcPct val="100000"/>
              </a:lnSpc>
              <a:defRPr/>
            </a:pPr>
            <a:r>
              <a:rPr lang="en-GB" sz="1100" dirty="0">
                <a:latin typeface="Arial" panose="020B0604020202020204" pitchFamily="34" charset="0"/>
                <a:cs typeface="Arial" panose="020B0604020202020204" pitchFamily="34" charset="0"/>
              </a:rPr>
              <a:t>Any crime, incident or neighbourhood priority that is evident at the local level (i.e. Level 1) could originate from, or hold implications for, other levels. A key component of the NIM is ensuring that communication &amp; information flows between all three levels in order to maximise the effectiveness &amp; efficiency of any formulated response, whatever the level.</a:t>
            </a:r>
          </a:p>
          <a:p>
            <a:endParaRPr lang="en-GB" b="1" dirty="0"/>
          </a:p>
          <a:p>
            <a:r>
              <a:rPr lang="en-GB" sz="1200" b="1" i="0" kern="1200" dirty="0">
                <a:solidFill>
                  <a:schemeClr val="tx1"/>
                </a:solidFill>
                <a:effectLst/>
                <a:latin typeface="Arial" charset="0"/>
                <a:ea typeface="+mn-ea"/>
                <a:cs typeface="Arial" charset="0"/>
              </a:rPr>
              <a:t>The police collect information that is required for policing purposes. Policing purposes provide the legal basis for the collection, recording, evaluation, sharing &amp; retention of information &amp; may include one, or a combination, of the following:</a:t>
            </a:r>
          </a:p>
          <a:p>
            <a:endParaRPr lang="en-GB" sz="1200" b="0" i="0" kern="1200" dirty="0">
              <a:solidFill>
                <a:schemeClr val="tx1"/>
              </a:solidFill>
              <a:effectLst/>
              <a:latin typeface="Arial" charset="0"/>
              <a:ea typeface="+mn-ea"/>
              <a:cs typeface="Arial" charset="0"/>
            </a:endParaRPr>
          </a:p>
          <a:p>
            <a:r>
              <a:rPr lang="en-GB" sz="1200" b="0" i="0" kern="1200" dirty="0">
                <a:solidFill>
                  <a:schemeClr val="tx1"/>
                </a:solidFill>
                <a:effectLst/>
                <a:latin typeface="Arial" charset="0"/>
                <a:ea typeface="+mn-ea"/>
                <a:cs typeface="Arial" charset="0"/>
              </a:rPr>
              <a:t>protecting life &amp; property</a:t>
            </a:r>
          </a:p>
          <a:p>
            <a:r>
              <a:rPr lang="en-GB" sz="1200" b="0" i="0" kern="1200" dirty="0">
                <a:solidFill>
                  <a:schemeClr val="tx1"/>
                </a:solidFill>
                <a:effectLst/>
                <a:latin typeface="Arial" charset="0"/>
                <a:ea typeface="+mn-ea"/>
                <a:cs typeface="Arial" charset="0"/>
              </a:rPr>
              <a:t>preserving order</a:t>
            </a:r>
          </a:p>
          <a:p>
            <a:r>
              <a:rPr lang="en-GB" sz="1200" b="0" i="0" kern="1200" dirty="0">
                <a:solidFill>
                  <a:schemeClr val="tx1"/>
                </a:solidFill>
                <a:effectLst/>
                <a:latin typeface="Arial" charset="0"/>
                <a:ea typeface="+mn-ea"/>
                <a:cs typeface="Arial" charset="0"/>
              </a:rPr>
              <a:t>preventing the commission of offences</a:t>
            </a:r>
          </a:p>
          <a:p>
            <a:r>
              <a:rPr lang="en-GB" sz="1200" b="0" i="0" kern="1200" dirty="0">
                <a:solidFill>
                  <a:schemeClr val="tx1"/>
                </a:solidFill>
                <a:effectLst/>
                <a:latin typeface="Arial" charset="0"/>
                <a:ea typeface="+mn-ea"/>
                <a:cs typeface="Arial" charset="0"/>
              </a:rPr>
              <a:t>bringing offenders to justice</a:t>
            </a:r>
          </a:p>
          <a:p>
            <a:r>
              <a:rPr lang="en-GB" sz="1200" b="0" i="0" kern="1200" dirty="0">
                <a:solidFill>
                  <a:schemeClr val="tx1"/>
                </a:solidFill>
                <a:effectLst/>
                <a:latin typeface="Arial" charset="0"/>
                <a:ea typeface="+mn-ea"/>
                <a:cs typeface="Arial" charset="0"/>
              </a:rPr>
              <a:t>any duty or responsibility arising from common or statute law.</a:t>
            </a:r>
          </a:p>
          <a:p>
            <a:endParaRPr lang="en-GB" sz="1200" b="0" i="0" kern="1200" dirty="0">
              <a:solidFill>
                <a:schemeClr val="tx1"/>
              </a:solidFill>
              <a:effectLst/>
              <a:latin typeface="Arial" charset="0"/>
              <a:ea typeface="+mn-ea"/>
              <a:cs typeface="Arial" charset="0"/>
            </a:endParaRPr>
          </a:p>
          <a:p>
            <a:r>
              <a:rPr lang="en-GB" sz="1200" b="0" i="0" kern="1200" dirty="0">
                <a:solidFill>
                  <a:schemeClr val="tx1"/>
                </a:solidFill>
                <a:effectLst/>
                <a:latin typeface="Arial" charset="0"/>
                <a:ea typeface="+mn-ea"/>
                <a:cs typeface="Arial" charset="0"/>
              </a:rPr>
              <a:t>Information is collected in one of three ways:</a:t>
            </a:r>
          </a:p>
          <a:p>
            <a:r>
              <a:rPr lang="en-GB" sz="1200" b="0" i="0" u="sng" kern="1200" dirty="0">
                <a:solidFill>
                  <a:schemeClr val="tx1"/>
                </a:solidFill>
                <a:effectLst/>
                <a:latin typeface="Arial" charset="0"/>
                <a:ea typeface="+mn-ea"/>
                <a:cs typeface="Arial" charset="0"/>
                <a:hlinkClick r:id="rId3"/>
              </a:rPr>
              <a:t>routine collection</a:t>
            </a:r>
            <a:r>
              <a:rPr lang="en-GB" sz="1200" b="0" i="0" u="sng" kern="1200" dirty="0">
                <a:solidFill>
                  <a:schemeClr val="tx1"/>
                </a:solidFill>
                <a:effectLst/>
                <a:latin typeface="Arial" charset="0"/>
                <a:ea typeface="+mn-ea"/>
                <a:cs typeface="Arial" charset="0"/>
              </a:rPr>
              <a:t> </a:t>
            </a:r>
            <a:r>
              <a:rPr lang="en-GB" sz="1200" b="0" i="0" u="none" kern="1200" dirty="0">
                <a:solidFill>
                  <a:schemeClr val="tx1"/>
                </a:solidFill>
                <a:effectLst/>
                <a:latin typeface="Arial" charset="0"/>
                <a:ea typeface="+mn-ea"/>
                <a:cs typeface="Arial" charset="0"/>
              </a:rPr>
              <a:t>– Targeted patrols; stop search;</a:t>
            </a:r>
            <a:r>
              <a:rPr lang="en-GB" sz="1200" b="0" i="0" u="none" kern="1200" baseline="0" dirty="0">
                <a:solidFill>
                  <a:schemeClr val="tx1"/>
                </a:solidFill>
                <a:effectLst/>
                <a:latin typeface="Arial" charset="0"/>
                <a:ea typeface="+mn-ea"/>
                <a:cs typeface="Arial" charset="0"/>
              </a:rPr>
              <a:t> stop &amp; account; responding to incidents</a:t>
            </a:r>
            <a:endParaRPr lang="en-GB" sz="1200" b="0" i="0" u="none" kern="1200" dirty="0">
              <a:solidFill>
                <a:schemeClr val="tx1"/>
              </a:solidFill>
              <a:effectLst/>
              <a:latin typeface="Arial" charset="0"/>
              <a:ea typeface="+mn-ea"/>
              <a:cs typeface="Arial" charset="0"/>
            </a:endParaRPr>
          </a:p>
          <a:p>
            <a:r>
              <a:rPr lang="en-GB" sz="1200" b="0" i="0" u="sng" kern="1200" dirty="0">
                <a:solidFill>
                  <a:schemeClr val="tx1"/>
                </a:solidFill>
                <a:effectLst/>
                <a:latin typeface="Arial" charset="0"/>
                <a:ea typeface="+mn-ea"/>
                <a:cs typeface="Arial" charset="0"/>
                <a:hlinkClick r:id="rId4"/>
              </a:rPr>
              <a:t>tasked information</a:t>
            </a:r>
            <a:r>
              <a:rPr lang="en-GB" sz="1200" b="0" i="0" u="sng" kern="1200" dirty="0">
                <a:solidFill>
                  <a:schemeClr val="tx1"/>
                </a:solidFill>
                <a:effectLst/>
                <a:latin typeface="Arial" charset="0"/>
                <a:ea typeface="+mn-ea"/>
                <a:cs typeface="Arial" charset="0"/>
              </a:rPr>
              <a:t> </a:t>
            </a:r>
            <a:r>
              <a:rPr lang="en-GB" sz="1200" b="0" i="0" u="none" kern="1200" dirty="0">
                <a:solidFill>
                  <a:schemeClr val="tx1"/>
                </a:solidFill>
                <a:effectLst/>
                <a:latin typeface="Arial" charset="0"/>
                <a:ea typeface="+mn-ea"/>
                <a:cs typeface="Arial" charset="0"/>
              </a:rPr>
              <a:t>– collection of CCTV; CHIS – Covert Human Intelligence Source;</a:t>
            </a:r>
            <a:r>
              <a:rPr lang="en-GB" sz="1200" b="0" i="0" u="none" kern="1200" baseline="0" dirty="0">
                <a:solidFill>
                  <a:schemeClr val="tx1"/>
                </a:solidFill>
                <a:effectLst/>
                <a:latin typeface="Arial" charset="0"/>
                <a:ea typeface="+mn-ea"/>
                <a:cs typeface="Arial" charset="0"/>
              </a:rPr>
              <a:t> ANPR</a:t>
            </a:r>
            <a:endParaRPr lang="en-GB" sz="1200" b="0" i="0" u="none" kern="1200" dirty="0">
              <a:solidFill>
                <a:schemeClr val="tx1"/>
              </a:solidFill>
              <a:effectLst/>
              <a:latin typeface="Arial" charset="0"/>
              <a:ea typeface="+mn-ea"/>
              <a:cs typeface="Arial" charset="0"/>
            </a:endParaRPr>
          </a:p>
          <a:p>
            <a:r>
              <a:rPr lang="en-GB" sz="1200" b="0" i="0" u="sng" kern="1200" dirty="0">
                <a:solidFill>
                  <a:schemeClr val="tx1"/>
                </a:solidFill>
                <a:effectLst/>
                <a:latin typeface="Arial" charset="0"/>
                <a:ea typeface="+mn-ea"/>
                <a:cs typeface="Arial" charset="0"/>
                <a:hlinkClick r:id="rId5"/>
              </a:rPr>
              <a:t>volunteered information</a:t>
            </a:r>
            <a:r>
              <a:rPr lang="en-GB" sz="1200" b="0" i="0" u="none" kern="1200" baseline="0" dirty="0">
                <a:solidFill>
                  <a:schemeClr val="tx1"/>
                </a:solidFill>
                <a:effectLst/>
                <a:latin typeface="Arial" charset="0"/>
                <a:ea typeface="+mn-ea"/>
                <a:cs typeface="Arial" charset="0"/>
              </a:rPr>
              <a:t> – a member of the public telling you something, someone from a partnership informing you</a:t>
            </a:r>
            <a:endParaRPr lang="en-GB" sz="1200" b="0" i="0" kern="1200" dirty="0">
              <a:solidFill>
                <a:schemeClr val="tx1"/>
              </a:solidFill>
              <a:effectLst/>
              <a:latin typeface="Arial" charset="0"/>
              <a:ea typeface="+mn-ea"/>
              <a:cs typeface="Arial" charset="0"/>
            </a:endParaRPr>
          </a:p>
          <a:p>
            <a:endParaRPr lang="en-GB" sz="1200" b="0" i="0" kern="1200" dirty="0">
              <a:solidFill>
                <a:schemeClr val="tx1"/>
              </a:solidFill>
              <a:effectLst/>
              <a:latin typeface="Arial" charset="0"/>
              <a:ea typeface="+mn-ea"/>
              <a:cs typeface="Arial" charset="0"/>
            </a:endParaRPr>
          </a:p>
          <a:p>
            <a:r>
              <a:rPr lang="en-GB" sz="1200" b="0" i="0" kern="1200" dirty="0">
                <a:solidFill>
                  <a:schemeClr val="tx1"/>
                </a:solidFill>
                <a:effectLst/>
                <a:latin typeface="Arial" charset="0"/>
                <a:ea typeface="+mn-ea"/>
                <a:cs typeface="Arial" charset="0"/>
              </a:rPr>
              <a:t>Staff should consider the type of information that may be </a:t>
            </a:r>
            <a:r>
              <a:rPr lang="en-GB" sz="1200" b="0" i="0" kern="1200">
                <a:solidFill>
                  <a:schemeClr val="tx1"/>
                </a:solidFill>
                <a:effectLst/>
                <a:latin typeface="Arial" charset="0"/>
                <a:ea typeface="+mn-ea"/>
                <a:cs typeface="Arial" charset="0"/>
              </a:rPr>
              <a:t>available &amp; </a:t>
            </a:r>
            <a:r>
              <a:rPr lang="en-GB" sz="1200" b="0" i="0" kern="1200" dirty="0">
                <a:solidFill>
                  <a:schemeClr val="tx1"/>
                </a:solidFill>
                <a:effectLst/>
                <a:latin typeface="Arial" charset="0"/>
                <a:ea typeface="+mn-ea"/>
                <a:cs typeface="Arial" charset="0"/>
              </a:rPr>
              <a:t>the likelihood of it having value as intelligence, based on the </a:t>
            </a:r>
            <a:r>
              <a:rPr lang="en-GB" sz="1200" b="0" i="0" u="sng" kern="1200" dirty="0">
                <a:solidFill>
                  <a:schemeClr val="tx1"/>
                </a:solidFill>
                <a:effectLst/>
                <a:latin typeface="Arial" charset="0"/>
                <a:ea typeface="+mn-ea"/>
                <a:cs typeface="Arial" charset="0"/>
                <a:hlinkClick r:id="rId6"/>
              </a:rPr>
              <a:t>intelligence requirement</a:t>
            </a:r>
            <a:r>
              <a:rPr lang="en-GB" sz="1200" b="0" i="0" kern="1200" dirty="0">
                <a:solidFill>
                  <a:schemeClr val="tx1"/>
                </a:solidFill>
                <a:effectLst/>
                <a:latin typeface="Arial" charset="0"/>
                <a:ea typeface="+mn-ea"/>
                <a:cs typeface="Arial" charset="0"/>
              </a:rPr>
              <a:t>. Collection should be managed by using intelligence collection plans to ensure that it remains focused. This should not prevent staff from submitting information for a policing purpose that is not contained in a current intelligence requirement.</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9</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cs typeface="Arial" panose="020B0604020202020204" pitchFamily="34" charset="0"/>
              </a:rPr>
              <a:t>There are a number of personnel who are involved in the management of information/intelligence.</a:t>
            </a:r>
          </a:p>
          <a:p>
            <a:pPr>
              <a:lnSpc>
                <a:spcPct val="100000"/>
              </a:lnSpc>
            </a:pPr>
            <a:r>
              <a:rPr lang="en-GB" altLang="en-US" sz="1100" dirty="0">
                <a:latin typeface="Arial" panose="020B0604020202020204" pitchFamily="34" charset="0"/>
                <a:cs typeface="Arial" panose="020B0604020202020204" pitchFamily="34" charset="0"/>
              </a:rPr>
              <a:t>These include:</a:t>
            </a:r>
            <a:endParaRPr lang="en-GB" altLang="en-US" sz="1100" u="sng" dirty="0">
              <a:latin typeface="Arial" panose="020B0604020202020204" pitchFamily="34" charset="0"/>
              <a:cs typeface="Arial" panose="020B0604020202020204" pitchFamily="34" charset="0"/>
            </a:endParaRPr>
          </a:p>
          <a:p>
            <a:pPr>
              <a:lnSpc>
                <a:spcPct val="100000"/>
              </a:lnSpc>
            </a:pPr>
            <a:r>
              <a:rPr lang="en-GB" altLang="en-US" sz="1100" b="1" u="sng" dirty="0">
                <a:solidFill>
                  <a:srgbClr val="0033CC"/>
                </a:solidFill>
                <a:latin typeface="Arial" panose="020B0604020202020204" pitchFamily="34" charset="0"/>
                <a:cs typeface="Arial" panose="020B0604020202020204" pitchFamily="34" charset="0"/>
              </a:rPr>
              <a:t>SPOC</a:t>
            </a:r>
            <a:r>
              <a:rPr lang="en-GB" altLang="en-US" sz="1100" b="1" dirty="0">
                <a:solidFill>
                  <a:srgbClr val="0033CC"/>
                </a:solidFill>
                <a:latin typeface="Arial" panose="020B0604020202020204" pitchFamily="34" charset="0"/>
                <a:cs typeface="Arial" panose="020B0604020202020204" pitchFamily="34" charset="0"/>
              </a:rPr>
              <a:t> - Single Point Of Contact </a:t>
            </a:r>
            <a:r>
              <a:rPr lang="en-GB" altLang="en-US" sz="1100" dirty="0">
                <a:latin typeface="Arial" panose="020B0604020202020204" pitchFamily="34" charset="0"/>
                <a:cs typeface="Arial" panose="020B0604020202020204" pitchFamily="34" charset="0"/>
              </a:rPr>
              <a:t>- e.g. specified person, usually in FIB (Force Intelligence Bureau), who liaises with the telecommunication industry for the purpose of gathering intelligence. Individual officers must not contact telephone companies direct. </a:t>
            </a:r>
          </a:p>
          <a:p>
            <a:pPr>
              <a:lnSpc>
                <a:spcPct val="100000"/>
              </a:lnSpc>
            </a:pPr>
            <a:r>
              <a:rPr lang="en-GB" altLang="en-US" sz="1100" b="1" u="sng" dirty="0">
                <a:solidFill>
                  <a:srgbClr val="0033CC"/>
                </a:solidFill>
                <a:latin typeface="Arial" panose="020B0604020202020204" pitchFamily="34" charset="0"/>
                <a:cs typeface="Arial" panose="020B0604020202020204" pitchFamily="34" charset="0"/>
              </a:rPr>
              <a:t>FIO</a:t>
            </a:r>
            <a:r>
              <a:rPr lang="en-GB" altLang="en-US" sz="1100" b="1" dirty="0">
                <a:solidFill>
                  <a:srgbClr val="0033CC"/>
                </a:solidFill>
                <a:latin typeface="Arial" panose="020B0604020202020204" pitchFamily="34" charset="0"/>
                <a:cs typeface="Arial" panose="020B0604020202020204" pitchFamily="34" charset="0"/>
              </a:rPr>
              <a:t> - Field Intelligence Officer </a:t>
            </a:r>
            <a:r>
              <a:rPr lang="en-GB" altLang="en-US" sz="1100" dirty="0">
                <a:latin typeface="Arial" panose="020B0604020202020204" pitchFamily="34" charset="0"/>
                <a:cs typeface="Arial" panose="020B0604020202020204" pitchFamily="34" charset="0"/>
              </a:rPr>
              <a:t>- actively seeks intelligence from a variety of sources in support of the intelligence function</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u="sng" dirty="0">
                <a:solidFill>
                  <a:srgbClr val="0033CC"/>
                </a:solidFill>
                <a:latin typeface="Arial" panose="020B0604020202020204" pitchFamily="34" charset="0"/>
                <a:cs typeface="Arial" panose="020B0604020202020204" pitchFamily="34" charset="0"/>
              </a:rPr>
              <a:t>LIO</a:t>
            </a:r>
            <a:r>
              <a:rPr lang="en-GB" altLang="en-US" sz="1100" b="1" dirty="0">
                <a:solidFill>
                  <a:srgbClr val="0033CC"/>
                </a:solidFill>
                <a:latin typeface="Arial" panose="020B0604020202020204" pitchFamily="34" charset="0"/>
                <a:cs typeface="Arial" panose="020B0604020202020204" pitchFamily="34" charset="0"/>
              </a:rPr>
              <a:t> - Local Intelligence Officer - </a:t>
            </a:r>
            <a:r>
              <a:rPr lang="en-GB" altLang="en-US" sz="1100" dirty="0">
                <a:latin typeface="Arial" panose="020B0604020202020204" pitchFamily="34" charset="0"/>
                <a:cs typeface="Arial" panose="020B0604020202020204" pitchFamily="34" charset="0"/>
              </a:rPr>
              <a:t>manages/processes/collates local intelligence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10</a:t>
            </a:fld>
            <a:endParaRPr lang="en-GB" altLang="en-US"/>
          </a:p>
        </p:txBody>
      </p:sp>
    </p:spTree>
    <p:extLst>
      <p:ext uri="{BB962C8B-B14F-4D97-AF65-F5344CB8AC3E}">
        <p14:creationId xmlns:p14="http://schemas.microsoft.com/office/powerpoint/2010/main" val="2790165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altLang="en-US" sz="1100" b="1" dirty="0">
                <a:ea typeface="ＭＳ Ｐゴシック" pitchFamily="34" charset="-128"/>
              </a:rPr>
              <a:t>National Intelligence Model (NIM)</a:t>
            </a:r>
            <a:r>
              <a:rPr lang="en-GB" altLang="en-US" sz="1100" dirty="0">
                <a:ea typeface="ＭＳ Ｐゴシック" pitchFamily="34" charset="-128"/>
              </a:rPr>
              <a:t> </a:t>
            </a:r>
            <a:br>
              <a:rPr lang="en-GB" altLang="en-US" sz="1100" dirty="0">
                <a:ea typeface="ＭＳ Ｐゴシック" pitchFamily="34" charset="-128"/>
              </a:rPr>
            </a:br>
            <a:r>
              <a:rPr lang="en-GB" altLang="en-US" sz="1100" dirty="0">
                <a:ea typeface="ＭＳ Ｐゴシック" pitchFamily="34" charset="-128"/>
              </a:rPr>
              <a:t>The National Intelligence Model is a method of working based on the principles of problem-solving policing and the use of community and criminal intelligence.</a:t>
            </a:r>
          </a:p>
          <a:p>
            <a:pPr>
              <a:lnSpc>
                <a:spcPct val="100000"/>
              </a:lnSpc>
            </a:pPr>
            <a:endParaRPr lang="en-GB" altLang="en-US" sz="1100" dirty="0">
              <a:solidFill>
                <a:srgbClr val="002060"/>
              </a:solidFill>
              <a:ea typeface="ＭＳ Ｐゴシック" pitchFamily="34" charset="-128"/>
            </a:endParaRPr>
          </a:p>
          <a:p>
            <a:pPr>
              <a:lnSpc>
                <a:spcPct val="100000"/>
              </a:lnSpc>
            </a:pPr>
            <a:r>
              <a:rPr lang="en-GB" altLang="en-US" sz="1100" u="sng" dirty="0">
                <a:solidFill>
                  <a:srgbClr val="002060"/>
                </a:solidFill>
              </a:rPr>
              <a:t>Intelligence Led Policing</a:t>
            </a:r>
          </a:p>
          <a:p>
            <a:pPr>
              <a:lnSpc>
                <a:spcPct val="100000"/>
              </a:lnSpc>
            </a:pPr>
            <a:r>
              <a:rPr lang="en-GB" altLang="en-US" sz="1100" dirty="0">
                <a:solidFill>
                  <a:srgbClr val="002060"/>
                </a:solidFill>
              </a:rPr>
              <a:t>Collection, mapping and analysis of Intelligence to aid the efficient management and coordination of police resources.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ea typeface="ＭＳ Ｐゴシック" pitchFamily="34" charset="-128"/>
              </a:rPr>
              <a:t>Basically its about using intelligence to direct patrols to target offending areas (HOTSPOTS).</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11</a:t>
            </a:fld>
            <a:endParaRPr lang="en-GB" altLang="en-US"/>
          </a:p>
        </p:txBody>
      </p:sp>
    </p:spTree>
    <p:extLst>
      <p:ext uri="{BB962C8B-B14F-4D97-AF65-F5344CB8AC3E}">
        <p14:creationId xmlns:p14="http://schemas.microsoft.com/office/powerpoint/2010/main" val="3645840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By and large, your contributions will come in the collection phase even though they may not have been specifically “directed”. </a:t>
            </a:r>
          </a:p>
          <a:p>
            <a:pPr>
              <a:lnSpc>
                <a:spcPct val="100000"/>
              </a:lnSpc>
            </a:pPr>
            <a:endParaRPr lang="en-GB" sz="1100" b="0" i="0" u="none" strike="noStrike" kern="1200" baseline="0" dirty="0">
              <a:solidFill>
                <a:schemeClr val="tx1"/>
              </a:solidFill>
              <a:latin typeface="Arial" charset="0"/>
              <a:ea typeface="+mn-ea"/>
              <a:cs typeface="Arial" charset="0"/>
            </a:endParaRPr>
          </a:p>
          <a:p>
            <a:pPr hangingPunct="1">
              <a:lnSpc>
                <a:spcPct val="100000"/>
              </a:lnSpc>
            </a:pPr>
            <a:r>
              <a:rPr lang="en-GB" altLang="en-US" sz="1100" dirty="0"/>
              <a:t>Processing of information is required to turn it into usable intelligence. This development ensures ethical, accountable and transparent practice is taking place. It is known as the </a:t>
            </a:r>
            <a:r>
              <a:rPr lang="en-GB" altLang="en-US" sz="1100" b="1" dirty="0"/>
              <a:t>Intelligence Cycle</a:t>
            </a:r>
            <a:r>
              <a:rPr lang="en-GB" altLang="en-US" sz="1100" dirty="0"/>
              <a:t>. The process can be compared with a potter’s wheel. It is a never- ending, circular process and the information is the clay in a very rough untreated form which, with patience and expertise, can be worked into something with shape and form which can</a:t>
            </a:r>
          </a:p>
          <a:p>
            <a:pPr hangingPunct="1">
              <a:lnSpc>
                <a:spcPct val="100000"/>
              </a:lnSpc>
            </a:pPr>
            <a:r>
              <a:rPr lang="en-GB" altLang="en-US" sz="1100" dirty="0"/>
              <a:t>be used.</a:t>
            </a:r>
          </a:p>
          <a:p>
            <a:pPr>
              <a:lnSpc>
                <a:spcPct val="100000"/>
              </a:lnSpc>
            </a:pPr>
            <a:r>
              <a:rPr lang="en-GB" altLang="en-US" sz="1100" dirty="0"/>
              <a:t>At the very start of the intelligence cycle is </a:t>
            </a:r>
            <a:r>
              <a:rPr lang="en-GB" altLang="en-US" sz="1100" b="1" dirty="0"/>
              <a:t>Direction</a:t>
            </a:r>
          </a:p>
          <a:p>
            <a:pPr>
              <a:lnSpc>
                <a:spcPct val="100000"/>
              </a:lnSpc>
            </a:pPr>
            <a:r>
              <a:rPr lang="en-GB" altLang="en-US" sz="1100" dirty="0"/>
              <a:t>It is essential to have a focused collection plan based on force and local intelligence requirements. These collection plans will be set by the </a:t>
            </a:r>
            <a:r>
              <a:rPr lang="en-GB" altLang="en-US" sz="1100" b="1" dirty="0"/>
              <a:t>Tasking and Co-ordination Group Meeting </a:t>
            </a:r>
            <a:r>
              <a:rPr lang="en-GB" altLang="en-US" sz="1100" dirty="0"/>
              <a:t>which is part of the NIM which will be explained later.</a:t>
            </a:r>
          </a:p>
          <a:p>
            <a:pPr>
              <a:lnSpc>
                <a:spcPct val="100000"/>
              </a:lnSpc>
            </a:pPr>
            <a:endParaRPr lang="en-US" altLang="en-US" sz="1100" dirty="0"/>
          </a:p>
          <a:p>
            <a:pPr>
              <a:lnSpc>
                <a:spcPct val="100000"/>
              </a:lnSpc>
            </a:pPr>
            <a:r>
              <a:rPr lang="en-GB" altLang="en-US" sz="1100" dirty="0"/>
              <a:t>The </a:t>
            </a:r>
            <a:r>
              <a:rPr lang="en-GB" altLang="en-US" sz="1100" b="1" dirty="0"/>
              <a:t>collection</a:t>
            </a:r>
            <a:r>
              <a:rPr lang="en-GB" altLang="en-US" sz="1100" dirty="0"/>
              <a:t> of intelligence must be done with due regard to legislation such as</a:t>
            </a:r>
            <a:r>
              <a:rPr lang="en-GB" altLang="en-US" sz="1100" b="1" dirty="0"/>
              <a:t> ECHR</a:t>
            </a:r>
            <a:r>
              <a:rPr lang="en-GB" altLang="en-US" sz="1100" dirty="0"/>
              <a:t> i.e. legality, proportionality, necessity </a:t>
            </a:r>
            <a:r>
              <a:rPr lang="en-GB" altLang="en-US" sz="1100" dirty="0" err="1"/>
              <a:t>etc</a:t>
            </a:r>
            <a:endParaRPr lang="en-GB" altLang="en-US" sz="1100" dirty="0"/>
          </a:p>
          <a:p>
            <a:pPr>
              <a:lnSpc>
                <a:spcPct val="100000"/>
              </a:lnSpc>
            </a:pPr>
            <a:r>
              <a:rPr lang="en-GB" altLang="en-US" sz="1100" dirty="0"/>
              <a:t>Standard grounds must be established i.e. likely to be of value in the interests of Prevention or detection of crime and disorder or the maintenance of community safety</a:t>
            </a:r>
          </a:p>
          <a:p>
            <a:pPr>
              <a:lnSpc>
                <a:spcPct val="100000"/>
              </a:lnSpc>
            </a:pPr>
            <a:endParaRPr lang="en-GB" altLang="en-US" sz="1100" dirty="0"/>
          </a:p>
          <a:p>
            <a:pPr>
              <a:lnSpc>
                <a:spcPct val="100000"/>
              </a:lnSpc>
            </a:pPr>
            <a:r>
              <a:rPr lang="en-GB" altLang="en-US" sz="1100" b="1" dirty="0"/>
              <a:t>Trainer holds board blast on potential collection sources: To include the public, Partner Agencies, internal &amp; external databases:</a:t>
            </a:r>
          </a:p>
          <a:p>
            <a:pPr>
              <a:lnSpc>
                <a:spcPct val="100000"/>
              </a:lnSpc>
            </a:pPr>
            <a:endParaRPr lang="en-GB" altLang="en-US" sz="1100" b="1" dirty="0"/>
          </a:p>
          <a:p>
            <a:pPr>
              <a:lnSpc>
                <a:spcPct val="100000"/>
              </a:lnSpc>
            </a:pPr>
            <a:r>
              <a:rPr lang="en-GB" sz="1100" dirty="0"/>
              <a:t>Sources of information and intelligence, including: </a:t>
            </a:r>
          </a:p>
          <a:p>
            <a:pPr>
              <a:lnSpc>
                <a:spcPct val="100000"/>
              </a:lnSpc>
            </a:pPr>
            <a:r>
              <a:rPr lang="en-GB" sz="1100" dirty="0"/>
              <a:t>Open/closed sources </a:t>
            </a:r>
          </a:p>
          <a:p>
            <a:pPr>
              <a:lnSpc>
                <a:spcPct val="100000"/>
              </a:lnSpc>
            </a:pPr>
            <a:r>
              <a:rPr lang="en-GB" sz="1100" dirty="0"/>
              <a:t>Internet Intelligence Investigations (III)</a:t>
            </a:r>
          </a:p>
          <a:p>
            <a:pPr>
              <a:lnSpc>
                <a:spcPct val="100000"/>
              </a:lnSpc>
            </a:pPr>
            <a:r>
              <a:rPr lang="en-GB" sz="1100" dirty="0"/>
              <a:t>Police National Computer (PNC)</a:t>
            </a:r>
          </a:p>
          <a:p>
            <a:pPr>
              <a:lnSpc>
                <a:spcPct val="100000"/>
              </a:lnSpc>
            </a:pPr>
            <a:r>
              <a:rPr lang="en-GB" sz="1100" dirty="0"/>
              <a:t>Police National Database (PND)</a:t>
            </a:r>
          </a:p>
          <a:p>
            <a:pPr>
              <a:lnSpc>
                <a:spcPct val="100000"/>
              </a:lnSpc>
            </a:pPr>
            <a:r>
              <a:rPr lang="en-GB" sz="1100" dirty="0"/>
              <a:t>Policing registers</a:t>
            </a:r>
          </a:p>
          <a:p>
            <a:pPr>
              <a:lnSpc>
                <a:spcPct val="100000"/>
              </a:lnSpc>
            </a:pPr>
            <a:r>
              <a:rPr lang="en-GB" sz="1100" dirty="0"/>
              <a:t>Other forces/agencies, including specialist agencies and departments</a:t>
            </a:r>
          </a:p>
          <a:p>
            <a:pPr>
              <a:lnSpc>
                <a:spcPct val="100000"/>
              </a:lnSpc>
            </a:pPr>
            <a:r>
              <a:rPr lang="en-GB" sz="1100" dirty="0"/>
              <a:t>Covert Human Intelligence Sources (CHIS)</a:t>
            </a:r>
          </a:p>
          <a:p>
            <a:pPr>
              <a:lnSpc>
                <a:spcPct val="100000"/>
              </a:lnSpc>
            </a:pPr>
            <a:r>
              <a:rPr lang="en-GB" sz="1100" dirty="0"/>
              <a:t>Social media</a:t>
            </a:r>
          </a:p>
          <a:p>
            <a:pPr>
              <a:lnSpc>
                <a:spcPct val="100000"/>
              </a:lnSpc>
            </a:pPr>
            <a:r>
              <a:rPr lang="en-GB" sz="1100" dirty="0"/>
              <a:t>Community intelligence</a:t>
            </a:r>
          </a:p>
          <a:p>
            <a:pPr>
              <a:lnSpc>
                <a:spcPct val="100000"/>
              </a:lnSpc>
            </a:pPr>
            <a:r>
              <a:rPr lang="en-GB" sz="1100" dirty="0"/>
              <a:t>Digital sources e.g.</a:t>
            </a:r>
            <a:r>
              <a:rPr lang="en-GB" sz="1100" baseline="0" dirty="0"/>
              <a:t> mobile phones, tablets, laptops, CCTV etc.</a:t>
            </a:r>
            <a:endParaRPr lang="en-GB" altLang="en-US" sz="1100" b="1" dirty="0"/>
          </a:p>
          <a:p>
            <a:pPr>
              <a:lnSpc>
                <a:spcPct val="100000"/>
              </a:lnSpc>
            </a:pPr>
            <a:endParaRPr lang="en-US" altLang="en-US" sz="1100" dirty="0"/>
          </a:p>
          <a:p>
            <a:pPr>
              <a:lnSpc>
                <a:spcPct val="100000"/>
              </a:lnSpc>
            </a:pPr>
            <a:r>
              <a:rPr lang="en-GB" altLang="en-US" sz="1100" dirty="0"/>
              <a:t>The best person to evaluate a piece of information is the person submitting it - </a:t>
            </a:r>
            <a:r>
              <a:rPr lang="en-GB" altLang="en-US" sz="1100" b="1" dirty="0"/>
              <a:t>YOU!</a:t>
            </a:r>
            <a:endParaRPr lang="en-GB" altLang="en-US" sz="1100" dirty="0"/>
          </a:p>
          <a:p>
            <a:pPr>
              <a:lnSpc>
                <a:spcPct val="100000"/>
              </a:lnSpc>
            </a:pPr>
            <a:endParaRPr lang="en-GB" altLang="en-US" sz="1100" dirty="0"/>
          </a:p>
          <a:p>
            <a:pPr>
              <a:lnSpc>
                <a:spcPct val="100000"/>
              </a:lnSpc>
            </a:pPr>
            <a:r>
              <a:rPr lang="en-GB" altLang="en-US" sz="1100" b="1" dirty="0"/>
              <a:t>Evaluation</a:t>
            </a:r>
            <a:r>
              <a:rPr lang="en-GB" altLang="en-US" sz="1100" dirty="0"/>
              <a:t> is known as the 3 x 5 x 2 system. This system is National and in accordance with the National Intelligence Model. This evaluation process will be covered in more depth later in the lesson</a:t>
            </a:r>
          </a:p>
          <a:p>
            <a:pPr>
              <a:lnSpc>
                <a:spcPct val="100000"/>
              </a:lnSpc>
            </a:pPr>
            <a:endParaRPr lang="en-US" altLang="en-US" sz="1100" dirty="0"/>
          </a:p>
          <a:p>
            <a:pPr>
              <a:lnSpc>
                <a:spcPct val="100000"/>
              </a:lnSpc>
            </a:pPr>
            <a:r>
              <a:rPr lang="en-GB" altLang="en-US" sz="1100" b="1" dirty="0"/>
              <a:t>Analysis</a:t>
            </a:r>
            <a:r>
              <a:rPr lang="en-GB" altLang="en-US" sz="1100" dirty="0"/>
              <a:t> is carried out to make the best possible use of known information and to produce where possible a predictive element, capable of influencing strategies designed to combat operational problems.</a:t>
            </a:r>
          </a:p>
          <a:p>
            <a:pPr>
              <a:lnSpc>
                <a:spcPct val="100000"/>
              </a:lnSpc>
            </a:pPr>
            <a:r>
              <a:rPr lang="en-GB" altLang="en-US" sz="1100" dirty="0"/>
              <a:t>Skilled analysts will then be able to piece together the big picture and develop inferences that will influence operational action. It is at this stage that gaps in intelligence are identified and new targets are identified.</a:t>
            </a:r>
          </a:p>
          <a:p>
            <a:pPr>
              <a:lnSpc>
                <a:spcPct val="100000"/>
              </a:lnSpc>
            </a:pPr>
            <a:endParaRPr lang="en-GB" altLang="en-US" sz="1100" dirty="0"/>
          </a:p>
          <a:p>
            <a:pPr>
              <a:lnSpc>
                <a:spcPct val="100000"/>
              </a:lnSpc>
            </a:pPr>
            <a:r>
              <a:rPr lang="en-GB" altLang="en-US" sz="1100" b="1" dirty="0"/>
              <a:t>Dissemination</a:t>
            </a:r>
            <a:r>
              <a:rPr lang="en-GB" altLang="en-US" sz="1100" dirty="0"/>
              <a:t> - This part of the Intelligence Cycle can only be dealt with after all the other parts have been worked through. This is the point where the Intelligence Specialist decides precisely what to do with the information/intelligence which has been processed.</a:t>
            </a:r>
          </a:p>
          <a:p>
            <a:pPr>
              <a:lnSpc>
                <a:spcPct val="100000"/>
              </a:lnSpc>
            </a:pPr>
            <a:r>
              <a:rPr lang="en-GB" altLang="en-US" sz="1100" dirty="0"/>
              <a:t>Dissemination is the passing on of intelligence to those that both should and need to know. Some dissemination requires certain authorities and will be looked at later in the lesson</a:t>
            </a:r>
          </a:p>
          <a:p>
            <a:pPr>
              <a:lnSpc>
                <a:spcPct val="100000"/>
              </a:lnSpc>
            </a:pPr>
            <a:endParaRPr lang="en-GB" altLang="en-US" sz="1100" dirty="0"/>
          </a:p>
          <a:p>
            <a:pPr>
              <a:lnSpc>
                <a:spcPct val="100000"/>
              </a:lnSpc>
            </a:pPr>
            <a:r>
              <a:rPr lang="en-GB" altLang="en-US" sz="1100" dirty="0"/>
              <a:t>We can now see the circle is complete, but remember each cycle always must start with a clear direction so we are all pulling in the same direction. Circumstances will invariably change and the process will begin again hence it is a cycle. </a:t>
            </a:r>
          </a:p>
          <a:p>
            <a:pPr>
              <a:lnSpc>
                <a:spcPct val="100000"/>
              </a:lnSpc>
            </a:pPr>
            <a:endParaRPr lang="en-GB" altLang="en-US" sz="1100" dirty="0"/>
          </a:p>
          <a:p>
            <a:pPr>
              <a:lnSpc>
                <a:spcPct val="100000"/>
              </a:lnSpc>
            </a:pPr>
            <a:r>
              <a:rPr lang="en-GB" altLang="en-US" sz="1100" b="1" dirty="0"/>
              <a:t>Hand Out: Golden Nominal </a:t>
            </a:r>
          </a:p>
          <a:p>
            <a:pPr>
              <a:lnSpc>
                <a:spcPct val="100000"/>
              </a:lnSpc>
            </a:pPr>
            <a:endParaRPr lang="en-GB" altLang="en-US" sz="1100" b="1" dirty="0"/>
          </a:p>
          <a:p>
            <a:pPr>
              <a:lnSpc>
                <a:spcPct val="100000"/>
              </a:lnSpc>
            </a:pPr>
            <a:r>
              <a:rPr lang="en-GB" altLang="en-US" sz="1100" b="1" dirty="0"/>
              <a:t>By getting this right, we can utilise the NIM to create</a:t>
            </a:r>
            <a:r>
              <a:rPr lang="en-GB" altLang="en-US" sz="1100" b="1" baseline="0" dirty="0"/>
              <a:t> action plans and operations on Strategic and tactical assessments when dealing with incidents of high or low level origins e.g. ASB in local area to Organised Criminal Gangs cuckooing in the area.</a:t>
            </a:r>
          </a:p>
          <a:p>
            <a:pPr>
              <a:lnSpc>
                <a:spcPct val="100000"/>
              </a:lnSpc>
            </a:pPr>
            <a:endParaRPr lang="en-GB" altLang="en-US" sz="1100" b="1" baseline="0" dirty="0"/>
          </a:p>
          <a:p>
            <a:pPr>
              <a:lnSpc>
                <a:spcPct val="100000"/>
              </a:lnSpc>
            </a:pPr>
            <a:r>
              <a:rPr lang="en-GB" altLang="en-US" sz="1100" b="1" baseline="0" dirty="0"/>
              <a:t>The role of briefings is highly important, as it will give an indication of what officer is to do what task within the operation e.g. in a house raid: who is the method of entry officer; do we know the subject/s; are they armed? Who will be the exhibiting officer? Who will be the officer in the case.</a:t>
            </a:r>
          </a:p>
          <a:p>
            <a:pPr>
              <a:lnSpc>
                <a:spcPct val="100000"/>
              </a:lnSpc>
            </a:pPr>
            <a:r>
              <a:rPr lang="en-GB" altLang="en-US" sz="1100" b="1" baseline="0" dirty="0"/>
              <a:t>What intelligence have we sourced – what does it tell us? </a:t>
            </a:r>
          </a:p>
          <a:p>
            <a:pPr>
              <a:lnSpc>
                <a:spcPct val="100000"/>
              </a:lnSpc>
            </a:pPr>
            <a:endParaRPr lang="en-GB" altLang="en-US" sz="1100" b="1" baseline="0" dirty="0"/>
          </a:p>
          <a:p>
            <a:pPr>
              <a:lnSpc>
                <a:spcPct val="100000"/>
              </a:lnSpc>
            </a:pPr>
            <a:r>
              <a:rPr lang="en-GB" altLang="en-US" sz="1100" b="1" baseline="0" dirty="0"/>
              <a:t>Debriefing the operation is highly important – what have we learnt from it, were there any mistakes made, what went well, what further intelligence did we obtain.</a:t>
            </a:r>
          </a:p>
          <a:p>
            <a:pPr>
              <a:lnSpc>
                <a:spcPct val="100000"/>
              </a:lnSpc>
            </a:pPr>
            <a:endParaRPr lang="en-GB" altLang="en-US" sz="1100" b="1" baseline="0" dirty="0"/>
          </a:p>
          <a:p>
            <a:r>
              <a:rPr lang="en-GB" sz="1200" b="1" i="0" kern="1200" dirty="0">
                <a:solidFill>
                  <a:schemeClr val="tx1"/>
                </a:solidFill>
                <a:effectLst/>
                <a:latin typeface="Arial" charset="0"/>
                <a:ea typeface="+mn-ea"/>
                <a:cs typeface="Arial" charset="0"/>
              </a:rPr>
              <a:t>Reporting member of staff and date/time of report</a:t>
            </a:r>
          </a:p>
          <a:p>
            <a:r>
              <a:rPr lang="en-GB" sz="1200" b="0" i="0" kern="1200" dirty="0">
                <a:solidFill>
                  <a:schemeClr val="tx1"/>
                </a:solidFill>
                <a:effectLst/>
                <a:latin typeface="Arial" charset="0"/>
                <a:ea typeface="+mn-ea"/>
                <a:cs typeface="Arial" charset="0"/>
              </a:rPr>
              <a:t>These fields record the name, rank or position, and the station or office of the person who completes the Intelligence Report, together with the date and time of submission.</a:t>
            </a:r>
          </a:p>
          <a:p>
            <a:r>
              <a:rPr lang="en-GB" sz="1200" b="0" i="0" kern="1200" dirty="0">
                <a:solidFill>
                  <a:schemeClr val="tx1"/>
                </a:solidFill>
                <a:effectLst/>
                <a:latin typeface="Arial" charset="0"/>
                <a:ea typeface="+mn-ea"/>
                <a:cs typeface="Arial" charset="0"/>
              </a:rPr>
              <a:t>Or if the report needs to be re-submitted e.g. through sanitisation process, must leave an audit trail.</a:t>
            </a:r>
          </a:p>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12</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To be effective the NIM relies on information and/or intelligence which can be obtained from a variety of sources.</a:t>
            </a:r>
          </a:p>
          <a:p>
            <a:r>
              <a:rPr lang="en-GB" altLang="en-US" sz="1100" dirty="0">
                <a:latin typeface="Arial" panose="020B0604020202020204" pitchFamily="34" charset="0"/>
                <a:cs typeface="Arial" panose="020B0604020202020204" pitchFamily="34" charset="0"/>
              </a:rPr>
              <a:t>There are a number of both legislation, policy and procedures that govern the use of information and intelligence by the police.</a:t>
            </a:r>
          </a:p>
          <a:p>
            <a:r>
              <a:rPr lang="en-GB" altLang="en-US" sz="1100" dirty="0">
                <a:latin typeface="Arial" panose="020B0604020202020204" pitchFamily="34" charset="0"/>
                <a:cs typeface="Arial" panose="020B0604020202020204" pitchFamily="34" charset="0"/>
              </a:rPr>
              <a:t>What you see here is a list of the legislation, national policies, codes of practice and guidelines that relate to the gathering and submitting of information.  </a:t>
            </a:r>
          </a:p>
          <a:p>
            <a:r>
              <a:rPr lang="en-GB" altLang="en-US" sz="1100" b="1" dirty="0">
                <a:solidFill>
                  <a:srgbClr val="0033CC"/>
                </a:solidFill>
                <a:latin typeface="Arial" panose="020B0604020202020204" pitchFamily="34" charset="0"/>
                <a:cs typeface="Arial" panose="020B0604020202020204" pitchFamily="34" charset="0"/>
              </a:rPr>
              <a:t>The Criminal Procedure and Investigations Act 1996 </a:t>
            </a:r>
            <a:r>
              <a:rPr lang="en-GB" altLang="en-US" sz="1100" dirty="0">
                <a:latin typeface="Arial" panose="020B0604020202020204" pitchFamily="34" charset="0"/>
                <a:cs typeface="Arial" panose="020B0604020202020204" pitchFamily="34" charset="0"/>
              </a:rPr>
              <a:t>provides legislation which lays down provisions for prosecution and defence disclosure to be conducted in stages within criminal proceedings. Duty to record, Retain, reveal (3Rs) and disclosure.</a:t>
            </a:r>
          </a:p>
          <a:p>
            <a:r>
              <a:rPr lang="en-GB" altLang="en-US" sz="1100" b="1" dirty="0">
                <a:solidFill>
                  <a:srgbClr val="0033CC"/>
                </a:solidFill>
                <a:latin typeface="Arial" panose="020B0604020202020204" pitchFamily="34" charset="0"/>
                <a:cs typeface="Arial" panose="020B0604020202020204" pitchFamily="34" charset="0"/>
              </a:rPr>
              <a:t>Data Protection Act 2018: </a:t>
            </a:r>
            <a:r>
              <a:rPr lang="en-GB" altLang="en-US" sz="1100" b="0" dirty="0">
                <a:solidFill>
                  <a:srgbClr val="0033CC"/>
                </a:solidFill>
                <a:latin typeface="Arial" panose="020B0604020202020204" pitchFamily="34" charset="0"/>
                <a:cs typeface="Arial" panose="020B0604020202020204" pitchFamily="34" charset="0"/>
              </a:rPr>
              <a:t>protection</a:t>
            </a:r>
            <a:r>
              <a:rPr lang="en-GB" altLang="en-US" sz="1100" b="1" dirty="0">
                <a:solidFill>
                  <a:srgbClr val="0033CC"/>
                </a:solidFill>
                <a:latin typeface="Arial" panose="020B0604020202020204" pitchFamily="34" charset="0"/>
                <a:cs typeface="Arial" panose="020B0604020202020204" pitchFamily="34" charset="0"/>
              </a:rPr>
              <a:t> </a:t>
            </a:r>
            <a:r>
              <a:rPr lang="en-GB" altLang="en-US" sz="1100" b="0" dirty="0">
                <a:solidFill>
                  <a:srgbClr val="0033CC"/>
                </a:solidFill>
                <a:latin typeface="Arial" panose="020B0604020202020204" pitchFamily="34" charset="0"/>
                <a:cs typeface="Arial" panose="020B0604020202020204" pitchFamily="34" charset="0"/>
              </a:rPr>
              <a:t>of information held on databases. A</a:t>
            </a:r>
            <a:r>
              <a:rPr lang="en-GB" altLang="en-US" sz="1100" dirty="0">
                <a:latin typeface="Arial" panose="020B0604020202020204" pitchFamily="34" charset="0"/>
                <a:cs typeface="Arial" panose="020B0604020202020204" pitchFamily="34" charset="0"/>
              </a:rPr>
              <a:t>lso makes provision for the regulation of the processing of information relating to individuals, including the obtaining, holding, use or disclosure of such information that should </a:t>
            </a:r>
            <a:r>
              <a:rPr lang="en-GB" altLang="en-US" sz="1100" b="0" dirty="0">
                <a:solidFill>
                  <a:srgbClr val="0033CC"/>
                </a:solidFill>
                <a:latin typeface="Arial" panose="020B0604020202020204" pitchFamily="34" charset="0"/>
                <a:cs typeface="Arial" panose="020B0604020202020204" pitchFamily="34" charset="0"/>
              </a:rPr>
              <a:t>not be released to anyone not entitled to see it</a:t>
            </a:r>
            <a:r>
              <a:rPr lang="en-GB" altLang="en-US" sz="1100" dirty="0">
                <a:latin typeface="Arial" panose="020B0604020202020204" pitchFamily="34" charset="0"/>
                <a:cs typeface="Arial" panose="020B0604020202020204" pitchFamily="34" charset="0"/>
              </a:rPr>
              <a:t>. </a:t>
            </a:r>
          </a:p>
          <a:p>
            <a:r>
              <a:rPr lang="en-GB" altLang="en-US" sz="1100" b="1" dirty="0">
                <a:latin typeface="Arial" panose="020B0604020202020204" pitchFamily="34" charset="0"/>
                <a:cs typeface="Arial" panose="020B0604020202020204" pitchFamily="34" charset="0"/>
              </a:rPr>
              <a:t>GDPR 2016 (EU) 2016/679 – this is added onto the guidance under</a:t>
            </a:r>
            <a:r>
              <a:rPr lang="en-GB" altLang="en-US" sz="1100" b="1" baseline="0" dirty="0">
                <a:latin typeface="Arial" panose="020B0604020202020204" pitchFamily="34" charset="0"/>
                <a:cs typeface="Arial" panose="020B0604020202020204" pitchFamily="34" charset="0"/>
              </a:rPr>
              <a:t> the DPA 2018 to form two parts of legislation; GDPR is a lot more sensitive in nature when it comes to holding personal data on individuals e.g. sexual lifestyle/orientation, political allegiance and so on; thus making it in need of more scrutiny and security. As such, sharing of information must fall under some form of governance by the organisation holding the information. This will also fall under the scrutiny of the Information Commissioner Office, who oversee how data is collated, stored and disseminated. </a:t>
            </a:r>
            <a:endParaRPr lang="en-GB" altLang="en-US" sz="1100" b="1" dirty="0">
              <a:latin typeface="Arial" panose="020B0604020202020204" pitchFamily="34" charset="0"/>
              <a:cs typeface="Arial" panose="020B0604020202020204" pitchFamily="34" charset="0"/>
            </a:endParaRPr>
          </a:p>
          <a:p>
            <a:r>
              <a:rPr lang="en-GB" altLang="en-US" sz="1100" b="1" dirty="0">
                <a:solidFill>
                  <a:srgbClr val="0033CC"/>
                </a:solidFill>
                <a:latin typeface="Arial" panose="020B0604020202020204" pitchFamily="34" charset="0"/>
                <a:cs typeface="Arial" panose="020B0604020202020204" pitchFamily="34" charset="0"/>
              </a:rPr>
              <a:t>Human Rights Act 1998: </a:t>
            </a:r>
            <a:r>
              <a:rPr lang="en-GB" altLang="en-US" sz="1100" b="0" dirty="0">
                <a:solidFill>
                  <a:srgbClr val="0033CC"/>
                </a:solidFill>
                <a:latin typeface="Arial" panose="020B0604020202020204" pitchFamily="34" charset="0"/>
                <a:cs typeface="Arial" panose="020B0604020202020204" pitchFamily="34" charset="0"/>
              </a:rPr>
              <a:t>protection of life &amp; right to privacy</a:t>
            </a:r>
          </a:p>
          <a:p>
            <a:r>
              <a:rPr lang="en-GB" altLang="en-US" sz="1100" b="1" dirty="0">
                <a:solidFill>
                  <a:srgbClr val="0033CC"/>
                </a:solidFill>
                <a:latin typeface="Arial" panose="020B0604020202020204" pitchFamily="34" charset="0"/>
                <a:cs typeface="Arial" panose="020B0604020202020204" pitchFamily="34" charset="0"/>
              </a:rPr>
              <a:t>Freedom of Information Act 2000 </a:t>
            </a:r>
            <a:r>
              <a:rPr lang="en-GB" altLang="en-US" sz="1100" dirty="0">
                <a:latin typeface="Arial" panose="020B0604020202020204" pitchFamily="34" charset="0"/>
                <a:cs typeface="Arial" panose="020B0604020202020204" pitchFamily="34" charset="0"/>
              </a:rPr>
              <a:t>also makes provision for the disclosure of information held by public authorities or by persons providing services for them and to amend the Data Protection Act 1998 and the Public Records Act 1958</a:t>
            </a:r>
            <a:endParaRPr lang="en-GB" altLang="en-US" sz="1100" b="1" dirty="0">
              <a:latin typeface="Arial" panose="020B0604020202020204" pitchFamily="34" charset="0"/>
              <a:cs typeface="Arial" panose="020B0604020202020204" pitchFamily="34" charset="0"/>
            </a:endParaRPr>
          </a:p>
          <a:p>
            <a:r>
              <a:rPr lang="en-GB" altLang="en-US" sz="1100" b="1" dirty="0">
                <a:solidFill>
                  <a:srgbClr val="0033CC"/>
                </a:solidFill>
                <a:latin typeface="Arial" panose="020B0604020202020204" pitchFamily="34" charset="0"/>
                <a:cs typeface="Arial" panose="020B0604020202020204" pitchFamily="34" charset="0"/>
              </a:rPr>
              <a:t>Regulation of Investigatory Powers Act 2000 </a:t>
            </a:r>
            <a:r>
              <a:rPr lang="en-GB" altLang="en-US" sz="1100" dirty="0">
                <a:latin typeface="Arial" panose="020B0604020202020204" pitchFamily="34" charset="0"/>
                <a:cs typeface="Arial" panose="020B0604020202020204" pitchFamily="34" charset="0"/>
              </a:rPr>
              <a:t>mainly deals with the interception of communications, acquiring and disclosing information, carrying out surveillance, the use of Covert Human Intelligence Sources </a:t>
            </a:r>
            <a:r>
              <a:rPr lang="en-GB" altLang="en-US" sz="1100" b="1" dirty="0">
                <a:solidFill>
                  <a:srgbClr val="FF3300"/>
                </a:solidFill>
                <a:latin typeface="Arial" panose="020B0604020202020204" pitchFamily="34" charset="0"/>
                <a:cs typeface="Arial" panose="020B0604020202020204" pitchFamily="34" charset="0"/>
              </a:rPr>
              <a:t>(CHIS)</a:t>
            </a:r>
            <a:r>
              <a:rPr lang="en-GB" altLang="en-US" sz="1100" dirty="0">
                <a:latin typeface="Arial" panose="020B0604020202020204" pitchFamily="34" charset="0"/>
                <a:cs typeface="Arial" panose="020B0604020202020204" pitchFamily="34" charset="0"/>
              </a:rPr>
              <a:t> and how electronic data protected by encryption or passwords may be decrypted or accessed; it establishes a tribunal with jurisdiction in relation to those matters.</a:t>
            </a:r>
          </a:p>
          <a:p>
            <a:r>
              <a:rPr lang="en-GB" altLang="en-US" sz="1100" b="1" dirty="0">
                <a:latin typeface="Arial" panose="020B0604020202020204" pitchFamily="34" charset="0"/>
                <a:cs typeface="Arial" panose="020B0604020202020204" pitchFamily="34" charset="0"/>
              </a:rPr>
              <a:t>Investigatory Powers Act 2016 (there is a College Learn package on this that students must complete)</a:t>
            </a:r>
            <a:endParaRPr lang="en-GB" altLang="en-US" sz="1100" b="1" baseline="0" dirty="0">
              <a:latin typeface="Arial" panose="020B0604020202020204" pitchFamily="34" charset="0"/>
              <a:cs typeface="Arial" panose="020B0604020202020204" pitchFamily="34" charset="0"/>
            </a:endParaRPr>
          </a:p>
          <a:p>
            <a:r>
              <a:rPr lang="en-GB" sz="1100" dirty="0">
                <a:effectLst/>
              </a:rPr>
              <a:t>An Act to make provision about the interception of communications, equipment interference and the acquisition and retention of communications data, bulk personal datasets and other information; to make provision about the treatment of material held as a result of such interception, equipment interference or acquisition or retention; to establish the Investigatory Powers Commissioner and other Judicial Commissioners and make provision about them and other oversight arrangements; to make further provision about investigatory powers and national security; to amend sections 3 and 5 of the Intelligence Services Act 1994; and for connected purposes</a:t>
            </a:r>
            <a:endParaRPr lang="en-GB" altLang="en-US" sz="1100" b="1" baseline="0" dirty="0">
              <a:latin typeface="Arial" panose="020B0604020202020204" pitchFamily="34" charset="0"/>
              <a:cs typeface="Arial" panose="020B0604020202020204" pitchFamily="34" charset="0"/>
            </a:endParaRPr>
          </a:p>
          <a:p>
            <a:r>
              <a:rPr lang="en-GB" sz="1100" dirty="0"/>
              <a:t>The act does 3 things:</a:t>
            </a:r>
          </a:p>
          <a:p>
            <a:endParaRPr lang="en-GB" sz="1100" dirty="0"/>
          </a:p>
          <a:p>
            <a:pPr marL="228600" indent="-228600">
              <a:buAutoNum type="arabicPeriod"/>
            </a:pPr>
            <a:r>
              <a:rPr lang="en-GB" sz="1100" dirty="0"/>
              <a:t>Brings together all of the powers already available to law enforcement and the security and intelligence agencies to obtain communications and data about communications. It will make these powers and the safeguards that apply to them clear and understandable.</a:t>
            </a:r>
          </a:p>
          <a:p>
            <a:pPr marL="0" indent="0">
              <a:buNone/>
            </a:pPr>
            <a:endParaRPr lang="en-GB" sz="1100" dirty="0"/>
          </a:p>
          <a:p>
            <a:r>
              <a:rPr lang="en-GB" sz="1100" dirty="0"/>
              <a:t>2. Radically overhauls the way these powers are authorised and overseen. It introduces a ‘double-lock’ for interception warrants, so that, following Secretary of State authorisation, these (and other warrants) cannot come into force until they have been approved by a judge. And it creates a powerful new Investigatory Powers Commissioner to oversee how these powers are used.</a:t>
            </a:r>
          </a:p>
          <a:p>
            <a:endParaRPr lang="en-GB" sz="1100" dirty="0"/>
          </a:p>
          <a:p>
            <a:r>
              <a:rPr lang="en-GB" sz="1100" dirty="0"/>
              <a:t>3. Ensures powers are fit for the digital age. It makes provision for the retention of internet connection records for law enforcement to identify the communications service to which a device has connected. This will restore capabilities that have been lost as a result of changes in the way people communicate.</a:t>
            </a:r>
          </a:p>
          <a:p>
            <a:endParaRPr lang="en-GB" altLang="en-US"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13</a:t>
            </a:fld>
            <a:endParaRPr lang="en-GB" altLang="en-US"/>
          </a:p>
        </p:txBody>
      </p:sp>
    </p:spTree>
    <p:extLst>
      <p:ext uri="{BB962C8B-B14F-4D97-AF65-F5344CB8AC3E}">
        <p14:creationId xmlns:p14="http://schemas.microsoft.com/office/powerpoint/2010/main" val="3769246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With regard to policies and procedures we have the </a:t>
            </a:r>
            <a:r>
              <a:rPr lang="en-GB" altLang="en-US" sz="1100" b="1" dirty="0">
                <a:latin typeface="Arial" panose="020B0604020202020204" pitchFamily="34" charset="0"/>
                <a:cs typeface="Arial" panose="020B0604020202020204" pitchFamily="34" charset="0"/>
              </a:rPr>
              <a:t>National</a:t>
            </a:r>
            <a:r>
              <a:rPr lang="en-GB" altLang="en-US" sz="1100" b="1" baseline="0" dirty="0">
                <a:latin typeface="Arial" panose="020B0604020202020204" pitchFamily="34" charset="0"/>
                <a:cs typeface="Arial" panose="020B0604020202020204" pitchFamily="34" charset="0"/>
              </a:rPr>
              <a:t> Intelligence </a:t>
            </a:r>
            <a:r>
              <a:rPr lang="en-GB" altLang="en-US" sz="1100" b="1" dirty="0">
                <a:latin typeface="Arial" panose="020B0604020202020204" pitchFamily="34" charset="0"/>
                <a:cs typeface="Arial" panose="020B0604020202020204" pitchFamily="34" charset="0"/>
              </a:rPr>
              <a:t>Model </a:t>
            </a:r>
            <a:r>
              <a:rPr lang="en-GB" altLang="en-US" sz="1100" dirty="0">
                <a:latin typeface="Arial" panose="020B0604020202020204" pitchFamily="34" charset="0"/>
                <a:cs typeface="Arial" panose="020B0604020202020204" pitchFamily="34" charset="0"/>
              </a:rPr>
              <a:t>and the </a:t>
            </a:r>
            <a:r>
              <a:rPr lang="en-GB" altLang="en-US" sz="1100" b="1" dirty="0">
                <a:latin typeface="Arial" panose="020B0604020202020204" pitchFamily="34" charset="0"/>
                <a:cs typeface="Arial" panose="020B0604020202020204" pitchFamily="34" charset="0"/>
              </a:rPr>
              <a:t>3X5X2 grading system </a:t>
            </a:r>
            <a:r>
              <a:rPr lang="en-GB" altLang="en-US" sz="1100" dirty="0">
                <a:latin typeface="Arial" panose="020B0604020202020204" pitchFamily="34" charset="0"/>
                <a:cs typeface="Arial" panose="020B0604020202020204" pitchFamily="34" charset="0"/>
              </a:rPr>
              <a:t>which will be looking at shortly.</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0033CC"/>
                </a:solidFill>
                <a:latin typeface="Arial" panose="020B0604020202020204" pitchFamily="34" charset="0"/>
                <a:cs typeface="Arial" panose="020B0604020202020204" pitchFamily="34" charset="0"/>
              </a:rPr>
              <a:t>National Briefing Model</a:t>
            </a:r>
            <a:r>
              <a:rPr lang="en-GB" altLang="en-US" sz="1100" dirty="0">
                <a:latin typeface="Arial" panose="020B0604020202020204" pitchFamily="34" charset="0"/>
                <a:cs typeface="Arial" panose="020B0604020202020204" pitchFamily="34" charset="0"/>
              </a:rPr>
              <a:t>, is generally more for supervisors although if you were to organise any sort of operation you would use the format outlined in the model. </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0033CC"/>
                </a:solidFill>
                <a:latin typeface="Arial" panose="020B0604020202020204" pitchFamily="34" charset="0"/>
                <a:cs typeface="Arial" panose="020B0604020202020204" pitchFamily="34" charset="0"/>
              </a:rPr>
              <a:t>Managing Information (formerly Management of Police Information MOPI) - 2006</a:t>
            </a:r>
          </a:p>
          <a:p>
            <a:r>
              <a:rPr lang="en-GB" altLang="en-US" sz="1100" dirty="0">
                <a:latin typeface="Arial" panose="020B0604020202020204" pitchFamily="34" charset="0"/>
                <a:cs typeface="Arial" panose="020B0604020202020204" pitchFamily="34" charset="0"/>
              </a:rPr>
              <a:t>Managing Information relates to the means by which the police collect, record, share and retain information and has been the subject of some controversy in recent years, most notably following an enquiry into the circumstances preceding the Soham murders and the subsequent police investigations (</a:t>
            </a:r>
            <a:r>
              <a:rPr lang="en-GB" altLang="en-US" sz="1100" dirty="0" err="1">
                <a:latin typeface="Arial" panose="020B0604020202020204" pitchFamily="34" charset="0"/>
                <a:cs typeface="Arial" panose="020B0604020202020204" pitchFamily="34" charset="0"/>
              </a:rPr>
              <a:t>Bichard</a:t>
            </a:r>
            <a:r>
              <a:rPr lang="en-GB" altLang="en-US" sz="1100" dirty="0">
                <a:latin typeface="Arial" panose="020B0604020202020204" pitchFamily="34" charset="0"/>
                <a:cs typeface="Arial" panose="020B0604020202020204" pitchFamily="34" charset="0"/>
              </a:rPr>
              <a:t> 2004)</a:t>
            </a:r>
          </a:p>
          <a:p>
            <a:r>
              <a:rPr lang="en-GB" altLang="en-US" sz="1100" dirty="0">
                <a:latin typeface="Arial" panose="020B0604020202020204" pitchFamily="34" charset="0"/>
                <a:cs typeface="Arial" panose="020B0604020202020204" pitchFamily="34" charset="0"/>
              </a:rPr>
              <a:t>Guidance on the Managing of Information was published in 2006 and sets out basic principles that police organisations should adopt for the collection, recording, sharing and retaining of information relevant to their usual work.</a:t>
            </a:r>
          </a:p>
          <a:p>
            <a:r>
              <a:rPr lang="en-GB" altLang="en-US" sz="1100" dirty="0">
                <a:latin typeface="Arial" panose="020B0604020202020204" pitchFamily="34" charset="0"/>
                <a:cs typeface="Arial" panose="020B0604020202020204" pitchFamily="34" charset="0"/>
              </a:rPr>
              <a:t>At the level of the individual police officer, this information may take the form of intelligence and evidence gathering, completion of forms and pocket notebook entries. NPCC has published </a:t>
            </a:r>
            <a:r>
              <a:rPr lang="en-GB" altLang="en-US" sz="1100" i="1" dirty="0">
                <a:latin typeface="Arial" panose="020B0604020202020204" pitchFamily="34" charset="0"/>
                <a:cs typeface="Arial" panose="020B0604020202020204" pitchFamily="34" charset="0"/>
              </a:rPr>
              <a:t>‘Guidance on the Managing of Information’ </a:t>
            </a:r>
            <a:r>
              <a:rPr lang="en-GB" altLang="en-US" sz="1100" dirty="0">
                <a:latin typeface="Arial" panose="020B0604020202020204" pitchFamily="34" charset="0"/>
                <a:cs typeface="Arial" panose="020B0604020202020204" pitchFamily="34" charset="0"/>
              </a:rPr>
              <a:t> which is available online</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0033CC"/>
                </a:solidFill>
                <a:latin typeface="Arial" panose="020B0604020202020204" pitchFamily="34" charset="0"/>
                <a:cs typeface="Arial" panose="020B0604020202020204" pitchFamily="34" charset="0"/>
              </a:rPr>
              <a:t>CHIS National Policy</a:t>
            </a:r>
          </a:p>
          <a:p>
            <a:r>
              <a:rPr lang="en-GB" altLang="en-US" sz="1100" dirty="0">
                <a:latin typeface="Arial" panose="020B0604020202020204" pitchFamily="34" charset="0"/>
                <a:cs typeface="Arial" panose="020B0604020202020204" pitchFamily="34" charset="0"/>
              </a:rPr>
              <a:t>This provides guidelines to Police forces in respect of the use of CHIS.</a:t>
            </a:r>
          </a:p>
          <a:p>
            <a:r>
              <a:rPr lang="en-GB" altLang="en-US" sz="1100" dirty="0">
                <a:latin typeface="Arial" panose="020B0604020202020204" pitchFamily="34" charset="0"/>
                <a:cs typeface="Arial" panose="020B0604020202020204" pitchFamily="34" charset="0"/>
              </a:rPr>
              <a:t>A source is a person who has access to hidden criminal intentions or plans, and enters into arrangements to reveal this information.</a:t>
            </a:r>
          </a:p>
          <a:p>
            <a:r>
              <a:rPr lang="en-GB" altLang="en-US" sz="1100" dirty="0">
                <a:latin typeface="Arial" panose="020B0604020202020204" pitchFamily="34" charset="0"/>
                <a:cs typeface="Arial" panose="020B0604020202020204" pitchFamily="34" charset="0"/>
              </a:rPr>
              <a:t>A CHIS will be allocated a ‘handler’ who will meet them to obtain the information provided as and when necessary.</a:t>
            </a:r>
          </a:p>
          <a:p>
            <a:r>
              <a:rPr lang="en-GB" altLang="en-US" sz="1100" dirty="0">
                <a:latin typeface="Arial" panose="020B0604020202020204" pitchFamily="34" charset="0"/>
                <a:cs typeface="Arial" panose="020B0604020202020204" pitchFamily="34" charset="0"/>
              </a:rPr>
              <a:t>The operation/handling of a CHIS is strictly controlled under RIPA</a:t>
            </a: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14</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When submitting intelligence on NICHE officers will initially grade it as red, amber or green dependant on the above criteria. </a:t>
            </a:r>
          </a:p>
          <a:p>
            <a:endParaRPr lang="en-GB" dirty="0"/>
          </a:p>
          <a:p>
            <a:r>
              <a:rPr lang="en-GB" dirty="0"/>
              <a:t>Trainer to explain that this will be covered in more detail on your NICHE course.</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15</a:t>
            </a:fld>
            <a:endParaRPr lang="en-GB" altLang="en-US"/>
          </a:p>
        </p:txBody>
      </p:sp>
    </p:spTree>
    <p:extLst>
      <p:ext uri="{BB962C8B-B14F-4D97-AF65-F5344CB8AC3E}">
        <p14:creationId xmlns:p14="http://schemas.microsoft.com/office/powerpoint/2010/main" val="3851475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So what’s the difference between information, intelligence and evidence in an operational policing context?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Consider a Missing Person enquiry – a teenager has gone missing…</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Shannon Matthews Missing February 2008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police will gather information on the person’s usual movements – they may search their room, look at an recent letters, emails, diaries and take their mobile number. </a:t>
            </a:r>
            <a:r>
              <a:rPr lang="en-GB" altLang="en-US" sz="1100" b="1" dirty="0">
                <a:latin typeface="Arial" panose="020B0604020202020204" pitchFamily="34" charset="0"/>
                <a:cs typeface="Arial" panose="020B0604020202020204" pitchFamily="34" charset="0"/>
              </a:rPr>
              <a:t>This is just information at this time..</a:t>
            </a:r>
          </a:p>
          <a:p>
            <a:r>
              <a:rPr lang="en-GB" altLang="en-US" sz="1100" b="0" dirty="0">
                <a:latin typeface="Arial" panose="020B0604020202020204" pitchFamily="34" charset="0"/>
                <a:cs typeface="Arial" panose="020B0604020202020204" pitchFamily="34" charset="0"/>
              </a:rPr>
              <a:t>19</a:t>
            </a:r>
            <a:r>
              <a:rPr lang="en-GB" altLang="en-US" sz="1100" b="0" baseline="30000" dirty="0">
                <a:latin typeface="Arial" panose="020B0604020202020204" pitchFamily="34" charset="0"/>
                <a:cs typeface="Arial" panose="020B0604020202020204" pitchFamily="34" charset="0"/>
              </a:rPr>
              <a:t>th</a:t>
            </a:r>
            <a:r>
              <a:rPr lang="en-GB" altLang="en-US" sz="1100" b="0" dirty="0">
                <a:latin typeface="Arial" panose="020B0604020202020204" pitchFamily="34" charset="0"/>
                <a:cs typeface="Arial" panose="020B0604020202020204" pitchFamily="34" charset="0"/>
              </a:rPr>
              <a:t> Feb – Last seen</a:t>
            </a:r>
            <a:r>
              <a:rPr lang="en-GB" altLang="en-US" sz="1100" b="0" baseline="0" dirty="0">
                <a:latin typeface="Arial" panose="020B0604020202020204" pitchFamily="34" charset="0"/>
                <a:cs typeface="Arial" panose="020B0604020202020204" pitchFamily="34" charset="0"/>
              </a:rPr>
              <a:t> outside Westmoor Junior School</a:t>
            </a:r>
          </a:p>
          <a:p>
            <a:r>
              <a:rPr lang="en-GB" altLang="en-US" sz="1100" b="0" baseline="0" dirty="0">
                <a:latin typeface="Arial" panose="020B0604020202020204" pitchFamily="34" charset="0"/>
                <a:cs typeface="Arial" panose="020B0604020202020204" pitchFamily="34" charset="0"/>
              </a:rPr>
              <a:t>20</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Feb – Missing Person enquiry and search begun by Police, mothers makes a plea for her return</a:t>
            </a:r>
          </a:p>
          <a:p>
            <a:r>
              <a:rPr lang="en-GB" altLang="en-US" sz="1100" b="0" baseline="0" dirty="0">
                <a:latin typeface="Arial" panose="020B0604020202020204" pitchFamily="34" charset="0"/>
                <a:cs typeface="Arial" panose="020B0604020202020204" pitchFamily="34" charset="0"/>
              </a:rPr>
              <a:t>21</a:t>
            </a:r>
            <a:r>
              <a:rPr lang="en-GB" altLang="en-US" sz="1100" b="0" baseline="30000" dirty="0">
                <a:latin typeface="Arial" panose="020B0604020202020204" pitchFamily="34" charset="0"/>
                <a:cs typeface="Arial" panose="020B0604020202020204" pitchFamily="34" charset="0"/>
              </a:rPr>
              <a:t>st</a:t>
            </a:r>
            <a:r>
              <a:rPr lang="en-GB" altLang="en-US" sz="1100" b="0" baseline="0" dirty="0">
                <a:latin typeface="Arial" panose="020B0604020202020204" pitchFamily="34" charset="0"/>
                <a:cs typeface="Arial" panose="020B0604020202020204" pitchFamily="34" charset="0"/>
              </a:rPr>
              <a:t> Feb – 200 volunteers join Police to search for Shannon</a:t>
            </a:r>
          </a:p>
          <a:p>
            <a:r>
              <a:rPr lang="en-GB" altLang="en-US" sz="1100" b="0" baseline="0" dirty="0">
                <a:latin typeface="Arial" panose="020B0604020202020204" pitchFamily="34" charset="0"/>
                <a:cs typeface="Arial" panose="020B0604020202020204" pitchFamily="34" charset="0"/>
              </a:rPr>
              <a:t>22</a:t>
            </a:r>
            <a:r>
              <a:rPr lang="en-GB" altLang="en-US" sz="1100" b="0" baseline="30000" dirty="0">
                <a:latin typeface="Arial" panose="020B0604020202020204" pitchFamily="34" charset="0"/>
                <a:cs typeface="Arial" panose="020B0604020202020204" pitchFamily="34" charset="0"/>
              </a:rPr>
              <a:t>nd</a:t>
            </a:r>
            <a:r>
              <a:rPr lang="en-GB" altLang="en-US" sz="1100" b="0" baseline="0" dirty="0">
                <a:latin typeface="Arial" panose="020B0604020202020204" pitchFamily="34" charset="0"/>
                <a:cs typeface="Arial" panose="020B0604020202020204" pitchFamily="34" charset="0"/>
              </a:rPr>
              <a:t> Feb – Note found in Shannon's bedroom saying she wanted to run away from home</a:t>
            </a:r>
          </a:p>
          <a:p>
            <a:r>
              <a:rPr lang="en-GB" altLang="en-US" sz="1100" b="0" baseline="0" dirty="0">
                <a:latin typeface="Arial" panose="020B0604020202020204" pitchFamily="34" charset="0"/>
                <a:cs typeface="Arial" panose="020B0604020202020204" pitchFamily="34" charset="0"/>
              </a:rPr>
              <a:t>26</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Feb – Specialists units assist with the search </a:t>
            </a:r>
          </a:p>
          <a:p>
            <a:r>
              <a:rPr lang="en-GB" altLang="en-US" sz="1100" b="0" baseline="0" dirty="0">
                <a:latin typeface="Arial" panose="020B0604020202020204" pitchFamily="34" charset="0"/>
                <a:cs typeface="Arial" panose="020B0604020202020204" pitchFamily="34" charset="0"/>
              </a:rPr>
              <a:t>1</a:t>
            </a:r>
            <a:r>
              <a:rPr lang="en-GB" altLang="en-US" sz="1100" b="0" baseline="30000" dirty="0">
                <a:latin typeface="Arial" panose="020B0604020202020204" pitchFamily="34" charset="0"/>
                <a:cs typeface="Arial" panose="020B0604020202020204" pitchFamily="34" charset="0"/>
              </a:rPr>
              <a:t>st</a:t>
            </a:r>
            <a:r>
              <a:rPr lang="en-GB" altLang="en-US" sz="1100" b="0" baseline="0" dirty="0">
                <a:latin typeface="Arial" panose="020B0604020202020204" pitchFamily="34" charset="0"/>
                <a:cs typeface="Arial" panose="020B0604020202020204" pitchFamily="34" charset="0"/>
              </a:rPr>
              <a:t> March - £20,000 reward offered for information</a:t>
            </a:r>
          </a:p>
          <a:p>
            <a:r>
              <a:rPr lang="en-GB" altLang="en-US" sz="1100" b="0" baseline="0" dirty="0">
                <a:latin typeface="Arial" panose="020B0604020202020204" pitchFamily="34" charset="0"/>
                <a:cs typeface="Arial" panose="020B0604020202020204" pitchFamily="34" charset="0"/>
              </a:rPr>
              <a:t>4</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March – DNA sample of Shannon taken</a:t>
            </a:r>
          </a:p>
          <a:p>
            <a:r>
              <a:rPr lang="en-GB" altLang="en-US" sz="1100" b="0" baseline="0" dirty="0">
                <a:latin typeface="Arial" panose="020B0604020202020204" pitchFamily="34" charset="0"/>
                <a:cs typeface="Arial" panose="020B0604020202020204" pitchFamily="34" charset="0"/>
              </a:rPr>
              <a:t>5</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March – 999 call released to press</a:t>
            </a:r>
          </a:p>
          <a:p>
            <a:r>
              <a:rPr lang="en-GB" altLang="en-US" sz="1100" b="0" baseline="0" dirty="0">
                <a:latin typeface="Arial" panose="020B0604020202020204" pitchFamily="34" charset="0"/>
                <a:cs typeface="Arial" panose="020B0604020202020204" pitchFamily="34" charset="0"/>
              </a:rPr>
              <a:t>12</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March – Reward increased to £50,000</a:t>
            </a:r>
          </a:p>
          <a:p>
            <a:r>
              <a:rPr lang="en-GB" altLang="en-US" sz="1100" b="0" baseline="0" dirty="0">
                <a:latin typeface="Arial" panose="020B0604020202020204" pitchFamily="34" charset="0"/>
                <a:cs typeface="Arial" panose="020B0604020202020204" pitchFamily="34" charset="0"/>
              </a:rPr>
              <a:t>14</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March – Shannon found alive and hidden in base of divan bed in her Uncles house. He is arrested</a:t>
            </a:r>
          </a:p>
          <a:p>
            <a:r>
              <a:rPr lang="en-GB" altLang="en-US" sz="1100" b="0" baseline="0" dirty="0">
                <a:latin typeface="Arial" panose="020B0604020202020204" pitchFamily="34" charset="0"/>
                <a:cs typeface="Arial" panose="020B0604020202020204" pitchFamily="34" charset="0"/>
              </a:rPr>
              <a:t>8</a:t>
            </a:r>
            <a:r>
              <a:rPr lang="en-GB" altLang="en-US" sz="1100" b="0" baseline="30000" dirty="0">
                <a:latin typeface="Arial" panose="020B0604020202020204" pitchFamily="34" charset="0"/>
                <a:cs typeface="Arial" panose="020B0604020202020204" pitchFamily="34" charset="0"/>
              </a:rPr>
              <a:t>th</a:t>
            </a:r>
            <a:r>
              <a:rPr lang="en-GB" altLang="en-US" sz="1100" b="0" baseline="0" dirty="0">
                <a:latin typeface="Arial" panose="020B0604020202020204" pitchFamily="34" charset="0"/>
                <a:cs typeface="Arial" panose="020B0604020202020204" pitchFamily="34" charset="0"/>
              </a:rPr>
              <a:t> April – Mother arrested for child neglect, perverting course of justice</a:t>
            </a:r>
          </a:p>
          <a:p>
            <a:r>
              <a:rPr lang="en-GB" altLang="en-US" sz="1100" b="1" baseline="0" dirty="0">
                <a:latin typeface="Arial" panose="020B0604020202020204" pitchFamily="34" charset="0"/>
                <a:cs typeface="Arial" panose="020B0604020202020204" pitchFamily="34" charset="0"/>
              </a:rPr>
              <a:t>  </a:t>
            </a:r>
            <a:endParaRPr lang="en-GB" alt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Shannon went missing – </a:t>
            </a:r>
            <a:r>
              <a:rPr lang="en-GB" altLang="en-US" sz="1100" b="1" dirty="0">
                <a:latin typeface="Arial" panose="020B0604020202020204" pitchFamily="34" charset="0"/>
                <a:cs typeface="Arial" panose="020B0604020202020204" pitchFamily="34" charset="0"/>
              </a:rPr>
              <a:t>Information? Yes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Police</a:t>
            </a:r>
            <a:r>
              <a:rPr lang="en-GB" altLang="en-US" sz="1100" baseline="0" dirty="0">
                <a:latin typeface="Arial" panose="020B0604020202020204" pitchFamily="34" charset="0"/>
                <a:cs typeface="Arial" panose="020B0604020202020204" pitchFamily="34" charset="0"/>
              </a:rPr>
              <a:t> spoke to her </a:t>
            </a:r>
            <a:r>
              <a:rPr lang="en-GB" altLang="en-US" sz="1100" dirty="0">
                <a:latin typeface="Arial" panose="020B0604020202020204" pitchFamily="34" charset="0"/>
                <a:cs typeface="Arial" panose="020B0604020202020204" pitchFamily="34" charset="0"/>
              </a:rPr>
              <a:t>friend who</a:t>
            </a:r>
            <a:r>
              <a:rPr lang="en-GB" altLang="en-US" sz="1100" baseline="0" dirty="0">
                <a:latin typeface="Arial" panose="020B0604020202020204" pitchFamily="34" charset="0"/>
                <a:cs typeface="Arial" panose="020B0604020202020204" pitchFamily="34" charset="0"/>
              </a:rPr>
              <a:t> said </a:t>
            </a:r>
            <a:r>
              <a:rPr lang="en-GB" altLang="en-US" sz="1100" dirty="0">
                <a:latin typeface="Arial" panose="020B0604020202020204" pitchFamily="34" charset="0"/>
                <a:cs typeface="Arial" panose="020B0604020202020204" pitchFamily="34" charset="0"/>
              </a:rPr>
              <a:t>that Shannon</a:t>
            </a:r>
            <a:r>
              <a:rPr lang="en-GB" altLang="en-US" sz="1100" baseline="0" dirty="0">
                <a:latin typeface="Arial" panose="020B0604020202020204" pitchFamily="34" charset="0"/>
                <a:cs typeface="Arial" panose="020B0604020202020204" pitchFamily="34" charset="0"/>
              </a:rPr>
              <a:t> wants to run away from home and spend more time with her real father. </a:t>
            </a:r>
            <a:r>
              <a:rPr lang="en-GB" altLang="en-US" sz="1100" b="1" dirty="0">
                <a:latin typeface="Arial" panose="020B0604020202020204" pitchFamily="34" charset="0"/>
                <a:cs typeface="Arial" panose="020B0604020202020204" pitchFamily="34" charset="0"/>
              </a:rPr>
              <a:t>Information? Yes. Evidence? Not really yet. Intelligence? YES.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Shannon</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is found and she states</a:t>
            </a:r>
            <a:r>
              <a:rPr lang="en-GB" altLang="en-US" sz="1100" baseline="0" dirty="0">
                <a:latin typeface="Arial" panose="020B0604020202020204" pitchFamily="34" charset="0"/>
                <a:cs typeface="Arial" panose="020B0604020202020204" pitchFamily="34" charset="0"/>
              </a:rPr>
              <a:t> that her mother took her to her uncles house and locked her in a bedroom and forced her to hide inside a bed. She was not fed for days and was beaten by her uncle.  </a:t>
            </a:r>
            <a:r>
              <a:rPr lang="en-GB" altLang="en-US" sz="1100" b="1" dirty="0">
                <a:latin typeface="Arial" panose="020B0604020202020204" pitchFamily="34" charset="0"/>
                <a:cs typeface="Arial" panose="020B0604020202020204" pitchFamily="34" charset="0"/>
              </a:rPr>
              <a:t>Information? Yes, Intelligence? Yes Evidence? YES</a:t>
            </a:r>
            <a:r>
              <a:rPr lang="en-GB" altLang="en-US" sz="1100" dirty="0">
                <a:latin typeface="Arial" panose="020B0604020202020204" pitchFamily="34" charset="0"/>
                <a:cs typeface="Arial" panose="020B0604020202020204" pitchFamily="34" charset="0"/>
              </a:rPr>
              <a: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Information -  retained,</a:t>
            </a:r>
            <a:r>
              <a:rPr lang="en-GB" altLang="en-US" sz="1100" baseline="0" dirty="0">
                <a:latin typeface="Arial" panose="020B0604020202020204" pitchFamily="34" charset="0"/>
                <a:cs typeface="Arial" panose="020B0604020202020204" pitchFamily="34" charset="0"/>
              </a:rPr>
              <a:t> recorded or processed by the police service:</a:t>
            </a:r>
          </a:p>
          <a:p>
            <a:r>
              <a:rPr lang="en-GB" altLang="en-US" sz="1100" baseline="0" dirty="0">
                <a:latin typeface="Arial" panose="020B0604020202020204" pitchFamily="34" charset="0"/>
                <a:cs typeface="Arial" panose="020B0604020202020204" pitchFamily="34" charset="0"/>
              </a:rPr>
              <a:t>Intelligence – Information which is converted into a state where the police may decide to take action to address</a:t>
            </a:r>
          </a:p>
          <a:p>
            <a:r>
              <a:rPr lang="en-GB" altLang="en-US" sz="1100" baseline="0" dirty="0">
                <a:latin typeface="Arial" panose="020B0604020202020204" pitchFamily="34" charset="0"/>
                <a:cs typeface="Arial" panose="020B0604020202020204" pitchFamily="34" charset="0"/>
              </a:rPr>
              <a:t>Evidence – Any material that can be used in court </a:t>
            </a:r>
            <a:r>
              <a:rPr lang="en-GB" altLang="en-US" sz="1100" baseline="0" dirty="0" err="1">
                <a:latin typeface="Arial" panose="020B0604020202020204" pitchFamily="34" charset="0"/>
                <a:cs typeface="Arial" panose="020B0604020202020204" pitchFamily="34" charset="0"/>
              </a:rPr>
              <a:t>eg</a:t>
            </a:r>
            <a:r>
              <a:rPr lang="en-GB" altLang="en-US" sz="1100" baseline="0" dirty="0">
                <a:latin typeface="Arial" panose="020B0604020202020204" pitchFamily="34" charset="0"/>
                <a:cs typeface="Arial" panose="020B0604020202020204" pitchFamily="34" charset="0"/>
              </a:rPr>
              <a:t>: testimony made by victim/witness, material objects/exhibits, (real or documentary in its original form, and produced with continuity)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So – information that becomes intelligence becomes evidence – there are no hard and fast rules and there may be some interchange between the different concepts – but generally, the police role is to develop information into intelligence </a:t>
            </a:r>
            <a:r>
              <a:rPr lang="en-GB" altLang="en-US" sz="1100" b="1" u="sng" dirty="0">
                <a:latin typeface="Arial" panose="020B0604020202020204" pitchFamily="34" charset="0"/>
                <a:cs typeface="Arial" panose="020B0604020202020204" pitchFamily="34" charset="0"/>
              </a:rPr>
              <a:t>or</a:t>
            </a:r>
            <a:r>
              <a:rPr lang="en-GB" altLang="en-US" sz="1100" dirty="0">
                <a:latin typeface="Arial" panose="020B0604020202020204" pitchFamily="34" charset="0"/>
                <a:cs typeface="Arial" panose="020B0604020202020204" pitchFamily="34" charset="0"/>
              </a:rPr>
              <a:t> evidence, depending on the circumstances or the value of the original information (remember the 5x5x5 system).</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So – these are different sources of information, but they must </a:t>
            </a:r>
            <a:r>
              <a:rPr lang="en-GB" altLang="en-US" sz="1100" b="1" u="sng" dirty="0">
                <a:latin typeface="Arial" panose="020B0604020202020204" pitchFamily="34" charset="0"/>
                <a:cs typeface="Arial" panose="020B0604020202020204" pitchFamily="34" charset="0"/>
              </a:rPr>
              <a:t>all</a:t>
            </a:r>
            <a:r>
              <a:rPr lang="en-GB" altLang="en-US" sz="1100" dirty="0">
                <a:latin typeface="Arial" panose="020B0604020202020204" pitchFamily="34" charset="0"/>
                <a:cs typeface="Arial" panose="020B0604020202020204" pitchFamily="34" charset="0"/>
              </a:rPr>
              <a:t> be managed and stored correctly under MOPI and only shared where appropriate.</a:t>
            </a:r>
            <a:br>
              <a:rPr lang="en-GB" altLang="en-US" sz="1100" dirty="0">
                <a:latin typeface="Arial" panose="020B0604020202020204" pitchFamily="34" charset="0"/>
                <a:cs typeface="Arial" panose="020B0604020202020204" pitchFamily="34" charset="0"/>
              </a:rPr>
            </a:b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Remember all these are connected – </a:t>
            </a:r>
            <a:r>
              <a:rPr lang="en-GB" altLang="en-US" sz="1100" b="1" dirty="0">
                <a:latin typeface="Arial" panose="020B0604020202020204" pitchFamily="34" charset="0"/>
                <a:cs typeface="Arial" panose="020B0604020202020204" pitchFamily="34" charset="0"/>
              </a:rPr>
              <a:t>CPIA</a:t>
            </a:r>
            <a:r>
              <a:rPr lang="en-GB" altLang="en-US" sz="1100" dirty="0">
                <a:latin typeface="Arial" panose="020B0604020202020204" pitchFamily="34" charset="0"/>
                <a:cs typeface="Arial" panose="020B0604020202020204" pitchFamily="34" charset="0"/>
              </a:rPr>
              <a:t> applies to </a:t>
            </a:r>
            <a:r>
              <a:rPr lang="en-GB" altLang="en-US" sz="1100" b="1" u="sng" dirty="0">
                <a:latin typeface="Arial" panose="020B0604020202020204" pitchFamily="34" charset="0"/>
                <a:cs typeface="Arial" panose="020B0604020202020204" pitchFamily="34" charset="0"/>
              </a:rPr>
              <a:t>material</a:t>
            </a:r>
            <a:r>
              <a:rPr lang="en-GB" altLang="en-US" sz="1100" dirty="0">
                <a:latin typeface="Arial" panose="020B0604020202020204" pitchFamily="34" charset="0"/>
                <a:cs typeface="Arial" panose="020B0604020202020204" pitchFamily="34" charset="0"/>
              </a:rPr>
              <a:t> gathered in an investigation of a crime – whereas </a:t>
            </a:r>
            <a:r>
              <a:rPr lang="en-GB" altLang="en-US" sz="1100" b="1" u="sng" dirty="0">
                <a:latin typeface="Arial" panose="020B0604020202020204" pitchFamily="34" charset="0"/>
                <a:cs typeface="Arial" panose="020B0604020202020204" pitchFamily="34" charset="0"/>
              </a:rPr>
              <a:t>MOPI</a:t>
            </a:r>
            <a:r>
              <a:rPr lang="en-GB" altLang="en-US" sz="1100" dirty="0">
                <a:latin typeface="Arial" panose="020B0604020202020204" pitchFamily="34" charset="0"/>
                <a:cs typeface="Arial" panose="020B0604020202020204" pitchFamily="34" charset="0"/>
              </a:rPr>
              <a:t> is about data storage, the </a:t>
            </a:r>
            <a:r>
              <a:rPr lang="en-GB" altLang="en-US" sz="1100" b="1" u="sng" dirty="0">
                <a:latin typeface="Arial" panose="020B0604020202020204" pitchFamily="34" charset="0"/>
                <a:cs typeface="Arial" panose="020B0604020202020204" pitchFamily="34" charset="0"/>
              </a:rPr>
              <a:t>DPA</a:t>
            </a:r>
            <a:r>
              <a:rPr lang="en-GB" altLang="en-US" sz="1100" dirty="0">
                <a:latin typeface="Arial" panose="020B0604020202020204" pitchFamily="34" charset="0"/>
                <a:cs typeface="Arial" panose="020B0604020202020204" pitchFamily="34" charset="0"/>
              </a:rPr>
              <a:t> is about data-sharing and the </a:t>
            </a:r>
            <a:r>
              <a:rPr lang="en-GB" altLang="en-US" sz="1100" b="1" u="sng" dirty="0">
                <a:latin typeface="Arial" panose="020B0604020202020204" pitchFamily="34" charset="0"/>
                <a:cs typeface="Arial" panose="020B0604020202020204" pitchFamily="34" charset="0"/>
              </a:rPr>
              <a:t>Computer Misuse Act</a:t>
            </a:r>
            <a:r>
              <a:rPr lang="en-GB" altLang="en-US" sz="1100" dirty="0">
                <a:latin typeface="Arial" panose="020B0604020202020204" pitchFamily="34" charset="0"/>
                <a:cs typeface="Arial" panose="020B0604020202020204" pitchFamily="34" charset="0"/>
              </a:rPr>
              <a:t> is about illegally accessing/using data…</a:t>
            </a:r>
            <a:endParaRPr lang="en-GB" sz="1100"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16</a:t>
            </a:fld>
            <a:endParaRPr lang="en-GB" altLang="en-US"/>
          </a:p>
        </p:txBody>
      </p:sp>
    </p:spTree>
    <p:extLst>
      <p:ext uri="{BB962C8B-B14F-4D97-AF65-F5344CB8AC3E}">
        <p14:creationId xmlns:p14="http://schemas.microsoft.com/office/powerpoint/2010/main" val="2959808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gn="just">
              <a:spcBef>
                <a:spcPct val="0"/>
              </a:spcBef>
              <a:spcAft>
                <a:spcPts val="1209"/>
              </a:spcAft>
            </a:pPr>
            <a:r>
              <a:rPr lang="en-GB" altLang="en-US" sz="1100" dirty="0">
                <a:latin typeface="Arial" panose="020B0604020202020204" pitchFamily="34" charset="0"/>
                <a:cs typeface="Arial" panose="020B0604020202020204" pitchFamily="34" charset="0"/>
              </a:rPr>
              <a:t>In order to be of use, intelligence must be properly evaluated and its provenance assessed.</a:t>
            </a:r>
          </a:p>
          <a:p>
            <a:pPr algn="just">
              <a:spcBef>
                <a:spcPct val="0"/>
              </a:spcBef>
              <a:spcAft>
                <a:spcPts val="1209"/>
              </a:spcAft>
            </a:pPr>
            <a:r>
              <a:rPr lang="en-GB" altLang="en-US" sz="1100" dirty="0">
                <a:latin typeface="Arial" panose="020B0604020202020204" pitchFamily="34" charset="0"/>
                <a:cs typeface="Arial" panose="020B0604020202020204" pitchFamily="34" charset="0"/>
              </a:rPr>
              <a:t>The emphasis </a:t>
            </a:r>
            <a:r>
              <a:rPr lang="en-GB" altLang="en-US" sz="1100" b="1" u="sng" dirty="0">
                <a:latin typeface="Arial" panose="020B0604020202020204" pitchFamily="34" charset="0"/>
                <a:cs typeface="Arial" panose="020B0604020202020204" pitchFamily="34" charset="0"/>
              </a:rPr>
              <a:t>MUST</a:t>
            </a:r>
            <a:r>
              <a:rPr lang="en-GB" altLang="en-US" sz="1100" dirty="0">
                <a:latin typeface="Arial" panose="020B0604020202020204" pitchFamily="34" charset="0"/>
                <a:cs typeface="Arial" panose="020B0604020202020204" pitchFamily="34" charset="0"/>
              </a:rPr>
              <a:t> be on integrity in the use of intelligence.</a:t>
            </a:r>
          </a:p>
          <a:p>
            <a:pPr algn="just">
              <a:spcBef>
                <a:spcPct val="0"/>
              </a:spcBef>
              <a:spcAft>
                <a:spcPts val="1209"/>
              </a:spcAft>
            </a:pPr>
            <a:r>
              <a:rPr lang="en-GB" altLang="en-US" sz="1100" dirty="0">
                <a:latin typeface="Arial" panose="020B0604020202020204" pitchFamily="34" charset="0"/>
                <a:cs typeface="Arial" panose="020B0604020202020204" pitchFamily="34" charset="0"/>
              </a:rPr>
              <a:t>Evaluation of ‘raw information’ is known as the</a:t>
            </a:r>
            <a:r>
              <a:rPr lang="en-GB" altLang="en-US" sz="1100" dirty="0">
                <a:solidFill>
                  <a:schemeClr val="accent2"/>
                </a:solidFill>
                <a:latin typeface="Arial" panose="020B0604020202020204" pitchFamily="34" charset="0"/>
                <a:cs typeface="Arial" panose="020B0604020202020204" pitchFamily="34" charset="0"/>
              </a:rPr>
              <a:t> </a:t>
            </a:r>
            <a:r>
              <a:rPr lang="en-GB" altLang="en-US" sz="1100" b="1" dirty="0">
                <a:solidFill>
                  <a:srgbClr val="FF3300"/>
                </a:solidFill>
                <a:latin typeface="Arial" panose="020B0604020202020204" pitchFamily="34" charset="0"/>
                <a:cs typeface="Arial" panose="020B0604020202020204" pitchFamily="34" charset="0"/>
              </a:rPr>
              <a:t>3 x 5 x 2 System</a:t>
            </a:r>
          </a:p>
          <a:p>
            <a:r>
              <a:rPr lang="en-GB" altLang="en-US" sz="1100" dirty="0">
                <a:latin typeface="Arial" panose="020B0604020202020204" pitchFamily="34" charset="0"/>
                <a:cs typeface="Arial" panose="020B0604020202020204" pitchFamily="34" charset="0"/>
              </a:rPr>
              <a:t>There are three different methods commonly associated with the collection of information. </a:t>
            </a:r>
          </a:p>
          <a:p>
            <a:r>
              <a:rPr lang="en-GB" altLang="en-US" sz="1100" dirty="0">
                <a:latin typeface="Arial" panose="020B0604020202020204" pitchFamily="34" charset="0"/>
                <a:cs typeface="Arial" panose="020B0604020202020204" pitchFamily="34" charset="0"/>
              </a:rPr>
              <a:t>The information can be collected from a variety of sources – officers, investigations, community, social media, crime stoppers, surveillance, CCTV, Registered sources, or computer data…</a:t>
            </a:r>
          </a:p>
          <a:p>
            <a:r>
              <a:rPr lang="en-GB" altLang="en-US" sz="1100" dirty="0">
                <a:latin typeface="Arial" panose="020B0604020202020204" pitchFamily="34" charset="0"/>
                <a:cs typeface="Arial" panose="020B0604020202020204" pitchFamily="34" charset="0"/>
              </a:rPr>
              <a:t>You need to be aware that sometimes the source of the information may need to be treated in a confidential or sensitive manner.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3X5X2 Intelligence System is simply how the information is recorded on intelligence logs, how it is graded and how it should be disseminated…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is recorded on a 3X5X2 Intelligence Form (mostly electronic today)…</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17</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t>
            </a:r>
            <a:r>
              <a:rPr kumimoji="0" lang="en-GB" sz="1100" b="0" i="0" u="none" strike="noStrike" kern="1200" cap="none" spc="0" normalizeH="0" baseline="0" noProof="0" dirty="0" err="1">
                <a:ln>
                  <a:noFill/>
                </a:ln>
                <a:solidFill>
                  <a:srgbClr val="000000"/>
                </a:solidFill>
                <a:effectLst/>
                <a:uLnTx/>
                <a:uFillTx/>
                <a:latin typeface="Arial" charset="0"/>
                <a:ea typeface="+mn-ea"/>
                <a:cs typeface="Arial" charset="0"/>
              </a:rPr>
              <a:t>actioning</a:t>
            </a: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charset="0"/>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1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1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1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 to.</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18</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altLang="en-US" sz="1100" dirty="0"/>
              <a:t>The first stage of the evaluation process is evaluation of the source of the information.</a:t>
            </a:r>
          </a:p>
          <a:p>
            <a:pPr>
              <a:lnSpc>
                <a:spcPct val="100000"/>
              </a:lnSpc>
            </a:pPr>
            <a:endParaRPr lang="en-GB" altLang="en-US" sz="1100" dirty="0"/>
          </a:p>
          <a:p>
            <a:pPr>
              <a:lnSpc>
                <a:spcPct val="100000"/>
              </a:lnSpc>
            </a:pPr>
            <a:r>
              <a:rPr lang="en-GB" altLang="en-US" sz="1100" dirty="0"/>
              <a:t>Trainer introduces grade 1-3</a:t>
            </a:r>
          </a:p>
          <a:p>
            <a:pPr>
              <a:lnSpc>
                <a:spcPct val="100000"/>
              </a:lnSpc>
            </a:pPr>
            <a:endParaRPr lang="en-GB" altLang="en-US" sz="1100" dirty="0"/>
          </a:p>
          <a:p>
            <a:pPr>
              <a:lnSpc>
                <a:spcPct val="100000"/>
              </a:lnSpc>
            </a:pPr>
            <a:r>
              <a:rPr lang="en-GB" altLang="en-US" sz="1100" dirty="0"/>
              <a:t>Explain the importance of establishing provenance of information and its impact on the quality of the information.</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How reliable is the source???</a:t>
            </a:r>
          </a:p>
          <a:p>
            <a:pPr>
              <a:lnSpc>
                <a:spcPct val="100000"/>
              </a:lnSpc>
            </a:pPr>
            <a:endParaRPr lang="en-GB" altLang="en-US" sz="1100" b="1"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lang="en-GB" altLang="en-US" sz="1100" b="1" baseline="0" dirty="0">
                <a:latin typeface="Arial" panose="020B0604020202020204" pitchFamily="34" charset="0"/>
                <a:cs typeface="Arial" panose="020B0604020202020204" pitchFamily="34" charset="0"/>
              </a:rPr>
              <a:t>Reliable - </a:t>
            </a:r>
            <a:r>
              <a:rPr lang="en-GB" sz="1100" b="0" i="0" u="none" strike="noStrike" kern="1200" baseline="0" dirty="0">
                <a:solidFill>
                  <a:schemeClr val="tx1"/>
                </a:solidFill>
                <a:latin typeface="Arial" charset="0"/>
                <a:ea typeface="+mn-ea"/>
                <a:cs typeface="Arial" charset="0"/>
              </a:rPr>
              <a:t>This grading is used when there is no doubt of the authenticity, trustworthiness and competence of the source, or the information has been supplied by an individual who, in the past, has generally proved to be reliable. Examples might include human intelligence, technical, scientific and forensic sources and information known directly to a police officer whose information in the past has always been 100% accurate. Outside agencies &amp; healthcare are also considered reliable given their profession</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2.</a:t>
            </a:r>
            <a:r>
              <a:rPr lang="en-GB" altLang="en-US" sz="1100" b="1" baseline="0" dirty="0">
                <a:latin typeface="Arial" panose="020B0604020202020204" pitchFamily="34" charset="0"/>
                <a:cs typeface="Arial" panose="020B0604020202020204" pitchFamily="34" charset="0"/>
              </a:rPr>
              <a:t> Untested </a:t>
            </a:r>
            <a:r>
              <a:rPr lang="en-GB" altLang="en-US" sz="1100" dirty="0">
                <a:latin typeface="Arial" panose="020B0604020202020204" pitchFamily="34" charset="0"/>
                <a:cs typeface="Arial" panose="020B0604020202020204" pitchFamily="34" charset="0"/>
              </a:rPr>
              <a:t>– </a:t>
            </a:r>
            <a:r>
              <a:rPr lang="en-GB" sz="1100" b="0" i="0" u="none" strike="noStrike" kern="1200" baseline="0" dirty="0">
                <a:solidFill>
                  <a:schemeClr val="tx1"/>
                </a:solidFill>
                <a:latin typeface="Arial" charset="0"/>
                <a:ea typeface="+mn-ea"/>
                <a:cs typeface="Arial" charset="0"/>
              </a:rPr>
              <a:t>This relates to a source that has not previously provided information to the person receiving it, or has provided information previously that could not be substantiated. This does not necessarily mean that the information is unreliable but should nonetheless be treated with caution. Before acting upon this information, corroboration should be sought. Examples would apply to information where the source cannot be determined, i.e. Crimestoppers. 	</a:t>
            </a:r>
          </a:p>
          <a:p>
            <a:pPr>
              <a:lnSpc>
                <a:spcPct val="100000"/>
              </a:lnSpc>
            </a:pPr>
            <a:endParaRPr lang="en-GB" sz="1100" b="0" i="0" u="none" strike="noStrike" kern="1200" baseline="0" dirty="0">
              <a:solidFill>
                <a:schemeClr val="tx1"/>
              </a:solidFill>
              <a:latin typeface="Arial" charset="0"/>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3.</a:t>
            </a:r>
            <a:r>
              <a:rPr lang="en-GB" altLang="en-US" sz="1100" b="1" baseline="0" dirty="0">
                <a:latin typeface="Arial" panose="020B0604020202020204" pitchFamily="34" charset="0"/>
                <a:cs typeface="Arial" panose="020B0604020202020204" pitchFamily="34" charset="0"/>
              </a:rPr>
              <a:t> Not </a:t>
            </a:r>
            <a:r>
              <a:rPr lang="en-GB" altLang="en-US" sz="1100" b="1" dirty="0">
                <a:latin typeface="Arial" panose="020B0604020202020204" pitchFamily="34" charset="0"/>
                <a:cs typeface="Arial" panose="020B0604020202020204" pitchFamily="34" charset="0"/>
              </a:rPr>
              <a:t>Reliable </a:t>
            </a:r>
            <a:r>
              <a:rPr lang="en-GB" altLang="en-US" sz="1100" dirty="0">
                <a:latin typeface="Arial" panose="020B0604020202020204" pitchFamily="34" charset="0"/>
                <a:cs typeface="Arial" panose="020B0604020202020204" pitchFamily="34" charset="0"/>
              </a:rPr>
              <a:t>– </a:t>
            </a:r>
            <a:r>
              <a:rPr lang="en-GB" sz="1100" b="0" i="0" u="none" strike="noStrike" kern="1200" baseline="0" dirty="0">
                <a:solidFill>
                  <a:schemeClr val="tx1"/>
                </a:solidFill>
                <a:latin typeface="Arial" charset="0"/>
                <a:ea typeface="+mn-ea"/>
                <a:cs typeface="Arial" charset="0"/>
              </a:rPr>
              <a:t>Sources where information in the past, in the majority of instances, has proved unreliable. This evaluation may also be assigned to the information from a technical source where the quality of recording is poor. Other examples might include individuals who have routinely proven unreliable in the past, or there is some doubt about the authenticity, trustworthiness, competency or motive.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Remember, even though this grading system allows the police to make an informed choice about how reliable the source is, they should not accept the information at face value and should </a:t>
            </a:r>
            <a:r>
              <a:rPr lang="en-GB" altLang="en-US" sz="1100" b="1" dirty="0">
                <a:latin typeface="Arial" panose="020B0604020202020204" pitchFamily="34" charset="0"/>
                <a:cs typeface="Arial" panose="020B0604020202020204" pitchFamily="34" charset="0"/>
              </a:rPr>
              <a:t>always</a:t>
            </a:r>
            <a:r>
              <a:rPr lang="en-GB" altLang="en-US" sz="1100" dirty="0">
                <a:latin typeface="Arial" panose="020B0604020202020204" pitchFamily="34" charset="0"/>
                <a:cs typeface="Arial" panose="020B0604020202020204" pitchFamily="34" charset="0"/>
              </a:rPr>
              <a:t> seek corroboration where possible.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19</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cs typeface="Arial" panose="020B0604020202020204" pitchFamily="34" charset="0"/>
              </a:rPr>
              <a:t>Information from intelligence sources will be subject to </a:t>
            </a:r>
            <a:r>
              <a:rPr lang="en-GB" altLang="en-US" sz="1100" i="1" dirty="0">
                <a:latin typeface="Arial" panose="020B0604020202020204" pitchFamily="34" charset="0"/>
                <a:cs typeface="Arial" panose="020B0604020202020204" pitchFamily="34" charset="0"/>
              </a:rPr>
              <a:t>evaluation of reliability </a:t>
            </a:r>
            <a:r>
              <a:rPr lang="en-GB" altLang="en-US" sz="1100" dirty="0">
                <a:latin typeface="Arial" panose="020B0604020202020204" pitchFamily="34" charset="0"/>
                <a:cs typeface="Arial" panose="020B0604020202020204" pitchFamily="34" charset="0"/>
              </a:rPr>
              <a:t>before being recorded in the intelligence system</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Evaluation must </a:t>
            </a:r>
            <a:r>
              <a:rPr lang="en-GB" altLang="en-US" sz="1100" b="1" u="sng" dirty="0">
                <a:latin typeface="Arial" panose="020B0604020202020204" pitchFamily="34" charset="0"/>
                <a:cs typeface="Arial" panose="020B0604020202020204" pitchFamily="34" charset="0"/>
              </a:rPr>
              <a:t>not</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be influenced by personal feelings </a:t>
            </a:r>
          </a:p>
          <a:p>
            <a:pPr>
              <a:lnSpc>
                <a:spcPct val="100000"/>
              </a:lnSpc>
            </a:pPr>
            <a:r>
              <a:rPr lang="en-GB" altLang="en-US" sz="1100" dirty="0">
                <a:latin typeface="Arial" panose="020B0604020202020204" pitchFamily="34" charset="0"/>
                <a:cs typeface="Arial" panose="020B0604020202020204" pitchFamily="34" charset="0"/>
              </a:rPr>
              <a:t>Must be based on  professional judgement</a:t>
            </a:r>
          </a:p>
          <a:p>
            <a:pPr>
              <a:lnSpc>
                <a:spcPct val="100000"/>
              </a:lnSpc>
            </a:pPr>
            <a:r>
              <a:rPr lang="en-GB" altLang="en-US" sz="1100" dirty="0">
                <a:latin typeface="Arial" panose="020B0604020202020204" pitchFamily="34" charset="0"/>
                <a:cs typeface="Arial" panose="020B0604020202020204" pitchFamily="34" charset="0"/>
              </a:rPr>
              <a:t>Its value must </a:t>
            </a:r>
            <a:r>
              <a:rPr lang="en-GB" altLang="en-US" sz="1100" b="1" u="sng"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be exaggerated in order to ensure action is taken</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Officers recording intelligence reports are personally responsible for ensuring the accuracy and proper evaluation of the material based on their knowledge of the circumstances prevailing at the time</a:t>
            </a:r>
          </a:p>
          <a:p>
            <a:pPr>
              <a:lnSpc>
                <a:spcPct val="100000"/>
              </a:lnSpc>
            </a:pPr>
            <a:r>
              <a:rPr lang="en-GB" altLang="en-US" sz="1100" dirty="0">
                <a:latin typeface="Arial" panose="020B0604020202020204" pitchFamily="34" charset="0"/>
                <a:cs typeface="Arial" panose="020B0604020202020204" pitchFamily="34" charset="0"/>
              </a:rPr>
              <a:t>There may be occasions when actions launched on the basis of intelligence will have to be defended</a:t>
            </a:r>
            <a:endParaRPr lang="en-GB" altLang="en-US" sz="1100" i="1"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**Trainer to emphasise the point that at no time can we task a source to find out any further information – we cannot say to </a:t>
            </a:r>
            <a:r>
              <a:rPr lang="en-GB" altLang="en-US" sz="1100" i="1" dirty="0">
                <a:latin typeface="Arial" panose="020B0604020202020204" pitchFamily="34" charset="0"/>
                <a:cs typeface="Arial" panose="020B0604020202020204" pitchFamily="34" charset="0"/>
              </a:rPr>
              <a:t>Mrs Jones </a:t>
            </a:r>
            <a:r>
              <a:rPr lang="en-GB" altLang="en-US" sz="1100" dirty="0">
                <a:latin typeface="Arial" panose="020B0604020202020204" pitchFamily="34" charset="0"/>
                <a:cs typeface="Arial" panose="020B0604020202020204" pitchFamily="34" charset="0"/>
              </a:rPr>
              <a:t>to watch out for the car again and record the VRM or take a description of who is driving etc. To do this we must obtain authorisation from a Superintendent under RIPA / CHIS which we will cover in a few weeks’ time. Just be aware that we cannot just do this.</a:t>
            </a:r>
          </a:p>
          <a:p>
            <a:pPr>
              <a:lnSpc>
                <a:spcPct val="100000"/>
              </a:lnSpc>
            </a:pPr>
            <a:endParaRPr lang="en-GB" altLang="en-US" sz="1100" i="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Information content</a:t>
            </a:r>
          </a:p>
          <a:p>
            <a:pPr>
              <a:lnSpc>
                <a:spcPct val="100000"/>
              </a:lnSpc>
            </a:pPr>
            <a:r>
              <a:rPr lang="en-GB" altLang="en-US" sz="1100" dirty="0">
                <a:latin typeface="Arial" panose="020B0604020202020204" pitchFamily="34" charset="0"/>
                <a:cs typeface="Arial" panose="020B0604020202020204" pitchFamily="34" charset="0"/>
              </a:rPr>
              <a:t>The information content should comply with the basic principles of 5WH, </a:t>
            </a:r>
            <a:r>
              <a:rPr lang="en-GB" altLang="en-US" sz="1100" dirty="0" err="1">
                <a:latin typeface="Arial" panose="020B0604020202020204" pitchFamily="34" charset="0"/>
                <a:cs typeface="Arial" panose="020B0604020202020204" pitchFamily="34" charset="0"/>
              </a:rPr>
              <a:t>ie</a:t>
            </a:r>
            <a:r>
              <a:rPr lang="en-GB" altLang="en-US" sz="1100" dirty="0">
                <a:latin typeface="Arial" panose="020B0604020202020204" pitchFamily="34" charset="0"/>
                <a:cs typeface="Arial" panose="020B0604020202020204" pitchFamily="34" charset="0"/>
              </a:rPr>
              <a:t>, what, when, where, why, who and how.</a:t>
            </a:r>
          </a:p>
          <a:p>
            <a:pPr>
              <a:lnSpc>
                <a:spcPct val="100000"/>
              </a:lnSpc>
            </a:pPr>
            <a:r>
              <a:rPr lang="en-GB" altLang="en-US" sz="1100" dirty="0">
                <a:latin typeface="Arial" panose="020B0604020202020204" pitchFamily="34" charset="0"/>
                <a:cs typeface="Arial" panose="020B0604020202020204" pitchFamily="34" charset="0"/>
              </a:rPr>
              <a:t>Information should be for a policing purpose. It should be clear, concise and without abbreviations. The information must be of value and understood without the need to refer to other information sources.</a:t>
            </a:r>
          </a:p>
          <a:p>
            <a:pPr>
              <a:lnSpc>
                <a:spcPct val="100000"/>
              </a:lnSpc>
            </a:pPr>
            <a:r>
              <a:rPr lang="en-GB" altLang="en-US" sz="1100" dirty="0">
                <a:latin typeface="Arial" panose="020B0604020202020204" pitchFamily="34" charset="0"/>
                <a:cs typeface="Arial" panose="020B0604020202020204" pitchFamily="34" charset="0"/>
              </a:rPr>
              <a:t>The body of the report should give no indication of the nature of the source, whether human or technical, or the proximity of the source to the information.</a:t>
            </a:r>
          </a:p>
          <a:p>
            <a:pPr>
              <a:lnSpc>
                <a:spcPct val="100000"/>
              </a:lnSpc>
            </a:pPr>
            <a:r>
              <a:rPr lang="en-GB" altLang="en-US" sz="1100" dirty="0">
                <a:latin typeface="Arial" panose="020B0604020202020204" pitchFamily="34" charset="0"/>
                <a:cs typeface="Arial" panose="020B0604020202020204" pitchFamily="34" charset="0"/>
              </a:rPr>
              <a:t>Where possible, the information should be corroborated and its provenance established. This could be done through interrogation of information already held in other business areas, for example, PNC. Where research has been done this should be recorded and contained within the initial Intelligence</a:t>
            </a:r>
            <a:r>
              <a:rPr lang="en-GB" altLang="en-US" sz="1100" baseline="0" dirty="0">
                <a:latin typeface="Arial" panose="020B0604020202020204" pitchFamily="34" charset="0"/>
                <a:cs typeface="Arial" panose="020B0604020202020204" pitchFamily="34" charset="0"/>
              </a:rPr>
              <a:t> Report (IR)</a:t>
            </a:r>
            <a:r>
              <a:rPr lang="en-GB" altLang="en-US" sz="1100" dirty="0">
                <a:latin typeface="Arial" panose="020B0604020202020204" pitchFamily="34" charset="0"/>
                <a:cs typeface="Arial" panose="020B0604020202020204" pitchFamily="34" charset="0"/>
              </a:rPr>
              <a:t> and clearly labelled. It should indicate the databases that have been researched.</a:t>
            </a:r>
          </a:p>
          <a:p>
            <a:pPr>
              <a:lnSpc>
                <a:spcPct val="100000"/>
              </a:lnSpc>
            </a:pPr>
            <a:r>
              <a:rPr lang="en-GB" altLang="en-US" sz="1100" dirty="0">
                <a:latin typeface="Arial" panose="020B0604020202020204" pitchFamily="34" charset="0"/>
                <a:cs typeface="Arial" panose="020B0604020202020204" pitchFamily="34" charset="0"/>
              </a:rPr>
              <a:t>For ongoing operations, the operational name or number may be added. A separate IR must be submitted when new intelligence is identified from any research,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that carried out on non-law enforcement agency databases (including the internet).</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The evaluation of data validity refers to an assessment of the circumstances in which the data was collected, which helps us to understand how “true” or accurate it may be.</a:t>
            </a:r>
          </a:p>
          <a:p>
            <a:pPr>
              <a:lnSpc>
                <a:spcPct val="100000"/>
              </a:lnSpc>
            </a:pPr>
            <a:endParaRPr lang="en-GB" altLang="en-US" sz="11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altLang="en-US" sz="1100" b="1" baseline="0" dirty="0">
                <a:latin typeface="Arial" panose="020B0604020202020204" pitchFamily="34" charset="0"/>
                <a:cs typeface="Arial" panose="020B0604020202020204" pitchFamily="34" charset="0"/>
              </a:rPr>
              <a:t>Known directly to the source </a:t>
            </a:r>
            <a:r>
              <a:rPr lang="en-GB" altLang="en-US" sz="1100" baseline="0" dirty="0">
                <a:latin typeface="Arial" panose="020B0604020202020204" pitchFamily="34" charset="0"/>
                <a:cs typeface="Arial" panose="020B0604020202020204" pitchFamily="34" charset="0"/>
              </a:rPr>
              <a: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Refers to information obtained first-hand, e.g. witnessing it. Care must be taken to differentiate between what a source witnessed themselves and what they were told/heard from a third party.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Known indirectly to the source but corroborated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Refers to information that the source has not witnessed themselves, but can be verified by separate information that carries the intelligence assessment of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Care must be taken to ensure the corroborating information is independent from the original source.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Known indirectly to the source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Refers to information that has been told to the source by someone else. The source doesn’t have first-hand knowledge of the information as they did not witness it themselves.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Not known</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 Refers to when there is no means of assessing the information, such as from an anonymous source i.e. Crimestoppers, this grade should only be used when it is not known how the source knows the information.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Suspected to be false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Regardless of how the source came upon the information, there is a reason to believe the information is false, when this is the case the rationale for why it’s believed to be false should be recorded in the risk assessment.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Information from intelligence sources will be subject to evaluation of reliability before being recorded into the intelligence system. Evaluation must not be influenced by personal feelings but be based on professional judgement. Its value must not be exaggerated in order to ensure action is taken. It should be remembered that intelligence logs may be produced at criminal or civil hearings.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20</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gn="just">
              <a:lnSpc>
                <a:spcPct val="100000"/>
              </a:lnSpc>
              <a:spcBef>
                <a:spcPct val="0"/>
              </a:spcBef>
              <a:spcAft>
                <a:spcPts val="1213"/>
              </a:spcAft>
            </a:pPr>
            <a:r>
              <a:rPr lang="en-GB" altLang="en-US" sz="1100" dirty="0">
                <a:latin typeface="Arial" panose="020B0604020202020204" pitchFamily="34" charset="0"/>
                <a:cs typeface="Arial" panose="020B0604020202020204" pitchFamily="34" charset="0"/>
              </a:rPr>
              <a:t>The ‘Handling Code’ is a system that allows officers to record easily their decisions on the suitability or otherwise of exposing the intelligence to other agencies</a:t>
            </a:r>
          </a:p>
          <a:p>
            <a:pPr algn="just">
              <a:lnSpc>
                <a:spcPct val="100000"/>
              </a:lnSpc>
              <a:spcBef>
                <a:spcPct val="0"/>
              </a:spcBef>
              <a:spcAft>
                <a:spcPts val="1213"/>
              </a:spcAft>
            </a:pPr>
            <a:endParaRPr lang="en-GB" altLang="en-US" sz="11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5000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P.</a:t>
            </a:r>
            <a:r>
              <a:rPr lang="en-GB" altLang="en-US" sz="1100" b="1" baseline="0" dirty="0">
                <a:latin typeface="Arial" panose="020B0604020202020204" pitchFamily="34" charset="0"/>
                <a:cs typeface="Arial" panose="020B0604020202020204" pitchFamily="34" charset="0"/>
              </a:rPr>
              <a:t> Lawful sharing permitted </a:t>
            </a:r>
            <a:r>
              <a:rPr lang="en-GB" altLang="en-US" sz="1100" baseline="0" dirty="0">
                <a:latin typeface="Arial" panose="020B0604020202020204" pitchFamily="34" charset="0"/>
                <a:cs typeface="Arial" panose="020B0604020202020204" pitchFamily="34" charset="0"/>
              </a:rPr>
              <a: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Most intelligence will fall into this category, which means the intelligence may be shared with others under the appropriate GSC marking provided there is a policing purpose, local protocols in place and a legitimate need to receive it. If there are concerns of how the intelligence is disseminated, code C applies. </a:t>
            </a:r>
          </a:p>
          <a:p>
            <a:pPr marL="0" marR="0" lvl="0" indent="0" algn="just" defTabSz="914400" rtl="0" eaLnBrk="0" fontAlgn="base" latinLnBrk="0" hangingPunct="0">
              <a:lnSpc>
                <a:spcPct val="100000"/>
              </a:lnSpc>
              <a:spcBef>
                <a:spcPct val="50000"/>
              </a:spcBef>
              <a:spcAft>
                <a:spcPct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just" defTabSz="914400" rtl="0" eaLnBrk="0" fontAlgn="base" latinLnBrk="0" hangingPunct="0">
              <a:lnSpc>
                <a:spcPct val="100000"/>
              </a:lnSpc>
              <a:spcBef>
                <a:spcPct val="50000"/>
              </a:spcBef>
              <a:spcAft>
                <a:spcPct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 Lawful sharing permitted with conditions -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This code is used when concerns regarding how widely intelligence should be shared, and that specific handling instructions are to apply. These concerns must be documented within the IR Risk assessment. Action and sanitisation codes must be used. 	</a:t>
            </a:r>
          </a:p>
          <a:p>
            <a:pPr marL="0" marR="0" lvl="0" indent="0" algn="just" defTabSz="914400" rtl="0" eaLnBrk="0" fontAlgn="base" latinLnBrk="0" hangingPunct="0">
              <a:lnSpc>
                <a:spcPct val="100000"/>
              </a:lnSpc>
              <a:spcBef>
                <a:spcPct val="5000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altLang="en-US" sz="1100" dirty="0">
              <a:latin typeface="Arial" panose="020B0604020202020204" pitchFamily="34" charset="0"/>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intelligence unit will review and may change the handling condition based upon information available to them. </a:t>
            </a:r>
            <a:endParaRPr lang="en-GB" altLang="en-US" sz="1100" b="1" dirty="0">
              <a:latin typeface="Arial" panose="020B0604020202020204" pitchFamily="34" charset="0"/>
              <a:cs typeface="Arial" panose="020B0604020202020204" pitchFamily="34" charset="0"/>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Handling codes are a control mechanism for intelligence sharing. The risks associated with sharing intelligence must always be weighed against the potentially greater risk of not sharing. Handling codes are supported by conditions for intelligence sharing.</a:t>
            </a:r>
          </a:p>
          <a:p>
            <a:pPr>
              <a:lnSpc>
                <a:spcPct val="100000"/>
              </a:lnSpc>
            </a:pPr>
            <a:r>
              <a:rPr lang="en-GB" altLang="en-US" sz="1100" dirty="0">
                <a:latin typeface="Arial" panose="020B0604020202020204" pitchFamily="34" charset="0"/>
                <a:cs typeface="Arial" panose="020B0604020202020204" pitchFamily="34" charset="0"/>
              </a:rPr>
              <a:t>Before disseminating intelligence, the person disseminating should ensure they are familiar with the appropriate legislation and their organisation’s policies, standard operating procedures and other frameworks.</a:t>
            </a:r>
          </a:p>
          <a:p>
            <a:pPr>
              <a:lnSpc>
                <a:spcPct val="100000"/>
              </a:lnSpc>
            </a:pPr>
            <a:r>
              <a:rPr lang="en-GB" altLang="en-US" sz="1100" dirty="0">
                <a:latin typeface="Arial" panose="020B0604020202020204" pitchFamily="34" charset="0"/>
                <a:cs typeface="Arial" panose="020B0604020202020204" pitchFamily="34" charset="0"/>
              </a:rPr>
              <a:t>Lawful sharing permitted (P)</a:t>
            </a:r>
          </a:p>
          <a:p>
            <a:pPr>
              <a:lnSpc>
                <a:spcPct val="100000"/>
              </a:lnSpc>
            </a:pPr>
            <a:r>
              <a:rPr lang="en-GB" altLang="en-US" sz="1100" dirty="0">
                <a:latin typeface="Arial" panose="020B0604020202020204" pitchFamily="34" charset="0"/>
                <a:cs typeface="Arial" panose="020B0604020202020204" pitchFamily="34" charset="0"/>
              </a:rPr>
              <a:t>In order to share this intelligence there must be:</a:t>
            </a:r>
          </a:p>
          <a:p>
            <a:pPr>
              <a:lnSpc>
                <a:spcPct val="100000"/>
              </a:lnSpc>
            </a:pPr>
            <a:r>
              <a:rPr lang="en-GB" altLang="en-US" sz="1100" dirty="0">
                <a:latin typeface="Arial" panose="020B0604020202020204" pitchFamily="34" charset="0"/>
                <a:cs typeface="Arial" panose="020B0604020202020204" pitchFamily="34" charset="0"/>
              </a:rPr>
              <a:t>•	a policing purpose</a:t>
            </a:r>
          </a:p>
          <a:p>
            <a:pPr>
              <a:lnSpc>
                <a:spcPct val="100000"/>
              </a:lnSpc>
            </a:pPr>
            <a:r>
              <a:rPr lang="en-GB" altLang="en-US" sz="1100" dirty="0">
                <a:latin typeface="Arial" panose="020B0604020202020204" pitchFamily="34" charset="0"/>
                <a:cs typeface="Arial" panose="020B0604020202020204" pitchFamily="34" charset="0"/>
              </a:rPr>
              <a:t>•	local protocols in place</a:t>
            </a:r>
          </a:p>
          <a:p>
            <a:pPr>
              <a:lnSpc>
                <a:spcPct val="100000"/>
              </a:lnSpc>
            </a:pPr>
            <a:r>
              <a:rPr lang="en-GB" altLang="en-US" sz="1100" dirty="0">
                <a:latin typeface="Arial" panose="020B0604020202020204" pitchFamily="34" charset="0"/>
                <a:cs typeface="Arial" panose="020B0604020202020204" pitchFamily="34" charset="0"/>
              </a:rPr>
              <a:t>•	a legitimate need to receive it.</a:t>
            </a:r>
          </a:p>
          <a:p>
            <a:pPr>
              <a:lnSpc>
                <a:spcPct val="100000"/>
              </a:lnSpc>
            </a:pPr>
            <a:r>
              <a:rPr lang="en-GB" altLang="en-US" sz="1100" dirty="0">
                <a:latin typeface="Arial" panose="020B0604020202020204" pitchFamily="34" charset="0"/>
                <a:cs typeface="Arial" panose="020B0604020202020204" pitchFamily="34" charset="0"/>
              </a:rPr>
              <a:t>Lawful policing purpose is defined as to:</a:t>
            </a:r>
          </a:p>
          <a:p>
            <a:pPr>
              <a:lnSpc>
                <a:spcPct val="100000"/>
              </a:lnSpc>
            </a:pPr>
            <a:r>
              <a:rPr lang="en-GB" altLang="en-US" sz="1100" dirty="0">
                <a:latin typeface="Arial" panose="020B0604020202020204" pitchFamily="34" charset="0"/>
                <a:cs typeface="Arial" panose="020B0604020202020204" pitchFamily="34" charset="0"/>
              </a:rPr>
              <a:t>•	assist others to protect life or property</a:t>
            </a:r>
          </a:p>
          <a:p>
            <a:pPr>
              <a:lnSpc>
                <a:spcPct val="100000"/>
              </a:lnSpc>
            </a:pPr>
            <a:r>
              <a:rPr lang="en-GB" altLang="en-US" sz="1100" dirty="0">
                <a:latin typeface="Arial" panose="020B0604020202020204" pitchFamily="34" charset="0"/>
                <a:cs typeface="Arial" panose="020B0604020202020204" pitchFamily="34" charset="0"/>
              </a:rPr>
              <a:t>•	assist to preserve order</a:t>
            </a:r>
          </a:p>
          <a:p>
            <a:pPr>
              <a:lnSpc>
                <a:spcPct val="100000"/>
              </a:lnSpc>
            </a:pPr>
            <a:r>
              <a:rPr lang="en-GB" altLang="en-US" sz="1100" dirty="0">
                <a:latin typeface="Arial" panose="020B0604020202020204" pitchFamily="34" charset="0"/>
                <a:cs typeface="Arial" panose="020B0604020202020204" pitchFamily="34" charset="0"/>
              </a:rPr>
              <a:t>•	prevent the commission of offences</a:t>
            </a:r>
          </a:p>
          <a:p>
            <a:pPr>
              <a:lnSpc>
                <a:spcPct val="100000"/>
              </a:lnSpc>
            </a:pPr>
            <a:r>
              <a:rPr lang="en-GB" altLang="en-US" sz="1100" dirty="0">
                <a:latin typeface="Arial" panose="020B0604020202020204" pitchFamily="34" charset="0"/>
                <a:cs typeface="Arial" panose="020B0604020202020204" pitchFamily="34" charset="0"/>
              </a:rPr>
              <a:t>•	assist others to bring offenders to justice</a:t>
            </a:r>
          </a:p>
          <a:p>
            <a:pPr>
              <a:lnSpc>
                <a:spcPct val="100000"/>
              </a:lnSpc>
            </a:pPr>
            <a:r>
              <a:rPr lang="en-GB" altLang="en-US" sz="1100" dirty="0">
                <a:latin typeface="Arial" panose="020B0604020202020204" pitchFamily="34" charset="0"/>
                <a:cs typeface="Arial" panose="020B0604020202020204" pitchFamily="34" charset="0"/>
              </a:rPr>
              <a:t>•	linked to any duty or responsibility arising from common or statute law.</a:t>
            </a:r>
          </a:p>
          <a:p>
            <a:pPr>
              <a:lnSpc>
                <a:spcPct val="100000"/>
              </a:lnSpc>
            </a:pPr>
            <a:r>
              <a:rPr lang="en-GB" altLang="en-US" sz="1100" dirty="0">
                <a:latin typeface="Arial" panose="020B0604020202020204" pitchFamily="34" charset="0"/>
                <a:cs typeface="Arial" panose="020B0604020202020204" pitchFamily="34" charset="0"/>
              </a:rPr>
              <a:t>Lawful sharing includes other government departments, private and voluntary sectors.</a:t>
            </a:r>
          </a:p>
          <a:p>
            <a:pPr>
              <a:lnSpc>
                <a:spcPct val="100000"/>
              </a:lnSpc>
            </a:pPr>
            <a:r>
              <a:rPr lang="en-GB" altLang="en-US" sz="1100" dirty="0">
                <a:latin typeface="Arial" panose="020B0604020202020204" pitchFamily="34" charset="0"/>
                <a:cs typeface="Arial" panose="020B0604020202020204" pitchFamily="34" charset="0"/>
              </a:rPr>
              <a:t>Specific questions need to be asked when considering dissemination of code P intelligence. For example:</a:t>
            </a:r>
          </a:p>
          <a:p>
            <a:pPr>
              <a:lnSpc>
                <a:spcPct val="100000"/>
              </a:lnSpc>
            </a:pPr>
            <a:r>
              <a:rPr lang="en-GB" altLang="en-US" sz="1100" dirty="0">
                <a:latin typeface="Arial" panose="020B0604020202020204" pitchFamily="34" charset="0"/>
                <a:cs typeface="Arial" panose="020B0604020202020204" pitchFamily="34" charset="0"/>
              </a:rPr>
              <a:t>•	are there legal obligations?</a:t>
            </a:r>
          </a:p>
          <a:p>
            <a:pPr>
              <a:lnSpc>
                <a:spcPct val="100000"/>
              </a:lnSpc>
            </a:pPr>
            <a:r>
              <a:rPr lang="en-GB" altLang="en-US" sz="1100" dirty="0">
                <a:latin typeface="Arial" panose="020B0604020202020204" pitchFamily="34" charset="0"/>
                <a:cs typeface="Arial" panose="020B0604020202020204" pitchFamily="34" charset="0"/>
              </a:rPr>
              <a:t>•	who is asking for it?</a:t>
            </a:r>
          </a:p>
          <a:p>
            <a:pPr>
              <a:lnSpc>
                <a:spcPct val="100000"/>
              </a:lnSpc>
            </a:pPr>
            <a:r>
              <a:rPr lang="en-GB" altLang="en-US" sz="1100" dirty="0">
                <a:latin typeface="Arial" panose="020B0604020202020204" pitchFamily="34" charset="0"/>
                <a:cs typeface="Arial" panose="020B0604020202020204" pitchFamily="34" charset="0"/>
              </a:rPr>
              <a:t>•	why do they want it?</a:t>
            </a:r>
          </a:p>
          <a:p>
            <a:pPr>
              <a:lnSpc>
                <a:spcPct val="100000"/>
              </a:lnSpc>
            </a:pPr>
            <a:r>
              <a:rPr lang="en-GB" altLang="en-US" sz="1100" dirty="0">
                <a:latin typeface="Arial" panose="020B0604020202020204" pitchFamily="34" charset="0"/>
                <a:cs typeface="Arial" panose="020B0604020202020204" pitchFamily="34" charset="0"/>
              </a:rPr>
              <a:t>•	what are they going to do with it?</a:t>
            </a:r>
          </a:p>
          <a:p>
            <a:pPr>
              <a:lnSpc>
                <a:spcPct val="100000"/>
              </a:lnSpc>
            </a:pPr>
            <a:r>
              <a:rPr lang="en-GB" altLang="en-US" sz="1100" dirty="0">
                <a:latin typeface="Arial" panose="020B0604020202020204" pitchFamily="34" charset="0"/>
                <a:cs typeface="Arial" panose="020B0604020202020204" pitchFamily="34" charset="0"/>
              </a:rPr>
              <a:t>Dissemination to European Economic Area (EEA) law enforcement agencies is permitted without any additional IR risk assessment.</a:t>
            </a:r>
          </a:p>
          <a:p>
            <a:pPr>
              <a:lnSpc>
                <a:spcPct val="100000"/>
              </a:lnSpc>
            </a:pPr>
            <a:r>
              <a:rPr lang="en-GB" altLang="en-US" sz="1100" dirty="0">
                <a:latin typeface="Arial" panose="020B0604020202020204" pitchFamily="34" charset="0"/>
                <a:cs typeface="Arial" panose="020B0604020202020204" pitchFamily="34" charset="0"/>
              </a:rPr>
              <a:t>If there are concerns around how widely the intelligence may be disseminated, code C applies. It may not be appropriate to disseminate all of the intelligence and the merits of redaction should be considered.</a:t>
            </a:r>
          </a:p>
          <a:p>
            <a:pPr>
              <a:lnSpc>
                <a:spcPct val="100000"/>
              </a:lnSpc>
            </a:pPr>
            <a:r>
              <a:rPr lang="en-GB" altLang="en-US" sz="1100" dirty="0">
                <a:latin typeface="Arial" panose="020B0604020202020204" pitchFamily="34" charset="0"/>
                <a:cs typeface="Arial" panose="020B0604020202020204" pitchFamily="34" charset="0"/>
              </a:rPr>
              <a:t>Dissemination to (non-EEA) foreign law enforcement agencies should be risk assessed on an individual basis. The Data Protection Act 1998 allows for personal information to be disseminated outside the EU only after the risks have been assessed and on the grounds of substantial public interest. Public interest in this context includes tackling serious crime and the maintenance of the security and integrity of law enforcement agencies.</a:t>
            </a:r>
          </a:p>
          <a:p>
            <a:pPr>
              <a:lnSpc>
                <a:spcPct val="100000"/>
              </a:lnSpc>
            </a:pPr>
            <a:r>
              <a:rPr lang="en-GB" altLang="en-US" sz="1100" dirty="0">
                <a:latin typeface="Arial" panose="020B0604020202020204" pitchFamily="34" charset="0"/>
                <a:cs typeface="Arial" panose="020B0604020202020204" pitchFamily="34" charset="0"/>
              </a:rPr>
              <a:t>Care should be taken when handling intelligence received from HMRC as further unauthorised dissemination may result in the commission of a criminal offence. If this is likely to happen, HMRC will provide a warning within the intelligence report.</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Lawful sharing permitted with conditions (C)</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This code permits dissemination but requires the receiving agency to observe conditions as specified. Application of this code means the originator has applied specific handling instructions in respect of this information. An IR risk assessment may be required in respect of the intelligence concerned. An application for public interest immunity should be considered if the intelligence is subsequently used in court.</a:t>
            </a:r>
          </a:p>
          <a:p>
            <a:pPr>
              <a:lnSpc>
                <a:spcPct val="100000"/>
              </a:lnSpc>
            </a:pPr>
            <a:r>
              <a:rPr lang="en-GB" altLang="en-US" sz="1100" dirty="0">
                <a:latin typeface="Arial" panose="020B0604020202020204" pitchFamily="34" charset="0"/>
                <a:cs typeface="Arial" panose="020B0604020202020204" pitchFamily="34" charset="0"/>
              </a:rPr>
              <a:t>Handling conditions should be contained within the appropriate section of the IR.</a:t>
            </a:r>
          </a:p>
          <a:p>
            <a:pPr>
              <a:lnSpc>
                <a:spcPct val="100000"/>
              </a:lnSpc>
            </a:pPr>
            <a:r>
              <a:rPr lang="en-GB" altLang="en-US" sz="1100" dirty="0">
                <a:latin typeface="Arial" panose="020B0604020202020204" pitchFamily="34" charset="0"/>
                <a:cs typeface="Arial" panose="020B0604020202020204" pitchFamily="34" charset="0"/>
              </a:rPr>
              <a:t>The recipient must abide by the handling conditions. The originator must be contacted by the recipient before they conduct any further activities outside the conditions.</a:t>
            </a:r>
          </a:p>
          <a:p>
            <a:pPr>
              <a:lnSpc>
                <a:spcPct val="100000"/>
              </a:lnSpc>
            </a:pPr>
            <a:r>
              <a:rPr lang="en-GB" altLang="en-US" sz="1100" dirty="0">
                <a:latin typeface="Arial" panose="020B0604020202020204" pitchFamily="34" charset="0"/>
                <a:cs typeface="Arial" panose="020B0604020202020204" pitchFamily="34" charset="0"/>
              </a:rPr>
              <a:t>Any intelligence report with conditions should remain under review to ensure that wider dissemination can occur as soon as is feasible, such as when an operation has been concluded or is no longer being pursued.</a:t>
            </a:r>
          </a:p>
          <a:p>
            <a:pPr>
              <a:lnSpc>
                <a:spcPct val="100000"/>
              </a:lnSpc>
            </a:pPr>
            <a:r>
              <a:rPr lang="en-GB" altLang="en-US" sz="1100" dirty="0">
                <a:latin typeface="Arial" panose="020B0604020202020204" pitchFamily="34" charset="0"/>
                <a:cs typeface="Arial" panose="020B0604020202020204" pitchFamily="34" charset="0"/>
              </a:rPr>
              <a:t>Conditions – intelligence unit only</a:t>
            </a:r>
          </a:p>
          <a:p>
            <a:pPr>
              <a:lnSpc>
                <a:spcPct val="100000"/>
              </a:lnSpc>
            </a:pPr>
            <a:r>
              <a:rPr lang="en-GB" altLang="en-US" sz="110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A1 covert development </a:t>
            </a:r>
            <a:r>
              <a:rPr lang="en-GB" altLang="en-US" sz="1100" dirty="0">
                <a:latin typeface="Arial" panose="020B0604020202020204" pitchFamily="34" charset="0"/>
                <a:cs typeface="Arial" panose="020B0604020202020204" pitchFamily="34" charset="0"/>
              </a:rPr>
              <a:t>– intelligence may be combined or corroborated with other intelligence but action cannot be taken directly. Permission must be sought from the originator before action is taken on any derived intelligence.</a:t>
            </a:r>
          </a:p>
          <a:p>
            <a:pPr>
              <a:lnSpc>
                <a:spcPct val="100000"/>
              </a:lnSpc>
            </a:pPr>
            <a:r>
              <a:rPr lang="en-GB" altLang="en-US" sz="110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A2 covert use </a:t>
            </a:r>
            <a:r>
              <a:rPr lang="en-GB" altLang="en-US" sz="1100" dirty="0">
                <a:latin typeface="Arial" panose="020B0604020202020204" pitchFamily="34" charset="0"/>
                <a:cs typeface="Arial" panose="020B0604020202020204" pitchFamily="34" charset="0"/>
              </a:rPr>
              <a:t>– covert action may be taken on this intelligence although the source, technique and any wider investigative effectiveness must be protected. This intelligence may not be used in isolation as evidence, in judicial proceedings or to support arrest.</a:t>
            </a:r>
          </a:p>
          <a:p>
            <a:pPr>
              <a:lnSpc>
                <a:spcPct val="100000"/>
              </a:lnSpc>
            </a:pPr>
            <a:r>
              <a:rPr lang="en-GB" altLang="en-US" sz="110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A3 overt use </a:t>
            </a:r>
            <a:r>
              <a:rPr lang="en-GB" altLang="en-US" sz="1100" dirty="0">
                <a:latin typeface="Arial" panose="020B0604020202020204" pitchFamily="34" charset="0"/>
                <a:cs typeface="Arial" panose="020B0604020202020204" pitchFamily="34" charset="0"/>
              </a:rPr>
              <a:t>– overt action is permitted on this intelligence. This information can be used for: TO BE SPECIFIED BY SOURCE INTELLIGENCE OWNER.</a:t>
            </a:r>
          </a:p>
          <a:p>
            <a:pPr>
              <a:lnSpc>
                <a:spcPct val="100000"/>
              </a:lnSpc>
            </a:pPr>
            <a:r>
              <a:rPr lang="en-GB" altLang="en-US" sz="110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S1 delegated authority </a:t>
            </a:r>
            <a:r>
              <a:rPr lang="en-GB" altLang="en-US" sz="1100" dirty="0">
                <a:latin typeface="Arial" panose="020B0604020202020204" pitchFamily="34" charset="0"/>
                <a:cs typeface="Arial" panose="020B0604020202020204" pitchFamily="34" charset="0"/>
              </a:rPr>
              <a:t>– the originator of the intelligence permits the unsupervised sanitisation of the material in order to allow dissemination to a wider audience.</a:t>
            </a:r>
          </a:p>
          <a:p>
            <a:pPr>
              <a:lnSpc>
                <a:spcPct val="100000"/>
              </a:lnSpc>
            </a:pPr>
            <a:r>
              <a:rPr lang="en-GB" altLang="en-US" sz="110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S2 consult originator </a:t>
            </a:r>
            <a:r>
              <a:rPr lang="en-GB" altLang="en-US" sz="1100" dirty="0">
                <a:latin typeface="Arial" panose="020B0604020202020204" pitchFamily="34" charset="0"/>
                <a:cs typeface="Arial" panose="020B0604020202020204" pitchFamily="34" charset="0"/>
              </a:rPr>
              <a:t>– the originator of the intelligence does not permit the sanitisation of the material for wider dissemination without consultation being sought</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21</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cs typeface="Arial" panose="020B0604020202020204" pitchFamily="34" charset="0"/>
              </a:rPr>
              <a:t>Once information has been recorded on a 3x5x2 in an ‘</a:t>
            </a:r>
            <a:r>
              <a:rPr lang="en-GB" altLang="en-US" sz="1100" dirty="0" err="1">
                <a:latin typeface="Arial" panose="020B0604020202020204" pitchFamily="34" charset="0"/>
                <a:cs typeface="Arial" panose="020B0604020202020204" pitchFamily="34" charset="0"/>
              </a:rPr>
              <a:t>unsanitised</a:t>
            </a:r>
            <a:r>
              <a:rPr lang="en-GB" altLang="en-US" sz="1100" dirty="0">
                <a:latin typeface="Arial" panose="020B0604020202020204" pitchFamily="34" charset="0"/>
                <a:cs typeface="Arial" panose="020B0604020202020204" pitchFamily="34" charset="0"/>
              </a:rPr>
              <a:t> format’, the report should be submitted to the local or force intelligence unit by secure means. It will then be considered for its intelligence value against the BCU or force control strategy, intelligence requirement or other policing purpose.</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When intelligence logs are submitted they should be entered so that the source of the information cannot be identified.</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In some forces the LIO carries out this prior to entering them into the forces intelligence database.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This process is known as</a:t>
            </a:r>
            <a:r>
              <a:rPr lang="en-GB" altLang="en-US" sz="1100" dirty="0">
                <a:solidFill>
                  <a:srgbClr val="0033CC"/>
                </a:solidFill>
                <a:latin typeface="Arial" panose="020B0604020202020204" pitchFamily="34" charset="0"/>
                <a:cs typeface="Arial" panose="020B0604020202020204" pitchFamily="34" charset="0"/>
              </a:rPr>
              <a:t> </a:t>
            </a:r>
            <a:r>
              <a:rPr lang="en-GB" altLang="en-US" sz="1100" dirty="0">
                <a:solidFill>
                  <a:srgbClr val="FF3300"/>
                </a:solidFill>
                <a:latin typeface="Arial" panose="020B0604020202020204" pitchFamily="34" charset="0"/>
                <a:cs typeface="Arial" panose="020B0604020202020204" pitchFamily="34" charset="0"/>
              </a:rPr>
              <a:t>‘sanitisation’</a:t>
            </a:r>
          </a:p>
          <a:p>
            <a:pPr algn="just">
              <a:lnSpc>
                <a:spcPct val="100000"/>
              </a:lnSpc>
              <a:spcBef>
                <a:spcPct val="0"/>
              </a:spcBef>
            </a:pPr>
            <a:endParaRPr lang="en-GB" altLang="en-US"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An LIO conducts the sanitisation of information - occurs when material is removed which explicitly or implicitly identifies a source or an address which is sensitive.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22</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 charset="-128"/>
              </a:rPr>
              <a:t>QTS – what is sanitisation?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Sanitisation of information occurs when material is removed which explicitly or implicitly identifies a source. It also occurs when identifying details of a data subject are removed. This process will be undertaken by the intelligence unit prior to the dissemination or inputting onto an intelligence system. Officers / Staff can help this process, however, by understanding the principles of sanitisation and ensuring that only relevant information is included in the report.</a:t>
            </a:r>
          </a:p>
          <a:p>
            <a:pPr>
              <a:lnSpc>
                <a:spcPct val="100000"/>
              </a:lnSpc>
            </a:pPr>
            <a:endParaRPr lang="en-GB" sz="1100"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Where a source has been seen by other officers or criminals with the group of named individuals, not to name the source in the report might raise suspicions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If in doubt seek advice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23</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Intelligence must not be influenced by personal feelings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Refer to ECHR duty of care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Safeguard intelligence collection techniques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 charset="-128"/>
              </a:rPr>
              <a:t>To identify the time and place of a meeting may identify the source. It is possible that the information may only be known to the source. Should the information become known then the source could be compromised.</a:t>
            </a:r>
          </a:p>
          <a:p>
            <a:pPr>
              <a:lnSpc>
                <a:spcPct val="100000"/>
              </a:lnSpc>
            </a:pPr>
            <a:endParaRPr lang="en-GB" sz="1100" dirty="0"/>
          </a:p>
          <a:p>
            <a:pPr>
              <a:lnSpc>
                <a:spcPct val="100000"/>
              </a:lnSpc>
            </a:pPr>
            <a:r>
              <a:rPr lang="en-GB" sz="1100" b="0" i="0" u="none" strike="noStrike" kern="1200" baseline="0" dirty="0">
                <a:solidFill>
                  <a:schemeClr val="tx1"/>
                </a:solidFill>
                <a:latin typeface="Arial" charset="0"/>
                <a:ea typeface="+mn-ea"/>
                <a:cs typeface="Arial" charset="0"/>
              </a:rPr>
              <a:t>All police officers and police staff have a role to play in the management of police information and it is essential that every officer meets the responsibilities placed on them. When dealing with any type of police information you should always apply the basic principles of effective information management as detailed below: </a:t>
            </a:r>
          </a:p>
          <a:p>
            <a:pPr>
              <a:lnSpc>
                <a:spcPct val="100000"/>
              </a:lnSpc>
            </a:pPr>
            <a:r>
              <a:rPr lang="en-GB" sz="1100" b="0" i="0" u="none" strike="noStrike" kern="1200" baseline="0" dirty="0">
                <a:solidFill>
                  <a:schemeClr val="tx1"/>
                </a:solidFill>
                <a:latin typeface="Arial" charset="0"/>
                <a:ea typeface="+mn-ea"/>
                <a:cs typeface="Arial" charset="0"/>
              </a:rPr>
              <a:t> Always act within the framework of your force’s IMS and any associated force policies and processes </a:t>
            </a:r>
          </a:p>
          <a:p>
            <a:pPr>
              <a:lnSpc>
                <a:spcPct val="100000"/>
              </a:lnSpc>
            </a:pPr>
            <a:r>
              <a:rPr lang="en-GB" sz="1100" b="0" i="0" u="none" strike="noStrike" kern="1200" baseline="0" dirty="0">
                <a:solidFill>
                  <a:schemeClr val="tx1"/>
                </a:solidFill>
                <a:latin typeface="Arial" charset="0"/>
                <a:ea typeface="+mn-ea"/>
                <a:cs typeface="Arial" charset="0"/>
              </a:rPr>
              <a:t> Always apply the four principles of data quality, namely that it must be: </a:t>
            </a:r>
          </a:p>
          <a:p>
            <a:pPr>
              <a:lnSpc>
                <a:spcPct val="100000"/>
              </a:lnSpc>
            </a:pPr>
            <a:r>
              <a:rPr lang="en-GB" sz="1100" b="0" i="0" u="none" strike="noStrike" kern="1200" baseline="0" dirty="0">
                <a:solidFill>
                  <a:schemeClr val="tx1"/>
                </a:solidFill>
                <a:latin typeface="Arial" charset="0"/>
                <a:ea typeface="+mn-ea"/>
                <a:cs typeface="Arial" charset="0"/>
              </a:rPr>
              <a:t>o accurate </a:t>
            </a:r>
          </a:p>
          <a:p>
            <a:pPr>
              <a:lnSpc>
                <a:spcPct val="100000"/>
              </a:lnSpc>
            </a:pPr>
            <a:r>
              <a:rPr lang="en-GB" sz="1100" b="0" i="0" u="none" strike="noStrike" kern="1200" baseline="0" dirty="0">
                <a:solidFill>
                  <a:schemeClr val="tx1"/>
                </a:solidFill>
                <a:latin typeface="Arial" charset="0"/>
                <a:ea typeface="+mn-ea"/>
                <a:cs typeface="Arial" charset="0"/>
              </a:rPr>
              <a:t>o adequate </a:t>
            </a:r>
          </a:p>
          <a:p>
            <a:pPr>
              <a:lnSpc>
                <a:spcPct val="100000"/>
              </a:lnSpc>
            </a:pPr>
            <a:r>
              <a:rPr lang="en-GB" sz="1100" b="0" i="0" u="none" strike="noStrike" kern="1200" baseline="0" dirty="0">
                <a:solidFill>
                  <a:schemeClr val="tx1"/>
                </a:solidFill>
                <a:latin typeface="Arial" charset="0"/>
                <a:ea typeface="+mn-ea"/>
                <a:cs typeface="Arial" charset="0"/>
              </a:rPr>
              <a:t>o relevant </a:t>
            </a:r>
          </a:p>
          <a:p>
            <a:pPr>
              <a:lnSpc>
                <a:spcPct val="100000"/>
              </a:lnSpc>
            </a:pPr>
            <a:r>
              <a:rPr lang="en-GB" sz="1100" b="0" i="0" u="none" strike="noStrike" kern="1200" baseline="0" dirty="0">
                <a:solidFill>
                  <a:schemeClr val="tx1"/>
                </a:solidFill>
                <a:latin typeface="Arial" charset="0"/>
                <a:ea typeface="+mn-ea"/>
                <a:cs typeface="Arial" charset="0"/>
              </a:rPr>
              <a:t>o timely </a:t>
            </a:r>
          </a:p>
          <a:p>
            <a:pPr>
              <a:lnSpc>
                <a:spcPct val="100000"/>
              </a:lnSpc>
            </a:pPr>
            <a:r>
              <a:rPr lang="en-GB" sz="1100" b="0" i="0" u="none" strike="noStrike" kern="1200" baseline="0" dirty="0">
                <a:solidFill>
                  <a:schemeClr val="tx1"/>
                </a:solidFill>
                <a:latin typeface="Arial" charset="0"/>
                <a:ea typeface="+mn-ea"/>
                <a:cs typeface="Arial" charset="0"/>
              </a:rPr>
              <a:t> Always apply the rules in relation to the security of information </a:t>
            </a:r>
          </a:p>
          <a:p>
            <a:pPr>
              <a:lnSpc>
                <a:spcPct val="100000"/>
              </a:lnSpc>
            </a:pPr>
            <a:endParaRPr lang="en-GB" sz="1100" b="0" i="0" u="none" strike="noStrike" kern="1200" baseline="0" dirty="0">
              <a:solidFill>
                <a:schemeClr val="tx1"/>
              </a:solidFill>
              <a:latin typeface="Arial" charset="0"/>
              <a:ea typeface="+mn-ea"/>
              <a:cs typeface="Arial" charset="0"/>
            </a:endParaRPr>
          </a:p>
          <a:p>
            <a:pPr>
              <a:lnSpc>
                <a:spcPct val="100000"/>
              </a:lnSpc>
            </a:pPr>
            <a:r>
              <a:rPr lang="en-GB" sz="1100" b="0" i="0" u="none" strike="noStrike" kern="1200" baseline="0" dirty="0">
                <a:solidFill>
                  <a:schemeClr val="tx1"/>
                </a:solidFill>
                <a:latin typeface="Arial" charset="0"/>
                <a:ea typeface="+mn-ea"/>
                <a:cs typeface="Arial" charset="0"/>
              </a:rPr>
              <a:t>Always ensure compliance with all relevant legislation including the Human Rights Act 1998, Data Protection Act 1998, and Freedom of Information Act 2000 </a:t>
            </a:r>
          </a:p>
          <a:p>
            <a:pPr>
              <a:lnSpc>
                <a:spcPct val="100000"/>
              </a:lnSpc>
            </a:pPr>
            <a:r>
              <a:rPr lang="en-GB" sz="1100" b="0" i="0" u="none" strike="noStrike" kern="1200" baseline="0" dirty="0">
                <a:solidFill>
                  <a:schemeClr val="tx1"/>
                </a:solidFill>
                <a:latin typeface="Arial" charset="0"/>
                <a:ea typeface="+mn-ea"/>
                <a:cs typeface="Arial" charset="0"/>
              </a:rPr>
              <a:t> When collecting information, ensure that you are aware, insofar as you are reasonably able, of the current intelligence requirements and also that the information is collected for a clearly defined policing purpose </a:t>
            </a:r>
          </a:p>
          <a:p>
            <a:pPr>
              <a:lnSpc>
                <a:spcPct val="100000"/>
              </a:lnSpc>
            </a:pPr>
            <a:r>
              <a:rPr lang="en-GB" sz="1100" b="0" i="0" u="none" strike="noStrike" kern="1200" baseline="0" dirty="0">
                <a:solidFill>
                  <a:schemeClr val="tx1"/>
                </a:solidFill>
                <a:latin typeface="Arial" charset="0"/>
                <a:ea typeface="+mn-ea"/>
                <a:cs typeface="Arial" charset="0"/>
              </a:rPr>
              <a:t> When recording information, ensure that you record it in the appropriate format, in compliance with the recording and data quality principles and make all necessary effort to ensure that person records are unique. </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24</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cs typeface="Arial" panose="020B0604020202020204" pitchFamily="34" charset="0"/>
              </a:rPr>
              <a:t>QTS – what does provenance mean and why is it important?</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Provenance:</a:t>
            </a:r>
          </a:p>
          <a:p>
            <a:pPr>
              <a:lnSpc>
                <a:spcPct val="100000"/>
              </a:lnSpc>
            </a:pPr>
            <a:r>
              <a:rPr lang="en-GB" altLang="en-US" sz="1100" dirty="0">
                <a:latin typeface="Arial" panose="020B0604020202020204" pitchFamily="34" charset="0"/>
                <a:cs typeface="Arial" panose="020B0604020202020204" pitchFamily="34" charset="0"/>
              </a:rPr>
              <a:t>To Come From</a:t>
            </a:r>
          </a:p>
          <a:p>
            <a:pPr>
              <a:lnSpc>
                <a:spcPct val="100000"/>
              </a:lnSpc>
            </a:pPr>
            <a:r>
              <a:rPr lang="en-GB" altLang="en-US" sz="1100" dirty="0">
                <a:latin typeface="Arial" panose="020B0604020202020204" pitchFamily="34" charset="0"/>
                <a:cs typeface="Arial" panose="020B0604020202020204" pitchFamily="34" charset="0"/>
              </a:rPr>
              <a:t>Place of Origin</a:t>
            </a:r>
          </a:p>
          <a:p>
            <a:pPr>
              <a:lnSpc>
                <a:spcPct val="100000"/>
              </a:lnSpc>
            </a:pPr>
            <a:r>
              <a:rPr lang="en-GB" altLang="en-US" sz="1100" dirty="0">
                <a:latin typeface="Arial" panose="020B0604020202020204" pitchFamily="34" charset="0"/>
                <a:cs typeface="Arial" panose="020B0604020202020204" pitchFamily="34" charset="0"/>
              </a:rPr>
              <a:t>Ownership History</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term ‘provenance’ refers to the ability to determine the reliability and credibility of the information source and the value of the content of the information. It includes the risk to the source and subject, risk to the storage and use of the information.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It is important to establish the provenance as this is fundamental to evaluating individual information and intelligence records and action management. It is the provenance of the information that influences how a particular piece of information should be handled and disseminated and the subsequent action to be taken.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For example, part of the information might be that John Kelly is using a red Ford Escort, XYZ 321 and a check on PNC might confirm that John Kelly is indeed the registered keeper of a red Ford Escort XYZ 321 - provenance is established. </a:t>
            </a:r>
            <a:endParaRPr lang="en-GB" sz="1100" dirty="0">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None/>
              <a:tabLst/>
              <a:defRPr/>
            </a:pPr>
            <a:r>
              <a:rPr lang="en-GB" sz="1100" b="1" dirty="0">
                <a:latin typeface="Arial" panose="020B0604020202020204" pitchFamily="34" charset="0"/>
                <a:cs typeface="Arial" panose="020B0604020202020204" pitchFamily="34" charset="0"/>
              </a:rPr>
              <a:t>When &amp; Why do we use provenance?</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72B62"/>
                </a:solidFill>
                <a:effectLst/>
                <a:uLnTx/>
                <a:uFillTx/>
                <a:latin typeface="Arial" panose="020B0604020202020204" pitchFamily="34" charset="0"/>
                <a:ea typeface="ＭＳ Ｐゴシック" pitchFamily="1" charset="-128"/>
                <a:cs typeface="Arial" panose="020B0604020202020204" pitchFamily="34" charset="0"/>
              </a:rPr>
              <a:t>Needed to protect sources of information</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72B62"/>
                </a:solidFill>
                <a:effectLst/>
                <a:uLnTx/>
                <a:uFillTx/>
                <a:latin typeface="Arial" panose="020B0604020202020204" pitchFamily="34" charset="0"/>
                <a:ea typeface="ＭＳ Ｐゴシック" pitchFamily="1" charset="-128"/>
                <a:cs typeface="Arial" panose="020B0604020202020204" pitchFamily="34" charset="0"/>
              </a:rPr>
              <a:t>Duty of care</a:t>
            </a:r>
            <a:endParaRPr kumimoji="0" lang="en-GB" sz="11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If the source is not protected then people will be reluctant to provide information.</a:t>
            </a:r>
          </a:p>
          <a:p>
            <a:pPr>
              <a:lnSpc>
                <a:spcPct val="100000"/>
              </a:lnSpc>
            </a:pPr>
            <a:r>
              <a:rPr lang="en-GB" altLang="en-US" sz="1100" dirty="0">
                <a:latin typeface="Arial" panose="020B0604020202020204" pitchFamily="34" charset="0"/>
                <a:cs typeface="Arial" panose="020B0604020202020204" pitchFamily="34" charset="0"/>
              </a:rPr>
              <a:t>If provenance is not used then there may be recriminations for the source.</a:t>
            </a:r>
          </a:p>
          <a:p>
            <a:pPr>
              <a:lnSpc>
                <a:spcPct val="100000"/>
              </a:lnSpc>
            </a:pPr>
            <a:r>
              <a:rPr lang="en-GB" altLang="en-US" sz="1100" dirty="0">
                <a:latin typeface="Arial" panose="020B0604020202020204" pitchFamily="34" charset="0"/>
                <a:cs typeface="Arial" panose="020B0604020202020204" pitchFamily="34" charset="0"/>
              </a:rPr>
              <a:t>We have a duty to protect the source.</a:t>
            </a:r>
          </a:p>
          <a:p>
            <a:pPr>
              <a:lnSpc>
                <a:spcPct val="100000"/>
              </a:lnSpc>
            </a:pPr>
            <a:r>
              <a:rPr lang="en-GB" altLang="en-US" sz="1100" dirty="0">
                <a:latin typeface="Arial" panose="020B0604020202020204" pitchFamily="34" charset="0"/>
                <a:cs typeface="Arial" panose="020B0604020202020204" pitchFamily="34" charset="0"/>
              </a:rPr>
              <a:t>Highlight that sources need to be recorded onto the system, police officers should </a:t>
            </a:r>
            <a:r>
              <a:rPr lang="en-GB" altLang="en-US" sz="1100" b="1" u="sng"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protect sources by saying that the information has come from the police officer.  The new system is a reliable way of protecting the source.</a:t>
            </a:r>
          </a:p>
          <a:p>
            <a:pPr>
              <a:lnSpc>
                <a:spcPct val="100000"/>
              </a:lnSpc>
            </a:pPr>
            <a:r>
              <a:rPr lang="en-GB" altLang="en-US" sz="1100" dirty="0">
                <a:latin typeface="Arial" panose="020B0604020202020204" pitchFamily="34" charset="0"/>
                <a:cs typeface="Arial" panose="020B0604020202020204" pitchFamily="34" charset="0"/>
              </a:rPr>
              <a:t>It is important to think about what risks there may be to the source as this will need to be recorded on the computer system.</a:t>
            </a:r>
          </a:p>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25</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dirty="0"/>
              <a:t>Information has security classifications which indicate the sensitivity of the information (in terms of the likely impact resulting from</a:t>
            </a:r>
            <a:r>
              <a:rPr lang="en-GB" sz="1100" baseline="0" dirty="0"/>
              <a:t> loss or misuse), and the need to defend the information against threats. </a:t>
            </a:r>
          </a:p>
          <a:p>
            <a:endParaRPr lang="en-GB" sz="1100" baseline="0" dirty="0"/>
          </a:p>
          <a:p>
            <a:r>
              <a:rPr lang="en-GB" sz="1100" baseline="0" dirty="0"/>
              <a:t>These classifications operate within law – Official Secrets Act 1989, Data Protection Act 2018, &amp; Freedom of Information Act 2000. </a:t>
            </a:r>
          </a:p>
          <a:p>
            <a:endParaRPr lang="en-GB" sz="1100" baseline="0" dirty="0"/>
          </a:p>
          <a:p>
            <a:r>
              <a:rPr lang="en-GB" sz="1100" baseline="0" dirty="0"/>
              <a:t>There are 3 levels of classification: Official, Secret and Top Secret. </a:t>
            </a:r>
          </a:p>
          <a:p>
            <a:endParaRPr lang="en-GB" sz="1100" b="0" i="0" u="none" strike="noStrike" kern="1200" baseline="0" dirty="0">
              <a:solidFill>
                <a:schemeClr val="tx1"/>
              </a:solidFill>
              <a:latin typeface="Arial" charset="0"/>
              <a:ea typeface="+mn-ea"/>
              <a:cs typeface="Arial" charset="0"/>
            </a:endParaRPr>
          </a:p>
          <a:p>
            <a:r>
              <a:rPr lang="en-GB" sz="1100" b="0" i="1" u="none" strike="noStrike" kern="1200" baseline="0" dirty="0">
                <a:solidFill>
                  <a:schemeClr val="tx1"/>
                </a:solidFill>
                <a:latin typeface="Arial" charset="0"/>
                <a:ea typeface="+mn-ea"/>
                <a:cs typeface="Arial" charset="0"/>
              </a:rPr>
              <a:t>As a Police Officer my majority of information handled will be treated as </a:t>
            </a:r>
            <a:r>
              <a:rPr lang="en-GB" sz="1100" b="0" i="1" u="sng" strike="noStrike" kern="1200" baseline="0" dirty="0">
                <a:solidFill>
                  <a:schemeClr val="tx1"/>
                </a:solidFill>
                <a:latin typeface="Arial" charset="0"/>
                <a:ea typeface="+mn-ea"/>
                <a:cs typeface="Arial" charset="0"/>
              </a:rPr>
              <a:t>Official Classification </a:t>
            </a:r>
          </a:p>
          <a:p>
            <a:r>
              <a:rPr lang="en-GB" sz="1100" b="0" i="0" u="none" strike="noStrike" kern="1200" baseline="0" dirty="0">
                <a:solidFill>
                  <a:schemeClr val="tx1"/>
                </a:solidFill>
                <a:latin typeface="Arial" charset="0"/>
                <a:ea typeface="+mn-ea"/>
                <a:cs typeface="Arial" charset="0"/>
              </a:rPr>
              <a:t>Definition: </a:t>
            </a:r>
          </a:p>
          <a:p>
            <a:r>
              <a:rPr lang="en-GB" sz="1100" b="0" i="0" u="none" strike="noStrike" kern="1200" baseline="0" dirty="0">
                <a:solidFill>
                  <a:schemeClr val="tx1"/>
                </a:solidFill>
                <a:latin typeface="Arial" charset="0"/>
                <a:ea typeface="+mn-ea"/>
                <a:cs typeface="Arial" charset="0"/>
              </a:rPr>
              <a:t>ALL routine public sector business, operations and services should be treated as OFFICIAL - many departments and agencies will operate exclusively at this level. </a:t>
            </a:r>
          </a:p>
          <a:p>
            <a:r>
              <a:rPr lang="en-GB" sz="1100" b="0" i="0" u="none" strike="noStrike" kern="1200" baseline="0" dirty="0">
                <a:solidFill>
                  <a:schemeClr val="tx1"/>
                </a:solidFill>
                <a:latin typeface="Arial" charset="0"/>
                <a:ea typeface="+mn-ea"/>
                <a:cs typeface="Arial" charset="0"/>
              </a:rPr>
              <a:t>This includes: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The day to day business of government, service delivery and public finances.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Routine international relations and diplomatic activities.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Public safety, criminal justice and enforcement activities.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Many aspects of defence, security and resilience.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Personal information that is required to be protected under the Data Protection Act (2018) or other legislation (e.g. health records). </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26</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charset="0"/>
                <a:ea typeface="+mn-ea"/>
                <a:cs typeface="Arial" charset="0"/>
              </a:rPr>
              <a:t>Durable means that the medium must be resistant to wear and decay. In the case of a computer system this would entail the contents of the system being backed up on tape or disc on a daily basis in case of a system crash or virus attack. </a:t>
            </a:r>
          </a:p>
          <a:p>
            <a:r>
              <a:rPr lang="en-GB" sz="1100" b="0" i="0" u="none" strike="noStrike" kern="1200" baseline="0" dirty="0">
                <a:solidFill>
                  <a:schemeClr val="tx1"/>
                </a:solidFill>
                <a:latin typeface="Arial" charset="0"/>
                <a:ea typeface="+mn-ea"/>
                <a:cs typeface="Arial" charset="0"/>
              </a:rPr>
              <a:t>Retrievable means that the system in which the information is held must be searchable for individual records and those records can then be read, displayed on a screen or printed out. </a:t>
            </a:r>
            <a:endParaRPr lang="en-GB" sz="1100" dirty="0"/>
          </a:p>
          <a:p>
            <a:endParaRPr lang="en-GB" dirty="0"/>
          </a:p>
          <a:p>
            <a:r>
              <a:rPr lang="en-GB" b="1" dirty="0"/>
              <a:t>The GDPR does not dictate how long we keep information for, however, we have policies</a:t>
            </a:r>
            <a:r>
              <a:rPr lang="en-GB" b="1" baseline="0" dirty="0"/>
              <a:t> in place within our forces, including the length of time fingerprints and DNA are kept on police systems if someone has been released with no charge. Look on the force systems in relation to retention as dependant on the information given to the police, will be dependant on how long it is kept </a:t>
            </a:r>
            <a:r>
              <a:rPr lang="en-GB" b="1" baseline="0"/>
              <a:t>and where.</a:t>
            </a:r>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27</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2961550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29</a:t>
            </a:fld>
            <a:endParaRPr lang="en-GB" altLang="en-US"/>
          </a:p>
        </p:txBody>
      </p:sp>
    </p:spTree>
    <p:extLst>
      <p:ext uri="{BB962C8B-B14F-4D97-AF65-F5344CB8AC3E}">
        <p14:creationId xmlns:p14="http://schemas.microsoft.com/office/powerpoint/2010/main" val="18124284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lnSpc>
                <a:spcPct val="100000"/>
              </a:lnSpc>
            </a:pPr>
            <a:r>
              <a:rPr lang="en-GB" sz="1100" u="sng" dirty="0"/>
              <a:t>Secure Disposal </a:t>
            </a:r>
          </a:p>
          <a:p>
            <a:pPr>
              <a:lnSpc>
                <a:spcPct val="100000"/>
              </a:lnSpc>
            </a:pPr>
            <a:endParaRPr lang="en-GB" sz="11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rgbClr val="002060"/>
                </a:solidFill>
              </a:rPr>
              <a:t>The police duty of confidentiality in relation to police information applies from collection through the whole information management process and includes its final disposal. Therefore, all records must be disposed of in a secure manner and the method will depend on whether the records carry a protective marking. </a:t>
            </a:r>
          </a:p>
          <a:p>
            <a:pPr>
              <a:lnSpc>
                <a:spcPct val="100000"/>
              </a:lnSpc>
            </a:pPr>
            <a:endParaRPr lang="en-GB" sz="1100" dirty="0"/>
          </a:p>
          <a:p>
            <a:pPr marL="0" indent="0">
              <a:lnSpc>
                <a:spcPct val="100000"/>
              </a:lnSpc>
              <a:buNone/>
            </a:pPr>
            <a:r>
              <a:rPr lang="en-GB" sz="1100" dirty="0">
                <a:solidFill>
                  <a:srgbClr val="002060"/>
                </a:solidFill>
              </a:rPr>
              <a:t>When information records are disposed of, a record should be kept of the disposal which should contain: </a:t>
            </a:r>
          </a:p>
          <a:p>
            <a:pPr>
              <a:lnSpc>
                <a:spcPct val="100000"/>
              </a:lnSpc>
            </a:pPr>
            <a:r>
              <a:rPr lang="en-GB" sz="1100" dirty="0">
                <a:solidFill>
                  <a:srgbClr val="002060"/>
                </a:solidFill>
              </a:rPr>
              <a:t>Date of decision to dispose </a:t>
            </a:r>
          </a:p>
          <a:p>
            <a:pPr>
              <a:lnSpc>
                <a:spcPct val="100000"/>
              </a:lnSpc>
            </a:pPr>
            <a:r>
              <a:rPr lang="en-GB" sz="1100" dirty="0">
                <a:solidFill>
                  <a:srgbClr val="002060"/>
                </a:solidFill>
              </a:rPr>
              <a:t>Number of records </a:t>
            </a:r>
          </a:p>
          <a:p>
            <a:pPr>
              <a:lnSpc>
                <a:spcPct val="100000"/>
              </a:lnSpc>
            </a:pPr>
            <a:r>
              <a:rPr lang="en-GB" sz="1100" dirty="0">
                <a:solidFill>
                  <a:srgbClr val="002060"/>
                </a:solidFill>
              </a:rPr>
              <a:t>Whether records were considered inadequate or no longer necessary for a policing purpose. </a:t>
            </a:r>
          </a:p>
          <a:p>
            <a:pPr>
              <a:lnSpc>
                <a:spcPct val="100000"/>
              </a:lnSpc>
            </a:pPr>
            <a:endParaRPr lang="en-GB" sz="1100" dirty="0">
              <a:solidFill>
                <a:srgbClr val="002060"/>
              </a:solidFill>
            </a:endParaRPr>
          </a:p>
          <a:p>
            <a:pPr>
              <a:lnSpc>
                <a:spcPct val="100000"/>
              </a:lnSpc>
            </a:pPr>
            <a:r>
              <a:rPr lang="en-GB" sz="1100" dirty="0">
                <a:solidFill>
                  <a:srgbClr val="002060"/>
                </a:solidFill>
              </a:rPr>
              <a:t>The record of disposal must not contain any personal details of individuals. </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30</a:t>
            </a:fld>
            <a:endParaRPr lang="en-GB" altLang="en-US"/>
          </a:p>
        </p:txBody>
      </p:sp>
    </p:spTree>
    <p:extLst>
      <p:ext uri="{BB962C8B-B14F-4D97-AF65-F5344CB8AC3E}">
        <p14:creationId xmlns:p14="http://schemas.microsoft.com/office/powerpoint/2010/main" val="6465756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31</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rtl="0"/>
            <a:r>
              <a:rPr lang="en-GB" sz="1100" dirty="0"/>
              <a:t>On Sunday, 4 August 2002, Holly Wells and Jessica Chapman, best friends both aged 10, had attended a barbecue at the Wells' family home in </a:t>
            </a:r>
            <a:r>
              <a:rPr lang="en-GB" sz="1100" dirty="0" err="1"/>
              <a:t>Soham</a:t>
            </a:r>
            <a:r>
              <a:rPr lang="en-GB" sz="1100" dirty="0"/>
              <a:t>. At around 6:15 pm they went out to buy some sweets. On their way back they walked past the rented house of Ian Huntley, a secondary school caretaker, in College Close. Huntley saw the girls and asked them to come into his house. He said that his girlfriend, Maxine </a:t>
            </a:r>
            <a:r>
              <a:rPr lang="en-GB" sz="1100" dirty="0" err="1"/>
              <a:t>Carr</a:t>
            </a:r>
            <a:r>
              <a:rPr lang="en-GB" sz="1100" dirty="0"/>
              <a:t>, their teaching assistant at St Andrew's Primary School, was in the house too. She had in fact gone to visit family in Grimsby, Lincolnshire. Shortly after the girls entered his house, Huntley murdered them.</a:t>
            </a:r>
          </a:p>
          <a:p>
            <a:pPr rtl="0"/>
            <a:endParaRPr lang="en-GB" sz="1100" dirty="0"/>
          </a:p>
          <a:p>
            <a:pPr rtl="0"/>
            <a:r>
              <a:rPr lang="en-GB" sz="1100" dirty="0"/>
              <a:t>Huntley's motive for killing Wells and Chapman may never be known, but minutes before seeing them he had reportedly slammed the telephone down on </a:t>
            </a:r>
            <a:r>
              <a:rPr lang="en-GB" sz="1100" dirty="0" err="1"/>
              <a:t>Carr</a:t>
            </a:r>
            <a:r>
              <a:rPr lang="en-GB" sz="1100" dirty="0"/>
              <a:t> following a furious argument; Huntley had allegedly suspected </a:t>
            </a:r>
            <a:r>
              <a:rPr lang="en-GB" sz="1100" dirty="0" err="1"/>
              <a:t>Carr</a:t>
            </a:r>
            <a:r>
              <a:rPr lang="en-GB" sz="1100" dirty="0"/>
              <a:t> of cheating on him. The police suspected that Huntley killed the girls in a fit of jealous rage. Huntley's mother also said this. The police found no evidence of premeditation</a:t>
            </a:r>
          </a:p>
          <a:p>
            <a:pPr rtl="0"/>
            <a:endParaRPr lang="en-GB" sz="1100" dirty="0"/>
          </a:p>
          <a:p>
            <a:pPr rtl="0"/>
            <a:r>
              <a:rPr lang="en-GB" sz="1100" dirty="0"/>
              <a:t>After the girls were reported missing, the police released photographs – taken only hours before their disappearance </a:t>
            </a:r>
          </a:p>
          <a:p>
            <a:pPr rtl="0"/>
            <a:r>
              <a:rPr lang="en-GB" sz="1100" dirty="0"/>
              <a:t>Meanwhile, Huntley appeared in television interviews on Sky News and the BBC's regional news programme </a:t>
            </a:r>
            <a:r>
              <a:rPr lang="en-GB" sz="1100" i="1" dirty="0"/>
              <a:t>Look East</a:t>
            </a:r>
            <a:r>
              <a:rPr lang="en-GB" sz="1100" dirty="0"/>
              <a:t>, speaking of the shock in the local community. One reporter suggested to Huntley that he may have been the last person to speak to the girls before they disappeared, to which Huntley replied: "Yeah, that's what it seems like." Huntley said their disappearance was "absolutely" a mystery and that "while there's no news there's still that glimmer of hope, and that's basically what we're all hanging on to." </a:t>
            </a:r>
          </a:p>
          <a:p>
            <a:pPr rtl="0"/>
            <a:r>
              <a:rPr lang="en-GB" sz="1100" dirty="0" err="1"/>
              <a:t>Carr</a:t>
            </a:r>
            <a:r>
              <a:rPr lang="en-GB" sz="1100" dirty="0"/>
              <a:t>, a teaching assistant at the school Huntley was also caretaker for, was interviewed by the press as well. She showed a reporter a thank-you card Wells had given her on the last day of the school year. </a:t>
            </a:r>
            <a:r>
              <a:rPr lang="en-GB" sz="1100" dirty="0" err="1"/>
              <a:t>Carr</a:t>
            </a:r>
            <a:r>
              <a:rPr lang="en-GB" sz="1100" dirty="0"/>
              <a:t> said: "She was just lovely, really lovely" and urged the missing girls to "just come home". The police immediately noticed that </a:t>
            </a:r>
            <a:r>
              <a:rPr lang="en-GB" sz="1100" dirty="0" err="1"/>
              <a:t>Carr</a:t>
            </a:r>
            <a:r>
              <a:rPr lang="en-GB" sz="1100" dirty="0"/>
              <a:t> was referring to Wells in the past tense, although she had not been reported dead.</a:t>
            </a:r>
          </a:p>
          <a:p>
            <a:pPr rtl="0"/>
            <a:endParaRPr lang="en-GB" sz="1100" dirty="0"/>
          </a:p>
          <a:p>
            <a:pPr rtl="0"/>
            <a:r>
              <a:rPr lang="en-GB" sz="1100" dirty="0"/>
              <a:t>On 16 August, 12 days after the girls went missing, Huntley and </a:t>
            </a:r>
            <a:r>
              <a:rPr lang="en-GB" sz="1100" dirty="0" err="1"/>
              <a:t>Carr</a:t>
            </a:r>
            <a:r>
              <a:rPr lang="en-GB" sz="1100" dirty="0"/>
              <a:t> were first questioned by police and agreed to give witness statements during seven hours of questioning before being released. That night, police searched Huntley and </a:t>
            </a:r>
            <a:r>
              <a:rPr lang="en-GB" sz="1100" dirty="0" err="1"/>
              <a:t>Carr's</a:t>
            </a:r>
            <a:r>
              <a:rPr lang="en-GB" sz="1100" dirty="0"/>
              <a:t> home, as well as the grounds of </a:t>
            </a:r>
            <a:r>
              <a:rPr lang="en-GB" sz="1100" dirty="0" err="1"/>
              <a:t>Soham</a:t>
            </a:r>
            <a:r>
              <a:rPr lang="en-GB" sz="1100" dirty="0"/>
              <a:t> Village College, and recovered items of "major importance" to their investigation. Although it was not made public at the time, the items recovered from the school grounds were clothes matching those the girls were last seen wearing, including their Manchester United shirts. Huntley and </a:t>
            </a:r>
            <a:r>
              <a:rPr lang="en-GB" sz="1100" dirty="0" err="1"/>
              <a:t>Carr</a:t>
            </a:r>
            <a:r>
              <a:rPr lang="en-GB" sz="1100" dirty="0"/>
              <a:t> were arrested in the early hours of 17 August on suspicion of murder.</a:t>
            </a:r>
            <a:r>
              <a:rPr lang="en-GB" sz="1100" baseline="30000" dirty="0"/>
              <a:t> </a:t>
            </a:r>
            <a:r>
              <a:rPr lang="en-GB" sz="1100" dirty="0"/>
              <a:t>This was the first time that the police admitted that they feared the girls were now dead.</a:t>
            </a:r>
          </a:p>
          <a:p>
            <a:pPr rtl="0"/>
            <a:endParaRPr lang="en-GB" sz="1100" dirty="0"/>
          </a:p>
          <a:p>
            <a:pPr rtl="0"/>
            <a:r>
              <a:rPr lang="en-GB" sz="1100" dirty="0"/>
              <a:t>The girls' bodies were found in a ditch near the perimeter fence of RAF </a:t>
            </a:r>
            <a:r>
              <a:rPr lang="en-GB" sz="1100" dirty="0" err="1"/>
              <a:t>Lakenheath</a:t>
            </a:r>
            <a:r>
              <a:rPr lang="en-GB" sz="1100" dirty="0"/>
              <a:t> in Suffolk, about six miles from </a:t>
            </a:r>
            <a:r>
              <a:rPr lang="en-GB" sz="1100" dirty="0" err="1"/>
              <a:t>Soham</a:t>
            </a:r>
            <a:r>
              <a:rPr lang="en-GB" sz="1100" dirty="0"/>
              <a:t>, on the afternoon of 17 August, less than 24 hours after their clothing had been discovered in the grounds of </a:t>
            </a:r>
            <a:r>
              <a:rPr lang="en-GB" sz="1100" dirty="0" err="1"/>
              <a:t>Soham</a:t>
            </a:r>
            <a:r>
              <a:rPr lang="en-GB" sz="1100" dirty="0"/>
              <a:t> Village College. The girls had been missing for 13 days when their bodies were found, with police stating that both corpses were "severely decomposed and partially skeletonised". Huntley had set them alight in a bid to destroy forensic evidence. </a:t>
            </a:r>
            <a:r>
              <a:rPr lang="en-GB" sz="1100" dirty="0" err="1"/>
              <a:t>Dr.</a:t>
            </a:r>
            <a:r>
              <a:rPr lang="en-GB" sz="1100" dirty="0"/>
              <a:t> Patricia Wiltshire was however able to identify the time the bodies were placed and provide evidence that proved Huntley to be the killer, based on analysis of the soil environment</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549289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rtl="0"/>
            <a:r>
              <a:rPr lang="en-GB" sz="1100" u="none" dirty="0">
                <a:solidFill>
                  <a:schemeClr val="tx1"/>
                </a:solidFill>
              </a:rPr>
              <a:t>Ian Kevin Huntley </a:t>
            </a:r>
            <a:r>
              <a:rPr lang="en-GB" sz="1100" u="none" baseline="0" dirty="0">
                <a:solidFill>
                  <a:schemeClr val="tx1"/>
                </a:solidFill>
              </a:rPr>
              <a:t>was </a:t>
            </a:r>
            <a:r>
              <a:rPr lang="en-GB" sz="1100" u="none" dirty="0">
                <a:solidFill>
                  <a:schemeClr val="tx1"/>
                </a:solidFill>
              </a:rPr>
              <a:t>sentenced to two terms of life imprisonment, with the High Court later setting a minimum term of 40 years. </a:t>
            </a:r>
          </a:p>
          <a:p>
            <a:pPr rtl="0"/>
            <a:endParaRPr lang="en-GB" sz="1100" u="none" dirty="0">
              <a:solidFill>
                <a:schemeClr val="tx1"/>
              </a:solidFill>
            </a:endParaRPr>
          </a:p>
          <a:p>
            <a:pPr rtl="0"/>
            <a:r>
              <a:rPr lang="en-GB" sz="1100" u="none" dirty="0">
                <a:solidFill>
                  <a:schemeClr val="tx1"/>
                </a:solidFill>
              </a:rPr>
              <a:t>His girlfriend, Maxine Ann </a:t>
            </a:r>
            <a:r>
              <a:rPr lang="en-GB" sz="1100" u="none" dirty="0" err="1">
                <a:solidFill>
                  <a:schemeClr val="tx1"/>
                </a:solidFill>
              </a:rPr>
              <a:t>Carr</a:t>
            </a:r>
            <a:r>
              <a:rPr lang="en-GB" sz="1100" u="none" dirty="0">
                <a:solidFill>
                  <a:schemeClr val="tx1"/>
                </a:solidFill>
              </a:rPr>
              <a:t>, was the girls' teaching assistant at St Andrew's Primary School. </a:t>
            </a:r>
            <a:r>
              <a:rPr lang="en-GB" sz="1100" u="none" dirty="0" err="1">
                <a:solidFill>
                  <a:schemeClr val="tx1"/>
                </a:solidFill>
              </a:rPr>
              <a:t>Carr</a:t>
            </a:r>
            <a:r>
              <a:rPr lang="en-GB" sz="1100" u="none" dirty="0">
                <a:solidFill>
                  <a:schemeClr val="tx1"/>
                </a:solidFill>
              </a:rPr>
              <a:t> had provided Huntley with a false alibi and was sentenced to 21 months in prison for perverting the course of justice.</a:t>
            </a:r>
          </a:p>
          <a:p>
            <a:endParaRPr lang="en-GB" sz="1100" dirty="0"/>
          </a:p>
          <a:p>
            <a:r>
              <a:rPr lang="en-GB" sz="1100" dirty="0"/>
              <a:t>5 min video to</a:t>
            </a:r>
            <a:r>
              <a:rPr lang="en-GB" sz="1100" baseline="0" dirty="0"/>
              <a:t> be played regarding Ian Huntley. </a:t>
            </a:r>
          </a:p>
          <a:p>
            <a:endParaRPr lang="en-GB" sz="1100" baseline="0" dirty="0"/>
          </a:p>
          <a:p>
            <a:r>
              <a:rPr lang="en-GB" sz="1100" baseline="0" dirty="0"/>
              <a:t>Can also be found within the lesson material folder</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24455355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1" dirty="0"/>
              <a:t>QTS – does anyone know what any of the recommendations were as a result of the </a:t>
            </a:r>
            <a:r>
              <a:rPr lang="en-GB" sz="1100" b="1" dirty="0" err="1"/>
              <a:t>Bichard</a:t>
            </a:r>
            <a:r>
              <a:rPr lang="en-GB" sz="1100" b="1" dirty="0"/>
              <a:t> inquiry?</a:t>
            </a:r>
          </a:p>
          <a:p>
            <a:endParaRPr lang="en-GB" sz="1100" b="1" dirty="0"/>
          </a:p>
          <a:p>
            <a:r>
              <a:rPr lang="en-GB" sz="1100" b="1" dirty="0"/>
              <a:t>The Management of Police Information (</a:t>
            </a:r>
            <a:r>
              <a:rPr lang="en-GB" sz="1100" b="1" dirty="0" err="1"/>
              <a:t>MoPI</a:t>
            </a:r>
            <a:r>
              <a:rPr lang="en-GB" sz="1100" b="1" dirty="0"/>
              <a:t>)</a:t>
            </a:r>
          </a:p>
          <a:p>
            <a:r>
              <a:rPr lang="en-GB" sz="1100" dirty="0" err="1"/>
              <a:t>MoPI</a:t>
            </a:r>
            <a:r>
              <a:rPr lang="en-GB" sz="1100" dirty="0"/>
              <a:t> (now Managing Information), was introduced in 2005, as a result of the recommendations of the </a:t>
            </a:r>
            <a:r>
              <a:rPr lang="en-GB" sz="1100" dirty="0" err="1"/>
              <a:t>Bichard</a:t>
            </a:r>
            <a:r>
              <a:rPr lang="en-GB" sz="1100" dirty="0"/>
              <a:t> enquiry report. It is being implemented by all police forces in England and Wales. </a:t>
            </a:r>
          </a:p>
          <a:p>
            <a:endParaRPr lang="en-GB" sz="1100" dirty="0"/>
          </a:p>
          <a:p>
            <a:r>
              <a:rPr lang="en-GB" sz="1100" dirty="0"/>
              <a:t>Sir Michael </a:t>
            </a:r>
            <a:r>
              <a:rPr lang="en-GB" sz="1100" dirty="0" err="1"/>
              <a:t>Bichard's</a:t>
            </a:r>
            <a:r>
              <a:rPr lang="en-GB" sz="1100" dirty="0"/>
              <a:t> inquiry into the </a:t>
            </a:r>
            <a:r>
              <a:rPr lang="en-GB" sz="1100" dirty="0" err="1"/>
              <a:t>Soham</a:t>
            </a:r>
            <a:r>
              <a:rPr lang="en-GB" sz="1100" dirty="0"/>
              <a:t> murders lead to recommendations for the improvement of the management and sharing of information and intelligence by Police Forces at national and local levels.</a:t>
            </a:r>
          </a:p>
          <a:p>
            <a:br>
              <a:rPr lang="en-GB" sz="1100" dirty="0"/>
            </a:br>
            <a:r>
              <a:rPr lang="en-GB" sz="1100" dirty="0"/>
              <a:t>Information needs to be accurate, relevant and accessible. Managing Information ensures that all information is managed in a consistent way. The code and guidance make sure that this happens.</a:t>
            </a:r>
            <a:br>
              <a:rPr lang="en-GB" sz="1100" dirty="0"/>
            </a:br>
            <a:r>
              <a:rPr lang="en-GB" sz="1100" dirty="0"/>
              <a:t>"The transfer of information between forces is now paramount. It's the lifeblood of the organisation . we need to make sure that the intelligence and information which we hold on people is fully accurate and that the transfer of this between forces actually exists and happens." Gary Thompson, Superintendent, Gloucestershire</a:t>
            </a:r>
          </a:p>
          <a:p>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Relevant guidance, including: </a:t>
            </a:r>
          </a:p>
          <a:p>
            <a:pPr marL="171450" lvl="0" indent="-171450">
              <a:buFont typeface="Arial" panose="020B0604020202020204" pitchFamily="34" charset="0"/>
              <a:buChar char="•"/>
            </a:pPr>
            <a:r>
              <a:rPr lang="en-GB" sz="1100" kern="1200" dirty="0">
                <a:solidFill>
                  <a:schemeClr val="tx1"/>
                </a:solidFill>
                <a:effectLst/>
                <a:latin typeface="Arial" charset="0"/>
                <a:ea typeface="+mn-ea"/>
                <a:cs typeface="Arial" charset="0"/>
              </a:rPr>
              <a:t>Managing Information </a:t>
            </a:r>
          </a:p>
          <a:p>
            <a:pPr marL="171450" lvl="0" indent="-171450">
              <a:buFont typeface="Arial" panose="020B0604020202020204" pitchFamily="34" charset="0"/>
              <a:buChar char="•"/>
            </a:pPr>
            <a:r>
              <a:rPr lang="en-GB" sz="1100" kern="1200" dirty="0">
                <a:solidFill>
                  <a:schemeClr val="tx1"/>
                </a:solidFill>
                <a:effectLst/>
                <a:latin typeface="Arial" charset="0"/>
                <a:ea typeface="+mn-ea"/>
                <a:cs typeface="Arial" charset="0"/>
              </a:rPr>
              <a:t>APP Information Management https://www.app.college.police.uk/information-management-index/ </a:t>
            </a:r>
          </a:p>
          <a:p>
            <a:pPr marL="171450" lvl="0" indent="-171450">
              <a:buFont typeface="Arial" panose="020B0604020202020204" pitchFamily="34" charset="0"/>
              <a:buChar char="•"/>
            </a:pPr>
            <a:r>
              <a:rPr lang="en-GB" sz="1100" kern="1200" dirty="0">
                <a:solidFill>
                  <a:schemeClr val="tx1"/>
                </a:solidFill>
                <a:effectLst/>
                <a:latin typeface="Arial" charset="0"/>
                <a:ea typeface="+mn-ea"/>
                <a:cs typeface="Arial" charset="0"/>
              </a:rPr>
              <a:t>Government Security Classifications (GSC) </a:t>
            </a:r>
          </a:p>
          <a:p>
            <a:pPr marL="171450" lvl="0" indent="-171450">
              <a:buFont typeface="Arial" panose="020B0604020202020204" pitchFamily="34" charset="0"/>
              <a:buChar char="•"/>
            </a:pPr>
            <a:r>
              <a:rPr lang="en-GB" sz="1100" kern="1200" dirty="0">
                <a:solidFill>
                  <a:schemeClr val="tx1"/>
                </a:solidFill>
                <a:effectLst/>
                <a:latin typeface="Arial" charset="0"/>
                <a:ea typeface="+mn-ea"/>
                <a:cs typeface="Arial" charset="0"/>
              </a:rPr>
              <a:t>Information Sharing Agreements (ISA) </a:t>
            </a:r>
          </a:p>
          <a:p>
            <a:endParaRPr lang="en-GB" sz="1100" dirty="0"/>
          </a:p>
          <a:p>
            <a:r>
              <a:rPr lang="en-GB" sz="1100" dirty="0"/>
              <a:t>We will discuss</a:t>
            </a:r>
            <a:r>
              <a:rPr lang="en-GB" sz="1100" baseline="0" dirty="0"/>
              <a:t> these through the session and have an understanding of how they can assist in information and intelligence gathering.</a:t>
            </a:r>
          </a:p>
          <a:p>
            <a:r>
              <a:rPr lang="en-GB" sz="1100" b="0" i="0" u="none" strike="noStrike" kern="1200" baseline="0" dirty="0">
                <a:solidFill>
                  <a:schemeClr val="tx1"/>
                </a:solidFill>
                <a:latin typeface="Arial" charset="0"/>
                <a:ea typeface="+mn-ea"/>
                <a:cs typeface="Arial" charset="0"/>
              </a:rPr>
              <a:t>Following Huntley’s conviction it emerged that Huntley had in fact been known to both the police and social services over a number of years. Between 1995 and 1999 he came to the attention of Humberside Police in respect of allegations of eight separate sexual offences involving young girls. During the same period he came to the notice of Humberside Social Services in respect of three separate complaints involving young girls, none of which were notified to the police. As a result of various failings in the way in which that information was handled by the agencies involved, none of these instances were revealed in Cambridgeshire Constabulary’s Record search in 2001.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 then Home Secretary, Rt. Hon. David Blunkett MP, ordered an inquiry into child protection measures, record keeping, vetting and information sharing in Humberside Police and Cambridgeshire Constabulary. That inquiry opened in January 2004 chaired by Sir Michael </a:t>
            </a:r>
            <a:r>
              <a:rPr lang="en-GB" sz="1100" b="0" i="0" u="none" strike="noStrike" kern="1200" baseline="0" dirty="0" err="1">
                <a:solidFill>
                  <a:schemeClr val="tx1"/>
                </a:solidFill>
                <a:latin typeface="Arial" charset="0"/>
                <a:ea typeface="+mn-ea"/>
                <a:cs typeface="Arial" charset="0"/>
              </a:rPr>
              <a:t>Bichard</a:t>
            </a:r>
            <a:r>
              <a:rPr lang="en-GB" sz="1100" b="0" i="0" u="none" strike="noStrike" kern="1200" baseline="0" dirty="0">
                <a:solidFill>
                  <a:schemeClr val="tx1"/>
                </a:solidFill>
                <a:latin typeface="Arial" charset="0"/>
                <a:ea typeface="+mn-ea"/>
                <a:cs typeface="Arial" charset="0"/>
              </a:rPr>
              <a:t>. </a:t>
            </a:r>
          </a:p>
          <a:p>
            <a:r>
              <a:rPr lang="en-GB" sz="1100" b="0" i="0" u="none" strike="noStrike" kern="1200" baseline="0" dirty="0">
                <a:solidFill>
                  <a:schemeClr val="tx1"/>
                </a:solidFill>
                <a:latin typeface="Arial" charset="0"/>
                <a:ea typeface="+mn-ea"/>
                <a:cs typeface="Arial" charset="0"/>
              </a:rPr>
              <a:t>The key findings of the inquiry found: </a:t>
            </a:r>
          </a:p>
          <a:p>
            <a:r>
              <a:rPr lang="en-GB" sz="1100" b="0" i="0" u="none" strike="noStrike" kern="1200" baseline="0" dirty="0">
                <a:solidFill>
                  <a:schemeClr val="tx1"/>
                </a:solidFill>
                <a:latin typeface="Arial" charset="0"/>
                <a:ea typeface="+mn-ea"/>
                <a:cs typeface="Arial" charset="0"/>
              </a:rPr>
              <a:t>1. A failure to record information properly - ignorance at all levels of how to create records on force data bases and inadequate guidance and training on intelligence systems. </a:t>
            </a:r>
          </a:p>
          <a:p>
            <a:r>
              <a:rPr lang="en-GB" sz="1100" b="0" i="0" u="none" strike="noStrike" kern="1200" baseline="0" dirty="0">
                <a:solidFill>
                  <a:schemeClr val="tx1"/>
                </a:solidFill>
                <a:latin typeface="Arial" charset="0"/>
                <a:ea typeface="+mn-ea"/>
                <a:cs typeface="Arial" charset="0"/>
              </a:rPr>
              <a:t>2. A failure to submit intelligence reports - because officers did not realise their importance and in some cases it was considered unnecessary as other documents had been submitted. </a:t>
            </a:r>
          </a:p>
          <a:p>
            <a:r>
              <a:rPr lang="en-GB" sz="1100" b="0" i="0" u="none" strike="noStrike" kern="1200" baseline="0" dirty="0">
                <a:solidFill>
                  <a:schemeClr val="tx1"/>
                </a:solidFill>
                <a:latin typeface="Arial" charset="0"/>
                <a:ea typeface="+mn-ea"/>
                <a:cs typeface="Arial" charset="0"/>
              </a:rPr>
              <a:t>3. A failure to review information - there was no ‘weeding’, ‘reviewing’ and planned ‘deletion’ of records. There were ‘automatic deletions’ of records regardless of the importance of the information contained in the records. </a:t>
            </a:r>
          </a:p>
          <a:p>
            <a:r>
              <a:rPr lang="en-GB" sz="1100" b="0" i="0" u="none" strike="noStrike" kern="1200" baseline="0" dirty="0">
                <a:solidFill>
                  <a:schemeClr val="tx1"/>
                </a:solidFill>
                <a:latin typeface="Arial" charset="0"/>
                <a:ea typeface="+mn-ea"/>
                <a:cs typeface="Arial" charset="0"/>
              </a:rPr>
              <a:t>4. A failure to share information between police and other agencies - lack of any information sharing protocols between agencies or where they did exist, a lack of knowledge of them. </a:t>
            </a:r>
          </a:p>
          <a:p>
            <a:r>
              <a:rPr lang="en-GB" sz="1100" b="0" i="0" u="none" strike="noStrike" kern="1200" baseline="0" dirty="0">
                <a:solidFill>
                  <a:schemeClr val="tx1"/>
                </a:solidFill>
                <a:latin typeface="Arial" charset="0"/>
                <a:ea typeface="+mn-ea"/>
                <a:cs typeface="Arial" charset="0"/>
              </a:rPr>
              <a:t>5. The inquiry concluded that weaknesses were not confined to a particular force, individual or set of circumstances. Weaknesses existed throughout the whole information management process. </a:t>
            </a:r>
          </a:p>
          <a:p>
            <a:endParaRPr lang="en-GB" sz="1100" b="1"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Recommendations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 inquiry made a total of 31 recommendations some of which relate to the Home Office, Social Services and other agencies. However, there are four which have direct relevance to the police and the management of police information. </a:t>
            </a:r>
          </a:p>
          <a:p>
            <a:r>
              <a:rPr lang="en-GB" sz="1100" b="0" i="0" u="none" strike="noStrike" kern="1200" baseline="0" dirty="0">
                <a:solidFill>
                  <a:schemeClr val="tx1"/>
                </a:solidFill>
                <a:latin typeface="Arial" charset="0"/>
                <a:ea typeface="+mn-ea"/>
                <a:cs typeface="Arial" charset="0"/>
              </a:rPr>
              <a:t>1. Development of a Code of Practice for the management of police information (</a:t>
            </a:r>
            <a:r>
              <a:rPr lang="en-GB" sz="1100" b="0" i="0" u="none" strike="noStrike" kern="1200" baseline="0" dirty="0" err="1">
                <a:solidFill>
                  <a:schemeClr val="tx1"/>
                </a:solidFill>
                <a:latin typeface="Arial" charset="0"/>
                <a:ea typeface="+mn-ea"/>
                <a:cs typeface="Arial" charset="0"/>
              </a:rPr>
              <a:t>MoPI</a:t>
            </a:r>
            <a:r>
              <a:rPr lang="en-GB" sz="1100" b="0" i="0" u="none" strike="noStrike" kern="1200" baseline="0" dirty="0">
                <a:solidFill>
                  <a:schemeClr val="tx1"/>
                </a:solidFill>
                <a:latin typeface="Arial" charset="0"/>
                <a:ea typeface="+mn-ea"/>
                <a:cs typeface="Arial" charset="0"/>
              </a:rPr>
              <a:t>) </a:t>
            </a:r>
          </a:p>
          <a:p>
            <a:r>
              <a:rPr lang="en-GB" sz="1100" b="0" i="0" u="none" strike="noStrike" kern="1200" baseline="0" dirty="0">
                <a:solidFill>
                  <a:schemeClr val="tx1"/>
                </a:solidFill>
                <a:latin typeface="Arial" charset="0"/>
                <a:ea typeface="+mn-ea"/>
                <a:cs typeface="Arial" charset="0"/>
              </a:rPr>
              <a:t>2. The Code must set out the key principles of good information management </a:t>
            </a:r>
          </a:p>
          <a:p>
            <a:r>
              <a:rPr lang="en-GB" sz="1100" b="0" i="0" u="none" strike="noStrike" kern="1200" baseline="0" dirty="0">
                <a:solidFill>
                  <a:schemeClr val="tx1"/>
                </a:solidFill>
                <a:latin typeface="Arial" charset="0"/>
                <a:ea typeface="+mn-ea"/>
                <a:cs typeface="Arial" charset="0"/>
              </a:rPr>
              <a:t>3. The Code must create standards for systems, accountability, training, resources and audit with regard to information management </a:t>
            </a:r>
          </a:p>
          <a:p>
            <a:r>
              <a:rPr lang="en-GB" sz="1100" b="0" i="0" u="none" strike="noStrike" kern="1200" baseline="0" dirty="0">
                <a:solidFill>
                  <a:schemeClr val="tx1"/>
                </a:solidFill>
                <a:latin typeface="Arial" charset="0"/>
                <a:ea typeface="+mn-ea"/>
                <a:cs typeface="Arial" charset="0"/>
              </a:rPr>
              <a:t>4. The Code must have particular regard to the review of intelligence in the case of sexual offences.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31951878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QTS – what is a policing purpose?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b="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latin typeface="Arial" panose="020B0604020202020204" pitchFamily="34" charset="0"/>
                <a:cs typeface="Arial" panose="020B0604020202020204" pitchFamily="34" charset="0"/>
              </a:rPr>
              <a:t>The principle behind Managing Information is that where data is gathered or stored by the police, it must be done for a lawful purpose.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33929465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Information/intelligence gathered must be stored as accurately as possible – the 3X5X2 system assists in categorising how accurate (or inaccurate) the officer thinks it is.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Crime &amp; Disorder Act 1998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states partners are </a:t>
            </a:r>
            <a:r>
              <a:rPr kumimoji="0" lang="en-GB" altLang="en-US" sz="11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required</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to share information. This is overcome by information-sharing protocols, which are written and signed by partners allowing the sharing of data relevant to crime and disorder under the strict guidelines of the protocols.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charset="0"/>
                <a:ea typeface="+mn-ea"/>
                <a:cs typeface="Arial" charset="0"/>
              </a:rPr>
              <a:t>Information Sharing Agreements </a:t>
            </a:r>
            <a:r>
              <a:rPr kumimoji="0" lang="en-GB" sz="1100" b="0" i="0" u="none" strike="noStrike" kern="1200" cap="none" spc="0" normalizeH="0" baseline="0" noProof="0" dirty="0">
                <a:ln>
                  <a:noFill/>
                </a:ln>
                <a:solidFill>
                  <a:srgbClr val="000000"/>
                </a:solidFill>
                <a:effectLst/>
                <a:uLnTx/>
                <a:uFillTx/>
                <a:latin typeface="Arial" charset="0"/>
                <a:ea typeface="+mn-ea"/>
                <a:cs typeface="Arial" charset="0"/>
              </a:rPr>
              <a:t>are formal agreements for the exchange of information and intelligence between the Police and its partners. The shared information is typically used to prevent, detect, and/or reduce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Computer Misuse Act 1990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outlines offences of accessing data you’re not entitled to see (such as PNC/Intel systems) and a more serious offence of using that data to commit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Criminal Procedures &amp; Investigations Act 1996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requires the police to Record, Retain and Reveal any material gathered during a criminal investigation (not just data) and disclose anything relevant to the investigation which may weaken its own case or strengthen that of the defence.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implications of gathering inaccurate data will be felt if the case collapses when the information is disclosed to the defence – but the police could also be in breach of the MOPI guidelines. This could also lead to discipline issues for officers &amp; police service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Police officers are not allowed to disclose data held on computers to anyone not entitled to receive it (such as members of the public or partners).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Data Protection Act 2018/General Data Protection Regulation (EU) 2018/679 (GDPR): </a:t>
            </a:r>
            <a:br>
              <a:rPr lang="en-GB" dirty="0"/>
            </a:br>
            <a:r>
              <a:rPr lang="en-GB" sz="1200" b="0" i="0" kern="1200" dirty="0">
                <a:solidFill>
                  <a:schemeClr val="tx1"/>
                </a:solidFill>
                <a:effectLst/>
                <a:latin typeface="Arial" charset="0"/>
                <a:ea typeface="+mn-ea"/>
                <a:cs typeface="Arial" charset="0"/>
              </a:rPr>
              <a:t>This Regulation lays down rules relating to the protection of natural persons with regard to the processing of personal data and rules relating to the free movement of personal data.</a:t>
            </a:r>
            <a:r>
              <a:rPr lang="en-GB" sz="1200" b="0" i="0" kern="1200" baseline="0" dirty="0">
                <a:solidFill>
                  <a:schemeClr val="tx1"/>
                </a:solidFill>
                <a:effectLst/>
                <a:latin typeface="Arial" charset="0"/>
                <a:ea typeface="+mn-ea"/>
                <a:cs typeface="Arial" charset="0"/>
              </a:rPr>
              <a:t> </a:t>
            </a:r>
            <a:r>
              <a:rPr lang="en-GB" sz="1200" b="0" i="0" kern="1200" dirty="0">
                <a:solidFill>
                  <a:schemeClr val="tx1"/>
                </a:solidFill>
                <a:effectLst/>
                <a:latin typeface="Arial" charset="0"/>
                <a:ea typeface="+mn-ea"/>
                <a:cs typeface="Arial" charset="0"/>
              </a:rPr>
              <a:t>In essence it</a:t>
            </a:r>
            <a:r>
              <a:rPr lang="en-GB" sz="1200" b="0" i="0" kern="1200" baseline="0" dirty="0">
                <a:solidFill>
                  <a:schemeClr val="tx1"/>
                </a:solidFill>
                <a:effectLst/>
                <a:latin typeface="Arial" charset="0"/>
                <a:ea typeface="+mn-ea"/>
                <a:cs typeface="Arial" charset="0"/>
              </a:rPr>
              <a:t> is the protection of data to those within the EU and the European Economic Area (EEA); and will also address the personal data to outside of the EU and the EEA. </a:t>
            </a:r>
            <a:r>
              <a:rPr lang="en-GB" sz="1200" b="0" i="0" kern="1200" dirty="0">
                <a:solidFill>
                  <a:schemeClr val="tx1"/>
                </a:solidFill>
                <a:effectLst/>
                <a:latin typeface="Arial" charset="0"/>
                <a:ea typeface="+mn-ea"/>
                <a:cs typeface="Arial" charset="0"/>
              </a:rPr>
              <a:t>Controllers and processors of personal data must put in place </a:t>
            </a:r>
            <a:r>
              <a:rPr lang="en-GB" sz="1200" b="0" i="1" kern="1200" dirty="0">
                <a:solidFill>
                  <a:schemeClr val="tx1"/>
                </a:solidFill>
                <a:effectLst/>
                <a:latin typeface="Arial" charset="0"/>
                <a:ea typeface="+mn-ea"/>
                <a:cs typeface="Arial" charset="0"/>
              </a:rPr>
              <a:t>appropriate technical and organisational measures</a:t>
            </a:r>
            <a:r>
              <a:rPr lang="en-GB" sz="1200" b="0" i="0" kern="1200" dirty="0">
                <a:solidFill>
                  <a:schemeClr val="tx1"/>
                </a:solidFill>
                <a:effectLst/>
                <a:latin typeface="Arial" charset="0"/>
                <a:ea typeface="+mn-ea"/>
                <a:cs typeface="Arial" charset="0"/>
              </a:rPr>
              <a:t> to implement the </a:t>
            </a:r>
            <a:r>
              <a:rPr lang="en-GB" sz="1200" b="1" i="0" kern="1200" dirty="0">
                <a:solidFill>
                  <a:schemeClr val="tx1"/>
                </a:solidFill>
                <a:effectLst/>
                <a:latin typeface="Arial" charset="0"/>
                <a:ea typeface="+mn-ea"/>
                <a:cs typeface="Arial" charset="0"/>
              </a:rPr>
              <a:t>data protection principles. </a:t>
            </a:r>
            <a:r>
              <a:rPr lang="en-GB" sz="1200" b="0" i="0" kern="1200" dirty="0">
                <a:solidFill>
                  <a:schemeClr val="tx1"/>
                </a:solidFill>
                <a:effectLst/>
                <a:latin typeface="Arial" charset="0"/>
                <a:ea typeface="+mn-ea"/>
                <a:cs typeface="Arial" charset="0"/>
              </a:rPr>
              <a:t>Business processes that handle personal data must be designed and built with consideration of the principles and provide safeguards to protect data e.g. fully anonymising</a:t>
            </a:r>
            <a:r>
              <a:rPr lang="en-GB" sz="1200" b="0" i="0" kern="1200" baseline="0" dirty="0">
                <a:solidFill>
                  <a:schemeClr val="tx1"/>
                </a:solidFill>
                <a:effectLst/>
                <a:latin typeface="Arial" charset="0"/>
                <a:ea typeface="+mn-ea"/>
                <a:cs typeface="Arial" charset="0"/>
              </a:rPr>
              <a:t> the data </a:t>
            </a:r>
            <a:r>
              <a:rPr lang="en-GB" sz="1200" b="0" i="0" kern="1200" dirty="0">
                <a:solidFill>
                  <a:schemeClr val="tx1"/>
                </a:solidFill>
                <a:effectLst/>
                <a:latin typeface="Arial" charset="0"/>
                <a:ea typeface="+mn-ea"/>
                <a:cs typeface="Arial" charset="0"/>
              </a:rPr>
              <a:t>where appropriate.</a:t>
            </a: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37</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dirty="0"/>
              <a:t>Review procedures should be:</a:t>
            </a:r>
          </a:p>
          <a:p>
            <a:pPr marL="171450" indent="-171450">
              <a:buFont typeface="Arial" panose="020B0604020202020204" pitchFamily="34" charset="0"/>
              <a:buChar char="•"/>
            </a:pPr>
            <a:r>
              <a:rPr lang="en-GB" sz="1100" dirty="0"/>
              <a:t>practical</a:t>
            </a:r>
          </a:p>
          <a:p>
            <a:pPr marL="171450" indent="-171450">
              <a:buFont typeface="Arial" panose="020B0604020202020204" pitchFamily="34" charset="0"/>
              <a:buChar char="•"/>
            </a:pPr>
            <a:r>
              <a:rPr lang="en-GB" sz="1100" dirty="0"/>
              <a:t>risk focused</a:t>
            </a:r>
          </a:p>
          <a:p>
            <a:pPr marL="171450" indent="-171450">
              <a:buFont typeface="Arial" panose="020B0604020202020204" pitchFamily="34" charset="0"/>
              <a:buChar char="•"/>
            </a:pPr>
            <a:r>
              <a:rPr lang="en-GB" sz="1100" dirty="0"/>
              <a:t>able to identify valuable information</a:t>
            </a:r>
          </a:p>
          <a:p>
            <a:pPr marL="171450" indent="-171450">
              <a:buFont typeface="Arial" panose="020B0604020202020204" pitchFamily="34" charset="0"/>
              <a:buChar char="•"/>
            </a:pPr>
            <a:r>
              <a:rPr lang="en-GB" sz="1100" dirty="0"/>
              <a:t>as straightforward as is operationally possible.</a:t>
            </a:r>
          </a:p>
          <a:p>
            <a:r>
              <a:rPr lang="en-GB" sz="1100" dirty="0"/>
              <a:t>The police service should have standard procedures in place for reviewing records and making accountable decisions on the retention or disposal of information. Review procedures ensure that information retained by the police service is held lawfully, and may help to prevent forces being overloaded by the volume of information captured and recorded.</a:t>
            </a:r>
          </a:p>
          <a:p>
            <a:r>
              <a:rPr lang="en-GB" sz="1100" dirty="0"/>
              <a:t>All person records held by the police service are subject to:</a:t>
            </a:r>
          </a:p>
          <a:p>
            <a:pPr marL="171450" indent="-171450">
              <a:buFont typeface="Arial" panose="020B0604020202020204" pitchFamily="34" charset="0"/>
              <a:buChar char="•"/>
            </a:pPr>
            <a:r>
              <a:rPr lang="en-GB" sz="1100" dirty="0"/>
              <a:t>an initial review and evaluation</a:t>
            </a:r>
          </a:p>
          <a:p>
            <a:pPr marL="171450" indent="-171450">
              <a:buFont typeface="Arial" panose="020B0604020202020204" pitchFamily="34" charset="0"/>
              <a:buChar char="•"/>
            </a:pPr>
            <a:r>
              <a:rPr lang="en-GB" sz="1100" dirty="0"/>
              <a:t>any necessary triggered reviews</a:t>
            </a:r>
          </a:p>
          <a:p>
            <a:pPr marL="171450" indent="-171450">
              <a:buFont typeface="Arial" panose="020B0604020202020204" pitchFamily="34" charset="0"/>
              <a:buChar char="•"/>
            </a:pPr>
            <a:r>
              <a:rPr lang="en-GB" sz="1100" dirty="0"/>
              <a:t>scheduled reviews.</a:t>
            </a:r>
          </a:p>
          <a:p>
            <a:r>
              <a:rPr lang="en-GB" sz="1100" dirty="0"/>
              <a:t>For audit and supervision purposes, a record must be kept of every review undertaken, irrespective of whether it results in any alterations or disposal.</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38</a:t>
            </a:fld>
            <a:endParaRPr lang="en-GB" altLang="en-US"/>
          </a:p>
        </p:txBody>
      </p:sp>
    </p:spTree>
    <p:extLst>
      <p:ext uri="{BB962C8B-B14F-4D97-AF65-F5344CB8AC3E}">
        <p14:creationId xmlns:p14="http://schemas.microsoft.com/office/powerpoint/2010/main" val="35226878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1" dirty="0"/>
              <a:t>Group 1 – certain public protection matters</a:t>
            </a:r>
          </a:p>
          <a:p>
            <a:r>
              <a:rPr lang="en-GB" sz="1100" dirty="0"/>
              <a:t>Information is placed within this group until a subject has reached 100 years of age (calculated using the subject’s date of birth). This information should be reviewed regularly, </a:t>
            </a:r>
            <a:r>
              <a:rPr lang="en-GB" sz="1100" dirty="0" err="1"/>
              <a:t>ie</a:t>
            </a:r>
            <a:r>
              <a:rPr lang="en-GB" sz="1100" dirty="0"/>
              <a:t>, every 10 years, to ensure that it is adequate and up to date</a:t>
            </a:r>
          </a:p>
          <a:p>
            <a:endParaRPr lang="en-GB" sz="1100" dirty="0"/>
          </a:p>
          <a:p>
            <a:r>
              <a:rPr lang="en-GB" sz="1100" b="1" dirty="0"/>
              <a:t>Group 2 – other sexual, violent or serious offences</a:t>
            </a:r>
          </a:p>
          <a:p>
            <a:r>
              <a:rPr lang="en-GB" sz="1100" dirty="0"/>
              <a:t>This group also includes all specified offences that are not serious offences as defined in the </a:t>
            </a:r>
            <a:r>
              <a:rPr lang="en-GB" sz="1100" dirty="0">
                <a:hlinkClick r:id="rId3"/>
              </a:rPr>
              <a:t>Criminal Justice Act 2003</a:t>
            </a:r>
            <a:r>
              <a:rPr lang="en-GB" sz="1100" dirty="0"/>
              <a:t>. A full list of these offences is recorded on the PNLD.</a:t>
            </a:r>
          </a:p>
          <a:p>
            <a:r>
              <a:rPr lang="en-GB" sz="1100" dirty="0"/>
              <a:t>Information relating to </a:t>
            </a:r>
            <a:r>
              <a:rPr lang="en-GB" sz="1100" dirty="0">
                <a:hlinkClick r:id="rId4"/>
              </a:rPr>
              <a:t>sexual</a:t>
            </a:r>
            <a:r>
              <a:rPr lang="en-GB" sz="1100" dirty="0"/>
              <a:t>, </a:t>
            </a:r>
            <a:r>
              <a:rPr lang="en-GB" sz="1100" dirty="0">
                <a:hlinkClick r:id="rId5"/>
              </a:rPr>
              <a:t>violent</a:t>
            </a:r>
            <a:r>
              <a:rPr lang="en-GB" sz="1100" dirty="0"/>
              <a:t> or </a:t>
            </a:r>
            <a:r>
              <a:rPr lang="en-GB" sz="1100" dirty="0">
                <a:hlinkClick r:id="rId6"/>
              </a:rPr>
              <a:t>serious</a:t>
            </a:r>
            <a:r>
              <a:rPr lang="en-GB" sz="1100" dirty="0"/>
              <a:t> offences that are not listed as serious specified offences in the CJA can be retained only for as long as the offender or suspected offender continues to be assessed as posing a risk of harm, using the NRAC.</a:t>
            </a:r>
          </a:p>
          <a:p>
            <a:r>
              <a:rPr lang="en-GB" sz="1100" dirty="0"/>
              <a:t>After every 10-year clear period, these records should be reviewed and a risk-based decision made on whether they should be disposed of or retained. This group includes any information related to persons convicted, acquitted, charged, arrested, questioned or implicated with an offence within this group. If the individual in question continues to offend or is implicated in continued offending, records relating to them must be retained. In these circumstances, however, the absence of a clear period means that forces do not have to conduct a scheduled review or justify the continued retention of such records. The triggered reviews process ensures that records relating to this group of offenders remain adequate and up to date.</a:t>
            </a:r>
          </a:p>
          <a:p>
            <a:r>
              <a:rPr lang="en-GB" sz="1100" b="1" dirty="0"/>
              <a:t>Sexual offences</a:t>
            </a:r>
          </a:p>
          <a:p>
            <a:r>
              <a:rPr lang="en-GB" sz="1100" dirty="0"/>
              <a:t>For the purpose of information management, a sexual offence is any listed in </a:t>
            </a:r>
            <a:r>
              <a:rPr lang="en-GB" sz="1100" dirty="0">
                <a:hlinkClick r:id="rId7"/>
              </a:rPr>
              <a:t>Schedule 3</a:t>
            </a:r>
            <a:r>
              <a:rPr lang="en-GB" sz="1100" dirty="0"/>
              <a:t> of the Sexual Offences Act 2003.</a:t>
            </a:r>
          </a:p>
          <a:p>
            <a:r>
              <a:rPr lang="en-GB" sz="1100" b="1" dirty="0"/>
              <a:t>Violent offences</a:t>
            </a:r>
          </a:p>
          <a:p>
            <a:r>
              <a:rPr lang="en-GB" sz="1100" dirty="0"/>
              <a:t>For the purpose of information management, a violent offence is any of those specified as such in the current </a:t>
            </a:r>
            <a:r>
              <a:rPr lang="en-GB" sz="1100" dirty="0">
                <a:hlinkClick r:id="rId8"/>
              </a:rPr>
              <a:t>Home Office counting rules for recorded crime</a:t>
            </a:r>
            <a:r>
              <a:rPr lang="en-GB" sz="1100" dirty="0"/>
              <a:t>.</a:t>
            </a:r>
          </a:p>
          <a:p>
            <a:r>
              <a:rPr lang="en-GB" sz="1100" b="1" dirty="0"/>
              <a:t>Serious offences</a:t>
            </a:r>
          </a:p>
          <a:p>
            <a:r>
              <a:rPr lang="en-GB" sz="1100" dirty="0"/>
              <a:t>For the purpose of information management, a serious offence is any offence detailed, recorded or listed as such on the </a:t>
            </a:r>
            <a:r>
              <a:rPr lang="en-GB" sz="1100" kern="1200" dirty="0">
                <a:solidFill>
                  <a:schemeClr val="tx1"/>
                </a:solidFill>
                <a:effectLst/>
                <a:latin typeface="Arial" charset="0"/>
                <a:ea typeface="+mn-ea"/>
                <a:cs typeface="Arial" charset="0"/>
              </a:rPr>
              <a:t>PNLD</a:t>
            </a:r>
            <a:r>
              <a:rPr lang="en-GB" sz="1100" dirty="0"/>
              <a:t>.</a:t>
            </a:r>
          </a:p>
          <a:p>
            <a:endParaRPr lang="en-GB" sz="1100" dirty="0"/>
          </a:p>
          <a:p>
            <a:r>
              <a:rPr lang="en-GB" sz="1100" b="1" dirty="0"/>
              <a:t>Group 3 – all other offences</a:t>
            </a:r>
          </a:p>
          <a:p>
            <a:r>
              <a:rPr lang="en-GB" sz="1100" dirty="0"/>
              <a:t>Records relating to people who are convicted, acquitted, charged, arrested, questioned or implicated for offending behaviour which does not fall within </a:t>
            </a:r>
            <a:r>
              <a:rPr lang="en-GB" sz="1100" dirty="0">
                <a:hlinkClick r:id="rId9"/>
              </a:rPr>
              <a:t>group 1</a:t>
            </a:r>
            <a:r>
              <a:rPr lang="en-GB" sz="1100" dirty="0"/>
              <a:t> or </a:t>
            </a:r>
            <a:r>
              <a:rPr lang="en-GB" sz="1100" dirty="0">
                <a:hlinkClick r:id="rId10"/>
              </a:rPr>
              <a:t>group 2</a:t>
            </a:r>
            <a:r>
              <a:rPr lang="en-GB" sz="1100" dirty="0"/>
              <a:t> are dealt with in group 3. Records that fall within this group do not necessarily have to be reviewed. Forces may opt to use a system of time-based, automatic disposal for classes of information in this group.</a:t>
            </a:r>
          </a:p>
          <a:p>
            <a:r>
              <a:rPr lang="en-GB" sz="1100" dirty="0"/>
              <a:t>Forces which opt to use time-based disposal for all or a proportion of their group 3 records must observe the following principles:</a:t>
            </a:r>
          </a:p>
          <a:p>
            <a:r>
              <a:rPr lang="en-GB" sz="1100" dirty="0"/>
              <a:t>the criteria by which forces decide which group 3 records to review and which to automatically dispose of must be outlined in the </a:t>
            </a:r>
            <a:r>
              <a:rPr lang="en-GB" sz="1100" dirty="0">
                <a:hlinkClick r:id="rId11"/>
              </a:rPr>
              <a:t>information management strategy</a:t>
            </a:r>
            <a:endParaRPr lang="en-GB" sz="1100" dirty="0"/>
          </a:p>
          <a:p>
            <a:r>
              <a:rPr lang="en-GB" sz="1100" dirty="0"/>
              <a:t>the risk of disposing of records without review lies with the chief officer</a:t>
            </a:r>
          </a:p>
          <a:p>
            <a:r>
              <a:rPr lang="en-GB" sz="1100" dirty="0"/>
              <a:t>all records subject to time-based disposal must still be retained for an initial six-year period</a:t>
            </a:r>
          </a:p>
          <a:p>
            <a:r>
              <a:rPr lang="en-GB" sz="1100" dirty="0"/>
              <a:t>forces must have a mechanism for identifying those group 3 individuals who continue to reoffend or who are implicated or suspected of being implicated in offending, and retain records relating to them</a:t>
            </a:r>
          </a:p>
          <a:p>
            <a:r>
              <a:rPr lang="en-GB" sz="1100" dirty="0"/>
              <a:t>forces must have a mechanism for identifying those individuals who have demonstrated a capacity for inflicting serious harm, using the </a:t>
            </a:r>
            <a:r>
              <a:rPr lang="en-GB" sz="1100" dirty="0">
                <a:hlinkClick r:id="rId12"/>
              </a:rPr>
              <a:t>NRAC</a:t>
            </a:r>
            <a:r>
              <a:rPr lang="en-GB" sz="1100" dirty="0"/>
              <a:t> and by flagging records relating to them for </a:t>
            </a:r>
            <a:r>
              <a:rPr lang="en-GB" sz="1100" dirty="0">
                <a:hlinkClick r:id="rId13"/>
              </a:rPr>
              <a:t>exception reviews</a:t>
            </a:r>
            <a:endParaRPr lang="en-GB" sz="1100" dirty="0"/>
          </a:p>
          <a:p>
            <a:r>
              <a:rPr lang="en-GB" sz="1100" dirty="0"/>
              <a:t>any group 3 records that forces wish to retain for longer than six-year </a:t>
            </a:r>
            <a:r>
              <a:rPr lang="en-GB" sz="1100" dirty="0">
                <a:hlinkClick r:id="rId14"/>
              </a:rPr>
              <a:t>clear period</a:t>
            </a:r>
            <a:r>
              <a:rPr lang="en-GB" sz="1100" dirty="0"/>
              <a:t> must be reviewed at five-yearly intervals and risk assessed using the NRAC.</a:t>
            </a:r>
          </a:p>
          <a:p>
            <a:endParaRPr lang="en-GB" sz="1100" dirty="0"/>
          </a:p>
          <a:p>
            <a:r>
              <a:rPr lang="en-GB" sz="1100" b="1" dirty="0"/>
              <a:t>Group 4 – miscellaneous</a:t>
            </a:r>
          </a:p>
          <a:p>
            <a:r>
              <a:rPr lang="en-GB" sz="1100" dirty="0"/>
              <a:t>This group contains information on undetected crime, intelligence products, missing persons, and victims and witnesses.</a:t>
            </a:r>
          </a:p>
          <a:p>
            <a:r>
              <a:rPr lang="en-GB" sz="1100" b="1" dirty="0"/>
              <a:t>Undetected </a:t>
            </a:r>
            <a:r>
              <a:rPr lang="en-GB" sz="1100" b="1" dirty="0">
                <a:hlinkClick r:id="rId9"/>
              </a:rPr>
              <a:t>group 1</a:t>
            </a:r>
            <a:r>
              <a:rPr lang="en-GB" sz="1100" b="1" dirty="0"/>
              <a:t> offences</a:t>
            </a:r>
            <a:r>
              <a:rPr lang="en-GB" sz="1100" dirty="0"/>
              <a:t> – records should be retained for a minimum of 100 years from the date reported to the police. Other records of undetected offences should be retained for a minimum of six years from the date reported to the police. Forces should be mindful that these are minimum periods and that they may keep undetected crime records for longer if they feel it necessary. There are no additional requirements to review these records above and beyond the requirements imposed by relevant investigative guidelines.</a:t>
            </a:r>
          </a:p>
          <a:p>
            <a:r>
              <a:rPr lang="en-GB" sz="1100" b="1" dirty="0"/>
              <a:t>Intelligence products</a:t>
            </a:r>
            <a:r>
              <a:rPr lang="en-GB" sz="1100" dirty="0"/>
              <a:t> – should be reviewed in accordance with the </a:t>
            </a:r>
            <a:r>
              <a:rPr lang="en-GB" sz="1100" dirty="0">
                <a:hlinkClick r:id="rId15"/>
              </a:rPr>
              <a:t>review schedule guidance</a:t>
            </a:r>
            <a:r>
              <a:rPr lang="en-GB" sz="1100" dirty="0"/>
              <a:t>. The type of criminal activity being examined determines the length of time between reviews.</a:t>
            </a:r>
          </a:p>
          <a:p>
            <a:r>
              <a:rPr lang="en-GB" sz="1100" b="1" dirty="0"/>
              <a:t>Missing persons</a:t>
            </a:r>
            <a:r>
              <a:rPr lang="en-GB" sz="1100" dirty="0"/>
              <a:t> – information relating to open missing persons cases should be retained until the person is located. For cases of missing persons who have subsequently been located safe and well, information should be retained for a minimum of six years. If this initial six-year period is clear, </a:t>
            </a:r>
            <a:r>
              <a:rPr lang="en-GB" sz="1100" dirty="0" err="1"/>
              <a:t>ie</a:t>
            </a:r>
            <a:r>
              <a:rPr lang="en-GB" sz="1100" dirty="0"/>
              <a:t>, the individual does not go missing again and there are no subsequent indications of abuse, domestic violence or other factors that might place the individual at risk, the record should be disposed of.</a:t>
            </a:r>
          </a:p>
          <a:p>
            <a:r>
              <a:rPr lang="en-GB" sz="1100" b="1" dirty="0"/>
              <a:t>Victim and witness information – </a:t>
            </a:r>
            <a:r>
              <a:rPr lang="en-GB" sz="1100" dirty="0"/>
              <a:t>should be retained for an initial six-year clear period or for the length of time required by the </a:t>
            </a:r>
            <a:r>
              <a:rPr lang="en-GB" sz="1100" dirty="0">
                <a:hlinkClick r:id="rId16"/>
              </a:rPr>
              <a:t>Criminal Procedure and Investigations Act 1996</a:t>
            </a:r>
            <a:r>
              <a:rPr lang="en-GB" sz="1100" dirty="0"/>
              <a:t>, if this is longer. Beyond this point, the decision about whether to retain victim and witness details should be made on a case-by-case basis. Records should be retained if they provide detail of an offender’s MO or any relevant risk factors. Witness statements generally fall into this category. If, however, this detail is duplicated elsewhere, it could be deleted from the system.</a:t>
            </a:r>
          </a:p>
          <a:p>
            <a:r>
              <a:rPr lang="en-GB" sz="1100" dirty="0"/>
              <a:t>In all cases victim and witness details should be handled with care and in accordance with their right to privacy.</a:t>
            </a:r>
          </a:p>
          <a:p>
            <a:r>
              <a:rPr lang="en-GB" sz="1100" dirty="0"/>
              <a:t>In circumstances where a victim or witness is recorded on police systems as an offender or suspect in another matter, their details should be retained and reviewed in accordance with the incident in which they are the person of interest.</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27904867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charset="0"/>
                <a:ea typeface="+mn-ea"/>
                <a:cs typeface="Arial" charset="0"/>
              </a:rPr>
              <a:t>https://www.app.college.police.uk/information-management-index/ </a:t>
            </a:r>
          </a:p>
          <a:p>
            <a:pPr>
              <a:lnSpc>
                <a:spcPct val="100000"/>
              </a:lnSpc>
            </a:pPr>
            <a:endParaRPr lang="en-GB" sz="1100" dirty="0"/>
          </a:p>
          <a:p>
            <a:pPr>
              <a:lnSpc>
                <a:spcPct val="100000"/>
              </a:lnSpc>
            </a:pPr>
            <a:r>
              <a:rPr lang="en-GB" sz="1100" dirty="0"/>
              <a:t>This is a hyperlink to the College of Policing</a:t>
            </a:r>
            <a:r>
              <a:rPr lang="en-GB" sz="1100" baseline="0" dirty="0"/>
              <a:t> APP website – this hyperlink can be provided to the students to log on and have a look so that they are aware of the site and how to use it. </a:t>
            </a:r>
          </a:p>
          <a:p>
            <a:pPr>
              <a:lnSpc>
                <a:spcPct val="100000"/>
              </a:lnSpc>
            </a:pPr>
            <a:r>
              <a:rPr lang="en-GB" sz="1100" b="0" i="0" u="none" strike="noStrike" kern="1200" baseline="0" dirty="0">
                <a:solidFill>
                  <a:schemeClr val="tx1"/>
                </a:solidFill>
                <a:latin typeface="Arial" charset="0"/>
                <a:ea typeface="+mn-ea"/>
                <a:cs typeface="Arial" charset="0"/>
              </a:rPr>
              <a:t>It outlines what processes and procedures the police service must have in place for the management of police information. How these are applied is determined at force level and must be fully detailed in the force’s Information Management Strategy (IMS) as well as in force policies.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40</a:t>
            </a:fld>
            <a:endParaRPr lang="en-GB" altLang="en-US"/>
          </a:p>
        </p:txBody>
      </p:sp>
    </p:spTree>
    <p:extLst>
      <p:ext uri="{BB962C8B-B14F-4D97-AF65-F5344CB8AC3E}">
        <p14:creationId xmlns:p14="http://schemas.microsoft.com/office/powerpoint/2010/main" val="36925040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charset="0"/>
                <a:ea typeface="+mn-ea"/>
                <a:cs typeface="Arial" charset="0"/>
              </a:rPr>
              <a:t>Information and intelligence is the life-blood of the police service and it should be considered not just as a local but a regional and national policing resource. Information collected in one area of a force may have a value to another or to another force or agency, </a:t>
            </a:r>
            <a:r>
              <a:rPr lang="en-GB" sz="1100" b="0" i="0" u="none" strike="noStrike" kern="1200" baseline="0" dirty="0" err="1">
                <a:solidFill>
                  <a:schemeClr val="tx1"/>
                </a:solidFill>
                <a:latin typeface="Arial" charset="0"/>
                <a:ea typeface="+mn-ea"/>
                <a:cs typeface="Arial" charset="0"/>
              </a:rPr>
              <a:t>eg</a:t>
            </a:r>
            <a:r>
              <a:rPr lang="en-GB" sz="1100" b="0" i="0" u="none" strike="noStrike" kern="1200" baseline="0" dirty="0">
                <a:solidFill>
                  <a:schemeClr val="tx1"/>
                </a:solidFill>
                <a:latin typeface="Arial" charset="0"/>
                <a:ea typeface="+mn-ea"/>
                <a:cs typeface="Arial" charset="0"/>
              </a:rPr>
              <a:t>, the National Crime Agency (NCA) or Social Services. </a:t>
            </a:r>
          </a:p>
          <a:p>
            <a:r>
              <a:rPr lang="en-GB" sz="1100" b="0" i="0" u="none" strike="noStrike" kern="1200" baseline="0" dirty="0">
                <a:solidFill>
                  <a:schemeClr val="tx1"/>
                </a:solidFill>
                <a:latin typeface="Arial" charset="0"/>
                <a:ea typeface="+mn-ea"/>
                <a:cs typeface="Arial" charset="0"/>
              </a:rPr>
              <a:t>Traditionally, however, information has been held in discreet business areas and was not capable of being searched. This has resulted in the ineffective and difficult linking together of people, objects, locations and events, even within the same force. This problem had been magnified at regional and national levels because of the lack of common standards for information recording and evaluation, and as a consequence the sharing of information within the police service and with key partner agencies was, in some cases, impossible and in others unnecessarily complicated. </a:t>
            </a:r>
          </a:p>
          <a:p>
            <a:r>
              <a:rPr lang="en-GB" sz="1100" b="0" i="0" u="none" strike="noStrike" kern="1200" baseline="0" dirty="0">
                <a:solidFill>
                  <a:schemeClr val="tx1"/>
                </a:solidFill>
                <a:latin typeface="Arial" charset="0"/>
                <a:ea typeface="+mn-ea"/>
                <a:cs typeface="Arial" charset="0"/>
              </a:rPr>
              <a:t>The purpose of managing information effectively is therefore to facilitate effective and efficient policing everywhere.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Sharing of all intelligence information between forces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officer in Swansea puts a log in about someone who lives in Llanelli but the information relates to something in the Swansea area our intelligence system would not show that log but a PND check would. If you suspect that there may be cross border information you should go through to the FCC and also request a PND check. We do not have access to this system without separate training and access to the database.</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b="1" dirty="0"/>
              <a:t>QTS – what are the benefits of the PND? </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b="1" dirty="0"/>
              <a:t>QTS – what are the benefits of sharing information?</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dirty="0"/>
              <a:t>As previous explained in slide 21,</a:t>
            </a:r>
            <a:r>
              <a:rPr lang="en-GB" sz="1100" b="0" baseline="0" dirty="0"/>
              <a:t> when an officer submits intelligence in an ‘</a:t>
            </a:r>
            <a:r>
              <a:rPr lang="en-GB" sz="1100" b="0" baseline="0" dirty="0" err="1"/>
              <a:t>unsanitised</a:t>
            </a:r>
            <a:r>
              <a:rPr lang="en-GB" sz="1100" b="0" baseline="0" dirty="0"/>
              <a:t> format’ the LIO will conduct a process called ‘sanitisation’ with the information they receive from the officer. They will </a:t>
            </a:r>
            <a:r>
              <a:rPr lang="en-GB" altLang="en-US" sz="1100" b="0" dirty="0">
                <a:latin typeface="Arial" panose="020B0604020202020204" pitchFamily="34" charset="0"/>
                <a:cs typeface="Arial" panose="020B0604020202020204" pitchFamily="34" charset="0"/>
              </a:rPr>
              <a:t>removed information from the officers report which explicitly or implicitly identifies a source or an address which is sensitive.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47</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charset="0"/>
                <a:ea typeface="+mn-ea"/>
                <a:cs typeface="Arial" charset="0"/>
              </a:rPr>
              <a:t>Before information can be shared with bodies outside the police service there must be one of the following: </a:t>
            </a:r>
          </a:p>
          <a:p>
            <a:pPr marL="0" indent="0">
              <a:buFont typeface="Arial" panose="020B0604020202020204" pitchFamily="34" charset="0"/>
              <a:buNone/>
            </a:pPr>
            <a:r>
              <a:rPr lang="en-GB" sz="1100" b="1" i="0" u="none" strike="noStrike" kern="1200" baseline="0" dirty="0">
                <a:solidFill>
                  <a:schemeClr val="tx1"/>
                </a:solidFill>
                <a:latin typeface="Arial" charset="0"/>
                <a:ea typeface="+mn-ea"/>
                <a:cs typeface="Arial" charset="0"/>
              </a:rPr>
              <a:t>Statutory obligation </a:t>
            </a:r>
            <a:r>
              <a:rPr lang="en-GB" sz="1100" b="0" i="0" u="none" strike="noStrike" kern="1200" baseline="0" dirty="0">
                <a:solidFill>
                  <a:schemeClr val="tx1"/>
                </a:solidFill>
                <a:latin typeface="Arial" charset="0"/>
                <a:ea typeface="+mn-ea"/>
                <a:cs typeface="Arial" charset="0"/>
              </a:rPr>
              <a:t>- a specific legal obligation or requirement to disclose police information to another party. For example: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Disclosures from the Disclosure and Barring Service (DBS) for vetting purposes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Road Traffic Act 1988 - such as exchange of name and address after a collision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Court Order such as a Disclosure Order, or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Statutory power </a:t>
            </a:r>
            <a:r>
              <a:rPr lang="en-GB" sz="1100" b="0" i="0" u="none" strike="noStrike" kern="1200" baseline="0" dirty="0">
                <a:solidFill>
                  <a:schemeClr val="tx1"/>
                </a:solidFill>
                <a:latin typeface="Arial" charset="0"/>
                <a:ea typeface="+mn-ea"/>
                <a:cs typeface="Arial" charset="0"/>
              </a:rPr>
              <a:t>- a specific legal power, but not an obligation, to share police information with another party. For example: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The Children Act 1989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The Crime and Disorder Act 1998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The Criminal Justice Act 2003, or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Common law </a:t>
            </a:r>
            <a:r>
              <a:rPr lang="en-GB" sz="1100" b="0" i="0" u="none" strike="noStrike" kern="1200" baseline="0" dirty="0">
                <a:solidFill>
                  <a:schemeClr val="tx1"/>
                </a:solidFill>
                <a:latin typeface="Arial" charset="0"/>
                <a:ea typeface="+mn-ea"/>
                <a:cs typeface="Arial" charset="0"/>
              </a:rPr>
              <a:t>- if there is no statutory obligation or power to share information then a common law policing purpose must be established. For example: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The Notifiable Occupation Scheme (Home Office Circular 6/2006), which relates to professions or occupations that carry a special trust or responsibility. </a:t>
            </a:r>
          </a:p>
          <a:p>
            <a:pPr marL="0" indent="0">
              <a:buFont typeface="Arial" panose="020B0604020202020204" pitchFamily="34" charset="0"/>
              <a:buNone/>
            </a:pPr>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The decision to share police information </a:t>
            </a:r>
          </a:p>
          <a:p>
            <a:r>
              <a:rPr lang="en-GB" sz="1100" b="0" i="0" u="none" strike="noStrike" kern="1200" baseline="0" dirty="0">
                <a:solidFill>
                  <a:schemeClr val="tx1"/>
                </a:solidFill>
                <a:latin typeface="Arial" charset="0"/>
                <a:ea typeface="+mn-ea"/>
                <a:cs typeface="Arial" charset="0"/>
              </a:rPr>
              <a:t>Once a policing purpose has been established then you need to conduct a risk assessment as to what information to share. The assessment must carefully balance the data protection and human rights conditions against the policing purpose. Any information that is shared must be necessary for the purpose for which it is being shared. </a:t>
            </a:r>
          </a:p>
          <a:p>
            <a:r>
              <a:rPr lang="en-GB" sz="1100" b="0" i="0" u="none" strike="noStrike" kern="1200" baseline="0" dirty="0">
                <a:solidFill>
                  <a:schemeClr val="tx1"/>
                </a:solidFill>
                <a:latin typeface="Arial" charset="0"/>
                <a:ea typeface="+mn-ea"/>
                <a:cs typeface="Arial" charset="0"/>
              </a:rPr>
              <a:t>Police forces should actively seek opportunities to share non-personal information such as providing details of burglaries in a specific area with the relevant Neighbourhood Watch group. However, the sharing of personal or sensitive personal information requires additional safeguards.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charset="0"/>
                <a:ea typeface="+mn-ea"/>
                <a:cs typeface="Arial" charset="0"/>
              </a:rPr>
              <a:t>Key responsibilities for information sharing - a summary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1. Purpose - ensure the information being shared meets a policing purpose, or can be lawfully disclosed for a statutory purpose and is proportionate and necessary. </a:t>
            </a:r>
          </a:p>
          <a:p>
            <a:r>
              <a:rPr lang="en-GB" sz="1100" b="0" i="0" u="none" strike="noStrike" kern="1200" baseline="0" dirty="0">
                <a:solidFill>
                  <a:schemeClr val="tx1"/>
                </a:solidFill>
                <a:latin typeface="Arial" charset="0"/>
                <a:ea typeface="+mn-ea"/>
                <a:cs typeface="Arial" charset="0"/>
              </a:rPr>
              <a:t>2. The information - ensure the information is relevant, accurate and adequate for the purpose for which it is being shared. </a:t>
            </a:r>
          </a:p>
          <a:p>
            <a:r>
              <a:rPr lang="en-GB" sz="1100" b="0" i="0" u="none" strike="noStrike" kern="1200" baseline="0" dirty="0">
                <a:solidFill>
                  <a:schemeClr val="tx1"/>
                </a:solidFill>
                <a:latin typeface="Arial" charset="0"/>
                <a:ea typeface="+mn-ea"/>
                <a:cs typeface="Arial" charset="0"/>
              </a:rPr>
              <a:t>3. Legal requirements - ensure that when personal or sensitive personal information is shared, the requirements of the Data Protection Act 1998, the Human Rights Act 1998 and the common law duty of confidentiality have been met. </a:t>
            </a:r>
          </a:p>
          <a:p>
            <a:r>
              <a:rPr lang="en-GB" sz="1100" b="0" i="0" u="none" strike="noStrike" kern="1200" baseline="0" dirty="0">
                <a:solidFill>
                  <a:schemeClr val="tx1"/>
                </a:solidFill>
                <a:latin typeface="Arial" charset="0"/>
                <a:ea typeface="+mn-ea"/>
                <a:cs typeface="Arial" charset="0"/>
              </a:rPr>
              <a:t>4. Risk assessment - apply protective marking to the information being shared under the GCS where applicable. Otherwise carry out a risk assessment where the sharing is with partners in the voluntary or private sectors that do not have a statutory purpose to share information. </a:t>
            </a:r>
          </a:p>
          <a:p>
            <a:r>
              <a:rPr lang="en-GB" sz="1100" b="0" i="0" u="none" strike="noStrike" kern="1200" baseline="0" dirty="0">
                <a:solidFill>
                  <a:schemeClr val="tx1"/>
                </a:solidFill>
                <a:latin typeface="Arial" charset="0"/>
                <a:ea typeface="+mn-ea"/>
                <a:cs typeface="Arial" charset="0"/>
              </a:rPr>
              <a:t>5. Record the decision - you are responsible for recording any decisions to share or not to share information on the relevant system within your force. The decision must be auditable at a later date (remember the support offered to you under the National Decision Model). </a:t>
            </a:r>
          </a:p>
          <a:p>
            <a:r>
              <a:rPr lang="en-GB" sz="1100" b="0" i="0" u="none" strike="noStrike" kern="1200" baseline="0" dirty="0">
                <a:solidFill>
                  <a:schemeClr val="tx1"/>
                </a:solidFill>
                <a:latin typeface="Arial" charset="0"/>
                <a:ea typeface="+mn-ea"/>
                <a:cs typeface="Arial" charset="0"/>
              </a:rPr>
              <a:t>6. This will also help to flag any necessary markers and associations and/or behaviours that are of note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49</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Hand</a:t>
            </a:r>
            <a:r>
              <a:rPr lang="en-GB" sz="1200" b="1" kern="1200" baseline="0" dirty="0">
                <a:solidFill>
                  <a:schemeClr val="tx1"/>
                </a:solidFill>
                <a:effectLst/>
                <a:latin typeface="Arial" charset="0"/>
                <a:ea typeface="+mn-ea"/>
                <a:cs typeface="Arial" charset="0"/>
              </a:rPr>
              <a:t> Out:</a:t>
            </a:r>
          </a:p>
          <a:p>
            <a:endParaRPr lang="en-GB" sz="1200" b="1" kern="1200" baseline="0" dirty="0">
              <a:solidFill>
                <a:schemeClr val="tx1"/>
              </a:solidFill>
              <a:effectLst/>
              <a:latin typeface="Arial" charset="0"/>
              <a:ea typeface="+mn-ea"/>
              <a:cs typeface="Arial" charset="0"/>
            </a:endParaRPr>
          </a:p>
          <a:p>
            <a:r>
              <a:rPr lang="en-GB" sz="1200" b="1" kern="1200" baseline="0" dirty="0">
                <a:solidFill>
                  <a:schemeClr val="tx1"/>
                </a:solidFill>
                <a:effectLst/>
                <a:latin typeface="Arial" charset="0"/>
                <a:ea typeface="+mn-ea"/>
                <a:cs typeface="Arial" charset="0"/>
              </a:rPr>
              <a:t>Other law based agencies that work alongside police</a:t>
            </a:r>
          </a:p>
          <a:p>
            <a:endParaRPr lang="en-GB" sz="1200" b="1" kern="1200" baseline="0" dirty="0">
              <a:solidFill>
                <a:schemeClr val="tx1"/>
              </a:solidFill>
              <a:effectLst/>
              <a:latin typeface="Arial" charset="0"/>
              <a:ea typeface="+mn-ea"/>
              <a:cs typeface="Arial" charset="0"/>
            </a:endParaRPr>
          </a:p>
          <a:p>
            <a:r>
              <a:rPr lang="en-GB" sz="1200" b="1" kern="1200" baseline="0" dirty="0">
                <a:solidFill>
                  <a:schemeClr val="tx1"/>
                </a:solidFill>
                <a:effectLst/>
                <a:latin typeface="Arial" charset="0"/>
                <a:ea typeface="+mn-ea"/>
                <a:cs typeface="Arial" charset="0"/>
              </a:rPr>
              <a:t>E.g., Interpol, Europol, </a:t>
            </a:r>
            <a:r>
              <a:rPr lang="en-GB" sz="1200" b="1" kern="1200" baseline="0" dirty="0" err="1">
                <a:solidFill>
                  <a:schemeClr val="tx1"/>
                </a:solidFill>
                <a:effectLst/>
                <a:latin typeface="Arial" charset="0"/>
                <a:ea typeface="+mn-ea"/>
                <a:cs typeface="Arial" charset="0"/>
              </a:rPr>
              <a:t>Immigtration</a:t>
            </a:r>
            <a:r>
              <a:rPr lang="en-GB" sz="1200" b="1" kern="1200" baseline="0" dirty="0">
                <a:solidFill>
                  <a:schemeClr val="tx1"/>
                </a:solidFill>
                <a:effectLst/>
                <a:latin typeface="Arial" charset="0"/>
                <a:ea typeface="+mn-ea"/>
                <a:cs typeface="Arial" charset="0"/>
              </a:rPr>
              <a:t> etc.</a:t>
            </a:r>
            <a:endParaRPr lang="en-GB" sz="1200" b="1" kern="1200" dirty="0">
              <a:solidFill>
                <a:schemeClr val="tx1"/>
              </a:solidFill>
              <a:effectLst/>
              <a:latin typeface="Arial" charset="0"/>
              <a:ea typeface="+mn-ea"/>
              <a:cs typeface="Arial" charset="0"/>
            </a:endParaRPr>
          </a:p>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100" kern="1200" dirty="0">
                <a:solidFill>
                  <a:schemeClr val="tx1"/>
                </a:solidFill>
                <a:effectLst/>
                <a:latin typeface="Arial" charset="0"/>
                <a:ea typeface="+mn-ea"/>
                <a:cs typeface="Arial" charset="0"/>
              </a:rPr>
              <a:t>There are several types of circumstances where information can be shared.</a:t>
            </a:r>
          </a:p>
          <a:p>
            <a:r>
              <a:rPr lang="en-GB" sz="1100" kern="1200" dirty="0">
                <a:solidFill>
                  <a:schemeClr val="tx1"/>
                </a:solidFill>
                <a:effectLst/>
                <a:latin typeface="Arial" charset="0"/>
                <a:ea typeface="+mn-ea"/>
                <a:cs typeface="Arial" charset="0"/>
              </a:rPr>
              <a:t> </a:t>
            </a:r>
          </a:p>
          <a:p>
            <a:r>
              <a:rPr lang="en-GB" sz="1100" b="1" kern="1200" dirty="0">
                <a:solidFill>
                  <a:schemeClr val="tx1"/>
                </a:solidFill>
                <a:effectLst/>
                <a:latin typeface="Arial" charset="0"/>
                <a:ea typeface="+mn-ea"/>
                <a:cs typeface="Arial" charset="0"/>
              </a:rPr>
              <a:t>Emergency situations</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an emergency situation most organisations will share information without asking for further details.  </a:t>
            </a:r>
            <a:r>
              <a:rPr lang="en-GB" sz="1100" b="1" kern="1200" dirty="0">
                <a:solidFill>
                  <a:schemeClr val="tx1"/>
                </a:solidFill>
                <a:effectLst/>
                <a:latin typeface="Arial" charset="0"/>
                <a:ea typeface="+mn-ea"/>
                <a:cs typeface="Arial" charset="0"/>
              </a:rPr>
              <a:t>The Data Protection Act allows the processing of personal data if it is in “the vital interests” of the data subject or any other person</a:t>
            </a:r>
            <a:r>
              <a:rPr lang="en-GB" sz="1100" kern="1200" dirty="0">
                <a:solidFill>
                  <a:schemeClr val="tx1"/>
                </a:solidFill>
                <a:effectLst/>
                <a:latin typeface="Arial" charset="0"/>
                <a:ea typeface="+mn-ea"/>
                <a:cs typeface="Arial" charset="0"/>
              </a:rPr>
              <a:t>; usually this would mean that someone was at immediate risk of harm.  For example, in cases of life or death, such as where an individual’s identity and/or medical history is disclosed to a hospital’s A&amp;E department treating them after a serious road accident.  There should be conditions of real urgency that necessitate the immediate sharing of data without reference to proper procedures.  This method of sharing data must not be abused e.g., by the requester exaggerating the gravity of the situation.</a:t>
            </a:r>
          </a:p>
          <a:p>
            <a:endParaRPr lang="en-GB" sz="1100" b="1"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Routine</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Another circumstance is the routine and systematic dissemination of information between partners for the purposes of a particular initiative.  These initiatives can be fairly broad in aspect and include tackling anti-social behaviour, child protection, and social care.  Information sharing is vital to these initiatives and protocols should be drawn up outlining the process and method of sharing data.  This is likely to happen on a regular basis and in a controlled manner in a multi-agency setting.  There will usually be named individuals through whom all requests should be made.</a:t>
            </a:r>
          </a:p>
          <a:p>
            <a:endParaRPr lang="en-GB" sz="1100"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Ad-hoc</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many cases requests are made on an ad hoc basis between organisations and individuals.  This covers a very wide range of possibilities and is much more complicated.</a:t>
            </a:r>
          </a:p>
          <a:p>
            <a:r>
              <a:rPr lang="en-GB" sz="1100" kern="1200" dirty="0">
                <a:solidFill>
                  <a:schemeClr val="tx1"/>
                </a:solidFill>
                <a:effectLst/>
                <a:latin typeface="Arial" charset="0"/>
                <a:ea typeface="+mn-ea"/>
                <a:cs typeface="Arial" charset="0"/>
              </a:rPr>
              <a:t> </a:t>
            </a:r>
          </a:p>
          <a:p>
            <a:pPr lvl="0"/>
            <a:r>
              <a:rPr lang="en-GB" sz="1100" kern="1200" dirty="0">
                <a:solidFill>
                  <a:schemeClr val="tx1"/>
                </a:solidFill>
                <a:effectLst/>
                <a:latin typeface="Arial" charset="0"/>
                <a:ea typeface="+mn-ea"/>
                <a:cs typeface="Arial" charset="0"/>
              </a:rPr>
              <a:t>In a non-emergency situation a request for personal data should be made via a Section 29(3) form.  This will allow the receiving organisation to consider the request and either provide the information or refuse to release it.  If the request is refused but the information is still deemed to be necessary then a court order can be applied for.  Asking for a court order is seen as a safer option for some organisations as a complaint can be made by the data subject if they feel their data has been shared unlawfully.</a:t>
            </a:r>
          </a:p>
          <a:p>
            <a:pPr lvl="0"/>
            <a:r>
              <a:rPr lang="en-GB" sz="1100" kern="1200" dirty="0">
                <a:solidFill>
                  <a:schemeClr val="tx1"/>
                </a:solidFill>
                <a:effectLst/>
                <a:latin typeface="Arial" charset="0"/>
                <a:ea typeface="+mn-ea"/>
                <a:cs typeface="Arial" charset="0"/>
              </a:rPr>
              <a:t>Requests from other organisations should state the authority or power that allows the information to be shared, </a:t>
            </a:r>
            <a:r>
              <a:rPr lang="en-GB" sz="1100" kern="1200" dirty="0" err="1">
                <a:solidFill>
                  <a:schemeClr val="tx1"/>
                </a:solidFill>
                <a:effectLst/>
                <a:latin typeface="Arial" charset="0"/>
                <a:ea typeface="+mn-ea"/>
                <a:cs typeface="Arial" charset="0"/>
              </a:rPr>
              <a:t>eg</a:t>
            </a:r>
            <a:r>
              <a:rPr lang="en-GB" sz="1100" kern="1200" dirty="0">
                <a:solidFill>
                  <a:schemeClr val="tx1"/>
                </a:solidFill>
                <a:effectLst/>
                <a:latin typeface="Arial" charset="0"/>
                <a:ea typeface="+mn-ea"/>
                <a:cs typeface="Arial" charset="0"/>
              </a:rPr>
              <a:t> the Child Support Agency has several powers that oblige organisations to disclose data.  Any request should state that power and should be made under Section 35(1) of the Data Protection Act.  These type of requests should always be made in writing with time for the receiving organisation to consider them.</a:t>
            </a:r>
          </a:p>
          <a:p>
            <a:pPr lvl="0"/>
            <a:endParaRPr lang="en-GB" sz="1100" kern="1200" dirty="0">
              <a:solidFill>
                <a:schemeClr val="tx1"/>
              </a:solidFill>
              <a:effectLst/>
              <a:latin typeface="Arial" charset="0"/>
              <a:ea typeface="+mn-ea"/>
              <a:cs typeface="Arial" charset="0"/>
            </a:endParaRPr>
          </a:p>
          <a:p>
            <a:pPr lvl="0"/>
            <a:r>
              <a:rPr lang="en-GB" sz="1200" b="0" i="0" kern="1200" dirty="0">
                <a:solidFill>
                  <a:schemeClr val="tx1"/>
                </a:solidFill>
                <a:effectLst/>
                <a:latin typeface="Arial" charset="0"/>
                <a:ea typeface="+mn-ea"/>
                <a:cs typeface="Arial" charset="0"/>
              </a:rPr>
              <a:t>Retrospective Facial Recognition is a technology that can assist the Police in identifying an unknown suspect from a CCTV or other image that has come to light as part of a criminal investigation. The technology is used to check if the image matches any of the photos that we hold of people who have previously come into police custody. </a:t>
            </a:r>
            <a:r>
              <a:rPr lang="en-GB" sz="1100" kern="1200" dirty="0">
                <a:solidFill>
                  <a:schemeClr val="tx1"/>
                </a:solidFill>
                <a:effectLst/>
                <a:latin typeface="Arial" charset="0"/>
                <a:ea typeface="+mn-ea"/>
                <a:cs typeface="Arial" charset="0"/>
              </a:rPr>
              <a:t>All</a:t>
            </a:r>
            <a:r>
              <a:rPr lang="en-GB" sz="1100" kern="1200" baseline="0" dirty="0">
                <a:solidFill>
                  <a:schemeClr val="tx1"/>
                </a:solidFill>
                <a:effectLst/>
                <a:latin typeface="Arial" charset="0"/>
                <a:ea typeface="+mn-ea"/>
                <a:cs typeface="Arial" charset="0"/>
              </a:rPr>
              <a:t> three Emergency situations, routine and ad-hoc processes can give rise to the use of facial recognition </a:t>
            </a:r>
            <a:r>
              <a:rPr lang="en-GB" sz="1100" kern="1200" baseline="0" dirty="0" err="1">
                <a:solidFill>
                  <a:schemeClr val="tx1"/>
                </a:solidFill>
                <a:effectLst/>
                <a:latin typeface="Arial" charset="0"/>
                <a:ea typeface="+mn-ea"/>
                <a:cs typeface="Arial" charset="0"/>
              </a:rPr>
              <a:t>tecgnology</a:t>
            </a:r>
            <a:endParaRPr lang="en-GB" sz="11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88048169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279141495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Arial" charset="0"/>
              </a:rPr>
              <a:t>Pressure on operational staff can lead to debriefing being overlooked. This should not be allowed to happen as effective debriefing will ultimately minimise bureaucracy, streamline current procedures and reduce demands on operational staff.</a:t>
            </a:r>
          </a:p>
          <a:p>
            <a:endParaRPr lang="en-GB" sz="1200" b="0" i="0" kern="1200" dirty="0">
              <a:solidFill>
                <a:schemeClr val="tx1"/>
              </a:solidFill>
              <a:effectLst/>
              <a:latin typeface="Arial" charset="0"/>
              <a:ea typeface="+mn-ea"/>
              <a:cs typeface="Arial" charset="0"/>
            </a:endParaRPr>
          </a:p>
          <a:p>
            <a:endParaRPr lang="en-GB" sz="1200" b="0" i="0" kern="1200" dirty="0">
              <a:solidFill>
                <a:schemeClr val="tx1"/>
              </a:solidFill>
              <a:effectLst/>
              <a:latin typeface="Arial" charset="0"/>
              <a:ea typeface="+mn-ea"/>
              <a:cs typeface="Arial" charset="0"/>
            </a:endParaRPr>
          </a:p>
          <a:p>
            <a:r>
              <a:rPr lang="en-GB" sz="1200" b="0" i="0" kern="1200" dirty="0">
                <a:solidFill>
                  <a:schemeClr val="tx1"/>
                </a:solidFill>
                <a:effectLst/>
                <a:latin typeface="Arial" charset="0"/>
                <a:ea typeface="+mn-ea"/>
                <a:cs typeface="Arial" charset="0"/>
              </a:rPr>
              <a:t>See the Knowledge Hub </a:t>
            </a:r>
            <a:r>
              <a:rPr lang="en-GB" sz="1200" b="0" i="0" u="sng" kern="1200" dirty="0">
                <a:solidFill>
                  <a:schemeClr val="tx1"/>
                </a:solidFill>
                <a:effectLst/>
                <a:latin typeface="Arial" charset="0"/>
                <a:ea typeface="+mn-ea"/>
                <a:cs typeface="Arial" charset="0"/>
                <a:hlinkClick r:id="rId3"/>
              </a:rPr>
              <a:t>Specialist Operations National Structured Debrief community</a:t>
            </a:r>
            <a:r>
              <a:rPr lang="en-GB" sz="1200" b="0" i="0" kern="1200" dirty="0">
                <a:solidFill>
                  <a:schemeClr val="tx1"/>
                </a:solidFill>
                <a:effectLst/>
                <a:latin typeface="Arial" charset="0"/>
                <a:ea typeface="+mn-ea"/>
                <a:cs typeface="Arial" charset="0"/>
              </a:rPr>
              <a:t> for identified good practice and areas of learning. Note – the reader must already be logged into the Knowledge Hub to access the link.</a:t>
            </a: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21028846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2128618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1121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90514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9595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4431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02/06/2023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13161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02/06/2023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33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24469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4609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0850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65384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3265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0681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6207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8510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1115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02/06/2023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86533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02/06/2023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564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19474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15000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21447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4049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5718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014233839"/>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518638017"/>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fif"/></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7.pn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jpe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0.jpeg"/><Relationship Id="rId7" Type="http://schemas.openxmlformats.org/officeDocument/2006/relationships/diagramColors" Target="../diagrams/colors10.xml"/><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8.xml"/><Relationship Id="rId1" Type="http://schemas.openxmlformats.org/officeDocument/2006/relationships/tags" Target="../tags/tag1.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3.png"/><Relationship Id="rId7" Type="http://schemas.openxmlformats.org/officeDocument/2006/relationships/diagramColors" Target="../diagrams/colors13.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14.png"/><Relationship Id="rId7" Type="http://schemas.openxmlformats.org/officeDocument/2006/relationships/diagramColors" Target="../diagrams/colors17.xml"/><Relationship Id="rId2" Type="http://schemas.openxmlformats.org/officeDocument/2006/relationships/notesSlide" Target="../notesSlides/notesSlide22.xml"/><Relationship Id="rId1" Type="http://schemas.openxmlformats.org/officeDocument/2006/relationships/slideLayout" Target="../slideLayouts/slideLayout1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3.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MoPI%20-%20Ian%20Huntley.avi" TargetMode="External"/><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5.xml"/><Relationship Id="rId1" Type="http://schemas.openxmlformats.org/officeDocument/2006/relationships/slideLayout" Target="../slideLayouts/slideLayout18.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6.xml"/><Relationship Id="rId1" Type="http://schemas.openxmlformats.org/officeDocument/2006/relationships/slideLayout" Target="../slideLayouts/slideLayout1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7.xml.rels><?xml version="1.0" encoding="UTF-8" standalone="yes"?>
<Relationships xmlns="http://schemas.openxmlformats.org/package/2006/relationships"><Relationship Id="rId8" Type="http://schemas.openxmlformats.org/officeDocument/2006/relationships/diagramData" Target="../diagrams/data25.xml"/><Relationship Id="rId3" Type="http://schemas.openxmlformats.org/officeDocument/2006/relationships/diagramData" Target="../diagrams/data24.xml"/><Relationship Id="rId7" Type="http://schemas.microsoft.com/office/2007/relationships/diagramDrawing" Target="../diagrams/drawing24.xml"/><Relationship Id="rId12" Type="http://schemas.microsoft.com/office/2007/relationships/diagramDrawing" Target="../diagrams/drawing25.xml"/><Relationship Id="rId2" Type="http://schemas.openxmlformats.org/officeDocument/2006/relationships/notesSlide" Target="../notesSlides/notesSlide37.xml"/><Relationship Id="rId1" Type="http://schemas.openxmlformats.org/officeDocument/2006/relationships/slideLayout" Target="../slideLayouts/slideLayout17.xml"/><Relationship Id="rId6" Type="http://schemas.openxmlformats.org/officeDocument/2006/relationships/diagramColors" Target="../diagrams/colors24.xml"/><Relationship Id="rId11" Type="http://schemas.openxmlformats.org/officeDocument/2006/relationships/diagramColors" Target="../diagrams/colors25.xml"/><Relationship Id="rId5" Type="http://schemas.openxmlformats.org/officeDocument/2006/relationships/diagramQuickStyle" Target="../diagrams/quickStyle24.xml"/><Relationship Id="rId10" Type="http://schemas.openxmlformats.org/officeDocument/2006/relationships/diagramQuickStyle" Target="../diagrams/quickStyle25.xml"/><Relationship Id="rId4" Type="http://schemas.openxmlformats.org/officeDocument/2006/relationships/diagramLayout" Target="../diagrams/layout24.xml"/><Relationship Id="rId9" Type="http://schemas.openxmlformats.org/officeDocument/2006/relationships/diagramLayout" Target="../diagrams/layout2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9.xml"/><Relationship Id="rId1" Type="http://schemas.openxmlformats.org/officeDocument/2006/relationships/slideLayout" Target="../slideLayouts/slideLayout18.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1.xml"/><Relationship Id="rId1" Type="http://schemas.openxmlformats.org/officeDocument/2006/relationships/slideLayout" Target="../slideLayouts/slideLayout18.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2.xml"/><Relationship Id="rId1" Type="http://schemas.openxmlformats.org/officeDocument/2006/relationships/slideLayout" Target="../slideLayouts/slideLayout18.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3.xml"/><Relationship Id="rId1" Type="http://schemas.openxmlformats.org/officeDocument/2006/relationships/slideLayout" Target="../slideLayouts/slideLayout18.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4.xml"/><Relationship Id="rId1" Type="http://schemas.openxmlformats.org/officeDocument/2006/relationships/slideLayout" Target="../slideLayouts/slideLayout18.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6.xml"/><Relationship Id="rId1" Type="http://schemas.openxmlformats.org/officeDocument/2006/relationships/slideLayout" Target="../slideLayouts/slideLayout18.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7.xml"/><Relationship Id="rId1" Type="http://schemas.openxmlformats.org/officeDocument/2006/relationships/slideLayout" Target="../slideLayouts/slideLayout18.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8.xml"/><Relationship Id="rId1" Type="http://schemas.openxmlformats.org/officeDocument/2006/relationships/slideLayout" Target="../slideLayouts/slideLayout18.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9.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image" Target="../media/image22.png"/><Relationship Id="rId7" Type="http://schemas.openxmlformats.org/officeDocument/2006/relationships/diagramColors" Target="../diagrams/colors34.xml"/><Relationship Id="rId2" Type="http://schemas.openxmlformats.org/officeDocument/2006/relationships/notesSlide" Target="../notesSlides/notesSlide49.xml"/><Relationship Id="rId1" Type="http://schemas.openxmlformats.org/officeDocument/2006/relationships/slideLayout" Target="../slideLayouts/slideLayout18.xml"/><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50.xml"/><Relationship Id="rId1" Type="http://schemas.openxmlformats.org/officeDocument/2006/relationships/slideLayout" Target="../slideLayouts/slideLayout18.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51.xml"/><Relationship Id="rId1" Type="http://schemas.openxmlformats.org/officeDocument/2006/relationships/slideLayout" Target="../slideLayouts/slideLayout18.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1542" y="86496"/>
            <a:ext cx="9143997" cy="1620773"/>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335360" y="1988840"/>
            <a:ext cx="3203416" cy="1131079"/>
          </a:xfrm>
          <a:prstGeom prst="rect">
            <a:avLst/>
          </a:prstGeom>
          <a:solidFill>
            <a:schemeClr val="bg1"/>
          </a:solidFill>
        </p:spPr>
        <p:txBody>
          <a:bodyPr wrap="square" rtlCol="0">
            <a:spAutoFit/>
          </a:bodyPr>
          <a:lstStyle/>
          <a:p>
            <a:pPr defTabSz="685800" eaLnBrk="1" fontAlgn="auto" hangingPunct="1">
              <a:spcBef>
                <a:spcPts val="0"/>
              </a:spcBef>
              <a:spcAft>
                <a:spcPts val="0"/>
              </a:spcAft>
            </a:pP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Information and Intelligence</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5C7283A7-CDD0-438F-A82C-66CCE1687A8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7104112" y="107746"/>
            <a:ext cx="4571999" cy="5421085"/>
          </a:xfrm>
          <a:prstGeom prst="rect">
            <a:avLst/>
          </a:prstGeom>
        </p:spPr>
      </p:pic>
    </p:spTree>
    <p:extLst>
      <p:ext uri="{BB962C8B-B14F-4D97-AF65-F5344CB8AC3E}">
        <p14:creationId xmlns:p14="http://schemas.microsoft.com/office/powerpoint/2010/main" val="1714602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695400" y="332656"/>
            <a:ext cx="11305256"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extLst>
              <p:ext uri="{D42A27DB-BD31-4B8C-83A1-F6EECF244321}">
                <p14:modId xmlns:p14="http://schemas.microsoft.com/office/powerpoint/2010/main" val="3388180274"/>
              </p:ext>
            </p:extLst>
          </p:nvPr>
        </p:nvGraphicFramePr>
        <p:xfrm>
          <a:off x="2999656" y="1355598"/>
          <a:ext cx="6816588" cy="41468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lient\G$\CKP Images\NIM\Question 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1865" y="2060848"/>
            <a:ext cx="3024335" cy="3325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2351584" y="2628466"/>
            <a:ext cx="8360940" cy="3170099"/>
          </a:xfrm>
          <a:custGeom>
            <a:avLst/>
            <a:gdLst>
              <a:gd name="connsiteX0" fmla="*/ 0 w 8360940"/>
              <a:gd name="connsiteY0" fmla="*/ 0 h 3170099"/>
              <a:gd name="connsiteX1" fmla="*/ 696745 w 8360940"/>
              <a:gd name="connsiteY1" fmla="*/ 0 h 3170099"/>
              <a:gd name="connsiteX2" fmla="*/ 1393490 w 8360940"/>
              <a:gd name="connsiteY2" fmla="*/ 0 h 3170099"/>
              <a:gd name="connsiteX3" fmla="*/ 2006626 w 8360940"/>
              <a:gd name="connsiteY3" fmla="*/ 0 h 3170099"/>
              <a:gd name="connsiteX4" fmla="*/ 2870589 w 8360940"/>
              <a:gd name="connsiteY4" fmla="*/ 0 h 3170099"/>
              <a:gd name="connsiteX5" fmla="*/ 3734553 w 8360940"/>
              <a:gd name="connsiteY5" fmla="*/ 0 h 3170099"/>
              <a:gd name="connsiteX6" fmla="*/ 4598517 w 8360940"/>
              <a:gd name="connsiteY6" fmla="*/ 0 h 3170099"/>
              <a:gd name="connsiteX7" fmla="*/ 5378871 w 8360940"/>
              <a:gd name="connsiteY7" fmla="*/ 0 h 3170099"/>
              <a:gd name="connsiteX8" fmla="*/ 6242835 w 8360940"/>
              <a:gd name="connsiteY8" fmla="*/ 0 h 3170099"/>
              <a:gd name="connsiteX9" fmla="*/ 6688752 w 8360940"/>
              <a:gd name="connsiteY9" fmla="*/ 0 h 3170099"/>
              <a:gd name="connsiteX10" fmla="*/ 7301888 w 8360940"/>
              <a:gd name="connsiteY10" fmla="*/ 0 h 3170099"/>
              <a:gd name="connsiteX11" fmla="*/ 7747804 w 8360940"/>
              <a:gd name="connsiteY11" fmla="*/ 0 h 3170099"/>
              <a:gd name="connsiteX12" fmla="*/ 8360940 w 8360940"/>
              <a:gd name="connsiteY12" fmla="*/ 0 h 3170099"/>
              <a:gd name="connsiteX13" fmla="*/ 8360940 w 8360940"/>
              <a:gd name="connsiteY13" fmla="*/ 665721 h 3170099"/>
              <a:gd name="connsiteX14" fmla="*/ 8360940 w 8360940"/>
              <a:gd name="connsiteY14" fmla="*/ 1268040 h 3170099"/>
              <a:gd name="connsiteX15" fmla="*/ 8360940 w 8360940"/>
              <a:gd name="connsiteY15" fmla="*/ 1965461 h 3170099"/>
              <a:gd name="connsiteX16" fmla="*/ 8360940 w 8360940"/>
              <a:gd name="connsiteY16" fmla="*/ 2599481 h 3170099"/>
              <a:gd name="connsiteX17" fmla="*/ 8360940 w 8360940"/>
              <a:gd name="connsiteY17" fmla="*/ 3170099 h 3170099"/>
              <a:gd name="connsiteX18" fmla="*/ 7580586 w 8360940"/>
              <a:gd name="connsiteY18" fmla="*/ 3170099 h 3170099"/>
              <a:gd name="connsiteX19" fmla="*/ 7134669 w 8360940"/>
              <a:gd name="connsiteY19" fmla="*/ 3170099 h 3170099"/>
              <a:gd name="connsiteX20" fmla="*/ 6270705 w 8360940"/>
              <a:gd name="connsiteY20" fmla="*/ 3170099 h 3170099"/>
              <a:gd name="connsiteX21" fmla="*/ 5657569 w 8360940"/>
              <a:gd name="connsiteY21" fmla="*/ 3170099 h 3170099"/>
              <a:gd name="connsiteX22" fmla="*/ 4793606 w 8360940"/>
              <a:gd name="connsiteY22" fmla="*/ 3170099 h 3170099"/>
              <a:gd name="connsiteX23" fmla="*/ 4264079 w 8360940"/>
              <a:gd name="connsiteY23" fmla="*/ 3170099 h 3170099"/>
              <a:gd name="connsiteX24" fmla="*/ 3400116 w 8360940"/>
              <a:gd name="connsiteY24" fmla="*/ 3170099 h 3170099"/>
              <a:gd name="connsiteX25" fmla="*/ 2954199 w 8360940"/>
              <a:gd name="connsiteY25" fmla="*/ 3170099 h 3170099"/>
              <a:gd name="connsiteX26" fmla="*/ 2257454 w 8360940"/>
              <a:gd name="connsiteY26" fmla="*/ 3170099 h 3170099"/>
              <a:gd name="connsiteX27" fmla="*/ 1727928 w 8360940"/>
              <a:gd name="connsiteY27" fmla="*/ 3170099 h 3170099"/>
              <a:gd name="connsiteX28" fmla="*/ 1031183 w 8360940"/>
              <a:gd name="connsiteY28" fmla="*/ 3170099 h 3170099"/>
              <a:gd name="connsiteX29" fmla="*/ 0 w 8360940"/>
              <a:gd name="connsiteY29" fmla="*/ 3170099 h 3170099"/>
              <a:gd name="connsiteX30" fmla="*/ 0 w 8360940"/>
              <a:gd name="connsiteY30" fmla="*/ 2631182 h 3170099"/>
              <a:gd name="connsiteX31" fmla="*/ 0 w 8360940"/>
              <a:gd name="connsiteY31" fmla="*/ 1965461 h 3170099"/>
              <a:gd name="connsiteX32" fmla="*/ 0 w 8360940"/>
              <a:gd name="connsiteY32" fmla="*/ 1268040 h 3170099"/>
              <a:gd name="connsiteX33" fmla="*/ 0 w 8360940"/>
              <a:gd name="connsiteY33" fmla="*/ 570618 h 3170099"/>
              <a:gd name="connsiteX34" fmla="*/ 0 w 8360940"/>
              <a:gd name="connsiteY34" fmla="*/ 0 h 3170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360940" h="3170099" fill="none" extrusionOk="0">
                <a:moveTo>
                  <a:pt x="0" y="0"/>
                </a:moveTo>
                <a:cubicBezTo>
                  <a:pt x="201529" y="-18694"/>
                  <a:pt x="417114" y="-23695"/>
                  <a:pt x="696745" y="0"/>
                </a:cubicBezTo>
                <a:cubicBezTo>
                  <a:pt x="976376" y="23695"/>
                  <a:pt x="1134641" y="19202"/>
                  <a:pt x="1393490" y="0"/>
                </a:cubicBezTo>
                <a:cubicBezTo>
                  <a:pt x="1652340" y="-19202"/>
                  <a:pt x="1754893" y="-24707"/>
                  <a:pt x="2006626" y="0"/>
                </a:cubicBezTo>
                <a:cubicBezTo>
                  <a:pt x="2258359" y="24707"/>
                  <a:pt x="2568979" y="-32565"/>
                  <a:pt x="2870589" y="0"/>
                </a:cubicBezTo>
                <a:cubicBezTo>
                  <a:pt x="3172199" y="32565"/>
                  <a:pt x="3303702" y="-19462"/>
                  <a:pt x="3734553" y="0"/>
                </a:cubicBezTo>
                <a:cubicBezTo>
                  <a:pt x="4165404" y="19462"/>
                  <a:pt x="4410860" y="-14272"/>
                  <a:pt x="4598517" y="0"/>
                </a:cubicBezTo>
                <a:cubicBezTo>
                  <a:pt x="4786174" y="14272"/>
                  <a:pt x="5075718" y="14726"/>
                  <a:pt x="5378871" y="0"/>
                </a:cubicBezTo>
                <a:cubicBezTo>
                  <a:pt x="5682024" y="-14726"/>
                  <a:pt x="5849308" y="-17888"/>
                  <a:pt x="6242835" y="0"/>
                </a:cubicBezTo>
                <a:cubicBezTo>
                  <a:pt x="6636362" y="17888"/>
                  <a:pt x="6514782" y="16662"/>
                  <a:pt x="6688752" y="0"/>
                </a:cubicBezTo>
                <a:cubicBezTo>
                  <a:pt x="6862722" y="-16662"/>
                  <a:pt x="7021064" y="-26152"/>
                  <a:pt x="7301888" y="0"/>
                </a:cubicBezTo>
                <a:cubicBezTo>
                  <a:pt x="7582712" y="26152"/>
                  <a:pt x="7604260" y="-16008"/>
                  <a:pt x="7747804" y="0"/>
                </a:cubicBezTo>
                <a:cubicBezTo>
                  <a:pt x="7891348" y="16008"/>
                  <a:pt x="8139821" y="3369"/>
                  <a:pt x="8360940" y="0"/>
                </a:cubicBezTo>
                <a:cubicBezTo>
                  <a:pt x="8328191" y="178676"/>
                  <a:pt x="8328903" y="432476"/>
                  <a:pt x="8360940" y="665721"/>
                </a:cubicBezTo>
                <a:cubicBezTo>
                  <a:pt x="8392977" y="898966"/>
                  <a:pt x="8366390" y="987101"/>
                  <a:pt x="8360940" y="1268040"/>
                </a:cubicBezTo>
                <a:cubicBezTo>
                  <a:pt x="8355490" y="1548979"/>
                  <a:pt x="8374393" y="1664512"/>
                  <a:pt x="8360940" y="1965461"/>
                </a:cubicBezTo>
                <a:cubicBezTo>
                  <a:pt x="8347487" y="2266410"/>
                  <a:pt x="8341770" y="2298231"/>
                  <a:pt x="8360940" y="2599481"/>
                </a:cubicBezTo>
                <a:cubicBezTo>
                  <a:pt x="8380110" y="2900731"/>
                  <a:pt x="8346391" y="2895307"/>
                  <a:pt x="8360940" y="3170099"/>
                </a:cubicBezTo>
                <a:cubicBezTo>
                  <a:pt x="8152411" y="3132106"/>
                  <a:pt x="7845334" y="3198743"/>
                  <a:pt x="7580586" y="3170099"/>
                </a:cubicBezTo>
                <a:cubicBezTo>
                  <a:pt x="7315838" y="3141455"/>
                  <a:pt x="7338332" y="3189730"/>
                  <a:pt x="7134669" y="3170099"/>
                </a:cubicBezTo>
                <a:cubicBezTo>
                  <a:pt x="6931006" y="3150468"/>
                  <a:pt x="6527989" y="3192488"/>
                  <a:pt x="6270705" y="3170099"/>
                </a:cubicBezTo>
                <a:cubicBezTo>
                  <a:pt x="6013421" y="3147710"/>
                  <a:pt x="5950775" y="3196400"/>
                  <a:pt x="5657569" y="3170099"/>
                </a:cubicBezTo>
                <a:cubicBezTo>
                  <a:pt x="5364363" y="3143798"/>
                  <a:pt x="5011961" y="3136970"/>
                  <a:pt x="4793606" y="3170099"/>
                </a:cubicBezTo>
                <a:cubicBezTo>
                  <a:pt x="4575251" y="3203228"/>
                  <a:pt x="4490070" y="3190948"/>
                  <a:pt x="4264079" y="3170099"/>
                </a:cubicBezTo>
                <a:cubicBezTo>
                  <a:pt x="4038088" y="3149250"/>
                  <a:pt x="3782463" y="3168177"/>
                  <a:pt x="3400116" y="3170099"/>
                </a:cubicBezTo>
                <a:cubicBezTo>
                  <a:pt x="3017769" y="3172021"/>
                  <a:pt x="3123796" y="3153562"/>
                  <a:pt x="2954199" y="3170099"/>
                </a:cubicBezTo>
                <a:cubicBezTo>
                  <a:pt x="2784602" y="3186636"/>
                  <a:pt x="2461823" y="3180314"/>
                  <a:pt x="2257454" y="3170099"/>
                </a:cubicBezTo>
                <a:cubicBezTo>
                  <a:pt x="2053086" y="3159884"/>
                  <a:pt x="1984764" y="3191173"/>
                  <a:pt x="1727928" y="3170099"/>
                </a:cubicBezTo>
                <a:cubicBezTo>
                  <a:pt x="1471092" y="3149025"/>
                  <a:pt x="1195536" y="3188573"/>
                  <a:pt x="1031183" y="3170099"/>
                </a:cubicBezTo>
                <a:cubicBezTo>
                  <a:pt x="866831" y="3151625"/>
                  <a:pt x="322232" y="3160923"/>
                  <a:pt x="0" y="3170099"/>
                </a:cubicBezTo>
                <a:cubicBezTo>
                  <a:pt x="18733" y="2951733"/>
                  <a:pt x="17454" y="2837078"/>
                  <a:pt x="0" y="2631182"/>
                </a:cubicBezTo>
                <a:cubicBezTo>
                  <a:pt x="-17454" y="2425286"/>
                  <a:pt x="-2238" y="2107903"/>
                  <a:pt x="0" y="1965461"/>
                </a:cubicBezTo>
                <a:cubicBezTo>
                  <a:pt x="2238" y="1823019"/>
                  <a:pt x="-30923" y="1449031"/>
                  <a:pt x="0" y="1268040"/>
                </a:cubicBezTo>
                <a:cubicBezTo>
                  <a:pt x="30923" y="1087049"/>
                  <a:pt x="-26005" y="893156"/>
                  <a:pt x="0" y="570618"/>
                </a:cubicBezTo>
                <a:cubicBezTo>
                  <a:pt x="26005" y="248080"/>
                  <a:pt x="4648" y="138541"/>
                  <a:pt x="0" y="0"/>
                </a:cubicBezTo>
                <a:close/>
              </a:path>
              <a:path w="8360940" h="3170099" stroke="0" extrusionOk="0">
                <a:moveTo>
                  <a:pt x="0" y="0"/>
                </a:moveTo>
                <a:cubicBezTo>
                  <a:pt x="355104" y="24446"/>
                  <a:pt x="524877" y="-14254"/>
                  <a:pt x="780354" y="0"/>
                </a:cubicBezTo>
                <a:cubicBezTo>
                  <a:pt x="1035831" y="14254"/>
                  <a:pt x="1319022" y="45"/>
                  <a:pt x="1560709" y="0"/>
                </a:cubicBezTo>
                <a:cubicBezTo>
                  <a:pt x="1802396" y="-45"/>
                  <a:pt x="1997620" y="26258"/>
                  <a:pt x="2341063" y="0"/>
                </a:cubicBezTo>
                <a:cubicBezTo>
                  <a:pt x="2684506" y="-26258"/>
                  <a:pt x="2952134" y="-8458"/>
                  <a:pt x="3121418" y="0"/>
                </a:cubicBezTo>
                <a:cubicBezTo>
                  <a:pt x="3290702" y="8458"/>
                  <a:pt x="3500858" y="29186"/>
                  <a:pt x="3818163" y="0"/>
                </a:cubicBezTo>
                <a:cubicBezTo>
                  <a:pt x="4135468" y="-29186"/>
                  <a:pt x="4161564" y="-11785"/>
                  <a:pt x="4431298" y="0"/>
                </a:cubicBezTo>
                <a:cubicBezTo>
                  <a:pt x="4701033" y="11785"/>
                  <a:pt x="4859658" y="-458"/>
                  <a:pt x="5044434" y="0"/>
                </a:cubicBezTo>
                <a:cubicBezTo>
                  <a:pt x="5229210" y="458"/>
                  <a:pt x="5405535" y="-4311"/>
                  <a:pt x="5657569" y="0"/>
                </a:cubicBezTo>
                <a:cubicBezTo>
                  <a:pt x="5909604" y="4311"/>
                  <a:pt x="6164277" y="39697"/>
                  <a:pt x="6521533" y="0"/>
                </a:cubicBezTo>
                <a:cubicBezTo>
                  <a:pt x="6878789" y="-39697"/>
                  <a:pt x="6818279" y="-22365"/>
                  <a:pt x="7051059" y="0"/>
                </a:cubicBezTo>
                <a:cubicBezTo>
                  <a:pt x="7283839" y="22365"/>
                  <a:pt x="7333858" y="12970"/>
                  <a:pt x="7580586" y="0"/>
                </a:cubicBezTo>
                <a:cubicBezTo>
                  <a:pt x="7827314" y="-12970"/>
                  <a:pt x="7975803" y="-11653"/>
                  <a:pt x="8360940" y="0"/>
                </a:cubicBezTo>
                <a:cubicBezTo>
                  <a:pt x="8352342" y="225331"/>
                  <a:pt x="8355257" y="413354"/>
                  <a:pt x="8360940" y="634020"/>
                </a:cubicBezTo>
                <a:cubicBezTo>
                  <a:pt x="8366623" y="854686"/>
                  <a:pt x="8335986" y="1139418"/>
                  <a:pt x="8360940" y="1331442"/>
                </a:cubicBezTo>
                <a:cubicBezTo>
                  <a:pt x="8385894" y="1523466"/>
                  <a:pt x="8346908" y="1651750"/>
                  <a:pt x="8360940" y="1933760"/>
                </a:cubicBezTo>
                <a:cubicBezTo>
                  <a:pt x="8374972" y="2215770"/>
                  <a:pt x="8343616" y="2324129"/>
                  <a:pt x="8360940" y="2599481"/>
                </a:cubicBezTo>
                <a:cubicBezTo>
                  <a:pt x="8378264" y="2874833"/>
                  <a:pt x="8342845" y="3002762"/>
                  <a:pt x="8360940" y="3170099"/>
                </a:cubicBezTo>
                <a:cubicBezTo>
                  <a:pt x="8140171" y="3166651"/>
                  <a:pt x="8024961" y="3178812"/>
                  <a:pt x="7831414" y="3170099"/>
                </a:cubicBezTo>
                <a:cubicBezTo>
                  <a:pt x="7637867" y="3161386"/>
                  <a:pt x="7603405" y="3166497"/>
                  <a:pt x="7385497" y="3170099"/>
                </a:cubicBezTo>
                <a:cubicBezTo>
                  <a:pt x="7167589" y="3173701"/>
                  <a:pt x="6902372" y="3197690"/>
                  <a:pt x="6605143" y="3170099"/>
                </a:cubicBezTo>
                <a:cubicBezTo>
                  <a:pt x="6307914" y="3142508"/>
                  <a:pt x="6294299" y="3186152"/>
                  <a:pt x="6159226" y="3170099"/>
                </a:cubicBezTo>
                <a:cubicBezTo>
                  <a:pt x="6024153" y="3154046"/>
                  <a:pt x="5682375" y="3187052"/>
                  <a:pt x="5462481" y="3170099"/>
                </a:cubicBezTo>
                <a:cubicBezTo>
                  <a:pt x="5242588" y="3153146"/>
                  <a:pt x="4968900" y="3183944"/>
                  <a:pt x="4765736" y="3170099"/>
                </a:cubicBezTo>
                <a:cubicBezTo>
                  <a:pt x="4562572" y="3156254"/>
                  <a:pt x="4327271" y="3204085"/>
                  <a:pt x="3985381" y="3170099"/>
                </a:cubicBezTo>
                <a:cubicBezTo>
                  <a:pt x="3643491" y="3136113"/>
                  <a:pt x="3584546" y="3167986"/>
                  <a:pt x="3455855" y="3170099"/>
                </a:cubicBezTo>
                <a:cubicBezTo>
                  <a:pt x="3327164" y="3172212"/>
                  <a:pt x="2982738" y="3187136"/>
                  <a:pt x="2591891" y="3170099"/>
                </a:cubicBezTo>
                <a:cubicBezTo>
                  <a:pt x="2201044" y="3153062"/>
                  <a:pt x="2177940" y="3173827"/>
                  <a:pt x="1978756" y="3170099"/>
                </a:cubicBezTo>
                <a:cubicBezTo>
                  <a:pt x="1779573" y="3166371"/>
                  <a:pt x="1573164" y="3155442"/>
                  <a:pt x="1449230" y="3170099"/>
                </a:cubicBezTo>
                <a:cubicBezTo>
                  <a:pt x="1325296" y="3184756"/>
                  <a:pt x="929551" y="3162955"/>
                  <a:pt x="668875" y="3170099"/>
                </a:cubicBezTo>
                <a:cubicBezTo>
                  <a:pt x="408199" y="3177243"/>
                  <a:pt x="253341" y="3184377"/>
                  <a:pt x="0" y="3170099"/>
                </a:cubicBezTo>
                <a:cubicBezTo>
                  <a:pt x="7457" y="3016752"/>
                  <a:pt x="4278" y="2808254"/>
                  <a:pt x="0" y="2536079"/>
                </a:cubicBezTo>
                <a:cubicBezTo>
                  <a:pt x="-4278" y="2263904"/>
                  <a:pt x="-6290" y="2074852"/>
                  <a:pt x="0" y="1902059"/>
                </a:cubicBezTo>
                <a:cubicBezTo>
                  <a:pt x="6290" y="1729266"/>
                  <a:pt x="30721" y="1461895"/>
                  <a:pt x="0" y="1236339"/>
                </a:cubicBezTo>
                <a:cubicBezTo>
                  <a:pt x="-30721" y="1010783"/>
                  <a:pt x="163" y="875574"/>
                  <a:pt x="0" y="602319"/>
                </a:cubicBezTo>
                <a:cubicBezTo>
                  <a:pt x="-163" y="329064"/>
                  <a:pt x="19479" y="282969"/>
                  <a:pt x="0" y="0"/>
                </a:cubicBezTo>
                <a:close/>
              </a:path>
            </a:pathLst>
          </a:custGeom>
          <a:solidFill>
            <a:schemeClr val="accent5">
              <a:lumMod val="20000"/>
              <a:lumOff val="80000"/>
            </a:schemeClr>
          </a:solidFill>
          <a:ln>
            <a:solidFill>
              <a:schemeClr val="tx1"/>
            </a:solidFill>
            <a:extLst>
              <a:ext uri="{C807C97D-BFC1-408E-A445-0C87EB9F89A2}">
                <ask:lineSketchStyleProps xmlns:ask="http://schemas.microsoft.com/office/drawing/2018/sketchyshapes" sd="794905078">
                  <a:prstGeom prst="rect">
                    <a:avLst/>
                  </a:prstGeom>
                  <ask:type>
                    <ask:lineSketchFreehand/>
                  </ask:type>
                </ask:lineSketchStyleProps>
              </a:ext>
            </a:extLst>
          </a:ln>
        </p:spPr>
        <p:txBody>
          <a:bodyPr wrap="square" rtlCol="0">
            <a:spAutoFit/>
          </a:bodyPr>
          <a:lstStyle/>
          <a:p>
            <a:pPr>
              <a:lnSpc>
                <a:spcPct val="100000"/>
              </a:lnSpc>
            </a:pPr>
            <a:r>
              <a:rPr lang="en-GB" sz="2000" b="1" i="1" u="sng" dirty="0">
                <a:solidFill>
                  <a:schemeClr val="tx1"/>
                </a:solidFill>
                <a:latin typeface="+mn-lt"/>
                <a:ea typeface="Calibri" panose="020F0502020204030204" pitchFamily="34" charset="0"/>
              </a:rPr>
              <a:t>Internal:</a:t>
            </a:r>
          </a:p>
          <a:p>
            <a:pPr marL="180340" indent="-180340">
              <a:spcAft>
                <a:spcPts val="0"/>
              </a:spcAft>
            </a:pPr>
            <a:r>
              <a:rPr lang="en-GB" sz="2000" dirty="0">
                <a:solidFill>
                  <a:schemeClr val="tx1"/>
                </a:solidFill>
                <a:latin typeface="+mn-lt"/>
                <a:ea typeface="Calibri" panose="020F0502020204030204" pitchFamily="34" charset="0"/>
              </a:rPr>
              <a:t>•	Directly/Indirectly obtained information</a:t>
            </a:r>
          </a:p>
          <a:p>
            <a:pPr marL="171450" indent="-171450">
              <a:spcAft>
                <a:spcPts val="0"/>
              </a:spcAft>
              <a:buFont typeface="Arial" panose="020B0604020202020204" pitchFamily="34" charset="0"/>
              <a:buChar char="•"/>
            </a:pPr>
            <a:r>
              <a:rPr lang="en-GB" sz="2000" dirty="0">
                <a:solidFill>
                  <a:schemeClr val="tx1"/>
                </a:solidFill>
                <a:latin typeface="+mn-lt"/>
                <a:ea typeface="Calibri" panose="020F0502020204030204" pitchFamily="34" charset="0"/>
              </a:rPr>
              <a:t>CHIS/Test Purchase by undercover officers</a:t>
            </a:r>
          </a:p>
          <a:p>
            <a:pPr marL="180340" indent="-180340">
              <a:spcAft>
                <a:spcPts val="0"/>
              </a:spcAft>
            </a:pPr>
            <a:r>
              <a:rPr lang="en-GB" sz="2000" dirty="0">
                <a:solidFill>
                  <a:schemeClr val="tx1"/>
                </a:solidFill>
                <a:latin typeface="+mn-lt"/>
                <a:ea typeface="Calibri" panose="020F0502020204030204" pitchFamily="34" charset="0"/>
              </a:rPr>
              <a:t>•	Police intelligence databases</a:t>
            </a:r>
          </a:p>
          <a:p>
            <a:pPr marL="180340" indent="-180340">
              <a:spcAft>
                <a:spcPts val="0"/>
              </a:spcAft>
            </a:pPr>
            <a:r>
              <a:rPr lang="en-GB" sz="2000" dirty="0">
                <a:solidFill>
                  <a:schemeClr val="tx1"/>
                </a:solidFill>
                <a:latin typeface="+mn-lt"/>
                <a:ea typeface="Calibri" panose="020F0502020204030204" pitchFamily="34" charset="0"/>
              </a:rPr>
              <a:t>•	Police National database (PND)</a:t>
            </a:r>
          </a:p>
          <a:p>
            <a:pPr marL="342900" indent="-342900">
              <a:spcAft>
                <a:spcPts val="0"/>
              </a:spcAft>
              <a:buFont typeface="Arial" panose="020B0604020202020204" pitchFamily="34" charset="0"/>
              <a:buChar char="•"/>
            </a:pPr>
            <a:r>
              <a:rPr lang="en-GB" sz="2000" dirty="0">
                <a:solidFill>
                  <a:schemeClr val="tx1"/>
                </a:solidFill>
                <a:latin typeface="+mn-lt"/>
                <a:ea typeface="Calibri" panose="020F0502020204030204" pitchFamily="34" charset="0"/>
              </a:rPr>
              <a:t>I-LEAP</a:t>
            </a:r>
          </a:p>
          <a:p>
            <a:pPr marL="180340" indent="-180340">
              <a:spcAft>
                <a:spcPts val="0"/>
              </a:spcAft>
            </a:pPr>
            <a:r>
              <a:rPr lang="en-GB" sz="2000" dirty="0">
                <a:solidFill>
                  <a:schemeClr val="tx1"/>
                </a:solidFill>
                <a:latin typeface="+mn-lt"/>
                <a:ea typeface="Calibri" panose="020F0502020204030204" pitchFamily="34" charset="0"/>
              </a:rPr>
              <a:t>•	Social networking sites – such as</a:t>
            </a:r>
            <a:r>
              <a:rPr lang="en-GB" altLang="en-US" sz="2000" dirty="0">
                <a:solidFill>
                  <a:schemeClr val="tx1"/>
                </a:solidFill>
                <a:latin typeface="+mn-lt"/>
              </a:rPr>
              <a:t> Facebook, Twitter</a:t>
            </a:r>
          </a:p>
          <a:p>
            <a:pPr marL="180340" indent="-180340">
              <a:spcAft>
                <a:spcPts val="0"/>
              </a:spcAft>
            </a:pPr>
            <a:r>
              <a:rPr lang="en-GB" sz="2000" dirty="0">
                <a:solidFill>
                  <a:schemeClr val="tx1"/>
                </a:solidFill>
                <a:latin typeface="+mn-lt"/>
                <a:ea typeface="Calibri" panose="020F0502020204030204" pitchFamily="34" charset="0"/>
              </a:rPr>
              <a:t>•	Open sources (search engines)</a:t>
            </a:r>
          </a:p>
          <a:p>
            <a:pPr marL="180340" indent="-180340">
              <a:spcAft>
                <a:spcPts val="0"/>
              </a:spcAft>
            </a:pPr>
            <a:r>
              <a:rPr lang="en-GB" sz="2000" dirty="0">
                <a:solidFill>
                  <a:schemeClr val="tx1"/>
                </a:solidFill>
                <a:latin typeface="+mn-lt"/>
                <a:ea typeface="Calibri" panose="020F0502020204030204" pitchFamily="34" charset="0"/>
              </a:rPr>
              <a:t>•	Supervisors </a:t>
            </a:r>
          </a:p>
          <a:p>
            <a:pPr marL="180340" indent="-180340">
              <a:spcAft>
                <a:spcPts val="0"/>
              </a:spcAft>
            </a:pPr>
            <a:r>
              <a:rPr lang="en-GB" sz="2000" dirty="0">
                <a:solidFill>
                  <a:schemeClr val="tx1"/>
                </a:solidFill>
                <a:latin typeface="+mn-lt"/>
                <a:ea typeface="Calibri" panose="020F0502020204030204" pitchFamily="34" charset="0"/>
              </a:rPr>
              <a:t>•	Specialist Department (e.g. NPT/Public Protection</a:t>
            </a:r>
            <a:r>
              <a:rPr lang="en-GB" dirty="0">
                <a:solidFill>
                  <a:schemeClr val="tx1"/>
                </a:solidFill>
                <a:latin typeface="+mn-lt"/>
                <a:ea typeface="Calibri" panose="020F0502020204030204" pitchFamily="34" charset="0"/>
              </a:rPr>
              <a:t>)</a:t>
            </a:r>
          </a:p>
        </p:txBody>
      </p:sp>
      <p:sp>
        <p:nvSpPr>
          <p:cNvPr id="2" name="TextBox 1"/>
          <p:cNvSpPr txBox="1"/>
          <p:nvPr/>
        </p:nvSpPr>
        <p:spPr>
          <a:xfrm>
            <a:off x="577302" y="1037567"/>
            <a:ext cx="4536505" cy="1323439"/>
          </a:xfrm>
          <a:custGeom>
            <a:avLst/>
            <a:gdLst>
              <a:gd name="connsiteX0" fmla="*/ 0 w 4536505"/>
              <a:gd name="connsiteY0" fmla="*/ 0 h 1323439"/>
              <a:gd name="connsiteX1" fmla="*/ 557342 w 4536505"/>
              <a:gd name="connsiteY1" fmla="*/ 0 h 1323439"/>
              <a:gd name="connsiteX2" fmla="*/ 1205414 w 4536505"/>
              <a:gd name="connsiteY2" fmla="*/ 0 h 1323439"/>
              <a:gd name="connsiteX3" fmla="*/ 1808121 w 4536505"/>
              <a:gd name="connsiteY3" fmla="*/ 0 h 1323439"/>
              <a:gd name="connsiteX4" fmla="*/ 2410828 w 4536505"/>
              <a:gd name="connsiteY4" fmla="*/ 0 h 1323439"/>
              <a:gd name="connsiteX5" fmla="*/ 3058901 w 4536505"/>
              <a:gd name="connsiteY5" fmla="*/ 0 h 1323439"/>
              <a:gd name="connsiteX6" fmla="*/ 3570878 w 4536505"/>
              <a:gd name="connsiteY6" fmla="*/ 0 h 1323439"/>
              <a:gd name="connsiteX7" fmla="*/ 4536505 w 4536505"/>
              <a:gd name="connsiteY7" fmla="*/ 0 h 1323439"/>
              <a:gd name="connsiteX8" fmla="*/ 4536505 w 4536505"/>
              <a:gd name="connsiteY8" fmla="*/ 648485 h 1323439"/>
              <a:gd name="connsiteX9" fmla="*/ 4536505 w 4536505"/>
              <a:gd name="connsiteY9" fmla="*/ 1323439 h 1323439"/>
              <a:gd name="connsiteX10" fmla="*/ 3933798 w 4536505"/>
              <a:gd name="connsiteY10" fmla="*/ 1323439 h 1323439"/>
              <a:gd name="connsiteX11" fmla="*/ 3240361 w 4536505"/>
              <a:gd name="connsiteY11" fmla="*/ 1323439 h 1323439"/>
              <a:gd name="connsiteX12" fmla="*/ 2546924 w 4536505"/>
              <a:gd name="connsiteY12" fmla="*/ 1323439 h 1323439"/>
              <a:gd name="connsiteX13" fmla="*/ 1989581 w 4536505"/>
              <a:gd name="connsiteY13" fmla="*/ 1323439 h 1323439"/>
              <a:gd name="connsiteX14" fmla="*/ 1432239 w 4536505"/>
              <a:gd name="connsiteY14" fmla="*/ 1323439 h 1323439"/>
              <a:gd name="connsiteX15" fmla="*/ 738802 w 4536505"/>
              <a:gd name="connsiteY15" fmla="*/ 1323439 h 1323439"/>
              <a:gd name="connsiteX16" fmla="*/ 0 w 4536505"/>
              <a:gd name="connsiteY16" fmla="*/ 1323439 h 1323439"/>
              <a:gd name="connsiteX17" fmla="*/ 0 w 4536505"/>
              <a:gd name="connsiteY17" fmla="*/ 635251 h 1323439"/>
              <a:gd name="connsiteX18" fmla="*/ 0 w 4536505"/>
              <a:gd name="connsiteY18" fmla="*/ 0 h 1323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36505" h="1323439" fill="none" extrusionOk="0">
                <a:moveTo>
                  <a:pt x="0" y="0"/>
                </a:moveTo>
                <a:cubicBezTo>
                  <a:pt x="213672" y="-16926"/>
                  <a:pt x="343253" y="-3514"/>
                  <a:pt x="557342" y="0"/>
                </a:cubicBezTo>
                <a:cubicBezTo>
                  <a:pt x="771431" y="3514"/>
                  <a:pt x="923156" y="30701"/>
                  <a:pt x="1205414" y="0"/>
                </a:cubicBezTo>
                <a:cubicBezTo>
                  <a:pt x="1487672" y="-30701"/>
                  <a:pt x="1538189" y="10004"/>
                  <a:pt x="1808121" y="0"/>
                </a:cubicBezTo>
                <a:cubicBezTo>
                  <a:pt x="2078053" y="-10004"/>
                  <a:pt x="2150080" y="17142"/>
                  <a:pt x="2410828" y="0"/>
                </a:cubicBezTo>
                <a:cubicBezTo>
                  <a:pt x="2671576" y="-17142"/>
                  <a:pt x="2765456" y="25126"/>
                  <a:pt x="3058901" y="0"/>
                </a:cubicBezTo>
                <a:cubicBezTo>
                  <a:pt x="3352346" y="-25126"/>
                  <a:pt x="3378500" y="-4564"/>
                  <a:pt x="3570878" y="0"/>
                </a:cubicBezTo>
                <a:cubicBezTo>
                  <a:pt x="3763256" y="4564"/>
                  <a:pt x="4176360" y="8324"/>
                  <a:pt x="4536505" y="0"/>
                </a:cubicBezTo>
                <a:cubicBezTo>
                  <a:pt x="4536730" y="307067"/>
                  <a:pt x="4559377" y="465762"/>
                  <a:pt x="4536505" y="648485"/>
                </a:cubicBezTo>
                <a:cubicBezTo>
                  <a:pt x="4513633" y="831208"/>
                  <a:pt x="4536401" y="998758"/>
                  <a:pt x="4536505" y="1323439"/>
                </a:cubicBezTo>
                <a:cubicBezTo>
                  <a:pt x="4313361" y="1336668"/>
                  <a:pt x="4148036" y="1295513"/>
                  <a:pt x="3933798" y="1323439"/>
                </a:cubicBezTo>
                <a:cubicBezTo>
                  <a:pt x="3719560" y="1351365"/>
                  <a:pt x="3422762" y="1294235"/>
                  <a:pt x="3240361" y="1323439"/>
                </a:cubicBezTo>
                <a:cubicBezTo>
                  <a:pt x="3057960" y="1352643"/>
                  <a:pt x="2687440" y="1327670"/>
                  <a:pt x="2546924" y="1323439"/>
                </a:cubicBezTo>
                <a:cubicBezTo>
                  <a:pt x="2406408" y="1319208"/>
                  <a:pt x="2253005" y="1336303"/>
                  <a:pt x="1989581" y="1323439"/>
                </a:cubicBezTo>
                <a:cubicBezTo>
                  <a:pt x="1726157" y="1310575"/>
                  <a:pt x="1575396" y="1306743"/>
                  <a:pt x="1432239" y="1323439"/>
                </a:cubicBezTo>
                <a:cubicBezTo>
                  <a:pt x="1289082" y="1340135"/>
                  <a:pt x="1039198" y="1340328"/>
                  <a:pt x="738802" y="1323439"/>
                </a:cubicBezTo>
                <a:cubicBezTo>
                  <a:pt x="438406" y="1306550"/>
                  <a:pt x="284140" y="1352021"/>
                  <a:pt x="0" y="1323439"/>
                </a:cubicBezTo>
                <a:cubicBezTo>
                  <a:pt x="17426" y="1034996"/>
                  <a:pt x="-16669" y="960547"/>
                  <a:pt x="0" y="635251"/>
                </a:cubicBezTo>
                <a:cubicBezTo>
                  <a:pt x="16669" y="309955"/>
                  <a:pt x="-7079" y="298576"/>
                  <a:pt x="0" y="0"/>
                </a:cubicBezTo>
                <a:close/>
              </a:path>
              <a:path w="4536505" h="1323439" stroke="0" extrusionOk="0">
                <a:moveTo>
                  <a:pt x="0" y="0"/>
                </a:moveTo>
                <a:cubicBezTo>
                  <a:pt x="267540" y="-20414"/>
                  <a:pt x="363858" y="-13046"/>
                  <a:pt x="602707" y="0"/>
                </a:cubicBezTo>
                <a:cubicBezTo>
                  <a:pt x="841556" y="13046"/>
                  <a:pt x="1047298" y="-12374"/>
                  <a:pt x="1205414" y="0"/>
                </a:cubicBezTo>
                <a:cubicBezTo>
                  <a:pt x="1363530" y="12374"/>
                  <a:pt x="1554521" y="-31643"/>
                  <a:pt x="1853486" y="0"/>
                </a:cubicBezTo>
                <a:cubicBezTo>
                  <a:pt x="2152451" y="31643"/>
                  <a:pt x="2135168" y="-24984"/>
                  <a:pt x="2410828" y="0"/>
                </a:cubicBezTo>
                <a:cubicBezTo>
                  <a:pt x="2686488" y="24984"/>
                  <a:pt x="2689540" y="-7608"/>
                  <a:pt x="2922805" y="0"/>
                </a:cubicBezTo>
                <a:cubicBezTo>
                  <a:pt x="3156070" y="7608"/>
                  <a:pt x="3255236" y="-10860"/>
                  <a:pt x="3570878" y="0"/>
                </a:cubicBezTo>
                <a:cubicBezTo>
                  <a:pt x="3886520" y="10860"/>
                  <a:pt x="4196787" y="22852"/>
                  <a:pt x="4536505" y="0"/>
                </a:cubicBezTo>
                <a:cubicBezTo>
                  <a:pt x="4526325" y="182534"/>
                  <a:pt x="4549397" y="349247"/>
                  <a:pt x="4536505" y="622016"/>
                </a:cubicBezTo>
                <a:cubicBezTo>
                  <a:pt x="4523613" y="894785"/>
                  <a:pt x="4568460" y="1019313"/>
                  <a:pt x="4536505" y="1323439"/>
                </a:cubicBezTo>
                <a:cubicBezTo>
                  <a:pt x="4342797" y="1351159"/>
                  <a:pt x="4188917" y="1347688"/>
                  <a:pt x="3933798" y="1323439"/>
                </a:cubicBezTo>
                <a:cubicBezTo>
                  <a:pt x="3678679" y="1299190"/>
                  <a:pt x="3375094" y="1347522"/>
                  <a:pt x="3194996" y="1323439"/>
                </a:cubicBezTo>
                <a:cubicBezTo>
                  <a:pt x="3014898" y="1299356"/>
                  <a:pt x="2748151" y="1302405"/>
                  <a:pt x="2501558" y="1323439"/>
                </a:cubicBezTo>
                <a:cubicBezTo>
                  <a:pt x="2254965" y="1344473"/>
                  <a:pt x="2056339" y="1320658"/>
                  <a:pt x="1762756" y="1323439"/>
                </a:cubicBezTo>
                <a:cubicBezTo>
                  <a:pt x="1469173" y="1326220"/>
                  <a:pt x="1292800" y="1350476"/>
                  <a:pt x="1023954" y="1323439"/>
                </a:cubicBezTo>
                <a:cubicBezTo>
                  <a:pt x="755108" y="1296402"/>
                  <a:pt x="262349" y="1311415"/>
                  <a:pt x="0" y="1323439"/>
                </a:cubicBezTo>
                <a:cubicBezTo>
                  <a:pt x="-4399" y="1067612"/>
                  <a:pt x="-22672" y="895896"/>
                  <a:pt x="0" y="701423"/>
                </a:cubicBezTo>
                <a:cubicBezTo>
                  <a:pt x="22672" y="506950"/>
                  <a:pt x="1717" y="141415"/>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081204419">
                  <a:prstGeom prst="rect">
                    <a:avLst/>
                  </a:prstGeom>
                  <ask:type>
                    <ask:lineSketchFreehand/>
                  </ask:type>
                </ask:lineSketchStyleProps>
              </a:ext>
            </a:extLst>
          </a:ln>
        </p:spPr>
        <p:txBody>
          <a:bodyPr wrap="square" rtlCol="0">
            <a:spAutoFit/>
          </a:bodyPr>
          <a:lstStyle/>
          <a:p>
            <a:pPr marL="180340" indent="-180340">
              <a:spcAft>
                <a:spcPts val="0"/>
              </a:spcAft>
            </a:pPr>
            <a:r>
              <a:rPr lang="en-GB" sz="2000" b="1" i="1" u="sng" dirty="0">
                <a:solidFill>
                  <a:schemeClr val="tx1"/>
                </a:solidFill>
                <a:latin typeface="+mn-lt"/>
                <a:ea typeface="Calibri" panose="020F0502020204030204" pitchFamily="34" charset="0"/>
              </a:rPr>
              <a:t>External:</a:t>
            </a:r>
          </a:p>
          <a:p>
            <a:pPr marL="180340" indent="-180340">
              <a:spcAft>
                <a:spcPts val="0"/>
              </a:spcAft>
            </a:pPr>
            <a:r>
              <a:rPr lang="en-GB" sz="2000" dirty="0">
                <a:solidFill>
                  <a:schemeClr val="tx1"/>
                </a:solidFill>
                <a:latin typeface="+mn-lt"/>
                <a:ea typeface="Calibri" panose="020F0502020204030204" pitchFamily="34" charset="0"/>
              </a:rPr>
              <a:t>•	Partner Agencies – e.g. Local Authority, YOTs, Education/ Schools</a:t>
            </a:r>
          </a:p>
          <a:p>
            <a:pPr marL="180340" indent="-180340">
              <a:spcAft>
                <a:spcPts val="0"/>
              </a:spcAft>
            </a:pPr>
            <a:r>
              <a:rPr lang="en-GB" sz="2000" dirty="0">
                <a:solidFill>
                  <a:schemeClr val="tx1"/>
                </a:solidFill>
                <a:latin typeface="+mn-lt"/>
                <a:ea typeface="Calibri" panose="020F0502020204030204" pitchFamily="34" charset="0"/>
              </a:rPr>
              <a:t>•	House-to-house enquiries</a:t>
            </a:r>
          </a:p>
        </p:txBody>
      </p:sp>
      <p:sp>
        <p:nvSpPr>
          <p:cNvPr id="3" name="TextBox 2"/>
          <p:cNvSpPr txBox="1"/>
          <p:nvPr/>
        </p:nvSpPr>
        <p:spPr>
          <a:xfrm>
            <a:off x="7680176" y="1149963"/>
            <a:ext cx="4202124" cy="1015663"/>
          </a:xfrm>
          <a:custGeom>
            <a:avLst/>
            <a:gdLst>
              <a:gd name="connsiteX0" fmla="*/ 0 w 4202124"/>
              <a:gd name="connsiteY0" fmla="*/ 0 h 1015663"/>
              <a:gd name="connsiteX1" fmla="*/ 600303 w 4202124"/>
              <a:gd name="connsiteY1" fmla="*/ 0 h 1015663"/>
              <a:gd name="connsiteX2" fmla="*/ 1074543 w 4202124"/>
              <a:gd name="connsiteY2" fmla="*/ 0 h 1015663"/>
              <a:gd name="connsiteX3" fmla="*/ 1716868 w 4202124"/>
              <a:gd name="connsiteY3" fmla="*/ 0 h 1015663"/>
              <a:gd name="connsiteX4" fmla="*/ 2401214 w 4202124"/>
              <a:gd name="connsiteY4" fmla="*/ 0 h 1015663"/>
              <a:gd name="connsiteX5" fmla="*/ 3001517 w 4202124"/>
              <a:gd name="connsiteY5" fmla="*/ 0 h 1015663"/>
              <a:gd name="connsiteX6" fmla="*/ 3475757 w 4202124"/>
              <a:gd name="connsiteY6" fmla="*/ 0 h 1015663"/>
              <a:gd name="connsiteX7" fmla="*/ 4202124 w 4202124"/>
              <a:gd name="connsiteY7" fmla="*/ 0 h 1015663"/>
              <a:gd name="connsiteX8" fmla="*/ 4202124 w 4202124"/>
              <a:gd name="connsiteY8" fmla="*/ 507832 h 1015663"/>
              <a:gd name="connsiteX9" fmla="*/ 4202124 w 4202124"/>
              <a:gd name="connsiteY9" fmla="*/ 1015663 h 1015663"/>
              <a:gd name="connsiteX10" fmla="*/ 3727884 w 4202124"/>
              <a:gd name="connsiteY10" fmla="*/ 1015663 h 1015663"/>
              <a:gd name="connsiteX11" fmla="*/ 3043538 w 4202124"/>
              <a:gd name="connsiteY11" fmla="*/ 1015663 h 1015663"/>
              <a:gd name="connsiteX12" fmla="*/ 2443235 w 4202124"/>
              <a:gd name="connsiteY12" fmla="*/ 1015663 h 1015663"/>
              <a:gd name="connsiteX13" fmla="*/ 1800910 w 4202124"/>
              <a:gd name="connsiteY13" fmla="*/ 1015663 h 1015663"/>
              <a:gd name="connsiteX14" fmla="*/ 1116564 w 4202124"/>
              <a:gd name="connsiteY14" fmla="*/ 1015663 h 1015663"/>
              <a:gd name="connsiteX15" fmla="*/ 600303 w 4202124"/>
              <a:gd name="connsiteY15" fmla="*/ 1015663 h 1015663"/>
              <a:gd name="connsiteX16" fmla="*/ 0 w 4202124"/>
              <a:gd name="connsiteY16" fmla="*/ 1015663 h 1015663"/>
              <a:gd name="connsiteX17" fmla="*/ 0 w 4202124"/>
              <a:gd name="connsiteY17" fmla="*/ 507832 h 1015663"/>
              <a:gd name="connsiteX18" fmla="*/ 0 w 4202124"/>
              <a:gd name="connsiteY18" fmla="*/ 0 h 1015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02124" h="1015663" fill="none" extrusionOk="0">
                <a:moveTo>
                  <a:pt x="0" y="0"/>
                </a:moveTo>
                <a:cubicBezTo>
                  <a:pt x="256879" y="-19457"/>
                  <a:pt x="409483" y="-13361"/>
                  <a:pt x="600303" y="0"/>
                </a:cubicBezTo>
                <a:cubicBezTo>
                  <a:pt x="791123" y="13361"/>
                  <a:pt x="926817" y="-19466"/>
                  <a:pt x="1074543" y="0"/>
                </a:cubicBezTo>
                <a:cubicBezTo>
                  <a:pt x="1222269" y="19466"/>
                  <a:pt x="1534250" y="22176"/>
                  <a:pt x="1716868" y="0"/>
                </a:cubicBezTo>
                <a:cubicBezTo>
                  <a:pt x="1899486" y="-22176"/>
                  <a:pt x="2101661" y="-24054"/>
                  <a:pt x="2401214" y="0"/>
                </a:cubicBezTo>
                <a:cubicBezTo>
                  <a:pt x="2700767" y="24054"/>
                  <a:pt x="2792238" y="8398"/>
                  <a:pt x="3001517" y="0"/>
                </a:cubicBezTo>
                <a:cubicBezTo>
                  <a:pt x="3210796" y="-8398"/>
                  <a:pt x="3275300" y="13321"/>
                  <a:pt x="3475757" y="0"/>
                </a:cubicBezTo>
                <a:cubicBezTo>
                  <a:pt x="3676214" y="-13321"/>
                  <a:pt x="4055586" y="-34191"/>
                  <a:pt x="4202124" y="0"/>
                </a:cubicBezTo>
                <a:cubicBezTo>
                  <a:pt x="4182518" y="190232"/>
                  <a:pt x="4192309" y="347417"/>
                  <a:pt x="4202124" y="507832"/>
                </a:cubicBezTo>
                <a:cubicBezTo>
                  <a:pt x="4211939" y="668247"/>
                  <a:pt x="4218542" y="800298"/>
                  <a:pt x="4202124" y="1015663"/>
                </a:cubicBezTo>
                <a:cubicBezTo>
                  <a:pt x="3987095" y="995009"/>
                  <a:pt x="3864772" y="1021005"/>
                  <a:pt x="3727884" y="1015663"/>
                </a:cubicBezTo>
                <a:cubicBezTo>
                  <a:pt x="3590996" y="1010321"/>
                  <a:pt x="3324609" y="1003241"/>
                  <a:pt x="3043538" y="1015663"/>
                </a:cubicBezTo>
                <a:cubicBezTo>
                  <a:pt x="2762467" y="1028085"/>
                  <a:pt x="2651002" y="990102"/>
                  <a:pt x="2443235" y="1015663"/>
                </a:cubicBezTo>
                <a:cubicBezTo>
                  <a:pt x="2235468" y="1041224"/>
                  <a:pt x="2100894" y="1045696"/>
                  <a:pt x="1800910" y="1015663"/>
                </a:cubicBezTo>
                <a:cubicBezTo>
                  <a:pt x="1500926" y="985630"/>
                  <a:pt x="1410455" y="1048446"/>
                  <a:pt x="1116564" y="1015663"/>
                </a:cubicBezTo>
                <a:cubicBezTo>
                  <a:pt x="822673" y="982880"/>
                  <a:pt x="798883" y="991690"/>
                  <a:pt x="600303" y="1015663"/>
                </a:cubicBezTo>
                <a:cubicBezTo>
                  <a:pt x="401723" y="1039636"/>
                  <a:pt x="217690" y="988765"/>
                  <a:pt x="0" y="1015663"/>
                </a:cubicBezTo>
                <a:cubicBezTo>
                  <a:pt x="16977" y="801699"/>
                  <a:pt x="1435" y="726309"/>
                  <a:pt x="0" y="507832"/>
                </a:cubicBezTo>
                <a:cubicBezTo>
                  <a:pt x="-1435" y="289355"/>
                  <a:pt x="-6476" y="128653"/>
                  <a:pt x="0" y="0"/>
                </a:cubicBezTo>
                <a:close/>
              </a:path>
              <a:path w="4202124" h="1015663" stroke="0" extrusionOk="0">
                <a:moveTo>
                  <a:pt x="0" y="0"/>
                </a:moveTo>
                <a:cubicBezTo>
                  <a:pt x="119161" y="23507"/>
                  <a:pt x="314591" y="11359"/>
                  <a:pt x="558282" y="0"/>
                </a:cubicBezTo>
                <a:cubicBezTo>
                  <a:pt x="801973" y="-11359"/>
                  <a:pt x="912741" y="-23357"/>
                  <a:pt x="1242628" y="0"/>
                </a:cubicBezTo>
                <a:cubicBezTo>
                  <a:pt x="1572515" y="23357"/>
                  <a:pt x="1649339" y="-1791"/>
                  <a:pt x="1800910" y="0"/>
                </a:cubicBezTo>
                <a:cubicBezTo>
                  <a:pt x="1952481" y="1791"/>
                  <a:pt x="2146958" y="-8720"/>
                  <a:pt x="2401214" y="0"/>
                </a:cubicBezTo>
                <a:cubicBezTo>
                  <a:pt x="2655470" y="8720"/>
                  <a:pt x="2836622" y="-15123"/>
                  <a:pt x="2959496" y="0"/>
                </a:cubicBezTo>
                <a:cubicBezTo>
                  <a:pt x="3082370" y="15123"/>
                  <a:pt x="3502061" y="-28753"/>
                  <a:pt x="3643842" y="0"/>
                </a:cubicBezTo>
                <a:cubicBezTo>
                  <a:pt x="3785623" y="28753"/>
                  <a:pt x="4011098" y="5194"/>
                  <a:pt x="4202124" y="0"/>
                </a:cubicBezTo>
                <a:cubicBezTo>
                  <a:pt x="4219161" y="120124"/>
                  <a:pt x="4204948" y="262246"/>
                  <a:pt x="4202124" y="507832"/>
                </a:cubicBezTo>
                <a:cubicBezTo>
                  <a:pt x="4199300" y="753418"/>
                  <a:pt x="4211827" y="837130"/>
                  <a:pt x="4202124" y="1015663"/>
                </a:cubicBezTo>
                <a:cubicBezTo>
                  <a:pt x="4075327" y="1029777"/>
                  <a:pt x="3800365" y="1007956"/>
                  <a:pt x="3685863" y="1015663"/>
                </a:cubicBezTo>
                <a:cubicBezTo>
                  <a:pt x="3571361" y="1023370"/>
                  <a:pt x="3350907" y="1032706"/>
                  <a:pt x="3127581" y="1015663"/>
                </a:cubicBezTo>
                <a:cubicBezTo>
                  <a:pt x="2904255" y="998620"/>
                  <a:pt x="2634325" y="1007246"/>
                  <a:pt x="2485256" y="1015663"/>
                </a:cubicBezTo>
                <a:cubicBezTo>
                  <a:pt x="2336188" y="1024080"/>
                  <a:pt x="2160015" y="1034053"/>
                  <a:pt x="1842932" y="1015663"/>
                </a:cubicBezTo>
                <a:cubicBezTo>
                  <a:pt x="1525849" y="997273"/>
                  <a:pt x="1343228" y="1039106"/>
                  <a:pt x="1158586" y="1015663"/>
                </a:cubicBezTo>
                <a:cubicBezTo>
                  <a:pt x="973944" y="992220"/>
                  <a:pt x="799358" y="1037008"/>
                  <a:pt x="684346" y="1015663"/>
                </a:cubicBezTo>
                <a:cubicBezTo>
                  <a:pt x="569334" y="994318"/>
                  <a:pt x="222209" y="999962"/>
                  <a:pt x="0" y="1015663"/>
                </a:cubicBezTo>
                <a:cubicBezTo>
                  <a:pt x="-12951" y="863286"/>
                  <a:pt x="5312" y="766788"/>
                  <a:pt x="0" y="538301"/>
                </a:cubicBezTo>
                <a:cubicBezTo>
                  <a:pt x="-5312" y="309814"/>
                  <a:pt x="19520" y="15288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027767877">
                  <a:prstGeom prst="rect">
                    <a:avLst/>
                  </a:prstGeom>
                  <ask:type>
                    <ask:lineSketchFreehand/>
                  </ask:type>
                </ask:lineSketchStyleProps>
              </a:ext>
            </a:extLst>
          </a:ln>
        </p:spPr>
        <p:txBody>
          <a:bodyPr wrap="square" rtlCol="0">
            <a:spAutoFit/>
          </a:bodyPr>
          <a:lstStyle/>
          <a:p>
            <a:pPr>
              <a:spcAft>
                <a:spcPts val="0"/>
              </a:spcAft>
            </a:pPr>
            <a:r>
              <a:rPr lang="en-GB" sz="2000" b="1" i="1" u="sng" dirty="0">
                <a:solidFill>
                  <a:schemeClr val="tx1"/>
                </a:solidFill>
                <a:latin typeface="+mn-lt"/>
                <a:ea typeface="Calibri" panose="020F0502020204030204" pitchFamily="34" charset="0"/>
              </a:rPr>
              <a:t>Policy:</a:t>
            </a:r>
          </a:p>
          <a:p>
            <a:pPr marL="180340" indent="-180340">
              <a:spcAft>
                <a:spcPts val="0"/>
              </a:spcAft>
            </a:pPr>
            <a:r>
              <a:rPr lang="en-GB" sz="2000" dirty="0">
                <a:solidFill>
                  <a:schemeClr val="tx1"/>
                </a:solidFill>
                <a:latin typeface="+mn-lt"/>
                <a:ea typeface="Calibri" panose="020F0502020204030204" pitchFamily="34" charset="0"/>
              </a:rPr>
              <a:t>•	Force Policy / National Guidelines</a:t>
            </a:r>
          </a:p>
          <a:p>
            <a:pPr marL="180340" indent="-180340">
              <a:spcAft>
                <a:spcPts val="0"/>
              </a:spcAft>
            </a:pPr>
            <a:r>
              <a:rPr lang="en-GB" sz="2000" dirty="0">
                <a:solidFill>
                  <a:schemeClr val="tx1"/>
                </a:solidFill>
                <a:latin typeface="+mn-lt"/>
                <a:ea typeface="Calibri" panose="020F0502020204030204" pitchFamily="34" charset="0"/>
              </a:rPr>
              <a:t>•	CPS Guidelines</a:t>
            </a:r>
          </a:p>
        </p:txBody>
      </p:sp>
      <p:sp>
        <p:nvSpPr>
          <p:cNvPr id="7" name="TextBox 3"/>
          <p:cNvSpPr txBox="1">
            <a:spLocks noChangeArrowheads="1"/>
          </p:cNvSpPr>
          <p:nvPr/>
        </p:nvSpPr>
        <p:spPr bwMode="auto">
          <a:xfrm>
            <a:off x="551384" y="185332"/>
            <a:ext cx="11449271"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Where does information come from ?</a:t>
            </a:r>
          </a:p>
        </p:txBody>
      </p:sp>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2063552" y="745032"/>
            <a:ext cx="8229600" cy="481848"/>
          </a:xfrm>
          <a:custGeom>
            <a:avLst/>
            <a:gdLst>
              <a:gd name="connsiteX0" fmla="*/ 0 w 8229600"/>
              <a:gd name="connsiteY0" fmla="*/ 0 h 481848"/>
              <a:gd name="connsiteX1" fmla="*/ 603504 w 8229600"/>
              <a:gd name="connsiteY1" fmla="*/ 0 h 481848"/>
              <a:gd name="connsiteX2" fmla="*/ 1207008 w 8229600"/>
              <a:gd name="connsiteY2" fmla="*/ 0 h 481848"/>
              <a:gd name="connsiteX3" fmla="*/ 1975104 w 8229600"/>
              <a:gd name="connsiteY3" fmla="*/ 0 h 481848"/>
              <a:gd name="connsiteX4" fmla="*/ 2660904 w 8229600"/>
              <a:gd name="connsiteY4" fmla="*/ 0 h 481848"/>
              <a:gd name="connsiteX5" fmla="*/ 3264408 w 8229600"/>
              <a:gd name="connsiteY5" fmla="*/ 0 h 481848"/>
              <a:gd name="connsiteX6" fmla="*/ 3703320 w 8229600"/>
              <a:gd name="connsiteY6" fmla="*/ 0 h 481848"/>
              <a:gd name="connsiteX7" fmla="*/ 4389120 w 8229600"/>
              <a:gd name="connsiteY7" fmla="*/ 0 h 481848"/>
              <a:gd name="connsiteX8" fmla="*/ 5074920 w 8229600"/>
              <a:gd name="connsiteY8" fmla="*/ 0 h 481848"/>
              <a:gd name="connsiteX9" fmla="*/ 5678424 w 8229600"/>
              <a:gd name="connsiteY9" fmla="*/ 0 h 481848"/>
              <a:gd name="connsiteX10" fmla="*/ 6446520 w 8229600"/>
              <a:gd name="connsiteY10" fmla="*/ 0 h 481848"/>
              <a:gd name="connsiteX11" fmla="*/ 7296912 w 8229600"/>
              <a:gd name="connsiteY11" fmla="*/ 0 h 481848"/>
              <a:gd name="connsiteX12" fmla="*/ 8229600 w 8229600"/>
              <a:gd name="connsiteY12" fmla="*/ 0 h 481848"/>
              <a:gd name="connsiteX13" fmla="*/ 8229600 w 8229600"/>
              <a:gd name="connsiteY13" fmla="*/ 481848 h 481848"/>
              <a:gd name="connsiteX14" fmla="*/ 7379208 w 8229600"/>
              <a:gd name="connsiteY14" fmla="*/ 481848 h 481848"/>
              <a:gd name="connsiteX15" fmla="*/ 6858000 w 8229600"/>
              <a:gd name="connsiteY15" fmla="*/ 481848 h 481848"/>
              <a:gd name="connsiteX16" fmla="*/ 6089904 w 8229600"/>
              <a:gd name="connsiteY16" fmla="*/ 481848 h 481848"/>
              <a:gd name="connsiteX17" fmla="*/ 5568696 w 8229600"/>
              <a:gd name="connsiteY17" fmla="*/ 481848 h 481848"/>
              <a:gd name="connsiteX18" fmla="*/ 5129784 w 8229600"/>
              <a:gd name="connsiteY18" fmla="*/ 481848 h 481848"/>
              <a:gd name="connsiteX19" fmla="*/ 4608576 w 8229600"/>
              <a:gd name="connsiteY19" fmla="*/ 481848 h 481848"/>
              <a:gd name="connsiteX20" fmla="*/ 3840480 w 8229600"/>
              <a:gd name="connsiteY20" fmla="*/ 481848 h 481848"/>
              <a:gd name="connsiteX21" fmla="*/ 3236976 w 8229600"/>
              <a:gd name="connsiteY21" fmla="*/ 481848 h 481848"/>
              <a:gd name="connsiteX22" fmla="*/ 2633472 w 8229600"/>
              <a:gd name="connsiteY22" fmla="*/ 481848 h 481848"/>
              <a:gd name="connsiteX23" fmla="*/ 2194560 w 8229600"/>
              <a:gd name="connsiteY23" fmla="*/ 481848 h 481848"/>
              <a:gd name="connsiteX24" fmla="*/ 1673352 w 8229600"/>
              <a:gd name="connsiteY24" fmla="*/ 481848 h 481848"/>
              <a:gd name="connsiteX25" fmla="*/ 822960 w 8229600"/>
              <a:gd name="connsiteY25" fmla="*/ 481848 h 481848"/>
              <a:gd name="connsiteX26" fmla="*/ 0 w 8229600"/>
              <a:gd name="connsiteY26" fmla="*/ 481848 h 481848"/>
              <a:gd name="connsiteX27" fmla="*/ 0 w 8229600"/>
              <a:gd name="connsiteY27" fmla="*/ 0 h 48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481848" fill="none" extrusionOk="0">
                <a:moveTo>
                  <a:pt x="0" y="0"/>
                </a:moveTo>
                <a:cubicBezTo>
                  <a:pt x="238345" y="16881"/>
                  <a:pt x="333084" y="12085"/>
                  <a:pt x="603504" y="0"/>
                </a:cubicBezTo>
                <a:cubicBezTo>
                  <a:pt x="873924" y="-12085"/>
                  <a:pt x="911172" y="11402"/>
                  <a:pt x="1207008" y="0"/>
                </a:cubicBezTo>
                <a:cubicBezTo>
                  <a:pt x="1502844" y="-11402"/>
                  <a:pt x="1785747" y="26867"/>
                  <a:pt x="1975104" y="0"/>
                </a:cubicBezTo>
                <a:cubicBezTo>
                  <a:pt x="2164461" y="-26867"/>
                  <a:pt x="2432110" y="-33789"/>
                  <a:pt x="2660904" y="0"/>
                </a:cubicBezTo>
                <a:cubicBezTo>
                  <a:pt x="2889698" y="33789"/>
                  <a:pt x="3056830" y="-17160"/>
                  <a:pt x="3264408" y="0"/>
                </a:cubicBezTo>
                <a:cubicBezTo>
                  <a:pt x="3471986" y="17160"/>
                  <a:pt x="3501706" y="-6836"/>
                  <a:pt x="3703320" y="0"/>
                </a:cubicBezTo>
                <a:cubicBezTo>
                  <a:pt x="3904934" y="6836"/>
                  <a:pt x="4051695" y="1715"/>
                  <a:pt x="4389120" y="0"/>
                </a:cubicBezTo>
                <a:cubicBezTo>
                  <a:pt x="4726545" y="-1715"/>
                  <a:pt x="4907218" y="5395"/>
                  <a:pt x="5074920" y="0"/>
                </a:cubicBezTo>
                <a:cubicBezTo>
                  <a:pt x="5242622" y="-5395"/>
                  <a:pt x="5489754" y="-13984"/>
                  <a:pt x="5678424" y="0"/>
                </a:cubicBezTo>
                <a:cubicBezTo>
                  <a:pt x="5867094" y="13984"/>
                  <a:pt x="6110835" y="-8149"/>
                  <a:pt x="6446520" y="0"/>
                </a:cubicBezTo>
                <a:cubicBezTo>
                  <a:pt x="6782205" y="8149"/>
                  <a:pt x="7035583" y="-8035"/>
                  <a:pt x="7296912" y="0"/>
                </a:cubicBezTo>
                <a:cubicBezTo>
                  <a:pt x="7558241" y="8035"/>
                  <a:pt x="7923697" y="-27157"/>
                  <a:pt x="8229600" y="0"/>
                </a:cubicBezTo>
                <a:cubicBezTo>
                  <a:pt x="8248443" y="200011"/>
                  <a:pt x="8232795" y="269050"/>
                  <a:pt x="8229600" y="481848"/>
                </a:cubicBezTo>
                <a:cubicBezTo>
                  <a:pt x="7836693" y="499853"/>
                  <a:pt x="7778954" y="500727"/>
                  <a:pt x="7379208" y="481848"/>
                </a:cubicBezTo>
                <a:cubicBezTo>
                  <a:pt x="6979462" y="462969"/>
                  <a:pt x="6984577" y="466844"/>
                  <a:pt x="6858000" y="481848"/>
                </a:cubicBezTo>
                <a:cubicBezTo>
                  <a:pt x="6731423" y="496852"/>
                  <a:pt x="6264526" y="499797"/>
                  <a:pt x="6089904" y="481848"/>
                </a:cubicBezTo>
                <a:cubicBezTo>
                  <a:pt x="5915282" y="463899"/>
                  <a:pt x="5791234" y="491730"/>
                  <a:pt x="5568696" y="481848"/>
                </a:cubicBezTo>
                <a:cubicBezTo>
                  <a:pt x="5346158" y="471966"/>
                  <a:pt x="5227402" y="484021"/>
                  <a:pt x="5129784" y="481848"/>
                </a:cubicBezTo>
                <a:cubicBezTo>
                  <a:pt x="5032166" y="479675"/>
                  <a:pt x="4761058" y="506814"/>
                  <a:pt x="4608576" y="481848"/>
                </a:cubicBezTo>
                <a:cubicBezTo>
                  <a:pt x="4456094" y="456882"/>
                  <a:pt x="4063413" y="517657"/>
                  <a:pt x="3840480" y="481848"/>
                </a:cubicBezTo>
                <a:cubicBezTo>
                  <a:pt x="3617547" y="446039"/>
                  <a:pt x="3384509" y="463363"/>
                  <a:pt x="3236976" y="481848"/>
                </a:cubicBezTo>
                <a:cubicBezTo>
                  <a:pt x="3089443" y="500333"/>
                  <a:pt x="2900322" y="499712"/>
                  <a:pt x="2633472" y="481848"/>
                </a:cubicBezTo>
                <a:cubicBezTo>
                  <a:pt x="2366622" y="463984"/>
                  <a:pt x="2299048" y="491887"/>
                  <a:pt x="2194560" y="481848"/>
                </a:cubicBezTo>
                <a:cubicBezTo>
                  <a:pt x="2090072" y="471809"/>
                  <a:pt x="1901211" y="492876"/>
                  <a:pt x="1673352" y="481848"/>
                </a:cubicBezTo>
                <a:cubicBezTo>
                  <a:pt x="1445493" y="470820"/>
                  <a:pt x="1128692" y="476401"/>
                  <a:pt x="822960" y="481848"/>
                </a:cubicBezTo>
                <a:cubicBezTo>
                  <a:pt x="517228" y="487295"/>
                  <a:pt x="165310" y="481915"/>
                  <a:pt x="0" y="481848"/>
                </a:cubicBezTo>
                <a:cubicBezTo>
                  <a:pt x="22275" y="268602"/>
                  <a:pt x="9761" y="235073"/>
                  <a:pt x="0" y="0"/>
                </a:cubicBezTo>
                <a:close/>
              </a:path>
              <a:path w="8229600" h="481848" stroke="0" extrusionOk="0">
                <a:moveTo>
                  <a:pt x="0" y="0"/>
                </a:moveTo>
                <a:cubicBezTo>
                  <a:pt x="184450" y="16507"/>
                  <a:pt x="290514" y="-8775"/>
                  <a:pt x="521208" y="0"/>
                </a:cubicBezTo>
                <a:cubicBezTo>
                  <a:pt x="751902" y="8775"/>
                  <a:pt x="811410" y="-7441"/>
                  <a:pt x="960120" y="0"/>
                </a:cubicBezTo>
                <a:cubicBezTo>
                  <a:pt x="1108830" y="7441"/>
                  <a:pt x="1373797" y="21358"/>
                  <a:pt x="1563624" y="0"/>
                </a:cubicBezTo>
                <a:cubicBezTo>
                  <a:pt x="1753451" y="-21358"/>
                  <a:pt x="2009744" y="-26921"/>
                  <a:pt x="2167128" y="0"/>
                </a:cubicBezTo>
                <a:cubicBezTo>
                  <a:pt x="2324512" y="26921"/>
                  <a:pt x="2701177" y="15312"/>
                  <a:pt x="2852928" y="0"/>
                </a:cubicBezTo>
                <a:cubicBezTo>
                  <a:pt x="3004679" y="-15312"/>
                  <a:pt x="3325990" y="-1061"/>
                  <a:pt x="3456432" y="0"/>
                </a:cubicBezTo>
                <a:cubicBezTo>
                  <a:pt x="3586874" y="1061"/>
                  <a:pt x="3864235" y="-2594"/>
                  <a:pt x="3977640" y="0"/>
                </a:cubicBezTo>
                <a:cubicBezTo>
                  <a:pt x="4091045" y="2594"/>
                  <a:pt x="4507955" y="5859"/>
                  <a:pt x="4745736" y="0"/>
                </a:cubicBezTo>
                <a:cubicBezTo>
                  <a:pt x="4983517" y="-5859"/>
                  <a:pt x="5225038" y="22178"/>
                  <a:pt x="5349240" y="0"/>
                </a:cubicBezTo>
                <a:cubicBezTo>
                  <a:pt x="5473442" y="-22178"/>
                  <a:pt x="5788617" y="-23883"/>
                  <a:pt x="5952744" y="0"/>
                </a:cubicBezTo>
                <a:cubicBezTo>
                  <a:pt x="6116871" y="23883"/>
                  <a:pt x="6468952" y="-9618"/>
                  <a:pt x="6720840" y="0"/>
                </a:cubicBezTo>
                <a:cubicBezTo>
                  <a:pt x="6972728" y="9618"/>
                  <a:pt x="7068227" y="6476"/>
                  <a:pt x="7406640" y="0"/>
                </a:cubicBezTo>
                <a:cubicBezTo>
                  <a:pt x="7745053" y="-6476"/>
                  <a:pt x="7850613" y="-39845"/>
                  <a:pt x="8229600" y="0"/>
                </a:cubicBezTo>
                <a:cubicBezTo>
                  <a:pt x="8215199" y="145148"/>
                  <a:pt x="8219577" y="355827"/>
                  <a:pt x="8229600" y="481848"/>
                </a:cubicBezTo>
                <a:cubicBezTo>
                  <a:pt x="7994551" y="504106"/>
                  <a:pt x="7935238" y="460948"/>
                  <a:pt x="7708392" y="481848"/>
                </a:cubicBezTo>
                <a:cubicBezTo>
                  <a:pt x="7481546" y="502748"/>
                  <a:pt x="7354771" y="500454"/>
                  <a:pt x="7187184" y="481848"/>
                </a:cubicBezTo>
                <a:cubicBezTo>
                  <a:pt x="7019597" y="463242"/>
                  <a:pt x="6770693" y="446365"/>
                  <a:pt x="6419088" y="481848"/>
                </a:cubicBezTo>
                <a:cubicBezTo>
                  <a:pt x="6067483" y="517331"/>
                  <a:pt x="6124391" y="503452"/>
                  <a:pt x="5897880" y="481848"/>
                </a:cubicBezTo>
                <a:cubicBezTo>
                  <a:pt x="5671369" y="460244"/>
                  <a:pt x="5302118" y="453815"/>
                  <a:pt x="5047488" y="481848"/>
                </a:cubicBezTo>
                <a:cubicBezTo>
                  <a:pt x="4792858" y="509881"/>
                  <a:pt x="4543859" y="507926"/>
                  <a:pt x="4279392" y="481848"/>
                </a:cubicBezTo>
                <a:cubicBezTo>
                  <a:pt x="4014925" y="455770"/>
                  <a:pt x="3979216" y="468183"/>
                  <a:pt x="3840480" y="481848"/>
                </a:cubicBezTo>
                <a:cubicBezTo>
                  <a:pt x="3701744" y="495513"/>
                  <a:pt x="3398547" y="486204"/>
                  <a:pt x="3154680" y="481848"/>
                </a:cubicBezTo>
                <a:cubicBezTo>
                  <a:pt x="2910813" y="477492"/>
                  <a:pt x="2845561" y="478144"/>
                  <a:pt x="2715768" y="481848"/>
                </a:cubicBezTo>
                <a:cubicBezTo>
                  <a:pt x="2585975" y="485552"/>
                  <a:pt x="2308048" y="458376"/>
                  <a:pt x="2112264" y="481848"/>
                </a:cubicBezTo>
                <a:cubicBezTo>
                  <a:pt x="1916480" y="505320"/>
                  <a:pt x="1697919" y="461704"/>
                  <a:pt x="1591056" y="481848"/>
                </a:cubicBezTo>
                <a:cubicBezTo>
                  <a:pt x="1484193" y="501992"/>
                  <a:pt x="1128842" y="497797"/>
                  <a:pt x="822960" y="481848"/>
                </a:cubicBezTo>
                <a:cubicBezTo>
                  <a:pt x="517078" y="465899"/>
                  <a:pt x="293711" y="494218"/>
                  <a:pt x="0" y="481848"/>
                </a:cubicBezTo>
                <a:cubicBezTo>
                  <a:pt x="-18704" y="253504"/>
                  <a:pt x="-19533" y="15755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749130150">
                  <a:prstGeom prst="rect">
                    <a:avLst/>
                  </a:prstGeom>
                  <ask:type>
                    <ask:lineSketchFreehand/>
                  </ask:type>
                </ask:lineSketchStyleProps>
              </a:ext>
            </a:extLst>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Aft>
                <a:spcPts val="0"/>
              </a:spcAft>
              <a:buNone/>
              <a:defRPr/>
            </a:pPr>
            <a:r>
              <a:rPr lang="en-GB" sz="2400" dirty="0">
                <a:latin typeface="Calibri"/>
              </a:rPr>
              <a:t>There are a number of methods for tracing witnesses including: </a:t>
            </a:r>
          </a:p>
          <a:p>
            <a:pPr marL="0" indent="0" fontAlgn="auto">
              <a:spcAft>
                <a:spcPts val="0"/>
              </a:spcAft>
              <a:buNone/>
              <a:defRPr/>
            </a:pPr>
            <a:endParaRPr lang="en-GB" dirty="0">
              <a:latin typeface="Calibri"/>
            </a:endParaRPr>
          </a:p>
          <a:p>
            <a:pPr fontAlgn="auto">
              <a:spcAft>
                <a:spcPts val="0"/>
              </a:spcAft>
              <a:defRPr/>
            </a:pPr>
            <a:endParaRPr lang="en-GB" dirty="0">
              <a:latin typeface="Calibri"/>
            </a:endParaRPr>
          </a:p>
          <a:p>
            <a:pPr fontAlgn="auto">
              <a:spcAft>
                <a:spcPts val="0"/>
              </a:spcAft>
              <a:defRPr/>
            </a:pPr>
            <a:endParaRPr lang="en-GB" dirty="0">
              <a:latin typeface="Calibri"/>
            </a:endParaRPr>
          </a:p>
          <a:p>
            <a:pPr fontAlgn="auto">
              <a:spcAft>
                <a:spcPts val="0"/>
              </a:spcAft>
              <a:defRPr/>
            </a:pPr>
            <a:endParaRPr lang="en-GB" dirty="0">
              <a:latin typeface="Calibri"/>
            </a:endParaRPr>
          </a:p>
          <a:p>
            <a:pPr marL="0" indent="0" fontAlgn="auto">
              <a:spcAft>
                <a:spcPts val="0"/>
              </a:spcAft>
              <a:buNone/>
              <a:defRPr/>
            </a:pPr>
            <a:endParaRPr lang="en-GB" dirty="0">
              <a:latin typeface="Calibri"/>
            </a:endParaRPr>
          </a:p>
        </p:txBody>
      </p:sp>
      <p:sp>
        <p:nvSpPr>
          <p:cNvPr id="14" name="TextBox 3"/>
          <p:cNvSpPr txBox="1">
            <a:spLocks noChangeArrowheads="1"/>
          </p:cNvSpPr>
          <p:nvPr/>
        </p:nvSpPr>
        <p:spPr bwMode="auto">
          <a:xfrm>
            <a:off x="767408" y="67309"/>
            <a:ext cx="1065718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0E45148E-AA19-4A59-9F7B-B96AFB2DB3D2}"/>
              </a:ext>
            </a:extLst>
          </p:cNvPr>
          <p:cNvGraphicFramePr/>
          <p:nvPr>
            <p:extLst>
              <p:ext uri="{D42A27DB-BD31-4B8C-83A1-F6EECF244321}">
                <p14:modId xmlns:p14="http://schemas.microsoft.com/office/powerpoint/2010/main" val="4048773977"/>
              </p:ext>
            </p:extLst>
          </p:nvPr>
        </p:nvGraphicFramePr>
        <p:xfrm>
          <a:off x="1981200" y="1412776"/>
          <a:ext cx="8229600" cy="4446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772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5AF47ED-10D2-4C98-8BAE-A3C77DF58E77}"/>
                                            </p:graphicEl>
                                          </p:spTgt>
                                        </p:tgtEl>
                                        <p:attrNameLst>
                                          <p:attrName>style.visibility</p:attrName>
                                        </p:attrNameLst>
                                      </p:cBhvr>
                                      <p:to>
                                        <p:strVal val="visible"/>
                                      </p:to>
                                    </p:set>
                                    <p:animEffect transition="in" filter="fade">
                                      <p:cBhvr>
                                        <p:cTn id="12" dur="500"/>
                                        <p:tgtEl>
                                          <p:spTgt spid="3">
                                            <p:graphicEl>
                                              <a:dgm id="{F5AF47ED-10D2-4C98-8BAE-A3C77DF58E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9F0C840-65B2-48D9-8B80-79420185892F}"/>
                                            </p:graphicEl>
                                          </p:spTgt>
                                        </p:tgtEl>
                                        <p:attrNameLst>
                                          <p:attrName>style.visibility</p:attrName>
                                        </p:attrNameLst>
                                      </p:cBhvr>
                                      <p:to>
                                        <p:strVal val="visible"/>
                                      </p:to>
                                    </p:set>
                                    <p:animEffect transition="in" filter="fade">
                                      <p:cBhvr>
                                        <p:cTn id="17" dur="500"/>
                                        <p:tgtEl>
                                          <p:spTgt spid="3">
                                            <p:graphicEl>
                                              <a:dgm id="{09F0C840-65B2-48D9-8B80-7942018589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71CA870-5A14-44FB-82F0-5532513B0FA4}"/>
                                            </p:graphicEl>
                                          </p:spTgt>
                                        </p:tgtEl>
                                        <p:attrNameLst>
                                          <p:attrName>style.visibility</p:attrName>
                                        </p:attrNameLst>
                                      </p:cBhvr>
                                      <p:to>
                                        <p:strVal val="visible"/>
                                      </p:to>
                                    </p:set>
                                    <p:animEffect transition="in" filter="fade">
                                      <p:cBhvr>
                                        <p:cTn id="20" dur="500"/>
                                        <p:tgtEl>
                                          <p:spTgt spid="3">
                                            <p:graphicEl>
                                              <a:dgm id="{071CA870-5A14-44FB-82F0-5532513B0F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DF04196-75AE-490E-972A-F63465A235E4}"/>
                                            </p:graphicEl>
                                          </p:spTgt>
                                        </p:tgtEl>
                                        <p:attrNameLst>
                                          <p:attrName>style.visibility</p:attrName>
                                        </p:attrNameLst>
                                      </p:cBhvr>
                                      <p:to>
                                        <p:strVal val="visible"/>
                                      </p:to>
                                    </p:set>
                                    <p:animEffect transition="in" filter="fade">
                                      <p:cBhvr>
                                        <p:cTn id="25" dur="500"/>
                                        <p:tgtEl>
                                          <p:spTgt spid="3">
                                            <p:graphicEl>
                                              <a:dgm id="{BDF04196-75AE-490E-972A-F63465A235E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392138A-EC36-40AD-ACB0-68DB3042C03C}"/>
                                            </p:graphicEl>
                                          </p:spTgt>
                                        </p:tgtEl>
                                        <p:attrNameLst>
                                          <p:attrName>style.visibility</p:attrName>
                                        </p:attrNameLst>
                                      </p:cBhvr>
                                      <p:to>
                                        <p:strVal val="visible"/>
                                      </p:to>
                                    </p:set>
                                    <p:animEffect transition="in" filter="fade">
                                      <p:cBhvr>
                                        <p:cTn id="28" dur="500"/>
                                        <p:tgtEl>
                                          <p:spTgt spid="3">
                                            <p:graphicEl>
                                              <a:dgm id="{0392138A-EC36-40AD-ACB0-68DB3042C03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92FE4BF-48CB-4CB4-82B2-3FC959051707}"/>
                                            </p:graphicEl>
                                          </p:spTgt>
                                        </p:tgtEl>
                                        <p:attrNameLst>
                                          <p:attrName>style.visibility</p:attrName>
                                        </p:attrNameLst>
                                      </p:cBhvr>
                                      <p:to>
                                        <p:strVal val="visible"/>
                                      </p:to>
                                    </p:set>
                                    <p:animEffect transition="in" filter="fade">
                                      <p:cBhvr>
                                        <p:cTn id="33" dur="500"/>
                                        <p:tgtEl>
                                          <p:spTgt spid="3">
                                            <p:graphicEl>
                                              <a:dgm id="{492FE4BF-48CB-4CB4-82B2-3FC95905170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846DC208-E387-48F8-8C3F-040386B797C6}"/>
                                            </p:graphicEl>
                                          </p:spTgt>
                                        </p:tgtEl>
                                        <p:attrNameLst>
                                          <p:attrName>style.visibility</p:attrName>
                                        </p:attrNameLst>
                                      </p:cBhvr>
                                      <p:to>
                                        <p:strVal val="visible"/>
                                      </p:to>
                                    </p:set>
                                    <p:animEffect transition="in" filter="fade">
                                      <p:cBhvr>
                                        <p:cTn id="36" dur="500"/>
                                        <p:tgtEl>
                                          <p:spTgt spid="3">
                                            <p:graphicEl>
                                              <a:dgm id="{846DC208-E387-48F8-8C3F-040386B797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F92A70D-FA48-4FF0-B842-404D6B3DD980}"/>
                                            </p:graphicEl>
                                          </p:spTgt>
                                        </p:tgtEl>
                                        <p:attrNameLst>
                                          <p:attrName>style.visibility</p:attrName>
                                        </p:attrNameLst>
                                      </p:cBhvr>
                                      <p:to>
                                        <p:strVal val="visible"/>
                                      </p:to>
                                    </p:set>
                                    <p:animEffect transition="in" filter="fade">
                                      <p:cBhvr>
                                        <p:cTn id="41" dur="500"/>
                                        <p:tgtEl>
                                          <p:spTgt spid="3">
                                            <p:graphicEl>
                                              <a:dgm id="{9F92A70D-FA48-4FF0-B842-404D6B3DD980}"/>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CBDF3ADB-672E-4189-88D0-2219A066F7FD}"/>
                                            </p:graphicEl>
                                          </p:spTgt>
                                        </p:tgtEl>
                                        <p:attrNameLst>
                                          <p:attrName>style.visibility</p:attrName>
                                        </p:attrNameLst>
                                      </p:cBhvr>
                                      <p:to>
                                        <p:strVal val="visible"/>
                                      </p:to>
                                    </p:set>
                                    <p:animEffect transition="in" filter="fade">
                                      <p:cBhvr>
                                        <p:cTn id="44" dur="500"/>
                                        <p:tgtEl>
                                          <p:spTgt spid="3">
                                            <p:graphicEl>
                                              <a:dgm id="{CBDF3ADB-672E-4189-88D0-2219A066F7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2593C1C-1CD7-4DB7-977E-DABD487C9605}"/>
                                            </p:graphicEl>
                                          </p:spTgt>
                                        </p:tgtEl>
                                        <p:attrNameLst>
                                          <p:attrName>style.visibility</p:attrName>
                                        </p:attrNameLst>
                                      </p:cBhvr>
                                      <p:to>
                                        <p:strVal val="visible"/>
                                      </p:to>
                                    </p:set>
                                    <p:animEffect transition="in" filter="fade">
                                      <p:cBhvr>
                                        <p:cTn id="49" dur="500"/>
                                        <p:tgtEl>
                                          <p:spTgt spid="3">
                                            <p:graphicEl>
                                              <a:dgm id="{B2593C1C-1CD7-4DB7-977E-DABD487C9605}"/>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BDAC8E3A-8650-41BC-88BA-64BC5E18F629}"/>
                                            </p:graphicEl>
                                          </p:spTgt>
                                        </p:tgtEl>
                                        <p:attrNameLst>
                                          <p:attrName>style.visibility</p:attrName>
                                        </p:attrNameLst>
                                      </p:cBhvr>
                                      <p:to>
                                        <p:strVal val="visible"/>
                                      </p:to>
                                    </p:set>
                                    <p:animEffect transition="in" filter="fade">
                                      <p:cBhvr>
                                        <p:cTn id="52" dur="500"/>
                                        <p:tgtEl>
                                          <p:spTgt spid="3">
                                            <p:graphicEl>
                                              <a:dgm id="{BDAC8E3A-8650-41BC-88BA-64BC5E18F62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C6059648-515D-4ACB-B6E5-8A063E7DFFBE}"/>
                                            </p:graphicEl>
                                          </p:spTgt>
                                        </p:tgtEl>
                                        <p:attrNameLst>
                                          <p:attrName>style.visibility</p:attrName>
                                        </p:attrNameLst>
                                      </p:cBhvr>
                                      <p:to>
                                        <p:strVal val="visible"/>
                                      </p:to>
                                    </p:set>
                                    <p:animEffect transition="in" filter="fade">
                                      <p:cBhvr>
                                        <p:cTn id="57" dur="500"/>
                                        <p:tgtEl>
                                          <p:spTgt spid="3">
                                            <p:graphicEl>
                                              <a:dgm id="{C6059648-515D-4ACB-B6E5-8A063E7DFFBE}"/>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
                                            <p:graphicEl>
                                              <a:dgm id="{D13DE3A9-6D11-48F2-A8FA-5B98F7444860}"/>
                                            </p:graphicEl>
                                          </p:spTgt>
                                        </p:tgtEl>
                                        <p:attrNameLst>
                                          <p:attrName>style.visibility</p:attrName>
                                        </p:attrNameLst>
                                      </p:cBhvr>
                                      <p:to>
                                        <p:strVal val="visible"/>
                                      </p:to>
                                    </p:set>
                                    <p:animEffect transition="in" filter="fade">
                                      <p:cBhvr>
                                        <p:cTn id="60" dur="500"/>
                                        <p:tgtEl>
                                          <p:spTgt spid="3">
                                            <p:graphicEl>
                                              <a:dgm id="{D13DE3A9-6D11-48F2-A8FA-5B98F744486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graphicEl>
                                              <a:dgm id="{607EEA8B-7591-4C3C-9237-98387EBF4135}"/>
                                            </p:graphicEl>
                                          </p:spTgt>
                                        </p:tgtEl>
                                        <p:attrNameLst>
                                          <p:attrName>style.visibility</p:attrName>
                                        </p:attrNameLst>
                                      </p:cBhvr>
                                      <p:to>
                                        <p:strVal val="visible"/>
                                      </p:to>
                                    </p:set>
                                    <p:animEffect transition="in" filter="fade">
                                      <p:cBhvr>
                                        <p:cTn id="65" dur="500"/>
                                        <p:tgtEl>
                                          <p:spTgt spid="3">
                                            <p:graphicEl>
                                              <a:dgm id="{607EEA8B-7591-4C3C-9237-98387EBF4135}"/>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
                                            <p:graphicEl>
                                              <a:dgm id="{F1C534C1-96FD-427F-82BF-B50848D3930F}"/>
                                            </p:graphicEl>
                                          </p:spTgt>
                                        </p:tgtEl>
                                        <p:attrNameLst>
                                          <p:attrName>style.visibility</p:attrName>
                                        </p:attrNameLst>
                                      </p:cBhvr>
                                      <p:to>
                                        <p:strVal val="visible"/>
                                      </p:to>
                                    </p:set>
                                    <p:animEffect transition="in" filter="fade">
                                      <p:cBhvr>
                                        <p:cTn id="68" dur="500"/>
                                        <p:tgtEl>
                                          <p:spTgt spid="3">
                                            <p:graphicEl>
                                              <a:dgm id="{F1C534C1-96FD-427F-82BF-B50848D3930F}"/>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graphicEl>
                                              <a:dgm id="{2A978FE5-496F-41A4-93ED-E06BA49B7D89}"/>
                                            </p:graphicEl>
                                          </p:spTgt>
                                        </p:tgtEl>
                                        <p:attrNameLst>
                                          <p:attrName>style.visibility</p:attrName>
                                        </p:attrNameLst>
                                      </p:cBhvr>
                                      <p:to>
                                        <p:strVal val="visible"/>
                                      </p:to>
                                    </p:set>
                                    <p:animEffect transition="in" filter="fade">
                                      <p:cBhvr>
                                        <p:cTn id="73" dur="500"/>
                                        <p:tgtEl>
                                          <p:spTgt spid="3">
                                            <p:graphicEl>
                                              <a:dgm id="{2A978FE5-496F-41A4-93ED-E06BA49B7D89}"/>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
                                            <p:graphicEl>
                                              <a:dgm id="{1E8953BD-1533-44A9-9CA1-27EA992EE0A5}"/>
                                            </p:graphicEl>
                                          </p:spTgt>
                                        </p:tgtEl>
                                        <p:attrNameLst>
                                          <p:attrName>style.visibility</p:attrName>
                                        </p:attrNameLst>
                                      </p:cBhvr>
                                      <p:to>
                                        <p:strVal val="visible"/>
                                      </p:to>
                                    </p:set>
                                    <p:animEffect transition="in" filter="fade">
                                      <p:cBhvr>
                                        <p:cTn id="76" dur="500"/>
                                        <p:tgtEl>
                                          <p:spTgt spid="3">
                                            <p:graphicEl>
                                              <a:dgm id="{1E8953BD-1533-44A9-9CA1-27EA992EE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695400" y="856671"/>
            <a:ext cx="11077669" cy="988153"/>
          </a:xfrm>
          <a:custGeom>
            <a:avLst/>
            <a:gdLst>
              <a:gd name="connsiteX0" fmla="*/ 0 w 11077669"/>
              <a:gd name="connsiteY0" fmla="*/ 0 h 988153"/>
              <a:gd name="connsiteX1" fmla="*/ 803131 w 11077669"/>
              <a:gd name="connsiteY1" fmla="*/ 0 h 988153"/>
              <a:gd name="connsiteX2" fmla="*/ 1273932 w 11077669"/>
              <a:gd name="connsiteY2" fmla="*/ 0 h 988153"/>
              <a:gd name="connsiteX3" fmla="*/ 1966286 w 11077669"/>
              <a:gd name="connsiteY3" fmla="*/ 0 h 988153"/>
              <a:gd name="connsiteX4" fmla="*/ 2769417 w 11077669"/>
              <a:gd name="connsiteY4" fmla="*/ 0 h 988153"/>
              <a:gd name="connsiteX5" fmla="*/ 3129441 w 11077669"/>
              <a:gd name="connsiteY5" fmla="*/ 0 h 988153"/>
              <a:gd name="connsiteX6" fmla="*/ 3711019 w 11077669"/>
              <a:gd name="connsiteY6" fmla="*/ 0 h 988153"/>
              <a:gd name="connsiteX7" fmla="*/ 4403373 w 11077669"/>
              <a:gd name="connsiteY7" fmla="*/ 0 h 988153"/>
              <a:gd name="connsiteX8" fmla="*/ 5317281 w 11077669"/>
              <a:gd name="connsiteY8" fmla="*/ 0 h 988153"/>
              <a:gd name="connsiteX9" fmla="*/ 5788082 w 11077669"/>
              <a:gd name="connsiteY9" fmla="*/ 0 h 988153"/>
              <a:gd name="connsiteX10" fmla="*/ 6369660 w 11077669"/>
              <a:gd name="connsiteY10" fmla="*/ 0 h 988153"/>
              <a:gd name="connsiteX11" fmla="*/ 7172791 w 11077669"/>
              <a:gd name="connsiteY11" fmla="*/ 0 h 988153"/>
              <a:gd name="connsiteX12" fmla="*/ 7975922 w 11077669"/>
              <a:gd name="connsiteY12" fmla="*/ 0 h 988153"/>
              <a:gd name="connsiteX13" fmla="*/ 8779053 w 11077669"/>
              <a:gd name="connsiteY13" fmla="*/ 0 h 988153"/>
              <a:gd name="connsiteX14" fmla="*/ 9139077 w 11077669"/>
              <a:gd name="connsiteY14" fmla="*/ 0 h 988153"/>
              <a:gd name="connsiteX15" fmla="*/ 9499101 w 11077669"/>
              <a:gd name="connsiteY15" fmla="*/ 0 h 988153"/>
              <a:gd name="connsiteX16" fmla="*/ 9859125 w 11077669"/>
              <a:gd name="connsiteY16" fmla="*/ 0 h 988153"/>
              <a:gd name="connsiteX17" fmla="*/ 11077669 w 11077669"/>
              <a:gd name="connsiteY17" fmla="*/ 0 h 988153"/>
              <a:gd name="connsiteX18" fmla="*/ 11077669 w 11077669"/>
              <a:gd name="connsiteY18" fmla="*/ 464432 h 988153"/>
              <a:gd name="connsiteX19" fmla="*/ 11077669 w 11077669"/>
              <a:gd name="connsiteY19" fmla="*/ 988153 h 988153"/>
              <a:gd name="connsiteX20" fmla="*/ 10606868 w 11077669"/>
              <a:gd name="connsiteY20" fmla="*/ 988153 h 988153"/>
              <a:gd name="connsiteX21" fmla="*/ 10136067 w 11077669"/>
              <a:gd name="connsiteY21" fmla="*/ 988153 h 988153"/>
              <a:gd name="connsiteX22" fmla="*/ 9332936 w 11077669"/>
              <a:gd name="connsiteY22" fmla="*/ 988153 h 988153"/>
              <a:gd name="connsiteX23" fmla="*/ 8640582 w 11077669"/>
              <a:gd name="connsiteY23" fmla="*/ 988153 h 988153"/>
              <a:gd name="connsiteX24" fmla="*/ 8059004 w 11077669"/>
              <a:gd name="connsiteY24" fmla="*/ 988153 h 988153"/>
              <a:gd name="connsiteX25" fmla="*/ 7588203 w 11077669"/>
              <a:gd name="connsiteY25" fmla="*/ 988153 h 988153"/>
              <a:gd name="connsiteX26" fmla="*/ 7006626 w 11077669"/>
              <a:gd name="connsiteY26" fmla="*/ 988153 h 988153"/>
              <a:gd name="connsiteX27" fmla="*/ 6314271 w 11077669"/>
              <a:gd name="connsiteY27" fmla="*/ 988153 h 988153"/>
              <a:gd name="connsiteX28" fmla="*/ 5400364 w 11077669"/>
              <a:gd name="connsiteY28" fmla="*/ 988153 h 988153"/>
              <a:gd name="connsiteX29" fmla="*/ 4708009 w 11077669"/>
              <a:gd name="connsiteY29" fmla="*/ 988153 h 988153"/>
              <a:gd name="connsiteX30" fmla="*/ 4015655 w 11077669"/>
              <a:gd name="connsiteY30" fmla="*/ 988153 h 988153"/>
              <a:gd name="connsiteX31" fmla="*/ 3434077 w 11077669"/>
              <a:gd name="connsiteY31" fmla="*/ 988153 h 988153"/>
              <a:gd name="connsiteX32" fmla="*/ 2852500 w 11077669"/>
              <a:gd name="connsiteY32" fmla="*/ 988153 h 988153"/>
              <a:gd name="connsiteX33" fmla="*/ 2049369 w 11077669"/>
              <a:gd name="connsiteY33" fmla="*/ 988153 h 988153"/>
              <a:gd name="connsiteX34" fmla="*/ 1689345 w 11077669"/>
              <a:gd name="connsiteY34" fmla="*/ 988153 h 988153"/>
              <a:gd name="connsiteX35" fmla="*/ 775437 w 11077669"/>
              <a:gd name="connsiteY35" fmla="*/ 988153 h 988153"/>
              <a:gd name="connsiteX36" fmla="*/ 0 w 11077669"/>
              <a:gd name="connsiteY36" fmla="*/ 988153 h 988153"/>
              <a:gd name="connsiteX37" fmla="*/ 0 w 11077669"/>
              <a:gd name="connsiteY37" fmla="*/ 484195 h 988153"/>
              <a:gd name="connsiteX38" fmla="*/ 0 w 11077669"/>
              <a:gd name="connsiteY38" fmla="*/ 0 h 988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077669" h="988153" fill="none" extrusionOk="0">
                <a:moveTo>
                  <a:pt x="0" y="0"/>
                </a:moveTo>
                <a:cubicBezTo>
                  <a:pt x="170039" y="15516"/>
                  <a:pt x="613829" y="10265"/>
                  <a:pt x="803131" y="0"/>
                </a:cubicBezTo>
                <a:cubicBezTo>
                  <a:pt x="992433" y="-10265"/>
                  <a:pt x="1136976" y="-12824"/>
                  <a:pt x="1273932" y="0"/>
                </a:cubicBezTo>
                <a:cubicBezTo>
                  <a:pt x="1410888" y="12824"/>
                  <a:pt x="1721623" y="32764"/>
                  <a:pt x="1966286" y="0"/>
                </a:cubicBezTo>
                <a:cubicBezTo>
                  <a:pt x="2210949" y="-32764"/>
                  <a:pt x="2585407" y="-14252"/>
                  <a:pt x="2769417" y="0"/>
                </a:cubicBezTo>
                <a:cubicBezTo>
                  <a:pt x="2953427" y="14252"/>
                  <a:pt x="3020051" y="-904"/>
                  <a:pt x="3129441" y="0"/>
                </a:cubicBezTo>
                <a:cubicBezTo>
                  <a:pt x="3238831" y="904"/>
                  <a:pt x="3496965" y="-7464"/>
                  <a:pt x="3711019" y="0"/>
                </a:cubicBezTo>
                <a:cubicBezTo>
                  <a:pt x="3925073" y="7464"/>
                  <a:pt x="4190340" y="18973"/>
                  <a:pt x="4403373" y="0"/>
                </a:cubicBezTo>
                <a:cubicBezTo>
                  <a:pt x="4616406" y="-18973"/>
                  <a:pt x="5079560" y="8910"/>
                  <a:pt x="5317281" y="0"/>
                </a:cubicBezTo>
                <a:cubicBezTo>
                  <a:pt x="5555002" y="-8910"/>
                  <a:pt x="5599217" y="-20485"/>
                  <a:pt x="5788082" y="0"/>
                </a:cubicBezTo>
                <a:cubicBezTo>
                  <a:pt x="5976947" y="20485"/>
                  <a:pt x="6091915" y="-28242"/>
                  <a:pt x="6369660" y="0"/>
                </a:cubicBezTo>
                <a:cubicBezTo>
                  <a:pt x="6647405" y="28242"/>
                  <a:pt x="6816477" y="-7660"/>
                  <a:pt x="7172791" y="0"/>
                </a:cubicBezTo>
                <a:cubicBezTo>
                  <a:pt x="7529105" y="7660"/>
                  <a:pt x="7719580" y="38877"/>
                  <a:pt x="7975922" y="0"/>
                </a:cubicBezTo>
                <a:cubicBezTo>
                  <a:pt x="8232264" y="-38877"/>
                  <a:pt x="8597103" y="-29247"/>
                  <a:pt x="8779053" y="0"/>
                </a:cubicBezTo>
                <a:cubicBezTo>
                  <a:pt x="8961003" y="29247"/>
                  <a:pt x="9003694" y="11703"/>
                  <a:pt x="9139077" y="0"/>
                </a:cubicBezTo>
                <a:cubicBezTo>
                  <a:pt x="9274460" y="-11703"/>
                  <a:pt x="9382014" y="-4064"/>
                  <a:pt x="9499101" y="0"/>
                </a:cubicBezTo>
                <a:cubicBezTo>
                  <a:pt x="9616188" y="4064"/>
                  <a:pt x="9729718" y="2530"/>
                  <a:pt x="9859125" y="0"/>
                </a:cubicBezTo>
                <a:cubicBezTo>
                  <a:pt x="9988532" y="-2530"/>
                  <a:pt x="10492602" y="28767"/>
                  <a:pt x="11077669" y="0"/>
                </a:cubicBezTo>
                <a:cubicBezTo>
                  <a:pt x="11081245" y="227349"/>
                  <a:pt x="11059371" y="265540"/>
                  <a:pt x="11077669" y="464432"/>
                </a:cubicBezTo>
                <a:cubicBezTo>
                  <a:pt x="11095967" y="663324"/>
                  <a:pt x="11089944" y="864385"/>
                  <a:pt x="11077669" y="988153"/>
                </a:cubicBezTo>
                <a:cubicBezTo>
                  <a:pt x="10954543" y="974062"/>
                  <a:pt x="10757515" y="985191"/>
                  <a:pt x="10606868" y="988153"/>
                </a:cubicBezTo>
                <a:cubicBezTo>
                  <a:pt x="10456221" y="991115"/>
                  <a:pt x="10353378" y="993545"/>
                  <a:pt x="10136067" y="988153"/>
                </a:cubicBezTo>
                <a:cubicBezTo>
                  <a:pt x="9918756" y="982761"/>
                  <a:pt x="9600761" y="990384"/>
                  <a:pt x="9332936" y="988153"/>
                </a:cubicBezTo>
                <a:cubicBezTo>
                  <a:pt x="9065111" y="985922"/>
                  <a:pt x="8919085" y="1001544"/>
                  <a:pt x="8640582" y="988153"/>
                </a:cubicBezTo>
                <a:cubicBezTo>
                  <a:pt x="8362079" y="974762"/>
                  <a:pt x="8317210" y="1011405"/>
                  <a:pt x="8059004" y="988153"/>
                </a:cubicBezTo>
                <a:cubicBezTo>
                  <a:pt x="7800798" y="964901"/>
                  <a:pt x="7687227" y="968482"/>
                  <a:pt x="7588203" y="988153"/>
                </a:cubicBezTo>
                <a:cubicBezTo>
                  <a:pt x="7489179" y="1007824"/>
                  <a:pt x="7250415" y="1007560"/>
                  <a:pt x="7006626" y="988153"/>
                </a:cubicBezTo>
                <a:cubicBezTo>
                  <a:pt x="6762837" y="968746"/>
                  <a:pt x="6522366" y="986971"/>
                  <a:pt x="6314271" y="988153"/>
                </a:cubicBezTo>
                <a:cubicBezTo>
                  <a:pt x="6106176" y="989335"/>
                  <a:pt x="5774928" y="1016185"/>
                  <a:pt x="5400364" y="988153"/>
                </a:cubicBezTo>
                <a:cubicBezTo>
                  <a:pt x="5025800" y="960121"/>
                  <a:pt x="4926124" y="965678"/>
                  <a:pt x="4708009" y="988153"/>
                </a:cubicBezTo>
                <a:cubicBezTo>
                  <a:pt x="4489895" y="1010628"/>
                  <a:pt x="4160254" y="986214"/>
                  <a:pt x="4015655" y="988153"/>
                </a:cubicBezTo>
                <a:cubicBezTo>
                  <a:pt x="3871056" y="990092"/>
                  <a:pt x="3719483" y="993045"/>
                  <a:pt x="3434077" y="988153"/>
                </a:cubicBezTo>
                <a:cubicBezTo>
                  <a:pt x="3148671" y="983261"/>
                  <a:pt x="3018012" y="980597"/>
                  <a:pt x="2852500" y="988153"/>
                </a:cubicBezTo>
                <a:cubicBezTo>
                  <a:pt x="2686988" y="995709"/>
                  <a:pt x="2329013" y="1007745"/>
                  <a:pt x="2049369" y="988153"/>
                </a:cubicBezTo>
                <a:cubicBezTo>
                  <a:pt x="1769725" y="968561"/>
                  <a:pt x="1868901" y="996725"/>
                  <a:pt x="1689345" y="988153"/>
                </a:cubicBezTo>
                <a:cubicBezTo>
                  <a:pt x="1509789" y="979581"/>
                  <a:pt x="1104771" y="1024005"/>
                  <a:pt x="775437" y="988153"/>
                </a:cubicBezTo>
                <a:cubicBezTo>
                  <a:pt x="446103" y="952301"/>
                  <a:pt x="366758" y="997532"/>
                  <a:pt x="0" y="988153"/>
                </a:cubicBezTo>
                <a:cubicBezTo>
                  <a:pt x="-17327" y="801730"/>
                  <a:pt x="-12355" y="713623"/>
                  <a:pt x="0" y="484195"/>
                </a:cubicBezTo>
                <a:cubicBezTo>
                  <a:pt x="12355" y="254767"/>
                  <a:pt x="1399" y="199017"/>
                  <a:pt x="0" y="0"/>
                </a:cubicBezTo>
                <a:close/>
              </a:path>
              <a:path w="11077669" h="988153" stroke="0" extrusionOk="0">
                <a:moveTo>
                  <a:pt x="0" y="0"/>
                </a:moveTo>
                <a:cubicBezTo>
                  <a:pt x="227229" y="13155"/>
                  <a:pt x="615191" y="-19861"/>
                  <a:pt x="913908" y="0"/>
                </a:cubicBezTo>
                <a:cubicBezTo>
                  <a:pt x="1212625" y="19861"/>
                  <a:pt x="1265409" y="26869"/>
                  <a:pt x="1495485" y="0"/>
                </a:cubicBezTo>
                <a:cubicBezTo>
                  <a:pt x="1725561" y="-26869"/>
                  <a:pt x="1735373" y="666"/>
                  <a:pt x="1855510" y="0"/>
                </a:cubicBezTo>
                <a:cubicBezTo>
                  <a:pt x="1975648" y="-666"/>
                  <a:pt x="2070634" y="17155"/>
                  <a:pt x="2215534" y="0"/>
                </a:cubicBezTo>
                <a:cubicBezTo>
                  <a:pt x="2360434" y="-17155"/>
                  <a:pt x="2509776" y="-15009"/>
                  <a:pt x="2797111" y="0"/>
                </a:cubicBezTo>
                <a:cubicBezTo>
                  <a:pt x="3084446" y="15009"/>
                  <a:pt x="3046401" y="1525"/>
                  <a:pt x="3157136" y="0"/>
                </a:cubicBezTo>
                <a:cubicBezTo>
                  <a:pt x="3267871" y="-1525"/>
                  <a:pt x="3414789" y="-4310"/>
                  <a:pt x="3517160" y="0"/>
                </a:cubicBezTo>
                <a:cubicBezTo>
                  <a:pt x="3619531" y="4310"/>
                  <a:pt x="4162706" y="12735"/>
                  <a:pt x="4431068" y="0"/>
                </a:cubicBezTo>
                <a:cubicBezTo>
                  <a:pt x="4699430" y="-12735"/>
                  <a:pt x="4910218" y="-4447"/>
                  <a:pt x="5344975" y="0"/>
                </a:cubicBezTo>
                <a:cubicBezTo>
                  <a:pt x="5779732" y="4447"/>
                  <a:pt x="5635020" y="-11214"/>
                  <a:pt x="5815776" y="0"/>
                </a:cubicBezTo>
                <a:cubicBezTo>
                  <a:pt x="5996532" y="11214"/>
                  <a:pt x="6126319" y="-22021"/>
                  <a:pt x="6286577" y="0"/>
                </a:cubicBezTo>
                <a:cubicBezTo>
                  <a:pt x="6446835" y="22021"/>
                  <a:pt x="6481456" y="4798"/>
                  <a:pt x="6646601" y="0"/>
                </a:cubicBezTo>
                <a:cubicBezTo>
                  <a:pt x="6811746" y="-4798"/>
                  <a:pt x="7242413" y="-27201"/>
                  <a:pt x="7560509" y="0"/>
                </a:cubicBezTo>
                <a:cubicBezTo>
                  <a:pt x="7878605" y="27201"/>
                  <a:pt x="8020921" y="13157"/>
                  <a:pt x="8142087" y="0"/>
                </a:cubicBezTo>
                <a:cubicBezTo>
                  <a:pt x="8263253" y="-13157"/>
                  <a:pt x="8425760" y="-1355"/>
                  <a:pt x="8502111" y="0"/>
                </a:cubicBezTo>
                <a:cubicBezTo>
                  <a:pt x="8578462" y="1355"/>
                  <a:pt x="8737181" y="5885"/>
                  <a:pt x="8862135" y="0"/>
                </a:cubicBezTo>
                <a:cubicBezTo>
                  <a:pt x="8987089" y="-5885"/>
                  <a:pt x="9116649" y="11458"/>
                  <a:pt x="9222159" y="0"/>
                </a:cubicBezTo>
                <a:cubicBezTo>
                  <a:pt x="9327669" y="-11458"/>
                  <a:pt x="9762939" y="-30247"/>
                  <a:pt x="9914514" y="0"/>
                </a:cubicBezTo>
                <a:cubicBezTo>
                  <a:pt x="10066089" y="30247"/>
                  <a:pt x="10569658" y="-33767"/>
                  <a:pt x="11077669" y="0"/>
                </a:cubicBezTo>
                <a:cubicBezTo>
                  <a:pt x="11096392" y="190425"/>
                  <a:pt x="11084364" y="383910"/>
                  <a:pt x="11077669" y="494077"/>
                </a:cubicBezTo>
                <a:cubicBezTo>
                  <a:pt x="11070974" y="604244"/>
                  <a:pt x="11064606" y="795400"/>
                  <a:pt x="11077669" y="988153"/>
                </a:cubicBezTo>
                <a:cubicBezTo>
                  <a:pt x="10878042" y="986992"/>
                  <a:pt x="10620762" y="958192"/>
                  <a:pt x="10385315" y="988153"/>
                </a:cubicBezTo>
                <a:cubicBezTo>
                  <a:pt x="10149868" y="1018114"/>
                  <a:pt x="10117388" y="993955"/>
                  <a:pt x="10025290" y="988153"/>
                </a:cubicBezTo>
                <a:cubicBezTo>
                  <a:pt x="9933193" y="982351"/>
                  <a:pt x="9753228" y="995024"/>
                  <a:pt x="9554490" y="988153"/>
                </a:cubicBezTo>
                <a:cubicBezTo>
                  <a:pt x="9355752" y="981282"/>
                  <a:pt x="9204529" y="983755"/>
                  <a:pt x="8972912" y="988153"/>
                </a:cubicBezTo>
                <a:cubicBezTo>
                  <a:pt x="8741295" y="992551"/>
                  <a:pt x="8556674" y="985323"/>
                  <a:pt x="8280558" y="988153"/>
                </a:cubicBezTo>
                <a:cubicBezTo>
                  <a:pt x="8004442" y="990983"/>
                  <a:pt x="7971543" y="1015757"/>
                  <a:pt x="7698980" y="988153"/>
                </a:cubicBezTo>
                <a:cubicBezTo>
                  <a:pt x="7426417" y="960549"/>
                  <a:pt x="7230184" y="973278"/>
                  <a:pt x="7006626" y="988153"/>
                </a:cubicBezTo>
                <a:cubicBezTo>
                  <a:pt x="6783068" y="1003028"/>
                  <a:pt x="6710983" y="975599"/>
                  <a:pt x="6535825" y="988153"/>
                </a:cubicBezTo>
                <a:cubicBezTo>
                  <a:pt x="6360667" y="1000707"/>
                  <a:pt x="6141252" y="1000110"/>
                  <a:pt x="5843470" y="988153"/>
                </a:cubicBezTo>
                <a:cubicBezTo>
                  <a:pt x="5545689" y="976196"/>
                  <a:pt x="5149239" y="993771"/>
                  <a:pt x="4929563" y="988153"/>
                </a:cubicBezTo>
                <a:cubicBezTo>
                  <a:pt x="4709887" y="982535"/>
                  <a:pt x="4575219" y="985864"/>
                  <a:pt x="4347985" y="988153"/>
                </a:cubicBezTo>
                <a:cubicBezTo>
                  <a:pt x="4120751" y="990442"/>
                  <a:pt x="3821647" y="1014587"/>
                  <a:pt x="3655631" y="988153"/>
                </a:cubicBezTo>
                <a:cubicBezTo>
                  <a:pt x="3489615" y="961719"/>
                  <a:pt x="3401177" y="987217"/>
                  <a:pt x="3295607" y="988153"/>
                </a:cubicBezTo>
                <a:cubicBezTo>
                  <a:pt x="3190037" y="989089"/>
                  <a:pt x="2832309" y="962082"/>
                  <a:pt x="2603252" y="988153"/>
                </a:cubicBezTo>
                <a:cubicBezTo>
                  <a:pt x="2374196" y="1014224"/>
                  <a:pt x="2374596" y="983092"/>
                  <a:pt x="2243228" y="988153"/>
                </a:cubicBezTo>
                <a:cubicBezTo>
                  <a:pt x="2111860" y="993214"/>
                  <a:pt x="1610415" y="948344"/>
                  <a:pt x="1440097" y="988153"/>
                </a:cubicBezTo>
                <a:cubicBezTo>
                  <a:pt x="1269779" y="1027962"/>
                  <a:pt x="398791" y="977724"/>
                  <a:pt x="0" y="988153"/>
                </a:cubicBezTo>
                <a:cubicBezTo>
                  <a:pt x="-22699" y="763922"/>
                  <a:pt x="3767" y="714546"/>
                  <a:pt x="0" y="484195"/>
                </a:cubicBezTo>
                <a:cubicBezTo>
                  <a:pt x="-3767" y="253844"/>
                  <a:pt x="-1825" y="201434"/>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427827869">
                  <a:prstGeom prst="rect">
                    <a:avLst/>
                  </a:prstGeom>
                  <ask:type>
                    <ask:lineSketchFreehand/>
                  </ask:type>
                </ask:lineSketchStyleProps>
              </a:ext>
            </a:extLst>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fontAlgn="auto">
              <a:lnSpc>
                <a:spcPct val="120000"/>
              </a:lnSpc>
              <a:spcAft>
                <a:spcPts val="0"/>
              </a:spcAft>
              <a:buNone/>
            </a:pPr>
            <a:r>
              <a:rPr lang="en-GB" sz="2200" dirty="0"/>
              <a:t>The information gathered from witnesses may provide details leading to the suspect. To help trace that person the Investigating Officer may use some of the following methods:</a:t>
            </a:r>
          </a:p>
          <a:p>
            <a:pPr marL="0" indent="0" fontAlgn="auto">
              <a:spcAft>
                <a:spcPts val="0"/>
              </a:spcAft>
              <a:buNone/>
            </a:pPr>
            <a:endParaRPr lang="en-GB" sz="2400" dirty="0"/>
          </a:p>
          <a:p>
            <a:pPr fontAlgn="auto">
              <a:spcAft>
                <a:spcPts val="0"/>
              </a:spcAft>
            </a:pPr>
            <a:endParaRPr lang="en-GB" sz="2400" dirty="0"/>
          </a:p>
          <a:p>
            <a:pPr marL="0" indent="0" fontAlgn="auto">
              <a:spcAft>
                <a:spcPts val="0"/>
              </a:spcAft>
              <a:buNone/>
            </a:pPr>
            <a:endParaRPr lang="en-GB" sz="2400" dirty="0"/>
          </a:p>
        </p:txBody>
      </p:sp>
      <p:sp>
        <p:nvSpPr>
          <p:cNvPr id="13" name="TextBox 3"/>
          <p:cNvSpPr txBox="1">
            <a:spLocks noChangeArrowheads="1"/>
          </p:cNvSpPr>
          <p:nvPr/>
        </p:nvSpPr>
        <p:spPr bwMode="auto">
          <a:xfrm>
            <a:off x="695401" y="166391"/>
            <a:ext cx="1107766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extLst>
              <p:ext uri="{D42A27DB-BD31-4B8C-83A1-F6EECF244321}">
                <p14:modId xmlns:p14="http://schemas.microsoft.com/office/powerpoint/2010/main" val="2755872496"/>
              </p:ext>
            </p:extLst>
          </p:nvPr>
        </p:nvGraphicFramePr>
        <p:xfrm>
          <a:off x="1487488" y="2002027"/>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5" dur="500"/>
                                        <p:tgtEl>
                                          <p:spTgt spid="3">
                                            <p:graphicEl>
                                              <a:dgm id="{96618DC0-637F-4570-AFDC-2C1C809B3F1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18" dur="500"/>
                                        <p:tgtEl>
                                          <p:spTgt spid="3">
                                            <p:graphicEl>
                                              <a:dgm id="{7829B1D7-4CCA-42B0-93B9-5A6476EA9AC1}"/>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1" dur="500"/>
                                        <p:tgtEl>
                                          <p:spTgt spid="3">
                                            <p:graphicEl>
                                              <a:dgm id="{7C2AC7A8-4A31-49DF-BEAB-68129E9CA1C5}"/>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24" dur="500"/>
                                        <p:tgtEl>
                                          <p:spTgt spid="3">
                                            <p:graphicEl>
                                              <a:dgm id="{27A32CB0-1211-40D6-B65A-A26C81E50873}"/>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27" dur="500"/>
                                        <p:tgtEl>
                                          <p:spTgt spid="3">
                                            <p:graphicEl>
                                              <a:dgm id="{B1EBEA65-2C1E-45D9-9E9E-47DD906D34F3}"/>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30" dur="500"/>
                                        <p:tgtEl>
                                          <p:spTgt spid="3">
                                            <p:graphicEl>
                                              <a:dgm id="{8BC08E08-2C11-4B9A-A453-B21163967556}"/>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33" dur="500"/>
                                        <p:tgtEl>
                                          <p:spTgt spid="3">
                                            <p:graphicEl>
                                              <a:dgm id="{19368745-FFC4-4D83-85CC-FA05454DB85D}"/>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36" dur="500"/>
                                        <p:tgtEl>
                                          <p:spTgt spid="3">
                                            <p:graphicEl>
                                              <a:dgm id="{F568E676-16F9-4F85-B231-BCA8858473B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39"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608754" y="2708920"/>
            <a:ext cx="2032473" cy="2122996"/>
          </a:xfrm>
          <a:prstGeom prst="rect">
            <a:avLst/>
          </a:prstGeom>
        </p:spPr>
      </p:pic>
      <p:sp>
        <p:nvSpPr>
          <p:cNvPr id="7" name="TextBox 3"/>
          <p:cNvSpPr txBox="1">
            <a:spLocks noChangeArrowheads="1"/>
          </p:cNvSpPr>
          <p:nvPr/>
        </p:nvSpPr>
        <p:spPr bwMode="auto">
          <a:xfrm>
            <a:off x="767408" y="260648"/>
            <a:ext cx="1072919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extLst>
              <p:ext uri="{D42A27DB-BD31-4B8C-83A1-F6EECF244321}">
                <p14:modId xmlns:p14="http://schemas.microsoft.com/office/powerpoint/2010/main" val="200463300"/>
              </p:ext>
            </p:extLst>
          </p:nvPr>
        </p:nvGraphicFramePr>
        <p:xfrm>
          <a:off x="1550773" y="1296876"/>
          <a:ext cx="5976664" cy="4264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947428" y="238357"/>
            <a:ext cx="10585175"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Why do we need Intelligence?</a:t>
            </a:r>
          </a:p>
        </p:txBody>
      </p:sp>
      <p:pic>
        <p:nvPicPr>
          <p:cNvPr id="9" name="Picture 8"/>
          <p:cNvPicPr>
            <a:picLocks noChangeAspect="1"/>
          </p:cNvPicPr>
          <p:nvPr/>
        </p:nvPicPr>
        <p:blipFill rotWithShape="1">
          <a:blip r:embed="rId3"/>
          <a:srcRect b="16401"/>
          <a:stretch/>
        </p:blipFill>
        <p:spPr>
          <a:xfrm>
            <a:off x="2063551" y="3429000"/>
            <a:ext cx="1827187" cy="1964996"/>
          </a:xfrm>
          <a:prstGeom prst="rect">
            <a:avLst/>
          </a:prstGeom>
        </p:spPr>
      </p:pic>
      <p:graphicFrame>
        <p:nvGraphicFramePr>
          <p:cNvPr id="3" name="Diagram 2">
            <a:extLst>
              <a:ext uri="{FF2B5EF4-FFF2-40B4-BE49-F238E27FC236}">
                <a16:creationId xmlns:a16="http://schemas.microsoft.com/office/drawing/2014/main" id="{683F4676-C916-412E-AA83-1360905C2203}"/>
              </a:ext>
            </a:extLst>
          </p:cNvPr>
          <p:cNvGraphicFramePr/>
          <p:nvPr>
            <p:extLst>
              <p:ext uri="{D42A27DB-BD31-4B8C-83A1-F6EECF244321}">
                <p14:modId xmlns:p14="http://schemas.microsoft.com/office/powerpoint/2010/main" val="2747388872"/>
              </p:ext>
            </p:extLst>
          </p:nvPr>
        </p:nvGraphicFramePr>
        <p:xfrm>
          <a:off x="2063551" y="908471"/>
          <a:ext cx="8352928" cy="41288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015AE00-7B7C-46A7-A671-DAFFBE82310E}"/>
                                            </p:graphicEl>
                                          </p:spTgt>
                                        </p:tgtEl>
                                        <p:attrNameLst>
                                          <p:attrName>style.visibility</p:attrName>
                                        </p:attrNameLst>
                                      </p:cBhvr>
                                      <p:to>
                                        <p:strVal val="visible"/>
                                      </p:to>
                                    </p:set>
                                    <p:animEffect transition="in" filter="fade">
                                      <p:cBhvr>
                                        <p:cTn id="7" dur="500"/>
                                        <p:tgtEl>
                                          <p:spTgt spid="3">
                                            <p:graphicEl>
                                              <a:dgm id="{8015AE00-7B7C-46A7-A671-DAFFBE8231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C79D8DA-86E2-44CB-A390-B8AF848F28E4}"/>
                                            </p:graphicEl>
                                          </p:spTgt>
                                        </p:tgtEl>
                                        <p:attrNameLst>
                                          <p:attrName>style.visibility</p:attrName>
                                        </p:attrNameLst>
                                      </p:cBhvr>
                                      <p:to>
                                        <p:strVal val="visible"/>
                                      </p:to>
                                    </p:set>
                                    <p:animEffect transition="in" filter="fade">
                                      <p:cBhvr>
                                        <p:cTn id="12" dur="500"/>
                                        <p:tgtEl>
                                          <p:spTgt spid="3">
                                            <p:graphicEl>
                                              <a:dgm id="{EC79D8DA-86E2-44CB-A390-B8AF848F28E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5FBDB2A-6B92-4B75-A841-8FA1194199F4}"/>
                                            </p:graphicEl>
                                          </p:spTgt>
                                        </p:tgtEl>
                                        <p:attrNameLst>
                                          <p:attrName>style.visibility</p:attrName>
                                        </p:attrNameLst>
                                      </p:cBhvr>
                                      <p:to>
                                        <p:strVal val="visible"/>
                                      </p:to>
                                    </p:set>
                                    <p:animEffect transition="in" filter="fade">
                                      <p:cBhvr>
                                        <p:cTn id="15" dur="500"/>
                                        <p:tgtEl>
                                          <p:spTgt spid="3">
                                            <p:graphicEl>
                                              <a:dgm id="{D5FBDB2A-6B92-4B75-A841-8FA1194199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3F5BF24B-595D-4184-AF0C-6632689C8FB7}"/>
                                            </p:graphicEl>
                                          </p:spTgt>
                                        </p:tgtEl>
                                        <p:attrNameLst>
                                          <p:attrName>style.visibility</p:attrName>
                                        </p:attrNameLst>
                                      </p:cBhvr>
                                      <p:to>
                                        <p:strVal val="visible"/>
                                      </p:to>
                                    </p:set>
                                    <p:animEffect transition="in" filter="fade">
                                      <p:cBhvr>
                                        <p:cTn id="20" dur="500"/>
                                        <p:tgtEl>
                                          <p:spTgt spid="3">
                                            <p:graphicEl>
                                              <a:dgm id="{3F5BF24B-595D-4184-AF0C-6632689C8F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04BAACE-6EFC-4CB5-8CE7-262D2811AEA7}"/>
                                            </p:graphicEl>
                                          </p:spTgt>
                                        </p:tgtEl>
                                        <p:attrNameLst>
                                          <p:attrName>style.visibility</p:attrName>
                                        </p:attrNameLst>
                                      </p:cBhvr>
                                      <p:to>
                                        <p:strVal val="visible"/>
                                      </p:to>
                                    </p:set>
                                    <p:animEffect transition="in" filter="fade">
                                      <p:cBhvr>
                                        <p:cTn id="23" dur="500"/>
                                        <p:tgtEl>
                                          <p:spTgt spid="3">
                                            <p:graphicEl>
                                              <a:dgm id="{604BAACE-6EFC-4CB5-8CE7-262D2811AEA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825924E-EB12-4411-A510-B20569AA395C}"/>
                                            </p:graphicEl>
                                          </p:spTgt>
                                        </p:tgtEl>
                                        <p:attrNameLst>
                                          <p:attrName>style.visibility</p:attrName>
                                        </p:attrNameLst>
                                      </p:cBhvr>
                                      <p:to>
                                        <p:strVal val="visible"/>
                                      </p:to>
                                    </p:set>
                                    <p:animEffect transition="in" filter="fade">
                                      <p:cBhvr>
                                        <p:cTn id="28" dur="500"/>
                                        <p:tgtEl>
                                          <p:spTgt spid="3">
                                            <p:graphicEl>
                                              <a:dgm id="{2825924E-EB12-4411-A510-B20569AA395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A63F16D8-ED06-4D3C-9B3B-CF6F3BCF7F53}"/>
                                            </p:graphicEl>
                                          </p:spTgt>
                                        </p:tgtEl>
                                        <p:attrNameLst>
                                          <p:attrName>style.visibility</p:attrName>
                                        </p:attrNameLst>
                                      </p:cBhvr>
                                      <p:to>
                                        <p:strVal val="visible"/>
                                      </p:to>
                                    </p:set>
                                    <p:animEffect transition="in" filter="fade">
                                      <p:cBhvr>
                                        <p:cTn id="31" dur="500"/>
                                        <p:tgtEl>
                                          <p:spTgt spid="3">
                                            <p:graphicEl>
                                              <a:dgm id="{A63F16D8-ED06-4D3C-9B3B-CF6F3BCF7F5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F304AB32-B252-4408-9AB9-AAA9EC0BB5E5}"/>
                                            </p:graphicEl>
                                          </p:spTgt>
                                        </p:tgtEl>
                                        <p:attrNameLst>
                                          <p:attrName>style.visibility</p:attrName>
                                        </p:attrNameLst>
                                      </p:cBhvr>
                                      <p:to>
                                        <p:strVal val="visible"/>
                                      </p:to>
                                    </p:set>
                                    <p:animEffect transition="in" filter="fade">
                                      <p:cBhvr>
                                        <p:cTn id="36" dur="500"/>
                                        <p:tgtEl>
                                          <p:spTgt spid="3">
                                            <p:graphicEl>
                                              <a:dgm id="{F304AB32-B252-4408-9AB9-AAA9EC0BB5E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0FB078CA-F710-42B6-B568-0B6F36367542}"/>
                                            </p:graphicEl>
                                          </p:spTgt>
                                        </p:tgtEl>
                                        <p:attrNameLst>
                                          <p:attrName>style.visibility</p:attrName>
                                        </p:attrNameLst>
                                      </p:cBhvr>
                                      <p:to>
                                        <p:strVal val="visible"/>
                                      </p:to>
                                    </p:set>
                                    <p:animEffect transition="in" filter="fade">
                                      <p:cBhvr>
                                        <p:cTn id="39" dur="500"/>
                                        <p:tgtEl>
                                          <p:spTgt spid="3">
                                            <p:graphicEl>
                                              <a:dgm id="{0FB078CA-F710-42B6-B568-0B6F363675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lient\G$\CKP Images\NIM\NIM Logo.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9456" y="1916832"/>
            <a:ext cx="2797691" cy="2670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3"/>
          <p:cNvSpPr txBox="1">
            <a:spLocks noChangeArrowheads="1"/>
          </p:cNvSpPr>
          <p:nvPr/>
        </p:nvSpPr>
        <p:spPr bwMode="auto">
          <a:xfrm>
            <a:off x="983432" y="332657"/>
            <a:ext cx="1036915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The </a:t>
            </a:r>
            <a:r>
              <a:rPr lang="en-GB" altLang="en-US" sz="3200" b="1" i="1" u="sng" dirty="0">
                <a:solidFill>
                  <a:schemeClr val="bg1"/>
                </a:solidFill>
                <a:latin typeface="+mn-lt"/>
              </a:rPr>
              <a:t>N</a:t>
            </a:r>
            <a:r>
              <a:rPr lang="en-GB" altLang="en-US" sz="3200" b="1" dirty="0">
                <a:solidFill>
                  <a:schemeClr val="bg1"/>
                </a:solidFill>
                <a:latin typeface="+mn-lt"/>
              </a:rPr>
              <a:t>ational </a:t>
            </a:r>
            <a:r>
              <a:rPr lang="en-GB" altLang="en-US" sz="3200" b="1" i="1" u="sng" dirty="0">
                <a:solidFill>
                  <a:schemeClr val="bg1"/>
                </a:solidFill>
                <a:latin typeface="+mn-lt"/>
              </a:rPr>
              <a:t>I</a:t>
            </a:r>
            <a:r>
              <a:rPr lang="en-GB" altLang="en-US" sz="3200" b="1" dirty="0">
                <a:solidFill>
                  <a:schemeClr val="bg1"/>
                </a:solidFill>
                <a:latin typeface="+mn-lt"/>
              </a:rPr>
              <a:t>ntelligence </a:t>
            </a:r>
            <a:r>
              <a:rPr lang="en-GB" altLang="en-US" sz="3200" b="1" i="1" u="sng" dirty="0">
                <a:solidFill>
                  <a:schemeClr val="bg1"/>
                </a:solidFill>
                <a:latin typeface="+mn-lt"/>
              </a:rPr>
              <a:t>M</a:t>
            </a:r>
            <a:r>
              <a:rPr lang="en-GB" altLang="en-US" sz="32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extLst>
              <p:ext uri="{D42A27DB-BD31-4B8C-83A1-F6EECF244321}">
                <p14:modId xmlns:p14="http://schemas.microsoft.com/office/powerpoint/2010/main" val="3585517766"/>
              </p:ext>
            </p:extLst>
          </p:nvPr>
        </p:nvGraphicFramePr>
        <p:xfrm>
          <a:off x="5146855" y="1220058"/>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640013" y="696612"/>
            <a:ext cx="6985000" cy="4824412"/>
          </a:xfrm>
          <a:prstGeom prst="triangle">
            <a:avLst/>
          </a:prstGeom>
          <a:solidFill>
            <a:schemeClr val="bg2">
              <a:lumMod val="75000"/>
            </a:schemeClr>
          </a:solidFill>
          <a:ln w="9525" cap="flat" cmpd="sng" algn="ctr">
            <a:noFill/>
            <a:prstDash val="solid"/>
            <a:round/>
            <a:headEnd type="none" w="med" len="med"/>
            <a:tailEnd type="none" w="med" len="med"/>
          </a:ln>
          <a:effectLst/>
        </p:spPr>
        <p:txBody>
          <a:bodyPr/>
          <a:lstStyle/>
          <a:p>
            <a:pPr algn="ctr" eaLnBrk="1" fontAlgn="auto" hangingPunct="1">
              <a:spcBef>
                <a:spcPts val="0"/>
              </a:spcBef>
              <a:spcAft>
                <a:spcPts val="0"/>
              </a:spcAft>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tx2">
              <a:lumMod val="40000"/>
              <a:lumOff val="60000"/>
            </a:schemeClr>
          </a:solidFill>
          <a:ln w="9525" cap="flat" cmpd="sng" algn="ctr">
            <a:gradFill>
              <a:gsLst>
                <a:gs pos="0">
                  <a:srgbClr val="BBE0E3">
                    <a:lumMod val="5000"/>
                    <a:lumOff val="95000"/>
                  </a:srgbClr>
                </a:gs>
                <a:gs pos="14000">
                  <a:srgbClr val="BBE0E3">
                    <a:lumMod val="45000"/>
                    <a:lumOff val="55000"/>
                  </a:srgbClr>
                </a:gs>
                <a:gs pos="83000">
                  <a:srgbClr val="BBE0E3">
                    <a:lumMod val="45000"/>
                    <a:lumOff val="55000"/>
                  </a:srgbClr>
                </a:gs>
                <a:gs pos="100000">
                  <a:srgbClr val="BBE0E3">
                    <a:lumMod val="30000"/>
                    <a:lumOff val="70000"/>
                  </a:srgbClr>
                </a:gs>
              </a:gsLst>
              <a:lin ang="5400000" scaled="1"/>
            </a:gradFill>
            <a:prstDash val="solid"/>
            <a:round/>
            <a:headEnd type="none" w="med" len="med"/>
            <a:tailEnd type="none" w="med" len="med"/>
          </a:ln>
          <a:effectLst/>
        </p:spPr>
        <p:txBody>
          <a:bodyPr/>
          <a:lstStyle/>
          <a:p>
            <a:pPr algn="ctr" eaLnBrk="1" fontAlgn="auto" hangingPunct="1">
              <a:spcBef>
                <a:spcPts val="0"/>
              </a:spcBef>
              <a:spcAft>
                <a:spcPts val="0"/>
              </a:spcAft>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5">
              <a:lumMod val="20000"/>
              <a:lumOff val="80000"/>
            </a:schemeClr>
          </a:solidFill>
          <a:ln w="9525" cap="flat" cmpd="sng" algn="ctr">
            <a:noFill/>
            <a:prstDash val="solid"/>
            <a:round/>
            <a:headEnd type="none" w="med" len="med"/>
            <a:tailEnd type="none" w="med" len="med"/>
          </a:ln>
          <a:effectLst/>
        </p:spPr>
        <p:txBody>
          <a:bodyPr/>
          <a:lstStyle/>
          <a:p>
            <a:pPr algn="ctr" eaLnBrk="1" fontAlgn="auto" hangingPunct="1">
              <a:spcBef>
                <a:spcPts val="0"/>
              </a:spcBef>
              <a:spcAft>
                <a:spcPts val="0"/>
              </a:spcAft>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3754730" y="495266"/>
            <a:ext cx="1693198" cy="178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200" b="1" kern="0" dirty="0">
                <a:latin typeface="+mn-lt"/>
              </a:rPr>
              <a:t>National Intelligence</a:t>
            </a:r>
          </a:p>
          <a:p>
            <a:pPr algn="ctr" eaLnBrk="1" fontAlgn="auto" hangingPunct="1">
              <a:spcBef>
                <a:spcPct val="0"/>
              </a:spcBef>
              <a:spcAft>
                <a:spcPts val="0"/>
              </a:spcAft>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2253879" y="2098651"/>
            <a:ext cx="1881534" cy="178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637494" y="3910795"/>
            <a:ext cx="1476375"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200" b="1" kern="0" dirty="0">
                <a:latin typeface="+mn-lt"/>
              </a:rPr>
              <a:t>Local </a:t>
            </a:r>
            <a:r>
              <a:rPr lang="en-GB" altLang="en-US" sz="2100" b="1" kern="0" dirty="0">
                <a:latin typeface="+mn-lt"/>
              </a:rPr>
              <a:t>Intelligence</a:t>
            </a:r>
          </a:p>
          <a:p>
            <a:pPr algn="ctr" eaLnBrk="1" fontAlgn="auto" hangingPunct="1">
              <a:spcBef>
                <a:spcPct val="0"/>
              </a:spcBef>
              <a:spcAft>
                <a:spcPts val="0"/>
              </a:spcAft>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1800" b="1" i="1" kern="0" dirty="0"/>
              <a:t>Neighbourhood and BCU </a:t>
            </a:r>
          </a:p>
        </p:txBody>
      </p:sp>
      <p:sp>
        <p:nvSpPr>
          <p:cNvPr id="16" name="TextBox 15"/>
          <p:cNvSpPr txBox="1">
            <a:spLocks noChangeArrowheads="1"/>
          </p:cNvSpPr>
          <p:nvPr/>
        </p:nvSpPr>
        <p:spPr bwMode="auto">
          <a:xfrm>
            <a:off x="8005677" y="320285"/>
            <a:ext cx="2274887" cy="1384300"/>
          </a:xfrm>
          <a:prstGeom prst="rect">
            <a:avLst/>
          </a:prstGeom>
          <a:solidFill>
            <a:srgbClr val="002060"/>
          </a:solidFill>
          <a:ln>
            <a:noFill/>
          </a:ln>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800" b="1" kern="0" dirty="0">
                <a:solidFill>
                  <a:schemeClr val="bg1"/>
                </a:solidFill>
                <a:latin typeface="+mn-lt"/>
              </a:rPr>
              <a:t>National Intelligence Model (NIM)</a:t>
            </a:r>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Roger Images\Images\tapecuedite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38777" y="1186399"/>
            <a:ext cx="2373847" cy="3144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4DCCA682-66C9-4FEA-B2BB-D28D84BA1CD6}"/>
              </a:ext>
            </a:extLst>
          </p:cNvPr>
          <p:cNvSpPr>
            <a:spLocks noGrp="1"/>
          </p:cNvSpPr>
          <p:nvPr>
            <p:ph type="title"/>
          </p:nvPr>
        </p:nvSpPr>
        <p:spPr>
          <a:xfrm>
            <a:off x="695400" y="332657"/>
            <a:ext cx="11017224" cy="576064"/>
          </a:xfrm>
          <a:solidFill>
            <a:srgbClr val="002060"/>
          </a:solidFill>
        </p:spPr>
        <p:txBody>
          <a:bodyPr>
            <a:noAutofit/>
          </a:bodyPr>
          <a:lstStyle/>
          <a:p>
            <a:pPr algn="ctr"/>
            <a:r>
              <a:rPr lang="en-GB" sz="3200" b="1" dirty="0">
                <a:solidFill>
                  <a:schemeClr val="bg1"/>
                </a:solidFill>
                <a:latin typeface="+mn-lt"/>
              </a:rPr>
              <a:t>Management of Information/intelligence</a:t>
            </a:r>
          </a:p>
        </p:txBody>
      </p:sp>
      <p:graphicFrame>
        <p:nvGraphicFramePr>
          <p:cNvPr id="5" name="Diagram 4">
            <a:extLst>
              <a:ext uri="{FF2B5EF4-FFF2-40B4-BE49-F238E27FC236}">
                <a16:creationId xmlns:a16="http://schemas.microsoft.com/office/drawing/2014/main" id="{C199D420-2938-4ACB-A1B9-69C3035B3A3E}"/>
              </a:ext>
            </a:extLst>
          </p:cNvPr>
          <p:cNvGraphicFramePr/>
          <p:nvPr>
            <p:extLst>
              <p:ext uri="{D42A27DB-BD31-4B8C-83A1-F6EECF244321}">
                <p14:modId xmlns:p14="http://schemas.microsoft.com/office/powerpoint/2010/main" val="2358484774"/>
              </p:ext>
            </p:extLst>
          </p:nvPr>
        </p:nvGraphicFramePr>
        <p:xfrm>
          <a:off x="1199456" y="1155571"/>
          <a:ext cx="6840760" cy="45468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060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11AFFC-E3EB-43BD-B5EA-9EDEDA20AD94}"/>
                                            </p:graphicEl>
                                          </p:spTgt>
                                        </p:tgtEl>
                                        <p:attrNameLst>
                                          <p:attrName>style.visibility</p:attrName>
                                        </p:attrNameLst>
                                      </p:cBhvr>
                                      <p:to>
                                        <p:strVal val="visible"/>
                                      </p:to>
                                    </p:set>
                                    <p:animEffect transition="in" filter="fade">
                                      <p:cBhvr>
                                        <p:cTn id="7" dur="500"/>
                                        <p:tgtEl>
                                          <p:spTgt spid="5">
                                            <p:graphicEl>
                                              <a:dgm id="{7111AFFC-E3EB-43BD-B5EA-9EDEDA20AD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F40291FE-C8EF-4958-8FDC-04DE6F9B7DEB}"/>
                                            </p:graphicEl>
                                          </p:spTgt>
                                        </p:tgtEl>
                                        <p:attrNameLst>
                                          <p:attrName>style.visibility</p:attrName>
                                        </p:attrNameLst>
                                      </p:cBhvr>
                                      <p:to>
                                        <p:strVal val="visible"/>
                                      </p:to>
                                    </p:set>
                                    <p:animEffect transition="in" filter="fade">
                                      <p:cBhvr>
                                        <p:cTn id="10" dur="500"/>
                                        <p:tgtEl>
                                          <p:spTgt spid="5">
                                            <p:graphicEl>
                                              <a:dgm id="{F40291FE-C8EF-4958-8FDC-04DE6F9B7DE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E020B79-370F-4E94-9EE1-D7994B6A2584}"/>
                                            </p:graphicEl>
                                          </p:spTgt>
                                        </p:tgtEl>
                                        <p:attrNameLst>
                                          <p:attrName>style.visibility</p:attrName>
                                        </p:attrNameLst>
                                      </p:cBhvr>
                                      <p:to>
                                        <p:strVal val="visible"/>
                                      </p:to>
                                    </p:set>
                                    <p:animEffect transition="in" filter="fade">
                                      <p:cBhvr>
                                        <p:cTn id="15" dur="500"/>
                                        <p:tgtEl>
                                          <p:spTgt spid="5">
                                            <p:graphicEl>
                                              <a:dgm id="{5E020B79-370F-4E94-9EE1-D7994B6A258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ED2C032-B5BA-4DF4-B8D2-6A8F9C63B5E4}"/>
                                            </p:graphicEl>
                                          </p:spTgt>
                                        </p:tgtEl>
                                        <p:attrNameLst>
                                          <p:attrName>style.visibility</p:attrName>
                                        </p:attrNameLst>
                                      </p:cBhvr>
                                      <p:to>
                                        <p:strVal val="visible"/>
                                      </p:to>
                                    </p:set>
                                    <p:animEffect transition="in" filter="fade">
                                      <p:cBhvr>
                                        <p:cTn id="20" dur="500"/>
                                        <p:tgtEl>
                                          <p:spTgt spid="5">
                                            <p:graphicEl>
                                              <a:dgm id="{6ED2C032-B5BA-4DF4-B8D2-6A8F9C63B5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B160A04-FA3B-4A5D-948D-D83D48EF32BE}"/>
                                            </p:graphicEl>
                                          </p:spTgt>
                                        </p:tgtEl>
                                        <p:attrNameLst>
                                          <p:attrName>style.visibility</p:attrName>
                                        </p:attrNameLst>
                                      </p:cBhvr>
                                      <p:to>
                                        <p:strVal val="visible"/>
                                      </p:to>
                                    </p:set>
                                    <p:animEffect transition="in" filter="fade">
                                      <p:cBhvr>
                                        <p:cTn id="23" dur="500"/>
                                        <p:tgtEl>
                                          <p:spTgt spid="5">
                                            <p:graphicEl>
                                              <a:dgm id="{1B160A04-FA3B-4A5D-948D-D83D48EF32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959D1B8-391D-45B5-A528-2215043A4965}"/>
                                            </p:graphicEl>
                                          </p:spTgt>
                                        </p:tgtEl>
                                        <p:attrNameLst>
                                          <p:attrName>style.visibility</p:attrName>
                                        </p:attrNameLst>
                                      </p:cBhvr>
                                      <p:to>
                                        <p:strVal val="visible"/>
                                      </p:to>
                                    </p:set>
                                    <p:animEffect transition="in" filter="fade">
                                      <p:cBhvr>
                                        <p:cTn id="28" dur="500"/>
                                        <p:tgtEl>
                                          <p:spTgt spid="5">
                                            <p:graphicEl>
                                              <a:dgm id="{9959D1B8-391D-45B5-A528-2215043A496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136AD75D-F002-4EC0-B0DD-F98B7C43D508}"/>
                                            </p:graphicEl>
                                          </p:spTgt>
                                        </p:tgtEl>
                                        <p:attrNameLst>
                                          <p:attrName>style.visibility</p:attrName>
                                        </p:attrNameLst>
                                      </p:cBhvr>
                                      <p:to>
                                        <p:strVal val="visible"/>
                                      </p:to>
                                    </p:set>
                                    <p:animEffect transition="in" filter="fade">
                                      <p:cBhvr>
                                        <p:cTn id="33" dur="500"/>
                                        <p:tgtEl>
                                          <p:spTgt spid="5">
                                            <p:graphicEl>
                                              <a:dgm id="{136AD75D-F002-4EC0-B0DD-F98B7C43D50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4A16F559-7B7A-4BF1-BC3F-9332C526915D}"/>
                                            </p:graphicEl>
                                          </p:spTgt>
                                        </p:tgtEl>
                                        <p:attrNameLst>
                                          <p:attrName>style.visibility</p:attrName>
                                        </p:attrNameLst>
                                      </p:cBhvr>
                                      <p:to>
                                        <p:strVal val="visible"/>
                                      </p:to>
                                    </p:set>
                                    <p:animEffect transition="in" filter="fade">
                                      <p:cBhvr>
                                        <p:cTn id="38" dur="500"/>
                                        <p:tgtEl>
                                          <p:spTgt spid="5">
                                            <p:graphicEl>
                                              <a:dgm id="{4A16F559-7B7A-4BF1-BC3F-9332C52691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95400" y="332657"/>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N.I.M.</a:t>
            </a:r>
          </a:p>
        </p:txBody>
      </p:sp>
      <p:graphicFrame>
        <p:nvGraphicFramePr>
          <p:cNvPr id="5" name="Diagram 4">
            <a:extLst>
              <a:ext uri="{FF2B5EF4-FFF2-40B4-BE49-F238E27FC236}">
                <a16:creationId xmlns:a16="http://schemas.microsoft.com/office/drawing/2014/main" id="{D06795BC-1F0F-44D0-AFE5-8D891E10A3EF}"/>
              </a:ext>
            </a:extLst>
          </p:cNvPr>
          <p:cNvGraphicFramePr/>
          <p:nvPr>
            <p:extLst>
              <p:ext uri="{D42A27DB-BD31-4B8C-83A1-F6EECF244321}">
                <p14:modId xmlns:p14="http://schemas.microsoft.com/office/powerpoint/2010/main" val="334322140"/>
              </p:ext>
            </p:extLst>
          </p:nvPr>
        </p:nvGraphicFramePr>
        <p:xfrm>
          <a:off x="1847528" y="1196752"/>
          <a:ext cx="9106680" cy="4138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6536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33D16E4-5BEE-4AA6-BE82-41A7575E81C2}"/>
                                            </p:graphicEl>
                                          </p:spTgt>
                                        </p:tgtEl>
                                        <p:attrNameLst>
                                          <p:attrName>style.visibility</p:attrName>
                                        </p:attrNameLst>
                                      </p:cBhvr>
                                      <p:to>
                                        <p:strVal val="visible"/>
                                      </p:to>
                                    </p:set>
                                    <p:animEffect transition="in" filter="fade">
                                      <p:cBhvr>
                                        <p:cTn id="7" dur="500"/>
                                        <p:tgtEl>
                                          <p:spTgt spid="5">
                                            <p:graphicEl>
                                              <a:dgm id="{233D16E4-5BEE-4AA6-BE82-41A7575E81C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FCE58D2-B8CD-4B60-813F-292FB011B244}"/>
                                            </p:graphicEl>
                                          </p:spTgt>
                                        </p:tgtEl>
                                        <p:attrNameLst>
                                          <p:attrName>style.visibility</p:attrName>
                                        </p:attrNameLst>
                                      </p:cBhvr>
                                      <p:to>
                                        <p:strVal val="visible"/>
                                      </p:to>
                                    </p:set>
                                    <p:animEffect transition="in" filter="fade">
                                      <p:cBhvr>
                                        <p:cTn id="12" dur="500"/>
                                        <p:tgtEl>
                                          <p:spTgt spid="5">
                                            <p:graphicEl>
                                              <a:dgm id="{1FCE58D2-B8CD-4B60-813F-292FB011B2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C73437-FB7B-454E-95EF-A92613FC5AA1}"/>
                                            </p:graphicEl>
                                          </p:spTgt>
                                        </p:tgtEl>
                                        <p:attrNameLst>
                                          <p:attrName>style.visibility</p:attrName>
                                        </p:attrNameLst>
                                      </p:cBhvr>
                                      <p:to>
                                        <p:strVal val="visible"/>
                                      </p:to>
                                    </p:set>
                                    <p:animEffect transition="in" filter="fade">
                                      <p:cBhvr>
                                        <p:cTn id="15" dur="500"/>
                                        <p:tgtEl>
                                          <p:spTgt spid="5">
                                            <p:graphicEl>
                                              <a:dgm id="{58C73437-FB7B-454E-95EF-A92613FC5A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407369" y="176428"/>
            <a:ext cx="1108923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extLst>
              <p:ext uri="{D42A27DB-BD31-4B8C-83A1-F6EECF244321}">
                <p14:modId xmlns:p14="http://schemas.microsoft.com/office/powerpoint/2010/main" val="4168228687"/>
              </p:ext>
            </p:extLst>
          </p:nvPr>
        </p:nvGraphicFramePr>
        <p:xfrm>
          <a:off x="2639616" y="980728"/>
          <a:ext cx="6912768"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NIM\Law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480" y="2024844"/>
            <a:ext cx="2893853"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p:cNvSpPr txBox="1">
            <a:spLocks noChangeArrowheads="1"/>
          </p:cNvSpPr>
          <p:nvPr/>
        </p:nvSpPr>
        <p:spPr bwMode="auto">
          <a:xfrm>
            <a:off x="767408" y="321030"/>
            <a:ext cx="10801199"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Relevant Legislation</a:t>
            </a:r>
          </a:p>
        </p:txBody>
      </p:sp>
      <p:sp>
        <p:nvSpPr>
          <p:cNvPr id="6" name="Scroll: Vertical 5">
            <a:extLst>
              <a:ext uri="{FF2B5EF4-FFF2-40B4-BE49-F238E27FC236}">
                <a16:creationId xmlns:a16="http://schemas.microsoft.com/office/drawing/2014/main" id="{165F419C-D893-4F9F-B067-12A24E85FA46}"/>
              </a:ext>
            </a:extLst>
          </p:cNvPr>
          <p:cNvSpPr/>
          <p:nvPr/>
        </p:nvSpPr>
        <p:spPr>
          <a:xfrm>
            <a:off x="5379167" y="1268760"/>
            <a:ext cx="4896544" cy="4320480"/>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CPIA 1996</a:t>
            </a:r>
          </a:p>
          <a:p>
            <a:pPr algn="ctr"/>
            <a:r>
              <a:rPr lang="en-GB" sz="2400" dirty="0">
                <a:solidFill>
                  <a:schemeClr val="tx1"/>
                </a:solidFill>
              </a:rPr>
              <a:t>DPA 2018/GDPR (EU) 2016/679 (GDPR)</a:t>
            </a:r>
          </a:p>
          <a:p>
            <a:pPr algn="ctr"/>
            <a:r>
              <a:rPr lang="en-GB" sz="2400" dirty="0">
                <a:solidFill>
                  <a:schemeClr val="tx1"/>
                </a:solidFill>
              </a:rPr>
              <a:t>HRA 1998</a:t>
            </a:r>
          </a:p>
          <a:p>
            <a:pPr algn="ctr"/>
            <a:r>
              <a:rPr lang="en-GB" sz="2400" dirty="0" err="1">
                <a:solidFill>
                  <a:schemeClr val="tx1"/>
                </a:solidFill>
              </a:rPr>
              <a:t>FoIA</a:t>
            </a:r>
            <a:r>
              <a:rPr lang="en-GB" sz="2400" dirty="0">
                <a:solidFill>
                  <a:schemeClr val="tx1"/>
                </a:solidFill>
              </a:rPr>
              <a:t> 2000</a:t>
            </a:r>
          </a:p>
          <a:p>
            <a:pPr algn="ctr"/>
            <a:r>
              <a:rPr lang="en-GB" sz="2400" dirty="0">
                <a:solidFill>
                  <a:schemeClr val="tx1"/>
                </a:solidFill>
              </a:rPr>
              <a:t>RIPA 2000</a:t>
            </a:r>
          </a:p>
          <a:p>
            <a:pPr algn="ctr"/>
            <a:r>
              <a:rPr lang="en-GB" sz="2400" dirty="0">
                <a:solidFill>
                  <a:schemeClr val="tx1"/>
                </a:solidFill>
              </a:rPr>
              <a:t>IPA 2016</a:t>
            </a:r>
          </a:p>
        </p:txBody>
      </p:sp>
    </p:spTree>
    <p:extLst>
      <p:ext uri="{BB962C8B-B14F-4D97-AF65-F5344CB8AC3E}">
        <p14:creationId xmlns:p14="http://schemas.microsoft.com/office/powerpoint/2010/main" val="199319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1544" y="3429000"/>
            <a:ext cx="2114012" cy="1568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695400" y="365127"/>
            <a:ext cx="10873208" cy="615602"/>
          </a:xfrm>
          <a:solidFill>
            <a:srgbClr val="002060"/>
          </a:solidFill>
        </p:spPr>
        <p:txBody>
          <a:bodyPr>
            <a:normAutofit/>
          </a:bodyPr>
          <a:lstStyle/>
          <a:p>
            <a:pPr algn="ctr"/>
            <a:r>
              <a:rPr lang="en-GB" sz="3200" b="1" dirty="0">
                <a:solidFill>
                  <a:schemeClr val="bg1"/>
                </a:solidFill>
                <a:latin typeface="+mn-lt"/>
              </a:rPr>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extLst>
              <p:ext uri="{D42A27DB-BD31-4B8C-83A1-F6EECF244321}">
                <p14:modId xmlns:p14="http://schemas.microsoft.com/office/powerpoint/2010/main" val="3458788768"/>
              </p:ext>
            </p:extLst>
          </p:nvPr>
        </p:nvGraphicFramePr>
        <p:xfrm>
          <a:off x="1919536" y="672929"/>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551384" y="332657"/>
            <a:ext cx="1123324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How we grade Intelligence when submitting on NICHE</a:t>
            </a:r>
            <a:endParaRPr lang="en-GB" altLang="en-US" sz="3200" b="1" dirty="0">
              <a:solidFill>
                <a:schemeClr val="bg1"/>
              </a:solidFill>
            </a:endParaRPr>
          </a:p>
        </p:txBody>
      </p:sp>
      <p:graphicFrame>
        <p:nvGraphicFramePr>
          <p:cNvPr id="4" name="Diagram 3">
            <a:extLst>
              <a:ext uri="{FF2B5EF4-FFF2-40B4-BE49-F238E27FC236}">
                <a16:creationId xmlns:a16="http://schemas.microsoft.com/office/drawing/2014/main" id="{CA1A634C-6312-4DBF-A75F-DB63CBDD46BE}"/>
              </a:ext>
            </a:extLst>
          </p:cNvPr>
          <p:cNvGraphicFramePr/>
          <p:nvPr>
            <p:extLst>
              <p:ext uri="{D42A27DB-BD31-4B8C-83A1-F6EECF244321}">
                <p14:modId xmlns:p14="http://schemas.microsoft.com/office/powerpoint/2010/main" val="440098458"/>
              </p:ext>
            </p:extLst>
          </p:nvPr>
        </p:nvGraphicFramePr>
        <p:xfrm>
          <a:off x="1559496" y="978988"/>
          <a:ext cx="9073008" cy="4857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244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AABBB0E-837B-4800-AE1A-71D6AFE507BD}"/>
                                            </p:graphicEl>
                                          </p:spTgt>
                                        </p:tgtEl>
                                        <p:attrNameLst>
                                          <p:attrName>style.visibility</p:attrName>
                                        </p:attrNameLst>
                                      </p:cBhvr>
                                      <p:to>
                                        <p:strVal val="visible"/>
                                      </p:to>
                                    </p:set>
                                    <p:animEffect transition="in" filter="fade">
                                      <p:cBhvr>
                                        <p:cTn id="7" dur="500"/>
                                        <p:tgtEl>
                                          <p:spTgt spid="4">
                                            <p:graphicEl>
                                              <a:dgm id="{4AABBB0E-837B-4800-AE1A-71D6AFE507B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0E63BE5-1BE1-4CC9-9B65-696725A3817F}"/>
                                            </p:graphicEl>
                                          </p:spTgt>
                                        </p:tgtEl>
                                        <p:attrNameLst>
                                          <p:attrName>style.visibility</p:attrName>
                                        </p:attrNameLst>
                                      </p:cBhvr>
                                      <p:to>
                                        <p:strVal val="visible"/>
                                      </p:to>
                                    </p:set>
                                    <p:animEffect transition="in" filter="fade">
                                      <p:cBhvr>
                                        <p:cTn id="12" dur="500"/>
                                        <p:tgtEl>
                                          <p:spTgt spid="4">
                                            <p:graphicEl>
                                              <a:dgm id="{70E63BE5-1BE1-4CC9-9B65-696725A3817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A44E0A2-E4D8-4C14-8299-E3CCCCD11540}"/>
                                            </p:graphicEl>
                                          </p:spTgt>
                                        </p:tgtEl>
                                        <p:attrNameLst>
                                          <p:attrName>style.visibility</p:attrName>
                                        </p:attrNameLst>
                                      </p:cBhvr>
                                      <p:to>
                                        <p:strVal val="visible"/>
                                      </p:to>
                                    </p:set>
                                    <p:animEffect transition="in" filter="fade">
                                      <p:cBhvr>
                                        <p:cTn id="17" dur="500"/>
                                        <p:tgtEl>
                                          <p:spTgt spid="4">
                                            <p:graphicEl>
                                              <a:dgm id="{7A44E0A2-E4D8-4C14-8299-E3CCCCD115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8F55836D-AAEF-4928-BAFB-D66D2E433C4F}"/>
                                            </p:graphicEl>
                                          </p:spTgt>
                                        </p:tgtEl>
                                        <p:attrNameLst>
                                          <p:attrName>style.visibility</p:attrName>
                                        </p:attrNameLst>
                                      </p:cBhvr>
                                      <p:to>
                                        <p:strVal val="visible"/>
                                      </p:to>
                                    </p:set>
                                    <p:animEffect transition="in" filter="fade">
                                      <p:cBhvr>
                                        <p:cTn id="22" dur="500"/>
                                        <p:tgtEl>
                                          <p:spTgt spid="4">
                                            <p:graphicEl>
                                              <a:dgm id="{8F55836D-AAEF-4928-BAFB-D66D2E433C4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C74FCC1-34A7-4B03-AD77-43559190C972}"/>
                                            </p:graphicEl>
                                          </p:spTgt>
                                        </p:tgtEl>
                                        <p:attrNameLst>
                                          <p:attrName>style.visibility</p:attrName>
                                        </p:attrNameLst>
                                      </p:cBhvr>
                                      <p:to>
                                        <p:strVal val="visible"/>
                                      </p:to>
                                    </p:set>
                                    <p:animEffect transition="in" filter="fade">
                                      <p:cBhvr>
                                        <p:cTn id="27" dur="500"/>
                                        <p:tgtEl>
                                          <p:spTgt spid="4">
                                            <p:graphicEl>
                                              <a:dgm id="{8C74FCC1-34A7-4B03-AD77-43559190C97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F78FC053-A087-405F-84DE-83F2046FA4A6}"/>
                                            </p:graphicEl>
                                          </p:spTgt>
                                        </p:tgtEl>
                                        <p:attrNameLst>
                                          <p:attrName>style.visibility</p:attrName>
                                        </p:attrNameLst>
                                      </p:cBhvr>
                                      <p:to>
                                        <p:strVal val="visible"/>
                                      </p:to>
                                    </p:set>
                                    <p:animEffect transition="in" filter="fade">
                                      <p:cBhvr>
                                        <p:cTn id="32" dur="500"/>
                                        <p:tgtEl>
                                          <p:spTgt spid="4">
                                            <p:graphicEl>
                                              <a:dgm id="{F78FC053-A087-405F-84DE-83F2046FA4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03711" y="1772816"/>
            <a:ext cx="5034150" cy="3642132"/>
          </a:xfrm>
          <a:prstGeom prst="rect">
            <a:avLst/>
          </a:prstGeom>
        </p:spPr>
      </p:pic>
      <p:sp>
        <p:nvSpPr>
          <p:cNvPr id="4" name="TextBox 3"/>
          <p:cNvSpPr txBox="1">
            <a:spLocks noChangeArrowheads="1"/>
          </p:cNvSpPr>
          <p:nvPr/>
        </p:nvSpPr>
        <p:spPr bwMode="auto">
          <a:xfrm>
            <a:off x="911424" y="332657"/>
            <a:ext cx="1051316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Police Operations</a:t>
            </a:r>
          </a:p>
        </p:txBody>
      </p:sp>
    </p:spTree>
    <p:extLst>
      <p:ext uri="{BB962C8B-B14F-4D97-AF65-F5344CB8AC3E}">
        <p14:creationId xmlns:p14="http://schemas.microsoft.com/office/powerpoint/2010/main" val="2770655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lient\G$\CKP Images\NIM\Intelligence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27649" y="908720"/>
            <a:ext cx="6147829" cy="46781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4"/>
          <p:cNvSpPr txBox="1">
            <a:spLocks noChangeArrowheads="1"/>
          </p:cNvSpPr>
          <p:nvPr>
            <p:custDataLst>
              <p:tags r:id="rId1"/>
            </p:custDataLst>
          </p:nvPr>
        </p:nvSpPr>
        <p:spPr bwMode="auto">
          <a:xfrm>
            <a:off x="2927648" y="1955512"/>
            <a:ext cx="614782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600" dirty="0">
                <a:solidFill>
                  <a:schemeClr val="bg1"/>
                </a:solidFill>
                <a:effectLst>
                  <a:outerShdw blurRad="38100" dist="38100" dir="2700000" algn="tl">
                    <a:srgbClr val="000000">
                      <a:alpha val="43137"/>
                    </a:srgbClr>
                  </a:outerShdw>
                </a:effectLst>
                <a:latin typeface="+mn-lt"/>
              </a:rPr>
              <a:t>National Intelligence </a:t>
            </a:r>
          </a:p>
          <a:p>
            <a:pPr algn="ctr" eaLnBrk="1" hangingPunct="1">
              <a:spcBef>
                <a:spcPct val="0"/>
              </a:spcBef>
              <a:buFontTx/>
              <a:buNone/>
            </a:pPr>
            <a:r>
              <a:rPr lang="en-GB" altLang="en-US" sz="3600" dirty="0">
                <a:solidFill>
                  <a:schemeClr val="bg1"/>
                </a:solidFill>
                <a:effectLst>
                  <a:outerShdw blurRad="38100" dist="38100" dir="2700000" algn="tl">
                    <a:srgbClr val="000000">
                      <a:alpha val="43137"/>
                    </a:srgbClr>
                  </a:outerShdw>
                </a:effectLst>
                <a:latin typeface="+mn-lt"/>
              </a:rPr>
              <a:t>Report Form</a:t>
            </a:r>
          </a:p>
          <a:p>
            <a:pPr algn="ctr" eaLnBrk="1" hangingPunct="1">
              <a:spcBef>
                <a:spcPct val="0"/>
              </a:spcBef>
              <a:buFontTx/>
              <a:buNone/>
            </a:pPr>
            <a:endParaRPr lang="en-GB" altLang="en-US" sz="3600" dirty="0">
              <a:solidFill>
                <a:schemeClr val="bg1"/>
              </a:solidFill>
              <a:effectLst>
                <a:outerShdw blurRad="38100" dist="38100" dir="2700000" algn="tl">
                  <a:srgbClr val="000000">
                    <a:alpha val="43137"/>
                  </a:srgbClr>
                </a:outerShdw>
              </a:effectLst>
              <a:latin typeface="+mn-lt"/>
            </a:endParaRPr>
          </a:p>
          <a:p>
            <a:pPr algn="ctr" eaLnBrk="1" hangingPunct="1">
              <a:spcBef>
                <a:spcPct val="0"/>
              </a:spcBef>
              <a:buFontTx/>
              <a:buNone/>
            </a:pPr>
            <a:r>
              <a:rPr lang="en-GB" altLang="en-US" sz="3600" dirty="0">
                <a:solidFill>
                  <a:schemeClr val="bg1"/>
                </a:solidFill>
                <a:effectLst>
                  <a:outerShdw blurRad="38100" dist="38100" dir="2700000" algn="tl">
                    <a:srgbClr val="000000">
                      <a:alpha val="43137"/>
                    </a:srgbClr>
                  </a:outerShdw>
                </a:effectLst>
                <a:latin typeface="+mn-lt"/>
              </a:rPr>
              <a:t>3X5X2</a:t>
            </a:r>
          </a:p>
        </p:txBody>
      </p:sp>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67408" y="260648"/>
            <a:ext cx="1072919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extLst>
              <p:ext uri="{D42A27DB-BD31-4B8C-83A1-F6EECF244321}">
                <p14:modId xmlns:p14="http://schemas.microsoft.com/office/powerpoint/2010/main" val="3735185813"/>
              </p:ext>
            </p:extLst>
          </p:nvPr>
        </p:nvGraphicFramePr>
        <p:xfrm>
          <a:off x="2317354" y="1268760"/>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67409" y="176428"/>
            <a:ext cx="1065718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Source Evaluation</a:t>
            </a:r>
          </a:p>
        </p:txBody>
      </p:sp>
      <p:pic>
        <p:nvPicPr>
          <p:cNvPr id="5" name="Picture 4"/>
          <p:cNvPicPr>
            <a:picLocks noChangeAspect="1"/>
          </p:cNvPicPr>
          <p:nvPr/>
        </p:nvPicPr>
        <p:blipFill rotWithShape="1">
          <a:blip r:embed="rId3"/>
          <a:srcRect l="3211" r="39813" b="28009"/>
          <a:stretch/>
        </p:blipFill>
        <p:spPr>
          <a:xfrm>
            <a:off x="551384" y="4277857"/>
            <a:ext cx="2095641" cy="1543566"/>
          </a:xfrm>
          <a:prstGeom prst="rect">
            <a:avLst/>
          </a:prstGeom>
        </p:spPr>
      </p:pic>
      <p:sp>
        <p:nvSpPr>
          <p:cNvPr id="2" name="Rectangle 1">
            <a:extLst>
              <a:ext uri="{FF2B5EF4-FFF2-40B4-BE49-F238E27FC236}">
                <a16:creationId xmlns:a16="http://schemas.microsoft.com/office/drawing/2014/main" id="{4ABD3B93-3FDF-4302-94DD-DD1550D284F8}"/>
              </a:ext>
            </a:extLst>
          </p:cNvPr>
          <p:cNvSpPr/>
          <p:nvPr/>
        </p:nvSpPr>
        <p:spPr>
          <a:xfrm>
            <a:off x="2927648" y="868936"/>
            <a:ext cx="6607354" cy="864096"/>
          </a:xfrm>
          <a:custGeom>
            <a:avLst/>
            <a:gdLst>
              <a:gd name="connsiteX0" fmla="*/ 0 w 6607354"/>
              <a:gd name="connsiteY0" fmla="*/ 0 h 864096"/>
              <a:gd name="connsiteX1" fmla="*/ 660735 w 6607354"/>
              <a:gd name="connsiteY1" fmla="*/ 0 h 864096"/>
              <a:gd name="connsiteX2" fmla="*/ 1189324 w 6607354"/>
              <a:gd name="connsiteY2" fmla="*/ 0 h 864096"/>
              <a:gd name="connsiteX3" fmla="*/ 1651839 w 6607354"/>
              <a:gd name="connsiteY3" fmla="*/ 0 h 864096"/>
              <a:gd name="connsiteX4" fmla="*/ 2444721 w 6607354"/>
              <a:gd name="connsiteY4" fmla="*/ 0 h 864096"/>
              <a:gd name="connsiteX5" fmla="*/ 3039383 w 6607354"/>
              <a:gd name="connsiteY5" fmla="*/ 0 h 864096"/>
              <a:gd name="connsiteX6" fmla="*/ 3700118 w 6607354"/>
              <a:gd name="connsiteY6" fmla="*/ 0 h 864096"/>
              <a:gd name="connsiteX7" fmla="*/ 4360854 w 6607354"/>
              <a:gd name="connsiteY7" fmla="*/ 0 h 864096"/>
              <a:gd name="connsiteX8" fmla="*/ 4955516 w 6607354"/>
              <a:gd name="connsiteY8" fmla="*/ 0 h 864096"/>
              <a:gd name="connsiteX9" fmla="*/ 5682324 w 6607354"/>
              <a:gd name="connsiteY9" fmla="*/ 0 h 864096"/>
              <a:gd name="connsiteX10" fmla="*/ 6607354 w 6607354"/>
              <a:gd name="connsiteY10" fmla="*/ 0 h 864096"/>
              <a:gd name="connsiteX11" fmla="*/ 6607354 w 6607354"/>
              <a:gd name="connsiteY11" fmla="*/ 440689 h 864096"/>
              <a:gd name="connsiteX12" fmla="*/ 6607354 w 6607354"/>
              <a:gd name="connsiteY12" fmla="*/ 864096 h 864096"/>
              <a:gd name="connsiteX13" fmla="*/ 6144839 w 6607354"/>
              <a:gd name="connsiteY13" fmla="*/ 864096 h 864096"/>
              <a:gd name="connsiteX14" fmla="*/ 5351957 w 6607354"/>
              <a:gd name="connsiteY14" fmla="*/ 864096 h 864096"/>
              <a:gd name="connsiteX15" fmla="*/ 4823368 w 6607354"/>
              <a:gd name="connsiteY15" fmla="*/ 864096 h 864096"/>
              <a:gd name="connsiteX16" fmla="*/ 4360854 w 6607354"/>
              <a:gd name="connsiteY16" fmla="*/ 864096 h 864096"/>
              <a:gd name="connsiteX17" fmla="*/ 3567971 w 6607354"/>
              <a:gd name="connsiteY17" fmla="*/ 864096 h 864096"/>
              <a:gd name="connsiteX18" fmla="*/ 2841162 w 6607354"/>
              <a:gd name="connsiteY18" fmla="*/ 864096 h 864096"/>
              <a:gd name="connsiteX19" fmla="*/ 2048280 w 6607354"/>
              <a:gd name="connsiteY19" fmla="*/ 864096 h 864096"/>
              <a:gd name="connsiteX20" fmla="*/ 1321471 w 6607354"/>
              <a:gd name="connsiteY20" fmla="*/ 864096 h 864096"/>
              <a:gd name="connsiteX21" fmla="*/ 726809 w 6607354"/>
              <a:gd name="connsiteY21" fmla="*/ 864096 h 864096"/>
              <a:gd name="connsiteX22" fmla="*/ 0 w 6607354"/>
              <a:gd name="connsiteY22" fmla="*/ 864096 h 864096"/>
              <a:gd name="connsiteX23" fmla="*/ 0 w 6607354"/>
              <a:gd name="connsiteY23" fmla="*/ 449330 h 864096"/>
              <a:gd name="connsiteX24" fmla="*/ 0 w 6607354"/>
              <a:gd name="connsiteY24" fmla="*/ 0 h 864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607354" h="864096" fill="none" extrusionOk="0">
                <a:moveTo>
                  <a:pt x="0" y="0"/>
                </a:moveTo>
                <a:cubicBezTo>
                  <a:pt x="317887" y="1476"/>
                  <a:pt x="518730" y="-24136"/>
                  <a:pt x="660735" y="0"/>
                </a:cubicBezTo>
                <a:cubicBezTo>
                  <a:pt x="802740" y="24136"/>
                  <a:pt x="1028710" y="-602"/>
                  <a:pt x="1189324" y="0"/>
                </a:cubicBezTo>
                <a:cubicBezTo>
                  <a:pt x="1349938" y="602"/>
                  <a:pt x="1504033" y="-6295"/>
                  <a:pt x="1651839" y="0"/>
                </a:cubicBezTo>
                <a:cubicBezTo>
                  <a:pt x="1799645" y="6295"/>
                  <a:pt x="2265875" y="28978"/>
                  <a:pt x="2444721" y="0"/>
                </a:cubicBezTo>
                <a:cubicBezTo>
                  <a:pt x="2623567" y="-28978"/>
                  <a:pt x="2831719" y="22776"/>
                  <a:pt x="3039383" y="0"/>
                </a:cubicBezTo>
                <a:cubicBezTo>
                  <a:pt x="3247047" y="-22776"/>
                  <a:pt x="3513620" y="21561"/>
                  <a:pt x="3700118" y="0"/>
                </a:cubicBezTo>
                <a:cubicBezTo>
                  <a:pt x="3886616" y="-21561"/>
                  <a:pt x="4218194" y="-6387"/>
                  <a:pt x="4360854" y="0"/>
                </a:cubicBezTo>
                <a:cubicBezTo>
                  <a:pt x="4503514" y="6387"/>
                  <a:pt x="4776557" y="26560"/>
                  <a:pt x="4955516" y="0"/>
                </a:cubicBezTo>
                <a:cubicBezTo>
                  <a:pt x="5134475" y="-26560"/>
                  <a:pt x="5373798" y="-7438"/>
                  <a:pt x="5682324" y="0"/>
                </a:cubicBezTo>
                <a:cubicBezTo>
                  <a:pt x="5990850" y="7438"/>
                  <a:pt x="6183153" y="36629"/>
                  <a:pt x="6607354" y="0"/>
                </a:cubicBezTo>
                <a:cubicBezTo>
                  <a:pt x="6610048" y="176503"/>
                  <a:pt x="6611318" y="335509"/>
                  <a:pt x="6607354" y="440689"/>
                </a:cubicBezTo>
                <a:cubicBezTo>
                  <a:pt x="6603390" y="545869"/>
                  <a:pt x="6601644" y="653483"/>
                  <a:pt x="6607354" y="864096"/>
                </a:cubicBezTo>
                <a:cubicBezTo>
                  <a:pt x="6405592" y="854804"/>
                  <a:pt x="6287379" y="874753"/>
                  <a:pt x="6144839" y="864096"/>
                </a:cubicBezTo>
                <a:cubicBezTo>
                  <a:pt x="6002299" y="853439"/>
                  <a:pt x="5694357" y="838945"/>
                  <a:pt x="5351957" y="864096"/>
                </a:cubicBezTo>
                <a:cubicBezTo>
                  <a:pt x="5009557" y="889247"/>
                  <a:pt x="4994366" y="874167"/>
                  <a:pt x="4823368" y="864096"/>
                </a:cubicBezTo>
                <a:cubicBezTo>
                  <a:pt x="4652370" y="854025"/>
                  <a:pt x="4552196" y="846708"/>
                  <a:pt x="4360854" y="864096"/>
                </a:cubicBezTo>
                <a:cubicBezTo>
                  <a:pt x="4169512" y="881484"/>
                  <a:pt x="3885279" y="902753"/>
                  <a:pt x="3567971" y="864096"/>
                </a:cubicBezTo>
                <a:cubicBezTo>
                  <a:pt x="3250663" y="825439"/>
                  <a:pt x="3078439" y="861482"/>
                  <a:pt x="2841162" y="864096"/>
                </a:cubicBezTo>
                <a:cubicBezTo>
                  <a:pt x="2603885" y="866710"/>
                  <a:pt x="2219154" y="893227"/>
                  <a:pt x="2048280" y="864096"/>
                </a:cubicBezTo>
                <a:cubicBezTo>
                  <a:pt x="1877406" y="834965"/>
                  <a:pt x="1512361" y="881472"/>
                  <a:pt x="1321471" y="864096"/>
                </a:cubicBezTo>
                <a:cubicBezTo>
                  <a:pt x="1130581" y="846720"/>
                  <a:pt x="948196" y="850649"/>
                  <a:pt x="726809" y="864096"/>
                </a:cubicBezTo>
                <a:cubicBezTo>
                  <a:pt x="505422" y="877543"/>
                  <a:pt x="169740" y="843653"/>
                  <a:pt x="0" y="864096"/>
                </a:cubicBezTo>
                <a:cubicBezTo>
                  <a:pt x="13577" y="721325"/>
                  <a:pt x="14848" y="581717"/>
                  <a:pt x="0" y="449330"/>
                </a:cubicBezTo>
                <a:cubicBezTo>
                  <a:pt x="-14848" y="316943"/>
                  <a:pt x="-17995" y="111415"/>
                  <a:pt x="0" y="0"/>
                </a:cubicBezTo>
                <a:close/>
              </a:path>
              <a:path w="6607354" h="864096" stroke="0" extrusionOk="0">
                <a:moveTo>
                  <a:pt x="0" y="0"/>
                </a:moveTo>
                <a:cubicBezTo>
                  <a:pt x="179145" y="-33379"/>
                  <a:pt x="543939" y="-24619"/>
                  <a:pt x="792882" y="0"/>
                </a:cubicBezTo>
                <a:cubicBezTo>
                  <a:pt x="1041825" y="24619"/>
                  <a:pt x="1169297" y="5834"/>
                  <a:pt x="1453618" y="0"/>
                </a:cubicBezTo>
                <a:cubicBezTo>
                  <a:pt x="1737939" y="-5834"/>
                  <a:pt x="1865662" y="-29192"/>
                  <a:pt x="2114353" y="0"/>
                </a:cubicBezTo>
                <a:cubicBezTo>
                  <a:pt x="2363044" y="29192"/>
                  <a:pt x="2442872" y="-22843"/>
                  <a:pt x="2642942" y="0"/>
                </a:cubicBezTo>
                <a:cubicBezTo>
                  <a:pt x="2843012" y="22843"/>
                  <a:pt x="2921318" y="-14509"/>
                  <a:pt x="3171530" y="0"/>
                </a:cubicBezTo>
                <a:cubicBezTo>
                  <a:pt x="3421742" y="14509"/>
                  <a:pt x="3644399" y="18250"/>
                  <a:pt x="3964412" y="0"/>
                </a:cubicBezTo>
                <a:cubicBezTo>
                  <a:pt x="4284425" y="-18250"/>
                  <a:pt x="4299319" y="-8898"/>
                  <a:pt x="4625148" y="0"/>
                </a:cubicBezTo>
                <a:cubicBezTo>
                  <a:pt x="4950977" y="8898"/>
                  <a:pt x="5080577" y="22073"/>
                  <a:pt x="5219810" y="0"/>
                </a:cubicBezTo>
                <a:cubicBezTo>
                  <a:pt x="5359043" y="-22073"/>
                  <a:pt x="5763909" y="-32847"/>
                  <a:pt x="5946619" y="0"/>
                </a:cubicBezTo>
                <a:cubicBezTo>
                  <a:pt x="6129329" y="32847"/>
                  <a:pt x="6432657" y="-20393"/>
                  <a:pt x="6607354" y="0"/>
                </a:cubicBezTo>
                <a:cubicBezTo>
                  <a:pt x="6614014" y="197955"/>
                  <a:pt x="6618471" y="219292"/>
                  <a:pt x="6607354" y="423407"/>
                </a:cubicBezTo>
                <a:cubicBezTo>
                  <a:pt x="6596237" y="627522"/>
                  <a:pt x="6622866" y="676875"/>
                  <a:pt x="6607354" y="864096"/>
                </a:cubicBezTo>
                <a:cubicBezTo>
                  <a:pt x="6355444" y="890404"/>
                  <a:pt x="6177186" y="892168"/>
                  <a:pt x="5814472" y="864096"/>
                </a:cubicBezTo>
                <a:cubicBezTo>
                  <a:pt x="5451758" y="836024"/>
                  <a:pt x="5428496" y="889835"/>
                  <a:pt x="5153736" y="864096"/>
                </a:cubicBezTo>
                <a:cubicBezTo>
                  <a:pt x="4878976" y="838357"/>
                  <a:pt x="4857498" y="854806"/>
                  <a:pt x="4691221" y="864096"/>
                </a:cubicBezTo>
                <a:cubicBezTo>
                  <a:pt x="4524945" y="873386"/>
                  <a:pt x="4236905" y="859907"/>
                  <a:pt x="4030486" y="864096"/>
                </a:cubicBezTo>
                <a:cubicBezTo>
                  <a:pt x="3824068" y="868285"/>
                  <a:pt x="3753542" y="849985"/>
                  <a:pt x="3567971" y="864096"/>
                </a:cubicBezTo>
                <a:cubicBezTo>
                  <a:pt x="3382401" y="878207"/>
                  <a:pt x="3273532" y="870074"/>
                  <a:pt x="3105456" y="864096"/>
                </a:cubicBezTo>
                <a:cubicBezTo>
                  <a:pt x="2937380" y="858118"/>
                  <a:pt x="2543240" y="841226"/>
                  <a:pt x="2312574" y="864096"/>
                </a:cubicBezTo>
                <a:cubicBezTo>
                  <a:pt x="2081908" y="886966"/>
                  <a:pt x="1904891" y="864809"/>
                  <a:pt x="1717912" y="864096"/>
                </a:cubicBezTo>
                <a:cubicBezTo>
                  <a:pt x="1530933" y="863383"/>
                  <a:pt x="1309935" y="876233"/>
                  <a:pt x="925030" y="864096"/>
                </a:cubicBezTo>
                <a:cubicBezTo>
                  <a:pt x="540125" y="851959"/>
                  <a:pt x="196610" y="910327"/>
                  <a:pt x="0" y="864096"/>
                </a:cubicBezTo>
                <a:cubicBezTo>
                  <a:pt x="-16992" y="702676"/>
                  <a:pt x="-21051" y="557874"/>
                  <a:pt x="0" y="423407"/>
                </a:cubicBezTo>
                <a:cubicBezTo>
                  <a:pt x="21051" y="288940"/>
                  <a:pt x="-1869" y="16099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66105824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extLst>
              <p:ext uri="{D42A27DB-BD31-4B8C-83A1-F6EECF244321}">
                <p14:modId xmlns:p14="http://schemas.microsoft.com/office/powerpoint/2010/main" val="3058712039"/>
              </p:ext>
            </p:extLst>
          </p:nvPr>
        </p:nvGraphicFramePr>
        <p:xfrm>
          <a:off x="1775521" y="1300985"/>
          <a:ext cx="8280919" cy="40883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67409" y="188641"/>
            <a:ext cx="1065718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3071664" y="989440"/>
            <a:ext cx="6480720" cy="999401"/>
          </a:xfrm>
          <a:custGeom>
            <a:avLst/>
            <a:gdLst>
              <a:gd name="connsiteX0" fmla="*/ 0 w 6480720"/>
              <a:gd name="connsiteY0" fmla="*/ 0 h 999401"/>
              <a:gd name="connsiteX1" fmla="*/ 712879 w 6480720"/>
              <a:gd name="connsiteY1" fmla="*/ 0 h 999401"/>
              <a:gd name="connsiteX2" fmla="*/ 1166530 w 6480720"/>
              <a:gd name="connsiteY2" fmla="*/ 0 h 999401"/>
              <a:gd name="connsiteX3" fmla="*/ 1944216 w 6480720"/>
              <a:gd name="connsiteY3" fmla="*/ 0 h 999401"/>
              <a:gd name="connsiteX4" fmla="*/ 2462674 w 6480720"/>
              <a:gd name="connsiteY4" fmla="*/ 0 h 999401"/>
              <a:gd name="connsiteX5" fmla="*/ 2981131 w 6480720"/>
              <a:gd name="connsiteY5" fmla="*/ 0 h 999401"/>
              <a:gd name="connsiteX6" fmla="*/ 3758818 w 6480720"/>
              <a:gd name="connsiteY6" fmla="*/ 0 h 999401"/>
              <a:gd name="connsiteX7" fmla="*/ 4536504 w 6480720"/>
              <a:gd name="connsiteY7" fmla="*/ 0 h 999401"/>
              <a:gd name="connsiteX8" fmla="*/ 5054962 w 6480720"/>
              <a:gd name="connsiteY8" fmla="*/ 0 h 999401"/>
              <a:gd name="connsiteX9" fmla="*/ 5573419 w 6480720"/>
              <a:gd name="connsiteY9" fmla="*/ 0 h 999401"/>
              <a:gd name="connsiteX10" fmla="*/ 6480720 w 6480720"/>
              <a:gd name="connsiteY10" fmla="*/ 0 h 999401"/>
              <a:gd name="connsiteX11" fmla="*/ 6480720 w 6480720"/>
              <a:gd name="connsiteY11" fmla="*/ 509695 h 999401"/>
              <a:gd name="connsiteX12" fmla="*/ 6480720 w 6480720"/>
              <a:gd name="connsiteY12" fmla="*/ 999401 h 999401"/>
              <a:gd name="connsiteX13" fmla="*/ 6027070 w 6480720"/>
              <a:gd name="connsiteY13" fmla="*/ 999401 h 999401"/>
              <a:gd name="connsiteX14" fmla="*/ 5573419 w 6480720"/>
              <a:gd name="connsiteY14" fmla="*/ 999401 h 999401"/>
              <a:gd name="connsiteX15" fmla="*/ 4990154 w 6480720"/>
              <a:gd name="connsiteY15" fmla="*/ 999401 h 999401"/>
              <a:gd name="connsiteX16" fmla="*/ 4277275 w 6480720"/>
              <a:gd name="connsiteY16" fmla="*/ 999401 h 999401"/>
              <a:gd name="connsiteX17" fmla="*/ 3564396 w 6480720"/>
              <a:gd name="connsiteY17" fmla="*/ 999401 h 999401"/>
              <a:gd name="connsiteX18" fmla="*/ 2916324 w 6480720"/>
              <a:gd name="connsiteY18" fmla="*/ 999401 h 999401"/>
              <a:gd name="connsiteX19" fmla="*/ 2138638 w 6480720"/>
              <a:gd name="connsiteY19" fmla="*/ 999401 h 999401"/>
              <a:gd name="connsiteX20" fmla="*/ 1360951 w 6480720"/>
              <a:gd name="connsiteY20" fmla="*/ 999401 h 999401"/>
              <a:gd name="connsiteX21" fmla="*/ 907301 w 6480720"/>
              <a:gd name="connsiteY21" fmla="*/ 999401 h 999401"/>
              <a:gd name="connsiteX22" fmla="*/ 0 w 6480720"/>
              <a:gd name="connsiteY22" fmla="*/ 999401 h 999401"/>
              <a:gd name="connsiteX23" fmla="*/ 0 w 6480720"/>
              <a:gd name="connsiteY23" fmla="*/ 489706 h 999401"/>
              <a:gd name="connsiteX24" fmla="*/ 0 w 6480720"/>
              <a:gd name="connsiteY24" fmla="*/ 0 h 999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480720" h="999401" fill="none" extrusionOk="0">
                <a:moveTo>
                  <a:pt x="0" y="0"/>
                </a:moveTo>
                <a:cubicBezTo>
                  <a:pt x="144392" y="6311"/>
                  <a:pt x="441495" y="3731"/>
                  <a:pt x="712879" y="0"/>
                </a:cubicBezTo>
                <a:cubicBezTo>
                  <a:pt x="984263" y="-3731"/>
                  <a:pt x="1071637" y="18398"/>
                  <a:pt x="1166530" y="0"/>
                </a:cubicBezTo>
                <a:cubicBezTo>
                  <a:pt x="1261423" y="-18398"/>
                  <a:pt x="1585920" y="-4133"/>
                  <a:pt x="1944216" y="0"/>
                </a:cubicBezTo>
                <a:cubicBezTo>
                  <a:pt x="2302512" y="4133"/>
                  <a:pt x="2282661" y="21105"/>
                  <a:pt x="2462674" y="0"/>
                </a:cubicBezTo>
                <a:cubicBezTo>
                  <a:pt x="2642687" y="-21105"/>
                  <a:pt x="2815240" y="-6718"/>
                  <a:pt x="2981131" y="0"/>
                </a:cubicBezTo>
                <a:cubicBezTo>
                  <a:pt x="3147022" y="6718"/>
                  <a:pt x="3504000" y="33212"/>
                  <a:pt x="3758818" y="0"/>
                </a:cubicBezTo>
                <a:cubicBezTo>
                  <a:pt x="4013636" y="-33212"/>
                  <a:pt x="4209619" y="-18173"/>
                  <a:pt x="4536504" y="0"/>
                </a:cubicBezTo>
                <a:cubicBezTo>
                  <a:pt x="4863389" y="18173"/>
                  <a:pt x="4801961" y="-13453"/>
                  <a:pt x="5054962" y="0"/>
                </a:cubicBezTo>
                <a:cubicBezTo>
                  <a:pt x="5307963" y="13453"/>
                  <a:pt x="5390351" y="10149"/>
                  <a:pt x="5573419" y="0"/>
                </a:cubicBezTo>
                <a:cubicBezTo>
                  <a:pt x="5756487" y="-10149"/>
                  <a:pt x="6072891" y="23821"/>
                  <a:pt x="6480720" y="0"/>
                </a:cubicBezTo>
                <a:cubicBezTo>
                  <a:pt x="6487746" y="110887"/>
                  <a:pt x="6501877" y="358372"/>
                  <a:pt x="6480720" y="509695"/>
                </a:cubicBezTo>
                <a:cubicBezTo>
                  <a:pt x="6459563" y="661018"/>
                  <a:pt x="6494249" y="865677"/>
                  <a:pt x="6480720" y="999401"/>
                </a:cubicBezTo>
                <a:cubicBezTo>
                  <a:pt x="6267842" y="985263"/>
                  <a:pt x="6128845" y="1007650"/>
                  <a:pt x="6027070" y="999401"/>
                </a:cubicBezTo>
                <a:cubicBezTo>
                  <a:pt x="5925295" y="991153"/>
                  <a:pt x="5728528" y="993547"/>
                  <a:pt x="5573419" y="999401"/>
                </a:cubicBezTo>
                <a:cubicBezTo>
                  <a:pt x="5418310" y="1005255"/>
                  <a:pt x="5281188" y="1017171"/>
                  <a:pt x="4990154" y="999401"/>
                </a:cubicBezTo>
                <a:cubicBezTo>
                  <a:pt x="4699121" y="981631"/>
                  <a:pt x="4441523" y="1007420"/>
                  <a:pt x="4277275" y="999401"/>
                </a:cubicBezTo>
                <a:cubicBezTo>
                  <a:pt x="4113027" y="991382"/>
                  <a:pt x="3752732" y="977190"/>
                  <a:pt x="3564396" y="999401"/>
                </a:cubicBezTo>
                <a:cubicBezTo>
                  <a:pt x="3376060" y="1021612"/>
                  <a:pt x="3104578" y="970763"/>
                  <a:pt x="2916324" y="999401"/>
                </a:cubicBezTo>
                <a:cubicBezTo>
                  <a:pt x="2728070" y="1028039"/>
                  <a:pt x="2377382" y="968708"/>
                  <a:pt x="2138638" y="999401"/>
                </a:cubicBezTo>
                <a:cubicBezTo>
                  <a:pt x="1899894" y="1030094"/>
                  <a:pt x="1747653" y="970143"/>
                  <a:pt x="1360951" y="999401"/>
                </a:cubicBezTo>
                <a:cubicBezTo>
                  <a:pt x="974249" y="1028659"/>
                  <a:pt x="1002625" y="1001479"/>
                  <a:pt x="907301" y="999401"/>
                </a:cubicBezTo>
                <a:cubicBezTo>
                  <a:pt x="811977" y="997324"/>
                  <a:pt x="260372" y="976761"/>
                  <a:pt x="0" y="999401"/>
                </a:cubicBezTo>
                <a:cubicBezTo>
                  <a:pt x="-11139" y="772651"/>
                  <a:pt x="-473" y="660036"/>
                  <a:pt x="0" y="489706"/>
                </a:cubicBezTo>
                <a:cubicBezTo>
                  <a:pt x="473" y="319377"/>
                  <a:pt x="-12371" y="219241"/>
                  <a:pt x="0" y="0"/>
                </a:cubicBezTo>
                <a:close/>
              </a:path>
              <a:path w="6480720" h="999401" stroke="0" extrusionOk="0">
                <a:moveTo>
                  <a:pt x="0" y="0"/>
                </a:moveTo>
                <a:cubicBezTo>
                  <a:pt x="326720" y="-24384"/>
                  <a:pt x="472156" y="6451"/>
                  <a:pt x="712879" y="0"/>
                </a:cubicBezTo>
                <a:cubicBezTo>
                  <a:pt x="953602" y="-6451"/>
                  <a:pt x="1199953" y="-585"/>
                  <a:pt x="1360951" y="0"/>
                </a:cubicBezTo>
                <a:cubicBezTo>
                  <a:pt x="1521949" y="585"/>
                  <a:pt x="1734952" y="29130"/>
                  <a:pt x="2009023" y="0"/>
                </a:cubicBezTo>
                <a:cubicBezTo>
                  <a:pt x="2283094" y="-29130"/>
                  <a:pt x="2384791" y="21228"/>
                  <a:pt x="2721902" y="0"/>
                </a:cubicBezTo>
                <a:cubicBezTo>
                  <a:pt x="3059013" y="-21228"/>
                  <a:pt x="3238442" y="5282"/>
                  <a:pt x="3369974" y="0"/>
                </a:cubicBezTo>
                <a:cubicBezTo>
                  <a:pt x="3501506" y="-5282"/>
                  <a:pt x="3699573" y="-20719"/>
                  <a:pt x="3823625" y="0"/>
                </a:cubicBezTo>
                <a:cubicBezTo>
                  <a:pt x="3947677" y="20719"/>
                  <a:pt x="4139339" y="-8642"/>
                  <a:pt x="4277275" y="0"/>
                </a:cubicBezTo>
                <a:cubicBezTo>
                  <a:pt x="4415211" y="8642"/>
                  <a:pt x="4833069" y="-10011"/>
                  <a:pt x="5054962" y="0"/>
                </a:cubicBezTo>
                <a:cubicBezTo>
                  <a:pt x="5276855" y="10011"/>
                  <a:pt x="5401482" y="-22533"/>
                  <a:pt x="5573419" y="0"/>
                </a:cubicBezTo>
                <a:cubicBezTo>
                  <a:pt x="5745356" y="22533"/>
                  <a:pt x="6212787" y="-11388"/>
                  <a:pt x="6480720" y="0"/>
                </a:cubicBezTo>
                <a:cubicBezTo>
                  <a:pt x="6467617" y="133112"/>
                  <a:pt x="6467623" y="320826"/>
                  <a:pt x="6480720" y="519689"/>
                </a:cubicBezTo>
                <a:cubicBezTo>
                  <a:pt x="6493817" y="718552"/>
                  <a:pt x="6484676" y="869033"/>
                  <a:pt x="6480720" y="999401"/>
                </a:cubicBezTo>
                <a:cubicBezTo>
                  <a:pt x="6346038" y="985373"/>
                  <a:pt x="6022155" y="1008995"/>
                  <a:pt x="5832648" y="999401"/>
                </a:cubicBezTo>
                <a:cubicBezTo>
                  <a:pt x="5643141" y="989807"/>
                  <a:pt x="5312550" y="995028"/>
                  <a:pt x="5054962" y="999401"/>
                </a:cubicBezTo>
                <a:cubicBezTo>
                  <a:pt x="4797374" y="1003774"/>
                  <a:pt x="4722898" y="1014481"/>
                  <a:pt x="4536504" y="999401"/>
                </a:cubicBezTo>
                <a:cubicBezTo>
                  <a:pt x="4350110" y="984321"/>
                  <a:pt x="3965460" y="993886"/>
                  <a:pt x="3758818" y="999401"/>
                </a:cubicBezTo>
                <a:cubicBezTo>
                  <a:pt x="3552176" y="1004916"/>
                  <a:pt x="3224734" y="1032745"/>
                  <a:pt x="2981131" y="999401"/>
                </a:cubicBezTo>
                <a:cubicBezTo>
                  <a:pt x="2737528" y="966057"/>
                  <a:pt x="2633535" y="995666"/>
                  <a:pt x="2527481" y="999401"/>
                </a:cubicBezTo>
                <a:cubicBezTo>
                  <a:pt x="2421427" y="1003137"/>
                  <a:pt x="2138066" y="998050"/>
                  <a:pt x="2009023" y="999401"/>
                </a:cubicBezTo>
                <a:cubicBezTo>
                  <a:pt x="1879980" y="1000752"/>
                  <a:pt x="1541761" y="970800"/>
                  <a:pt x="1360951" y="999401"/>
                </a:cubicBezTo>
                <a:cubicBezTo>
                  <a:pt x="1180141" y="1028002"/>
                  <a:pt x="956756" y="975945"/>
                  <a:pt x="712879" y="999401"/>
                </a:cubicBezTo>
                <a:cubicBezTo>
                  <a:pt x="469002" y="1022857"/>
                  <a:pt x="179950" y="986051"/>
                  <a:pt x="0" y="999401"/>
                </a:cubicBezTo>
                <a:cubicBezTo>
                  <a:pt x="-16948" y="808598"/>
                  <a:pt x="-187" y="603942"/>
                  <a:pt x="0" y="499701"/>
                </a:cubicBezTo>
                <a:cubicBezTo>
                  <a:pt x="187" y="395460"/>
                  <a:pt x="-19123" y="197035"/>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29899627">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extLst>
              <p:ext uri="{D42A27DB-BD31-4B8C-83A1-F6EECF244321}">
                <p14:modId xmlns:p14="http://schemas.microsoft.com/office/powerpoint/2010/main" val="566688344"/>
              </p:ext>
            </p:extLst>
          </p:nvPr>
        </p:nvGraphicFramePr>
        <p:xfrm>
          <a:off x="1991545" y="2143309"/>
          <a:ext cx="8390705" cy="339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839417" y="260649"/>
            <a:ext cx="10585176"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extLst>
              <p:ext uri="{D42A27DB-BD31-4B8C-83A1-F6EECF244321}">
                <p14:modId xmlns:p14="http://schemas.microsoft.com/office/powerpoint/2010/main" val="4071866488"/>
              </p:ext>
            </p:extLst>
          </p:nvPr>
        </p:nvGraphicFramePr>
        <p:xfrm>
          <a:off x="1811525" y="707559"/>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extLst>
              <p:ext uri="{D42A27DB-BD31-4B8C-83A1-F6EECF244321}">
                <p14:modId xmlns:p14="http://schemas.microsoft.com/office/powerpoint/2010/main" val="1555677762"/>
              </p:ext>
            </p:extLst>
          </p:nvPr>
        </p:nvGraphicFramePr>
        <p:xfrm>
          <a:off x="2387588" y="3537012"/>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NIM\Informati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9154" y="2091595"/>
            <a:ext cx="2973693" cy="2170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767408" y="365126"/>
            <a:ext cx="10729192" cy="646766"/>
          </a:xfrm>
          <a:solidFill>
            <a:srgbClr val="002060"/>
          </a:solidFill>
        </p:spPr>
        <p:txBody>
          <a:bodyPr>
            <a:normAutofit/>
          </a:bodyPr>
          <a:lstStyle/>
          <a:p>
            <a:pPr algn="ctr"/>
            <a:r>
              <a:rPr lang="en-GB" sz="32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extLst>
              <p:ext uri="{D42A27DB-BD31-4B8C-83A1-F6EECF244321}">
                <p14:modId xmlns:p14="http://schemas.microsoft.com/office/powerpoint/2010/main" val="1865672354"/>
              </p:ext>
            </p:extLst>
          </p:nvPr>
        </p:nvGraphicFramePr>
        <p:xfrm>
          <a:off x="1851520" y="1011892"/>
          <a:ext cx="8564961" cy="4577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4843CD3-252A-42E7-8CD1-EFD1FA9D0D9B}"/>
                                            </p:graphicEl>
                                          </p:spTgt>
                                        </p:tgtEl>
                                        <p:attrNameLst>
                                          <p:attrName>style.visibility</p:attrName>
                                        </p:attrNameLst>
                                      </p:cBhvr>
                                      <p:to>
                                        <p:strVal val="visible"/>
                                      </p:to>
                                    </p:set>
                                    <p:animEffect transition="in" filter="fade">
                                      <p:cBhvr>
                                        <p:cTn id="7" dur="500"/>
                                        <p:tgtEl>
                                          <p:spTgt spid="5">
                                            <p:graphicEl>
                                              <a:dgm id="{24843CD3-252A-42E7-8CD1-EFD1FA9D0D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6A8A272-1134-4EE4-9EDE-E360805E6ED7}"/>
                                            </p:graphicEl>
                                          </p:spTgt>
                                        </p:tgtEl>
                                        <p:attrNameLst>
                                          <p:attrName>style.visibility</p:attrName>
                                        </p:attrNameLst>
                                      </p:cBhvr>
                                      <p:to>
                                        <p:strVal val="visible"/>
                                      </p:to>
                                    </p:set>
                                    <p:animEffect transition="in" filter="fade">
                                      <p:cBhvr>
                                        <p:cTn id="12" dur="500"/>
                                        <p:tgtEl>
                                          <p:spTgt spid="5">
                                            <p:graphicEl>
                                              <a:dgm id="{E6A8A272-1134-4EE4-9EDE-E360805E6ED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55262C3-29E1-4041-92B1-BFBFA7D367DC}"/>
                                            </p:graphicEl>
                                          </p:spTgt>
                                        </p:tgtEl>
                                        <p:attrNameLst>
                                          <p:attrName>style.visibility</p:attrName>
                                        </p:attrNameLst>
                                      </p:cBhvr>
                                      <p:to>
                                        <p:strVal val="visible"/>
                                      </p:to>
                                    </p:set>
                                    <p:animEffect transition="in" filter="fade">
                                      <p:cBhvr>
                                        <p:cTn id="15" dur="500"/>
                                        <p:tgtEl>
                                          <p:spTgt spid="5">
                                            <p:graphicEl>
                                              <a:dgm id="{D55262C3-29E1-4041-92B1-BFBFA7D367D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FF3E0A50-8AB6-4BF2-8C78-751065A920D9}"/>
                                            </p:graphicEl>
                                          </p:spTgt>
                                        </p:tgtEl>
                                        <p:attrNameLst>
                                          <p:attrName>style.visibility</p:attrName>
                                        </p:attrNameLst>
                                      </p:cBhvr>
                                      <p:to>
                                        <p:strVal val="visible"/>
                                      </p:to>
                                    </p:set>
                                    <p:animEffect transition="in" filter="fade">
                                      <p:cBhvr>
                                        <p:cTn id="20" dur="500"/>
                                        <p:tgtEl>
                                          <p:spTgt spid="5">
                                            <p:graphicEl>
                                              <a:dgm id="{FF3E0A50-8AB6-4BF2-8C78-751065A920D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3E9E96AE-3761-411C-A875-5F1C0ED0ED5F}"/>
                                            </p:graphicEl>
                                          </p:spTgt>
                                        </p:tgtEl>
                                        <p:attrNameLst>
                                          <p:attrName>style.visibility</p:attrName>
                                        </p:attrNameLst>
                                      </p:cBhvr>
                                      <p:to>
                                        <p:strVal val="visible"/>
                                      </p:to>
                                    </p:set>
                                    <p:animEffect transition="in" filter="fade">
                                      <p:cBhvr>
                                        <p:cTn id="23" dur="500"/>
                                        <p:tgtEl>
                                          <p:spTgt spid="5">
                                            <p:graphicEl>
                                              <a:dgm id="{3E9E96AE-3761-411C-A875-5F1C0ED0ED5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06729800-D8B4-40D6-90E3-25EEA663DB92}"/>
                                            </p:graphicEl>
                                          </p:spTgt>
                                        </p:tgtEl>
                                        <p:attrNameLst>
                                          <p:attrName>style.visibility</p:attrName>
                                        </p:attrNameLst>
                                      </p:cBhvr>
                                      <p:to>
                                        <p:strVal val="visible"/>
                                      </p:to>
                                    </p:set>
                                    <p:animEffect transition="in" filter="fade">
                                      <p:cBhvr>
                                        <p:cTn id="28" dur="500"/>
                                        <p:tgtEl>
                                          <p:spTgt spid="5">
                                            <p:graphicEl>
                                              <a:dgm id="{06729800-D8B4-40D6-90E3-25EEA663DB92}"/>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64E6B605-AE5E-49D3-A206-E3B3E4C1A8D4}"/>
                                            </p:graphicEl>
                                          </p:spTgt>
                                        </p:tgtEl>
                                        <p:attrNameLst>
                                          <p:attrName>style.visibility</p:attrName>
                                        </p:attrNameLst>
                                      </p:cBhvr>
                                      <p:to>
                                        <p:strVal val="visible"/>
                                      </p:to>
                                    </p:set>
                                    <p:animEffect transition="in" filter="fade">
                                      <p:cBhvr>
                                        <p:cTn id="33" dur="500"/>
                                        <p:tgtEl>
                                          <p:spTgt spid="5">
                                            <p:graphicEl>
                                              <a:dgm id="{64E6B605-AE5E-49D3-A206-E3B3E4C1A8D4}"/>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63CE9ECB-7AD0-4F03-9A42-7FA42A0BCF8A}"/>
                                            </p:graphicEl>
                                          </p:spTgt>
                                        </p:tgtEl>
                                        <p:attrNameLst>
                                          <p:attrName>style.visibility</p:attrName>
                                        </p:attrNameLst>
                                      </p:cBhvr>
                                      <p:to>
                                        <p:strVal val="visible"/>
                                      </p:to>
                                    </p:set>
                                    <p:animEffect transition="in" filter="fade">
                                      <p:cBhvr>
                                        <p:cTn id="38" dur="500"/>
                                        <p:tgtEl>
                                          <p:spTgt spid="5">
                                            <p:graphicEl>
                                              <a:dgm id="{63CE9ECB-7AD0-4F03-9A42-7FA42A0BCF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67408" y="332657"/>
            <a:ext cx="1065718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extLst>
              <p:ext uri="{D42A27DB-BD31-4B8C-83A1-F6EECF244321}">
                <p14:modId xmlns:p14="http://schemas.microsoft.com/office/powerpoint/2010/main" val="2546154371"/>
              </p:ext>
            </p:extLst>
          </p:nvPr>
        </p:nvGraphicFramePr>
        <p:xfrm>
          <a:off x="2315579" y="1196752"/>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623392" y="404665"/>
            <a:ext cx="10801200"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extLst>
              <p:ext uri="{D42A27DB-BD31-4B8C-83A1-F6EECF244321}">
                <p14:modId xmlns:p14="http://schemas.microsoft.com/office/powerpoint/2010/main" val="2695879530"/>
              </p:ext>
            </p:extLst>
          </p:nvPr>
        </p:nvGraphicFramePr>
        <p:xfrm>
          <a:off x="2284613" y="1340768"/>
          <a:ext cx="7748907" cy="4176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963D682-E60E-4C01-8343-E457ABD45FC7}"/>
                                            </p:graphicEl>
                                          </p:spTgt>
                                        </p:tgtEl>
                                        <p:attrNameLst>
                                          <p:attrName>style.visibility</p:attrName>
                                        </p:attrNameLst>
                                      </p:cBhvr>
                                      <p:to>
                                        <p:strVal val="visible"/>
                                      </p:to>
                                    </p:set>
                                    <p:animEffect transition="in" filter="fade">
                                      <p:cBhvr>
                                        <p:cTn id="7" dur="500"/>
                                        <p:tgtEl>
                                          <p:spTgt spid="4">
                                            <p:graphicEl>
                                              <a:dgm id="{9963D682-E60E-4C01-8343-E457ABD45F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A5F0CED-7B07-4C42-AFF2-30867251E8D0}"/>
                                            </p:graphicEl>
                                          </p:spTgt>
                                        </p:tgtEl>
                                        <p:attrNameLst>
                                          <p:attrName>style.visibility</p:attrName>
                                        </p:attrNameLst>
                                      </p:cBhvr>
                                      <p:to>
                                        <p:strVal val="visible"/>
                                      </p:to>
                                    </p:set>
                                    <p:animEffect transition="in" filter="fade">
                                      <p:cBhvr>
                                        <p:cTn id="12" dur="500"/>
                                        <p:tgtEl>
                                          <p:spTgt spid="4">
                                            <p:graphicEl>
                                              <a:dgm id="{BA5F0CED-7B07-4C42-AFF2-30867251E8D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11E2FBD8-FEB8-4352-BBAB-06554ED91FBC}"/>
                                            </p:graphicEl>
                                          </p:spTgt>
                                        </p:tgtEl>
                                        <p:attrNameLst>
                                          <p:attrName>style.visibility</p:attrName>
                                        </p:attrNameLst>
                                      </p:cBhvr>
                                      <p:to>
                                        <p:strVal val="visible"/>
                                      </p:to>
                                    </p:set>
                                    <p:animEffect transition="in" filter="fade">
                                      <p:cBhvr>
                                        <p:cTn id="17" dur="500"/>
                                        <p:tgtEl>
                                          <p:spTgt spid="4">
                                            <p:graphicEl>
                                              <a:dgm id="{11E2FBD8-FEB8-4352-BBAB-06554ED91F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F9CA3532-9056-4B0D-8C72-B25115C24D6A}"/>
                                            </p:graphicEl>
                                          </p:spTgt>
                                        </p:tgtEl>
                                        <p:attrNameLst>
                                          <p:attrName>style.visibility</p:attrName>
                                        </p:attrNameLst>
                                      </p:cBhvr>
                                      <p:to>
                                        <p:strVal val="visible"/>
                                      </p:to>
                                    </p:set>
                                    <p:animEffect transition="in" filter="fade">
                                      <p:cBhvr>
                                        <p:cTn id="22" dur="500"/>
                                        <p:tgtEl>
                                          <p:spTgt spid="4">
                                            <p:graphicEl>
                                              <a:dgm id="{F9CA3532-9056-4B0D-8C72-B25115C24D6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34A48192-EF90-4660-84EE-AB9CC6EE3F1B}"/>
                                            </p:graphicEl>
                                          </p:spTgt>
                                        </p:tgtEl>
                                        <p:attrNameLst>
                                          <p:attrName>style.visibility</p:attrName>
                                        </p:attrNameLst>
                                      </p:cBhvr>
                                      <p:to>
                                        <p:strVal val="visible"/>
                                      </p:to>
                                    </p:set>
                                    <p:animEffect transition="in" filter="fade">
                                      <p:cBhvr>
                                        <p:cTn id="27" dur="500"/>
                                        <p:tgtEl>
                                          <p:spTgt spid="4">
                                            <p:graphicEl>
                                              <a:dgm id="{34A48192-EF90-4660-84EE-AB9CC6EE3F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911424" y="260648"/>
            <a:ext cx="1065718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What is Provenance?</a:t>
            </a:r>
          </a:p>
        </p:txBody>
      </p:sp>
      <p:pic>
        <p:nvPicPr>
          <p:cNvPr id="2" name="Picture 1"/>
          <p:cNvPicPr>
            <a:picLocks noChangeAspect="1"/>
          </p:cNvPicPr>
          <p:nvPr/>
        </p:nvPicPr>
        <p:blipFill>
          <a:blip r:embed="rId3"/>
          <a:stretch>
            <a:fillRect/>
          </a:stretch>
        </p:blipFill>
        <p:spPr>
          <a:xfrm>
            <a:off x="1836171" y="2173095"/>
            <a:ext cx="3539750" cy="2511810"/>
          </a:xfrm>
          <a:prstGeom prst="rect">
            <a:avLst/>
          </a:prstGeom>
        </p:spPr>
      </p:pic>
      <p:sp>
        <p:nvSpPr>
          <p:cNvPr id="7" name="Scroll: Vertical 6">
            <a:extLst>
              <a:ext uri="{FF2B5EF4-FFF2-40B4-BE49-F238E27FC236}">
                <a16:creationId xmlns:a16="http://schemas.microsoft.com/office/drawing/2014/main" id="{98FB288A-D6EC-4672-9FAF-80CB7DD399F7}"/>
              </a:ext>
            </a:extLst>
          </p:cNvPr>
          <p:cNvSpPr/>
          <p:nvPr/>
        </p:nvSpPr>
        <p:spPr>
          <a:xfrm>
            <a:off x="6816080" y="1120509"/>
            <a:ext cx="4032448" cy="4104456"/>
          </a:xfrm>
          <a:prstGeom prst="vertic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500"/>
                                        <p:tgtEl>
                                          <p:spTgt spid="7">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695400" y="1124744"/>
            <a:ext cx="3313789" cy="4372057"/>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1" fontAlgn="auto" hangingPunct="1">
              <a:spcBef>
                <a:spcPts val="0"/>
              </a:spcBef>
              <a:spcAft>
                <a:spcPts val="0"/>
              </a:spcAft>
              <a:defRPr/>
            </a:pPr>
            <a:r>
              <a:rPr lang="en-GB" sz="1900" b="1" u="sng" kern="0" dirty="0">
                <a:solidFill>
                  <a:srgbClr val="000000"/>
                </a:solidFill>
                <a:latin typeface="+mn-lt"/>
              </a:rPr>
              <a:t>OFFICIAL </a:t>
            </a:r>
            <a:endParaRPr lang="en-GB" sz="1900" u="sng" kern="0" dirty="0">
              <a:solidFill>
                <a:srgbClr val="000000"/>
              </a:solidFill>
              <a:latin typeface="+mn-lt"/>
            </a:endParaRPr>
          </a:p>
          <a:p>
            <a:pPr algn="ctr" eaLnBrk="1" fontAlgn="auto" hangingPunct="1">
              <a:spcBef>
                <a:spcPts val="0"/>
              </a:spcBef>
              <a:spcAft>
                <a:spcPts val="0"/>
              </a:spcAft>
              <a:defRPr/>
            </a:pPr>
            <a:r>
              <a:rPr lang="en-GB" sz="1900" kern="0" dirty="0">
                <a:solidFill>
                  <a:srgbClr val="000000"/>
                </a:solidFill>
                <a:latin typeface="+mn-lt"/>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583832" y="1111028"/>
            <a:ext cx="3383911" cy="4372058"/>
          </a:xfrm>
          <a:prstGeom prst="roundRect">
            <a:avLst/>
          </a:prstGeom>
          <a:solidFill>
            <a:srgbClr val="FFC000"/>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1" fontAlgn="auto" hangingPunct="1">
              <a:spcBef>
                <a:spcPts val="0"/>
              </a:spcBef>
              <a:spcAft>
                <a:spcPts val="0"/>
              </a:spcAft>
              <a:defRPr/>
            </a:pPr>
            <a:r>
              <a:rPr lang="en-GB" sz="1900" b="1" u="sng" kern="0" dirty="0">
                <a:solidFill>
                  <a:schemeClr val="tx1"/>
                </a:solidFill>
                <a:latin typeface="+mn-lt"/>
              </a:rPr>
              <a:t>SECRET</a:t>
            </a:r>
            <a:r>
              <a:rPr lang="en-GB" sz="1900" b="1" kern="0" dirty="0">
                <a:solidFill>
                  <a:schemeClr val="tx1"/>
                </a:solidFill>
                <a:latin typeface="+mn-lt"/>
              </a:rPr>
              <a:t> </a:t>
            </a:r>
          </a:p>
          <a:p>
            <a:pPr algn="ctr" eaLnBrk="1" fontAlgn="auto" hangingPunct="1">
              <a:spcBef>
                <a:spcPts val="0"/>
              </a:spcBef>
              <a:spcAft>
                <a:spcPts val="0"/>
              </a:spcAft>
              <a:defRPr/>
            </a:pPr>
            <a:r>
              <a:rPr lang="en-GB" sz="1900" kern="0" dirty="0">
                <a:solidFill>
                  <a:schemeClr val="tx1"/>
                </a:solidFill>
                <a:latin typeface="+mn-lt"/>
              </a:rPr>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solidFill>
                <a:schemeClr val="tx1"/>
              </a:solidFill>
              <a:latin typeface="+mn-lt"/>
              <a:cs typeface="Arial" charset="0"/>
            </a:endParaRPr>
          </a:p>
        </p:txBody>
      </p:sp>
      <p:sp>
        <p:nvSpPr>
          <p:cNvPr id="5" name="Rounded Rectangle 4"/>
          <p:cNvSpPr/>
          <p:nvPr/>
        </p:nvSpPr>
        <p:spPr bwMode="auto">
          <a:xfrm>
            <a:off x="8400256" y="1104785"/>
            <a:ext cx="3383911" cy="4372058"/>
          </a:xfrm>
          <a:prstGeom prst="roundRect">
            <a:avLst/>
          </a:prstGeom>
          <a:solidFill>
            <a:srgbClr val="F85662"/>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1" fontAlgn="auto" hangingPunct="1">
              <a:spcBef>
                <a:spcPts val="0"/>
              </a:spcBef>
              <a:spcAft>
                <a:spcPts val="0"/>
              </a:spcAft>
              <a:defRPr/>
            </a:pPr>
            <a:r>
              <a:rPr lang="en-GB" sz="1900" b="1" u="sng" kern="0" dirty="0">
                <a:solidFill>
                  <a:srgbClr val="000000"/>
                </a:solidFill>
                <a:latin typeface="+mn-lt"/>
              </a:rPr>
              <a:t>TOP SECRET </a:t>
            </a:r>
          </a:p>
          <a:p>
            <a:pPr algn="ctr" eaLnBrk="1" fontAlgn="auto" hangingPunct="1">
              <a:spcBef>
                <a:spcPts val="0"/>
              </a:spcBef>
              <a:spcAft>
                <a:spcPts val="0"/>
              </a:spcAft>
              <a:defRPr/>
            </a:pPr>
            <a:r>
              <a:rPr lang="en-GB" sz="1900" kern="0">
                <a:solidFill>
                  <a:srgbClr val="000000"/>
                </a:solidFill>
                <a:latin typeface="+mn-lt"/>
              </a:rPr>
              <a:t>HMG’s </a:t>
            </a:r>
            <a:r>
              <a:rPr lang="en-GB" sz="1900" kern="0" dirty="0">
                <a:solidFill>
                  <a:srgbClr val="000000"/>
                </a:solidFill>
                <a:latin typeface="+mn-lt"/>
              </a:rPr>
              <a:t>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latin typeface="+mn-lt"/>
              <a:cs typeface="Arial" charset="0"/>
            </a:endParaRPr>
          </a:p>
        </p:txBody>
      </p:sp>
      <p:sp>
        <p:nvSpPr>
          <p:cNvPr id="6" name="TextBox 5"/>
          <p:cNvSpPr txBox="1">
            <a:spLocks noChangeArrowheads="1"/>
          </p:cNvSpPr>
          <p:nvPr/>
        </p:nvSpPr>
        <p:spPr bwMode="auto">
          <a:xfrm>
            <a:off x="695400" y="188641"/>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415288"/>
            <a:ext cx="8280920"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extLst>
              <p:ext uri="{D42A27DB-BD31-4B8C-83A1-F6EECF244321}">
                <p14:modId xmlns:p14="http://schemas.microsoft.com/office/powerpoint/2010/main" val="1099252513"/>
              </p:ext>
            </p:extLst>
          </p:nvPr>
        </p:nvGraphicFramePr>
        <p:xfrm>
          <a:off x="1991544" y="1340768"/>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08F7B12-1658-4AE9-8607-5152D118E62C}"/>
                                            </p:graphicEl>
                                          </p:spTgt>
                                        </p:tgtEl>
                                        <p:attrNameLst>
                                          <p:attrName>style.visibility</p:attrName>
                                        </p:attrNameLst>
                                      </p:cBhvr>
                                      <p:to>
                                        <p:strVal val="visible"/>
                                      </p:to>
                                    </p:set>
                                    <p:animEffect transition="in" filter="fade">
                                      <p:cBhvr>
                                        <p:cTn id="7" dur="500"/>
                                        <p:tgtEl>
                                          <p:spTgt spid="2">
                                            <p:graphicEl>
                                              <a:dgm id="{508F7B12-1658-4AE9-8607-5152D118E62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D343F30-6F58-418E-9AF7-06F6BD9CA378}"/>
                                            </p:graphicEl>
                                          </p:spTgt>
                                        </p:tgtEl>
                                        <p:attrNameLst>
                                          <p:attrName>style.visibility</p:attrName>
                                        </p:attrNameLst>
                                      </p:cBhvr>
                                      <p:to>
                                        <p:strVal val="visible"/>
                                      </p:to>
                                    </p:set>
                                    <p:animEffect transition="in" filter="fade">
                                      <p:cBhvr>
                                        <p:cTn id="12" dur="500"/>
                                        <p:tgtEl>
                                          <p:spTgt spid="2">
                                            <p:graphicEl>
                                              <a:dgm id="{9D343F30-6F58-418E-9AF7-06F6BD9CA3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24446C9-E06A-4237-8AB0-D019E36FAF55}"/>
                                            </p:graphicEl>
                                          </p:spTgt>
                                        </p:tgtEl>
                                        <p:attrNameLst>
                                          <p:attrName>style.visibility</p:attrName>
                                        </p:attrNameLst>
                                      </p:cBhvr>
                                      <p:to>
                                        <p:strVal val="visible"/>
                                      </p:to>
                                    </p:set>
                                    <p:animEffect transition="in" filter="fade">
                                      <p:cBhvr>
                                        <p:cTn id="15" dur="500"/>
                                        <p:tgtEl>
                                          <p:spTgt spid="2">
                                            <p:graphicEl>
                                              <a:dgm id="{024446C9-E06A-4237-8AB0-D019E36FAF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95400" y="260649"/>
            <a:ext cx="1101722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Access and Retrieval</a:t>
            </a:r>
          </a:p>
        </p:txBody>
      </p:sp>
      <p:sp>
        <p:nvSpPr>
          <p:cNvPr id="2" name="Scroll: Horizontal 1">
            <a:extLst>
              <a:ext uri="{FF2B5EF4-FFF2-40B4-BE49-F238E27FC236}">
                <a16:creationId xmlns:a16="http://schemas.microsoft.com/office/drawing/2014/main" id="{E0ED22B8-FEEA-45A1-B843-93DBFFF7D5FB}"/>
              </a:ext>
            </a:extLst>
          </p:cNvPr>
          <p:cNvSpPr/>
          <p:nvPr/>
        </p:nvSpPr>
        <p:spPr>
          <a:xfrm>
            <a:off x="1919536" y="1196752"/>
            <a:ext cx="8496944" cy="4248472"/>
          </a:xfrm>
          <a:prstGeom prst="horizont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Records that have been retained must be stored in a format that allows them to be searched &amp; retrieved. Police information &amp; intelligence can only be accessed for authorised policing purposes &amp; by personnel who are vetted &amp; authorised to access protectively marked material. All police staff are personally responsible for ensuring that they comply with all relevant security policies &amp; operating procedures</a:t>
            </a:r>
          </a:p>
        </p:txBody>
      </p:sp>
    </p:spTree>
    <p:extLst>
      <p:ext uri="{BB962C8B-B14F-4D97-AF65-F5344CB8AC3E}">
        <p14:creationId xmlns:p14="http://schemas.microsoft.com/office/powerpoint/2010/main" val="261703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125216" y="332657"/>
            <a:ext cx="8229600"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Archiving Information &amp; Intelligence</a:t>
            </a:r>
          </a:p>
        </p:txBody>
      </p:sp>
      <p:sp>
        <p:nvSpPr>
          <p:cNvPr id="2" name="Scroll: Horizontal 1">
            <a:extLst>
              <a:ext uri="{FF2B5EF4-FFF2-40B4-BE49-F238E27FC236}">
                <a16:creationId xmlns:a16="http://schemas.microsoft.com/office/drawing/2014/main" id="{06EA6C8C-4A06-4462-97D4-AA6834035CC6}"/>
              </a:ext>
            </a:extLst>
          </p:cNvPr>
          <p:cNvSpPr/>
          <p:nvPr/>
        </p:nvSpPr>
        <p:spPr>
          <a:xfrm>
            <a:off x="2639616" y="1484784"/>
            <a:ext cx="7344816" cy="3888432"/>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Archiving is a form of retention, therefore any records that have been identified for disposal because they are inadequate or no longer necessary cannot be archived. However, a force can use archiving as a method of restricting access to those records that can be lawfully held</a:t>
            </a:r>
          </a:p>
        </p:txBody>
      </p:sp>
    </p:spTree>
    <p:extLst>
      <p:ext uri="{BB962C8B-B14F-4D97-AF65-F5344CB8AC3E}">
        <p14:creationId xmlns:p14="http://schemas.microsoft.com/office/powerpoint/2010/main" val="1425542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3392" y="476673"/>
            <a:ext cx="10873207"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Disposal of Information &amp; Intelligence</a:t>
            </a:r>
          </a:p>
        </p:txBody>
      </p:sp>
      <p:sp>
        <p:nvSpPr>
          <p:cNvPr id="2" name="Scroll: Horizontal 1">
            <a:extLst>
              <a:ext uri="{FF2B5EF4-FFF2-40B4-BE49-F238E27FC236}">
                <a16:creationId xmlns:a16="http://schemas.microsoft.com/office/drawing/2014/main" id="{16FD0D95-C19C-4984-9908-B39A45967179}"/>
              </a:ext>
            </a:extLst>
          </p:cNvPr>
          <p:cNvSpPr/>
          <p:nvPr/>
        </p:nvSpPr>
        <p:spPr>
          <a:xfrm>
            <a:off x="2631706" y="1556792"/>
            <a:ext cx="7219867" cy="3744416"/>
          </a:xfrm>
          <a:prstGeom prst="horizont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Disposal means the removal of information from </a:t>
            </a:r>
            <a:r>
              <a:rPr lang="en-GB" sz="2400" b="1" i="1" u="sng" dirty="0">
                <a:solidFill>
                  <a:schemeClr val="tx1"/>
                </a:solidFill>
              </a:rPr>
              <a:t>all</a:t>
            </a:r>
            <a:r>
              <a:rPr lang="en-GB" sz="2400" dirty="0">
                <a:solidFill>
                  <a:schemeClr val="tx1"/>
                </a:solidFill>
              </a:rPr>
              <a:t> police systems, justified through the review process and to the extent that it cannot be restored owing to the fact that it can no longer be held lawfully.</a:t>
            </a:r>
          </a:p>
        </p:txBody>
      </p:sp>
    </p:spTree>
    <p:extLst>
      <p:ext uri="{BB962C8B-B14F-4D97-AF65-F5344CB8AC3E}">
        <p14:creationId xmlns:p14="http://schemas.microsoft.com/office/powerpoint/2010/main" val="182169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2783632" y="1988841"/>
            <a:ext cx="6840760"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Management of Information (Formerly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stretch>
            <a:fillRect/>
          </a:stretch>
        </p:blipFill>
        <p:spPr bwMode="auto">
          <a:xfrm>
            <a:off x="2161371" y="1308719"/>
            <a:ext cx="3600400" cy="36814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096001" y="1308719"/>
            <a:ext cx="4536503" cy="2831544"/>
          </a:xfrm>
          <a:custGeom>
            <a:avLst/>
            <a:gdLst>
              <a:gd name="connsiteX0" fmla="*/ 0 w 4536503"/>
              <a:gd name="connsiteY0" fmla="*/ 0 h 2831544"/>
              <a:gd name="connsiteX1" fmla="*/ 557342 w 4536503"/>
              <a:gd name="connsiteY1" fmla="*/ 0 h 2831544"/>
              <a:gd name="connsiteX2" fmla="*/ 1296144 w 4536503"/>
              <a:gd name="connsiteY2" fmla="*/ 0 h 2831544"/>
              <a:gd name="connsiteX3" fmla="*/ 2034946 w 4536503"/>
              <a:gd name="connsiteY3" fmla="*/ 0 h 2831544"/>
              <a:gd name="connsiteX4" fmla="*/ 2592287 w 4536503"/>
              <a:gd name="connsiteY4" fmla="*/ 0 h 2831544"/>
              <a:gd name="connsiteX5" fmla="*/ 3194994 w 4536503"/>
              <a:gd name="connsiteY5" fmla="*/ 0 h 2831544"/>
              <a:gd name="connsiteX6" fmla="*/ 3843066 w 4536503"/>
              <a:gd name="connsiteY6" fmla="*/ 0 h 2831544"/>
              <a:gd name="connsiteX7" fmla="*/ 4536503 w 4536503"/>
              <a:gd name="connsiteY7" fmla="*/ 0 h 2831544"/>
              <a:gd name="connsiteX8" fmla="*/ 4536503 w 4536503"/>
              <a:gd name="connsiteY8" fmla="*/ 537993 h 2831544"/>
              <a:gd name="connsiteX9" fmla="*/ 4536503 w 4536503"/>
              <a:gd name="connsiteY9" fmla="*/ 1019356 h 2831544"/>
              <a:gd name="connsiteX10" fmla="*/ 4536503 w 4536503"/>
              <a:gd name="connsiteY10" fmla="*/ 1557349 h 2831544"/>
              <a:gd name="connsiteX11" fmla="*/ 4536503 w 4536503"/>
              <a:gd name="connsiteY11" fmla="*/ 2151973 h 2831544"/>
              <a:gd name="connsiteX12" fmla="*/ 4536503 w 4536503"/>
              <a:gd name="connsiteY12" fmla="*/ 2831544 h 2831544"/>
              <a:gd name="connsiteX13" fmla="*/ 3843066 w 4536503"/>
              <a:gd name="connsiteY13" fmla="*/ 2831544 h 2831544"/>
              <a:gd name="connsiteX14" fmla="*/ 3331089 w 4536503"/>
              <a:gd name="connsiteY14" fmla="*/ 2831544 h 2831544"/>
              <a:gd name="connsiteX15" fmla="*/ 2773748 w 4536503"/>
              <a:gd name="connsiteY15" fmla="*/ 2831544 h 2831544"/>
              <a:gd name="connsiteX16" fmla="*/ 2125676 w 4536503"/>
              <a:gd name="connsiteY16" fmla="*/ 2831544 h 2831544"/>
              <a:gd name="connsiteX17" fmla="*/ 1386874 w 4536503"/>
              <a:gd name="connsiteY17" fmla="*/ 2831544 h 2831544"/>
              <a:gd name="connsiteX18" fmla="*/ 874897 w 4536503"/>
              <a:gd name="connsiteY18" fmla="*/ 2831544 h 2831544"/>
              <a:gd name="connsiteX19" fmla="*/ 0 w 4536503"/>
              <a:gd name="connsiteY19" fmla="*/ 2831544 h 2831544"/>
              <a:gd name="connsiteX20" fmla="*/ 0 w 4536503"/>
              <a:gd name="connsiteY20" fmla="*/ 2265235 h 2831544"/>
              <a:gd name="connsiteX21" fmla="*/ 0 w 4536503"/>
              <a:gd name="connsiteY21" fmla="*/ 1642296 h 2831544"/>
              <a:gd name="connsiteX22" fmla="*/ 0 w 4536503"/>
              <a:gd name="connsiteY22" fmla="*/ 1104302 h 2831544"/>
              <a:gd name="connsiteX23" fmla="*/ 0 w 4536503"/>
              <a:gd name="connsiteY23" fmla="*/ 0 h 2831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36503" h="2831544" fill="none" extrusionOk="0">
                <a:moveTo>
                  <a:pt x="0" y="0"/>
                </a:moveTo>
                <a:cubicBezTo>
                  <a:pt x="223545" y="-9980"/>
                  <a:pt x="298392" y="-27193"/>
                  <a:pt x="557342" y="0"/>
                </a:cubicBezTo>
                <a:cubicBezTo>
                  <a:pt x="816292" y="27193"/>
                  <a:pt x="1067673" y="-33098"/>
                  <a:pt x="1296144" y="0"/>
                </a:cubicBezTo>
                <a:cubicBezTo>
                  <a:pt x="1524615" y="33098"/>
                  <a:pt x="1751970" y="-24912"/>
                  <a:pt x="2034946" y="0"/>
                </a:cubicBezTo>
                <a:cubicBezTo>
                  <a:pt x="2317922" y="24912"/>
                  <a:pt x="2331925" y="-1007"/>
                  <a:pt x="2592287" y="0"/>
                </a:cubicBezTo>
                <a:cubicBezTo>
                  <a:pt x="2852649" y="1007"/>
                  <a:pt x="3023678" y="-12451"/>
                  <a:pt x="3194994" y="0"/>
                </a:cubicBezTo>
                <a:cubicBezTo>
                  <a:pt x="3366310" y="12451"/>
                  <a:pt x="3688948" y="-10791"/>
                  <a:pt x="3843066" y="0"/>
                </a:cubicBezTo>
                <a:cubicBezTo>
                  <a:pt x="3997184" y="10791"/>
                  <a:pt x="4339889" y="-10100"/>
                  <a:pt x="4536503" y="0"/>
                </a:cubicBezTo>
                <a:cubicBezTo>
                  <a:pt x="4532945" y="125770"/>
                  <a:pt x="4550806" y="308774"/>
                  <a:pt x="4536503" y="537993"/>
                </a:cubicBezTo>
                <a:cubicBezTo>
                  <a:pt x="4522200" y="767212"/>
                  <a:pt x="4559233" y="852243"/>
                  <a:pt x="4536503" y="1019356"/>
                </a:cubicBezTo>
                <a:cubicBezTo>
                  <a:pt x="4513773" y="1186469"/>
                  <a:pt x="4512392" y="1389385"/>
                  <a:pt x="4536503" y="1557349"/>
                </a:cubicBezTo>
                <a:cubicBezTo>
                  <a:pt x="4560614" y="1725313"/>
                  <a:pt x="4545455" y="1949226"/>
                  <a:pt x="4536503" y="2151973"/>
                </a:cubicBezTo>
                <a:cubicBezTo>
                  <a:pt x="4527551" y="2354720"/>
                  <a:pt x="4527919" y="2657630"/>
                  <a:pt x="4536503" y="2831544"/>
                </a:cubicBezTo>
                <a:cubicBezTo>
                  <a:pt x="4221499" y="2805744"/>
                  <a:pt x="4016704" y="2835431"/>
                  <a:pt x="3843066" y="2831544"/>
                </a:cubicBezTo>
                <a:cubicBezTo>
                  <a:pt x="3669428" y="2827657"/>
                  <a:pt x="3453786" y="2833757"/>
                  <a:pt x="3331089" y="2831544"/>
                </a:cubicBezTo>
                <a:cubicBezTo>
                  <a:pt x="3208392" y="2829331"/>
                  <a:pt x="3003185" y="2822138"/>
                  <a:pt x="2773748" y="2831544"/>
                </a:cubicBezTo>
                <a:cubicBezTo>
                  <a:pt x="2544311" y="2840950"/>
                  <a:pt x="2353800" y="2854277"/>
                  <a:pt x="2125676" y="2831544"/>
                </a:cubicBezTo>
                <a:cubicBezTo>
                  <a:pt x="1897552" y="2808811"/>
                  <a:pt x="1576257" y="2794763"/>
                  <a:pt x="1386874" y="2831544"/>
                </a:cubicBezTo>
                <a:cubicBezTo>
                  <a:pt x="1197491" y="2868325"/>
                  <a:pt x="1062218" y="2824413"/>
                  <a:pt x="874897" y="2831544"/>
                </a:cubicBezTo>
                <a:cubicBezTo>
                  <a:pt x="687576" y="2838675"/>
                  <a:pt x="343177" y="2807448"/>
                  <a:pt x="0" y="2831544"/>
                </a:cubicBezTo>
                <a:cubicBezTo>
                  <a:pt x="15306" y="2637853"/>
                  <a:pt x="-8264" y="2447072"/>
                  <a:pt x="0" y="2265235"/>
                </a:cubicBezTo>
                <a:cubicBezTo>
                  <a:pt x="8264" y="2083398"/>
                  <a:pt x="-1625" y="1880243"/>
                  <a:pt x="0" y="1642296"/>
                </a:cubicBezTo>
                <a:cubicBezTo>
                  <a:pt x="1625" y="1404349"/>
                  <a:pt x="-18384" y="1266596"/>
                  <a:pt x="0" y="1104302"/>
                </a:cubicBezTo>
                <a:cubicBezTo>
                  <a:pt x="18384" y="942008"/>
                  <a:pt x="-15968" y="365215"/>
                  <a:pt x="0" y="0"/>
                </a:cubicBezTo>
                <a:close/>
              </a:path>
              <a:path w="4536503" h="2831544" stroke="0" extrusionOk="0">
                <a:moveTo>
                  <a:pt x="0" y="0"/>
                </a:moveTo>
                <a:cubicBezTo>
                  <a:pt x="202302" y="15324"/>
                  <a:pt x="334974" y="-16411"/>
                  <a:pt x="511977" y="0"/>
                </a:cubicBezTo>
                <a:cubicBezTo>
                  <a:pt x="688980" y="16411"/>
                  <a:pt x="1054924" y="-3711"/>
                  <a:pt x="1205414" y="0"/>
                </a:cubicBezTo>
                <a:cubicBezTo>
                  <a:pt x="1355904" y="3711"/>
                  <a:pt x="1716184" y="1284"/>
                  <a:pt x="1944216" y="0"/>
                </a:cubicBezTo>
                <a:cubicBezTo>
                  <a:pt x="2172248" y="-1284"/>
                  <a:pt x="2306876" y="18530"/>
                  <a:pt x="2501557" y="0"/>
                </a:cubicBezTo>
                <a:cubicBezTo>
                  <a:pt x="2696238" y="-18530"/>
                  <a:pt x="2948328" y="10169"/>
                  <a:pt x="3149629" y="0"/>
                </a:cubicBezTo>
                <a:cubicBezTo>
                  <a:pt x="3350930" y="-10169"/>
                  <a:pt x="3610466" y="20843"/>
                  <a:pt x="3797701" y="0"/>
                </a:cubicBezTo>
                <a:cubicBezTo>
                  <a:pt x="3984936" y="-20843"/>
                  <a:pt x="4213339" y="24691"/>
                  <a:pt x="4536503" y="0"/>
                </a:cubicBezTo>
                <a:cubicBezTo>
                  <a:pt x="4527835" y="132748"/>
                  <a:pt x="4555758" y="292845"/>
                  <a:pt x="4536503" y="537993"/>
                </a:cubicBezTo>
                <a:cubicBezTo>
                  <a:pt x="4517248" y="783141"/>
                  <a:pt x="4553023" y="828728"/>
                  <a:pt x="4536503" y="1019356"/>
                </a:cubicBezTo>
                <a:cubicBezTo>
                  <a:pt x="4519983" y="1209984"/>
                  <a:pt x="4545163" y="1360459"/>
                  <a:pt x="4536503" y="1613980"/>
                </a:cubicBezTo>
                <a:cubicBezTo>
                  <a:pt x="4527843" y="1867501"/>
                  <a:pt x="4559753" y="2011521"/>
                  <a:pt x="4536503" y="2123658"/>
                </a:cubicBezTo>
                <a:cubicBezTo>
                  <a:pt x="4513253" y="2235795"/>
                  <a:pt x="4517932" y="2680400"/>
                  <a:pt x="4536503" y="2831544"/>
                </a:cubicBezTo>
                <a:cubicBezTo>
                  <a:pt x="4322715" y="2849211"/>
                  <a:pt x="4158594" y="2854572"/>
                  <a:pt x="3888431" y="2831544"/>
                </a:cubicBezTo>
                <a:cubicBezTo>
                  <a:pt x="3618268" y="2808516"/>
                  <a:pt x="3398151" y="2825776"/>
                  <a:pt x="3149629" y="2831544"/>
                </a:cubicBezTo>
                <a:cubicBezTo>
                  <a:pt x="2901107" y="2837312"/>
                  <a:pt x="2595026" y="2865505"/>
                  <a:pt x="2410827" y="2831544"/>
                </a:cubicBezTo>
                <a:cubicBezTo>
                  <a:pt x="2226628" y="2797583"/>
                  <a:pt x="2001702" y="2822826"/>
                  <a:pt x="1898851" y="2831544"/>
                </a:cubicBezTo>
                <a:cubicBezTo>
                  <a:pt x="1796000" y="2840262"/>
                  <a:pt x="1588869" y="2803695"/>
                  <a:pt x="1296144" y="2831544"/>
                </a:cubicBezTo>
                <a:cubicBezTo>
                  <a:pt x="1003419" y="2859393"/>
                  <a:pt x="923136" y="2847914"/>
                  <a:pt x="784167" y="2831544"/>
                </a:cubicBezTo>
                <a:cubicBezTo>
                  <a:pt x="645198" y="2815174"/>
                  <a:pt x="308033" y="2802353"/>
                  <a:pt x="0" y="2831544"/>
                </a:cubicBezTo>
                <a:cubicBezTo>
                  <a:pt x="-19313" y="2586244"/>
                  <a:pt x="5114" y="2411305"/>
                  <a:pt x="0" y="2293551"/>
                </a:cubicBezTo>
                <a:cubicBezTo>
                  <a:pt x="-5114" y="2175797"/>
                  <a:pt x="27701" y="1891417"/>
                  <a:pt x="0" y="1727242"/>
                </a:cubicBezTo>
                <a:cubicBezTo>
                  <a:pt x="-27701" y="1563067"/>
                  <a:pt x="22438" y="1420442"/>
                  <a:pt x="0" y="1160933"/>
                </a:cubicBezTo>
                <a:cubicBezTo>
                  <a:pt x="-22438" y="901424"/>
                  <a:pt x="-12468" y="781277"/>
                  <a:pt x="0" y="622940"/>
                </a:cubicBezTo>
                <a:cubicBezTo>
                  <a:pt x="12468" y="464603"/>
                  <a:pt x="14304" y="199494"/>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2636028658">
                  <a:prstGeom prst="rect">
                    <a:avLst/>
                  </a:prstGeom>
                  <ask:type>
                    <ask:lineSketchFreehand/>
                  </ask:type>
                </ask:lineSketchStyleProps>
              </a:ext>
            </a:extLst>
          </a:ln>
        </p:spPr>
        <p:txBody>
          <a:bodyPr wrap="square" rtlCol="0">
            <a:spAutoFit/>
          </a:bodyPr>
          <a:lstStyle/>
          <a:p>
            <a:pPr algn="ctr" eaLnBrk="1" fontAlgn="auto" hangingPunct="1">
              <a:spcBef>
                <a:spcPts val="0"/>
              </a:spcBef>
              <a:spcAft>
                <a:spcPts val="0"/>
              </a:spcAft>
              <a:defRPr/>
            </a:pPr>
            <a:r>
              <a:rPr lang="en-GB" sz="2800" b="1" kern="0" dirty="0">
                <a:solidFill>
                  <a:srgbClr val="000000"/>
                </a:solidFill>
                <a:latin typeface="+mn-lt"/>
              </a:rPr>
              <a:t>August 2002</a:t>
            </a:r>
          </a:p>
          <a:p>
            <a:pPr algn="ctr" eaLnBrk="1" fontAlgn="auto" hangingPunct="1">
              <a:spcBef>
                <a:spcPts val="0"/>
              </a:spcBef>
              <a:spcAft>
                <a:spcPts val="0"/>
              </a:spcAft>
              <a:defRPr/>
            </a:pPr>
            <a:endParaRPr lang="en-GB" sz="2400" b="1" kern="0" dirty="0">
              <a:solidFill>
                <a:srgbClr val="000000"/>
              </a:solidFill>
              <a:latin typeface="+mn-lt"/>
            </a:endParaRPr>
          </a:p>
          <a:p>
            <a:pPr algn="ctr" eaLnBrk="1" fontAlgn="auto" hangingPunct="1">
              <a:spcBef>
                <a:spcPts val="0"/>
              </a:spcBef>
              <a:spcAft>
                <a:spcPts val="0"/>
              </a:spcAft>
              <a:defRPr/>
            </a:pPr>
            <a:r>
              <a:rPr lang="en-GB" sz="2400" kern="0" dirty="0">
                <a:solidFill>
                  <a:srgbClr val="000000"/>
                </a:solidFill>
                <a:latin typeface="+mn-lt"/>
              </a:rPr>
              <a:t>School girls Holly Wells &amp; Jessica Chapman murdered in the village of </a:t>
            </a:r>
            <a:r>
              <a:rPr lang="en-GB" sz="2400" kern="0" dirty="0" err="1">
                <a:solidFill>
                  <a:srgbClr val="000000"/>
                </a:solidFill>
                <a:latin typeface="+mn-lt"/>
              </a:rPr>
              <a:t>Soham</a:t>
            </a:r>
            <a:r>
              <a:rPr lang="en-GB" sz="2400" kern="0" dirty="0">
                <a:solidFill>
                  <a:srgbClr val="000000"/>
                </a:solidFill>
                <a:latin typeface="+mn-lt"/>
              </a:rPr>
              <a:t>, Cambridgeshire</a:t>
            </a:r>
          </a:p>
          <a:p>
            <a:pPr eaLnBrk="1" fontAlgn="auto" hangingPunct="1">
              <a:spcBef>
                <a:spcPts val="0"/>
              </a:spcBef>
              <a:spcAft>
                <a:spcPts val="0"/>
              </a:spcAft>
              <a:defRPr/>
            </a:pPr>
            <a:endParaRPr lang="en-GB" kern="0" dirty="0">
              <a:solidFill>
                <a:srgbClr val="000000"/>
              </a:solidFill>
            </a:endParaRPr>
          </a:p>
          <a:p>
            <a:pPr eaLnBrk="1" fontAlgn="auto" hangingPunct="1">
              <a:spcBef>
                <a:spcPts val="0"/>
              </a:spcBef>
              <a:spcAft>
                <a:spcPts val="0"/>
              </a:spcAft>
              <a:defRPr/>
            </a:pPr>
            <a:endParaRPr lang="en-GB" kern="0" dirty="0">
              <a:solidFill>
                <a:srgbClr val="000000"/>
              </a:solidFill>
            </a:endParaRPr>
          </a:p>
          <a:p>
            <a:pPr eaLnBrk="1" fontAlgn="auto" hangingPunct="1">
              <a:spcBef>
                <a:spcPts val="0"/>
              </a:spcBef>
              <a:spcAft>
                <a:spcPts val="0"/>
              </a:spcAft>
              <a:defRPr/>
            </a:pPr>
            <a:r>
              <a:rPr lang="en-GB" kern="0" dirty="0">
                <a:solidFill>
                  <a:srgbClr val="000000"/>
                </a:solidFill>
              </a:rPr>
              <a:t> </a:t>
            </a:r>
          </a:p>
        </p:txBody>
      </p:sp>
      <p:sp>
        <p:nvSpPr>
          <p:cNvPr id="2" name="Title 1">
            <a:extLst>
              <a:ext uri="{FF2B5EF4-FFF2-40B4-BE49-F238E27FC236}">
                <a16:creationId xmlns:a16="http://schemas.microsoft.com/office/drawing/2014/main" id="{F7145BE0-054A-4E51-8B52-8C87F4AC2CD6}"/>
              </a:ext>
            </a:extLst>
          </p:cNvPr>
          <p:cNvSpPr>
            <a:spLocks noGrp="1"/>
          </p:cNvSpPr>
          <p:nvPr>
            <p:ph type="title"/>
          </p:nvPr>
        </p:nvSpPr>
        <p:spPr>
          <a:xfrm>
            <a:off x="695400" y="365128"/>
            <a:ext cx="10801200" cy="687609"/>
          </a:xfrm>
          <a:solidFill>
            <a:srgbClr val="002060"/>
          </a:solidFill>
        </p:spPr>
        <p:txBody>
          <a:bodyPr>
            <a:normAutofit/>
          </a:bodyPr>
          <a:lstStyle/>
          <a:p>
            <a:pPr algn="ctr"/>
            <a:r>
              <a:rPr lang="en-GB" sz="3200" b="1" dirty="0">
                <a:solidFill>
                  <a:schemeClr val="bg1"/>
                </a:solidFill>
                <a:latin typeface="+mn-lt"/>
              </a:rPr>
              <a:t>Managing Information</a:t>
            </a:r>
          </a:p>
        </p:txBody>
      </p:sp>
    </p:spTree>
    <p:extLst>
      <p:ext uri="{BB962C8B-B14F-4D97-AF65-F5344CB8AC3E}">
        <p14:creationId xmlns:p14="http://schemas.microsoft.com/office/powerpoint/2010/main" val="3702462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3"/>
          <a:stretch>
            <a:fillRect/>
          </a:stretch>
        </p:blipFill>
        <p:spPr bwMode="auto">
          <a:xfrm>
            <a:off x="2927648" y="1052736"/>
            <a:ext cx="2314104" cy="338437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6528048" y="1052737"/>
            <a:ext cx="2329166" cy="3384376"/>
          </a:xfrm>
          <a:prstGeom prst="rect">
            <a:avLst/>
          </a:prstGeom>
          <a:ln>
            <a:solidFill>
              <a:schemeClr val="tx1"/>
            </a:solidFill>
          </a:ln>
        </p:spPr>
      </p:pic>
      <p:sp>
        <p:nvSpPr>
          <p:cNvPr id="4" name="TextBox 3"/>
          <p:cNvSpPr txBox="1"/>
          <p:nvPr/>
        </p:nvSpPr>
        <p:spPr>
          <a:xfrm>
            <a:off x="2783632" y="4712403"/>
            <a:ext cx="2664296" cy="523220"/>
          </a:xfrm>
          <a:custGeom>
            <a:avLst/>
            <a:gdLst>
              <a:gd name="connsiteX0" fmla="*/ 0 w 2664296"/>
              <a:gd name="connsiteY0" fmla="*/ 0 h 523220"/>
              <a:gd name="connsiteX1" fmla="*/ 612788 w 2664296"/>
              <a:gd name="connsiteY1" fmla="*/ 0 h 523220"/>
              <a:gd name="connsiteX2" fmla="*/ 1252219 w 2664296"/>
              <a:gd name="connsiteY2" fmla="*/ 0 h 523220"/>
              <a:gd name="connsiteX3" fmla="*/ 1838364 w 2664296"/>
              <a:gd name="connsiteY3" fmla="*/ 0 h 523220"/>
              <a:gd name="connsiteX4" fmla="*/ 2664296 w 2664296"/>
              <a:gd name="connsiteY4" fmla="*/ 0 h 523220"/>
              <a:gd name="connsiteX5" fmla="*/ 2664296 w 2664296"/>
              <a:gd name="connsiteY5" fmla="*/ 523220 h 523220"/>
              <a:gd name="connsiteX6" fmla="*/ 1944936 w 2664296"/>
              <a:gd name="connsiteY6" fmla="*/ 523220 h 523220"/>
              <a:gd name="connsiteX7" fmla="*/ 1252219 w 2664296"/>
              <a:gd name="connsiteY7" fmla="*/ 523220 h 523220"/>
              <a:gd name="connsiteX8" fmla="*/ 586145 w 2664296"/>
              <a:gd name="connsiteY8" fmla="*/ 523220 h 523220"/>
              <a:gd name="connsiteX9" fmla="*/ 0 w 2664296"/>
              <a:gd name="connsiteY9" fmla="*/ 523220 h 523220"/>
              <a:gd name="connsiteX10" fmla="*/ 0 w 2664296"/>
              <a:gd name="connsiteY10"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64296" h="523220" fill="none" extrusionOk="0">
                <a:moveTo>
                  <a:pt x="0" y="0"/>
                </a:moveTo>
                <a:cubicBezTo>
                  <a:pt x="141434" y="-2747"/>
                  <a:pt x="469396" y="28093"/>
                  <a:pt x="612788" y="0"/>
                </a:cubicBezTo>
                <a:cubicBezTo>
                  <a:pt x="756180" y="-28093"/>
                  <a:pt x="992123" y="10370"/>
                  <a:pt x="1252219" y="0"/>
                </a:cubicBezTo>
                <a:cubicBezTo>
                  <a:pt x="1512315" y="-10370"/>
                  <a:pt x="1595700" y="22973"/>
                  <a:pt x="1838364" y="0"/>
                </a:cubicBezTo>
                <a:cubicBezTo>
                  <a:pt x="2081029" y="-22973"/>
                  <a:pt x="2477817" y="19941"/>
                  <a:pt x="2664296" y="0"/>
                </a:cubicBezTo>
                <a:cubicBezTo>
                  <a:pt x="2653495" y="168837"/>
                  <a:pt x="2647852" y="371354"/>
                  <a:pt x="2664296" y="523220"/>
                </a:cubicBezTo>
                <a:cubicBezTo>
                  <a:pt x="2390254" y="539281"/>
                  <a:pt x="2119355" y="496019"/>
                  <a:pt x="1944936" y="523220"/>
                </a:cubicBezTo>
                <a:cubicBezTo>
                  <a:pt x="1770517" y="550421"/>
                  <a:pt x="1414974" y="550328"/>
                  <a:pt x="1252219" y="523220"/>
                </a:cubicBezTo>
                <a:cubicBezTo>
                  <a:pt x="1089464" y="496112"/>
                  <a:pt x="776741" y="514426"/>
                  <a:pt x="586145" y="523220"/>
                </a:cubicBezTo>
                <a:cubicBezTo>
                  <a:pt x="395549" y="532014"/>
                  <a:pt x="249230" y="541070"/>
                  <a:pt x="0" y="523220"/>
                </a:cubicBezTo>
                <a:cubicBezTo>
                  <a:pt x="14784" y="345914"/>
                  <a:pt x="-1850" y="147408"/>
                  <a:pt x="0" y="0"/>
                </a:cubicBezTo>
                <a:close/>
              </a:path>
              <a:path w="2664296" h="523220" stroke="0" extrusionOk="0">
                <a:moveTo>
                  <a:pt x="0" y="0"/>
                </a:moveTo>
                <a:cubicBezTo>
                  <a:pt x="256805" y="841"/>
                  <a:pt x="355047" y="-15863"/>
                  <a:pt x="692717" y="0"/>
                </a:cubicBezTo>
                <a:cubicBezTo>
                  <a:pt x="1030387" y="15863"/>
                  <a:pt x="1182793" y="-5249"/>
                  <a:pt x="1332148" y="0"/>
                </a:cubicBezTo>
                <a:cubicBezTo>
                  <a:pt x="1481503" y="5249"/>
                  <a:pt x="1706656" y="24187"/>
                  <a:pt x="1971579" y="0"/>
                </a:cubicBezTo>
                <a:cubicBezTo>
                  <a:pt x="2236502" y="-24187"/>
                  <a:pt x="2373673" y="21806"/>
                  <a:pt x="2664296" y="0"/>
                </a:cubicBezTo>
                <a:cubicBezTo>
                  <a:pt x="2666334" y="169852"/>
                  <a:pt x="2675710" y="277266"/>
                  <a:pt x="2664296" y="523220"/>
                </a:cubicBezTo>
                <a:cubicBezTo>
                  <a:pt x="2467076" y="514740"/>
                  <a:pt x="2258707" y="523961"/>
                  <a:pt x="2024865" y="523220"/>
                </a:cubicBezTo>
                <a:cubicBezTo>
                  <a:pt x="1791023" y="522479"/>
                  <a:pt x="1668637" y="536933"/>
                  <a:pt x="1412077" y="523220"/>
                </a:cubicBezTo>
                <a:cubicBezTo>
                  <a:pt x="1155517" y="509507"/>
                  <a:pt x="980887" y="533669"/>
                  <a:pt x="825932" y="523220"/>
                </a:cubicBezTo>
                <a:cubicBezTo>
                  <a:pt x="670978" y="512771"/>
                  <a:pt x="387496" y="518547"/>
                  <a:pt x="0" y="523220"/>
                </a:cubicBezTo>
                <a:cubicBezTo>
                  <a:pt x="23440" y="280802"/>
                  <a:pt x="17107" y="257484"/>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363124678">
                  <a:prstGeom prst="rect">
                    <a:avLst/>
                  </a:prstGeom>
                  <ask:type>
                    <ask:lineSketchFreehand/>
                  </ask:type>
                </ask:lineSketchStyleProps>
              </a:ext>
            </a:extLst>
          </a:ln>
        </p:spPr>
        <p:txBody>
          <a:bodyPr wrap="square" rtlCol="0">
            <a:spAutoFit/>
          </a:bodyPr>
          <a:lstStyle/>
          <a:p>
            <a:pPr algn="ctr" eaLnBrk="1" fontAlgn="auto" hangingPunct="1">
              <a:spcBef>
                <a:spcPts val="0"/>
              </a:spcBef>
              <a:spcAft>
                <a:spcPts val="0"/>
              </a:spcAft>
              <a:defRPr/>
            </a:pPr>
            <a:r>
              <a:rPr lang="en-GB" sz="2800" kern="0" dirty="0">
                <a:solidFill>
                  <a:schemeClr val="tx1"/>
                </a:solidFill>
                <a:latin typeface="+mn-lt"/>
              </a:rPr>
              <a:t>Ian Huntley</a:t>
            </a:r>
          </a:p>
        </p:txBody>
      </p:sp>
      <p:pic>
        <p:nvPicPr>
          <p:cNvPr id="5" name="Picture 4">
            <a:hlinkClick r:id="rId5" action="ppaction://hlinkfile"/>
          </p:cNvPr>
          <p:cNvPicPr>
            <a:picLocks noChangeAspect="1"/>
          </p:cNvPicPr>
          <p:nvPr/>
        </p:nvPicPr>
        <p:blipFill>
          <a:blip r:embed="rId6"/>
          <a:stretch>
            <a:fillRect/>
          </a:stretch>
        </p:blipFill>
        <p:spPr>
          <a:xfrm>
            <a:off x="9622176" y="4739014"/>
            <a:ext cx="879928" cy="619721"/>
          </a:xfrm>
          <a:prstGeom prst="rect">
            <a:avLst/>
          </a:prstGeom>
        </p:spPr>
      </p:pic>
      <p:sp>
        <p:nvSpPr>
          <p:cNvPr id="6" name="Rectangle 5"/>
          <p:cNvSpPr/>
          <p:nvPr/>
        </p:nvSpPr>
        <p:spPr>
          <a:xfrm>
            <a:off x="6687388" y="4740268"/>
            <a:ext cx="2010487" cy="523220"/>
          </a:xfrm>
          <a:custGeom>
            <a:avLst/>
            <a:gdLst>
              <a:gd name="connsiteX0" fmla="*/ 0 w 2010487"/>
              <a:gd name="connsiteY0" fmla="*/ 0 h 523220"/>
              <a:gd name="connsiteX1" fmla="*/ 609848 w 2010487"/>
              <a:gd name="connsiteY1" fmla="*/ 0 h 523220"/>
              <a:gd name="connsiteX2" fmla="*/ 1300115 w 2010487"/>
              <a:gd name="connsiteY2" fmla="*/ 0 h 523220"/>
              <a:gd name="connsiteX3" fmla="*/ 2010487 w 2010487"/>
              <a:gd name="connsiteY3" fmla="*/ 0 h 523220"/>
              <a:gd name="connsiteX4" fmla="*/ 2010487 w 2010487"/>
              <a:gd name="connsiteY4" fmla="*/ 523220 h 523220"/>
              <a:gd name="connsiteX5" fmla="*/ 1300115 w 2010487"/>
              <a:gd name="connsiteY5" fmla="*/ 523220 h 523220"/>
              <a:gd name="connsiteX6" fmla="*/ 589743 w 2010487"/>
              <a:gd name="connsiteY6" fmla="*/ 523220 h 523220"/>
              <a:gd name="connsiteX7" fmla="*/ 0 w 2010487"/>
              <a:gd name="connsiteY7" fmla="*/ 523220 h 523220"/>
              <a:gd name="connsiteX8" fmla="*/ 0 w 2010487"/>
              <a:gd name="connsiteY8"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487" h="523220" fill="none" extrusionOk="0">
                <a:moveTo>
                  <a:pt x="0" y="0"/>
                </a:moveTo>
                <a:cubicBezTo>
                  <a:pt x="209066" y="-27424"/>
                  <a:pt x="334664" y="-13471"/>
                  <a:pt x="609848" y="0"/>
                </a:cubicBezTo>
                <a:cubicBezTo>
                  <a:pt x="885032" y="13471"/>
                  <a:pt x="1125369" y="19963"/>
                  <a:pt x="1300115" y="0"/>
                </a:cubicBezTo>
                <a:cubicBezTo>
                  <a:pt x="1474861" y="-19963"/>
                  <a:pt x="1797596" y="15322"/>
                  <a:pt x="2010487" y="0"/>
                </a:cubicBezTo>
                <a:cubicBezTo>
                  <a:pt x="1988852" y="221942"/>
                  <a:pt x="2032245" y="404344"/>
                  <a:pt x="2010487" y="523220"/>
                </a:cubicBezTo>
                <a:cubicBezTo>
                  <a:pt x="1762155" y="539943"/>
                  <a:pt x="1579030" y="519130"/>
                  <a:pt x="1300115" y="523220"/>
                </a:cubicBezTo>
                <a:cubicBezTo>
                  <a:pt x="1021200" y="527310"/>
                  <a:pt x="936880" y="515547"/>
                  <a:pt x="589743" y="523220"/>
                </a:cubicBezTo>
                <a:cubicBezTo>
                  <a:pt x="242606" y="530893"/>
                  <a:pt x="193472" y="499391"/>
                  <a:pt x="0" y="523220"/>
                </a:cubicBezTo>
                <a:cubicBezTo>
                  <a:pt x="-23823" y="408844"/>
                  <a:pt x="-6260" y="161860"/>
                  <a:pt x="0" y="0"/>
                </a:cubicBezTo>
                <a:close/>
              </a:path>
              <a:path w="2010487" h="523220" stroke="0" extrusionOk="0">
                <a:moveTo>
                  <a:pt x="0" y="0"/>
                </a:moveTo>
                <a:cubicBezTo>
                  <a:pt x="144143" y="-8356"/>
                  <a:pt x="496132" y="-15360"/>
                  <a:pt x="690267" y="0"/>
                </a:cubicBezTo>
                <a:cubicBezTo>
                  <a:pt x="884402" y="15360"/>
                  <a:pt x="1132096" y="17039"/>
                  <a:pt x="1320220" y="0"/>
                </a:cubicBezTo>
                <a:cubicBezTo>
                  <a:pt x="1508344" y="-17039"/>
                  <a:pt x="1851510" y="12605"/>
                  <a:pt x="2010487" y="0"/>
                </a:cubicBezTo>
                <a:cubicBezTo>
                  <a:pt x="2026837" y="123692"/>
                  <a:pt x="1997664" y="368357"/>
                  <a:pt x="2010487" y="523220"/>
                </a:cubicBezTo>
                <a:cubicBezTo>
                  <a:pt x="1805366" y="532944"/>
                  <a:pt x="1564292" y="547806"/>
                  <a:pt x="1400639" y="523220"/>
                </a:cubicBezTo>
                <a:cubicBezTo>
                  <a:pt x="1236986" y="498634"/>
                  <a:pt x="942990" y="512533"/>
                  <a:pt x="710372" y="523220"/>
                </a:cubicBezTo>
                <a:cubicBezTo>
                  <a:pt x="477754" y="533907"/>
                  <a:pt x="345742" y="542644"/>
                  <a:pt x="0" y="523220"/>
                </a:cubicBezTo>
                <a:cubicBezTo>
                  <a:pt x="-18821" y="321436"/>
                  <a:pt x="2081" y="10656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688638848">
                  <a:prstGeom prst="rect">
                    <a:avLst/>
                  </a:prstGeom>
                  <ask:type>
                    <ask:lineSketchFreehand/>
                  </ask:type>
                </ask:lineSketchStyleProps>
              </a:ext>
            </a:extLst>
          </a:ln>
        </p:spPr>
        <p:txBody>
          <a:bodyPr wrap="none">
            <a:spAutoFit/>
          </a:bodyPr>
          <a:lstStyle/>
          <a:p>
            <a:pPr eaLnBrk="1" fontAlgn="auto" hangingPunct="1">
              <a:spcBef>
                <a:spcPts val="0"/>
              </a:spcBef>
              <a:spcAft>
                <a:spcPts val="0"/>
              </a:spcAft>
              <a:defRPr/>
            </a:pPr>
            <a:r>
              <a:rPr lang="en-GB" sz="2800" kern="0" dirty="0">
                <a:solidFill>
                  <a:schemeClr val="tx1"/>
                </a:solidFill>
                <a:latin typeface="+mn-lt"/>
              </a:rPr>
              <a:t>Maxine </a:t>
            </a:r>
            <a:r>
              <a:rPr lang="en-GB" sz="2800" kern="0" dirty="0" err="1">
                <a:solidFill>
                  <a:schemeClr val="tx1"/>
                </a:solidFill>
                <a:latin typeface="+mn-lt"/>
              </a:rPr>
              <a:t>Carr</a:t>
            </a:r>
            <a:endParaRPr lang="en-GB" sz="2800" kern="0" dirty="0">
              <a:solidFill>
                <a:schemeClr val="tx1"/>
              </a:solidFill>
              <a:latin typeface="+mn-lt"/>
            </a:endParaRPr>
          </a:p>
        </p:txBody>
      </p:sp>
      <p:sp>
        <p:nvSpPr>
          <p:cNvPr id="7" name="Title 6">
            <a:extLst>
              <a:ext uri="{FF2B5EF4-FFF2-40B4-BE49-F238E27FC236}">
                <a16:creationId xmlns:a16="http://schemas.microsoft.com/office/drawing/2014/main" id="{16DCE71B-A421-4C12-B230-B466CC4DD50F}"/>
              </a:ext>
            </a:extLst>
          </p:cNvPr>
          <p:cNvSpPr>
            <a:spLocks noGrp="1"/>
          </p:cNvSpPr>
          <p:nvPr>
            <p:ph type="title"/>
          </p:nvPr>
        </p:nvSpPr>
        <p:spPr>
          <a:xfrm>
            <a:off x="695400" y="157725"/>
            <a:ext cx="10873208" cy="619721"/>
          </a:xfrm>
          <a:solidFill>
            <a:srgbClr val="002060"/>
          </a:solidFill>
        </p:spPr>
        <p:txBody>
          <a:bodyPr>
            <a:normAutofit/>
          </a:bodyPr>
          <a:lstStyle/>
          <a:p>
            <a:pPr algn="ctr"/>
            <a:r>
              <a:rPr lang="en-GB" sz="3200" b="1" dirty="0">
                <a:solidFill>
                  <a:schemeClr val="bg1"/>
                </a:solidFill>
                <a:latin typeface="+mn-lt"/>
              </a:rPr>
              <a:t>MOPI</a:t>
            </a:r>
          </a:p>
        </p:txBody>
      </p:sp>
    </p:spTree>
    <p:extLst>
      <p:ext uri="{BB962C8B-B14F-4D97-AF65-F5344CB8AC3E}">
        <p14:creationId xmlns:p14="http://schemas.microsoft.com/office/powerpoint/2010/main" val="3808651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51384" y="260649"/>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err="1">
                <a:solidFill>
                  <a:schemeClr val="bg1"/>
                </a:solidFill>
                <a:latin typeface="+mn-lt"/>
              </a:rPr>
              <a:t>Bichard</a:t>
            </a:r>
            <a:r>
              <a:rPr lang="en-GB" altLang="en-US" sz="3200" b="1" dirty="0">
                <a:solidFill>
                  <a:schemeClr val="bg1"/>
                </a:solidFill>
                <a:latin typeface="+mn-lt"/>
              </a:rPr>
              <a:t> Inquiry Main Points</a:t>
            </a:r>
          </a:p>
        </p:txBody>
      </p:sp>
      <p:graphicFrame>
        <p:nvGraphicFramePr>
          <p:cNvPr id="2" name="Diagram 1">
            <a:extLst>
              <a:ext uri="{FF2B5EF4-FFF2-40B4-BE49-F238E27FC236}">
                <a16:creationId xmlns:a16="http://schemas.microsoft.com/office/drawing/2014/main" id="{1B58C877-75FC-43CD-A736-5C03539E0A3F}"/>
              </a:ext>
            </a:extLst>
          </p:cNvPr>
          <p:cNvGraphicFramePr/>
          <p:nvPr>
            <p:extLst>
              <p:ext uri="{D42A27DB-BD31-4B8C-83A1-F6EECF244321}">
                <p14:modId xmlns:p14="http://schemas.microsoft.com/office/powerpoint/2010/main" val="2419640732"/>
              </p:ext>
            </p:extLst>
          </p:nvPr>
        </p:nvGraphicFramePr>
        <p:xfrm>
          <a:off x="1775520" y="906980"/>
          <a:ext cx="8640960"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6996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623392" y="332657"/>
            <a:ext cx="10945216"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Managing Information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extLst>
              <p:ext uri="{D42A27DB-BD31-4B8C-83A1-F6EECF244321}">
                <p14:modId xmlns:p14="http://schemas.microsoft.com/office/powerpoint/2010/main" val="893269682"/>
              </p:ext>
            </p:extLst>
          </p:nvPr>
        </p:nvGraphicFramePr>
        <p:xfrm>
          <a:off x="2063552" y="1106742"/>
          <a:ext cx="7992888" cy="46985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06E6E-8523-433D-B39E-8D1E8F0B7EC4}"/>
              </a:ext>
            </a:extLst>
          </p:cNvPr>
          <p:cNvSpPr>
            <a:spLocks noGrp="1"/>
          </p:cNvSpPr>
          <p:nvPr>
            <p:ph type="title"/>
          </p:nvPr>
        </p:nvSpPr>
        <p:spPr>
          <a:xfrm>
            <a:off x="695400" y="365128"/>
            <a:ext cx="10873208" cy="687609"/>
          </a:xfrm>
          <a:solidFill>
            <a:srgbClr val="002060"/>
          </a:solidFill>
        </p:spPr>
        <p:txBody>
          <a:bodyPr>
            <a:normAutofit/>
          </a:bodyPr>
          <a:lstStyle/>
          <a:p>
            <a:pPr algn="ctr"/>
            <a:r>
              <a:rPr lang="en-GB" sz="3200" b="1" dirty="0">
                <a:solidFill>
                  <a:schemeClr val="bg1"/>
                </a:solidFill>
                <a:latin typeface="+mn-lt"/>
              </a:rPr>
              <a:t>Policing purpose refers to…….</a:t>
            </a:r>
          </a:p>
        </p:txBody>
      </p:sp>
      <p:graphicFrame>
        <p:nvGraphicFramePr>
          <p:cNvPr id="4" name="Diagram 3">
            <a:extLst>
              <a:ext uri="{FF2B5EF4-FFF2-40B4-BE49-F238E27FC236}">
                <a16:creationId xmlns:a16="http://schemas.microsoft.com/office/drawing/2014/main" id="{28EB4BDE-A811-4AB8-8316-B6317947E69C}"/>
              </a:ext>
            </a:extLst>
          </p:cNvPr>
          <p:cNvGraphicFramePr/>
          <p:nvPr>
            <p:extLst>
              <p:ext uri="{D42A27DB-BD31-4B8C-83A1-F6EECF244321}">
                <p14:modId xmlns:p14="http://schemas.microsoft.com/office/powerpoint/2010/main" val="515812984"/>
              </p:ext>
            </p:extLst>
          </p:nvPr>
        </p:nvGraphicFramePr>
        <p:xfrm>
          <a:off x="1919536" y="1052736"/>
          <a:ext cx="8280920"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8905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6526087-371A-4740-8B1A-0D6ECCC42DAE}"/>
                                            </p:graphicEl>
                                          </p:spTgt>
                                        </p:tgtEl>
                                        <p:attrNameLst>
                                          <p:attrName>style.visibility</p:attrName>
                                        </p:attrNameLst>
                                      </p:cBhvr>
                                      <p:to>
                                        <p:strVal val="visible"/>
                                      </p:to>
                                    </p:set>
                                    <p:animEffect transition="in" filter="fade">
                                      <p:cBhvr>
                                        <p:cTn id="7" dur="500"/>
                                        <p:tgtEl>
                                          <p:spTgt spid="4">
                                            <p:graphicEl>
                                              <a:dgm id="{06526087-371A-4740-8B1A-0D6ECCC42D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685180F-3CD5-4F03-852E-2082FBC59AF5}"/>
                                            </p:graphicEl>
                                          </p:spTgt>
                                        </p:tgtEl>
                                        <p:attrNameLst>
                                          <p:attrName>style.visibility</p:attrName>
                                        </p:attrNameLst>
                                      </p:cBhvr>
                                      <p:to>
                                        <p:strVal val="visible"/>
                                      </p:to>
                                    </p:set>
                                    <p:animEffect transition="in" filter="fade">
                                      <p:cBhvr>
                                        <p:cTn id="12" dur="500"/>
                                        <p:tgtEl>
                                          <p:spTgt spid="4">
                                            <p:graphicEl>
                                              <a:dgm id="{4685180F-3CD5-4F03-852E-2082FBC59AF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C36A030-565E-4EBA-B7DA-CDADAD230873}"/>
                                            </p:graphicEl>
                                          </p:spTgt>
                                        </p:tgtEl>
                                        <p:attrNameLst>
                                          <p:attrName>style.visibility</p:attrName>
                                        </p:attrNameLst>
                                      </p:cBhvr>
                                      <p:to>
                                        <p:strVal val="visible"/>
                                      </p:to>
                                    </p:set>
                                    <p:animEffect transition="in" filter="fade">
                                      <p:cBhvr>
                                        <p:cTn id="15" dur="500"/>
                                        <p:tgtEl>
                                          <p:spTgt spid="4">
                                            <p:graphicEl>
                                              <a:dgm id="{2C36A030-565E-4EBA-B7DA-CDADAD23087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1AEC8196-F170-439F-833F-3484D5EB6B8D}"/>
                                            </p:graphicEl>
                                          </p:spTgt>
                                        </p:tgtEl>
                                        <p:attrNameLst>
                                          <p:attrName>style.visibility</p:attrName>
                                        </p:attrNameLst>
                                      </p:cBhvr>
                                      <p:to>
                                        <p:strVal val="visible"/>
                                      </p:to>
                                    </p:set>
                                    <p:animEffect transition="in" filter="fade">
                                      <p:cBhvr>
                                        <p:cTn id="20" dur="500"/>
                                        <p:tgtEl>
                                          <p:spTgt spid="4">
                                            <p:graphicEl>
                                              <a:dgm id="{1AEC8196-F170-439F-833F-3484D5EB6B8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5D1A8534-537F-4AA5-8D8B-64EA4F49F0EE}"/>
                                            </p:graphicEl>
                                          </p:spTgt>
                                        </p:tgtEl>
                                        <p:attrNameLst>
                                          <p:attrName>style.visibility</p:attrName>
                                        </p:attrNameLst>
                                      </p:cBhvr>
                                      <p:to>
                                        <p:strVal val="visible"/>
                                      </p:to>
                                    </p:set>
                                    <p:animEffect transition="in" filter="fade">
                                      <p:cBhvr>
                                        <p:cTn id="23" dur="500"/>
                                        <p:tgtEl>
                                          <p:spTgt spid="4">
                                            <p:graphicEl>
                                              <a:dgm id="{5D1A8534-537F-4AA5-8D8B-64EA4F49F0E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ADB630DA-845E-4948-80DE-DF55639EBD11}"/>
                                            </p:graphicEl>
                                          </p:spTgt>
                                        </p:tgtEl>
                                        <p:attrNameLst>
                                          <p:attrName>style.visibility</p:attrName>
                                        </p:attrNameLst>
                                      </p:cBhvr>
                                      <p:to>
                                        <p:strVal val="visible"/>
                                      </p:to>
                                    </p:set>
                                    <p:animEffect transition="in" filter="fade">
                                      <p:cBhvr>
                                        <p:cTn id="28" dur="500"/>
                                        <p:tgtEl>
                                          <p:spTgt spid="4">
                                            <p:graphicEl>
                                              <a:dgm id="{ADB630DA-845E-4948-80DE-DF55639EBD1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AEC132DF-C8E3-4534-9631-FCFCC10C79F0}"/>
                                            </p:graphicEl>
                                          </p:spTgt>
                                        </p:tgtEl>
                                        <p:attrNameLst>
                                          <p:attrName>style.visibility</p:attrName>
                                        </p:attrNameLst>
                                      </p:cBhvr>
                                      <p:to>
                                        <p:strVal val="visible"/>
                                      </p:to>
                                    </p:set>
                                    <p:animEffect transition="in" filter="fade">
                                      <p:cBhvr>
                                        <p:cTn id="31" dur="500"/>
                                        <p:tgtEl>
                                          <p:spTgt spid="4">
                                            <p:graphicEl>
                                              <a:dgm id="{AEC132DF-C8E3-4534-9631-FCFCC10C79F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B7BA04A-7E3A-45C8-8892-B6BB49645824}"/>
                                            </p:graphicEl>
                                          </p:spTgt>
                                        </p:tgtEl>
                                        <p:attrNameLst>
                                          <p:attrName>style.visibility</p:attrName>
                                        </p:attrNameLst>
                                      </p:cBhvr>
                                      <p:to>
                                        <p:strVal val="visible"/>
                                      </p:to>
                                    </p:set>
                                    <p:animEffect transition="in" filter="fade">
                                      <p:cBhvr>
                                        <p:cTn id="36" dur="500"/>
                                        <p:tgtEl>
                                          <p:spTgt spid="4">
                                            <p:graphicEl>
                                              <a:dgm id="{CB7BA04A-7E3A-45C8-8892-B6BB4964582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49F6758-0DB0-4A30-A2FC-320DFF41E61D}"/>
                                            </p:graphicEl>
                                          </p:spTgt>
                                        </p:tgtEl>
                                        <p:attrNameLst>
                                          <p:attrName>style.visibility</p:attrName>
                                        </p:attrNameLst>
                                      </p:cBhvr>
                                      <p:to>
                                        <p:strVal val="visible"/>
                                      </p:to>
                                    </p:set>
                                    <p:animEffect transition="in" filter="fade">
                                      <p:cBhvr>
                                        <p:cTn id="39" dur="500"/>
                                        <p:tgtEl>
                                          <p:spTgt spid="4">
                                            <p:graphicEl>
                                              <a:dgm id="{249F6758-0DB0-4A30-A2FC-320DFF41E61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695400" y="159884"/>
            <a:ext cx="10945216" cy="673669"/>
          </a:xfrm>
          <a:solidFill>
            <a:srgbClr val="002060"/>
          </a:solidFill>
        </p:spPr>
        <p:txBody>
          <a:bodyPr>
            <a:normAutofit/>
          </a:bodyPr>
          <a:lstStyle/>
          <a:p>
            <a:pPr algn="ctr"/>
            <a:r>
              <a:rPr lang="en-GB" sz="3200" b="1" dirty="0">
                <a:solidFill>
                  <a:schemeClr val="bg1"/>
                </a:solidFill>
                <a:latin typeface="+mn-lt"/>
              </a:rPr>
              <a:t>Managing Information</a:t>
            </a:r>
          </a:p>
        </p:txBody>
      </p:sp>
      <p:graphicFrame>
        <p:nvGraphicFramePr>
          <p:cNvPr id="5" name="Diagram 4">
            <a:extLst>
              <a:ext uri="{FF2B5EF4-FFF2-40B4-BE49-F238E27FC236}">
                <a16:creationId xmlns:a16="http://schemas.microsoft.com/office/drawing/2014/main" id="{DA484158-FD19-4D2B-938D-0F9C58E9C581}"/>
              </a:ext>
            </a:extLst>
          </p:cNvPr>
          <p:cNvGraphicFramePr/>
          <p:nvPr>
            <p:extLst>
              <p:ext uri="{D42A27DB-BD31-4B8C-83A1-F6EECF244321}">
                <p14:modId xmlns:p14="http://schemas.microsoft.com/office/powerpoint/2010/main" val="1671399899"/>
              </p:ext>
            </p:extLst>
          </p:nvPr>
        </p:nvGraphicFramePr>
        <p:xfrm>
          <a:off x="1883532" y="537034"/>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extLst>
              <p:ext uri="{D42A27DB-BD31-4B8C-83A1-F6EECF244321}">
                <p14:modId xmlns:p14="http://schemas.microsoft.com/office/powerpoint/2010/main" val="2416619126"/>
              </p:ext>
            </p:extLst>
          </p:nvPr>
        </p:nvGraphicFramePr>
        <p:xfrm>
          <a:off x="2531604" y="2708920"/>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767408" y="332656"/>
            <a:ext cx="10945216"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Review for Retention</a:t>
            </a:r>
          </a:p>
        </p:txBody>
      </p:sp>
      <p:sp>
        <p:nvSpPr>
          <p:cNvPr id="2" name="Scroll: Horizontal 1">
            <a:extLst>
              <a:ext uri="{FF2B5EF4-FFF2-40B4-BE49-F238E27FC236}">
                <a16:creationId xmlns:a16="http://schemas.microsoft.com/office/drawing/2014/main" id="{133F405C-D968-4234-8902-F29F0A3C0725}"/>
              </a:ext>
            </a:extLst>
          </p:cNvPr>
          <p:cNvSpPr/>
          <p:nvPr/>
        </p:nvSpPr>
        <p:spPr>
          <a:xfrm>
            <a:off x="2693622" y="1577279"/>
            <a:ext cx="6804756" cy="3528392"/>
          </a:xfrm>
          <a:prstGeom prst="horizontalScroll">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Reviewing information held by forces to determine its adequacy &amp; continuing necessity for a policing purpose is a reliable means of meeting the Data Protection Act 2018</a:t>
            </a:r>
          </a:p>
        </p:txBody>
      </p:sp>
    </p:spTree>
    <p:extLst>
      <p:ext uri="{BB962C8B-B14F-4D97-AF65-F5344CB8AC3E}">
        <p14:creationId xmlns:p14="http://schemas.microsoft.com/office/powerpoint/2010/main" val="319986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3392" y="190383"/>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Timeline for Retention</a:t>
            </a:r>
          </a:p>
        </p:txBody>
      </p:sp>
      <p:graphicFrame>
        <p:nvGraphicFramePr>
          <p:cNvPr id="12" name="Diagram 11">
            <a:extLst>
              <a:ext uri="{FF2B5EF4-FFF2-40B4-BE49-F238E27FC236}">
                <a16:creationId xmlns:a16="http://schemas.microsoft.com/office/drawing/2014/main" id="{3EC52B67-5FBD-41EF-AB4E-8BA9C243CAD9}"/>
              </a:ext>
            </a:extLst>
          </p:cNvPr>
          <p:cNvGraphicFramePr/>
          <p:nvPr>
            <p:extLst>
              <p:ext uri="{D42A27DB-BD31-4B8C-83A1-F6EECF244321}">
                <p14:modId xmlns:p14="http://schemas.microsoft.com/office/powerpoint/2010/main" val="3250242887"/>
              </p:ext>
            </p:extLst>
          </p:nvPr>
        </p:nvGraphicFramePr>
        <p:xfrm>
          <a:off x="2094384" y="1224868"/>
          <a:ext cx="8003232" cy="4408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040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CFDC1D38-3375-43B6-B650-3228A055A191}"/>
                                            </p:graphicEl>
                                          </p:spTgt>
                                        </p:tgtEl>
                                        <p:attrNameLst>
                                          <p:attrName>style.visibility</p:attrName>
                                        </p:attrNameLst>
                                      </p:cBhvr>
                                      <p:to>
                                        <p:strVal val="visible"/>
                                      </p:to>
                                    </p:set>
                                    <p:animEffect transition="in" filter="fade">
                                      <p:cBhvr>
                                        <p:cTn id="7" dur="500"/>
                                        <p:tgtEl>
                                          <p:spTgt spid="12">
                                            <p:graphicEl>
                                              <a:dgm id="{CFDC1D38-3375-43B6-B650-3228A055A1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9DDD9D50-71FF-4910-992B-8315181D63EA}"/>
                                            </p:graphicEl>
                                          </p:spTgt>
                                        </p:tgtEl>
                                        <p:attrNameLst>
                                          <p:attrName>style.visibility</p:attrName>
                                        </p:attrNameLst>
                                      </p:cBhvr>
                                      <p:to>
                                        <p:strVal val="visible"/>
                                      </p:to>
                                    </p:set>
                                    <p:animEffect transition="in" filter="fade">
                                      <p:cBhvr>
                                        <p:cTn id="12" dur="500"/>
                                        <p:tgtEl>
                                          <p:spTgt spid="12">
                                            <p:graphicEl>
                                              <a:dgm id="{9DDD9D50-71FF-4910-992B-8315181D63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graphicEl>
                                              <a:dgm id="{4B92C73D-124F-44EF-967F-7F3128670D03}"/>
                                            </p:graphicEl>
                                          </p:spTgt>
                                        </p:tgtEl>
                                        <p:attrNameLst>
                                          <p:attrName>style.visibility</p:attrName>
                                        </p:attrNameLst>
                                      </p:cBhvr>
                                      <p:to>
                                        <p:strVal val="visible"/>
                                      </p:to>
                                    </p:set>
                                    <p:animEffect transition="in" filter="fade">
                                      <p:cBhvr>
                                        <p:cTn id="15" dur="500"/>
                                        <p:tgtEl>
                                          <p:spTgt spid="12">
                                            <p:graphicEl>
                                              <a:dgm id="{4B92C73D-124F-44EF-967F-7F3128670D0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1E441DB4-9775-453B-8948-CEB539D2D2AC}"/>
                                            </p:graphicEl>
                                          </p:spTgt>
                                        </p:tgtEl>
                                        <p:attrNameLst>
                                          <p:attrName>style.visibility</p:attrName>
                                        </p:attrNameLst>
                                      </p:cBhvr>
                                      <p:to>
                                        <p:strVal val="visible"/>
                                      </p:to>
                                    </p:set>
                                    <p:animEffect transition="in" filter="fade">
                                      <p:cBhvr>
                                        <p:cTn id="20" dur="500"/>
                                        <p:tgtEl>
                                          <p:spTgt spid="12">
                                            <p:graphicEl>
                                              <a:dgm id="{1E441DB4-9775-453B-8948-CEB539D2D2A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27C45C32-CB55-435F-AB63-162B578EABD5}"/>
                                            </p:graphicEl>
                                          </p:spTgt>
                                        </p:tgtEl>
                                        <p:attrNameLst>
                                          <p:attrName>style.visibility</p:attrName>
                                        </p:attrNameLst>
                                      </p:cBhvr>
                                      <p:to>
                                        <p:strVal val="visible"/>
                                      </p:to>
                                    </p:set>
                                    <p:animEffect transition="in" filter="fade">
                                      <p:cBhvr>
                                        <p:cTn id="23" dur="500"/>
                                        <p:tgtEl>
                                          <p:spTgt spid="12">
                                            <p:graphicEl>
                                              <a:dgm id="{27C45C32-CB55-435F-AB63-162B578EABD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ADBC5F8B-7597-4988-8CCA-31FBD20F1051}"/>
                                            </p:graphicEl>
                                          </p:spTgt>
                                        </p:tgtEl>
                                        <p:attrNameLst>
                                          <p:attrName>style.visibility</p:attrName>
                                        </p:attrNameLst>
                                      </p:cBhvr>
                                      <p:to>
                                        <p:strVal val="visible"/>
                                      </p:to>
                                    </p:set>
                                    <p:animEffect transition="in" filter="fade">
                                      <p:cBhvr>
                                        <p:cTn id="28" dur="500"/>
                                        <p:tgtEl>
                                          <p:spTgt spid="12">
                                            <p:graphicEl>
                                              <a:dgm id="{ADBC5F8B-7597-4988-8CCA-31FBD20F105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graphicEl>
                                              <a:dgm id="{6BA6C88E-DE6A-4645-A1CE-A95319DB405B}"/>
                                            </p:graphicEl>
                                          </p:spTgt>
                                        </p:tgtEl>
                                        <p:attrNameLst>
                                          <p:attrName>style.visibility</p:attrName>
                                        </p:attrNameLst>
                                      </p:cBhvr>
                                      <p:to>
                                        <p:strVal val="visible"/>
                                      </p:to>
                                    </p:set>
                                    <p:animEffect transition="in" filter="fade">
                                      <p:cBhvr>
                                        <p:cTn id="31" dur="500"/>
                                        <p:tgtEl>
                                          <p:spTgt spid="12">
                                            <p:graphicEl>
                                              <a:dgm id="{6BA6C88E-DE6A-4645-A1CE-A95319DB405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3392" y="404665"/>
            <a:ext cx="1108923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The Authorised Professional Practice (APP)</a:t>
            </a:r>
          </a:p>
        </p:txBody>
      </p:sp>
      <p:sp>
        <p:nvSpPr>
          <p:cNvPr id="2" name="Scroll: Horizontal 1">
            <a:extLst>
              <a:ext uri="{FF2B5EF4-FFF2-40B4-BE49-F238E27FC236}">
                <a16:creationId xmlns:a16="http://schemas.microsoft.com/office/drawing/2014/main" id="{B709E348-8C81-4580-BA86-CE93BBBD8B99}"/>
              </a:ext>
            </a:extLst>
          </p:cNvPr>
          <p:cNvSpPr/>
          <p:nvPr/>
        </p:nvSpPr>
        <p:spPr>
          <a:xfrm>
            <a:off x="2207568" y="1268760"/>
            <a:ext cx="7848872" cy="3989040"/>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Authorised Professional Practice (APP) on Managing Information provides the framework for the management of police information &amp; supersedes the ACPO 2010 Guidance which has been decommissioned. The APP for intelligence management does the same &amp; is intertwined with information management</a:t>
            </a:r>
          </a:p>
        </p:txBody>
      </p:sp>
    </p:spTree>
    <p:extLst>
      <p:ext uri="{BB962C8B-B14F-4D97-AF65-F5344CB8AC3E}">
        <p14:creationId xmlns:p14="http://schemas.microsoft.com/office/powerpoint/2010/main" val="16713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623392" y="260649"/>
            <a:ext cx="10801200"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extLst>
              <p:ext uri="{D42A27DB-BD31-4B8C-83A1-F6EECF244321}">
                <p14:modId xmlns:p14="http://schemas.microsoft.com/office/powerpoint/2010/main" val="1906903061"/>
              </p:ext>
            </p:extLst>
          </p:nvPr>
        </p:nvGraphicFramePr>
        <p:xfrm>
          <a:off x="2063552" y="1016732"/>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95400" y="332657"/>
            <a:ext cx="1065718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Police National Database (PND)</a:t>
            </a:r>
          </a:p>
        </p:txBody>
      </p:sp>
      <p:graphicFrame>
        <p:nvGraphicFramePr>
          <p:cNvPr id="2" name="Diagram 1">
            <a:extLst>
              <a:ext uri="{FF2B5EF4-FFF2-40B4-BE49-F238E27FC236}">
                <a16:creationId xmlns:a16="http://schemas.microsoft.com/office/drawing/2014/main" id="{3D326F56-EF1F-48B5-825D-B56A8E39471B}"/>
              </a:ext>
            </a:extLst>
          </p:cNvPr>
          <p:cNvGraphicFramePr/>
          <p:nvPr>
            <p:extLst>
              <p:ext uri="{D42A27DB-BD31-4B8C-83A1-F6EECF244321}">
                <p14:modId xmlns:p14="http://schemas.microsoft.com/office/powerpoint/2010/main" val="2459564533"/>
              </p:ext>
            </p:extLst>
          </p:nvPr>
        </p:nvGraphicFramePr>
        <p:xfrm>
          <a:off x="2066764" y="655821"/>
          <a:ext cx="8058472" cy="5098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ECE8CE3-9BC3-458A-940A-E7DDCD6F2FBB}"/>
                                            </p:graphicEl>
                                          </p:spTgt>
                                        </p:tgtEl>
                                        <p:attrNameLst>
                                          <p:attrName>style.visibility</p:attrName>
                                        </p:attrNameLst>
                                      </p:cBhvr>
                                      <p:to>
                                        <p:strVal val="visible"/>
                                      </p:to>
                                    </p:set>
                                    <p:animEffect transition="in" filter="fade">
                                      <p:cBhvr>
                                        <p:cTn id="7" dur="500"/>
                                        <p:tgtEl>
                                          <p:spTgt spid="2">
                                            <p:graphicEl>
                                              <a:dgm id="{3ECE8CE3-9BC3-458A-940A-E7DDCD6F2F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2E18B9B-5F0E-4543-98D4-45B3285058B7}"/>
                                            </p:graphicEl>
                                          </p:spTgt>
                                        </p:tgtEl>
                                        <p:attrNameLst>
                                          <p:attrName>style.visibility</p:attrName>
                                        </p:attrNameLst>
                                      </p:cBhvr>
                                      <p:to>
                                        <p:strVal val="visible"/>
                                      </p:to>
                                    </p:set>
                                    <p:animEffect transition="in" filter="fade">
                                      <p:cBhvr>
                                        <p:cTn id="12" dur="500"/>
                                        <p:tgtEl>
                                          <p:spTgt spid="2">
                                            <p:graphicEl>
                                              <a:dgm id="{42E18B9B-5F0E-4543-98D4-45B3285058B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09F1BA7-3825-42D8-B610-00C43ADC908F}"/>
                                            </p:graphicEl>
                                          </p:spTgt>
                                        </p:tgtEl>
                                        <p:attrNameLst>
                                          <p:attrName>style.visibility</p:attrName>
                                        </p:attrNameLst>
                                      </p:cBhvr>
                                      <p:to>
                                        <p:strVal val="visible"/>
                                      </p:to>
                                    </p:set>
                                    <p:animEffect transition="in" filter="fade">
                                      <p:cBhvr>
                                        <p:cTn id="17" dur="500"/>
                                        <p:tgtEl>
                                          <p:spTgt spid="2">
                                            <p:graphicEl>
                                              <a:dgm id="{D09F1BA7-3825-42D8-B610-00C43ADC908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7187A4EF-0B09-4790-B249-327E47234873}"/>
                                            </p:graphicEl>
                                          </p:spTgt>
                                        </p:tgtEl>
                                        <p:attrNameLst>
                                          <p:attrName>style.visibility</p:attrName>
                                        </p:attrNameLst>
                                      </p:cBhvr>
                                      <p:to>
                                        <p:strVal val="visible"/>
                                      </p:to>
                                    </p:set>
                                    <p:animEffect transition="in" filter="fade">
                                      <p:cBhvr>
                                        <p:cTn id="20" dur="500"/>
                                        <p:tgtEl>
                                          <p:spTgt spid="2">
                                            <p:graphicEl>
                                              <a:dgm id="{7187A4EF-0B09-4790-B249-327E4723487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22567CB5-DA65-4876-A00F-006E6529C94E}"/>
                                            </p:graphicEl>
                                          </p:spTgt>
                                        </p:tgtEl>
                                        <p:attrNameLst>
                                          <p:attrName>style.visibility</p:attrName>
                                        </p:attrNameLst>
                                      </p:cBhvr>
                                      <p:to>
                                        <p:strVal val="visible"/>
                                      </p:to>
                                    </p:set>
                                    <p:animEffect transition="in" filter="fade">
                                      <p:cBhvr>
                                        <p:cTn id="25" dur="500"/>
                                        <p:tgtEl>
                                          <p:spTgt spid="2">
                                            <p:graphicEl>
                                              <a:dgm id="{22567CB5-DA65-4876-A00F-006E6529C94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34E95EAC-4BC1-46AB-A7B9-33907E8B1E0B}"/>
                                            </p:graphicEl>
                                          </p:spTgt>
                                        </p:tgtEl>
                                        <p:attrNameLst>
                                          <p:attrName>style.visibility</p:attrName>
                                        </p:attrNameLst>
                                      </p:cBhvr>
                                      <p:to>
                                        <p:strVal val="visible"/>
                                      </p:to>
                                    </p:set>
                                    <p:animEffect transition="in" filter="fade">
                                      <p:cBhvr>
                                        <p:cTn id="30" dur="500"/>
                                        <p:tgtEl>
                                          <p:spTgt spid="2">
                                            <p:graphicEl>
                                              <a:dgm id="{34E95EAC-4BC1-46AB-A7B9-33907E8B1E0B}"/>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C1FE3959-BDED-4B21-B8D6-A8FDE70E477D}"/>
                                            </p:graphicEl>
                                          </p:spTgt>
                                        </p:tgtEl>
                                        <p:attrNameLst>
                                          <p:attrName>style.visibility</p:attrName>
                                        </p:attrNameLst>
                                      </p:cBhvr>
                                      <p:to>
                                        <p:strVal val="visible"/>
                                      </p:to>
                                    </p:set>
                                    <p:animEffect transition="in" filter="fade">
                                      <p:cBhvr>
                                        <p:cTn id="33" dur="500"/>
                                        <p:tgtEl>
                                          <p:spTgt spid="2">
                                            <p:graphicEl>
                                              <a:dgm id="{C1FE3959-BDED-4B21-B8D6-A8FDE70E477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51088D19-51D5-4B33-A313-0CB5B4C75F80}"/>
                                            </p:graphicEl>
                                          </p:spTgt>
                                        </p:tgtEl>
                                        <p:attrNameLst>
                                          <p:attrName>style.visibility</p:attrName>
                                        </p:attrNameLst>
                                      </p:cBhvr>
                                      <p:to>
                                        <p:strVal val="visible"/>
                                      </p:to>
                                    </p:set>
                                    <p:animEffect transition="in" filter="fade">
                                      <p:cBhvr>
                                        <p:cTn id="38" dur="500"/>
                                        <p:tgtEl>
                                          <p:spTgt spid="2">
                                            <p:graphicEl>
                                              <a:dgm id="{51088D19-51D5-4B33-A313-0CB5B4C75F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95400" y="332657"/>
            <a:ext cx="10801200"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extLst>
              <p:ext uri="{D42A27DB-BD31-4B8C-83A1-F6EECF244321}">
                <p14:modId xmlns:p14="http://schemas.microsoft.com/office/powerpoint/2010/main" val="2241271360"/>
              </p:ext>
            </p:extLst>
          </p:nvPr>
        </p:nvGraphicFramePr>
        <p:xfrm>
          <a:off x="1847528" y="655822"/>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95400" y="143925"/>
            <a:ext cx="10945216"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888526"/>
            <a:ext cx="8352928" cy="756084"/>
          </a:xfrm>
          <a:custGeom>
            <a:avLst/>
            <a:gdLst>
              <a:gd name="connsiteX0" fmla="*/ 0 w 8352928"/>
              <a:gd name="connsiteY0" fmla="*/ 0 h 756084"/>
              <a:gd name="connsiteX1" fmla="*/ 779607 w 8352928"/>
              <a:gd name="connsiteY1" fmla="*/ 0 h 756084"/>
              <a:gd name="connsiteX2" fmla="*/ 1392155 w 8352928"/>
              <a:gd name="connsiteY2" fmla="*/ 0 h 756084"/>
              <a:gd name="connsiteX3" fmla="*/ 2088232 w 8352928"/>
              <a:gd name="connsiteY3" fmla="*/ 0 h 756084"/>
              <a:gd name="connsiteX4" fmla="*/ 2951368 w 8352928"/>
              <a:gd name="connsiteY4" fmla="*/ 0 h 756084"/>
              <a:gd name="connsiteX5" fmla="*/ 3814504 w 8352928"/>
              <a:gd name="connsiteY5" fmla="*/ 0 h 756084"/>
              <a:gd name="connsiteX6" fmla="*/ 4259993 w 8352928"/>
              <a:gd name="connsiteY6" fmla="*/ 0 h 756084"/>
              <a:gd name="connsiteX7" fmla="*/ 5039600 w 8352928"/>
              <a:gd name="connsiteY7" fmla="*/ 0 h 756084"/>
              <a:gd name="connsiteX8" fmla="*/ 5735677 w 8352928"/>
              <a:gd name="connsiteY8" fmla="*/ 0 h 756084"/>
              <a:gd name="connsiteX9" fmla="*/ 6431755 w 8352928"/>
              <a:gd name="connsiteY9" fmla="*/ 0 h 756084"/>
              <a:gd name="connsiteX10" fmla="*/ 6960773 w 8352928"/>
              <a:gd name="connsiteY10" fmla="*/ 0 h 756084"/>
              <a:gd name="connsiteX11" fmla="*/ 7656851 w 8352928"/>
              <a:gd name="connsiteY11" fmla="*/ 0 h 756084"/>
              <a:gd name="connsiteX12" fmla="*/ 8352928 w 8352928"/>
              <a:gd name="connsiteY12" fmla="*/ 0 h 756084"/>
              <a:gd name="connsiteX13" fmla="*/ 8352928 w 8352928"/>
              <a:gd name="connsiteY13" fmla="*/ 393164 h 756084"/>
              <a:gd name="connsiteX14" fmla="*/ 8352928 w 8352928"/>
              <a:gd name="connsiteY14" fmla="*/ 756084 h 756084"/>
              <a:gd name="connsiteX15" fmla="*/ 7740380 w 8352928"/>
              <a:gd name="connsiteY15" fmla="*/ 756084 h 756084"/>
              <a:gd name="connsiteX16" fmla="*/ 7044303 w 8352928"/>
              <a:gd name="connsiteY16" fmla="*/ 756084 h 756084"/>
              <a:gd name="connsiteX17" fmla="*/ 6348225 w 8352928"/>
              <a:gd name="connsiteY17" fmla="*/ 756084 h 756084"/>
              <a:gd name="connsiteX18" fmla="*/ 5735677 w 8352928"/>
              <a:gd name="connsiteY18" fmla="*/ 756084 h 756084"/>
              <a:gd name="connsiteX19" fmla="*/ 5290188 w 8352928"/>
              <a:gd name="connsiteY19" fmla="*/ 756084 h 756084"/>
              <a:gd name="connsiteX20" fmla="*/ 4844698 w 8352928"/>
              <a:gd name="connsiteY20" fmla="*/ 756084 h 756084"/>
              <a:gd name="connsiteX21" fmla="*/ 4065092 w 8352928"/>
              <a:gd name="connsiteY21" fmla="*/ 756084 h 756084"/>
              <a:gd name="connsiteX22" fmla="*/ 3536073 w 8352928"/>
              <a:gd name="connsiteY22" fmla="*/ 756084 h 756084"/>
              <a:gd name="connsiteX23" fmla="*/ 2923525 w 8352928"/>
              <a:gd name="connsiteY23" fmla="*/ 756084 h 756084"/>
              <a:gd name="connsiteX24" fmla="*/ 2394506 w 8352928"/>
              <a:gd name="connsiteY24" fmla="*/ 756084 h 756084"/>
              <a:gd name="connsiteX25" fmla="*/ 1698429 w 8352928"/>
              <a:gd name="connsiteY25" fmla="*/ 756084 h 756084"/>
              <a:gd name="connsiteX26" fmla="*/ 1252939 w 8352928"/>
              <a:gd name="connsiteY26" fmla="*/ 756084 h 756084"/>
              <a:gd name="connsiteX27" fmla="*/ 0 w 8352928"/>
              <a:gd name="connsiteY27" fmla="*/ 756084 h 756084"/>
              <a:gd name="connsiteX28" fmla="*/ 0 w 8352928"/>
              <a:gd name="connsiteY28" fmla="*/ 393164 h 756084"/>
              <a:gd name="connsiteX29" fmla="*/ 0 w 8352928"/>
              <a:gd name="connsiteY29" fmla="*/ 0 h 75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352928" h="756084" fill="none" extrusionOk="0">
                <a:moveTo>
                  <a:pt x="0" y="0"/>
                </a:moveTo>
                <a:cubicBezTo>
                  <a:pt x="228853" y="-33099"/>
                  <a:pt x="478521" y="-18295"/>
                  <a:pt x="779607" y="0"/>
                </a:cubicBezTo>
                <a:cubicBezTo>
                  <a:pt x="1080693" y="18295"/>
                  <a:pt x="1259200" y="5264"/>
                  <a:pt x="1392155" y="0"/>
                </a:cubicBezTo>
                <a:cubicBezTo>
                  <a:pt x="1525110" y="-5264"/>
                  <a:pt x="1893355" y="-22255"/>
                  <a:pt x="2088232" y="0"/>
                </a:cubicBezTo>
                <a:cubicBezTo>
                  <a:pt x="2283109" y="22255"/>
                  <a:pt x="2691125" y="-2654"/>
                  <a:pt x="2951368" y="0"/>
                </a:cubicBezTo>
                <a:cubicBezTo>
                  <a:pt x="3211611" y="2654"/>
                  <a:pt x="3611864" y="-22682"/>
                  <a:pt x="3814504" y="0"/>
                </a:cubicBezTo>
                <a:cubicBezTo>
                  <a:pt x="4017144" y="22682"/>
                  <a:pt x="4065809" y="11294"/>
                  <a:pt x="4259993" y="0"/>
                </a:cubicBezTo>
                <a:cubicBezTo>
                  <a:pt x="4454177" y="-11294"/>
                  <a:pt x="4699928" y="31157"/>
                  <a:pt x="5039600" y="0"/>
                </a:cubicBezTo>
                <a:cubicBezTo>
                  <a:pt x="5379272" y="-31157"/>
                  <a:pt x="5413471" y="-12893"/>
                  <a:pt x="5735677" y="0"/>
                </a:cubicBezTo>
                <a:cubicBezTo>
                  <a:pt x="6057883" y="12893"/>
                  <a:pt x="6110971" y="-11359"/>
                  <a:pt x="6431755" y="0"/>
                </a:cubicBezTo>
                <a:cubicBezTo>
                  <a:pt x="6752539" y="11359"/>
                  <a:pt x="6759866" y="-23706"/>
                  <a:pt x="6960773" y="0"/>
                </a:cubicBezTo>
                <a:cubicBezTo>
                  <a:pt x="7161680" y="23706"/>
                  <a:pt x="7466534" y="16140"/>
                  <a:pt x="7656851" y="0"/>
                </a:cubicBezTo>
                <a:cubicBezTo>
                  <a:pt x="7847168" y="-16140"/>
                  <a:pt x="8161892" y="-30388"/>
                  <a:pt x="8352928" y="0"/>
                </a:cubicBezTo>
                <a:cubicBezTo>
                  <a:pt x="8355573" y="85992"/>
                  <a:pt x="8335618" y="203085"/>
                  <a:pt x="8352928" y="393164"/>
                </a:cubicBezTo>
                <a:cubicBezTo>
                  <a:pt x="8370238" y="583243"/>
                  <a:pt x="8351092" y="652006"/>
                  <a:pt x="8352928" y="756084"/>
                </a:cubicBezTo>
                <a:cubicBezTo>
                  <a:pt x="8101504" y="786436"/>
                  <a:pt x="7932033" y="744765"/>
                  <a:pt x="7740380" y="756084"/>
                </a:cubicBezTo>
                <a:cubicBezTo>
                  <a:pt x="7548727" y="767403"/>
                  <a:pt x="7280494" y="738796"/>
                  <a:pt x="7044303" y="756084"/>
                </a:cubicBezTo>
                <a:cubicBezTo>
                  <a:pt x="6808112" y="773372"/>
                  <a:pt x="6580542" y="756773"/>
                  <a:pt x="6348225" y="756084"/>
                </a:cubicBezTo>
                <a:cubicBezTo>
                  <a:pt x="6115908" y="755395"/>
                  <a:pt x="5926121" y="735072"/>
                  <a:pt x="5735677" y="756084"/>
                </a:cubicBezTo>
                <a:cubicBezTo>
                  <a:pt x="5545233" y="777096"/>
                  <a:pt x="5505998" y="735036"/>
                  <a:pt x="5290188" y="756084"/>
                </a:cubicBezTo>
                <a:cubicBezTo>
                  <a:pt x="5074378" y="777132"/>
                  <a:pt x="4934718" y="777416"/>
                  <a:pt x="4844698" y="756084"/>
                </a:cubicBezTo>
                <a:cubicBezTo>
                  <a:pt x="4754678" y="734753"/>
                  <a:pt x="4241772" y="727202"/>
                  <a:pt x="4065092" y="756084"/>
                </a:cubicBezTo>
                <a:cubicBezTo>
                  <a:pt x="3888412" y="784966"/>
                  <a:pt x="3641915" y="761590"/>
                  <a:pt x="3536073" y="756084"/>
                </a:cubicBezTo>
                <a:cubicBezTo>
                  <a:pt x="3430231" y="750578"/>
                  <a:pt x="3072175" y="769610"/>
                  <a:pt x="2923525" y="756084"/>
                </a:cubicBezTo>
                <a:cubicBezTo>
                  <a:pt x="2774875" y="742558"/>
                  <a:pt x="2534857" y="752833"/>
                  <a:pt x="2394506" y="756084"/>
                </a:cubicBezTo>
                <a:cubicBezTo>
                  <a:pt x="2254155" y="759335"/>
                  <a:pt x="1996243" y="756592"/>
                  <a:pt x="1698429" y="756084"/>
                </a:cubicBezTo>
                <a:cubicBezTo>
                  <a:pt x="1400615" y="755576"/>
                  <a:pt x="1438577" y="759190"/>
                  <a:pt x="1252939" y="756084"/>
                </a:cubicBezTo>
                <a:cubicBezTo>
                  <a:pt x="1067301" y="752979"/>
                  <a:pt x="498572" y="744542"/>
                  <a:pt x="0" y="756084"/>
                </a:cubicBezTo>
                <a:cubicBezTo>
                  <a:pt x="16515" y="613558"/>
                  <a:pt x="6295" y="495132"/>
                  <a:pt x="0" y="393164"/>
                </a:cubicBezTo>
                <a:cubicBezTo>
                  <a:pt x="-6295" y="291196"/>
                  <a:pt x="-19324" y="134312"/>
                  <a:pt x="0" y="0"/>
                </a:cubicBezTo>
                <a:close/>
              </a:path>
              <a:path w="8352928" h="756084" stroke="0" extrusionOk="0">
                <a:moveTo>
                  <a:pt x="0" y="0"/>
                </a:moveTo>
                <a:cubicBezTo>
                  <a:pt x="108017" y="17645"/>
                  <a:pt x="326984" y="17040"/>
                  <a:pt x="529019" y="0"/>
                </a:cubicBezTo>
                <a:cubicBezTo>
                  <a:pt x="731054" y="-17040"/>
                  <a:pt x="944131" y="2284"/>
                  <a:pt x="1225096" y="0"/>
                </a:cubicBezTo>
                <a:cubicBezTo>
                  <a:pt x="1506061" y="-2284"/>
                  <a:pt x="1558578" y="-19666"/>
                  <a:pt x="1754115" y="0"/>
                </a:cubicBezTo>
                <a:cubicBezTo>
                  <a:pt x="1949652" y="19666"/>
                  <a:pt x="2046638" y="-6712"/>
                  <a:pt x="2283134" y="0"/>
                </a:cubicBezTo>
                <a:cubicBezTo>
                  <a:pt x="2519630" y="6712"/>
                  <a:pt x="2756197" y="17514"/>
                  <a:pt x="3062740" y="0"/>
                </a:cubicBezTo>
                <a:cubicBezTo>
                  <a:pt x="3369283" y="-17514"/>
                  <a:pt x="3544207" y="14206"/>
                  <a:pt x="3758818" y="0"/>
                </a:cubicBezTo>
                <a:cubicBezTo>
                  <a:pt x="3973429" y="-14206"/>
                  <a:pt x="4207892" y="15832"/>
                  <a:pt x="4538424" y="0"/>
                </a:cubicBezTo>
                <a:cubicBezTo>
                  <a:pt x="4868956" y="-15832"/>
                  <a:pt x="4823986" y="1180"/>
                  <a:pt x="4983914" y="0"/>
                </a:cubicBezTo>
                <a:cubicBezTo>
                  <a:pt x="5143842" y="-1180"/>
                  <a:pt x="5557089" y="-26803"/>
                  <a:pt x="5763520" y="0"/>
                </a:cubicBezTo>
                <a:cubicBezTo>
                  <a:pt x="5969951" y="26803"/>
                  <a:pt x="6081898" y="15565"/>
                  <a:pt x="6209010" y="0"/>
                </a:cubicBezTo>
                <a:cubicBezTo>
                  <a:pt x="6336122" y="-15565"/>
                  <a:pt x="6654266" y="-6056"/>
                  <a:pt x="6821558" y="0"/>
                </a:cubicBezTo>
                <a:cubicBezTo>
                  <a:pt x="6988850" y="6056"/>
                  <a:pt x="7158938" y="-11765"/>
                  <a:pt x="7267047" y="0"/>
                </a:cubicBezTo>
                <a:cubicBezTo>
                  <a:pt x="7375156" y="11765"/>
                  <a:pt x="7939131" y="11385"/>
                  <a:pt x="8352928" y="0"/>
                </a:cubicBezTo>
                <a:cubicBezTo>
                  <a:pt x="8337031" y="96459"/>
                  <a:pt x="8355364" y="302014"/>
                  <a:pt x="8352928" y="393164"/>
                </a:cubicBezTo>
                <a:cubicBezTo>
                  <a:pt x="8350492" y="484314"/>
                  <a:pt x="8347795" y="680022"/>
                  <a:pt x="8352928" y="756084"/>
                </a:cubicBezTo>
                <a:cubicBezTo>
                  <a:pt x="8198318" y="749324"/>
                  <a:pt x="7876047" y="746535"/>
                  <a:pt x="7740380" y="756084"/>
                </a:cubicBezTo>
                <a:cubicBezTo>
                  <a:pt x="7604713" y="765633"/>
                  <a:pt x="7422086" y="748185"/>
                  <a:pt x="7211361" y="756084"/>
                </a:cubicBezTo>
                <a:cubicBezTo>
                  <a:pt x="7000636" y="763983"/>
                  <a:pt x="6723311" y="733848"/>
                  <a:pt x="6515284" y="756084"/>
                </a:cubicBezTo>
                <a:cubicBezTo>
                  <a:pt x="6307257" y="778320"/>
                  <a:pt x="6210394" y="773022"/>
                  <a:pt x="5986265" y="756084"/>
                </a:cubicBezTo>
                <a:cubicBezTo>
                  <a:pt x="5762136" y="739146"/>
                  <a:pt x="5461869" y="781377"/>
                  <a:pt x="5206658" y="756084"/>
                </a:cubicBezTo>
                <a:cubicBezTo>
                  <a:pt x="4951447" y="730791"/>
                  <a:pt x="4779533" y="727099"/>
                  <a:pt x="4510581" y="756084"/>
                </a:cubicBezTo>
                <a:cubicBezTo>
                  <a:pt x="4241629" y="785069"/>
                  <a:pt x="4171875" y="762248"/>
                  <a:pt x="3981562" y="756084"/>
                </a:cubicBezTo>
                <a:cubicBezTo>
                  <a:pt x="3791249" y="749920"/>
                  <a:pt x="3716009" y="748975"/>
                  <a:pt x="3536073" y="756084"/>
                </a:cubicBezTo>
                <a:cubicBezTo>
                  <a:pt x="3356137" y="763193"/>
                  <a:pt x="3206011" y="739349"/>
                  <a:pt x="3007054" y="756084"/>
                </a:cubicBezTo>
                <a:cubicBezTo>
                  <a:pt x="2808097" y="772819"/>
                  <a:pt x="2764392" y="745136"/>
                  <a:pt x="2561565" y="756084"/>
                </a:cubicBezTo>
                <a:cubicBezTo>
                  <a:pt x="2358738" y="767032"/>
                  <a:pt x="2241257" y="773613"/>
                  <a:pt x="2116075" y="756084"/>
                </a:cubicBezTo>
                <a:cubicBezTo>
                  <a:pt x="1990893" y="738556"/>
                  <a:pt x="1576458" y="723527"/>
                  <a:pt x="1336468" y="756084"/>
                </a:cubicBezTo>
                <a:cubicBezTo>
                  <a:pt x="1096478" y="788641"/>
                  <a:pt x="992719" y="756041"/>
                  <a:pt x="807450" y="756084"/>
                </a:cubicBezTo>
                <a:cubicBezTo>
                  <a:pt x="622181" y="756127"/>
                  <a:pt x="322102" y="789154"/>
                  <a:pt x="0" y="756084"/>
                </a:cubicBezTo>
                <a:cubicBezTo>
                  <a:pt x="-7649" y="668480"/>
                  <a:pt x="16108" y="464688"/>
                  <a:pt x="0" y="362920"/>
                </a:cubicBezTo>
                <a:cubicBezTo>
                  <a:pt x="-16108" y="261152"/>
                  <a:pt x="931" y="9085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79599577">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1844824"/>
            <a:ext cx="7992888" cy="2160240"/>
          </a:xfrm>
          <a:custGeom>
            <a:avLst/>
            <a:gdLst>
              <a:gd name="connsiteX0" fmla="*/ 0 w 7992888"/>
              <a:gd name="connsiteY0" fmla="*/ 0 h 2160240"/>
              <a:gd name="connsiteX1" fmla="*/ 426287 w 7992888"/>
              <a:gd name="connsiteY1" fmla="*/ 0 h 2160240"/>
              <a:gd name="connsiteX2" fmla="*/ 932504 w 7992888"/>
              <a:gd name="connsiteY2" fmla="*/ 0 h 2160240"/>
              <a:gd name="connsiteX3" fmla="*/ 1438720 w 7992888"/>
              <a:gd name="connsiteY3" fmla="*/ 0 h 2160240"/>
              <a:gd name="connsiteX4" fmla="*/ 2184723 w 7992888"/>
              <a:gd name="connsiteY4" fmla="*/ 0 h 2160240"/>
              <a:gd name="connsiteX5" fmla="*/ 2850797 w 7992888"/>
              <a:gd name="connsiteY5" fmla="*/ 0 h 2160240"/>
              <a:gd name="connsiteX6" fmla="*/ 3277084 w 7992888"/>
              <a:gd name="connsiteY6" fmla="*/ 0 h 2160240"/>
              <a:gd name="connsiteX7" fmla="*/ 3863229 w 7992888"/>
              <a:gd name="connsiteY7" fmla="*/ 0 h 2160240"/>
              <a:gd name="connsiteX8" fmla="*/ 4449374 w 7992888"/>
              <a:gd name="connsiteY8" fmla="*/ 0 h 2160240"/>
              <a:gd name="connsiteX9" fmla="*/ 5115448 w 7992888"/>
              <a:gd name="connsiteY9" fmla="*/ 0 h 2160240"/>
              <a:gd name="connsiteX10" fmla="*/ 5541736 w 7992888"/>
              <a:gd name="connsiteY10" fmla="*/ 0 h 2160240"/>
              <a:gd name="connsiteX11" fmla="*/ 5968023 w 7992888"/>
              <a:gd name="connsiteY11" fmla="*/ 0 h 2160240"/>
              <a:gd name="connsiteX12" fmla="*/ 6634097 w 7992888"/>
              <a:gd name="connsiteY12" fmla="*/ 0 h 2160240"/>
              <a:gd name="connsiteX13" fmla="*/ 7140313 w 7992888"/>
              <a:gd name="connsiteY13" fmla="*/ 0 h 2160240"/>
              <a:gd name="connsiteX14" fmla="*/ 7992888 w 7992888"/>
              <a:gd name="connsiteY14" fmla="*/ 0 h 2160240"/>
              <a:gd name="connsiteX15" fmla="*/ 7992888 w 7992888"/>
              <a:gd name="connsiteY15" fmla="*/ 495960 h 2160240"/>
              <a:gd name="connsiteX16" fmla="*/ 7992888 w 7992888"/>
              <a:gd name="connsiteY16" fmla="*/ 921736 h 2160240"/>
              <a:gd name="connsiteX17" fmla="*/ 7992888 w 7992888"/>
              <a:gd name="connsiteY17" fmla="*/ 1403659 h 2160240"/>
              <a:gd name="connsiteX18" fmla="*/ 7446347 w 7992888"/>
              <a:gd name="connsiteY18" fmla="*/ 1403659 h 2160240"/>
              <a:gd name="connsiteX19" fmla="*/ 6788014 w 7992888"/>
              <a:gd name="connsiteY19" fmla="*/ 1403659 h 2160240"/>
              <a:gd name="connsiteX20" fmla="*/ 6204209 w 7992888"/>
              <a:gd name="connsiteY20" fmla="*/ 1403659 h 2160240"/>
              <a:gd name="connsiteX21" fmla="*/ 5657669 w 7992888"/>
              <a:gd name="connsiteY21" fmla="*/ 1403659 h 2160240"/>
              <a:gd name="connsiteX22" fmla="*/ 5036600 w 7992888"/>
              <a:gd name="connsiteY22" fmla="*/ 1403659 h 2160240"/>
              <a:gd name="connsiteX23" fmla="*/ 4266474 w 7992888"/>
              <a:gd name="connsiteY23" fmla="*/ 1403659 h 2160240"/>
              <a:gd name="connsiteX24" fmla="*/ 4266474 w 7992888"/>
              <a:gd name="connsiteY24" fmla="*/ 1620180 h 2160240"/>
              <a:gd name="connsiteX25" fmla="*/ 4536504 w 7992888"/>
              <a:gd name="connsiteY25" fmla="*/ 1620180 h 2160240"/>
              <a:gd name="connsiteX26" fmla="*/ 4277275 w 7992888"/>
              <a:gd name="connsiteY26" fmla="*/ 1879409 h 2160240"/>
              <a:gd name="connsiteX27" fmla="*/ 3996444 w 7992888"/>
              <a:gd name="connsiteY27" fmla="*/ 2160240 h 2160240"/>
              <a:gd name="connsiteX28" fmla="*/ 3715613 w 7992888"/>
              <a:gd name="connsiteY28" fmla="*/ 1879409 h 2160240"/>
              <a:gd name="connsiteX29" fmla="*/ 3456384 w 7992888"/>
              <a:gd name="connsiteY29" fmla="*/ 1620180 h 2160240"/>
              <a:gd name="connsiteX30" fmla="*/ 3726414 w 7992888"/>
              <a:gd name="connsiteY30" fmla="*/ 1620180 h 2160240"/>
              <a:gd name="connsiteX31" fmla="*/ 3726414 w 7992888"/>
              <a:gd name="connsiteY31" fmla="*/ 1403659 h 2160240"/>
              <a:gd name="connsiteX32" fmla="*/ 3105345 w 7992888"/>
              <a:gd name="connsiteY32" fmla="*/ 1403659 h 2160240"/>
              <a:gd name="connsiteX33" fmla="*/ 2447012 w 7992888"/>
              <a:gd name="connsiteY33" fmla="*/ 1403659 h 2160240"/>
              <a:gd name="connsiteX34" fmla="*/ 1825943 w 7992888"/>
              <a:gd name="connsiteY34" fmla="*/ 1403659 h 2160240"/>
              <a:gd name="connsiteX35" fmla="*/ 1167610 w 7992888"/>
              <a:gd name="connsiteY35" fmla="*/ 1403659 h 2160240"/>
              <a:gd name="connsiteX36" fmla="*/ 583805 w 7992888"/>
              <a:gd name="connsiteY36" fmla="*/ 1403659 h 2160240"/>
              <a:gd name="connsiteX37" fmla="*/ 0 w 7992888"/>
              <a:gd name="connsiteY37" fmla="*/ 1403659 h 2160240"/>
              <a:gd name="connsiteX38" fmla="*/ 0 w 7992888"/>
              <a:gd name="connsiteY38" fmla="*/ 935773 h 2160240"/>
              <a:gd name="connsiteX39" fmla="*/ 0 w 7992888"/>
              <a:gd name="connsiteY39" fmla="*/ 509996 h 2160240"/>
              <a:gd name="connsiteX40" fmla="*/ 0 w 7992888"/>
              <a:gd name="connsiteY40" fmla="*/ 0 h 216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992888" h="2160240" fill="none" extrusionOk="0">
                <a:moveTo>
                  <a:pt x="0" y="0"/>
                </a:moveTo>
                <a:cubicBezTo>
                  <a:pt x="142106" y="20757"/>
                  <a:pt x="318582" y="-2237"/>
                  <a:pt x="426287" y="0"/>
                </a:cubicBezTo>
                <a:cubicBezTo>
                  <a:pt x="533992" y="2237"/>
                  <a:pt x="751304" y="24985"/>
                  <a:pt x="932504" y="0"/>
                </a:cubicBezTo>
                <a:cubicBezTo>
                  <a:pt x="1113704" y="-24985"/>
                  <a:pt x="1200396" y="15731"/>
                  <a:pt x="1438720" y="0"/>
                </a:cubicBezTo>
                <a:cubicBezTo>
                  <a:pt x="1677044" y="-15731"/>
                  <a:pt x="1887918" y="20859"/>
                  <a:pt x="2184723" y="0"/>
                </a:cubicBezTo>
                <a:cubicBezTo>
                  <a:pt x="2481528" y="-20859"/>
                  <a:pt x="2529104" y="21537"/>
                  <a:pt x="2850797" y="0"/>
                </a:cubicBezTo>
                <a:cubicBezTo>
                  <a:pt x="3172490" y="-21537"/>
                  <a:pt x="3083692" y="11743"/>
                  <a:pt x="3277084" y="0"/>
                </a:cubicBezTo>
                <a:cubicBezTo>
                  <a:pt x="3470476" y="-11743"/>
                  <a:pt x="3620905" y="21675"/>
                  <a:pt x="3863229" y="0"/>
                </a:cubicBezTo>
                <a:cubicBezTo>
                  <a:pt x="4105554" y="-21675"/>
                  <a:pt x="4247330" y="-28671"/>
                  <a:pt x="4449374" y="0"/>
                </a:cubicBezTo>
                <a:cubicBezTo>
                  <a:pt x="4651419" y="28671"/>
                  <a:pt x="4951918" y="20757"/>
                  <a:pt x="5115448" y="0"/>
                </a:cubicBezTo>
                <a:cubicBezTo>
                  <a:pt x="5278978" y="-20757"/>
                  <a:pt x="5392173" y="2387"/>
                  <a:pt x="5541736" y="0"/>
                </a:cubicBezTo>
                <a:cubicBezTo>
                  <a:pt x="5691299" y="-2387"/>
                  <a:pt x="5756991" y="-13438"/>
                  <a:pt x="5968023" y="0"/>
                </a:cubicBezTo>
                <a:cubicBezTo>
                  <a:pt x="6179055" y="13438"/>
                  <a:pt x="6428262" y="-22136"/>
                  <a:pt x="6634097" y="0"/>
                </a:cubicBezTo>
                <a:cubicBezTo>
                  <a:pt x="6839932" y="22136"/>
                  <a:pt x="6966983" y="-4656"/>
                  <a:pt x="7140313" y="0"/>
                </a:cubicBezTo>
                <a:cubicBezTo>
                  <a:pt x="7313643" y="4656"/>
                  <a:pt x="7696009" y="-11489"/>
                  <a:pt x="7992888" y="0"/>
                </a:cubicBezTo>
                <a:cubicBezTo>
                  <a:pt x="8015604" y="208578"/>
                  <a:pt x="7989404" y="331981"/>
                  <a:pt x="7992888" y="495960"/>
                </a:cubicBezTo>
                <a:cubicBezTo>
                  <a:pt x="7996372" y="659939"/>
                  <a:pt x="7983936" y="746779"/>
                  <a:pt x="7992888" y="921736"/>
                </a:cubicBezTo>
                <a:cubicBezTo>
                  <a:pt x="8001840" y="1096693"/>
                  <a:pt x="7999097" y="1255454"/>
                  <a:pt x="7992888" y="1403659"/>
                </a:cubicBezTo>
                <a:cubicBezTo>
                  <a:pt x="7813725" y="1426128"/>
                  <a:pt x="7699677" y="1402137"/>
                  <a:pt x="7446347" y="1403659"/>
                </a:cubicBezTo>
                <a:cubicBezTo>
                  <a:pt x="7193017" y="1405181"/>
                  <a:pt x="6953703" y="1431755"/>
                  <a:pt x="6788014" y="1403659"/>
                </a:cubicBezTo>
                <a:cubicBezTo>
                  <a:pt x="6622325" y="1375563"/>
                  <a:pt x="6367455" y="1383614"/>
                  <a:pt x="6204209" y="1403659"/>
                </a:cubicBezTo>
                <a:cubicBezTo>
                  <a:pt x="6040964" y="1423704"/>
                  <a:pt x="5912691" y="1389486"/>
                  <a:pt x="5657669" y="1403659"/>
                </a:cubicBezTo>
                <a:cubicBezTo>
                  <a:pt x="5402647" y="1417832"/>
                  <a:pt x="5279371" y="1399697"/>
                  <a:pt x="5036600" y="1403659"/>
                </a:cubicBezTo>
                <a:cubicBezTo>
                  <a:pt x="4793829" y="1407621"/>
                  <a:pt x="4651324" y="1430345"/>
                  <a:pt x="4266474" y="1403659"/>
                </a:cubicBezTo>
                <a:cubicBezTo>
                  <a:pt x="4268461" y="1509911"/>
                  <a:pt x="4265307" y="1539796"/>
                  <a:pt x="4266474" y="1620180"/>
                </a:cubicBezTo>
                <a:cubicBezTo>
                  <a:pt x="4323477" y="1624522"/>
                  <a:pt x="4470561" y="1629887"/>
                  <a:pt x="4536504" y="1620180"/>
                </a:cubicBezTo>
                <a:cubicBezTo>
                  <a:pt x="4454685" y="1676786"/>
                  <a:pt x="4398782" y="1742059"/>
                  <a:pt x="4277275" y="1879409"/>
                </a:cubicBezTo>
                <a:cubicBezTo>
                  <a:pt x="4155768" y="2016759"/>
                  <a:pt x="4100570" y="2037086"/>
                  <a:pt x="3996444" y="2160240"/>
                </a:cubicBezTo>
                <a:cubicBezTo>
                  <a:pt x="3863344" y="2024585"/>
                  <a:pt x="3819739" y="1965344"/>
                  <a:pt x="3715613" y="1879409"/>
                </a:cubicBezTo>
                <a:cubicBezTo>
                  <a:pt x="3611487" y="1793474"/>
                  <a:pt x="3502850" y="1678616"/>
                  <a:pt x="3456384" y="1620180"/>
                </a:cubicBezTo>
                <a:cubicBezTo>
                  <a:pt x="3559887" y="1631198"/>
                  <a:pt x="3591438" y="1612442"/>
                  <a:pt x="3726414" y="1620180"/>
                </a:cubicBezTo>
                <a:cubicBezTo>
                  <a:pt x="3727145" y="1549534"/>
                  <a:pt x="3729813" y="1509906"/>
                  <a:pt x="3726414" y="1403659"/>
                </a:cubicBezTo>
                <a:cubicBezTo>
                  <a:pt x="3577969" y="1420715"/>
                  <a:pt x="3400877" y="1377513"/>
                  <a:pt x="3105345" y="1403659"/>
                </a:cubicBezTo>
                <a:cubicBezTo>
                  <a:pt x="2809813" y="1429805"/>
                  <a:pt x="2687214" y="1433435"/>
                  <a:pt x="2447012" y="1403659"/>
                </a:cubicBezTo>
                <a:cubicBezTo>
                  <a:pt x="2206810" y="1373883"/>
                  <a:pt x="1957424" y="1377272"/>
                  <a:pt x="1825943" y="1403659"/>
                </a:cubicBezTo>
                <a:cubicBezTo>
                  <a:pt x="1694462" y="1430046"/>
                  <a:pt x="1320162" y="1380003"/>
                  <a:pt x="1167610" y="1403659"/>
                </a:cubicBezTo>
                <a:cubicBezTo>
                  <a:pt x="1015058" y="1427315"/>
                  <a:pt x="718656" y="1428997"/>
                  <a:pt x="583805" y="1403659"/>
                </a:cubicBezTo>
                <a:cubicBezTo>
                  <a:pt x="448954" y="1378321"/>
                  <a:pt x="270455" y="1407031"/>
                  <a:pt x="0" y="1403659"/>
                </a:cubicBezTo>
                <a:cubicBezTo>
                  <a:pt x="-7597" y="1202751"/>
                  <a:pt x="-3411" y="1109812"/>
                  <a:pt x="0" y="935773"/>
                </a:cubicBezTo>
                <a:cubicBezTo>
                  <a:pt x="3411" y="761734"/>
                  <a:pt x="18188" y="693762"/>
                  <a:pt x="0" y="509996"/>
                </a:cubicBezTo>
                <a:cubicBezTo>
                  <a:pt x="-18188" y="326230"/>
                  <a:pt x="169" y="246588"/>
                  <a:pt x="0" y="0"/>
                </a:cubicBezTo>
                <a:close/>
              </a:path>
              <a:path w="7992888" h="2160240" stroke="0" extrusionOk="0">
                <a:moveTo>
                  <a:pt x="0" y="0"/>
                </a:moveTo>
                <a:cubicBezTo>
                  <a:pt x="251489" y="-25804"/>
                  <a:pt x="351291" y="-14316"/>
                  <a:pt x="586145" y="0"/>
                </a:cubicBezTo>
                <a:cubicBezTo>
                  <a:pt x="820999" y="14316"/>
                  <a:pt x="1054840" y="26722"/>
                  <a:pt x="1252219" y="0"/>
                </a:cubicBezTo>
                <a:cubicBezTo>
                  <a:pt x="1449598" y="-26722"/>
                  <a:pt x="1867862" y="-38584"/>
                  <a:pt x="2078151" y="0"/>
                </a:cubicBezTo>
                <a:cubicBezTo>
                  <a:pt x="2288440" y="38584"/>
                  <a:pt x="2405063" y="-14826"/>
                  <a:pt x="2584367" y="0"/>
                </a:cubicBezTo>
                <a:cubicBezTo>
                  <a:pt x="2763671" y="14826"/>
                  <a:pt x="2977269" y="13785"/>
                  <a:pt x="3090583" y="0"/>
                </a:cubicBezTo>
                <a:cubicBezTo>
                  <a:pt x="3203897" y="-13785"/>
                  <a:pt x="3602864" y="-6363"/>
                  <a:pt x="3756657" y="0"/>
                </a:cubicBezTo>
                <a:cubicBezTo>
                  <a:pt x="3910450" y="6363"/>
                  <a:pt x="4151709" y="14514"/>
                  <a:pt x="4342802" y="0"/>
                </a:cubicBezTo>
                <a:cubicBezTo>
                  <a:pt x="4533896" y="-14514"/>
                  <a:pt x="4610459" y="-21502"/>
                  <a:pt x="4849019" y="0"/>
                </a:cubicBezTo>
                <a:cubicBezTo>
                  <a:pt x="5087579" y="21502"/>
                  <a:pt x="5383929" y="-14112"/>
                  <a:pt x="5595022" y="0"/>
                </a:cubicBezTo>
                <a:cubicBezTo>
                  <a:pt x="5806115" y="14112"/>
                  <a:pt x="6033702" y="8102"/>
                  <a:pt x="6181167" y="0"/>
                </a:cubicBezTo>
                <a:cubicBezTo>
                  <a:pt x="6328633" y="-8102"/>
                  <a:pt x="6509997" y="-5667"/>
                  <a:pt x="6767312" y="0"/>
                </a:cubicBezTo>
                <a:cubicBezTo>
                  <a:pt x="7024628" y="5667"/>
                  <a:pt x="7695349" y="48793"/>
                  <a:pt x="7992888" y="0"/>
                </a:cubicBezTo>
                <a:cubicBezTo>
                  <a:pt x="7979823" y="137822"/>
                  <a:pt x="7999363" y="307414"/>
                  <a:pt x="7992888" y="495960"/>
                </a:cubicBezTo>
                <a:cubicBezTo>
                  <a:pt x="7986413" y="684506"/>
                  <a:pt x="8000792" y="803990"/>
                  <a:pt x="7992888" y="921736"/>
                </a:cubicBezTo>
                <a:cubicBezTo>
                  <a:pt x="7984984" y="1039482"/>
                  <a:pt x="8003488" y="1181184"/>
                  <a:pt x="7992888" y="1403659"/>
                </a:cubicBezTo>
                <a:cubicBezTo>
                  <a:pt x="7744719" y="1401125"/>
                  <a:pt x="7571775" y="1406360"/>
                  <a:pt x="7446347" y="1403659"/>
                </a:cubicBezTo>
                <a:cubicBezTo>
                  <a:pt x="7320919" y="1400958"/>
                  <a:pt x="7038279" y="1407058"/>
                  <a:pt x="6862542" y="1403659"/>
                </a:cubicBezTo>
                <a:cubicBezTo>
                  <a:pt x="6686806" y="1400260"/>
                  <a:pt x="6440820" y="1423523"/>
                  <a:pt x="6316002" y="1403659"/>
                </a:cubicBezTo>
                <a:cubicBezTo>
                  <a:pt x="6191184" y="1383795"/>
                  <a:pt x="6027527" y="1393062"/>
                  <a:pt x="5769461" y="1403659"/>
                </a:cubicBezTo>
                <a:cubicBezTo>
                  <a:pt x="5511395" y="1414256"/>
                  <a:pt x="5402413" y="1389067"/>
                  <a:pt x="5222920" y="1403659"/>
                </a:cubicBezTo>
                <a:cubicBezTo>
                  <a:pt x="5043427" y="1418251"/>
                  <a:pt x="4549499" y="1448631"/>
                  <a:pt x="4266474" y="1403659"/>
                </a:cubicBezTo>
                <a:cubicBezTo>
                  <a:pt x="4269290" y="1487072"/>
                  <a:pt x="4266296" y="1570815"/>
                  <a:pt x="4266474" y="1620180"/>
                </a:cubicBezTo>
                <a:cubicBezTo>
                  <a:pt x="4340708" y="1625964"/>
                  <a:pt x="4475299" y="1621956"/>
                  <a:pt x="4536504" y="1620180"/>
                </a:cubicBezTo>
                <a:cubicBezTo>
                  <a:pt x="4432265" y="1747761"/>
                  <a:pt x="4375697" y="1768923"/>
                  <a:pt x="4271875" y="1884809"/>
                </a:cubicBezTo>
                <a:cubicBezTo>
                  <a:pt x="4168053" y="2000695"/>
                  <a:pt x="4082271" y="2083377"/>
                  <a:pt x="3996444" y="2160240"/>
                </a:cubicBezTo>
                <a:cubicBezTo>
                  <a:pt x="3861308" y="2028298"/>
                  <a:pt x="3807337" y="1972620"/>
                  <a:pt x="3715613" y="1879409"/>
                </a:cubicBezTo>
                <a:cubicBezTo>
                  <a:pt x="3623889" y="1786198"/>
                  <a:pt x="3556124" y="1740493"/>
                  <a:pt x="3456384" y="1620180"/>
                </a:cubicBezTo>
                <a:cubicBezTo>
                  <a:pt x="3573498" y="1614143"/>
                  <a:pt x="3660047" y="1612693"/>
                  <a:pt x="3726414" y="1620180"/>
                </a:cubicBezTo>
                <a:cubicBezTo>
                  <a:pt x="3715708" y="1523230"/>
                  <a:pt x="3728334" y="1498542"/>
                  <a:pt x="3726414" y="1403659"/>
                </a:cubicBezTo>
                <a:cubicBezTo>
                  <a:pt x="3500036" y="1414573"/>
                  <a:pt x="3259811" y="1384964"/>
                  <a:pt x="3068081" y="1403659"/>
                </a:cubicBezTo>
                <a:cubicBezTo>
                  <a:pt x="2876351" y="1422354"/>
                  <a:pt x="2676740" y="1388793"/>
                  <a:pt x="2409748" y="1403659"/>
                </a:cubicBezTo>
                <a:cubicBezTo>
                  <a:pt x="2142756" y="1418525"/>
                  <a:pt x="1974755" y="1430078"/>
                  <a:pt x="1825943" y="1403659"/>
                </a:cubicBezTo>
                <a:cubicBezTo>
                  <a:pt x="1677132" y="1377240"/>
                  <a:pt x="1309522" y="1409806"/>
                  <a:pt x="1167610" y="1403659"/>
                </a:cubicBezTo>
                <a:cubicBezTo>
                  <a:pt x="1025698" y="1397512"/>
                  <a:pt x="238506" y="1381014"/>
                  <a:pt x="0" y="1403659"/>
                </a:cubicBezTo>
                <a:cubicBezTo>
                  <a:pt x="-2261" y="1304720"/>
                  <a:pt x="-19519" y="1147017"/>
                  <a:pt x="0" y="949809"/>
                </a:cubicBezTo>
                <a:cubicBezTo>
                  <a:pt x="19519" y="752601"/>
                  <a:pt x="-17715" y="667665"/>
                  <a:pt x="0" y="509996"/>
                </a:cubicBezTo>
                <a:cubicBezTo>
                  <a:pt x="17715" y="352327"/>
                  <a:pt x="-15976" y="186268"/>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505693637">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extLst>
              <p:ext uri="{D42A27DB-BD31-4B8C-83A1-F6EECF244321}">
                <p14:modId xmlns:p14="http://schemas.microsoft.com/office/powerpoint/2010/main" val="1360736390"/>
              </p:ext>
            </p:extLst>
          </p:nvPr>
        </p:nvGraphicFramePr>
        <p:xfrm>
          <a:off x="2261828" y="4005064"/>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082632" y="1988840"/>
            <a:ext cx="3077264" cy="1951974"/>
          </a:xfrm>
          <a:prstGeom prst="rect">
            <a:avLst/>
          </a:prstGeom>
        </p:spPr>
      </p:pic>
      <p:sp>
        <p:nvSpPr>
          <p:cNvPr id="4" name="TextBox 3"/>
          <p:cNvSpPr txBox="1">
            <a:spLocks noChangeArrowheads="1"/>
          </p:cNvSpPr>
          <p:nvPr/>
        </p:nvSpPr>
        <p:spPr bwMode="auto">
          <a:xfrm>
            <a:off x="695400" y="260649"/>
            <a:ext cx="1072919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Information Sharing</a:t>
            </a:r>
          </a:p>
        </p:txBody>
      </p:sp>
      <p:sp>
        <p:nvSpPr>
          <p:cNvPr id="2" name="Scroll: Vertical 1">
            <a:extLst>
              <a:ext uri="{FF2B5EF4-FFF2-40B4-BE49-F238E27FC236}">
                <a16:creationId xmlns:a16="http://schemas.microsoft.com/office/drawing/2014/main" id="{AF14C0CF-0B7C-4F57-9066-66E4A129953E}"/>
              </a:ext>
            </a:extLst>
          </p:cNvPr>
          <p:cNvSpPr/>
          <p:nvPr/>
        </p:nvSpPr>
        <p:spPr>
          <a:xfrm>
            <a:off x="5546103" y="1300185"/>
            <a:ext cx="4392488" cy="4129210"/>
          </a:xfrm>
          <a:prstGeom prst="vertic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623392" y="150454"/>
            <a:ext cx="11017224"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911424" y="798811"/>
            <a:ext cx="10585176" cy="864096"/>
          </a:xfrm>
          <a:custGeom>
            <a:avLst/>
            <a:gdLst>
              <a:gd name="connsiteX0" fmla="*/ 0 w 10585176"/>
              <a:gd name="connsiteY0" fmla="*/ 0 h 864096"/>
              <a:gd name="connsiteX1" fmla="*/ 661574 w 10585176"/>
              <a:gd name="connsiteY1" fmla="*/ 0 h 864096"/>
              <a:gd name="connsiteX2" fmla="*/ 1323147 w 10585176"/>
              <a:gd name="connsiteY2" fmla="*/ 0 h 864096"/>
              <a:gd name="connsiteX3" fmla="*/ 1667165 w 10585176"/>
              <a:gd name="connsiteY3" fmla="*/ 0 h 864096"/>
              <a:gd name="connsiteX4" fmla="*/ 2011183 w 10585176"/>
              <a:gd name="connsiteY4" fmla="*/ 0 h 864096"/>
              <a:gd name="connsiteX5" fmla="*/ 2566905 w 10585176"/>
              <a:gd name="connsiteY5" fmla="*/ 0 h 864096"/>
              <a:gd name="connsiteX6" fmla="*/ 3122627 w 10585176"/>
              <a:gd name="connsiteY6" fmla="*/ 0 h 864096"/>
              <a:gd name="connsiteX7" fmla="*/ 3995904 w 10585176"/>
              <a:gd name="connsiteY7" fmla="*/ 0 h 864096"/>
              <a:gd name="connsiteX8" fmla="*/ 4763329 w 10585176"/>
              <a:gd name="connsiteY8" fmla="*/ 0 h 864096"/>
              <a:gd name="connsiteX9" fmla="*/ 5424903 w 10585176"/>
              <a:gd name="connsiteY9" fmla="*/ 0 h 864096"/>
              <a:gd name="connsiteX10" fmla="*/ 6298180 w 10585176"/>
              <a:gd name="connsiteY10" fmla="*/ 0 h 864096"/>
              <a:gd name="connsiteX11" fmla="*/ 6959753 w 10585176"/>
              <a:gd name="connsiteY11" fmla="*/ 0 h 864096"/>
              <a:gd name="connsiteX12" fmla="*/ 7621327 w 10585176"/>
              <a:gd name="connsiteY12" fmla="*/ 0 h 864096"/>
              <a:gd name="connsiteX13" fmla="*/ 7965345 w 10585176"/>
              <a:gd name="connsiteY13" fmla="*/ 0 h 864096"/>
              <a:gd name="connsiteX14" fmla="*/ 8732770 w 10585176"/>
              <a:gd name="connsiteY14" fmla="*/ 0 h 864096"/>
              <a:gd name="connsiteX15" fmla="*/ 9288492 w 10585176"/>
              <a:gd name="connsiteY15" fmla="*/ 0 h 864096"/>
              <a:gd name="connsiteX16" fmla="*/ 9738362 w 10585176"/>
              <a:gd name="connsiteY16" fmla="*/ 0 h 864096"/>
              <a:gd name="connsiteX17" fmla="*/ 10585176 w 10585176"/>
              <a:gd name="connsiteY17" fmla="*/ 0 h 864096"/>
              <a:gd name="connsiteX18" fmla="*/ 10585176 w 10585176"/>
              <a:gd name="connsiteY18" fmla="*/ 406125 h 864096"/>
              <a:gd name="connsiteX19" fmla="*/ 10585176 w 10585176"/>
              <a:gd name="connsiteY19" fmla="*/ 864096 h 864096"/>
              <a:gd name="connsiteX20" fmla="*/ 9711899 w 10585176"/>
              <a:gd name="connsiteY20" fmla="*/ 864096 h 864096"/>
              <a:gd name="connsiteX21" fmla="*/ 9050325 w 10585176"/>
              <a:gd name="connsiteY21" fmla="*/ 864096 h 864096"/>
              <a:gd name="connsiteX22" fmla="*/ 8494604 w 10585176"/>
              <a:gd name="connsiteY22" fmla="*/ 864096 h 864096"/>
              <a:gd name="connsiteX23" fmla="*/ 7621327 w 10585176"/>
              <a:gd name="connsiteY23" fmla="*/ 864096 h 864096"/>
              <a:gd name="connsiteX24" fmla="*/ 7065605 w 10585176"/>
              <a:gd name="connsiteY24" fmla="*/ 864096 h 864096"/>
              <a:gd name="connsiteX25" fmla="*/ 6721587 w 10585176"/>
              <a:gd name="connsiteY25" fmla="*/ 864096 h 864096"/>
              <a:gd name="connsiteX26" fmla="*/ 5848310 w 10585176"/>
              <a:gd name="connsiteY26" fmla="*/ 864096 h 864096"/>
              <a:gd name="connsiteX27" fmla="*/ 5292588 w 10585176"/>
              <a:gd name="connsiteY27" fmla="*/ 864096 h 864096"/>
              <a:gd name="connsiteX28" fmla="*/ 4948570 w 10585176"/>
              <a:gd name="connsiteY28" fmla="*/ 864096 h 864096"/>
              <a:gd name="connsiteX29" fmla="*/ 4604552 w 10585176"/>
              <a:gd name="connsiteY29" fmla="*/ 864096 h 864096"/>
              <a:gd name="connsiteX30" fmla="*/ 4154682 w 10585176"/>
              <a:gd name="connsiteY30" fmla="*/ 864096 h 864096"/>
              <a:gd name="connsiteX31" fmla="*/ 3387256 w 10585176"/>
              <a:gd name="connsiteY31" fmla="*/ 864096 h 864096"/>
              <a:gd name="connsiteX32" fmla="*/ 3043238 w 10585176"/>
              <a:gd name="connsiteY32" fmla="*/ 864096 h 864096"/>
              <a:gd name="connsiteX33" fmla="*/ 2593368 w 10585176"/>
              <a:gd name="connsiteY33" fmla="*/ 864096 h 864096"/>
              <a:gd name="connsiteX34" fmla="*/ 2143498 w 10585176"/>
              <a:gd name="connsiteY34" fmla="*/ 864096 h 864096"/>
              <a:gd name="connsiteX35" fmla="*/ 1799480 w 10585176"/>
              <a:gd name="connsiteY35" fmla="*/ 864096 h 864096"/>
              <a:gd name="connsiteX36" fmla="*/ 1349610 w 10585176"/>
              <a:gd name="connsiteY36" fmla="*/ 864096 h 864096"/>
              <a:gd name="connsiteX37" fmla="*/ 582185 w 10585176"/>
              <a:gd name="connsiteY37" fmla="*/ 864096 h 864096"/>
              <a:gd name="connsiteX38" fmla="*/ 0 w 10585176"/>
              <a:gd name="connsiteY38" fmla="*/ 864096 h 864096"/>
              <a:gd name="connsiteX39" fmla="*/ 0 w 10585176"/>
              <a:gd name="connsiteY39" fmla="*/ 414766 h 864096"/>
              <a:gd name="connsiteX40" fmla="*/ 0 w 10585176"/>
              <a:gd name="connsiteY40" fmla="*/ 0 h 864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0585176" h="864096" fill="none" extrusionOk="0">
                <a:moveTo>
                  <a:pt x="0" y="0"/>
                </a:moveTo>
                <a:cubicBezTo>
                  <a:pt x="319872" y="8532"/>
                  <a:pt x="496839" y="26279"/>
                  <a:pt x="661574" y="0"/>
                </a:cubicBezTo>
                <a:cubicBezTo>
                  <a:pt x="826309" y="-26279"/>
                  <a:pt x="1057698" y="-23436"/>
                  <a:pt x="1323147" y="0"/>
                </a:cubicBezTo>
                <a:cubicBezTo>
                  <a:pt x="1588596" y="23436"/>
                  <a:pt x="1593008" y="15235"/>
                  <a:pt x="1667165" y="0"/>
                </a:cubicBezTo>
                <a:cubicBezTo>
                  <a:pt x="1741322" y="-15235"/>
                  <a:pt x="1876100" y="-13313"/>
                  <a:pt x="2011183" y="0"/>
                </a:cubicBezTo>
                <a:cubicBezTo>
                  <a:pt x="2146266" y="13313"/>
                  <a:pt x="2335955" y="9238"/>
                  <a:pt x="2566905" y="0"/>
                </a:cubicBezTo>
                <a:cubicBezTo>
                  <a:pt x="2797855" y="-9238"/>
                  <a:pt x="2968839" y="23280"/>
                  <a:pt x="3122627" y="0"/>
                </a:cubicBezTo>
                <a:cubicBezTo>
                  <a:pt x="3276415" y="-23280"/>
                  <a:pt x="3576633" y="18512"/>
                  <a:pt x="3995904" y="0"/>
                </a:cubicBezTo>
                <a:cubicBezTo>
                  <a:pt x="4415175" y="-18512"/>
                  <a:pt x="4575587" y="-20686"/>
                  <a:pt x="4763329" y="0"/>
                </a:cubicBezTo>
                <a:cubicBezTo>
                  <a:pt x="4951072" y="20686"/>
                  <a:pt x="5286595" y="-15033"/>
                  <a:pt x="5424903" y="0"/>
                </a:cubicBezTo>
                <a:cubicBezTo>
                  <a:pt x="5563211" y="15033"/>
                  <a:pt x="6091520" y="22426"/>
                  <a:pt x="6298180" y="0"/>
                </a:cubicBezTo>
                <a:cubicBezTo>
                  <a:pt x="6504840" y="-22426"/>
                  <a:pt x="6662580" y="-13030"/>
                  <a:pt x="6959753" y="0"/>
                </a:cubicBezTo>
                <a:cubicBezTo>
                  <a:pt x="7256926" y="13030"/>
                  <a:pt x="7477760" y="-10205"/>
                  <a:pt x="7621327" y="0"/>
                </a:cubicBezTo>
                <a:cubicBezTo>
                  <a:pt x="7764894" y="10205"/>
                  <a:pt x="7847804" y="-1283"/>
                  <a:pt x="7965345" y="0"/>
                </a:cubicBezTo>
                <a:cubicBezTo>
                  <a:pt x="8082886" y="1283"/>
                  <a:pt x="8497689" y="-29255"/>
                  <a:pt x="8732770" y="0"/>
                </a:cubicBezTo>
                <a:cubicBezTo>
                  <a:pt x="8967851" y="29255"/>
                  <a:pt x="9132934" y="-5549"/>
                  <a:pt x="9288492" y="0"/>
                </a:cubicBezTo>
                <a:cubicBezTo>
                  <a:pt x="9444050" y="5549"/>
                  <a:pt x="9609576" y="-13230"/>
                  <a:pt x="9738362" y="0"/>
                </a:cubicBezTo>
                <a:cubicBezTo>
                  <a:pt x="9867148" y="13230"/>
                  <a:pt x="10216220" y="-34300"/>
                  <a:pt x="10585176" y="0"/>
                </a:cubicBezTo>
                <a:cubicBezTo>
                  <a:pt x="10596169" y="166140"/>
                  <a:pt x="10591257" y="301477"/>
                  <a:pt x="10585176" y="406125"/>
                </a:cubicBezTo>
                <a:cubicBezTo>
                  <a:pt x="10579095" y="510773"/>
                  <a:pt x="10580370" y="766505"/>
                  <a:pt x="10585176" y="864096"/>
                </a:cubicBezTo>
                <a:cubicBezTo>
                  <a:pt x="10409004" y="848395"/>
                  <a:pt x="10060384" y="837377"/>
                  <a:pt x="9711899" y="864096"/>
                </a:cubicBezTo>
                <a:cubicBezTo>
                  <a:pt x="9363414" y="890815"/>
                  <a:pt x="9230974" y="870871"/>
                  <a:pt x="9050325" y="864096"/>
                </a:cubicBezTo>
                <a:cubicBezTo>
                  <a:pt x="8869676" y="857321"/>
                  <a:pt x="8702736" y="881877"/>
                  <a:pt x="8494604" y="864096"/>
                </a:cubicBezTo>
                <a:cubicBezTo>
                  <a:pt x="8286472" y="846315"/>
                  <a:pt x="7941654" y="856563"/>
                  <a:pt x="7621327" y="864096"/>
                </a:cubicBezTo>
                <a:cubicBezTo>
                  <a:pt x="7301000" y="871629"/>
                  <a:pt x="7283318" y="851826"/>
                  <a:pt x="7065605" y="864096"/>
                </a:cubicBezTo>
                <a:cubicBezTo>
                  <a:pt x="6847892" y="876366"/>
                  <a:pt x="6813971" y="850681"/>
                  <a:pt x="6721587" y="864096"/>
                </a:cubicBezTo>
                <a:cubicBezTo>
                  <a:pt x="6629203" y="877511"/>
                  <a:pt x="6080696" y="832201"/>
                  <a:pt x="5848310" y="864096"/>
                </a:cubicBezTo>
                <a:cubicBezTo>
                  <a:pt x="5615924" y="895991"/>
                  <a:pt x="5490533" y="846994"/>
                  <a:pt x="5292588" y="864096"/>
                </a:cubicBezTo>
                <a:cubicBezTo>
                  <a:pt x="5094643" y="881198"/>
                  <a:pt x="5042982" y="863967"/>
                  <a:pt x="4948570" y="864096"/>
                </a:cubicBezTo>
                <a:cubicBezTo>
                  <a:pt x="4854158" y="864225"/>
                  <a:pt x="4750853" y="880265"/>
                  <a:pt x="4604552" y="864096"/>
                </a:cubicBezTo>
                <a:cubicBezTo>
                  <a:pt x="4458251" y="847927"/>
                  <a:pt x="4282259" y="877901"/>
                  <a:pt x="4154682" y="864096"/>
                </a:cubicBezTo>
                <a:cubicBezTo>
                  <a:pt x="4027105" y="850292"/>
                  <a:pt x="3688832" y="887307"/>
                  <a:pt x="3387256" y="864096"/>
                </a:cubicBezTo>
                <a:cubicBezTo>
                  <a:pt x="3085680" y="840885"/>
                  <a:pt x="3163968" y="877455"/>
                  <a:pt x="3043238" y="864096"/>
                </a:cubicBezTo>
                <a:cubicBezTo>
                  <a:pt x="2922508" y="850737"/>
                  <a:pt x="2813049" y="884808"/>
                  <a:pt x="2593368" y="864096"/>
                </a:cubicBezTo>
                <a:cubicBezTo>
                  <a:pt x="2373687" y="843385"/>
                  <a:pt x="2345056" y="868400"/>
                  <a:pt x="2143498" y="864096"/>
                </a:cubicBezTo>
                <a:cubicBezTo>
                  <a:pt x="1941940" y="859793"/>
                  <a:pt x="1918569" y="870622"/>
                  <a:pt x="1799480" y="864096"/>
                </a:cubicBezTo>
                <a:cubicBezTo>
                  <a:pt x="1680391" y="857570"/>
                  <a:pt x="1509149" y="851158"/>
                  <a:pt x="1349610" y="864096"/>
                </a:cubicBezTo>
                <a:cubicBezTo>
                  <a:pt x="1190071" y="877035"/>
                  <a:pt x="783396" y="897782"/>
                  <a:pt x="582185" y="864096"/>
                </a:cubicBezTo>
                <a:cubicBezTo>
                  <a:pt x="380974" y="830410"/>
                  <a:pt x="284135" y="839807"/>
                  <a:pt x="0" y="864096"/>
                </a:cubicBezTo>
                <a:cubicBezTo>
                  <a:pt x="-8691" y="656591"/>
                  <a:pt x="-16968" y="563042"/>
                  <a:pt x="0" y="414766"/>
                </a:cubicBezTo>
                <a:cubicBezTo>
                  <a:pt x="16968" y="266490"/>
                  <a:pt x="-5925" y="199036"/>
                  <a:pt x="0" y="0"/>
                </a:cubicBezTo>
                <a:close/>
              </a:path>
              <a:path w="10585176" h="864096" stroke="0" extrusionOk="0">
                <a:moveTo>
                  <a:pt x="0" y="0"/>
                </a:moveTo>
                <a:cubicBezTo>
                  <a:pt x="81741" y="-8461"/>
                  <a:pt x="198064" y="1708"/>
                  <a:pt x="344018" y="0"/>
                </a:cubicBezTo>
                <a:cubicBezTo>
                  <a:pt x="489972" y="-1708"/>
                  <a:pt x="722317" y="-19341"/>
                  <a:pt x="1005592" y="0"/>
                </a:cubicBezTo>
                <a:cubicBezTo>
                  <a:pt x="1288867" y="19341"/>
                  <a:pt x="1628534" y="-43633"/>
                  <a:pt x="1878869" y="0"/>
                </a:cubicBezTo>
                <a:cubicBezTo>
                  <a:pt x="2129204" y="43633"/>
                  <a:pt x="2162355" y="-20047"/>
                  <a:pt x="2434590" y="0"/>
                </a:cubicBezTo>
                <a:cubicBezTo>
                  <a:pt x="2706825" y="20047"/>
                  <a:pt x="2819361" y="17409"/>
                  <a:pt x="3202016" y="0"/>
                </a:cubicBezTo>
                <a:cubicBezTo>
                  <a:pt x="3584671" y="-17409"/>
                  <a:pt x="3777261" y="18836"/>
                  <a:pt x="4075293" y="0"/>
                </a:cubicBezTo>
                <a:cubicBezTo>
                  <a:pt x="4373325" y="-18836"/>
                  <a:pt x="4378031" y="16742"/>
                  <a:pt x="4525163" y="0"/>
                </a:cubicBezTo>
                <a:cubicBezTo>
                  <a:pt x="4672295" y="-16742"/>
                  <a:pt x="4922325" y="-10675"/>
                  <a:pt x="5080884" y="0"/>
                </a:cubicBezTo>
                <a:cubicBezTo>
                  <a:pt x="5239443" y="10675"/>
                  <a:pt x="5692585" y="-6567"/>
                  <a:pt x="5848310" y="0"/>
                </a:cubicBezTo>
                <a:cubicBezTo>
                  <a:pt x="6004035" y="6567"/>
                  <a:pt x="6347232" y="-17555"/>
                  <a:pt x="6721587" y="0"/>
                </a:cubicBezTo>
                <a:cubicBezTo>
                  <a:pt x="7095942" y="17555"/>
                  <a:pt x="7243145" y="14405"/>
                  <a:pt x="7383160" y="0"/>
                </a:cubicBezTo>
                <a:cubicBezTo>
                  <a:pt x="7523175" y="-14405"/>
                  <a:pt x="7790865" y="16044"/>
                  <a:pt x="7938882" y="0"/>
                </a:cubicBezTo>
                <a:cubicBezTo>
                  <a:pt x="8086899" y="-16044"/>
                  <a:pt x="8294043" y="20301"/>
                  <a:pt x="8388752" y="0"/>
                </a:cubicBezTo>
                <a:cubicBezTo>
                  <a:pt x="8483461" y="-20301"/>
                  <a:pt x="8746815" y="2607"/>
                  <a:pt x="8944474" y="0"/>
                </a:cubicBezTo>
                <a:cubicBezTo>
                  <a:pt x="9142133" y="-2607"/>
                  <a:pt x="9286110" y="3717"/>
                  <a:pt x="9500195" y="0"/>
                </a:cubicBezTo>
                <a:cubicBezTo>
                  <a:pt x="9714280" y="-3717"/>
                  <a:pt x="10297463" y="-15958"/>
                  <a:pt x="10585176" y="0"/>
                </a:cubicBezTo>
                <a:cubicBezTo>
                  <a:pt x="10576644" y="93046"/>
                  <a:pt x="10575802" y="295726"/>
                  <a:pt x="10585176" y="414766"/>
                </a:cubicBezTo>
                <a:cubicBezTo>
                  <a:pt x="10594550" y="533806"/>
                  <a:pt x="10566358" y="659129"/>
                  <a:pt x="10585176" y="864096"/>
                </a:cubicBezTo>
                <a:cubicBezTo>
                  <a:pt x="10492289" y="879499"/>
                  <a:pt x="10313296" y="879101"/>
                  <a:pt x="10241158" y="864096"/>
                </a:cubicBezTo>
                <a:cubicBezTo>
                  <a:pt x="10169020" y="849091"/>
                  <a:pt x="9860740" y="859068"/>
                  <a:pt x="9685436" y="864096"/>
                </a:cubicBezTo>
                <a:cubicBezTo>
                  <a:pt x="9510132" y="869124"/>
                  <a:pt x="9222153" y="857314"/>
                  <a:pt x="9023863" y="864096"/>
                </a:cubicBezTo>
                <a:cubicBezTo>
                  <a:pt x="8825573" y="870878"/>
                  <a:pt x="8431497" y="863203"/>
                  <a:pt x="8256437" y="864096"/>
                </a:cubicBezTo>
                <a:cubicBezTo>
                  <a:pt x="8081377" y="864989"/>
                  <a:pt x="7644021" y="850630"/>
                  <a:pt x="7383160" y="864096"/>
                </a:cubicBezTo>
                <a:cubicBezTo>
                  <a:pt x="7122299" y="877562"/>
                  <a:pt x="6809929" y="821897"/>
                  <a:pt x="6509883" y="864096"/>
                </a:cubicBezTo>
                <a:cubicBezTo>
                  <a:pt x="6209837" y="906295"/>
                  <a:pt x="5904432" y="850161"/>
                  <a:pt x="5636606" y="864096"/>
                </a:cubicBezTo>
                <a:cubicBezTo>
                  <a:pt x="5368780" y="878031"/>
                  <a:pt x="5205853" y="872072"/>
                  <a:pt x="4975033" y="864096"/>
                </a:cubicBezTo>
                <a:cubicBezTo>
                  <a:pt x="4744213" y="856120"/>
                  <a:pt x="4780766" y="864527"/>
                  <a:pt x="4631015" y="864096"/>
                </a:cubicBezTo>
                <a:cubicBezTo>
                  <a:pt x="4481264" y="863665"/>
                  <a:pt x="4379447" y="865130"/>
                  <a:pt x="4286996" y="864096"/>
                </a:cubicBezTo>
                <a:cubicBezTo>
                  <a:pt x="4194545" y="863062"/>
                  <a:pt x="3774766" y="898458"/>
                  <a:pt x="3413719" y="864096"/>
                </a:cubicBezTo>
                <a:cubicBezTo>
                  <a:pt x="3052672" y="829734"/>
                  <a:pt x="3098960" y="848127"/>
                  <a:pt x="2963849" y="864096"/>
                </a:cubicBezTo>
                <a:cubicBezTo>
                  <a:pt x="2828738" y="880066"/>
                  <a:pt x="2618782" y="865034"/>
                  <a:pt x="2513979" y="864096"/>
                </a:cubicBezTo>
                <a:cubicBezTo>
                  <a:pt x="2409176" y="863159"/>
                  <a:pt x="1964590" y="827748"/>
                  <a:pt x="1640702" y="864096"/>
                </a:cubicBezTo>
                <a:cubicBezTo>
                  <a:pt x="1316814" y="900444"/>
                  <a:pt x="1244983" y="873738"/>
                  <a:pt x="1084981" y="864096"/>
                </a:cubicBezTo>
                <a:cubicBezTo>
                  <a:pt x="924979" y="854454"/>
                  <a:pt x="864427" y="874003"/>
                  <a:pt x="740962" y="864096"/>
                </a:cubicBezTo>
                <a:cubicBezTo>
                  <a:pt x="617497" y="854189"/>
                  <a:pt x="175367" y="875567"/>
                  <a:pt x="0" y="864096"/>
                </a:cubicBezTo>
                <a:cubicBezTo>
                  <a:pt x="7050" y="719906"/>
                  <a:pt x="4427" y="622352"/>
                  <a:pt x="0" y="423407"/>
                </a:cubicBezTo>
                <a:cubicBezTo>
                  <a:pt x="-4427" y="224462"/>
                  <a:pt x="4996" y="9533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39397755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3635668849"/>
              </p:ext>
            </p:extLst>
          </p:nvPr>
        </p:nvGraphicFramePr>
        <p:xfrm>
          <a:off x="1343472" y="1844824"/>
          <a:ext cx="9937104" cy="3933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3392" y="332657"/>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extLst>
              <p:ext uri="{D42A27DB-BD31-4B8C-83A1-F6EECF244321}">
                <p14:modId xmlns:p14="http://schemas.microsoft.com/office/powerpoint/2010/main" val="3757930037"/>
              </p:ext>
            </p:extLst>
          </p:nvPr>
        </p:nvGraphicFramePr>
        <p:xfrm>
          <a:off x="1883532" y="1340768"/>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51384" y="260649"/>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351330" y="980728"/>
            <a:ext cx="7704856" cy="936104"/>
          </a:xfrm>
          <a:custGeom>
            <a:avLst/>
            <a:gdLst>
              <a:gd name="connsiteX0" fmla="*/ 0 w 7704856"/>
              <a:gd name="connsiteY0" fmla="*/ 0 h 936104"/>
              <a:gd name="connsiteX1" fmla="*/ 719120 w 7704856"/>
              <a:gd name="connsiteY1" fmla="*/ 0 h 936104"/>
              <a:gd name="connsiteX2" fmla="*/ 1515288 w 7704856"/>
              <a:gd name="connsiteY2" fmla="*/ 0 h 936104"/>
              <a:gd name="connsiteX3" fmla="*/ 2003263 w 7704856"/>
              <a:gd name="connsiteY3" fmla="*/ 0 h 936104"/>
              <a:gd name="connsiteX4" fmla="*/ 2414188 w 7704856"/>
              <a:gd name="connsiteY4" fmla="*/ 0 h 936104"/>
              <a:gd name="connsiteX5" fmla="*/ 2979211 w 7704856"/>
              <a:gd name="connsiteY5" fmla="*/ 0 h 936104"/>
              <a:gd name="connsiteX6" fmla="*/ 3698331 w 7704856"/>
              <a:gd name="connsiteY6" fmla="*/ 0 h 936104"/>
              <a:gd name="connsiteX7" fmla="*/ 4494499 w 7704856"/>
              <a:gd name="connsiteY7" fmla="*/ 0 h 936104"/>
              <a:gd name="connsiteX8" fmla="*/ 4982474 w 7704856"/>
              <a:gd name="connsiteY8" fmla="*/ 0 h 936104"/>
              <a:gd name="connsiteX9" fmla="*/ 5701593 w 7704856"/>
              <a:gd name="connsiteY9" fmla="*/ 0 h 936104"/>
              <a:gd name="connsiteX10" fmla="*/ 6420713 w 7704856"/>
              <a:gd name="connsiteY10" fmla="*/ 0 h 936104"/>
              <a:gd name="connsiteX11" fmla="*/ 7139833 w 7704856"/>
              <a:gd name="connsiteY11" fmla="*/ 0 h 936104"/>
              <a:gd name="connsiteX12" fmla="*/ 7704856 w 7704856"/>
              <a:gd name="connsiteY12" fmla="*/ 0 h 936104"/>
              <a:gd name="connsiteX13" fmla="*/ 7704856 w 7704856"/>
              <a:gd name="connsiteY13" fmla="*/ 449330 h 936104"/>
              <a:gd name="connsiteX14" fmla="*/ 7704856 w 7704856"/>
              <a:gd name="connsiteY14" fmla="*/ 936104 h 936104"/>
              <a:gd name="connsiteX15" fmla="*/ 7062785 w 7704856"/>
              <a:gd name="connsiteY15" fmla="*/ 936104 h 936104"/>
              <a:gd name="connsiteX16" fmla="*/ 6497762 w 7704856"/>
              <a:gd name="connsiteY16" fmla="*/ 936104 h 936104"/>
              <a:gd name="connsiteX17" fmla="*/ 6086836 w 7704856"/>
              <a:gd name="connsiteY17" fmla="*/ 936104 h 936104"/>
              <a:gd name="connsiteX18" fmla="*/ 5290668 w 7704856"/>
              <a:gd name="connsiteY18" fmla="*/ 936104 h 936104"/>
              <a:gd name="connsiteX19" fmla="*/ 4879742 w 7704856"/>
              <a:gd name="connsiteY19" fmla="*/ 936104 h 936104"/>
              <a:gd name="connsiteX20" fmla="*/ 4160622 w 7704856"/>
              <a:gd name="connsiteY20" fmla="*/ 936104 h 936104"/>
              <a:gd name="connsiteX21" fmla="*/ 3441502 w 7704856"/>
              <a:gd name="connsiteY21" fmla="*/ 936104 h 936104"/>
              <a:gd name="connsiteX22" fmla="*/ 2645334 w 7704856"/>
              <a:gd name="connsiteY22" fmla="*/ 936104 h 936104"/>
              <a:gd name="connsiteX23" fmla="*/ 1926214 w 7704856"/>
              <a:gd name="connsiteY23" fmla="*/ 936104 h 936104"/>
              <a:gd name="connsiteX24" fmla="*/ 1130046 w 7704856"/>
              <a:gd name="connsiteY24" fmla="*/ 936104 h 936104"/>
              <a:gd name="connsiteX25" fmla="*/ 0 w 7704856"/>
              <a:gd name="connsiteY25" fmla="*/ 936104 h 936104"/>
              <a:gd name="connsiteX26" fmla="*/ 0 w 7704856"/>
              <a:gd name="connsiteY26" fmla="*/ 496135 h 936104"/>
              <a:gd name="connsiteX27" fmla="*/ 0 w 7704856"/>
              <a:gd name="connsiteY27" fmla="*/ 0 h 93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704856" h="936104" fill="none" extrusionOk="0">
                <a:moveTo>
                  <a:pt x="0" y="0"/>
                </a:moveTo>
                <a:cubicBezTo>
                  <a:pt x="239881" y="-10332"/>
                  <a:pt x="528897" y="-15900"/>
                  <a:pt x="719120" y="0"/>
                </a:cubicBezTo>
                <a:cubicBezTo>
                  <a:pt x="909343" y="15900"/>
                  <a:pt x="1334527" y="-16926"/>
                  <a:pt x="1515288" y="0"/>
                </a:cubicBezTo>
                <a:cubicBezTo>
                  <a:pt x="1696049" y="16926"/>
                  <a:pt x="1857228" y="-9764"/>
                  <a:pt x="2003263" y="0"/>
                </a:cubicBezTo>
                <a:cubicBezTo>
                  <a:pt x="2149298" y="9764"/>
                  <a:pt x="2295394" y="14553"/>
                  <a:pt x="2414188" y="0"/>
                </a:cubicBezTo>
                <a:cubicBezTo>
                  <a:pt x="2532983" y="-14553"/>
                  <a:pt x="2785056" y="-22354"/>
                  <a:pt x="2979211" y="0"/>
                </a:cubicBezTo>
                <a:cubicBezTo>
                  <a:pt x="3173366" y="22354"/>
                  <a:pt x="3494346" y="10111"/>
                  <a:pt x="3698331" y="0"/>
                </a:cubicBezTo>
                <a:cubicBezTo>
                  <a:pt x="3902316" y="-10111"/>
                  <a:pt x="4174767" y="-284"/>
                  <a:pt x="4494499" y="0"/>
                </a:cubicBezTo>
                <a:cubicBezTo>
                  <a:pt x="4814231" y="284"/>
                  <a:pt x="4741846" y="20605"/>
                  <a:pt x="4982474" y="0"/>
                </a:cubicBezTo>
                <a:cubicBezTo>
                  <a:pt x="5223103" y="-20605"/>
                  <a:pt x="5533357" y="-34848"/>
                  <a:pt x="5701593" y="0"/>
                </a:cubicBezTo>
                <a:cubicBezTo>
                  <a:pt x="5869829" y="34848"/>
                  <a:pt x="6111424" y="3493"/>
                  <a:pt x="6420713" y="0"/>
                </a:cubicBezTo>
                <a:cubicBezTo>
                  <a:pt x="6730002" y="-3493"/>
                  <a:pt x="6846259" y="-12239"/>
                  <a:pt x="7139833" y="0"/>
                </a:cubicBezTo>
                <a:cubicBezTo>
                  <a:pt x="7433407" y="12239"/>
                  <a:pt x="7470442" y="-9265"/>
                  <a:pt x="7704856" y="0"/>
                </a:cubicBezTo>
                <a:cubicBezTo>
                  <a:pt x="7710628" y="101584"/>
                  <a:pt x="7691572" y="233665"/>
                  <a:pt x="7704856" y="449330"/>
                </a:cubicBezTo>
                <a:cubicBezTo>
                  <a:pt x="7718141" y="664995"/>
                  <a:pt x="7688714" y="836046"/>
                  <a:pt x="7704856" y="936104"/>
                </a:cubicBezTo>
                <a:cubicBezTo>
                  <a:pt x="7425531" y="915330"/>
                  <a:pt x="7286804" y="951374"/>
                  <a:pt x="7062785" y="936104"/>
                </a:cubicBezTo>
                <a:cubicBezTo>
                  <a:pt x="6838766" y="920834"/>
                  <a:pt x="6767698" y="937448"/>
                  <a:pt x="6497762" y="936104"/>
                </a:cubicBezTo>
                <a:cubicBezTo>
                  <a:pt x="6227826" y="934760"/>
                  <a:pt x="6219477" y="942074"/>
                  <a:pt x="6086836" y="936104"/>
                </a:cubicBezTo>
                <a:cubicBezTo>
                  <a:pt x="5954195" y="930134"/>
                  <a:pt x="5463066" y="931588"/>
                  <a:pt x="5290668" y="936104"/>
                </a:cubicBezTo>
                <a:cubicBezTo>
                  <a:pt x="5118270" y="940620"/>
                  <a:pt x="5075154" y="934149"/>
                  <a:pt x="4879742" y="936104"/>
                </a:cubicBezTo>
                <a:cubicBezTo>
                  <a:pt x="4684330" y="938059"/>
                  <a:pt x="4381551" y="948414"/>
                  <a:pt x="4160622" y="936104"/>
                </a:cubicBezTo>
                <a:cubicBezTo>
                  <a:pt x="3939693" y="923794"/>
                  <a:pt x="3769648" y="912451"/>
                  <a:pt x="3441502" y="936104"/>
                </a:cubicBezTo>
                <a:cubicBezTo>
                  <a:pt x="3113356" y="959757"/>
                  <a:pt x="2836466" y="960730"/>
                  <a:pt x="2645334" y="936104"/>
                </a:cubicBezTo>
                <a:cubicBezTo>
                  <a:pt x="2454202" y="911478"/>
                  <a:pt x="2141836" y="965088"/>
                  <a:pt x="1926214" y="936104"/>
                </a:cubicBezTo>
                <a:cubicBezTo>
                  <a:pt x="1710592" y="907120"/>
                  <a:pt x="1332937" y="905159"/>
                  <a:pt x="1130046" y="936104"/>
                </a:cubicBezTo>
                <a:cubicBezTo>
                  <a:pt x="927155" y="967049"/>
                  <a:pt x="282587" y="922266"/>
                  <a:pt x="0" y="936104"/>
                </a:cubicBezTo>
                <a:cubicBezTo>
                  <a:pt x="11183" y="799271"/>
                  <a:pt x="-9003" y="713051"/>
                  <a:pt x="0" y="496135"/>
                </a:cubicBezTo>
                <a:cubicBezTo>
                  <a:pt x="9003" y="279219"/>
                  <a:pt x="-2014" y="130787"/>
                  <a:pt x="0" y="0"/>
                </a:cubicBezTo>
                <a:close/>
              </a:path>
              <a:path w="7704856" h="936104" stroke="0" extrusionOk="0">
                <a:moveTo>
                  <a:pt x="0" y="0"/>
                </a:moveTo>
                <a:cubicBezTo>
                  <a:pt x="220266" y="24342"/>
                  <a:pt x="408403" y="17024"/>
                  <a:pt x="642071" y="0"/>
                </a:cubicBezTo>
                <a:cubicBezTo>
                  <a:pt x="875739" y="-17024"/>
                  <a:pt x="952297" y="710"/>
                  <a:pt x="1052997" y="0"/>
                </a:cubicBezTo>
                <a:cubicBezTo>
                  <a:pt x="1153697" y="-710"/>
                  <a:pt x="1485891" y="-22286"/>
                  <a:pt x="1695068" y="0"/>
                </a:cubicBezTo>
                <a:cubicBezTo>
                  <a:pt x="1904245" y="22286"/>
                  <a:pt x="2155450" y="35833"/>
                  <a:pt x="2414188" y="0"/>
                </a:cubicBezTo>
                <a:cubicBezTo>
                  <a:pt x="2672926" y="-35833"/>
                  <a:pt x="2816913" y="19238"/>
                  <a:pt x="2979211" y="0"/>
                </a:cubicBezTo>
                <a:cubicBezTo>
                  <a:pt x="3141509" y="-19238"/>
                  <a:pt x="3410881" y="-21664"/>
                  <a:pt x="3621282" y="0"/>
                </a:cubicBezTo>
                <a:cubicBezTo>
                  <a:pt x="3831683" y="21664"/>
                  <a:pt x="3908093" y="5011"/>
                  <a:pt x="4032208" y="0"/>
                </a:cubicBezTo>
                <a:cubicBezTo>
                  <a:pt x="4156323" y="-5011"/>
                  <a:pt x="4477983" y="-27043"/>
                  <a:pt x="4828376" y="0"/>
                </a:cubicBezTo>
                <a:cubicBezTo>
                  <a:pt x="5178769" y="27043"/>
                  <a:pt x="5101988" y="-19021"/>
                  <a:pt x="5316351" y="0"/>
                </a:cubicBezTo>
                <a:cubicBezTo>
                  <a:pt x="5530715" y="19021"/>
                  <a:pt x="5760019" y="23444"/>
                  <a:pt x="5881373" y="0"/>
                </a:cubicBezTo>
                <a:cubicBezTo>
                  <a:pt x="6002727" y="-23444"/>
                  <a:pt x="6197656" y="-7055"/>
                  <a:pt x="6292299" y="0"/>
                </a:cubicBezTo>
                <a:cubicBezTo>
                  <a:pt x="6386942" y="7055"/>
                  <a:pt x="6532319" y="-15269"/>
                  <a:pt x="6703225" y="0"/>
                </a:cubicBezTo>
                <a:cubicBezTo>
                  <a:pt x="6874131" y="15269"/>
                  <a:pt x="7300945" y="-26768"/>
                  <a:pt x="7704856" y="0"/>
                </a:cubicBezTo>
                <a:cubicBezTo>
                  <a:pt x="7703192" y="193746"/>
                  <a:pt x="7709854" y="256248"/>
                  <a:pt x="7704856" y="468052"/>
                </a:cubicBezTo>
                <a:cubicBezTo>
                  <a:pt x="7699858" y="679856"/>
                  <a:pt x="7701531" y="837146"/>
                  <a:pt x="7704856" y="936104"/>
                </a:cubicBezTo>
                <a:cubicBezTo>
                  <a:pt x="7482400" y="963666"/>
                  <a:pt x="7400819" y="947895"/>
                  <a:pt x="7139833" y="936104"/>
                </a:cubicBezTo>
                <a:cubicBezTo>
                  <a:pt x="6878847" y="924313"/>
                  <a:pt x="6729723" y="964718"/>
                  <a:pt x="6420713" y="936104"/>
                </a:cubicBezTo>
                <a:cubicBezTo>
                  <a:pt x="6111703" y="907490"/>
                  <a:pt x="5860675" y="897358"/>
                  <a:pt x="5624545" y="936104"/>
                </a:cubicBezTo>
                <a:cubicBezTo>
                  <a:pt x="5388415" y="974850"/>
                  <a:pt x="5000013" y="970526"/>
                  <a:pt x="4828376" y="936104"/>
                </a:cubicBezTo>
                <a:cubicBezTo>
                  <a:pt x="4656739" y="901682"/>
                  <a:pt x="4484504" y="954436"/>
                  <a:pt x="4340402" y="936104"/>
                </a:cubicBezTo>
                <a:cubicBezTo>
                  <a:pt x="4196300" y="917772"/>
                  <a:pt x="4044174" y="930888"/>
                  <a:pt x="3929477" y="936104"/>
                </a:cubicBezTo>
                <a:cubicBezTo>
                  <a:pt x="3814781" y="941320"/>
                  <a:pt x="3599411" y="947823"/>
                  <a:pt x="3287405" y="936104"/>
                </a:cubicBezTo>
                <a:cubicBezTo>
                  <a:pt x="2975399" y="924385"/>
                  <a:pt x="2715639" y="947414"/>
                  <a:pt x="2491237" y="936104"/>
                </a:cubicBezTo>
                <a:cubicBezTo>
                  <a:pt x="2266835" y="924794"/>
                  <a:pt x="2163510" y="914314"/>
                  <a:pt x="1926214" y="936104"/>
                </a:cubicBezTo>
                <a:cubicBezTo>
                  <a:pt x="1688918" y="957894"/>
                  <a:pt x="1537691" y="935376"/>
                  <a:pt x="1438240" y="936104"/>
                </a:cubicBezTo>
                <a:cubicBezTo>
                  <a:pt x="1338789" y="936832"/>
                  <a:pt x="959272" y="964152"/>
                  <a:pt x="796168" y="936104"/>
                </a:cubicBezTo>
                <a:cubicBezTo>
                  <a:pt x="633064" y="908056"/>
                  <a:pt x="311289" y="923124"/>
                  <a:pt x="0" y="936104"/>
                </a:cubicBezTo>
                <a:cubicBezTo>
                  <a:pt x="-9564" y="737749"/>
                  <a:pt x="20001" y="596596"/>
                  <a:pt x="0" y="477413"/>
                </a:cubicBezTo>
                <a:cubicBezTo>
                  <a:pt x="-20001" y="358230"/>
                  <a:pt x="553" y="198547"/>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246093909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extLst>
              <p:ext uri="{D42A27DB-BD31-4B8C-83A1-F6EECF244321}">
                <p14:modId xmlns:p14="http://schemas.microsoft.com/office/powerpoint/2010/main" val="2808879739"/>
              </p:ext>
            </p:extLst>
          </p:nvPr>
        </p:nvGraphicFramePr>
        <p:xfrm>
          <a:off x="2063552" y="1628800"/>
          <a:ext cx="8280412"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7" dur="500"/>
                                        <p:tgtEl>
                                          <p:spTgt spid="5">
                                            <p:graphicEl>
                                              <a:dgm id="{13072500-1E15-4A52-9308-70EDD565F81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0" dur="500"/>
                                        <p:tgtEl>
                                          <p:spTgt spid="5">
                                            <p:graphicEl>
                                              <a:dgm id="{1CDA1034-EF78-4F89-9314-D098C24A8C0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13" dur="500"/>
                                        <p:tgtEl>
                                          <p:spTgt spid="5">
                                            <p:graphicEl>
                                              <a:dgm id="{BBCDF03F-63BA-49F9-8737-4FE922F633B8}"/>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16" dur="500"/>
                                        <p:tgtEl>
                                          <p:spTgt spid="5">
                                            <p:graphicEl>
                                              <a:dgm id="{70E59909-962B-4942-927B-000A2D96F745}"/>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19" dur="500"/>
                                        <p:tgtEl>
                                          <p:spTgt spid="5">
                                            <p:graphicEl>
                                              <a:dgm id="{8308484F-E6DC-492A-9FE5-4AB43ED2EB98}"/>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22" dur="500"/>
                                        <p:tgtEl>
                                          <p:spTgt spid="5">
                                            <p:graphicEl>
                                              <a:dgm id="{A02B23C9-FE22-4B94-A768-969E94DBF63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25" dur="500"/>
                                        <p:tgtEl>
                                          <p:spTgt spid="5">
                                            <p:graphicEl>
                                              <a:dgm id="{461D2376-3FE2-4084-901F-00797C5D9F61}"/>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28"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95400" y="260649"/>
            <a:ext cx="108732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1656184" y="2132856"/>
            <a:ext cx="2263973" cy="2263973"/>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extLst>
              <p:ext uri="{D42A27DB-BD31-4B8C-83A1-F6EECF244321}">
                <p14:modId xmlns:p14="http://schemas.microsoft.com/office/powerpoint/2010/main" val="3394168552"/>
              </p:ext>
            </p:extLst>
          </p:nvPr>
        </p:nvGraphicFramePr>
        <p:xfrm>
          <a:off x="4295800" y="1196752"/>
          <a:ext cx="7128792" cy="42484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3392" y="188641"/>
            <a:ext cx="10585176"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3971764" y="856130"/>
            <a:ext cx="4320480" cy="646331"/>
          </a:xfrm>
          <a:custGeom>
            <a:avLst/>
            <a:gdLst>
              <a:gd name="connsiteX0" fmla="*/ 0 w 4320480"/>
              <a:gd name="connsiteY0" fmla="*/ 0 h 646331"/>
              <a:gd name="connsiteX1" fmla="*/ 487597 w 4320480"/>
              <a:gd name="connsiteY1" fmla="*/ 0 h 646331"/>
              <a:gd name="connsiteX2" fmla="*/ 1061604 w 4320480"/>
              <a:gd name="connsiteY2" fmla="*/ 0 h 646331"/>
              <a:gd name="connsiteX3" fmla="*/ 1722020 w 4320480"/>
              <a:gd name="connsiteY3" fmla="*/ 0 h 646331"/>
              <a:gd name="connsiteX4" fmla="*/ 2252822 w 4320480"/>
              <a:gd name="connsiteY4" fmla="*/ 0 h 646331"/>
              <a:gd name="connsiteX5" fmla="*/ 2956443 w 4320480"/>
              <a:gd name="connsiteY5" fmla="*/ 0 h 646331"/>
              <a:gd name="connsiteX6" fmla="*/ 3573654 w 4320480"/>
              <a:gd name="connsiteY6" fmla="*/ 0 h 646331"/>
              <a:gd name="connsiteX7" fmla="*/ 4320480 w 4320480"/>
              <a:gd name="connsiteY7" fmla="*/ 0 h 646331"/>
              <a:gd name="connsiteX8" fmla="*/ 4320480 w 4320480"/>
              <a:gd name="connsiteY8" fmla="*/ 419966 h 646331"/>
              <a:gd name="connsiteX9" fmla="*/ 3585741 w 4320480"/>
              <a:gd name="connsiteY9" fmla="*/ 419966 h 646331"/>
              <a:gd name="connsiteX10" fmla="*/ 2871797 w 4320480"/>
              <a:gd name="connsiteY10" fmla="*/ 419966 h 646331"/>
              <a:gd name="connsiteX11" fmla="*/ 2241031 w 4320480"/>
              <a:gd name="connsiteY11" fmla="*/ 419966 h 646331"/>
              <a:gd name="connsiteX12" fmla="*/ 2241031 w 4320480"/>
              <a:gd name="connsiteY12" fmla="*/ 484748 h 646331"/>
              <a:gd name="connsiteX13" fmla="*/ 2321823 w 4320480"/>
              <a:gd name="connsiteY13" fmla="*/ 484748 h 646331"/>
              <a:gd name="connsiteX14" fmla="*/ 2160240 w 4320480"/>
              <a:gd name="connsiteY14" fmla="*/ 646331 h 646331"/>
              <a:gd name="connsiteX15" fmla="*/ 1998657 w 4320480"/>
              <a:gd name="connsiteY15" fmla="*/ 484748 h 646331"/>
              <a:gd name="connsiteX16" fmla="*/ 2079449 w 4320480"/>
              <a:gd name="connsiteY16" fmla="*/ 484748 h 646331"/>
              <a:gd name="connsiteX17" fmla="*/ 2079449 w 4320480"/>
              <a:gd name="connsiteY17" fmla="*/ 419966 h 646331"/>
              <a:gd name="connsiteX18" fmla="*/ 1407094 w 4320480"/>
              <a:gd name="connsiteY18" fmla="*/ 419966 h 646331"/>
              <a:gd name="connsiteX19" fmla="*/ 713944 w 4320480"/>
              <a:gd name="connsiteY19" fmla="*/ 419966 h 646331"/>
              <a:gd name="connsiteX20" fmla="*/ 0 w 4320480"/>
              <a:gd name="connsiteY20" fmla="*/ 419966 h 646331"/>
              <a:gd name="connsiteX21" fmla="*/ 0 w 4320480"/>
              <a:gd name="connsiteY21"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320480" h="646331" fill="none" extrusionOk="0">
                <a:moveTo>
                  <a:pt x="0" y="0"/>
                </a:moveTo>
                <a:cubicBezTo>
                  <a:pt x="103390" y="22171"/>
                  <a:pt x="282804" y="11845"/>
                  <a:pt x="487597" y="0"/>
                </a:cubicBezTo>
                <a:cubicBezTo>
                  <a:pt x="692390" y="-11845"/>
                  <a:pt x="849477" y="-11303"/>
                  <a:pt x="1061604" y="0"/>
                </a:cubicBezTo>
                <a:cubicBezTo>
                  <a:pt x="1273731" y="11303"/>
                  <a:pt x="1451006" y="4624"/>
                  <a:pt x="1722020" y="0"/>
                </a:cubicBezTo>
                <a:cubicBezTo>
                  <a:pt x="1993034" y="-4624"/>
                  <a:pt x="2003844" y="15777"/>
                  <a:pt x="2252822" y="0"/>
                </a:cubicBezTo>
                <a:cubicBezTo>
                  <a:pt x="2501800" y="-15777"/>
                  <a:pt x="2696699" y="-8341"/>
                  <a:pt x="2956443" y="0"/>
                </a:cubicBezTo>
                <a:cubicBezTo>
                  <a:pt x="3216187" y="8341"/>
                  <a:pt x="3412834" y="-18713"/>
                  <a:pt x="3573654" y="0"/>
                </a:cubicBezTo>
                <a:cubicBezTo>
                  <a:pt x="3734474" y="18713"/>
                  <a:pt x="4154886" y="32089"/>
                  <a:pt x="4320480" y="0"/>
                </a:cubicBezTo>
                <a:cubicBezTo>
                  <a:pt x="4314477" y="101336"/>
                  <a:pt x="4331605" y="331484"/>
                  <a:pt x="4320480" y="419966"/>
                </a:cubicBezTo>
                <a:cubicBezTo>
                  <a:pt x="4043855" y="407500"/>
                  <a:pt x="3868691" y="394654"/>
                  <a:pt x="3585741" y="419966"/>
                </a:cubicBezTo>
                <a:cubicBezTo>
                  <a:pt x="3302791" y="445278"/>
                  <a:pt x="3150583" y="444590"/>
                  <a:pt x="2871797" y="419966"/>
                </a:cubicBezTo>
                <a:cubicBezTo>
                  <a:pt x="2593011" y="395342"/>
                  <a:pt x="2541999" y="417695"/>
                  <a:pt x="2241031" y="419966"/>
                </a:cubicBezTo>
                <a:cubicBezTo>
                  <a:pt x="2238606" y="440578"/>
                  <a:pt x="2243156" y="471492"/>
                  <a:pt x="2241031" y="484748"/>
                </a:cubicBezTo>
                <a:cubicBezTo>
                  <a:pt x="2280093" y="482244"/>
                  <a:pt x="2305304" y="485585"/>
                  <a:pt x="2321823" y="484748"/>
                </a:cubicBezTo>
                <a:cubicBezTo>
                  <a:pt x="2245958" y="553088"/>
                  <a:pt x="2229565" y="569171"/>
                  <a:pt x="2160240" y="646331"/>
                </a:cubicBezTo>
                <a:cubicBezTo>
                  <a:pt x="2102703" y="578356"/>
                  <a:pt x="2046585" y="541846"/>
                  <a:pt x="1998657" y="484748"/>
                </a:cubicBezTo>
                <a:cubicBezTo>
                  <a:pt x="2016389" y="481423"/>
                  <a:pt x="2042094" y="485705"/>
                  <a:pt x="2079449" y="484748"/>
                </a:cubicBezTo>
                <a:cubicBezTo>
                  <a:pt x="2077532" y="468778"/>
                  <a:pt x="2078857" y="434231"/>
                  <a:pt x="2079449" y="419966"/>
                </a:cubicBezTo>
                <a:cubicBezTo>
                  <a:pt x="1854999" y="389213"/>
                  <a:pt x="1693464" y="437312"/>
                  <a:pt x="1407094" y="419966"/>
                </a:cubicBezTo>
                <a:cubicBezTo>
                  <a:pt x="1120724" y="402620"/>
                  <a:pt x="1000109" y="394850"/>
                  <a:pt x="713944" y="419966"/>
                </a:cubicBezTo>
                <a:cubicBezTo>
                  <a:pt x="427779" y="445083"/>
                  <a:pt x="338594" y="424741"/>
                  <a:pt x="0" y="419966"/>
                </a:cubicBezTo>
                <a:cubicBezTo>
                  <a:pt x="2511" y="232744"/>
                  <a:pt x="-4286" y="206588"/>
                  <a:pt x="0" y="0"/>
                </a:cubicBezTo>
                <a:close/>
              </a:path>
              <a:path w="4320480" h="646331" stroke="0" extrusionOk="0">
                <a:moveTo>
                  <a:pt x="0" y="0"/>
                </a:moveTo>
                <a:cubicBezTo>
                  <a:pt x="127716" y="11129"/>
                  <a:pt x="428415" y="20728"/>
                  <a:pt x="617211" y="0"/>
                </a:cubicBezTo>
                <a:cubicBezTo>
                  <a:pt x="806007" y="-20728"/>
                  <a:pt x="1075269" y="24243"/>
                  <a:pt x="1191218" y="0"/>
                </a:cubicBezTo>
                <a:cubicBezTo>
                  <a:pt x="1307167" y="-24243"/>
                  <a:pt x="1568860" y="24331"/>
                  <a:pt x="1894839" y="0"/>
                </a:cubicBezTo>
                <a:cubicBezTo>
                  <a:pt x="2220818" y="-24331"/>
                  <a:pt x="2259556" y="8879"/>
                  <a:pt x="2555255" y="0"/>
                </a:cubicBezTo>
                <a:cubicBezTo>
                  <a:pt x="2850954" y="-8879"/>
                  <a:pt x="2941606" y="6465"/>
                  <a:pt x="3258876" y="0"/>
                </a:cubicBezTo>
                <a:cubicBezTo>
                  <a:pt x="3576146" y="-6465"/>
                  <a:pt x="3877385" y="-47951"/>
                  <a:pt x="4320480" y="0"/>
                </a:cubicBezTo>
                <a:cubicBezTo>
                  <a:pt x="4300282" y="103197"/>
                  <a:pt x="4317366" y="310211"/>
                  <a:pt x="4320480" y="419966"/>
                </a:cubicBezTo>
                <a:cubicBezTo>
                  <a:pt x="4070544" y="386982"/>
                  <a:pt x="3837411" y="446217"/>
                  <a:pt x="3606536" y="419966"/>
                </a:cubicBezTo>
                <a:cubicBezTo>
                  <a:pt x="3375661" y="393715"/>
                  <a:pt x="3248471" y="394586"/>
                  <a:pt x="2934181" y="419966"/>
                </a:cubicBezTo>
                <a:cubicBezTo>
                  <a:pt x="2619891" y="445346"/>
                  <a:pt x="2525639" y="414031"/>
                  <a:pt x="2241031" y="419966"/>
                </a:cubicBezTo>
                <a:cubicBezTo>
                  <a:pt x="2240840" y="448081"/>
                  <a:pt x="2239915" y="457545"/>
                  <a:pt x="2241031" y="484748"/>
                </a:cubicBezTo>
                <a:cubicBezTo>
                  <a:pt x="2261101" y="485041"/>
                  <a:pt x="2301816" y="480808"/>
                  <a:pt x="2321823" y="484748"/>
                </a:cubicBezTo>
                <a:cubicBezTo>
                  <a:pt x="2282452" y="532127"/>
                  <a:pt x="2209118" y="600127"/>
                  <a:pt x="2160240" y="646331"/>
                </a:cubicBezTo>
                <a:cubicBezTo>
                  <a:pt x="2124411" y="597791"/>
                  <a:pt x="2056411" y="554174"/>
                  <a:pt x="1998657" y="484748"/>
                </a:cubicBezTo>
                <a:cubicBezTo>
                  <a:pt x="2033475" y="485938"/>
                  <a:pt x="2041914" y="482196"/>
                  <a:pt x="2079449" y="484748"/>
                </a:cubicBezTo>
                <a:cubicBezTo>
                  <a:pt x="2082680" y="471238"/>
                  <a:pt x="2078030" y="447525"/>
                  <a:pt x="2079449" y="419966"/>
                </a:cubicBezTo>
                <a:cubicBezTo>
                  <a:pt x="1799128" y="451457"/>
                  <a:pt x="1708635" y="426365"/>
                  <a:pt x="1344710" y="419966"/>
                </a:cubicBezTo>
                <a:cubicBezTo>
                  <a:pt x="980785" y="413567"/>
                  <a:pt x="850587" y="445041"/>
                  <a:pt x="693150" y="419966"/>
                </a:cubicBezTo>
                <a:cubicBezTo>
                  <a:pt x="535713" y="394891"/>
                  <a:pt x="173182" y="416720"/>
                  <a:pt x="0" y="419966"/>
                </a:cubicBezTo>
                <a:cubicBezTo>
                  <a:pt x="-17690" y="314229"/>
                  <a:pt x="14272" y="10293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017994973">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extLst>
              <p:ext uri="{D42A27DB-BD31-4B8C-83A1-F6EECF244321}">
                <p14:modId xmlns:p14="http://schemas.microsoft.com/office/powerpoint/2010/main" val="3548254878"/>
              </p:ext>
            </p:extLst>
          </p:nvPr>
        </p:nvGraphicFramePr>
        <p:xfrm>
          <a:off x="2207568" y="1484784"/>
          <a:ext cx="7848872" cy="4354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67408" y="151192"/>
            <a:ext cx="10801200"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When Can Information Be Shared?</a:t>
            </a:r>
          </a:p>
        </p:txBody>
      </p:sp>
      <p:sp>
        <p:nvSpPr>
          <p:cNvPr id="2" name="Callout: Down Arrow 1">
            <a:extLst>
              <a:ext uri="{FF2B5EF4-FFF2-40B4-BE49-F238E27FC236}">
                <a16:creationId xmlns:a16="http://schemas.microsoft.com/office/drawing/2014/main" id="{19F9081B-AE17-4BDB-88FD-AD5FBEF9AC76}"/>
              </a:ext>
            </a:extLst>
          </p:cNvPr>
          <p:cNvSpPr/>
          <p:nvPr/>
        </p:nvSpPr>
        <p:spPr>
          <a:xfrm>
            <a:off x="2495600" y="948285"/>
            <a:ext cx="7200800" cy="1152128"/>
          </a:xfrm>
          <a:custGeom>
            <a:avLst/>
            <a:gdLst>
              <a:gd name="connsiteX0" fmla="*/ 0 w 7200800"/>
              <a:gd name="connsiteY0" fmla="*/ 0 h 1152128"/>
              <a:gd name="connsiteX1" fmla="*/ 726626 w 7200800"/>
              <a:gd name="connsiteY1" fmla="*/ 0 h 1152128"/>
              <a:gd name="connsiteX2" fmla="*/ 1237228 w 7200800"/>
              <a:gd name="connsiteY2" fmla="*/ 0 h 1152128"/>
              <a:gd name="connsiteX3" fmla="*/ 1819839 w 7200800"/>
              <a:gd name="connsiteY3" fmla="*/ 0 h 1152128"/>
              <a:gd name="connsiteX4" fmla="*/ 2402449 w 7200800"/>
              <a:gd name="connsiteY4" fmla="*/ 0 h 1152128"/>
              <a:gd name="connsiteX5" fmla="*/ 2913051 w 7200800"/>
              <a:gd name="connsiteY5" fmla="*/ 0 h 1152128"/>
              <a:gd name="connsiteX6" fmla="*/ 3495661 w 7200800"/>
              <a:gd name="connsiteY6" fmla="*/ 0 h 1152128"/>
              <a:gd name="connsiteX7" fmla="*/ 4294295 w 7200800"/>
              <a:gd name="connsiteY7" fmla="*/ 0 h 1152128"/>
              <a:gd name="connsiteX8" fmla="*/ 4948913 w 7200800"/>
              <a:gd name="connsiteY8" fmla="*/ 0 h 1152128"/>
              <a:gd name="connsiteX9" fmla="*/ 5531524 w 7200800"/>
              <a:gd name="connsiteY9" fmla="*/ 0 h 1152128"/>
              <a:gd name="connsiteX10" fmla="*/ 6258150 w 7200800"/>
              <a:gd name="connsiteY10" fmla="*/ 0 h 1152128"/>
              <a:gd name="connsiteX11" fmla="*/ 7200800 w 7200800"/>
              <a:gd name="connsiteY11" fmla="*/ 0 h 1152128"/>
              <a:gd name="connsiteX12" fmla="*/ 7200800 w 7200800"/>
              <a:gd name="connsiteY12" fmla="*/ 381795 h 1152128"/>
              <a:gd name="connsiteX13" fmla="*/ 7200800 w 7200800"/>
              <a:gd name="connsiteY13" fmla="*/ 748618 h 1152128"/>
              <a:gd name="connsiteX14" fmla="*/ 6578651 w 7200800"/>
              <a:gd name="connsiteY14" fmla="*/ 748618 h 1152128"/>
              <a:gd name="connsiteX15" fmla="*/ 5956502 w 7200800"/>
              <a:gd name="connsiteY15" fmla="*/ 748618 h 1152128"/>
              <a:gd name="connsiteX16" fmla="*/ 5299789 w 7200800"/>
              <a:gd name="connsiteY16" fmla="*/ 748618 h 1152128"/>
              <a:gd name="connsiteX17" fmla="*/ 4677640 w 7200800"/>
              <a:gd name="connsiteY17" fmla="*/ 748618 h 1152128"/>
              <a:gd name="connsiteX18" fmla="*/ 3744416 w 7200800"/>
              <a:gd name="connsiteY18" fmla="*/ 748618 h 1152128"/>
              <a:gd name="connsiteX19" fmla="*/ 3744416 w 7200800"/>
              <a:gd name="connsiteY19" fmla="*/ 864096 h 1152128"/>
              <a:gd name="connsiteX20" fmla="*/ 3888432 w 7200800"/>
              <a:gd name="connsiteY20" fmla="*/ 864096 h 1152128"/>
              <a:gd name="connsiteX21" fmla="*/ 3600400 w 7200800"/>
              <a:gd name="connsiteY21" fmla="*/ 1152128 h 1152128"/>
              <a:gd name="connsiteX22" fmla="*/ 3312368 w 7200800"/>
              <a:gd name="connsiteY22" fmla="*/ 864096 h 1152128"/>
              <a:gd name="connsiteX23" fmla="*/ 3456384 w 7200800"/>
              <a:gd name="connsiteY23" fmla="*/ 864096 h 1152128"/>
              <a:gd name="connsiteX24" fmla="*/ 3456384 w 7200800"/>
              <a:gd name="connsiteY24" fmla="*/ 748618 h 1152128"/>
              <a:gd name="connsiteX25" fmla="*/ 2730543 w 7200800"/>
              <a:gd name="connsiteY25" fmla="*/ 748618 h 1152128"/>
              <a:gd name="connsiteX26" fmla="*/ 2039267 w 7200800"/>
              <a:gd name="connsiteY26" fmla="*/ 748618 h 1152128"/>
              <a:gd name="connsiteX27" fmla="*/ 1278862 w 7200800"/>
              <a:gd name="connsiteY27" fmla="*/ 748618 h 1152128"/>
              <a:gd name="connsiteX28" fmla="*/ 656713 w 7200800"/>
              <a:gd name="connsiteY28" fmla="*/ 748618 h 1152128"/>
              <a:gd name="connsiteX29" fmla="*/ 0 w 7200800"/>
              <a:gd name="connsiteY29" fmla="*/ 748618 h 1152128"/>
              <a:gd name="connsiteX30" fmla="*/ 0 w 7200800"/>
              <a:gd name="connsiteY30" fmla="*/ 396768 h 1152128"/>
              <a:gd name="connsiteX31" fmla="*/ 0 w 7200800"/>
              <a:gd name="connsiteY31" fmla="*/ 0 h 115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200800" h="1152128" fill="none" extrusionOk="0">
                <a:moveTo>
                  <a:pt x="0" y="0"/>
                </a:moveTo>
                <a:cubicBezTo>
                  <a:pt x="261616" y="17452"/>
                  <a:pt x="543800" y="-16005"/>
                  <a:pt x="726626" y="0"/>
                </a:cubicBezTo>
                <a:cubicBezTo>
                  <a:pt x="909452" y="16005"/>
                  <a:pt x="990431" y="9040"/>
                  <a:pt x="1237228" y="0"/>
                </a:cubicBezTo>
                <a:cubicBezTo>
                  <a:pt x="1484025" y="-9040"/>
                  <a:pt x="1659600" y="-9872"/>
                  <a:pt x="1819839" y="0"/>
                </a:cubicBezTo>
                <a:cubicBezTo>
                  <a:pt x="1980078" y="9872"/>
                  <a:pt x="2250438" y="-3392"/>
                  <a:pt x="2402449" y="0"/>
                </a:cubicBezTo>
                <a:cubicBezTo>
                  <a:pt x="2554460" y="3392"/>
                  <a:pt x="2713931" y="15725"/>
                  <a:pt x="2913051" y="0"/>
                </a:cubicBezTo>
                <a:cubicBezTo>
                  <a:pt x="3112171" y="-15725"/>
                  <a:pt x="3230222" y="15409"/>
                  <a:pt x="3495661" y="0"/>
                </a:cubicBezTo>
                <a:cubicBezTo>
                  <a:pt x="3761100" y="-15409"/>
                  <a:pt x="4101615" y="34769"/>
                  <a:pt x="4294295" y="0"/>
                </a:cubicBezTo>
                <a:cubicBezTo>
                  <a:pt x="4486975" y="-34769"/>
                  <a:pt x="4639078" y="-32053"/>
                  <a:pt x="4948913" y="0"/>
                </a:cubicBezTo>
                <a:cubicBezTo>
                  <a:pt x="5258748" y="32053"/>
                  <a:pt x="5281664" y="26022"/>
                  <a:pt x="5531524" y="0"/>
                </a:cubicBezTo>
                <a:cubicBezTo>
                  <a:pt x="5781384" y="-26022"/>
                  <a:pt x="5920236" y="20461"/>
                  <a:pt x="6258150" y="0"/>
                </a:cubicBezTo>
                <a:cubicBezTo>
                  <a:pt x="6596064" y="-20461"/>
                  <a:pt x="6780239" y="4907"/>
                  <a:pt x="7200800" y="0"/>
                </a:cubicBezTo>
                <a:cubicBezTo>
                  <a:pt x="7188852" y="104649"/>
                  <a:pt x="7196928" y="219006"/>
                  <a:pt x="7200800" y="381795"/>
                </a:cubicBezTo>
                <a:cubicBezTo>
                  <a:pt x="7204672" y="544585"/>
                  <a:pt x="7192055" y="610785"/>
                  <a:pt x="7200800" y="748618"/>
                </a:cubicBezTo>
                <a:cubicBezTo>
                  <a:pt x="6936104" y="737846"/>
                  <a:pt x="6866707" y="739295"/>
                  <a:pt x="6578651" y="748618"/>
                </a:cubicBezTo>
                <a:cubicBezTo>
                  <a:pt x="6290595" y="757941"/>
                  <a:pt x="6094270" y="726906"/>
                  <a:pt x="5956502" y="748618"/>
                </a:cubicBezTo>
                <a:cubicBezTo>
                  <a:pt x="5818734" y="770330"/>
                  <a:pt x="5587158" y="727170"/>
                  <a:pt x="5299789" y="748618"/>
                </a:cubicBezTo>
                <a:cubicBezTo>
                  <a:pt x="5012420" y="770066"/>
                  <a:pt x="4978068" y="777534"/>
                  <a:pt x="4677640" y="748618"/>
                </a:cubicBezTo>
                <a:cubicBezTo>
                  <a:pt x="4377212" y="719702"/>
                  <a:pt x="4187217" y="755989"/>
                  <a:pt x="3744416" y="748618"/>
                </a:cubicBezTo>
                <a:cubicBezTo>
                  <a:pt x="3748461" y="797211"/>
                  <a:pt x="3747080" y="806757"/>
                  <a:pt x="3744416" y="864096"/>
                </a:cubicBezTo>
                <a:cubicBezTo>
                  <a:pt x="3804392" y="867870"/>
                  <a:pt x="3838177" y="859275"/>
                  <a:pt x="3888432" y="864096"/>
                </a:cubicBezTo>
                <a:cubicBezTo>
                  <a:pt x="3774762" y="959383"/>
                  <a:pt x="3698722" y="1042868"/>
                  <a:pt x="3600400" y="1152128"/>
                </a:cubicBezTo>
                <a:cubicBezTo>
                  <a:pt x="3537619" y="1088581"/>
                  <a:pt x="3383615" y="934530"/>
                  <a:pt x="3312368" y="864096"/>
                </a:cubicBezTo>
                <a:cubicBezTo>
                  <a:pt x="3352477" y="865225"/>
                  <a:pt x="3391880" y="862222"/>
                  <a:pt x="3456384" y="864096"/>
                </a:cubicBezTo>
                <a:cubicBezTo>
                  <a:pt x="3457071" y="836963"/>
                  <a:pt x="3454071" y="801514"/>
                  <a:pt x="3456384" y="748618"/>
                </a:cubicBezTo>
                <a:cubicBezTo>
                  <a:pt x="3269849" y="739033"/>
                  <a:pt x="2877137" y="772017"/>
                  <a:pt x="2730543" y="748618"/>
                </a:cubicBezTo>
                <a:cubicBezTo>
                  <a:pt x="2583949" y="725219"/>
                  <a:pt x="2290543" y="778455"/>
                  <a:pt x="2039267" y="748618"/>
                </a:cubicBezTo>
                <a:cubicBezTo>
                  <a:pt x="1787991" y="718781"/>
                  <a:pt x="1587031" y="726202"/>
                  <a:pt x="1278862" y="748618"/>
                </a:cubicBezTo>
                <a:cubicBezTo>
                  <a:pt x="970694" y="771034"/>
                  <a:pt x="940561" y="739088"/>
                  <a:pt x="656713" y="748618"/>
                </a:cubicBezTo>
                <a:cubicBezTo>
                  <a:pt x="372865" y="758148"/>
                  <a:pt x="204661" y="772674"/>
                  <a:pt x="0" y="748618"/>
                </a:cubicBezTo>
                <a:cubicBezTo>
                  <a:pt x="1596" y="578008"/>
                  <a:pt x="-9451" y="563544"/>
                  <a:pt x="0" y="396768"/>
                </a:cubicBezTo>
                <a:cubicBezTo>
                  <a:pt x="9451" y="229992"/>
                  <a:pt x="892" y="150245"/>
                  <a:pt x="0" y="0"/>
                </a:cubicBezTo>
                <a:close/>
              </a:path>
              <a:path w="7200800" h="1152128" stroke="0" extrusionOk="0">
                <a:moveTo>
                  <a:pt x="0" y="0"/>
                </a:moveTo>
                <a:cubicBezTo>
                  <a:pt x="152689" y="3210"/>
                  <a:pt x="284967" y="4656"/>
                  <a:pt x="438594" y="0"/>
                </a:cubicBezTo>
                <a:cubicBezTo>
                  <a:pt x="592221" y="-4656"/>
                  <a:pt x="924999" y="-38581"/>
                  <a:pt x="1237228" y="0"/>
                </a:cubicBezTo>
                <a:cubicBezTo>
                  <a:pt x="1549457" y="38581"/>
                  <a:pt x="1537336" y="5607"/>
                  <a:pt x="1675823" y="0"/>
                </a:cubicBezTo>
                <a:cubicBezTo>
                  <a:pt x="1814310" y="-5607"/>
                  <a:pt x="2011621" y="-16110"/>
                  <a:pt x="2330441" y="0"/>
                </a:cubicBezTo>
                <a:cubicBezTo>
                  <a:pt x="2649261" y="16110"/>
                  <a:pt x="2743987" y="-2908"/>
                  <a:pt x="2913051" y="0"/>
                </a:cubicBezTo>
                <a:cubicBezTo>
                  <a:pt x="3082115" y="2908"/>
                  <a:pt x="3205955" y="-16693"/>
                  <a:pt x="3351645" y="0"/>
                </a:cubicBezTo>
                <a:cubicBezTo>
                  <a:pt x="3497335" y="16693"/>
                  <a:pt x="3751857" y="-21607"/>
                  <a:pt x="4150279" y="0"/>
                </a:cubicBezTo>
                <a:cubicBezTo>
                  <a:pt x="4548701" y="21607"/>
                  <a:pt x="4398242" y="-97"/>
                  <a:pt x="4588873" y="0"/>
                </a:cubicBezTo>
                <a:cubicBezTo>
                  <a:pt x="4779504" y="97"/>
                  <a:pt x="5152053" y="-29376"/>
                  <a:pt x="5387508" y="0"/>
                </a:cubicBezTo>
                <a:cubicBezTo>
                  <a:pt x="5622963" y="29376"/>
                  <a:pt x="5834819" y="-26447"/>
                  <a:pt x="6042126" y="0"/>
                </a:cubicBezTo>
                <a:cubicBezTo>
                  <a:pt x="6249433" y="26447"/>
                  <a:pt x="6398633" y="-1686"/>
                  <a:pt x="6552728" y="0"/>
                </a:cubicBezTo>
                <a:cubicBezTo>
                  <a:pt x="6706823" y="1686"/>
                  <a:pt x="6944955" y="-9362"/>
                  <a:pt x="7200800" y="0"/>
                </a:cubicBezTo>
                <a:cubicBezTo>
                  <a:pt x="7194535" y="105440"/>
                  <a:pt x="7200179" y="268155"/>
                  <a:pt x="7200800" y="359337"/>
                </a:cubicBezTo>
                <a:cubicBezTo>
                  <a:pt x="7201421" y="450519"/>
                  <a:pt x="7200970" y="584081"/>
                  <a:pt x="7200800" y="748618"/>
                </a:cubicBezTo>
                <a:cubicBezTo>
                  <a:pt x="7054003" y="757491"/>
                  <a:pt x="6903413" y="769614"/>
                  <a:pt x="6613215" y="748618"/>
                </a:cubicBezTo>
                <a:cubicBezTo>
                  <a:pt x="6323018" y="727622"/>
                  <a:pt x="6252699" y="725936"/>
                  <a:pt x="6025629" y="748618"/>
                </a:cubicBezTo>
                <a:cubicBezTo>
                  <a:pt x="5798559" y="771300"/>
                  <a:pt x="5487348" y="729583"/>
                  <a:pt x="5299789" y="748618"/>
                </a:cubicBezTo>
                <a:cubicBezTo>
                  <a:pt x="5112230" y="767653"/>
                  <a:pt x="4847525" y="777176"/>
                  <a:pt x="4712204" y="748618"/>
                </a:cubicBezTo>
                <a:cubicBezTo>
                  <a:pt x="4576884" y="720060"/>
                  <a:pt x="4204053" y="740339"/>
                  <a:pt x="3744416" y="748618"/>
                </a:cubicBezTo>
                <a:cubicBezTo>
                  <a:pt x="3744711" y="784951"/>
                  <a:pt x="3744527" y="824436"/>
                  <a:pt x="3744416" y="864096"/>
                </a:cubicBezTo>
                <a:cubicBezTo>
                  <a:pt x="3784551" y="862804"/>
                  <a:pt x="3827262" y="858434"/>
                  <a:pt x="3888432" y="864096"/>
                </a:cubicBezTo>
                <a:cubicBezTo>
                  <a:pt x="3779842" y="972509"/>
                  <a:pt x="3693082" y="1056699"/>
                  <a:pt x="3600400" y="1152128"/>
                </a:cubicBezTo>
                <a:cubicBezTo>
                  <a:pt x="3493867" y="1037327"/>
                  <a:pt x="3375389" y="948314"/>
                  <a:pt x="3312368" y="864096"/>
                </a:cubicBezTo>
                <a:cubicBezTo>
                  <a:pt x="3372428" y="867056"/>
                  <a:pt x="3416105" y="858781"/>
                  <a:pt x="3456384" y="864096"/>
                </a:cubicBezTo>
                <a:cubicBezTo>
                  <a:pt x="3452654" y="809928"/>
                  <a:pt x="3461667" y="780773"/>
                  <a:pt x="3456384" y="748618"/>
                </a:cubicBezTo>
                <a:cubicBezTo>
                  <a:pt x="3290145" y="759903"/>
                  <a:pt x="2996840" y="721010"/>
                  <a:pt x="2799671" y="748618"/>
                </a:cubicBezTo>
                <a:cubicBezTo>
                  <a:pt x="2602502" y="776226"/>
                  <a:pt x="2327757" y="754822"/>
                  <a:pt x="2177522" y="748618"/>
                </a:cubicBezTo>
                <a:cubicBezTo>
                  <a:pt x="2027287" y="742414"/>
                  <a:pt x="1768643" y="776007"/>
                  <a:pt x="1451681" y="748618"/>
                </a:cubicBezTo>
                <a:cubicBezTo>
                  <a:pt x="1134719" y="721229"/>
                  <a:pt x="1063400" y="725544"/>
                  <a:pt x="725841" y="748618"/>
                </a:cubicBezTo>
                <a:cubicBezTo>
                  <a:pt x="388282" y="771692"/>
                  <a:pt x="199593" y="725128"/>
                  <a:pt x="0" y="748618"/>
                </a:cubicBezTo>
                <a:cubicBezTo>
                  <a:pt x="-6207" y="659770"/>
                  <a:pt x="3025" y="464712"/>
                  <a:pt x="0" y="359337"/>
                </a:cubicBezTo>
                <a:cubicBezTo>
                  <a:pt x="-3025" y="253962"/>
                  <a:pt x="-8873" y="148719"/>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663124380">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several types of circumstances where information can be shared</a:t>
            </a:r>
          </a:p>
        </p:txBody>
      </p:sp>
      <p:graphicFrame>
        <p:nvGraphicFramePr>
          <p:cNvPr id="5" name="Diagram 4">
            <a:extLst>
              <a:ext uri="{FF2B5EF4-FFF2-40B4-BE49-F238E27FC236}">
                <a16:creationId xmlns:a16="http://schemas.microsoft.com/office/drawing/2014/main" id="{20364AA1-BB07-4399-B26A-FA08B8BDC74B}"/>
              </a:ext>
            </a:extLst>
          </p:cNvPr>
          <p:cNvGraphicFramePr/>
          <p:nvPr>
            <p:extLst>
              <p:ext uri="{D42A27DB-BD31-4B8C-83A1-F6EECF244321}">
                <p14:modId xmlns:p14="http://schemas.microsoft.com/office/powerpoint/2010/main" val="3175289830"/>
              </p:ext>
            </p:extLst>
          </p:nvPr>
        </p:nvGraphicFramePr>
        <p:xfrm>
          <a:off x="2495600" y="1700808"/>
          <a:ext cx="7715200" cy="246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croll: Horizontal 5">
            <a:extLst>
              <a:ext uri="{FF2B5EF4-FFF2-40B4-BE49-F238E27FC236}">
                <a16:creationId xmlns:a16="http://schemas.microsoft.com/office/drawing/2014/main" id="{77738280-279C-442F-B48E-2514526E318C}"/>
              </a:ext>
            </a:extLst>
          </p:cNvPr>
          <p:cNvSpPr/>
          <p:nvPr/>
        </p:nvSpPr>
        <p:spPr>
          <a:xfrm>
            <a:off x="2036372" y="3789040"/>
            <a:ext cx="8229600" cy="1889338"/>
          </a:xfrm>
          <a:prstGeom prst="horizontalScroll">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genuinely believe that imminent harm will come to someone if you do not disclose information immediately, you should release the information. The DPA does not put privacy above people’s welfare</a:t>
            </a:r>
          </a:p>
        </p:txBody>
      </p:sp>
    </p:spTree>
    <p:extLst>
      <p:ext uri="{BB962C8B-B14F-4D97-AF65-F5344CB8AC3E}">
        <p14:creationId xmlns:p14="http://schemas.microsoft.com/office/powerpoint/2010/main" val="49661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F030B1-0778-43AB-B605-668030C5D358}"/>
                                            </p:graphicEl>
                                          </p:spTgt>
                                        </p:tgtEl>
                                        <p:attrNameLst>
                                          <p:attrName>style.visibility</p:attrName>
                                        </p:attrNameLst>
                                      </p:cBhvr>
                                      <p:to>
                                        <p:strVal val="visible"/>
                                      </p:to>
                                    </p:set>
                                    <p:animEffect transition="in" filter="fade">
                                      <p:cBhvr>
                                        <p:cTn id="12" dur="500"/>
                                        <p:tgtEl>
                                          <p:spTgt spid="5">
                                            <p:graphicEl>
                                              <a:dgm id="{7EF030B1-0778-43AB-B605-668030C5D3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F433344-A1D8-45C9-AC32-C92B2A4F9C8D}"/>
                                            </p:graphicEl>
                                          </p:spTgt>
                                        </p:tgtEl>
                                        <p:attrNameLst>
                                          <p:attrName>style.visibility</p:attrName>
                                        </p:attrNameLst>
                                      </p:cBhvr>
                                      <p:to>
                                        <p:strVal val="visible"/>
                                      </p:to>
                                    </p:set>
                                    <p:animEffect transition="in" filter="fade">
                                      <p:cBhvr>
                                        <p:cTn id="17" dur="500"/>
                                        <p:tgtEl>
                                          <p:spTgt spid="5">
                                            <p:graphicEl>
                                              <a:dgm id="{EF433344-A1D8-45C9-AC32-C92B2A4F9C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0C2CCBFA-6D10-41F0-90CA-E24C9CEA6382}"/>
                                            </p:graphicEl>
                                          </p:spTgt>
                                        </p:tgtEl>
                                        <p:attrNameLst>
                                          <p:attrName>style.visibility</p:attrName>
                                        </p:attrNameLst>
                                      </p:cBhvr>
                                      <p:to>
                                        <p:strVal val="visible"/>
                                      </p:to>
                                    </p:set>
                                    <p:animEffect transition="in" filter="fade">
                                      <p:cBhvr>
                                        <p:cTn id="22" dur="500"/>
                                        <p:tgtEl>
                                          <p:spTgt spid="5">
                                            <p:graphicEl>
                                              <a:dgm id="{0C2CCBFA-6D10-41F0-90CA-E24C9CEA638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P spid="6"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95400" y="187170"/>
            <a:ext cx="1108923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Failing to Share Key Information</a:t>
            </a:r>
          </a:p>
        </p:txBody>
      </p:sp>
      <p:sp>
        <p:nvSpPr>
          <p:cNvPr id="2" name="Scroll: Horizontal 1">
            <a:extLst>
              <a:ext uri="{FF2B5EF4-FFF2-40B4-BE49-F238E27FC236}">
                <a16:creationId xmlns:a16="http://schemas.microsoft.com/office/drawing/2014/main" id="{92A11E3E-D30C-4E81-95AA-DAF48C0B39EF}"/>
              </a:ext>
            </a:extLst>
          </p:cNvPr>
          <p:cNvSpPr/>
          <p:nvPr/>
        </p:nvSpPr>
        <p:spPr>
          <a:xfrm>
            <a:off x="1631504" y="980728"/>
            <a:ext cx="9505056" cy="4752551"/>
          </a:xfrm>
          <a:prstGeom prst="horizontalScroll">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300" dirty="0">
                <a:solidFill>
                  <a:schemeClr val="tx1"/>
                </a:solidFill>
              </a:rPr>
              <a:t>The Fiona Pilkington case had its origins in harassment &amp; ASB. Fiona &amp; her daughter suffered frequent &amp; sustained local disorder, often directed at their home over a period of several years. This was reported to the police but </a:t>
            </a:r>
            <a:r>
              <a:rPr lang="en-GB" sz="2300" i="1" dirty="0">
                <a:solidFill>
                  <a:schemeClr val="tx1"/>
                </a:solidFill>
              </a:rPr>
              <a:t>‘incidents were too often dealt with by police officers in isolation &amp; with an unstructured approach’ </a:t>
            </a:r>
            <a:r>
              <a:rPr lang="en-GB" sz="2300" dirty="0">
                <a:solidFill>
                  <a:schemeClr val="tx1"/>
                </a:solidFill>
              </a:rPr>
              <a:t>(IPCC 2011). This &amp; other factors such as not identifying the family as vulnerable &amp; not recognising the harassment &amp; ASB as targeted hate crime caused frustration. Fiona eventually took her own life &amp; that of her disabled daughter Francesca</a:t>
            </a:r>
          </a:p>
        </p:txBody>
      </p:sp>
    </p:spTree>
    <p:extLst>
      <p:ext uri="{BB962C8B-B14F-4D97-AF65-F5344CB8AC3E}">
        <p14:creationId xmlns:p14="http://schemas.microsoft.com/office/powerpoint/2010/main" val="1366865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67408" y="332657"/>
            <a:ext cx="1072919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Feedback</a:t>
            </a:r>
          </a:p>
        </p:txBody>
      </p:sp>
      <p:sp>
        <p:nvSpPr>
          <p:cNvPr id="2" name="Callout: Down Arrow 1">
            <a:extLst>
              <a:ext uri="{FF2B5EF4-FFF2-40B4-BE49-F238E27FC236}">
                <a16:creationId xmlns:a16="http://schemas.microsoft.com/office/drawing/2014/main" id="{8E00C37C-FC15-424D-8323-3A45C86CD4AC}"/>
              </a:ext>
            </a:extLst>
          </p:cNvPr>
          <p:cNvSpPr/>
          <p:nvPr/>
        </p:nvSpPr>
        <p:spPr>
          <a:xfrm>
            <a:off x="2637891" y="1062555"/>
            <a:ext cx="6984776" cy="1008112"/>
          </a:xfrm>
          <a:custGeom>
            <a:avLst/>
            <a:gdLst>
              <a:gd name="connsiteX0" fmla="*/ 0 w 6984776"/>
              <a:gd name="connsiteY0" fmla="*/ 0 h 1008112"/>
              <a:gd name="connsiteX1" fmla="*/ 558782 w 6984776"/>
              <a:gd name="connsiteY1" fmla="*/ 0 h 1008112"/>
              <a:gd name="connsiteX2" fmla="*/ 1257260 w 6984776"/>
              <a:gd name="connsiteY2" fmla="*/ 0 h 1008112"/>
              <a:gd name="connsiteX3" fmla="*/ 2095433 w 6984776"/>
              <a:gd name="connsiteY3" fmla="*/ 0 h 1008112"/>
              <a:gd name="connsiteX4" fmla="*/ 2863758 w 6984776"/>
              <a:gd name="connsiteY4" fmla="*/ 0 h 1008112"/>
              <a:gd name="connsiteX5" fmla="*/ 3492388 w 6984776"/>
              <a:gd name="connsiteY5" fmla="*/ 0 h 1008112"/>
              <a:gd name="connsiteX6" fmla="*/ 4121018 w 6984776"/>
              <a:gd name="connsiteY6" fmla="*/ 0 h 1008112"/>
              <a:gd name="connsiteX7" fmla="*/ 4819495 w 6984776"/>
              <a:gd name="connsiteY7" fmla="*/ 0 h 1008112"/>
              <a:gd name="connsiteX8" fmla="*/ 5378278 w 6984776"/>
              <a:gd name="connsiteY8" fmla="*/ 0 h 1008112"/>
              <a:gd name="connsiteX9" fmla="*/ 6146603 w 6984776"/>
              <a:gd name="connsiteY9" fmla="*/ 0 h 1008112"/>
              <a:gd name="connsiteX10" fmla="*/ 6984776 w 6984776"/>
              <a:gd name="connsiteY10" fmla="*/ 0 h 1008112"/>
              <a:gd name="connsiteX11" fmla="*/ 6984776 w 6984776"/>
              <a:gd name="connsiteY11" fmla="*/ 655041 h 1008112"/>
              <a:gd name="connsiteX12" fmla="*/ 6244174 w 6984776"/>
              <a:gd name="connsiteY12" fmla="*/ 655041 h 1008112"/>
              <a:gd name="connsiteX13" fmla="*/ 5604563 w 6984776"/>
              <a:gd name="connsiteY13" fmla="*/ 655041 h 1008112"/>
              <a:gd name="connsiteX14" fmla="*/ 4897624 w 6984776"/>
              <a:gd name="connsiteY14" fmla="*/ 655041 h 1008112"/>
              <a:gd name="connsiteX15" fmla="*/ 4224349 w 6984776"/>
              <a:gd name="connsiteY15" fmla="*/ 655041 h 1008112"/>
              <a:gd name="connsiteX16" fmla="*/ 3618402 w 6984776"/>
              <a:gd name="connsiteY16" fmla="*/ 655041 h 1008112"/>
              <a:gd name="connsiteX17" fmla="*/ 3618402 w 6984776"/>
              <a:gd name="connsiteY17" fmla="*/ 756084 h 1008112"/>
              <a:gd name="connsiteX18" fmla="*/ 3744416 w 6984776"/>
              <a:gd name="connsiteY18" fmla="*/ 756084 h 1008112"/>
              <a:gd name="connsiteX19" fmla="*/ 3492388 w 6984776"/>
              <a:gd name="connsiteY19" fmla="*/ 1008112 h 1008112"/>
              <a:gd name="connsiteX20" fmla="*/ 3240360 w 6984776"/>
              <a:gd name="connsiteY20" fmla="*/ 756084 h 1008112"/>
              <a:gd name="connsiteX21" fmla="*/ 3366374 w 6984776"/>
              <a:gd name="connsiteY21" fmla="*/ 756084 h 1008112"/>
              <a:gd name="connsiteX22" fmla="*/ 3366374 w 6984776"/>
              <a:gd name="connsiteY22" fmla="*/ 655041 h 1008112"/>
              <a:gd name="connsiteX23" fmla="*/ 2625772 w 6984776"/>
              <a:gd name="connsiteY23" fmla="*/ 655041 h 1008112"/>
              <a:gd name="connsiteX24" fmla="*/ 1952497 w 6984776"/>
              <a:gd name="connsiteY24" fmla="*/ 655041 h 1008112"/>
              <a:gd name="connsiteX25" fmla="*/ 1279222 w 6984776"/>
              <a:gd name="connsiteY25" fmla="*/ 655041 h 1008112"/>
              <a:gd name="connsiteX26" fmla="*/ 0 w 6984776"/>
              <a:gd name="connsiteY26" fmla="*/ 655041 h 1008112"/>
              <a:gd name="connsiteX27" fmla="*/ 0 w 6984776"/>
              <a:gd name="connsiteY27" fmla="*/ 0 h 10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984776" h="1008112" fill="none" extrusionOk="0">
                <a:moveTo>
                  <a:pt x="0" y="0"/>
                </a:moveTo>
                <a:cubicBezTo>
                  <a:pt x="192970" y="-22217"/>
                  <a:pt x="288108" y="-27875"/>
                  <a:pt x="558782" y="0"/>
                </a:cubicBezTo>
                <a:cubicBezTo>
                  <a:pt x="829456" y="27875"/>
                  <a:pt x="986740" y="-28284"/>
                  <a:pt x="1257260" y="0"/>
                </a:cubicBezTo>
                <a:cubicBezTo>
                  <a:pt x="1527780" y="28284"/>
                  <a:pt x="1858688" y="-39043"/>
                  <a:pt x="2095433" y="0"/>
                </a:cubicBezTo>
                <a:cubicBezTo>
                  <a:pt x="2332178" y="39043"/>
                  <a:pt x="2521891" y="-1014"/>
                  <a:pt x="2863758" y="0"/>
                </a:cubicBezTo>
                <a:cubicBezTo>
                  <a:pt x="3205625" y="1014"/>
                  <a:pt x="3353697" y="14159"/>
                  <a:pt x="3492388" y="0"/>
                </a:cubicBezTo>
                <a:cubicBezTo>
                  <a:pt x="3631079" y="-14159"/>
                  <a:pt x="3910804" y="26507"/>
                  <a:pt x="4121018" y="0"/>
                </a:cubicBezTo>
                <a:cubicBezTo>
                  <a:pt x="4331232" y="-26507"/>
                  <a:pt x="4497068" y="34020"/>
                  <a:pt x="4819495" y="0"/>
                </a:cubicBezTo>
                <a:cubicBezTo>
                  <a:pt x="5141922" y="-34020"/>
                  <a:pt x="5139346" y="-11365"/>
                  <a:pt x="5378278" y="0"/>
                </a:cubicBezTo>
                <a:cubicBezTo>
                  <a:pt x="5617210" y="11365"/>
                  <a:pt x="5887246" y="-10737"/>
                  <a:pt x="6146603" y="0"/>
                </a:cubicBezTo>
                <a:cubicBezTo>
                  <a:pt x="6405961" y="10737"/>
                  <a:pt x="6573293" y="1607"/>
                  <a:pt x="6984776" y="0"/>
                </a:cubicBezTo>
                <a:cubicBezTo>
                  <a:pt x="6960396" y="223212"/>
                  <a:pt x="6977868" y="494012"/>
                  <a:pt x="6984776" y="655041"/>
                </a:cubicBezTo>
                <a:cubicBezTo>
                  <a:pt x="6778891" y="690940"/>
                  <a:pt x="6471660" y="652219"/>
                  <a:pt x="6244174" y="655041"/>
                </a:cubicBezTo>
                <a:cubicBezTo>
                  <a:pt x="6016688" y="657863"/>
                  <a:pt x="5822479" y="681933"/>
                  <a:pt x="5604563" y="655041"/>
                </a:cubicBezTo>
                <a:cubicBezTo>
                  <a:pt x="5386647" y="628149"/>
                  <a:pt x="5129127" y="622559"/>
                  <a:pt x="4897624" y="655041"/>
                </a:cubicBezTo>
                <a:cubicBezTo>
                  <a:pt x="4666121" y="687523"/>
                  <a:pt x="4527872" y="651665"/>
                  <a:pt x="4224349" y="655041"/>
                </a:cubicBezTo>
                <a:cubicBezTo>
                  <a:pt x="3920827" y="658417"/>
                  <a:pt x="3748779" y="635616"/>
                  <a:pt x="3618402" y="655041"/>
                </a:cubicBezTo>
                <a:cubicBezTo>
                  <a:pt x="3616053" y="701183"/>
                  <a:pt x="3622787" y="711095"/>
                  <a:pt x="3618402" y="756084"/>
                </a:cubicBezTo>
                <a:cubicBezTo>
                  <a:pt x="3678012" y="756432"/>
                  <a:pt x="3717077" y="752721"/>
                  <a:pt x="3744416" y="756084"/>
                </a:cubicBezTo>
                <a:cubicBezTo>
                  <a:pt x="3633650" y="883473"/>
                  <a:pt x="3559336" y="938783"/>
                  <a:pt x="3492388" y="1008112"/>
                </a:cubicBezTo>
                <a:cubicBezTo>
                  <a:pt x="3379976" y="878744"/>
                  <a:pt x="3356322" y="886761"/>
                  <a:pt x="3240360" y="756084"/>
                </a:cubicBezTo>
                <a:cubicBezTo>
                  <a:pt x="3273408" y="754917"/>
                  <a:pt x="3330995" y="761211"/>
                  <a:pt x="3366374" y="756084"/>
                </a:cubicBezTo>
                <a:cubicBezTo>
                  <a:pt x="3370741" y="730719"/>
                  <a:pt x="3368572" y="679438"/>
                  <a:pt x="3366374" y="655041"/>
                </a:cubicBezTo>
                <a:cubicBezTo>
                  <a:pt x="3077658" y="672824"/>
                  <a:pt x="2799518" y="648144"/>
                  <a:pt x="2625772" y="655041"/>
                </a:cubicBezTo>
                <a:cubicBezTo>
                  <a:pt x="2452026" y="661938"/>
                  <a:pt x="2141449" y="648785"/>
                  <a:pt x="1952497" y="655041"/>
                </a:cubicBezTo>
                <a:cubicBezTo>
                  <a:pt x="1763545" y="661297"/>
                  <a:pt x="1445641" y="621691"/>
                  <a:pt x="1279222" y="655041"/>
                </a:cubicBezTo>
                <a:cubicBezTo>
                  <a:pt x="1112804" y="688391"/>
                  <a:pt x="560661" y="687307"/>
                  <a:pt x="0" y="655041"/>
                </a:cubicBezTo>
                <a:cubicBezTo>
                  <a:pt x="28816" y="458938"/>
                  <a:pt x="-28461" y="317572"/>
                  <a:pt x="0" y="0"/>
                </a:cubicBezTo>
                <a:close/>
              </a:path>
              <a:path w="6984776" h="1008112" stroke="0" extrusionOk="0">
                <a:moveTo>
                  <a:pt x="0" y="0"/>
                </a:moveTo>
                <a:cubicBezTo>
                  <a:pt x="212651" y="-1654"/>
                  <a:pt x="545919" y="-34944"/>
                  <a:pt x="768325" y="0"/>
                </a:cubicBezTo>
                <a:cubicBezTo>
                  <a:pt x="990732" y="34944"/>
                  <a:pt x="1230796" y="12119"/>
                  <a:pt x="1606498" y="0"/>
                </a:cubicBezTo>
                <a:cubicBezTo>
                  <a:pt x="1982200" y="-12119"/>
                  <a:pt x="2029999" y="-3743"/>
                  <a:pt x="2165281" y="0"/>
                </a:cubicBezTo>
                <a:cubicBezTo>
                  <a:pt x="2300563" y="3743"/>
                  <a:pt x="2740465" y="-10477"/>
                  <a:pt x="2933606" y="0"/>
                </a:cubicBezTo>
                <a:cubicBezTo>
                  <a:pt x="3126748" y="10477"/>
                  <a:pt x="3496898" y="-30446"/>
                  <a:pt x="3701931" y="0"/>
                </a:cubicBezTo>
                <a:cubicBezTo>
                  <a:pt x="3906965" y="30446"/>
                  <a:pt x="4020797" y="-4911"/>
                  <a:pt x="4190866" y="0"/>
                </a:cubicBezTo>
                <a:cubicBezTo>
                  <a:pt x="4360935" y="4911"/>
                  <a:pt x="4781229" y="-32884"/>
                  <a:pt x="5029039" y="0"/>
                </a:cubicBezTo>
                <a:cubicBezTo>
                  <a:pt x="5276849" y="32884"/>
                  <a:pt x="5431045" y="-6395"/>
                  <a:pt x="5587821" y="0"/>
                </a:cubicBezTo>
                <a:cubicBezTo>
                  <a:pt x="5744597" y="6395"/>
                  <a:pt x="5904414" y="-26289"/>
                  <a:pt x="6146603" y="0"/>
                </a:cubicBezTo>
                <a:cubicBezTo>
                  <a:pt x="6388792" y="26289"/>
                  <a:pt x="6815353" y="-22218"/>
                  <a:pt x="6984776" y="0"/>
                </a:cubicBezTo>
                <a:cubicBezTo>
                  <a:pt x="6989786" y="293442"/>
                  <a:pt x="6956834" y="335566"/>
                  <a:pt x="6984776" y="655041"/>
                </a:cubicBezTo>
                <a:cubicBezTo>
                  <a:pt x="6823606" y="683236"/>
                  <a:pt x="6473718" y="655897"/>
                  <a:pt x="6244174" y="655041"/>
                </a:cubicBezTo>
                <a:cubicBezTo>
                  <a:pt x="6014630" y="654185"/>
                  <a:pt x="5779884" y="634872"/>
                  <a:pt x="5638226" y="655041"/>
                </a:cubicBezTo>
                <a:cubicBezTo>
                  <a:pt x="5496568" y="675210"/>
                  <a:pt x="5078344" y="675847"/>
                  <a:pt x="4897624" y="655041"/>
                </a:cubicBezTo>
                <a:cubicBezTo>
                  <a:pt x="4716904" y="634235"/>
                  <a:pt x="4164950" y="638177"/>
                  <a:pt x="3618402" y="655041"/>
                </a:cubicBezTo>
                <a:cubicBezTo>
                  <a:pt x="3615315" y="678733"/>
                  <a:pt x="3615237" y="707810"/>
                  <a:pt x="3618402" y="756084"/>
                </a:cubicBezTo>
                <a:cubicBezTo>
                  <a:pt x="3679478" y="760956"/>
                  <a:pt x="3698444" y="757097"/>
                  <a:pt x="3744416" y="756084"/>
                </a:cubicBezTo>
                <a:cubicBezTo>
                  <a:pt x="3696913" y="814151"/>
                  <a:pt x="3591508" y="920790"/>
                  <a:pt x="3492388" y="1008112"/>
                </a:cubicBezTo>
                <a:cubicBezTo>
                  <a:pt x="3419107" y="948404"/>
                  <a:pt x="3315920" y="854365"/>
                  <a:pt x="3240360" y="756084"/>
                </a:cubicBezTo>
                <a:cubicBezTo>
                  <a:pt x="3272782" y="756273"/>
                  <a:pt x="3340013" y="761944"/>
                  <a:pt x="3366374" y="756084"/>
                </a:cubicBezTo>
                <a:cubicBezTo>
                  <a:pt x="3364531" y="723001"/>
                  <a:pt x="3367994" y="675763"/>
                  <a:pt x="3366374" y="655041"/>
                </a:cubicBezTo>
                <a:cubicBezTo>
                  <a:pt x="3184739" y="653995"/>
                  <a:pt x="2946828" y="628423"/>
                  <a:pt x="2693099" y="655041"/>
                </a:cubicBezTo>
                <a:cubicBezTo>
                  <a:pt x="2439370" y="681659"/>
                  <a:pt x="2101248" y="628217"/>
                  <a:pt x="1952497" y="655041"/>
                </a:cubicBezTo>
                <a:cubicBezTo>
                  <a:pt x="1803746" y="681865"/>
                  <a:pt x="1491677" y="642537"/>
                  <a:pt x="1346550" y="655041"/>
                </a:cubicBezTo>
                <a:cubicBezTo>
                  <a:pt x="1201423" y="667545"/>
                  <a:pt x="830363" y="653928"/>
                  <a:pt x="639611" y="655041"/>
                </a:cubicBezTo>
                <a:cubicBezTo>
                  <a:pt x="448859" y="656154"/>
                  <a:pt x="285711" y="685664"/>
                  <a:pt x="0" y="655041"/>
                </a:cubicBezTo>
                <a:cubicBezTo>
                  <a:pt x="7973" y="514121"/>
                  <a:pt x="904" y="303929"/>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287790145">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How to provide post incident feedback</a:t>
            </a:r>
          </a:p>
        </p:txBody>
      </p:sp>
      <p:sp>
        <p:nvSpPr>
          <p:cNvPr id="5" name="Rectangle 4">
            <a:extLst>
              <a:ext uri="{FF2B5EF4-FFF2-40B4-BE49-F238E27FC236}">
                <a16:creationId xmlns:a16="http://schemas.microsoft.com/office/drawing/2014/main" id="{00790F3D-1286-41DF-A2EC-9193B4411042}"/>
              </a:ext>
            </a:extLst>
          </p:cNvPr>
          <p:cNvSpPr/>
          <p:nvPr/>
        </p:nvSpPr>
        <p:spPr>
          <a:xfrm>
            <a:off x="2255540" y="2154236"/>
            <a:ext cx="7749479" cy="3454643"/>
          </a:xfrm>
          <a:custGeom>
            <a:avLst/>
            <a:gdLst>
              <a:gd name="connsiteX0" fmla="*/ 0 w 7749479"/>
              <a:gd name="connsiteY0" fmla="*/ 0 h 3454643"/>
              <a:gd name="connsiteX1" fmla="*/ 568295 w 7749479"/>
              <a:gd name="connsiteY1" fmla="*/ 0 h 3454643"/>
              <a:gd name="connsiteX2" fmla="*/ 1291580 w 7749479"/>
              <a:gd name="connsiteY2" fmla="*/ 0 h 3454643"/>
              <a:gd name="connsiteX3" fmla="*/ 1704885 w 7749479"/>
              <a:gd name="connsiteY3" fmla="*/ 0 h 3454643"/>
              <a:gd name="connsiteX4" fmla="*/ 2505665 w 7749479"/>
              <a:gd name="connsiteY4" fmla="*/ 0 h 3454643"/>
              <a:gd name="connsiteX5" fmla="*/ 3073960 w 7749479"/>
              <a:gd name="connsiteY5" fmla="*/ 0 h 3454643"/>
              <a:gd name="connsiteX6" fmla="*/ 3564760 w 7749479"/>
              <a:gd name="connsiteY6" fmla="*/ 0 h 3454643"/>
              <a:gd name="connsiteX7" fmla="*/ 3978066 w 7749479"/>
              <a:gd name="connsiteY7" fmla="*/ 0 h 3454643"/>
              <a:gd name="connsiteX8" fmla="*/ 4701351 w 7749479"/>
              <a:gd name="connsiteY8" fmla="*/ 0 h 3454643"/>
              <a:gd name="connsiteX9" fmla="*/ 5192151 w 7749479"/>
              <a:gd name="connsiteY9" fmla="*/ 0 h 3454643"/>
              <a:gd name="connsiteX10" fmla="*/ 5682951 w 7749479"/>
              <a:gd name="connsiteY10" fmla="*/ 0 h 3454643"/>
              <a:gd name="connsiteX11" fmla="*/ 6096257 w 7749479"/>
              <a:gd name="connsiteY11" fmla="*/ 0 h 3454643"/>
              <a:gd name="connsiteX12" fmla="*/ 6742047 w 7749479"/>
              <a:gd name="connsiteY12" fmla="*/ 0 h 3454643"/>
              <a:gd name="connsiteX13" fmla="*/ 7749479 w 7749479"/>
              <a:gd name="connsiteY13" fmla="*/ 0 h 3454643"/>
              <a:gd name="connsiteX14" fmla="*/ 7749479 w 7749479"/>
              <a:gd name="connsiteY14" fmla="*/ 621836 h 3454643"/>
              <a:gd name="connsiteX15" fmla="*/ 7749479 w 7749479"/>
              <a:gd name="connsiteY15" fmla="*/ 1209125 h 3454643"/>
              <a:gd name="connsiteX16" fmla="*/ 7749479 w 7749479"/>
              <a:gd name="connsiteY16" fmla="*/ 1796414 h 3454643"/>
              <a:gd name="connsiteX17" fmla="*/ 7749479 w 7749479"/>
              <a:gd name="connsiteY17" fmla="*/ 2556436 h 3454643"/>
              <a:gd name="connsiteX18" fmla="*/ 7749479 w 7749479"/>
              <a:gd name="connsiteY18" fmla="*/ 3454643 h 3454643"/>
              <a:gd name="connsiteX19" fmla="*/ 7336173 w 7749479"/>
              <a:gd name="connsiteY19" fmla="*/ 3454643 h 3454643"/>
              <a:gd name="connsiteX20" fmla="*/ 6922868 w 7749479"/>
              <a:gd name="connsiteY20" fmla="*/ 3454643 h 3454643"/>
              <a:gd name="connsiteX21" fmla="*/ 6277078 w 7749479"/>
              <a:gd name="connsiteY21" fmla="*/ 3454643 h 3454643"/>
              <a:gd name="connsiteX22" fmla="*/ 5631288 w 7749479"/>
              <a:gd name="connsiteY22" fmla="*/ 3454643 h 3454643"/>
              <a:gd name="connsiteX23" fmla="*/ 4830509 w 7749479"/>
              <a:gd name="connsiteY23" fmla="*/ 3454643 h 3454643"/>
              <a:gd name="connsiteX24" fmla="*/ 4262213 w 7749479"/>
              <a:gd name="connsiteY24" fmla="*/ 3454643 h 3454643"/>
              <a:gd name="connsiteX25" fmla="*/ 3848908 w 7749479"/>
              <a:gd name="connsiteY25" fmla="*/ 3454643 h 3454643"/>
              <a:gd name="connsiteX26" fmla="*/ 3203118 w 7749479"/>
              <a:gd name="connsiteY26" fmla="*/ 3454643 h 3454643"/>
              <a:gd name="connsiteX27" fmla="*/ 2712318 w 7749479"/>
              <a:gd name="connsiteY27" fmla="*/ 3454643 h 3454643"/>
              <a:gd name="connsiteX28" fmla="*/ 2144023 w 7749479"/>
              <a:gd name="connsiteY28" fmla="*/ 3454643 h 3454643"/>
              <a:gd name="connsiteX29" fmla="*/ 1343243 w 7749479"/>
              <a:gd name="connsiteY29" fmla="*/ 3454643 h 3454643"/>
              <a:gd name="connsiteX30" fmla="*/ 852443 w 7749479"/>
              <a:gd name="connsiteY30" fmla="*/ 3454643 h 3454643"/>
              <a:gd name="connsiteX31" fmla="*/ 0 w 7749479"/>
              <a:gd name="connsiteY31" fmla="*/ 3454643 h 3454643"/>
              <a:gd name="connsiteX32" fmla="*/ 0 w 7749479"/>
              <a:gd name="connsiteY32" fmla="*/ 2694622 h 3454643"/>
              <a:gd name="connsiteX33" fmla="*/ 0 w 7749479"/>
              <a:gd name="connsiteY33" fmla="*/ 2003693 h 3454643"/>
              <a:gd name="connsiteX34" fmla="*/ 0 w 7749479"/>
              <a:gd name="connsiteY34" fmla="*/ 1278218 h 3454643"/>
              <a:gd name="connsiteX35" fmla="*/ 0 w 7749479"/>
              <a:gd name="connsiteY35" fmla="*/ 0 h 345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749479" h="3454643" fill="none" extrusionOk="0">
                <a:moveTo>
                  <a:pt x="0" y="0"/>
                </a:moveTo>
                <a:cubicBezTo>
                  <a:pt x="237258" y="4770"/>
                  <a:pt x="349844" y="-14420"/>
                  <a:pt x="568295" y="0"/>
                </a:cubicBezTo>
                <a:cubicBezTo>
                  <a:pt x="786747" y="14420"/>
                  <a:pt x="1082338" y="-9893"/>
                  <a:pt x="1291580" y="0"/>
                </a:cubicBezTo>
                <a:cubicBezTo>
                  <a:pt x="1500822" y="9893"/>
                  <a:pt x="1554557" y="1863"/>
                  <a:pt x="1704885" y="0"/>
                </a:cubicBezTo>
                <a:cubicBezTo>
                  <a:pt x="1855214" y="-1863"/>
                  <a:pt x="2297445" y="-10023"/>
                  <a:pt x="2505665" y="0"/>
                </a:cubicBezTo>
                <a:cubicBezTo>
                  <a:pt x="2713885" y="10023"/>
                  <a:pt x="2870658" y="24565"/>
                  <a:pt x="3073960" y="0"/>
                </a:cubicBezTo>
                <a:cubicBezTo>
                  <a:pt x="3277263" y="-24565"/>
                  <a:pt x="3373299" y="-3235"/>
                  <a:pt x="3564760" y="0"/>
                </a:cubicBezTo>
                <a:cubicBezTo>
                  <a:pt x="3756221" y="3235"/>
                  <a:pt x="3793639" y="-7930"/>
                  <a:pt x="3978066" y="0"/>
                </a:cubicBezTo>
                <a:cubicBezTo>
                  <a:pt x="4162493" y="7930"/>
                  <a:pt x="4467182" y="-6218"/>
                  <a:pt x="4701351" y="0"/>
                </a:cubicBezTo>
                <a:cubicBezTo>
                  <a:pt x="4935521" y="6218"/>
                  <a:pt x="4990751" y="21653"/>
                  <a:pt x="5192151" y="0"/>
                </a:cubicBezTo>
                <a:cubicBezTo>
                  <a:pt x="5393551" y="-21653"/>
                  <a:pt x="5503236" y="-1705"/>
                  <a:pt x="5682951" y="0"/>
                </a:cubicBezTo>
                <a:cubicBezTo>
                  <a:pt x="5862666" y="1705"/>
                  <a:pt x="5976235" y="-14953"/>
                  <a:pt x="6096257" y="0"/>
                </a:cubicBezTo>
                <a:cubicBezTo>
                  <a:pt x="6216279" y="14953"/>
                  <a:pt x="6526981" y="17451"/>
                  <a:pt x="6742047" y="0"/>
                </a:cubicBezTo>
                <a:cubicBezTo>
                  <a:pt x="6957113" y="-17451"/>
                  <a:pt x="7333692" y="-10718"/>
                  <a:pt x="7749479" y="0"/>
                </a:cubicBezTo>
                <a:cubicBezTo>
                  <a:pt x="7750141" y="124451"/>
                  <a:pt x="7772154" y="477050"/>
                  <a:pt x="7749479" y="621836"/>
                </a:cubicBezTo>
                <a:cubicBezTo>
                  <a:pt x="7726804" y="766622"/>
                  <a:pt x="7767722" y="969042"/>
                  <a:pt x="7749479" y="1209125"/>
                </a:cubicBezTo>
                <a:cubicBezTo>
                  <a:pt x="7731236" y="1449208"/>
                  <a:pt x="7721668" y="1522969"/>
                  <a:pt x="7749479" y="1796414"/>
                </a:cubicBezTo>
                <a:cubicBezTo>
                  <a:pt x="7777290" y="2069859"/>
                  <a:pt x="7765118" y="2393298"/>
                  <a:pt x="7749479" y="2556436"/>
                </a:cubicBezTo>
                <a:cubicBezTo>
                  <a:pt x="7733840" y="2719574"/>
                  <a:pt x="7768402" y="3017689"/>
                  <a:pt x="7749479" y="3454643"/>
                </a:cubicBezTo>
                <a:cubicBezTo>
                  <a:pt x="7645210" y="3450753"/>
                  <a:pt x="7441916" y="3449202"/>
                  <a:pt x="7336173" y="3454643"/>
                </a:cubicBezTo>
                <a:cubicBezTo>
                  <a:pt x="7230430" y="3460084"/>
                  <a:pt x="7007022" y="3469584"/>
                  <a:pt x="6922868" y="3454643"/>
                </a:cubicBezTo>
                <a:cubicBezTo>
                  <a:pt x="6838714" y="3439702"/>
                  <a:pt x="6475235" y="3423581"/>
                  <a:pt x="6277078" y="3454643"/>
                </a:cubicBezTo>
                <a:cubicBezTo>
                  <a:pt x="6078921" y="3485706"/>
                  <a:pt x="5918508" y="3449739"/>
                  <a:pt x="5631288" y="3454643"/>
                </a:cubicBezTo>
                <a:cubicBezTo>
                  <a:pt x="5344068" y="3459548"/>
                  <a:pt x="5098856" y="3429527"/>
                  <a:pt x="4830509" y="3454643"/>
                </a:cubicBezTo>
                <a:cubicBezTo>
                  <a:pt x="4562162" y="3479759"/>
                  <a:pt x="4509413" y="3479879"/>
                  <a:pt x="4262213" y="3454643"/>
                </a:cubicBezTo>
                <a:cubicBezTo>
                  <a:pt x="4015013" y="3429407"/>
                  <a:pt x="4039961" y="3470841"/>
                  <a:pt x="3848908" y="3454643"/>
                </a:cubicBezTo>
                <a:cubicBezTo>
                  <a:pt x="3657856" y="3438445"/>
                  <a:pt x="3420495" y="3444306"/>
                  <a:pt x="3203118" y="3454643"/>
                </a:cubicBezTo>
                <a:cubicBezTo>
                  <a:pt x="2985741" y="3464981"/>
                  <a:pt x="2849682" y="3470568"/>
                  <a:pt x="2712318" y="3454643"/>
                </a:cubicBezTo>
                <a:cubicBezTo>
                  <a:pt x="2574954" y="3438718"/>
                  <a:pt x="2393654" y="3477221"/>
                  <a:pt x="2144023" y="3454643"/>
                </a:cubicBezTo>
                <a:cubicBezTo>
                  <a:pt x="1894393" y="3432065"/>
                  <a:pt x="1533272" y="3453284"/>
                  <a:pt x="1343243" y="3454643"/>
                </a:cubicBezTo>
                <a:cubicBezTo>
                  <a:pt x="1153214" y="3456002"/>
                  <a:pt x="962564" y="3438102"/>
                  <a:pt x="852443" y="3454643"/>
                </a:cubicBezTo>
                <a:cubicBezTo>
                  <a:pt x="742322" y="3471184"/>
                  <a:pt x="228216" y="3428602"/>
                  <a:pt x="0" y="3454643"/>
                </a:cubicBezTo>
                <a:cubicBezTo>
                  <a:pt x="-23609" y="3172767"/>
                  <a:pt x="26939" y="2929248"/>
                  <a:pt x="0" y="2694622"/>
                </a:cubicBezTo>
                <a:cubicBezTo>
                  <a:pt x="-26939" y="2459996"/>
                  <a:pt x="30197" y="2243926"/>
                  <a:pt x="0" y="2003693"/>
                </a:cubicBezTo>
                <a:cubicBezTo>
                  <a:pt x="-30197" y="1763460"/>
                  <a:pt x="-22398" y="1586758"/>
                  <a:pt x="0" y="1278218"/>
                </a:cubicBezTo>
                <a:cubicBezTo>
                  <a:pt x="22398" y="969678"/>
                  <a:pt x="-10102" y="526821"/>
                  <a:pt x="0" y="0"/>
                </a:cubicBezTo>
                <a:close/>
              </a:path>
              <a:path w="7749479" h="3454643" stroke="0" extrusionOk="0">
                <a:moveTo>
                  <a:pt x="0" y="0"/>
                </a:moveTo>
                <a:cubicBezTo>
                  <a:pt x="150777" y="20563"/>
                  <a:pt x="368881" y="-21967"/>
                  <a:pt x="490800" y="0"/>
                </a:cubicBezTo>
                <a:cubicBezTo>
                  <a:pt x="612719" y="21967"/>
                  <a:pt x="818065" y="-2263"/>
                  <a:pt x="1059095" y="0"/>
                </a:cubicBezTo>
                <a:cubicBezTo>
                  <a:pt x="1300126" y="2263"/>
                  <a:pt x="1484588" y="22985"/>
                  <a:pt x="1704885" y="0"/>
                </a:cubicBezTo>
                <a:cubicBezTo>
                  <a:pt x="1925182" y="-22985"/>
                  <a:pt x="2052073" y="18586"/>
                  <a:pt x="2273181" y="0"/>
                </a:cubicBezTo>
                <a:cubicBezTo>
                  <a:pt x="2494289" y="-18586"/>
                  <a:pt x="2851294" y="-32511"/>
                  <a:pt x="2996465" y="0"/>
                </a:cubicBezTo>
                <a:cubicBezTo>
                  <a:pt x="3141636" y="32511"/>
                  <a:pt x="3514067" y="-14389"/>
                  <a:pt x="3719750" y="0"/>
                </a:cubicBezTo>
                <a:cubicBezTo>
                  <a:pt x="3925433" y="14389"/>
                  <a:pt x="4092599" y="-23710"/>
                  <a:pt x="4443035" y="0"/>
                </a:cubicBezTo>
                <a:cubicBezTo>
                  <a:pt x="4793471" y="23710"/>
                  <a:pt x="4931842" y="5120"/>
                  <a:pt x="5166319" y="0"/>
                </a:cubicBezTo>
                <a:cubicBezTo>
                  <a:pt x="5400796" y="-5120"/>
                  <a:pt x="5507875" y="-711"/>
                  <a:pt x="5657120" y="0"/>
                </a:cubicBezTo>
                <a:cubicBezTo>
                  <a:pt x="5806365" y="711"/>
                  <a:pt x="5948142" y="-13081"/>
                  <a:pt x="6070425" y="0"/>
                </a:cubicBezTo>
                <a:cubicBezTo>
                  <a:pt x="6192708" y="13081"/>
                  <a:pt x="6436704" y="275"/>
                  <a:pt x="6793710" y="0"/>
                </a:cubicBezTo>
                <a:cubicBezTo>
                  <a:pt x="7150717" y="-275"/>
                  <a:pt x="7339324" y="28366"/>
                  <a:pt x="7749479" y="0"/>
                </a:cubicBezTo>
                <a:cubicBezTo>
                  <a:pt x="7740969" y="325808"/>
                  <a:pt x="7778429" y="432084"/>
                  <a:pt x="7749479" y="760021"/>
                </a:cubicBezTo>
                <a:cubicBezTo>
                  <a:pt x="7720529" y="1087958"/>
                  <a:pt x="7744393" y="1140412"/>
                  <a:pt x="7749479" y="1520043"/>
                </a:cubicBezTo>
                <a:cubicBezTo>
                  <a:pt x="7754565" y="1899674"/>
                  <a:pt x="7748365" y="1923068"/>
                  <a:pt x="7749479" y="2141879"/>
                </a:cubicBezTo>
                <a:cubicBezTo>
                  <a:pt x="7750593" y="2360690"/>
                  <a:pt x="7753488" y="2577100"/>
                  <a:pt x="7749479" y="2832807"/>
                </a:cubicBezTo>
                <a:cubicBezTo>
                  <a:pt x="7745470" y="3088514"/>
                  <a:pt x="7760606" y="3184680"/>
                  <a:pt x="7749479" y="3454643"/>
                </a:cubicBezTo>
                <a:cubicBezTo>
                  <a:pt x="7621845" y="3449839"/>
                  <a:pt x="7502442" y="3437265"/>
                  <a:pt x="7336173" y="3454643"/>
                </a:cubicBezTo>
                <a:cubicBezTo>
                  <a:pt x="7169904" y="3472021"/>
                  <a:pt x="6955535" y="3450709"/>
                  <a:pt x="6690384" y="3454643"/>
                </a:cubicBezTo>
                <a:cubicBezTo>
                  <a:pt x="6425233" y="3458577"/>
                  <a:pt x="6343824" y="3427529"/>
                  <a:pt x="6044594" y="3454643"/>
                </a:cubicBezTo>
                <a:cubicBezTo>
                  <a:pt x="5745364" y="3481758"/>
                  <a:pt x="5653997" y="3431075"/>
                  <a:pt x="5553793" y="3454643"/>
                </a:cubicBezTo>
                <a:cubicBezTo>
                  <a:pt x="5453589" y="3478211"/>
                  <a:pt x="5023171" y="3476152"/>
                  <a:pt x="4753014" y="3454643"/>
                </a:cubicBezTo>
                <a:cubicBezTo>
                  <a:pt x="4482857" y="3433134"/>
                  <a:pt x="4317119" y="3430076"/>
                  <a:pt x="4184719" y="3454643"/>
                </a:cubicBezTo>
                <a:cubicBezTo>
                  <a:pt x="4052320" y="3479210"/>
                  <a:pt x="3833542" y="3430720"/>
                  <a:pt x="3616424" y="3454643"/>
                </a:cubicBezTo>
                <a:cubicBezTo>
                  <a:pt x="3399307" y="3478566"/>
                  <a:pt x="3165627" y="3468134"/>
                  <a:pt x="3048128" y="3454643"/>
                </a:cubicBezTo>
                <a:cubicBezTo>
                  <a:pt x="2930629" y="3441152"/>
                  <a:pt x="2560358" y="3420853"/>
                  <a:pt x="2324844" y="3454643"/>
                </a:cubicBezTo>
                <a:cubicBezTo>
                  <a:pt x="2089330" y="3488433"/>
                  <a:pt x="1954901" y="3436063"/>
                  <a:pt x="1834043" y="3454643"/>
                </a:cubicBezTo>
                <a:cubicBezTo>
                  <a:pt x="1713185" y="3473223"/>
                  <a:pt x="1345233" y="3428989"/>
                  <a:pt x="1033264" y="3454643"/>
                </a:cubicBezTo>
                <a:cubicBezTo>
                  <a:pt x="721295" y="3480297"/>
                  <a:pt x="745380" y="3465264"/>
                  <a:pt x="619958" y="3454643"/>
                </a:cubicBezTo>
                <a:cubicBezTo>
                  <a:pt x="494536" y="3444022"/>
                  <a:pt x="150842" y="3458928"/>
                  <a:pt x="0" y="3454643"/>
                </a:cubicBezTo>
                <a:cubicBezTo>
                  <a:pt x="7083" y="3307703"/>
                  <a:pt x="-1419" y="2912205"/>
                  <a:pt x="0" y="2763714"/>
                </a:cubicBezTo>
                <a:cubicBezTo>
                  <a:pt x="1419" y="2615223"/>
                  <a:pt x="10615" y="2448344"/>
                  <a:pt x="0" y="2176425"/>
                </a:cubicBezTo>
                <a:cubicBezTo>
                  <a:pt x="-10615" y="1904506"/>
                  <a:pt x="-2316" y="1783057"/>
                  <a:pt x="0" y="1520043"/>
                </a:cubicBezTo>
                <a:cubicBezTo>
                  <a:pt x="2316" y="1257029"/>
                  <a:pt x="-21868" y="1161959"/>
                  <a:pt x="0" y="863661"/>
                </a:cubicBezTo>
                <a:cubicBezTo>
                  <a:pt x="21868" y="565363"/>
                  <a:pt x="28585" y="407634"/>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02165966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auto">
              <a:spcAft>
                <a:spcPts val="0"/>
              </a:spcAft>
              <a:defRPr/>
            </a:pPr>
            <a:r>
              <a:rPr lang="en-GB" sz="2400" dirty="0">
                <a:solidFill>
                  <a:schemeClr val="tx1"/>
                </a:solidFill>
                <a:ea typeface="Tahoma" panose="020B0604030504040204" pitchFamily="34" charset="0"/>
                <a:cs typeface="Tahoma" panose="020B0604030504040204" pitchFamily="34" charset="0"/>
              </a:rPr>
              <a:t>The purpose of debriefing is to identify good practice &amp; areas for improvement, which could include organisational learning &amp; joint organisational learning (see JOL via JESIP for more information) The gold, silver or bronze commander should establish at an early stage, the debriefing arrangements required &amp; identify who should be responsible for compiling &amp; assessing any debriefing material generated.</a:t>
            </a:r>
          </a:p>
        </p:txBody>
      </p:sp>
    </p:spTree>
    <p:extLst>
      <p:ext uri="{BB962C8B-B14F-4D97-AF65-F5344CB8AC3E}">
        <p14:creationId xmlns:p14="http://schemas.microsoft.com/office/powerpoint/2010/main" val="1800304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47729" y="1268760"/>
            <a:ext cx="4936281" cy="3600400"/>
          </a:xfrm>
          <a:prstGeom prst="rect">
            <a:avLst/>
          </a:prstGeom>
        </p:spPr>
      </p:pic>
    </p:spTree>
    <p:extLst>
      <p:ext uri="{BB962C8B-B14F-4D97-AF65-F5344CB8AC3E}">
        <p14:creationId xmlns:p14="http://schemas.microsoft.com/office/powerpoint/2010/main" val="2505532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17074</TotalTime>
  <Words>18370</Words>
  <Application>Microsoft Office PowerPoint</Application>
  <PresentationFormat>Widescreen</PresentationFormat>
  <Paragraphs>1067</Paragraphs>
  <Slides>54</Slides>
  <Notes>54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54</vt:i4>
      </vt:variant>
    </vt:vector>
  </HeadingPairs>
  <TitlesOfParts>
    <vt:vector size="64" baseType="lpstr">
      <vt:lpstr>Arial</vt:lpstr>
      <vt:lpstr>Arial Nova</vt:lpstr>
      <vt:lpstr>Arial Nova Cond</vt:lpstr>
      <vt:lpstr>Calibri</vt:lpstr>
      <vt:lpstr>Calibri Light</vt:lpstr>
      <vt:lpstr>Microsoft Sans Serif</vt:lpstr>
      <vt:lpstr>Symbol</vt:lpstr>
      <vt:lpstr>Tahoma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of Information/intelligence</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Managing Information</vt:lpstr>
      <vt:lpstr>MOPI</vt:lpstr>
      <vt:lpstr>PowerPoint Presentation</vt:lpstr>
      <vt:lpstr>PowerPoint Presentation</vt:lpstr>
      <vt:lpstr>Policing purpose refers to…….</vt:lpstr>
      <vt:lpstr>Managing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BURGLARY</dc:title>
  <dc:creator>nagle</dc:creator>
  <cp:lastModifiedBy>Neil,Sharon swp3514</cp:lastModifiedBy>
  <cp:revision>791</cp:revision>
  <cp:lastPrinted>2017-05-11T12:21:58Z</cp:lastPrinted>
  <dcterms:created xsi:type="dcterms:W3CDTF">2005-11-23T15:20:22Z</dcterms:created>
  <dcterms:modified xsi:type="dcterms:W3CDTF">2023-06-02T11:01:33Z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ca73e042-aaca-4815-8e33-e6a1cb640fa0</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2021-12-22T14:36:21Z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a8a4e2ed-069b-4231-bbb2-03b2c5fd82d2</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