
<file path=[Content_Types].xml><?xml version="1.0" encoding="utf-8"?>
<Types xmlns="http://schemas.openxmlformats.org/package/2006/content-types">
  <Default Extension="emf" ContentType="image/x-emf"/>
  <Default Extension="jp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7"/>
  </p:notesMasterIdLst>
  <p:sldIdLst>
    <p:sldId id="257" r:id="rId2"/>
    <p:sldId id="294" r:id="rId3"/>
    <p:sldId id="328" r:id="rId4"/>
    <p:sldId id="332" r:id="rId5"/>
    <p:sldId id="346" r:id="rId6"/>
    <p:sldId id="347" r:id="rId7"/>
    <p:sldId id="331" r:id="rId8"/>
    <p:sldId id="348" r:id="rId9"/>
    <p:sldId id="330" r:id="rId10"/>
    <p:sldId id="333" r:id="rId11"/>
    <p:sldId id="349" r:id="rId12"/>
    <p:sldId id="339" r:id="rId13"/>
    <p:sldId id="336" r:id="rId14"/>
    <p:sldId id="335" r:id="rId15"/>
    <p:sldId id="337" r:id="rId16"/>
    <p:sldId id="340" r:id="rId17"/>
    <p:sldId id="341" r:id="rId18"/>
    <p:sldId id="342" r:id="rId19"/>
    <p:sldId id="338" r:id="rId20"/>
    <p:sldId id="343" r:id="rId21"/>
    <p:sldId id="344" r:id="rId22"/>
    <p:sldId id="327" r:id="rId23"/>
    <p:sldId id="273" r:id="rId24"/>
    <p:sldId id="320" r:id="rId25"/>
    <p:sldId id="345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Bell-Davies" initials="MB" lastIdx="1" clrIdx="0">
    <p:extLst>
      <p:ext uri="{19B8F6BF-5375-455C-9EA6-DF929625EA0E}">
        <p15:presenceInfo xmlns:p15="http://schemas.microsoft.com/office/powerpoint/2012/main" userId="S::m.bell-davies@uwtsd.ac.uk::cf4517c8-733c-4d00-a9de-ac3b52b5471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44"/>
    <p:restoredTop sz="71905"/>
  </p:normalViewPr>
  <p:slideViewPr>
    <p:cSldViewPr snapToGrid="0" snapToObjects="1">
      <p:cViewPr varScale="1">
        <p:scale>
          <a:sx n="62" d="100"/>
          <a:sy n="62" d="100"/>
        </p:scale>
        <p:origin x="1382" y="48"/>
      </p:cViewPr>
      <p:guideLst/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826A2C-5479-944A-8225-4D3982AB50B4}" type="datetimeFigureOut">
              <a:rPr lang="en-US" smtClean="0"/>
              <a:t>10/8/2020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6B352B-CE58-8244-A246-7FE01DB8FC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36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6B352B-CE58-8244-A246-7FE01DB8FCC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7017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6B352B-CE58-8244-A246-7FE01DB8FCC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0321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6B352B-CE58-8244-A246-7FE01DB8FCC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129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6B352B-CE58-8244-A246-7FE01DB8FCC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6797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6B352B-CE58-8244-A246-7FE01DB8FCC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9420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(Gibbs, G., 1999) Using Assessment Strategically to Change the Way Students. </a:t>
            </a:r>
            <a:r>
              <a:rPr lang="en-GB" sz="1200" i="1" dirty="0"/>
              <a:t>Assessment matters in higher education</a:t>
            </a:r>
            <a:r>
              <a:rPr lang="en-GB" sz="1200" dirty="0"/>
              <a:t>, p. 52.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6B352B-CE58-8244-A246-7FE01DB8FCC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6787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6B352B-CE58-8244-A246-7FE01DB8FCC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9893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6B352B-CE58-8244-A246-7FE01DB8FCC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3169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6B352B-CE58-8244-A246-7FE01DB8FCC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7520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6B352B-CE58-8244-A246-7FE01DB8FCC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0214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6B352B-CE58-8244-A246-7FE01DB8FCC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1880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6B352B-CE58-8244-A246-7FE01DB8FCC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4017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6B352B-CE58-8244-A246-7FE01DB8FCC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6833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6B352B-CE58-8244-A246-7FE01DB8FCC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7836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6B352B-CE58-8244-A246-7FE01DB8FCC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9717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6B352B-CE58-8244-A246-7FE01DB8FCC2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3756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Assessments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Requirements of Assessments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21</a:t>
            </a:r>
            <a:r>
              <a:rPr lang="en-US" baseline="30000" dirty="0"/>
              <a:t>st</a:t>
            </a:r>
            <a:r>
              <a:rPr lang="en-US" dirty="0"/>
              <a:t> Century Learners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Types of Assessment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Principles of Assessment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Formative or Summative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Workplace Assessments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Authentic Assessments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Millers Pyramid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Feedback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Giving Feedback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Good Feedback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Work Based Example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Impacts of Feedback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Reaction to Feedback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6B352B-CE58-8244-A246-7FE01DB8FCC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8428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304A26-0D3A-5541-86B8-46DA5CA36584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264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304A26-0D3A-5541-86B8-46DA5CA36584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609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6B352B-CE58-8244-A246-7FE01DB8FCC2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261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FA1EB535-FD61-4A9C-9096-2BD4B955C174}" type="datetime1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889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1746"/>
            <a:ext cx="10972800" cy="1143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9EF55-93F3-4F59-B2CC-7FFC222AECF8}" type="datetime1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942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97E76-EFB2-4AF3-AA78-C4BDCD222E78}" type="datetime1">
              <a:rPr lang="en-GB" smtClean="0"/>
              <a:t>08/10/2020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751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4A07F-3A93-4B0D-B98F-18F7D6B6F8F9}" type="datetime1">
              <a:rPr lang="en-GB" smtClean="0"/>
              <a:t>08/10/2020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021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19E6F-DAA7-45F5-B261-DD074588C1C0}" type="datetime1">
              <a:rPr lang="en-GB" smtClean="0"/>
              <a:t>08/10/2020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654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6A818-4D65-4773-95B1-ACD3D376FA51}" type="datetime1">
              <a:rPr lang="en-GB" smtClean="0"/>
              <a:t>08/10/2020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184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BDFB3-B3CA-4774-A124-EED5487DA404}" type="datetime1">
              <a:rPr lang="en-GB" smtClean="0"/>
              <a:t>08/10/2020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5738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4E5F-8B6A-428A-AFA4-33B6B75F534E}" type="datetime1">
              <a:rPr lang="en-GB" smtClean="0"/>
              <a:t>08/10/2020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806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F45BF-86A6-4971-9911-E4ECF186F714}" type="datetime1">
              <a:rPr lang="en-GB" smtClean="0"/>
              <a:t>08/10/2020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68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9EA52-3928-4B5E-A0EE-C76291E66012}" type="datetime1">
              <a:rPr lang="en-GB" smtClean="0"/>
              <a:t>08/10/2020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845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639-EB68-42BD-BAA3-182B0CBB6A30}" type="datetime1">
              <a:rPr lang="en-GB" smtClean="0"/>
              <a:t>08/10/2020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714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3E945C-4056-4F98-BB02-CCD2975A3A20}" type="datetime1">
              <a:rPr lang="en-GB" smtClean="0"/>
              <a:t>08/10/2020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929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sh6wsUFQT0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YcJdZGz6ifY" TargetMode="External"/><Relationship Id="rId5" Type="http://schemas.openxmlformats.org/officeDocument/2006/relationships/hyperlink" Target="https://youtu.be/ym_EHcf_HbU" TargetMode="External"/><Relationship Id="rId4" Type="http://schemas.openxmlformats.org/officeDocument/2006/relationships/hyperlink" Target="https://www.ted.com/talks/joe_hirsch_the_joy_of_getting_feedback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0C4C4-D4F9-AF47-9CE8-98B486B46F5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BA Management Skills for the Workplace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BMSK5002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F01303-D95B-654C-B7CE-C557920BD2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150" y="3744615"/>
            <a:ext cx="11372850" cy="1627485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Developing Relationships &amp; Workplace Achievement</a:t>
            </a:r>
          </a:p>
          <a:p>
            <a:r>
              <a:rPr lang="en-GB" b="1" dirty="0">
                <a:solidFill>
                  <a:schemeClr val="bg1"/>
                </a:solidFill>
              </a:rPr>
              <a:t>Online Session 6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153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BEE1AB-9293-534C-B7F9-42904599A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2</a:t>
            </a:fld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EC9E1AB-77C6-AD4E-9722-2095CBBCD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8658" y="119743"/>
            <a:ext cx="7772400" cy="1143000"/>
          </a:xfrm>
        </p:spPr>
        <p:txBody>
          <a:bodyPr/>
          <a:lstStyle/>
          <a:p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Session 6 – Assessments &amp; Feedback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4A1FA51-585C-7E41-B375-9319551BAE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825172"/>
            <a:ext cx="10896600" cy="36755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dirty="0"/>
              <a:t>Session Focus </a:t>
            </a:r>
            <a:br>
              <a:rPr lang="en-GB" sz="2000" b="1" dirty="0"/>
            </a:br>
            <a:br>
              <a:rPr lang="en-US" altLang="en-US" sz="3600" dirty="0"/>
            </a:br>
            <a:r>
              <a:rPr lang="en-US" altLang="en-US" sz="3600" dirty="0"/>
              <a:t>Fair &amp; Objective Assessments</a:t>
            </a:r>
          </a:p>
          <a:p>
            <a:pPr marL="0" indent="0">
              <a:buNone/>
            </a:pPr>
            <a:r>
              <a:rPr lang="en-US" altLang="en-US" sz="3600" dirty="0"/>
              <a:t>Delivering and Receiving Feedback</a:t>
            </a:r>
          </a:p>
        </p:txBody>
      </p:sp>
    </p:spTree>
    <p:extLst>
      <p:ext uri="{BB962C8B-B14F-4D97-AF65-F5344CB8AC3E}">
        <p14:creationId xmlns:p14="http://schemas.microsoft.com/office/powerpoint/2010/main" val="41590763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7AC1B-EF91-8447-8685-57F89BACE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Assessments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5CF399-C3F7-CB4A-8569-CEEA92FF3D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600201"/>
            <a:ext cx="7794171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/>
              <a:t>Education</a:t>
            </a:r>
            <a:br>
              <a:rPr lang="en-US" sz="2000" dirty="0"/>
            </a:br>
            <a:r>
              <a:rPr lang="en-US" sz="2000" dirty="0"/>
              <a:t>‘</a:t>
            </a:r>
            <a:r>
              <a:rPr lang="en-GB" sz="2000" i="1" dirty="0"/>
              <a:t>The wide variety of methods or tools that educators use to evaluate, measure, and document the academic readiness, learning progress, skill acquisition, or educational needs of students.’ </a:t>
            </a:r>
            <a:br>
              <a:rPr lang="en-GB" sz="2000" i="1" dirty="0"/>
            </a:br>
            <a:r>
              <a:rPr lang="en-GB" sz="2000" dirty="0"/>
              <a:t>(Assessment Definition, 2015)</a:t>
            </a:r>
            <a:endParaRPr lang="en-GB" sz="2000" i="1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i="1" dirty="0"/>
              <a:t>‘The engine which drives student learning.’ </a:t>
            </a:r>
            <a:r>
              <a:rPr lang="en-GB" sz="2000" dirty="0"/>
              <a:t>(Cowan, 2005)</a:t>
            </a:r>
            <a:br>
              <a:rPr lang="en-GB" sz="2000" dirty="0"/>
            </a:br>
            <a:br>
              <a:rPr lang="en-GB" sz="2000" dirty="0"/>
            </a:br>
            <a:r>
              <a:rPr lang="en-GB" sz="2000" b="1" dirty="0"/>
              <a:t>Workplace</a:t>
            </a:r>
            <a:br>
              <a:rPr lang="en-GB" sz="2000" b="1" dirty="0"/>
            </a:br>
            <a:r>
              <a:rPr lang="en-GB" altLang="en-US" sz="2000" dirty="0">
                <a:ea typeface="ＭＳ Ｐゴシック" panose="020B0600070205080204" pitchFamily="34" charset="-128"/>
              </a:rPr>
              <a:t>‘</a:t>
            </a:r>
            <a:r>
              <a:rPr lang="en-GB" altLang="ja-JP" sz="2000" i="1" dirty="0">
                <a:ea typeface="ＭＳ Ｐゴシック" panose="020B0600070205080204" pitchFamily="34" charset="-128"/>
              </a:rPr>
              <a:t>A systematic procedure for measuring a trainee</a:t>
            </a:r>
            <a:r>
              <a:rPr lang="en-GB" altLang="en-US" sz="2000" i="1" dirty="0">
                <a:ea typeface="ＭＳ Ｐゴシック" panose="020B0600070205080204" pitchFamily="34" charset="-128"/>
              </a:rPr>
              <a:t>’</a:t>
            </a:r>
            <a:r>
              <a:rPr lang="en-GB" altLang="ja-JP" sz="2000" i="1" dirty="0">
                <a:ea typeface="ＭＳ Ｐゴシック" panose="020B0600070205080204" pitchFamily="34" charset="-128"/>
              </a:rPr>
              <a:t>s progress or level of achievement against defined criteria to make a judgement about a trainee</a:t>
            </a:r>
            <a:r>
              <a:rPr lang="en-GB" altLang="en-US" sz="2000" dirty="0">
                <a:ea typeface="ＭＳ Ｐゴシック" panose="020B0600070205080204" pitchFamily="34" charset="-128"/>
              </a:rPr>
              <a:t>’ (GMC, 2010)</a:t>
            </a:r>
            <a:endParaRPr lang="en-US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E5C727-1308-8C46-86D1-FFF8C8DF1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3</a:t>
            </a:fld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9B6270A-6443-AA44-8C91-4749DA39F4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6963" y="1582058"/>
            <a:ext cx="2997326" cy="398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107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0B09E3-2D33-7949-ADC7-A452A2930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of 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0381CD-09D0-8C41-AEE2-04909DE318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Clear purpose</a:t>
            </a:r>
          </a:p>
          <a:p>
            <a:r>
              <a:rPr lang="en-US" dirty="0"/>
              <a:t>Fair</a:t>
            </a:r>
          </a:p>
          <a:p>
            <a:r>
              <a:rPr lang="en-US" dirty="0"/>
              <a:t>Clearly related to the learning that has taken place</a:t>
            </a:r>
          </a:p>
          <a:p>
            <a:r>
              <a:rPr lang="en-US" dirty="0"/>
              <a:t>Tests what should be assessed rather than what is easy to assess</a:t>
            </a:r>
          </a:p>
          <a:p>
            <a:r>
              <a:rPr lang="en-US" dirty="0"/>
              <a:t>Helps to improve performance if formative, or reliably sorts out the pass from the  fail if summative</a:t>
            </a:r>
          </a:p>
          <a:p>
            <a:r>
              <a:rPr lang="en-US" dirty="0"/>
              <a:t>Multi-faceted</a:t>
            </a:r>
          </a:p>
          <a:p>
            <a:r>
              <a:rPr lang="en-US" dirty="0"/>
              <a:t>Reliable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276771-094F-A54C-9213-167817772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7237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F94A0-D7F4-0647-BE8F-20F1EDBD5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21</a:t>
            </a:r>
            <a:r>
              <a:rPr lang="en-US" baseline="30000" dirty="0"/>
              <a:t>st</a:t>
            </a:r>
            <a:r>
              <a:rPr lang="en-US" dirty="0"/>
              <a:t> Century Learner is …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26CDFC-8C45-3542-BB47-039B743F7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5</a:t>
            </a:fld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D622FF-CBB6-A743-9D26-E708E6A1CD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8686" y="983665"/>
            <a:ext cx="6937828" cy="4702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453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C0E447-2BF0-4B45-906A-604AF4953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5EEA2-970D-2940-8679-CD591B5FD3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628" y="1614715"/>
            <a:ext cx="11422743" cy="391703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How well are students currently performing, what are they poor at?</a:t>
            </a:r>
          </a:p>
          <a:p>
            <a:r>
              <a:rPr lang="en-US" dirty="0"/>
              <a:t>What do students currently do with their time out of class and do they spend enough time which is distributed evenly enough learning?</a:t>
            </a:r>
          </a:p>
          <a:p>
            <a:r>
              <a:rPr lang="en-US" dirty="0"/>
              <a:t>How is learning </a:t>
            </a:r>
            <a:r>
              <a:rPr lang="en-US" dirty="0" err="1"/>
              <a:t>behaviour</a:t>
            </a:r>
            <a:r>
              <a:rPr lang="en-US" dirty="0"/>
              <a:t> influenced by the current assessment methods and tasks?</a:t>
            </a:r>
          </a:p>
          <a:p>
            <a:r>
              <a:rPr lang="en-US" dirty="0"/>
              <a:t>How might students’ learning time be captured in sufficient quantity and with an appropriate distribution across the course, without increasing tutor efforts?</a:t>
            </a:r>
          </a:p>
          <a:p>
            <a:r>
              <a:rPr lang="en-US" dirty="0"/>
              <a:t>What learning benefits might accrue from students doing some of the assessment for themselves and/or each other that tutors currently do for them?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D10200-47C8-EC4C-9A14-AB51679F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6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F25175-9E27-4449-8936-02A2A2C4116F}"/>
              </a:ext>
            </a:extLst>
          </p:cNvPr>
          <p:cNvSpPr/>
          <p:nvPr/>
        </p:nvSpPr>
        <p:spPr>
          <a:xfrm>
            <a:off x="10314087" y="5377858"/>
            <a:ext cx="149328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/>
              <a:t>(Gibbs, G., 1999)</a:t>
            </a:r>
          </a:p>
        </p:txBody>
      </p:sp>
    </p:spTree>
    <p:extLst>
      <p:ext uri="{BB962C8B-B14F-4D97-AF65-F5344CB8AC3E}">
        <p14:creationId xmlns:p14="http://schemas.microsoft.com/office/powerpoint/2010/main" val="15230280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985F7-85D0-F548-84E6-B29F1D929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273FDF-3503-A042-89A7-1E1B4E657E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Formative – Aids learning through constructive feedback</a:t>
            </a:r>
          </a:p>
          <a:p>
            <a:r>
              <a:rPr lang="en-US" dirty="0"/>
              <a:t>Summative – Determines levels of competence for progression</a:t>
            </a:r>
          </a:p>
          <a:p>
            <a:r>
              <a:rPr lang="en-US" dirty="0"/>
              <a:t>Appraisal – Formal review of progress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DFBAC4-4B8D-FF4D-8303-9482F1755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6769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B7635-1867-F645-A201-ADEFFC127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Principles of Assessment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086E6F-09FF-BD4D-AAED-67E337680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8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DDD135A-44DD-E742-B9B7-92E4B16145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934" y="1030514"/>
            <a:ext cx="10203066" cy="4323586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5B822C8-F734-4F41-83C5-6CFA93280DBB}"/>
              </a:ext>
            </a:extLst>
          </p:cNvPr>
          <p:cNvSpPr/>
          <p:nvPr/>
        </p:nvSpPr>
        <p:spPr>
          <a:xfrm>
            <a:off x="8373301" y="5354100"/>
            <a:ext cx="363001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Principles and Methods of Assessment. (2015)</a:t>
            </a:r>
          </a:p>
        </p:txBody>
      </p:sp>
    </p:spTree>
    <p:extLst>
      <p:ext uri="{BB962C8B-B14F-4D97-AF65-F5344CB8AC3E}">
        <p14:creationId xmlns:p14="http://schemas.microsoft.com/office/powerpoint/2010/main" val="989677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8A1F8-7029-4B4C-9AC3-86F74F844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Formative or Summative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87DC6E-601E-9C4B-A41E-18289476F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9</a:t>
            </a:fld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F31A9ED-7A47-E34C-B0E6-C35218F0B1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9582318"/>
              </p:ext>
            </p:extLst>
          </p:nvPr>
        </p:nvGraphicFramePr>
        <p:xfrm>
          <a:off x="864972" y="957580"/>
          <a:ext cx="10008974" cy="439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04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04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Formative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Summative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Aim is to enhance learning through providing feedback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2060"/>
                          </a:solidFill>
                        </a:rPr>
                        <a:t>Aim</a:t>
                      </a:r>
                      <a:r>
                        <a:rPr lang="en-GB" sz="1800" baseline="0" dirty="0">
                          <a:solidFill>
                            <a:srgbClr val="002060"/>
                          </a:solidFill>
                        </a:rPr>
                        <a:t> is to p</a:t>
                      </a:r>
                      <a:r>
                        <a:rPr lang="en-GB" sz="1800" dirty="0">
                          <a:solidFill>
                            <a:srgbClr val="002060"/>
                          </a:solidFill>
                        </a:rPr>
                        <a:t>rovide data for selection (e.g. next stage of education, employment)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Indicates what is good and why this is good; and how things could be improved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2060"/>
                          </a:solidFill>
                        </a:rPr>
                        <a:t>Quantifies and rewards achievement in meeting assessed criteria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2060"/>
                          </a:solidFill>
                        </a:rPr>
                        <a:t>Integral part of teaching and learning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2060"/>
                          </a:solidFill>
                        </a:rPr>
                        <a:t>Normally at the end of a block of learning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Affects what the student and the teacher does next.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Can provide information that has formative/diagnostic value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2060"/>
                          </a:solidFill>
                        </a:rPr>
                        <a:t>Doesn’t contribute to final mark, hence focus</a:t>
                      </a:r>
                      <a:r>
                        <a:rPr lang="en-GB" sz="1800" baseline="0" dirty="0">
                          <a:solidFill>
                            <a:srgbClr val="002060"/>
                          </a:solidFill>
                        </a:rPr>
                        <a:t> on educational impact.</a:t>
                      </a:r>
                      <a:r>
                        <a:rPr lang="en-GB" sz="1800" dirty="0">
                          <a:solidFill>
                            <a:srgbClr val="002060"/>
                          </a:solidFill>
                        </a:rPr>
                        <a:t>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2060"/>
                          </a:solidFill>
                        </a:rPr>
                        <a:t>Contributes to final mark, hence validity and reliability are important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261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CC8173-37C2-B84E-9E5B-CC3DCC04D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Workplace Assessments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F9930E-F7CC-5940-BCA6-42A6070C37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Assessment for learning (formative)</a:t>
            </a:r>
          </a:p>
          <a:p>
            <a:r>
              <a:rPr lang="en-US" dirty="0"/>
              <a:t>Assessment of learning (summative)</a:t>
            </a:r>
          </a:p>
          <a:p>
            <a:r>
              <a:rPr lang="en-US" dirty="0"/>
              <a:t>Learning is at its most powerful when it is authentic (workplace)</a:t>
            </a:r>
          </a:p>
          <a:p>
            <a:r>
              <a:rPr lang="en-US" dirty="0"/>
              <a:t>Valid but not always reliable assessor (subjective versus objective)</a:t>
            </a:r>
          </a:p>
          <a:p>
            <a:r>
              <a:rPr lang="en-US" dirty="0"/>
              <a:t>Reliability when part of many</a:t>
            </a:r>
          </a:p>
          <a:p>
            <a:r>
              <a:rPr lang="en-US" dirty="0"/>
              <a:t>Learning by doing, reviewing, reflection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2A313C-B50B-DD47-8E82-4A1F9AF98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2391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96AFD-FA82-0049-B56A-DCA281BB2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Authentic Assessments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5529F-B376-9D43-8D22-F1B2A4672C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639456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GB" dirty="0">
                <a:solidFill>
                  <a:srgbClr val="161515"/>
                </a:solidFill>
              </a:rPr>
              <a:t>The aspect of authenticity is important. </a:t>
            </a:r>
          </a:p>
          <a:p>
            <a:pPr marL="0" indent="0" fontAlgn="base">
              <a:buNone/>
            </a:pPr>
            <a:br>
              <a:rPr lang="en-GB" dirty="0">
                <a:solidFill>
                  <a:srgbClr val="161515"/>
                </a:solidFill>
              </a:rPr>
            </a:br>
            <a:r>
              <a:rPr lang="en-GB" dirty="0">
                <a:solidFill>
                  <a:srgbClr val="161515"/>
                </a:solidFill>
              </a:rPr>
              <a:t>Authentic assessment can be defined as:</a:t>
            </a:r>
            <a:br>
              <a:rPr lang="en-GB" dirty="0">
                <a:solidFill>
                  <a:srgbClr val="161515"/>
                </a:solidFill>
              </a:rPr>
            </a:br>
            <a:br>
              <a:rPr lang="en-GB" dirty="0">
                <a:solidFill>
                  <a:srgbClr val="161515"/>
                </a:solidFill>
              </a:rPr>
            </a:br>
            <a:r>
              <a:rPr lang="en-GB" i="1" dirty="0"/>
              <a:t>“An assessment requiring students to use the […] competencies, or combinations of knowledge, skills, and attitudes that they need to apply in the criterion situation in professional life.”</a:t>
            </a:r>
          </a:p>
          <a:p>
            <a:pPr marL="0" indent="0" algn="r" fontAlgn="base">
              <a:buNone/>
            </a:pPr>
            <a:r>
              <a:rPr lang="en-GB" sz="1400" dirty="0"/>
              <a:t>(</a:t>
            </a:r>
            <a:r>
              <a:rPr lang="en-GB" sz="1400" dirty="0" err="1"/>
              <a:t>Gulikers</a:t>
            </a:r>
            <a:r>
              <a:rPr lang="en-GB" sz="1400" dirty="0"/>
              <a:t>, </a:t>
            </a:r>
            <a:r>
              <a:rPr lang="en-GB" sz="1400" dirty="0" err="1"/>
              <a:t>Bastiaens</a:t>
            </a:r>
            <a:r>
              <a:rPr lang="en-GB" sz="1400" dirty="0"/>
              <a:t>, &amp; Kirschner, 2004)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B2E769-A0FD-8F4A-A625-60062B376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6736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573A3-8C68-1642-A0F0-6922C26AE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Millers Pyramid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A228C2-8CA6-274B-8CFD-2DC5B9D7A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12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F40D950-EBB4-2C4A-85FE-75CC571F70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2129" y="1408176"/>
            <a:ext cx="8464159" cy="38237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3F938CA-8240-C149-93FF-C8FF1AC0B3F6}"/>
              </a:ext>
            </a:extLst>
          </p:cNvPr>
          <p:cNvSpPr txBox="1"/>
          <p:nvPr/>
        </p:nvSpPr>
        <p:spPr>
          <a:xfrm>
            <a:off x="9906941" y="5231974"/>
            <a:ext cx="13372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(Miller, G. 1990)</a:t>
            </a:r>
          </a:p>
        </p:txBody>
      </p:sp>
    </p:spTree>
    <p:extLst>
      <p:ext uri="{BB962C8B-B14F-4D97-AF65-F5344CB8AC3E}">
        <p14:creationId xmlns:p14="http://schemas.microsoft.com/office/powerpoint/2010/main" val="17619880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FF21D-3ABD-1143-B669-F8D8BD7EB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7623" y="164961"/>
            <a:ext cx="10972800" cy="1143000"/>
          </a:xfrm>
        </p:spPr>
        <p:txBody>
          <a:bodyPr/>
          <a:lstStyle/>
          <a:p>
            <a:r>
              <a:rPr lang="en-US" dirty="0"/>
              <a:t>Feedback Tactics</a:t>
            </a:r>
            <a:br>
              <a:rPr lang="en-US" dirty="0"/>
            </a:b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2D0AB-24FF-014D-9516-CF7B7195B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13</a:t>
            </a:fld>
            <a:endParaRPr lang="en-GB"/>
          </a:p>
        </p:txBody>
      </p:sp>
      <p:graphicFrame>
        <p:nvGraphicFramePr>
          <p:cNvPr id="5" name="Group 37">
            <a:extLst>
              <a:ext uri="{FF2B5EF4-FFF2-40B4-BE49-F238E27FC236}">
                <a16:creationId xmlns:a16="http://schemas.microsoft.com/office/drawing/2014/main" id="{573278B9-C16A-9C40-830D-30CF4252F2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5417127"/>
              </p:ext>
            </p:extLst>
          </p:nvPr>
        </p:nvGraphicFramePr>
        <p:xfrm>
          <a:off x="1611340" y="898425"/>
          <a:ext cx="9119918" cy="4541933"/>
        </p:xfrm>
        <a:graphic>
          <a:graphicData uri="http://schemas.openxmlformats.org/drawingml/2006/table">
            <a:tbl>
              <a:tblPr/>
              <a:tblGrid>
                <a:gridCol w="4559959">
                  <a:extLst>
                    <a:ext uri="{9D8B030D-6E8A-4147-A177-3AD203B41FA5}">
                      <a16:colId xmlns:a16="http://schemas.microsoft.com/office/drawing/2014/main" val="1833994517"/>
                    </a:ext>
                  </a:extLst>
                </a:gridCol>
                <a:gridCol w="4559959">
                  <a:extLst>
                    <a:ext uri="{9D8B030D-6E8A-4147-A177-3AD203B41FA5}">
                      <a16:colId xmlns:a16="http://schemas.microsoft.com/office/drawing/2014/main" val="211770552"/>
                    </a:ext>
                  </a:extLst>
                </a:gridCol>
              </a:tblGrid>
              <a:tr h="638478">
                <a:tc>
                  <a:txBody>
                    <a:bodyPr/>
                    <a:lstStyle>
                      <a:lvl1pPr eaLnBrk="0" hangingPunct="0">
                        <a:lnSpc>
                          <a:spcPct val="80000"/>
                        </a:lnSpc>
                        <a:defRPr sz="1600" b="1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4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Do</a:t>
                      </a:r>
                      <a:endParaRPr kumimoji="0" lang="en-US" alt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80000"/>
                        </a:lnSpc>
                        <a:defRPr sz="1600" b="1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4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Don’t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9271646"/>
                  </a:ext>
                </a:extLst>
              </a:tr>
              <a:tr h="638478">
                <a:tc>
                  <a:txBody>
                    <a:bodyPr/>
                    <a:lstStyle>
                      <a:lvl1pPr eaLnBrk="0" hangingPunct="0">
                        <a:lnSpc>
                          <a:spcPct val="80000"/>
                        </a:lnSpc>
                        <a:defRPr sz="1600" b="1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4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Do it close to the observation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80000"/>
                        </a:lnSpc>
                        <a:defRPr sz="1600" b="1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4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Avoid inappropriate place/time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7785203"/>
                  </a:ext>
                </a:extLst>
              </a:tr>
              <a:tr h="638478">
                <a:tc>
                  <a:txBody>
                    <a:bodyPr/>
                    <a:lstStyle>
                      <a:lvl1pPr eaLnBrk="0" hangingPunct="0">
                        <a:lnSpc>
                          <a:spcPct val="80000"/>
                        </a:lnSpc>
                        <a:defRPr sz="1600" b="1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4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Describe the specific behaviour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80000"/>
                        </a:lnSpc>
                        <a:defRPr sz="1600" b="1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4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Judge the person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4506842"/>
                  </a:ext>
                </a:extLst>
              </a:tr>
              <a:tr h="641929">
                <a:tc>
                  <a:txBody>
                    <a:bodyPr/>
                    <a:lstStyle>
                      <a:lvl1pPr eaLnBrk="0" hangingPunct="0">
                        <a:lnSpc>
                          <a:spcPct val="80000"/>
                        </a:lnSpc>
                        <a:defRPr sz="1600" b="1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4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Only comment on what you see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80000"/>
                        </a:lnSpc>
                        <a:defRPr sz="1600" b="1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4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Generalise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0508768"/>
                  </a:ext>
                </a:extLst>
              </a:tr>
              <a:tr h="638478">
                <a:tc>
                  <a:txBody>
                    <a:bodyPr/>
                    <a:lstStyle>
                      <a:lvl1pPr eaLnBrk="0" hangingPunct="0">
                        <a:lnSpc>
                          <a:spcPct val="80000"/>
                        </a:lnSpc>
                        <a:defRPr sz="1600" b="1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4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Give examples of what was good and why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80000"/>
                        </a:lnSpc>
                        <a:defRPr sz="1600" b="1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4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Break confidentiality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1542690"/>
                  </a:ext>
                </a:extLst>
              </a:tr>
              <a:tr h="707614">
                <a:tc>
                  <a:txBody>
                    <a:bodyPr/>
                    <a:lstStyle>
                      <a:lvl1pPr eaLnBrk="0" hangingPunct="0">
                        <a:lnSpc>
                          <a:spcPct val="80000"/>
                        </a:lnSpc>
                        <a:defRPr sz="1600" b="1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4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When identifying areas for improvement </a:t>
                      </a:r>
                      <a:b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</a:b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suggest alternatives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80000"/>
                        </a:lnSpc>
                        <a:defRPr sz="1600" b="1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4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Be vague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219547"/>
                  </a:ext>
                </a:extLst>
              </a:tr>
              <a:tr h="638478">
                <a:tc>
                  <a:txBody>
                    <a:bodyPr/>
                    <a:lstStyle>
                      <a:lvl1pPr eaLnBrk="0" hangingPunct="0">
                        <a:lnSpc>
                          <a:spcPct val="80000"/>
                        </a:lnSpc>
                        <a:defRPr sz="1600" b="1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4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Give follow-up actions for development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80000"/>
                        </a:lnSpc>
                        <a:defRPr sz="1600" b="1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4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30000"/>
                        </a:spcBef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 sz="140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Avoid specifics</a:t>
                      </a:r>
                      <a:endParaRPr kumimoji="0" lang="en-US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29954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26035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DE72E-04EC-3147-99A9-DEEC00A5C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Feedback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04E57-6A0B-4F4A-95E4-CB83373097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2600" i="1" dirty="0"/>
              <a:t>‘Giving feedback is not just to provide a judgement or evaluation. It is to provide [develop] insight. Without insight into their own limitations, trainees cannot process or resolve difficulties’ </a:t>
            </a:r>
            <a:r>
              <a:rPr lang="en-US" dirty="0"/>
              <a:t>(King 1999)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Allows individuals to identify what they have done/are able to do effectively</a:t>
            </a:r>
          </a:p>
          <a:p>
            <a:r>
              <a:rPr lang="en-US" dirty="0"/>
              <a:t>Provides alternative approaches to a task to improve effectiveness</a:t>
            </a:r>
          </a:p>
          <a:p>
            <a:r>
              <a:rPr lang="en-US" dirty="0"/>
              <a:t>Allows learners to identify ongoing learning needs</a:t>
            </a:r>
          </a:p>
          <a:p>
            <a:r>
              <a:rPr lang="en-US" dirty="0"/>
              <a:t>Both challenges and supports the subject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3ADD57-ACE1-8F4E-AA10-D7BF670B8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5549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CCC20-8AC1-3B41-BA01-A4E7D01D2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Giving Feedback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741727-653A-E743-8A9C-5994ED4FF9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How do you think it went? (insight check)</a:t>
            </a:r>
          </a:p>
          <a:p>
            <a:r>
              <a:rPr lang="en-US" dirty="0"/>
              <a:t>What went well?</a:t>
            </a:r>
          </a:p>
          <a:p>
            <a:r>
              <a:rPr lang="en-US" dirty="0"/>
              <a:t>Examples of the good</a:t>
            </a:r>
          </a:p>
          <a:p>
            <a:r>
              <a:rPr lang="en-US" dirty="0"/>
              <a:t>What could be improved/how?</a:t>
            </a:r>
          </a:p>
          <a:p>
            <a:r>
              <a:rPr lang="en-US" dirty="0"/>
              <a:t>‘I noticed…’</a:t>
            </a:r>
          </a:p>
          <a:p>
            <a:r>
              <a:rPr lang="en-US" dirty="0"/>
              <a:t>‘If you were doing it again…’ (ask/suggest)</a:t>
            </a:r>
          </a:p>
          <a:p>
            <a:r>
              <a:rPr lang="en-US" dirty="0"/>
              <a:t>Identify gaps between current and desired performance</a:t>
            </a:r>
          </a:p>
          <a:p>
            <a:r>
              <a:rPr lang="en-US" dirty="0"/>
              <a:t>Agree a plan to fill that gap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409138-A04E-4843-A7AB-24F8670C9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0809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5A6451-2613-BF48-94E4-C2C86E5C5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Feedback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5EA1AB-2E23-3E40-9F53-27405E3149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180925"/>
            <a:ext cx="10972800" cy="3917032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/>
              <a:t>Feedback</a:t>
            </a:r>
            <a:br>
              <a:rPr lang="en-US" dirty="0"/>
            </a:br>
            <a:r>
              <a:rPr lang="en-US" dirty="0"/>
              <a:t>Information about performance or </a:t>
            </a:r>
            <a:r>
              <a:rPr lang="en-US" dirty="0" err="1"/>
              <a:t>behaviour</a:t>
            </a:r>
            <a:r>
              <a:rPr lang="en-US" dirty="0"/>
              <a:t> that leads to action to affirm or develop that performance or </a:t>
            </a:r>
            <a:r>
              <a:rPr lang="en-US" dirty="0" err="1"/>
              <a:t>behaviour</a:t>
            </a:r>
            <a:br>
              <a:rPr lang="en-US" dirty="0"/>
            </a:br>
            <a:endParaRPr lang="en-US" dirty="0"/>
          </a:p>
          <a:p>
            <a:r>
              <a:rPr lang="en-US" b="1" dirty="0"/>
              <a:t>Purpose of Feedback</a:t>
            </a:r>
          </a:p>
          <a:p>
            <a:pPr marL="0" indent="0">
              <a:buNone/>
            </a:pPr>
            <a:r>
              <a:rPr lang="en-GB" altLang="en-US" dirty="0"/>
              <a:t>Enables recipient to recognise what they do well so they can continue doing it</a:t>
            </a:r>
          </a:p>
          <a:p>
            <a:pPr marL="0" indent="0">
              <a:buNone/>
            </a:pPr>
            <a:endParaRPr lang="en-GB" altLang="en-US" dirty="0"/>
          </a:p>
          <a:p>
            <a:pPr marL="0" indent="0">
              <a:buNone/>
            </a:pPr>
            <a:r>
              <a:rPr lang="en-GB" altLang="en-US" dirty="0"/>
              <a:t>Enables the recipient to understand where they need to develop and change</a:t>
            </a:r>
          </a:p>
          <a:p>
            <a:endParaRPr lang="en-US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2DC949-1B72-D74F-A77C-23E1E274F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514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FC533-E238-B842-A381-1C96C49B6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Feedback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6286F-0210-364B-8F06-77CBD740C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80000"/>
              </a:lnSpc>
              <a:buFontTx/>
              <a:buNone/>
            </a:pPr>
            <a:r>
              <a:rPr lang="en-US" dirty="0"/>
              <a:t>To be successful, recipients must:</a:t>
            </a:r>
            <a:br>
              <a:rPr lang="en-US" dirty="0"/>
            </a:br>
            <a:endParaRPr 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possess a concept of the standard/reference level being aimed for</a:t>
            </a:r>
            <a:br>
              <a:rPr lang="en-GB" altLang="en-US" sz="2400" dirty="0"/>
            </a:b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compare the actual (or current) level of performance with that standard</a:t>
            </a:r>
            <a:br>
              <a:rPr lang="en-GB" altLang="en-US" sz="2400" dirty="0"/>
            </a:b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engage in appropriate action which leads to some closure of the gap</a:t>
            </a:r>
          </a:p>
          <a:p>
            <a:pPr marL="0" indent="0">
              <a:lnSpc>
                <a:spcPct val="80000"/>
              </a:lnSpc>
              <a:buNone/>
            </a:pPr>
            <a:endParaRPr lang="en-GB" alt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9AA55B-3E74-AA45-8C2D-13819182D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9218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3A6EC-180D-A643-91C0-B1AF5A6B7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Good Feedback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214D55-32F3-9344-8578-7379600C7D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031789"/>
            <a:ext cx="10972800" cy="4207476"/>
          </a:xfrm>
        </p:spPr>
        <p:txBody>
          <a:bodyPr>
            <a:normAutofit fontScale="92500"/>
          </a:bodyPr>
          <a:lstStyle/>
          <a:p>
            <a:pPr>
              <a:lnSpc>
                <a:spcPct val="80000"/>
              </a:lnSpc>
            </a:pPr>
            <a:r>
              <a:rPr lang="en-GB" altLang="en-US" dirty="0"/>
              <a:t>Facilitates the development of self-assessment (reflection) in learning</a:t>
            </a:r>
          </a:p>
          <a:p>
            <a:pPr>
              <a:lnSpc>
                <a:spcPct val="80000"/>
              </a:lnSpc>
            </a:pPr>
            <a:r>
              <a:rPr lang="en-GB" altLang="en-US" dirty="0"/>
              <a:t>Encourages dialogue around learning</a:t>
            </a:r>
          </a:p>
          <a:p>
            <a:pPr>
              <a:lnSpc>
                <a:spcPct val="80000"/>
              </a:lnSpc>
            </a:pPr>
            <a:r>
              <a:rPr lang="en-GB" altLang="en-US" dirty="0"/>
              <a:t>Helps clarify what good performance is (goals, criteria, expected standards)</a:t>
            </a:r>
          </a:p>
          <a:p>
            <a:pPr>
              <a:lnSpc>
                <a:spcPct val="80000"/>
              </a:lnSpc>
            </a:pPr>
            <a:r>
              <a:rPr lang="en-GB" altLang="en-US" dirty="0"/>
              <a:t>Provides opportunities to close gap between current &amp; desired performance</a:t>
            </a:r>
            <a:endParaRPr lang="en-US" dirty="0"/>
          </a:p>
          <a:p>
            <a:r>
              <a:rPr lang="en-GB" altLang="en-US" dirty="0"/>
              <a:t>Delivers high quality information to students about their learning</a:t>
            </a:r>
          </a:p>
          <a:p>
            <a:r>
              <a:rPr lang="en-GB" altLang="en-US" dirty="0"/>
              <a:t>Encourages positive motivational beliefs and self-esteem</a:t>
            </a:r>
          </a:p>
          <a:p>
            <a:r>
              <a:rPr lang="en-GB" altLang="en-US" dirty="0"/>
              <a:t>Provides information to teachers that can be used to help shape teaching</a:t>
            </a:r>
          </a:p>
          <a:p>
            <a:pPr marL="457200" indent="-457200">
              <a:buFontTx/>
              <a:buNone/>
            </a:pPr>
            <a:endParaRPr lang="en-GB" altLang="en-US" sz="2000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B8B64B-5749-8340-9727-E7E583934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18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1A9A08-9F34-144C-A676-2A860F99CA1D}"/>
              </a:ext>
            </a:extLst>
          </p:cNvPr>
          <p:cNvSpPr txBox="1"/>
          <p:nvPr/>
        </p:nvSpPr>
        <p:spPr>
          <a:xfrm>
            <a:off x="9337961" y="4879238"/>
            <a:ext cx="26436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en-US" sz="1400" dirty="0"/>
              <a:t>(Nicol and Macfarlane-Dick 2004)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1317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1A920-0144-9541-95DB-1116A4BDE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 Based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73F72F-620D-1042-9F66-50165B3303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Summative and formative components</a:t>
            </a:r>
          </a:p>
          <a:p>
            <a:r>
              <a:rPr lang="en-US" dirty="0"/>
              <a:t>Based on what has happened not what would happen</a:t>
            </a:r>
          </a:p>
          <a:p>
            <a:r>
              <a:rPr lang="en-US" dirty="0"/>
              <a:t>Explores reasoning</a:t>
            </a:r>
          </a:p>
          <a:p>
            <a:r>
              <a:rPr lang="en-US" dirty="0"/>
              <a:t>Questioning to ‘dig deep’</a:t>
            </a:r>
          </a:p>
          <a:p>
            <a:r>
              <a:rPr lang="en-US" dirty="0"/>
              <a:t>Promotes learning and new insights if used well</a:t>
            </a:r>
          </a:p>
          <a:p>
            <a:r>
              <a:rPr lang="en-US"/>
              <a:t>Just ticks the boxes if done badly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E8E014-0D9F-AD45-AD59-0A0065934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7359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98F67-D6F1-6D44-BE16-E8AF47201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Impacts of Feedback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CE2055-3598-284E-8D38-46F70AA4B2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4914" y="1280887"/>
            <a:ext cx="3526971" cy="2608942"/>
          </a:xfrm>
        </p:spPr>
        <p:txBody>
          <a:bodyPr/>
          <a:lstStyle/>
          <a:p>
            <a:pPr marL="457200" indent="-457200">
              <a:lnSpc>
                <a:spcPct val="80000"/>
              </a:lnSpc>
            </a:pPr>
            <a:r>
              <a:rPr lang="en-GB" altLang="en-US" dirty="0"/>
              <a:t>Anger </a:t>
            </a:r>
          </a:p>
          <a:p>
            <a:pPr marL="457200" indent="-457200">
              <a:lnSpc>
                <a:spcPct val="80000"/>
              </a:lnSpc>
            </a:pPr>
            <a:r>
              <a:rPr lang="en-GB" altLang="en-US" dirty="0"/>
              <a:t>Denial </a:t>
            </a:r>
          </a:p>
          <a:p>
            <a:pPr marL="457200" indent="-457200">
              <a:lnSpc>
                <a:spcPct val="80000"/>
              </a:lnSpc>
            </a:pPr>
            <a:r>
              <a:rPr lang="en-GB" altLang="en-US" dirty="0"/>
              <a:t>Blame</a:t>
            </a:r>
          </a:p>
          <a:p>
            <a:pPr marL="457200" indent="-457200">
              <a:lnSpc>
                <a:spcPct val="80000"/>
              </a:lnSpc>
            </a:pPr>
            <a:r>
              <a:rPr lang="en-GB" altLang="en-US" dirty="0"/>
              <a:t>Rationalisation</a:t>
            </a:r>
          </a:p>
          <a:p>
            <a:pPr marL="457200" indent="-457200">
              <a:lnSpc>
                <a:spcPct val="80000"/>
              </a:lnSpc>
            </a:pPr>
            <a:r>
              <a:rPr lang="en-GB" altLang="en-US" dirty="0"/>
              <a:t>Acceptance</a:t>
            </a:r>
          </a:p>
          <a:p>
            <a:pPr marL="457200" indent="-457200">
              <a:lnSpc>
                <a:spcPct val="80000"/>
              </a:lnSpc>
            </a:pPr>
            <a:r>
              <a:rPr lang="en-GB" altLang="en-US" dirty="0"/>
              <a:t>Renewed action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AF5AE9-B6B0-C040-B3F2-0B67CFD5C3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20</a:t>
            </a:fld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F3B714-B929-794A-A70A-1387CD3E5C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9306" y="2046514"/>
            <a:ext cx="5008237" cy="334045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A632615-72C0-3746-9C84-9A3DA0E72177}"/>
              </a:ext>
            </a:extLst>
          </p:cNvPr>
          <p:cNvSpPr txBox="1"/>
          <p:nvPr/>
        </p:nvSpPr>
        <p:spPr>
          <a:xfrm>
            <a:off x="1850570" y="3995970"/>
            <a:ext cx="4043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What model can you associate with this?</a:t>
            </a:r>
          </a:p>
        </p:txBody>
      </p:sp>
    </p:spTree>
    <p:extLst>
      <p:ext uri="{BB962C8B-B14F-4D97-AF65-F5344CB8AC3E}">
        <p14:creationId xmlns:p14="http://schemas.microsoft.com/office/powerpoint/2010/main" val="11337561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7AB179-1BCA-BE48-B00D-C99A503FC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Reaction to Feedback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9A6FBD-E293-4045-8E11-B6269DC29B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1886" y="1174746"/>
            <a:ext cx="8984343" cy="3917032"/>
          </a:xfrm>
        </p:spPr>
        <p:txBody>
          <a:bodyPr>
            <a:noAutofit/>
          </a:bodyPr>
          <a:lstStyle/>
          <a:p>
            <a:r>
              <a:rPr lang="en-US" sz="2200" dirty="0"/>
              <a:t>Up to the recipient what they do with feedback - read or listen</a:t>
            </a:r>
          </a:p>
          <a:p>
            <a:r>
              <a:rPr lang="en-US" sz="2200" dirty="0"/>
              <a:t>Understand; clarification: examples and alternatives; keep notes </a:t>
            </a:r>
          </a:p>
          <a:p>
            <a:r>
              <a:rPr lang="en-US" sz="2200" dirty="0"/>
              <a:t>Allow time to sink in and get into perspective, reflect</a:t>
            </a:r>
          </a:p>
          <a:p>
            <a:r>
              <a:rPr lang="en-US" sz="2200" dirty="0"/>
              <a:t>Address areas for improvement  </a:t>
            </a:r>
            <a:br>
              <a:rPr lang="en-US" sz="2200" dirty="0"/>
            </a:br>
            <a:endParaRPr lang="en-US" sz="2200" dirty="0"/>
          </a:p>
          <a:p>
            <a:pPr marL="0" indent="0">
              <a:buNone/>
            </a:pPr>
            <a:r>
              <a:rPr lang="en-US" sz="2200" b="1" dirty="0"/>
              <a:t>Important:</a:t>
            </a:r>
            <a:endParaRPr lang="en-US" sz="2200" dirty="0"/>
          </a:p>
          <a:p>
            <a:r>
              <a:rPr lang="en-US" sz="2200" dirty="0"/>
              <a:t>	Not feel devastated by small criticisms</a:t>
            </a:r>
          </a:p>
          <a:p>
            <a:r>
              <a:rPr lang="en-US" sz="2200" dirty="0"/>
              <a:t>	Not be defensive and make excuses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09D0CA-9792-9046-8833-A35F9B952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21</a:t>
            </a:fld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2842818-EF09-1F47-89BA-01D9E4B847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7176" y="2569028"/>
            <a:ext cx="4537127" cy="3026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2679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81A81-2603-7D4D-A500-2A6362BE0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Assessment &amp; Feedback - Recap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DA0EA5-5F5F-AE4F-B450-411A5366ED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5441" y="1174746"/>
            <a:ext cx="4220817" cy="3917032"/>
          </a:xfrm>
        </p:spPr>
        <p:txBody>
          <a:bodyPr>
            <a:normAutofit/>
          </a:bodyPr>
          <a:lstStyle/>
          <a:p>
            <a:r>
              <a:rPr lang="en-US" sz="2400" dirty="0"/>
              <a:t>Assessments</a:t>
            </a:r>
          </a:p>
          <a:p>
            <a:r>
              <a:rPr lang="en-US" sz="2400" dirty="0"/>
              <a:t>Requirements of Assessments</a:t>
            </a:r>
          </a:p>
          <a:p>
            <a:r>
              <a:rPr lang="en-US" sz="2400" dirty="0"/>
              <a:t>21</a:t>
            </a:r>
            <a:r>
              <a:rPr lang="en-US" sz="2400" baseline="30000" dirty="0"/>
              <a:t>st</a:t>
            </a:r>
            <a:r>
              <a:rPr lang="en-US" sz="2400" dirty="0"/>
              <a:t> Century Learners</a:t>
            </a:r>
          </a:p>
          <a:p>
            <a:r>
              <a:rPr lang="en-US" sz="2400" dirty="0"/>
              <a:t>Types of Assessment</a:t>
            </a:r>
          </a:p>
          <a:p>
            <a:r>
              <a:rPr lang="en-US" sz="2400" dirty="0"/>
              <a:t>Principles of Assessment</a:t>
            </a:r>
          </a:p>
          <a:p>
            <a:r>
              <a:rPr lang="en-US" sz="2400" dirty="0"/>
              <a:t>Formative or Summative</a:t>
            </a:r>
          </a:p>
          <a:p>
            <a:r>
              <a:rPr lang="en-US" sz="2400" dirty="0"/>
              <a:t>Workplace Assessments</a:t>
            </a:r>
          </a:p>
          <a:p>
            <a:r>
              <a:rPr lang="en-US" sz="2400" dirty="0"/>
              <a:t>Authentic Assessments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4EE507-AD01-1D4E-A42F-A0856CBD5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22</a:t>
            </a:fld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28219C9-E30B-DC43-BBF4-5E472E5B2FFD}"/>
              </a:ext>
            </a:extLst>
          </p:cNvPr>
          <p:cNvSpPr txBox="1">
            <a:spLocks/>
          </p:cNvSpPr>
          <p:nvPr/>
        </p:nvSpPr>
        <p:spPr>
          <a:xfrm>
            <a:off x="6222099" y="1174746"/>
            <a:ext cx="4873351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Millers Pyramid</a:t>
            </a:r>
          </a:p>
          <a:p>
            <a:r>
              <a:rPr lang="en-US" sz="2400" dirty="0"/>
              <a:t>Feedback</a:t>
            </a:r>
          </a:p>
          <a:p>
            <a:r>
              <a:rPr lang="en-US" sz="2400" dirty="0"/>
              <a:t>Giving Feedback</a:t>
            </a:r>
          </a:p>
          <a:p>
            <a:r>
              <a:rPr lang="en-US" sz="2400" dirty="0"/>
              <a:t>Good Feedback</a:t>
            </a:r>
          </a:p>
          <a:p>
            <a:r>
              <a:rPr lang="en-US" sz="2400" dirty="0"/>
              <a:t>Work Based Example</a:t>
            </a:r>
          </a:p>
          <a:p>
            <a:r>
              <a:rPr lang="en-US" sz="2400" dirty="0"/>
              <a:t>Impacts of Feedback</a:t>
            </a:r>
          </a:p>
          <a:p>
            <a:r>
              <a:rPr lang="en-US" sz="2400" dirty="0"/>
              <a:t>Reaction to Feedback</a:t>
            </a:r>
          </a:p>
        </p:txBody>
      </p:sp>
    </p:spTree>
    <p:extLst>
      <p:ext uri="{BB962C8B-B14F-4D97-AF65-F5344CB8AC3E}">
        <p14:creationId xmlns:p14="http://schemas.microsoft.com/office/powerpoint/2010/main" val="19622327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05796C-DAD5-E742-A4E9-1C38B10D1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23</a:t>
            </a:fld>
            <a:endParaRPr lang="en-GB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E32F50FD-A260-0740-95DC-3F1A4FF0198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281" y="1239294"/>
            <a:ext cx="7872105" cy="4470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CA9DEA4-5ADD-C24D-9A5C-D00B7152D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8658" y="119743"/>
            <a:ext cx="7772400" cy="1143000"/>
          </a:xfrm>
        </p:spPr>
        <p:txBody>
          <a:bodyPr/>
          <a:lstStyle/>
          <a:p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Session 6 – Assessment &amp; Feedback</a:t>
            </a:r>
            <a:b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Questions</a:t>
            </a:r>
          </a:p>
        </p:txBody>
      </p:sp>
    </p:spTree>
    <p:extLst>
      <p:ext uri="{BB962C8B-B14F-4D97-AF65-F5344CB8AC3E}">
        <p14:creationId xmlns:p14="http://schemas.microsoft.com/office/powerpoint/2010/main" val="40439105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05796C-DAD5-E742-A4E9-1C38B10D1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24</a:t>
            </a:fld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CC0F1F15-7F20-254C-B5DC-DD7C3BC45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2935" y="126752"/>
            <a:ext cx="6172200" cy="666754"/>
          </a:xfrm>
        </p:spPr>
        <p:txBody>
          <a:bodyPr>
            <a:normAutofit/>
          </a:bodyPr>
          <a:lstStyle/>
          <a:p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Homework</a:t>
            </a:r>
            <a:endParaRPr lang="en-US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EAA4A8-FF19-7943-BF8E-D3EF1D9C3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039762"/>
            <a:ext cx="10972800" cy="446651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800" b="1" dirty="0"/>
              <a:t>Assignment Pt 2:  Manage an individuals expectations in respect of personal development</a:t>
            </a:r>
            <a:endParaRPr lang="en-US" sz="1800" b="1" dirty="0"/>
          </a:p>
          <a:p>
            <a:pPr marL="0" indent="0">
              <a:buNone/>
            </a:pPr>
            <a:endParaRPr lang="en-US" sz="1800" dirty="0"/>
          </a:p>
          <a:p>
            <a:r>
              <a:rPr lang="en-US" sz="1800" dirty="0"/>
              <a:t>Identify how your </a:t>
            </a:r>
            <a:r>
              <a:rPr lang="en-US" sz="1800" dirty="0" err="1"/>
              <a:t>organisation</a:t>
            </a:r>
            <a:r>
              <a:rPr lang="en-US" sz="1800" dirty="0"/>
              <a:t> identifies and addresses individual development</a:t>
            </a:r>
          </a:p>
          <a:p>
            <a:r>
              <a:rPr lang="en-US" sz="1800" dirty="0"/>
              <a:t>How does your organization encourage individual development</a:t>
            </a:r>
          </a:p>
          <a:p>
            <a:r>
              <a:rPr lang="en-US" sz="1800" dirty="0"/>
              <a:t>What areas exist for individual development in your </a:t>
            </a:r>
            <a:r>
              <a:rPr lang="en-US" sz="1800" dirty="0" err="1"/>
              <a:t>organisation</a:t>
            </a:r>
            <a:endParaRPr lang="en-US" sz="1800" dirty="0"/>
          </a:p>
          <a:p>
            <a:r>
              <a:rPr lang="en-US" sz="1800" dirty="0"/>
              <a:t>How do these compare to other </a:t>
            </a:r>
            <a:r>
              <a:rPr lang="en-US" sz="1800" dirty="0" err="1"/>
              <a:t>organisations</a:t>
            </a:r>
            <a:endParaRPr lang="en-US" sz="1800" dirty="0"/>
          </a:p>
          <a:p>
            <a:r>
              <a:rPr lang="en-US" sz="1800" dirty="0"/>
              <a:t>GROW model – how can this be adapted to managing expectations</a:t>
            </a:r>
          </a:p>
          <a:p>
            <a:r>
              <a:rPr lang="en-US" sz="1800" dirty="0"/>
              <a:t>What areas can you identify for development (organization &amp; Individual)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Review the following videos:</a:t>
            </a:r>
          </a:p>
          <a:p>
            <a:pPr marL="0" indent="0">
              <a:buNone/>
            </a:pPr>
            <a:r>
              <a:rPr lang="en-US" sz="1800" dirty="0">
                <a:hlinkClick r:id="rId3"/>
              </a:rPr>
              <a:t>Exams?</a:t>
            </a:r>
            <a:endParaRPr lang="en-US" sz="1800" dirty="0"/>
          </a:p>
          <a:p>
            <a:pPr marL="0" indent="0">
              <a:buNone/>
            </a:pPr>
            <a:r>
              <a:rPr lang="en-US" sz="1800" dirty="0">
                <a:hlinkClick r:id="rId4"/>
              </a:rPr>
              <a:t>The Joy of Feedback</a:t>
            </a:r>
            <a:endParaRPr lang="en-US" sz="1800" dirty="0"/>
          </a:p>
          <a:p>
            <a:pPr marL="0" indent="0">
              <a:buNone/>
            </a:pPr>
            <a:r>
              <a:rPr lang="en-US" sz="1800" dirty="0">
                <a:hlinkClick r:id="rId5"/>
              </a:rPr>
              <a:t>Performance Review</a:t>
            </a:r>
            <a:br>
              <a:rPr lang="en-US" sz="1800" dirty="0"/>
            </a:br>
            <a:r>
              <a:rPr lang="en-US" sz="1800" dirty="0">
                <a:hlinkClick r:id="rId6"/>
              </a:rPr>
              <a:t>Assessment Strategies</a:t>
            </a:r>
            <a:br>
              <a:rPr lang="en-US" sz="1800" dirty="0"/>
            </a:br>
            <a:br>
              <a:rPr lang="en-GB" sz="1800" dirty="0"/>
            </a:br>
            <a:r>
              <a:rPr lang="en-GB" sz="1800" dirty="0"/>
              <a:t>What lessons learned do you take from these clips?  Provide bullet points for discussion.</a:t>
            </a:r>
            <a:br>
              <a:rPr lang="en-GB" sz="1800" dirty="0"/>
            </a:br>
            <a:br>
              <a:rPr lang="en-GB" sz="1800" dirty="0"/>
            </a:br>
            <a:r>
              <a:rPr lang="en-GB" sz="1800" dirty="0"/>
              <a:t>These will be reviewed at the next session </a:t>
            </a:r>
          </a:p>
        </p:txBody>
      </p:sp>
    </p:spTree>
    <p:extLst>
      <p:ext uri="{BB962C8B-B14F-4D97-AF65-F5344CB8AC3E}">
        <p14:creationId xmlns:p14="http://schemas.microsoft.com/office/powerpoint/2010/main" val="17470461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88356-1B52-D94C-9E2D-FF1E7A4B31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F7B65F-2ED1-B648-9755-E3EBBAEEE7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1600" dirty="0"/>
              <a:t>Black, P. &amp; William, D. (1998). Assessment and classroom learning. Assessment in Education. 5(1),7-74. </a:t>
            </a:r>
          </a:p>
          <a:p>
            <a:pPr marL="0" indent="0">
              <a:buNone/>
            </a:pPr>
            <a:br>
              <a:rPr lang="en-US" sz="1600" dirty="0"/>
            </a:br>
            <a:r>
              <a:rPr lang="en-US" sz="1600" dirty="0"/>
              <a:t>Cowan, J. (2005). Designing assessment to enhance student learning. Available at: http://</a:t>
            </a:r>
            <a:r>
              <a:rPr lang="en-US" sz="1600" dirty="0" err="1"/>
              <a:t>www.enhancementthemes.ac.uk</a:t>
            </a:r>
            <a:r>
              <a:rPr lang="en-US" sz="1600" dirty="0"/>
              <a:t>/docs/workshop/designing-assessment-to-enhance-student-learning-</a:t>
            </a:r>
            <a:r>
              <a:rPr lang="en-US" sz="1600" dirty="0" err="1"/>
              <a:t>paper.pdf</a:t>
            </a:r>
            <a:r>
              <a:rPr lang="en-US" sz="1600" dirty="0"/>
              <a:t> 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GB" sz="1600" dirty="0"/>
              <a:t>(Gibbs, G., 1999) Using Assessment Strategically to Change the Way Students. </a:t>
            </a:r>
            <a:r>
              <a:rPr lang="en-GB" sz="1600" i="1" dirty="0"/>
              <a:t>Assessment matters in higher education</a:t>
            </a:r>
            <a:r>
              <a:rPr lang="en-GB" sz="1600" dirty="0"/>
              <a:t>, p. 52.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sz="1600" dirty="0" err="1"/>
              <a:t>Gmc-uk.org</a:t>
            </a:r>
            <a:r>
              <a:rPr lang="en-GB" sz="1600" dirty="0"/>
              <a:t>. 2010. </a:t>
            </a:r>
            <a:r>
              <a:rPr lang="en-GB" sz="1600" i="1" dirty="0"/>
              <a:t>Standards For Curricula And Assessment Systems</a:t>
            </a:r>
            <a:r>
              <a:rPr lang="en-GB" sz="1600" dirty="0"/>
              <a:t>. [online] Available at: &lt;https://</a:t>
            </a:r>
            <a:r>
              <a:rPr lang="en-GB" sz="1600" dirty="0" err="1"/>
              <a:t>www.gmc-uk.org</a:t>
            </a:r>
            <a:r>
              <a:rPr lang="en-GB" sz="1600" dirty="0"/>
              <a:t>/-/media/documents/Standards_for_curricula_and_assessment_systems_1114_superseded_0517.pdf_48904896.pdf&gt; [Accessed 12 September 2020].</a:t>
            </a: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/>
              <a:t>Nicol, D. &amp; Macfarlane-Dick, D. (2004) Rethinking Formative Assessment in HE: a theoretical model and seven principles of good feedback practice. </a:t>
            </a:r>
            <a:br>
              <a:rPr lang="en-US" sz="1600" dirty="0"/>
            </a:br>
            <a:r>
              <a:rPr lang="en-US" sz="1600" dirty="0"/>
              <a:t>[Online]: http://</a:t>
            </a:r>
            <a:r>
              <a:rPr lang="en-US" sz="1600" dirty="0" err="1"/>
              <a:t>www.heacademy.ac.uk</a:t>
            </a:r>
            <a:r>
              <a:rPr lang="en-US" sz="1600" dirty="0"/>
              <a:t>/assessment/ASS051D_SENLEF_model.doc 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/>
              <a:t>Sadler, D. R. (1989). Formative assessment5 and the design of instructional systems. Instructional Science. 18, 119-144.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1EAFF7-C661-1E42-8C08-08A4D0904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101116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" id="{F0835F6A-5680-114F-BFBE-3CDA6CAE3715}" vid="{89D54862-BCFF-594F-B14E-A9C3DC1AAF6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23054</TotalTime>
  <Words>1529</Words>
  <Application>Microsoft Office PowerPoint</Application>
  <PresentationFormat>Widescreen</PresentationFormat>
  <Paragraphs>234</Paragraphs>
  <Slides>25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Myriad Pro</vt:lpstr>
      <vt:lpstr>20140311PresentationUWTSDTemplate</vt:lpstr>
      <vt:lpstr>BA Management Skills for the Workplace BMSK5002</vt:lpstr>
      <vt:lpstr>Session 6 – Assessments &amp; Feedback</vt:lpstr>
      <vt:lpstr>Assessments</vt:lpstr>
      <vt:lpstr>Requirements of Assessment</vt:lpstr>
      <vt:lpstr>The 21st Century Learner is …</vt:lpstr>
      <vt:lpstr>Discussion</vt:lpstr>
      <vt:lpstr>Types of Assessment</vt:lpstr>
      <vt:lpstr>Principles of Assessment</vt:lpstr>
      <vt:lpstr>Formative or Summative</vt:lpstr>
      <vt:lpstr>Workplace Assessments</vt:lpstr>
      <vt:lpstr>Authentic Assessments</vt:lpstr>
      <vt:lpstr>Millers Pyramid</vt:lpstr>
      <vt:lpstr>Feedback Tactics </vt:lpstr>
      <vt:lpstr>Feedback</vt:lpstr>
      <vt:lpstr>Giving Feedback</vt:lpstr>
      <vt:lpstr>Feedback</vt:lpstr>
      <vt:lpstr>Feedback</vt:lpstr>
      <vt:lpstr>Good Feedback</vt:lpstr>
      <vt:lpstr>Work Based Example</vt:lpstr>
      <vt:lpstr>Impacts of Feedback</vt:lpstr>
      <vt:lpstr>Reaction to Feedback</vt:lpstr>
      <vt:lpstr>Assessment &amp; Feedback - Recap</vt:lpstr>
      <vt:lpstr>Session 6 – Assessment &amp; Feedback Questions</vt:lpstr>
      <vt:lpstr>Homework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Bell-Davies</dc:creator>
  <cp:lastModifiedBy>Michaela Schriek</cp:lastModifiedBy>
  <cp:revision>303</cp:revision>
  <dcterms:created xsi:type="dcterms:W3CDTF">2020-06-08T16:11:31Z</dcterms:created>
  <dcterms:modified xsi:type="dcterms:W3CDTF">2020-10-08T13:24:15Z</dcterms:modified>
</cp:coreProperties>
</file>