
<file path=[Content_Types].xml><?xml version="1.0" encoding="utf-8"?>
<Types xmlns="http://schemas.openxmlformats.org/package/2006/content-types">
  <Default Extension="fntdata" ContentType="application/x-fontdata"/>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45" r:id="rId1"/>
  </p:sldMasterIdLst>
  <p:sldIdLst>
    <p:sldId id="256" r:id="rId2"/>
    <p:sldId id="262" r:id="rId3"/>
    <p:sldId id="272" r:id="rId4"/>
    <p:sldId id="271" r:id="rId5"/>
    <p:sldId id="270" r:id="rId6"/>
    <p:sldId id="274" r:id="rId7"/>
    <p:sldId id="263" r:id="rId8"/>
    <p:sldId id="275" r:id="rId9"/>
    <p:sldId id="264" r:id="rId10"/>
    <p:sldId id="276" r:id="rId11"/>
    <p:sldId id="278" r:id="rId12"/>
    <p:sldId id="277" r:id="rId13"/>
    <p:sldId id="279" r:id="rId14"/>
    <p:sldId id="285" r:id="rId15"/>
    <p:sldId id="260" r:id="rId16"/>
    <p:sldId id="268" r:id="rId17"/>
    <p:sldId id="261" r:id="rId18"/>
    <p:sldId id="280" r:id="rId19"/>
    <p:sldId id="281" r:id="rId20"/>
    <p:sldId id="269" r:id="rId21"/>
    <p:sldId id="267" r:id="rId22"/>
    <p:sldId id="282" r:id="rId23"/>
    <p:sldId id="258" r:id="rId24"/>
    <p:sldId id="283" r:id="rId25"/>
    <p:sldId id="284" r:id="rId26"/>
    <p:sldId id="259" r:id="rId27"/>
    <p:sldId id="288" r:id="rId28"/>
    <p:sldId id="265" r:id="rId29"/>
  </p:sldIdLst>
  <p:sldSz cx="12192000" cy="6858000"/>
  <p:notesSz cx="6858000" cy="9144000"/>
  <p:embeddedFontLst>
    <p:embeddedFont>
      <p:font typeface="Calisto MT" panose="02040603050505030304" pitchFamily="18" charset="0"/>
      <p:regular r:id="rId30"/>
      <p:bold r:id="rId31"/>
      <p:italic r:id="rId32"/>
      <p:boldItalic r:id="rId33"/>
    </p:embeddedFont>
    <p:embeddedFont>
      <p:font typeface="Ubuntu" panose="020B0504030602030204" pitchFamily="34" charset="0"/>
      <p:regular r:id="rId34"/>
      <p:bold r:id="rId35"/>
      <p:italic r:id="rId36"/>
      <p:boldItalic r:id="rId37"/>
    </p:embeddedFont>
    <p:embeddedFont>
      <p:font typeface="Univers Condensed" panose="020B0506020202050204" pitchFamily="34" charset="0"/>
      <p:regular r:id="rId38"/>
      <p:bold r:id="rId39"/>
    </p:embeddedFont>
  </p:embeddedFontLst>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5D333C-B5EF-4220-9EAC-04E5B7A319F9}" v="7" dt="2025-10-23T12:50:14.5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78" autoAdjust="0"/>
    <p:restoredTop sz="94660"/>
  </p:normalViewPr>
  <p:slideViewPr>
    <p:cSldViewPr snapToGrid="0">
      <p:cViewPr varScale="1">
        <p:scale>
          <a:sx n="82" d="100"/>
          <a:sy n="82" d="100"/>
        </p:scale>
        <p:origin x="533" y="77"/>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10/23/2025</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26764818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10/23/2025</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2707383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10/23/2025</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51328691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10/23/2025</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30436453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10/23/2025</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228783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10/23/2025</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919380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10/23/2025</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602043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10/23/2025</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20518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10/23/2025</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230872334"/>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10/23/2025</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835612580"/>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10/23/2025</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1063700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10/23/2025</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056644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png"/><Relationship Id="rId5" Type="http://schemas.openxmlformats.org/officeDocument/2006/relationships/hyperlink" Target="https://helpalert24.co.uk/fall-alert-watch/?utm_term=&amp;utm_campaign=Shopping"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png"/><Relationship Id="rId5" Type="http://schemas.openxmlformats.org/officeDocument/2006/relationships/hyperlink" Target="https://bcac.com.au/paro-robotic-seal-welcomed-residents/"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pn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pn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2.png"/><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2.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2.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8.mp4"/><Relationship Id="rId1" Type="http://schemas.microsoft.com/office/2007/relationships/media" Target="../media/media18.mp4"/><Relationship Id="rId5" Type="http://schemas.openxmlformats.org/officeDocument/2006/relationships/image" Target="../media/image2.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9.mp4"/><Relationship Id="rId1" Type="http://schemas.microsoft.com/office/2007/relationships/media" Target="../media/media19.mp4"/><Relationship Id="rId5" Type="http://schemas.openxmlformats.org/officeDocument/2006/relationships/image" Target="../media/image2.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0.mp4"/><Relationship Id="rId1" Type="http://schemas.microsoft.com/office/2007/relationships/media" Target="../media/media20.mp4"/><Relationship Id="rId5" Type="http://schemas.openxmlformats.org/officeDocument/2006/relationships/image" Target="../media/image2.png"/><Relationship Id="rId4" Type="http://schemas.openxmlformats.org/officeDocument/2006/relationships/image" Target="../media/image14.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1.mp4"/><Relationship Id="rId1" Type="http://schemas.microsoft.com/office/2007/relationships/media" Target="../media/media21.mp4"/><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2.mp4"/><Relationship Id="rId1" Type="http://schemas.microsoft.com/office/2007/relationships/media" Target="../media/media22.mp4"/><Relationship Id="rId5" Type="http://schemas.openxmlformats.org/officeDocument/2006/relationships/image" Target="../media/image2.png"/><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23.mp4"/><Relationship Id="rId1" Type="http://schemas.microsoft.com/office/2007/relationships/media" Target="../media/media23.mp4"/><Relationship Id="rId6" Type="http://schemas.openxmlformats.org/officeDocument/2006/relationships/image" Target="../media/image2.png"/><Relationship Id="rId5" Type="http://schemas.openxmlformats.org/officeDocument/2006/relationships/hyperlink" Target="https://bmcgeriatr.biomedcentral.com/articles/10.1186/s12877-024-05561-6" TargetMode="External"/><Relationship Id="rId4" Type="http://schemas.openxmlformats.org/officeDocument/2006/relationships/image" Target="../media/image16.jp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4.mp4"/><Relationship Id="rId1" Type="http://schemas.microsoft.com/office/2007/relationships/media" Target="../media/media24.mp4"/><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5.mp4"/><Relationship Id="rId1" Type="http://schemas.microsoft.com/office/2007/relationships/media" Target="../media/media25.mp4"/><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hyperlink" Target="https://www.legislation.gov.uk/ukpga/2014/23/contents" TargetMode="External"/><Relationship Id="rId2" Type="http://schemas.openxmlformats.org/officeDocument/2006/relationships/hyperlink" Target="https://www.ageukmobility.co.u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paroseal.co.uk/Accessed;14/10/2025" TargetMode="External"/><Relationship Id="rId2" Type="http://schemas.openxmlformats.org/officeDocument/2006/relationships/hyperlink" Target="https://bcac.com.au/?s=paro" TargetMode="External"/><Relationship Id="rId1" Type="http://schemas.openxmlformats.org/officeDocument/2006/relationships/slideLayout" Target="../slideLayouts/slideLayout2.xml"/><Relationship Id="rId5" Type="http://schemas.openxmlformats.org/officeDocument/2006/relationships/hyperlink" Target="https://en.wikipedia.org/wiki/NHS_England" TargetMode="External"/><Relationship Id="rId4" Type="http://schemas.openxmlformats.org/officeDocument/2006/relationships/hyperlink" Target="https://pmc.ncbi.nlm.nih.gov/search/?term=pubm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8426" y="781665"/>
            <a:ext cx="4093599" cy="1223452"/>
          </a:xfrm>
        </p:spPr>
        <p:txBody>
          <a:bodyPr anchor="b">
            <a:normAutofit/>
          </a:bodyPr>
          <a:lstStyle/>
          <a:p>
            <a:pPr>
              <a:lnSpc>
                <a:spcPct val="90000"/>
              </a:lnSpc>
            </a:pPr>
            <a:r>
              <a:rPr lang="en-GB" sz="2700" dirty="0"/>
              <a:t>The Care And Support needs of older people</a:t>
            </a:r>
          </a:p>
        </p:txBody>
      </p:sp>
      <p:pic>
        <p:nvPicPr>
          <p:cNvPr id="4" name="Picture 3" descr="Man with cane">
            <a:extLst>
              <a:ext uri="{FF2B5EF4-FFF2-40B4-BE49-F238E27FC236}">
                <a16:creationId xmlns:a16="http://schemas.microsoft.com/office/drawing/2014/main" id="{B2EB87C2-3F34-D9C7-2139-FCF101F462B8}"/>
              </a:ext>
            </a:extLst>
          </p:cNvPr>
          <p:cNvPicPr>
            <a:picLocks noChangeAspect="1"/>
          </p:cNvPicPr>
          <p:nvPr/>
        </p:nvPicPr>
        <p:blipFill>
          <a:blip r:embed="rId4"/>
          <a:srcRect l="7802" r="7802"/>
          <a:stretch>
            <a:fillRect/>
          </a:stretch>
        </p:blipFill>
        <p:spPr>
          <a:xfrm>
            <a:off x="5183188" y="987425"/>
            <a:ext cx="6172200" cy="4873625"/>
          </a:xfrm>
          <a:prstGeom prst="rect">
            <a:avLst/>
          </a:prstGeom>
          <a:noFill/>
        </p:spPr>
      </p:pic>
      <p:sp>
        <p:nvSpPr>
          <p:cNvPr id="3" name="Subtitle 2"/>
          <p:cNvSpPr>
            <a:spLocks noGrp="1"/>
          </p:cNvSpPr>
          <p:nvPr>
            <p:ph type="body" sz="half" idx="2"/>
          </p:nvPr>
        </p:nvSpPr>
        <p:spPr>
          <a:xfrm>
            <a:off x="688258" y="2315497"/>
            <a:ext cx="4093599" cy="3553491"/>
          </a:xfrm>
        </p:spPr>
        <p:txBody>
          <a:bodyPr vert="horz" lIns="91440" tIns="45720" rIns="91440" bIns="45720" rtlCol="0" anchor="t">
            <a:normAutofit fontScale="92500"/>
          </a:bodyPr>
          <a:lstStyle/>
          <a:p>
            <a:pPr algn="ctr"/>
            <a:r>
              <a:rPr lang="en-GB" sz="4400" b="1" dirty="0">
                <a:highlight>
                  <a:srgbClr val="FF00FF"/>
                </a:highlight>
                <a:latin typeface="Arial" panose="020B0604020202020204" pitchFamily="34" charset="0"/>
                <a:cs typeface="Arial" panose="020B0604020202020204" pitchFamily="34" charset="0"/>
              </a:rPr>
              <a:t>Heidi Ohanlon</a:t>
            </a:r>
          </a:p>
          <a:p>
            <a:pPr algn="ctr"/>
            <a:r>
              <a:rPr lang="en-GB" sz="4400" b="1" dirty="0">
                <a:highlight>
                  <a:srgbClr val="FF00FF"/>
                </a:highlight>
                <a:latin typeface="Arial" panose="020B0604020202020204" pitchFamily="34" charset="0"/>
                <a:cs typeface="Arial" panose="020B0604020202020204" pitchFamily="34" charset="0"/>
              </a:rPr>
              <a:t>2237628</a:t>
            </a:r>
          </a:p>
          <a:p>
            <a:pPr algn="ctr"/>
            <a:r>
              <a:rPr lang="en-GB" sz="4400" b="1" dirty="0">
                <a:highlight>
                  <a:srgbClr val="FF00FF"/>
                </a:highlight>
                <a:latin typeface="Arial" panose="020B0604020202020204" pitchFamily="34" charset="0"/>
                <a:cs typeface="Arial" panose="020B0604020202020204" pitchFamily="34" charset="0"/>
              </a:rPr>
              <a:t>Joanne Davies</a:t>
            </a:r>
          </a:p>
          <a:p>
            <a:pPr algn="ctr"/>
            <a:r>
              <a:rPr lang="en-GB" sz="4400" b="1" dirty="0">
                <a:highlight>
                  <a:srgbClr val="FF00FF"/>
                </a:highlight>
                <a:latin typeface="Arial" panose="020B0604020202020204" pitchFamily="34" charset="0"/>
                <a:cs typeface="Arial" panose="020B0604020202020204" pitchFamily="34" charset="0"/>
              </a:rPr>
              <a:t>BMHP6027</a:t>
            </a:r>
          </a:p>
        </p:txBody>
      </p:sp>
      <p:sp>
        <p:nvSpPr>
          <p:cNvPr id="7" name="Footer Placeholder 5">
            <a:extLst>
              <a:ext uri="{FF2B5EF4-FFF2-40B4-BE49-F238E27FC236}">
                <a16:creationId xmlns:a16="http://schemas.microsoft.com/office/drawing/2014/main" id="{AD6D62C5-7A56-265A-26EE-9ACC377751FD}"/>
              </a:ext>
            </a:extLst>
          </p:cNvPr>
          <p:cNvSpPr>
            <a:spLocks noGrp="1"/>
          </p:cNvSpPr>
          <p:nvPr>
            <p:ph type="ftr" sz="quarter" idx="11"/>
          </p:nvPr>
        </p:nvSpPr>
        <p:spPr>
          <a:xfrm>
            <a:off x="715383" y="6356350"/>
            <a:ext cx="4539727" cy="365125"/>
          </a:xfrm>
        </p:spPr>
        <p:txBody>
          <a:bodyPr/>
          <a:lstStyle/>
          <a:p>
            <a:pPr>
              <a:spcAft>
                <a:spcPts val="600"/>
              </a:spcAft>
            </a:pPr>
            <a:r>
              <a:rPr lang="en-US" dirty="0"/>
              <a:t>
              </a:t>
            </a:r>
          </a:p>
        </p:txBody>
      </p:sp>
      <p:sp>
        <p:nvSpPr>
          <p:cNvPr id="13" name="Slide Number Placeholder 6">
            <a:extLst>
              <a:ext uri="{FF2B5EF4-FFF2-40B4-BE49-F238E27FC236}">
                <a16:creationId xmlns:a16="http://schemas.microsoft.com/office/drawing/2014/main" id="{7DC1D6A3-2AE4-224F-0B94-EDECFC48ECB7}"/>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a:t>
            </a:fld>
            <a:endParaRPr lang="en-US" dirty="0"/>
          </a:p>
        </p:txBody>
      </p:sp>
      <p:sp>
        <p:nvSpPr>
          <p:cNvPr id="5" name="TextBox 4">
            <a:extLst>
              <a:ext uri="{FF2B5EF4-FFF2-40B4-BE49-F238E27FC236}">
                <a16:creationId xmlns:a16="http://schemas.microsoft.com/office/drawing/2014/main" id="{3A0F0FBC-7EBD-99B7-2B1A-669A84C940F6}"/>
              </a:ext>
            </a:extLst>
          </p:cNvPr>
          <p:cNvSpPr txBox="1"/>
          <p:nvPr/>
        </p:nvSpPr>
        <p:spPr>
          <a:xfrm>
            <a:off x="9218008" y="5861050"/>
            <a:ext cx="2664768" cy="369332"/>
          </a:xfrm>
          <a:prstGeom prst="rect">
            <a:avLst/>
          </a:prstGeom>
          <a:noFill/>
        </p:spPr>
        <p:txBody>
          <a:bodyPr wrap="none" rtlCol="0">
            <a:spAutoFit/>
          </a:bodyPr>
          <a:lstStyle/>
          <a:p>
            <a:r>
              <a:rPr lang="en-GB" dirty="0"/>
              <a:t>ageukmobility.co.uk 2025</a:t>
            </a:r>
          </a:p>
        </p:txBody>
      </p:sp>
      <p:pic>
        <p:nvPicPr>
          <p:cNvPr id="10" name="Video 9">
            <a:hlinkClick r:id="" action="ppaction://media"/>
            <a:extLst>
              <a:ext uri="{FF2B5EF4-FFF2-40B4-BE49-F238E27FC236}">
                <a16:creationId xmlns:a16="http://schemas.microsoft.com/office/drawing/2014/main" id="{1C60FBFD-05B0-F4D6-363B-46DC7373287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562666" y="386663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1393"/>
    </mc:Choice>
    <mc:Fallback xmlns="">
      <p:transition spd="slow" advTm="21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97499-10CC-EC63-22E3-A711EA3E29EF}"/>
              </a:ext>
            </a:extLst>
          </p:cNvPr>
          <p:cNvSpPr>
            <a:spLocks noGrp="1"/>
          </p:cNvSpPr>
          <p:nvPr>
            <p:ph type="title"/>
          </p:nvPr>
        </p:nvSpPr>
        <p:spPr>
          <a:xfrm>
            <a:off x="700635" y="715108"/>
            <a:ext cx="10691265" cy="690232"/>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72FC9012-D85E-169A-8098-A86AF7351D63}"/>
              </a:ext>
            </a:extLst>
          </p:cNvPr>
          <p:cNvSpPr>
            <a:spLocks noGrp="1"/>
          </p:cNvSpPr>
          <p:nvPr>
            <p:ph idx="1"/>
          </p:nvPr>
        </p:nvSpPr>
        <p:spPr>
          <a:xfrm>
            <a:off x="700635" y="1417063"/>
            <a:ext cx="11184955" cy="4732394"/>
          </a:xfrm>
        </p:spPr>
        <p:txBody>
          <a:bodyPr vert="horz" lIns="91440" tIns="45720" rIns="91440" bIns="45720" rtlCol="0" anchor="t">
            <a:normAutofit/>
          </a:bodyPr>
          <a:lstStyle/>
          <a:p>
            <a:pPr marL="0" indent="0">
              <a:buNone/>
            </a:pPr>
            <a:r>
              <a:rPr lang="en-GB" sz="2800" dirty="0"/>
              <a:t>   </a:t>
            </a:r>
            <a:endParaRPr lang="en-GB" sz="2800" dirty="0">
              <a:solidFill>
                <a:srgbClr val="3C4245"/>
              </a:solidFill>
              <a:latin typeface="Arial"/>
              <a:ea typeface="Noto Sans"/>
              <a:cs typeface="Arial"/>
            </a:endParaRPr>
          </a:p>
        </p:txBody>
      </p:sp>
      <p:sp>
        <p:nvSpPr>
          <p:cNvPr id="4" name="Rectangle 3">
            <a:extLst>
              <a:ext uri="{FF2B5EF4-FFF2-40B4-BE49-F238E27FC236}">
                <a16:creationId xmlns:a16="http://schemas.microsoft.com/office/drawing/2014/main" id="{FF9F946F-20FF-3EE5-D87F-1BB065DE7239}"/>
              </a:ext>
            </a:extLst>
          </p:cNvPr>
          <p:cNvSpPr/>
          <p:nvPr/>
        </p:nvSpPr>
        <p:spPr>
          <a:xfrm>
            <a:off x="1175656" y="1137557"/>
            <a:ext cx="9476793" cy="4832092"/>
          </a:xfrm>
          <a:prstGeom prst="rect">
            <a:avLst/>
          </a:prstGeom>
          <a:noFill/>
        </p:spPr>
        <p:txBody>
          <a:bodyPr wrap="square" lIns="91440" tIns="45720" rIns="91440" bIns="45720">
            <a:spAutoFit/>
          </a:bodyPr>
          <a:lstStyle/>
          <a:p>
            <a:pPr algn="ctr"/>
            <a:r>
              <a:rPr lang="en-GB" sz="4400" b="0" cap="none" spc="0" dirty="0">
                <a:ln w="0"/>
                <a:solidFill>
                  <a:schemeClr val="tx2">
                    <a:lumMod val="75000"/>
                    <a:lumOff val="25000"/>
                  </a:schemeClr>
                </a:solidFill>
                <a:effectLst>
                  <a:reflection blurRad="6350" stA="53000" endA="300" endPos="35500" dir="5400000" sy="-90000" algn="bl" rotWithShape="0"/>
                </a:effectLst>
                <a:latin typeface="Arial"/>
                <a:cs typeface="Arial"/>
              </a:rPr>
              <a:t>Ageing is characterised by the progressive deterioration of physiological functions that lead to functional impairment, including endurance, performance, an increased risk of disease and ultimately death</a:t>
            </a:r>
            <a:endParaRPr lang="en-GB" sz="4400" b="0" cap="none" spc="0" dirty="0">
              <a:ln w="0"/>
              <a:solidFill>
                <a:schemeClr val="tx2">
                  <a:lumMod val="75000"/>
                  <a:lumOff val="25000"/>
                </a:schemeClr>
              </a:solidFill>
              <a:effectLst>
                <a:reflection blurRad="6350" stA="53000" endA="300" endPos="35500" dir="5400000" sy="-90000" algn="bl" rotWithShape="0"/>
              </a:effectLst>
            </a:endParaRPr>
          </a:p>
        </p:txBody>
      </p:sp>
      <p:pic>
        <p:nvPicPr>
          <p:cNvPr id="9" name="Video 8">
            <a:hlinkClick r:id="" action="ppaction://media"/>
            <a:extLst>
              <a:ext uri="{FF2B5EF4-FFF2-40B4-BE49-F238E27FC236}">
                <a16:creationId xmlns:a16="http://schemas.microsoft.com/office/drawing/2014/main" id="{F666CE64-2BE6-0930-4EC6-6367B99A40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222817"/>
      </p:ext>
    </p:extLst>
  </p:cSld>
  <p:clrMapOvr>
    <a:masterClrMapping/>
  </p:clrMapOvr>
  <mc:AlternateContent xmlns:mc="http://schemas.openxmlformats.org/markup-compatibility/2006" xmlns:p14="http://schemas.microsoft.com/office/powerpoint/2010/main">
    <mc:Choice Requires="p14">
      <p:transition spd="slow" p14:dur="2000" advTm="59515"/>
    </mc:Choice>
    <mc:Fallback xmlns="">
      <p:transition spd="slow" advTm="59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a:extLst>
            <a:ext uri="{FF2B5EF4-FFF2-40B4-BE49-F238E27FC236}">
              <a16:creationId xmlns:a16="http://schemas.microsoft.com/office/drawing/2014/main" id="{ADEEBC13-B656-9D9C-59A0-3E1663EE9A3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A8DA22-5567-924E-6227-B04D6A70EC3B}"/>
              </a:ext>
            </a:extLst>
          </p:cNvPr>
          <p:cNvSpPr>
            <a:spLocks noGrp="1"/>
          </p:cNvSpPr>
          <p:nvPr>
            <p:ph idx="1"/>
          </p:nvPr>
        </p:nvSpPr>
        <p:spPr>
          <a:xfrm>
            <a:off x="700635" y="1417063"/>
            <a:ext cx="11184955" cy="4732394"/>
          </a:xfrm>
        </p:spPr>
        <p:txBody>
          <a:bodyPr vert="horz" lIns="91440" tIns="45720" rIns="91440" bIns="45720" rtlCol="0" anchor="t">
            <a:normAutofit/>
          </a:bodyPr>
          <a:lstStyle/>
          <a:p>
            <a:pPr marL="0" indent="0" algn="just">
              <a:buNone/>
            </a:pPr>
            <a:r>
              <a:rPr lang="en-GB" sz="2800" dirty="0"/>
              <a:t>   </a:t>
            </a:r>
            <a:endParaRPr lang="en-GB" sz="2800" dirty="0">
              <a:solidFill>
                <a:srgbClr val="3C4245"/>
              </a:solidFill>
              <a:latin typeface="Arial"/>
              <a:ea typeface="Noto Sans"/>
              <a:cs typeface="Arial"/>
            </a:endParaRPr>
          </a:p>
        </p:txBody>
      </p:sp>
      <p:sp>
        <p:nvSpPr>
          <p:cNvPr id="5" name="Rectangle 4">
            <a:extLst>
              <a:ext uri="{FF2B5EF4-FFF2-40B4-BE49-F238E27FC236}">
                <a16:creationId xmlns:a16="http://schemas.microsoft.com/office/drawing/2014/main" id="{731400EA-6C5D-4B75-4F9F-B31DED4862BE}"/>
              </a:ext>
            </a:extLst>
          </p:cNvPr>
          <p:cNvSpPr/>
          <p:nvPr/>
        </p:nvSpPr>
        <p:spPr>
          <a:xfrm>
            <a:off x="800100" y="1197937"/>
            <a:ext cx="10417823" cy="5170646"/>
          </a:xfrm>
          <a:prstGeom prst="rect">
            <a:avLst/>
          </a:prstGeom>
          <a:noFill/>
        </p:spPr>
        <p:txBody>
          <a:bodyPr wrap="square" lIns="91440" tIns="45720" rIns="91440" bIns="45720">
            <a:spAutoFit/>
          </a:bodyPr>
          <a:lstStyle/>
          <a:p>
            <a:pPr algn="ctr"/>
            <a:r>
              <a:rPr lang="en-GB" sz="6600" b="1" cap="none" spc="0" dirty="0">
                <a:ln w="12700">
                  <a:solidFill>
                    <a:schemeClr val="tx2">
                      <a:lumMod val="75000"/>
                    </a:schemeClr>
                  </a:solidFill>
                  <a:prstDash val="solid"/>
                </a:ln>
                <a:solidFill>
                  <a:srgbClr val="7030A0"/>
                </a:solidFill>
                <a:effectLst>
                  <a:outerShdw dist="38100" dir="2640000" algn="bl" rotWithShape="0">
                    <a:schemeClr val="tx2">
                      <a:lumMod val="75000"/>
                    </a:schemeClr>
                  </a:outerShdw>
                </a:effectLst>
                <a:latin typeface="Arial"/>
                <a:cs typeface="Arial"/>
              </a:rPr>
              <a:t>Statistics show that the older population is growing and will continue to grow in the future. W.H.O. (2025).</a:t>
            </a:r>
            <a:endParaRPr lang="en-GB" sz="6600" b="1" cap="none" spc="0" dirty="0">
              <a:ln w="12700">
                <a:solidFill>
                  <a:schemeClr val="tx2">
                    <a:lumMod val="75000"/>
                  </a:schemeClr>
                </a:solidFill>
                <a:prstDash val="solid"/>
              </a:ln>
              <a:solidFill>
                <a:srgbClr val="7030A0"/>
              </a:solidFill>
              <a:effectLst>
                <a:outerShdw dist="38100" dir="2640000" algn="bl" rotWithShape="0">
                  <a:schemeClr val="tx2">
                    <a:lumMod val="75000"/>
                  </a:schemeClr>
                </a:outerShdw>
              </a:effectLst>
            </a:endParaRPr>
          </a:p>
        </p:txBody>
      </p:sp>
      <p:pic>
        <p:nvPicPr>
          <p:cNvPr id="9" name="Video 8">
            <a:hlinkClick r:id="" action="ppaction://media"/>
            <a:extLst>
              <a:ext uri="{FF2B5EF4-FFF2-40B4-BE49-F238E27FC236}">
                <a16:creationId xmlns:a16="http://schemas.microsoft.com/office/drawing/2014/main" id="{3F1F27F6-3EA3-B0A9-7AFF-E31313782A9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3195218"/>
      </p:ext>
    </p:extLst>
  </p:cSld>
  <p:clrMapOvr>
    <a:masterClrMapping/>
  </p:clrMapOvr>
  <mc:AlternateContent xmlns:mc="http://schemas.openxmlformats.org/markup-compatibility/2006" xmlns:p14="http://schemas.microsoft.com/office/powerpoint/2010/main">
    <mc:Choice Requires="p14">
      <p:transition spd="slow" p14:dur="2000" advTm="23177"/>
    </mc:Choice>
    <mc:Fallback xmlns="">
      <p:transition spd="slow" advTm="23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7B7BE812-7051-86E3-29A8-567EA187E9B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6BF204-CF3E-8FE6-B451-6EAF1C1A0332}"/>
              </a:ext>
            </a:extLst>
          </p:cNvPr>
          <p:cNvSpPr>
            <a:spLocks noGrp="1"/>
          </p:cNvSpPr>
          <p:nvPr>
            <p:ph idx="1"/>
          </p:nvPr>
        </p:nvSpPr>
        <p:spPr>
          <a:xfrm>
            <a:off x="700635" y="1417063"/>
            <a:ext cx="11184955" cy="4732394"/>
          </a:xfrm>
        </p:spPr>
        <p:txBody>
          <a:bodyPr vert="horz" lIns="91440" tIns="45720" rIns="91440" bIns="45720" rtlCol="0" anchor="t">
            <a:normAutofit/>
          </a:bodyPr>
          <a:lstStyle/>
          <a:p>
            <a:pPr marL="0" indent="0" algn="just">
              <a:buNone/>
            </a:pPr>
            <a:r>
              <a:rPr lang="en-GB" sz="2800" dirty="0"/>
              <a:t>   </a:t>
            </a:r>
            <a:endParaRPr lang="en-GB" sz="2800" dirty="0">
              <a:solidFill>
                <a:srgbClr val="3C4245"/>
              </a:solidFill>
              <a:latin typeface="Arial"/>
              <a:ea typeface="Noto Sans"/>
              <a:cs typeface="Arial"/>
            </a:endParaRPr>
          </a:p>
        </p:txBody>
      </p:sp>
      <p:pic>
        <p:nvPicPr>
          <p:cNvPr id="7" name="Picture 6">
            <a:extLst>
              <a:ext uri="{FF2B5EF4-FFF2-40B4-BE49-F238E27FC236}">
                <a16:creationId xmlns:a16="http://schemas.microsoft.com/office/drawing/2014/main" id="{5E25DA55-3450-1BC8-AD12-B377CEF5D9F5}"/>
              </a:ext>
            </a:extLst>
          </p:cNvPr>
          <p:cNvPicPr>
            <a:picLocks noChangeAspect="1"/>
          </p:cNvPicPr>
          <p:nvPr/>
        </p:nvPicPr>
        <p:blipFill>
          <a:blip r:embed="rId4"/>
          <a:stretch>
            <a:fillRect/>
          </a:stretch>
        </p:blipFill>
        <p:spPr>
          <a:xfrm>
            <a:off x="914399" y="799909"/>
            <a:ext cx="10576965" cy="4732394"/>
          </a:xfrm>
          <a:prstGeom prst="rect">
            <a:avLst/>
          </a:prstGeom>
        </p:spPr>
      </p:pic>
      <p:sp>
        <p:nvSpPr>
          <p:cNvPr id="9" name="TextBox 8">
            <a:extLst>
              <a:ext uri="{FF2B5EF4-FFF2-40B4-BE49-F238E27FC236}">
                <a16:creationId xmlns:a16="http://schemas.microsoft.com/office/drawing/2014/main" id="{049523BE-FCAD-E3CF-349D-5D09959A2DCE}"/>
              </a:ext>
            </a:extLst>
          </p:cNvPr>
          <p:cNvSpPr txBox="1"/>
          <p:nvPr/>
        </p:nvSpPr>
        <p:spPr>
          <a:xfrm>
            <a:off x="9672724" y="5641157"/>
            <a:ext cx="1818640" cy="369332"/>
          </a:xfrm>
          <a:prstGeom prst="rect">
            <a:avLst/>
          </a:prstGeom>
          <a:noFill/>
        </p:spPr>
        <p:txBody>
          <a:bodyPr wrap="square" rtlCol="0">
            <a:spAutoFit/>
          </a:bodyPr>
          <a:lstStyle/>
          <a:p>
            <a:r>
              <a:rPr lang="en-GB" dirty="0"/>
              <a:t>ONS.ORG 2021</a:t>
            </a:r>
          </a:p>
        </p:txBody>
      </p:sp>
      <p:pic>
        <p:nvPicPr>
          <p:cNvPr id="15" name="Video 14">
            <a:hlinkClick r:id="" action="ppaction://media"/>
            <a:extLst>
              <a:ext uri="{FF2B5EF4-FFF2-40B4-BE49-F238E27FC236}">
                <a16:creationId xmlns:a16="http://schemas.microsoft.com/office/drawing/2014/main" id="{2264C13D-28B9-1AE9-B1BA-E9860EC9F67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676428" y="4709211"/>
            <a:ext cx="2057400" cy="2057400"/>
          </a:xfrm>
          <a:prstGeom prst="ellipse">
            <a:avLst/>
          </a:prstGeom>
        </p:spPr>
      </p:pic>
    </p:spTree>
    <p:extLst>
      <p:ext uri="{BB962C8B-B14F-4D97-AF65-F5344CB8AC3E}">
        <p14:creationId xmlns:p14="http://schemas.microsoft.com/office/powerpoint/2010/main" val="1637821691"/>
      </p:ext>
    </p:extLst>
  </p:cSld>
  <p:clrMapOvr>
    <a:masterClrMapping/>
  </p:clrMapOvr>
  <mc:AlternateContent xmlns:mc="http://schemas.openxmlformats.org/markup-compatibility/2006" xmlns:p14="http://schemas.microsoft.com/office/powerpoint/2010/main">
    <mc:Choice Requires="p14">
      <p:transition spd="slow" p14:dur="2000" advTm="20838"/>
    </mc:Choice>
    <mc:Fallback xmlns="">
      <p:transition spd="slow" advTm="20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a:extLst>
            <a:ext uri="{FF2B5EF4-FFF2-40B4-BE49-F238E27FC236}">
              <a16:creationId xmlns:a16="http://schemas.microsoft.com/office/drawing/2014/main" id="{5DBBF5F4-3D7D-9087-C0D9-4AD14E6E6E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E57642-A8A7-83BD-DBF1-EADB25DD99A2}"/>
              </a:ext>
            </a:extLst>
          </p:cNvPr>
          <p:cNvSpPr>
            <a:spLocks noGrp="1"/>
          </p:cNvSpPr>
          <p:nvPr>
            <p:ph idx="1"/>
          </p:nvPr>
        </p:nvSpPr>
        <p:spPr>
          <a:xfrm>
            <a:off x="700635" y="839755"/>
            <a:ext cx="11184955" cy="5309702"/>
          </a:xfrm>
          <a:ln>
            <a:solidFill>
              <a:srgbClr val="7030A0"/>
            </a:solidFill>
          </a:ln>
          <a:effectLst>
            <a:innerShdw blurRad="63500" dist="50800" dir="13500000">
              <a:prstClr val="black">
                <a:alpha val="50000"/>
              </a:prstClr>
            </a:innerShdw>
          </a:effectLst>
        </p:spPr>
        <p:txBody>
          <a:bodyPr vert="horz" lIns="91440" tIns="45720" rIns="91440" bIns="45720" rtlCol="0" anchor="t">
            <a:normAutofit/>
          </a:bodyPr>
          <a:lstStyle/>
          <a:p>
            <a:pPr marL="0" indent="0" algn="just">
              <a:buNone/>
            </a:pPr>
            <a:r>
              <a:rPr lang="en-GB" sz="4000" dirty="0">
                <a:highlight>
                  <a:srgbClr val="FF00FF"/>
                </a:highlight>
                <a:latin typeface="Arial"/>
                <a:cs typeface="Arial"/>
              </a:rPr>
              <a:t>A growing ageing population is putting pressure on the NHS by increasing GP appointments, A&amp;E attendances, and complex long-term health conditions. By providing tools and services to support physical, mental and emotional health, innovation can improve and empower the older generation which in turn can promote autonomy.</a:t>
            </a:r>
            <a:endParaRPr lang="en-GB" sz="4000" dirty="0">
              <a:solidFill>
                <a:srgbClr val="3C4245"/>
              </a:solidFill>
              <a:highlight>
                <a:srgbClr val="FF00FF"/>
              </a:highlight>
              <a:latin typeface="Arial"/>
              <a:ea typeface="Noto Sans"/>
              <a:cs typeface="Arial"/>
            </a:endParaRPr>
          </a:p>
        </p:txBody>
      </p:sp>
      <p:pic>
        <p:nvPicPr>
          <p:cNvPr id="9" name="Video 8">
            <a:hlinkClick r:id="" action="ppaction://media"/>
            <a:extLst>
              <a:ext uri="{FF2B5EF4-FFF2-40B4-BE49-F238E27FC236}">
                <a16:creationId xmlns:a16="http://schemas.microsoft.com/office/drawing/2014/main" id="{83D70835-457A-7910-2B87-B831EDC704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9188101"/>
      </p:ext>
    </p:extLst>
  </p:cSld>
  <p:clrMapOvr>
    <a:masterClrMapping/>
  </p:clrMapOvr>
  <mc:AlternateContent xmlns:mc="http://schemas.openxmlformats.org/markup-compatibility/2006" xmlns:p14="http://schemas.microsoft.com/office/powerpoint/2010/main">
    <mc:Choice Requires="p14">
      <p:transition spd="slow" p14:dur="2000" advTm="30271"/>
    </mc:Choice>
    <mc:Fallback xmlns="">
      <p:transition spd="slow" advTm="30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a:extLst>
            <a:ext uri="{FF2B5EF4-FFF2-40B4-BE49-F238E27FC236}">
              <a16:creationId xmlns:a16="http://schemas.microsoft.com/office/drawing/2014/main" id="{0CAB8E90-E4DC-881E-86FC-14A4894B92E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690E7B-4E5B-2BFF-5DFF-AA512099318A}"/>
              </a:ext>
            </a:extLst>
          </p:cNvPr>
          <p:cNvSpPr>
            <a:spLocks noGrp="1"/>
          </p:cNvSpPr>
          <p:nvPr>
            <p:ph idx="1"/>
          </p:nvPr>
        </p:nvSpPr>
        <p:spPr>
          <a:xfrm>
            <a:off x="700635" y="1417063"/>
            <a:ext cx="11184955" cy="4732394"/>
          </a:xfrm>
          <a:ln>
            <a:solidFill>
              <a:srgbClr val="7030A0"/>
            </a:solidFill>
          </a:ln>
          <a:effectLst>
            <a:innerShdw blurRad="63500" dist="50800" dir="13500000">
              <a:prstClr val="black">
                <a:alpha val="50000"/>
              </a:prstClr>
            </a:innerShdw>
          </a:effectLst>
        </p:spPr>
        <p:txBody>
          <a:bodyPr vert="horz" lIns="91440" tIns="45720" rIns="91440" bIns="45720" rtlCol="0" anchor="t">
            <a:normAutofit/>
          </a:bodyPr>
          <a:lstStyle/>
          <a:p>
            <a:pPr marL="0" indent="0" algn="just">
              <a:buNone/>
            </a:pPr>
            <a:r>
              <a:rPr lang="en-GB" sz="2800" dirty="0">
                <a:solidFill>
                  <a:srgbClr val="002060"/>
                </a:solidFill>
                <a:latin typeface="Arial"/>
                <a:cs typeface="Arial"/>
              </a:rPr>
              <a:t>By providing tools and services to support physical, mental and emotional health, innovation can improve and empower the older generation which in turn can promote autonomy.</a:t>
            </a:r>
            <a:endParaRPr lang="en-GB" sz="2800" dirty="0">
              <a:solidFill>
                <a:srgbClr val="002060"/>
              </a:solidFill>
              <a:latin typeface="Arial"/>
              <a:ea typeface="Noto Sans"/>
              <a:cs typeface="Arial"/>
            </a:endParaRPr>
          </a:p>
        </p:txBody>
      </p:sp>
      <p:sp>
        <p:nvSpPr>
          <p:cNvPr id="2" name="Rectangle 1">
            <a:extLst>
              <a:ext uri="{FF2B5EF4-FFF2-40B4-BE49-F238E27FC236}">
                <a16:creationId xmlns:a16="http://schemas.microsoft.com/office/drawing/2014/main" id="{2C1CA68F-A4ED-4A45-7F25-332FF2A44CB1}"/>
              </a:ext>
            </a:extLst>
          </p:cNvPr>
          <p:cNvSpPr/>
          <p:nvPr/>
        </p:nvSpPr>
        <p:spPr>
          <a:xfrm rot="19610437">
            <a:off x="1283427" y="4329604"/>
            <a:ext cx="1675460" cy="923330"/>
          </a:xfrm>
          <a:prstGeom prst="rect">
            <a:avLst/>
          </a:prstGeom>
          <a:noFill/>
        </p:spPr>
        <p:txBody>
          <a:bodyPr wrap="none" lIns="91440" tIns="45720" rIns="91440" bIns="45720">
            <a:spAutoFit/>
          </a:bodyPr>
          <a:lstStyle/>
          <a:p>
            <a:pPr algn="ctr"/>
            <a:r>
              <a:rPr lang="en-GB"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NHS</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4" name="TextBox 3">
            <a:extLst>
              <a:ext uri="{FF2B5EF4-FFF2-40B4-BE49-F238E27FC236}">
                <a16:creationId xmlns:a16="http://schemas.microsoft.com/office/drawing/2014/main" id="{9B330AA3-07C9-ABFC-9504-BC0553446C78}"/>
              </a:ext>
            </a:extLst>
          </p:cNvPr>
          <p:cNvSpPr txBox="1"/>
          <p:nvPr/>
        </p:nvSpPr>
        <p:spPr>
          <a:xfrm rot="2551458">
            <a:off x="9529517" y="4314215"/>
            <a:ext cx="1966878" cy="954107"/>
          </a:xfrm>
          <a:prstGeom prst="rect">
            <a:avLst/>
          </a:prstGeom>
          <a:noFill/>
        </p:spPr>
        <p:txBody>
          <a:bodyPr wrap="square" rtlCol="0">
            <a:spAutoFit/>
          </a:bodyPr>
          <a:lstStyle/>
          <a:p>
            <a:r>
              <a:rPr lang="en-GB" sz="2800" dirty="0">
                <a:solidFill>
                  <a:srgbClr val="7030A0"/>
                </a:solidFill>
              </a:rPr>
              <a:t>SOCIAL SERVICES</a:t>
            </a:r>
          </a:p>
        </p:txBody>
      </p:sp>
      <p:sp>
        <p:nvSpPr>
          <p:cNvPr id="5" name="TextBox 4">
            <a:extLst>
              <a:ext uri="{FF2B5EF4-FFF2-40B4-BE49-F238E27FC236}">
                <a16:creationId xmlns:a16="http://schemas.microsoft.com/office/drawing/2014/main" id="{516E964B-E09A-6710-7400-8AB3251B21B0}"/>
              </a:ext>
            </a:extLst>
          </p:cNvPr>
          <p:cNvSpPr txBox="1"/>
          <p:nvPr/>
        </p:nvSpPr>
        <p:spPr>
          <a:xfrm rot="20695852">
            <a:off x="6375448" y="3544142"/>
            <a:ext cx="4148828" cy="461665"/>
          </a:xfrm>
          <a:prstGeom prst="rect">
            <a:avLst/>
          </a:prstGeom>
          <a:noFill/>
        </p:spPr>
        <p:txBody>
          <a:bodyPr wrap="none" rtlCol="0">
            <a:spAutoFit/>
          </a:bodyPr>
          <a:lstStyle/>
          <a:p>
            <a:r>
              <a:rPr lang="en-GB" sz="2400" dirty="0">
                <a:solidFill>
                  <a:srgbClr val="0070C0"/>
                </a:solidFill>
              </a:rPr>
              <a:t>ASSISTIVE TECHNOLOGY</a:t>
            </a:r>
          </a:p>
        </p:txBody>
      </p:sp>
      <p:sp>
        <p:nvSpPr>
          <p:cNvPr id="6" name="TextBox 5">
            <a:extLst>
              <a:ext uri="{FF2B5EF4-FFF2-40B4-BE49-F238E27FC236}">
                <a16:creationId xmlns:a16="http://schemas.microsoft.com/office/drawing/2014/main" id="{A29A2B2B-5104-C9D4-0253-F8CA9A3A9B9A}"/>
              </a:ext>
            </a:extLst>
          </p:cNvPr>
          <p:cNvSpPr txBox="1"/>
          <p:nvPr/>
        </p:nvSpPr>
        <p:spPr>
          <a:xfrm rot="1303182">
            <a:off x="3449218" y="4103607"/>
            <a:ext cx="2848184" cy="523220"/>
          </a:xfrm>
          <a:prstGeom prst="rect">
            <a:avLst/>
          </a:prstGeom>
          <a:noFill/>
        </p:spPr>
        <p:txBody>
          <a:bodyPr wrap="square" rtlCol="0">
            <a:spAutoFit/>
          </a:bodyPr>
          <a:lstStyle/>
          <a:p>
            <a:r>
              <a:rPr lang="en-GB" sz="2800" dirty="0">
                <a:highlight>
                  <a:srgbClr val="C0C0C0"/>
                </a:highlight>
              </a:rPr>
              <a:t>INNOVATIONS</a:t>
            </a:r>
          </a:p>
        </p:txBody>
      </p:sp>
      <p:pic>
        <p:nvPicPr>
          <p:cNvPr id="9" name="Video 8">
            <a:hlinkClick r:id="" action="ppaction://media"/>
            <a:extLst>
              <a:ext uri="{FF2B5EF4-FFF2-40B4-BE49-F238E27FC236}">
                <a16:creationId xmlns:a16="http://schemas.microsoft.com/office/drawing/2014/main" id="{BCCD8E0E-EE0D-0326-2CB2-8B91C93909B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726644"/>
      </p:ext>
    </p:extLst>
  </p:cSld>
  <p:clrMapOvr>
    <a:masterClrMapping/>
  </p:clrMapOvr>
  <mc:AlternateContent xmlns:mc="http://schemas.openxmlformats.org/markup-compatibility/2006" xmlns:p14="http://schemas.microsoft.com/office/powerpoint/2010/main">
    <mc:Choice Requires="p14">
      <p:transition spd="slow" p14:dur="2000" advTm="37664"/>
    </mc:Choice>
    <mc:Fallback xmlns="">
      <p:transition spd="slow" advTm="37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D0837D2-4484-5CE7-2BC5-96A074840461}"/>
              </a:ext>
            </a:extLst>
          </p:cNvPr>
          <p:cNvSpPr txBox="1"/>
          <p:nvPr/>
        </p:nvSpPr>
        <p:spPr>
          <a:xfrm>
            <a:off x="715383" y="802433"/>
            <a:ext cx="5304417" cy="517066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marL="228600" indent="-228600">
              <a:spcBef>
                <a:spcPts val="1000"/>
              </a:spcBef>
              <a:buFont typeface="Arial" panose="020B0604020202020204" pitchFamily="34" charset="0"/>
              <a:buChar char="•"/>
            </a:pPr>
            <a:r>
              <a:rPr lang="en-US" sz="2400" b="1" dirty="0"/>
              <a:t>EVALUTION</a:t>
            </a:r>
            <a:r>
              <a:rPr lang="en-US" sz="2400" dirty="0"/>
              <a:t>: </a:t>
            </a:r>
          </a:p>
          <a:p>
            <a:pPr marL="228600" indent="-228600">
              <a:spcBef>
                <a:spcPts val="1000"/>
              </a:spcBef>
              <a:buFont typeface="Arial" panose="020B0604020202020204" pitchFamily="34" charset="0"/>
              <a:buChar char="•"/>
            </a:pPr>
            <a:r>
              <a:rPr lang="en-US" sz="2400" dirty="0">
                <a:latin typeface="Arial" panose="020B0604020202020204" pitchFamily="34" charset="0"/>
                <a:cs typeface="Arial" panose="020B0604020202020204" pitchFamily="34" charset="0"/>
              </a:rPr>
              <a:t>By evaluating the fundamental care needs of older adults, family members, carers, health professionals and the NHS can facilitate the correct type of care they need as a whole and individually. A PubMed article states that, "Empowerment emphasizes recognizing patterns, purposefully participating in a process of changing oneself and one’s environment, and engaging inner resources for well-being". (2009).</a:t>
            </a:r>
          </a:p>
        </p:txBody>
      </p:sp>
      <p:pic>
        <p:nvPicPr>
          <p:cNvPr id="2" name="Picture 1" descr="Free Images : woman, old, portrait, color, hat, lady, facial expression ...">
            <a:extLst>
              <a:ext uri="{FF2B5EF4-FFF2-40B4-BE49-F238E27FC236}">
                <a16:creationId xmlns:a16="http://schemas.microsoft.com/office/drawing/2014/main" id="{65747CF4-2006-173F-5EEE-ADDD94D3EA91}"/>
              </a:ext>
            </a:extLst>
          </p:cNvPr>
          <p:cNvPicPr>
            <a:picLocks noChangeAspect="1"/>
          </p:cNvPicPr>
          <p:nvPr/>
        </p:nvPicPr>
        <p:blipFill>
          <a:blip r:embed="rId4"/>
          <a:srcRect r="-2" b="1795"/>
          <a:stretch>
            <a:fillRect/>
          </a:stretch>
        </p:blipFill>
        <p:spPr>
          <a:xfrm>
            <a:off x="6172200" y="802433"/>
            <a:ext cx="5219700" cy="5170665"/>
          </a:xfrm>
          <a:prstGeom prst="rect">
            <a:avLst/>
          </a:prstGeom>
          <a:noFill/>
        </p:spPr>
      </p:pic>
      <p:sp>
        <p:nvSpPr>
          <p:cNvPr id="15" name="Footer Placeholder 5">
            <a:extLst>
              <a:ext uri="{FF2B5EF4-FFF2-40B4-BE49-F238E27FC236}">
                <a16:creationId xmlns:a16="http://schemas.microsoft.com/office/drawing/2014/main" id="{90734923-8A8C-751C-C67D-A0216FC45063}"/>
              </a:ext>
            </a:extLst>
          </p:cNvPr>
          <p:cNvSpPr>
            <a:spLocks noGrp="1"/>
          </p:cNvSpPr>
          <p:nvPr>
            <p:ph type="ftr" sz="quarter" idx="11"/>
          </p:nvPr>
        </p:nvSpPr>
        <p:spPr>
          <a:xfrm>
            <a:off x="715383" y="6356350"/>
            <a:ext cx="4539727" cy="365125"/>
          </a:xfrm>
        </p:spPr>
        <p:txBody>
          <a:bodyPr/>
          <a:lstStyle/>
          <a:p>
            <a:pPr>
              <a:spcAft>
                <a:spcPts val="600"/>
              </a:spcAft>
            </a:pPr>
            <a:r>
              <a:rPr lang="en-US" dirty="0"/>
              <a:t>
              </a:t>
            </a:r>
          </a:p>
        </p:txBody>
      </p:sp>
      <p:sp>
        <p:nvSpPr>
          <p:cNvPr id="17" name="Slide Number Placeholder 6">
            <a:extLst>
              <a:ext uri="{FF2B5EF4-FFF2-40B4-BE49-F238E27FC236}">
                <a16:creationId xmlns:a16="http://schemas.microsoft.com/office/drawing/2014/main" id="{8D885543-02E8-F056-8816-A755F65B2784}"/>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7</a:t>
            </a:fld>
            <a:endParaRPr lang="en-US" dirty="0"/>
          </a:p>
        </p:txBody>
      </p:sp>
      <p:sp>
        <p:nvSpPr>
          <p:cNvPr id="3" name="TextBox 2">
            <a:extLst>
              <a:ext uri="{FF2B5EF4-FFF2-40B4-BE49-F238E27FC236}">
                <a16:creationId xmlns:a16="http://schemas.microsoft.com/office/drawing/2014/main" id="{AC9EFC3E-B051-DA45-91E7-93AD4F2108E2}"/>
              </a:ext>
            </a:extLst>
          </p:cNvPr>
          <p:cNvSpPr txBox="1"/>
          <p:nvPr/>
        </p:nvSpPr>
        <p:spPr>
          <a:xfrm>
            <a:off x="9527543" y="6102557"/>
            <a:ext cx="1864357" cy="369332"/>
          </a:xfrm>
          <a:prstGeom prst="rect">
            <a:avLst/>
          </a:prstGeom>
          <a:noFill/>
        </p:spPr>
        <p:txBody>
          <a:bodyPr wrap="none" rtlCol="0">
            <a:spAutoFit/>
          </a:bodyPr>
          <a:lstStyle/>
          <a:p>
            <a:r>
              <a:rPr lang="en-GB" dirty="0">
                <a:ea typeface="+mn-lt"/>
                <a:cs typeface="+mn-lt"/>
                <a:hlinkClick r:id="rId5"/>
              </a:rPr>
              <a:t>helpalert24.co.uk</a:t>
            </a:r>
            <a:endParaRPr lang="en-GB" dirty="0"/>
          </a:p>
        </p:txBody>
      </p:sp>
      <p:pic>
        <p:nvPicPr>
          <p:cNvPr id="11" name="Video 10">
            <a:hlinkClick r:id="" action="ppaction://media"/>
            <a:extLst>
              <a:ext uri="{FF2B5EF4-FFF2-40B4-BE49-F238E27FC236}">
                <a16:creationId xmlns:a16="http://schemas.microsoft.com/office/drawing/2014/main" id="{61D6AEA3-A3F6-2B41-C827-5DFE9FF0783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1255189" y="3626622"/>
            <a:ext cx="2057400" cy="2057400"/>
          </a:xfrm>
          <a:prstGeom prst="ellipse">
            <a:avLst/>
          </a:prstGeom>
        </p:spPr>
      </p:pic>
    </p:spTree>
    <p:extLst>
      <p:ext uri="{BB962C8B-B14F-4D97-AF65-F5344CB8AC3E}">
        <p14:creationId xmlns:p14="http://schemas.microsoft.com/office/powerpoint/2010/main" val="3887231580"/>
      </p:ext>
    </p:extLst>
  </p:cSld>
  <p:clrMapOvr>
    <a:masterClrMapping/>
  </p:clrMapOvr>
  <mc:AlternateContent xmlns:mc="http://schemas.openxmlformats.org/markup-compatibility/2006" xmlns:p14="http://schemas.microsoft.com/office/powerpoint/2010/main">
    <mc:Choice Requires="p14">
      <p:transition spd="slow" p14:dur="2000" advTm="51102"/>
    </mc:Choice>
    <mc:Fallback xmlns="">
      <p:transition spd="slow" advTm="51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a:extLst>
            <a:ext uri="{FF2B5EF4-FFF2-40B4-BE49-F238E27FC236}">
              <a16:creationId xmlns:a16="http://schemas.microsoft.com/office/drawing/2014/main" id="{7157EF2A-A68D-899F-320C-6E1A44EAF28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0977A1-B5FF-2CA8-C7B6-E48461F5B207}"/>
              </a:ext>
            </a:extLst>
          </p:cNvPr>
          <p:cNvSpPr txBox="1"/>
          <p:nvPr/>
        </p:nvSpPr>
        <p:spPr>
          <a:xfrm>
            <a:off x="395654" y="908538"/>
            <a:ext cx="11356730" cy="51728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A8427D00-7864-4578-2605-1A629ACBECB7}"/>
              </a:ext>
            </a:extLst>
          </p:cNvPr>
          <p:cNvSpPr txBox="1"/>
          <p:nvPr/>
        </p:nvSpPr>
        <p:spPr>
          <a:xfrm>
            <a:off x="923192" y="910632"/>
            <a:ext cx="10450445" cy="5078313"/>
          </a:xfrm>
          <a:prstGeom prst="rect">
            <a:avLst/>
          </a:prstGeom>
          <a:noFill/>
          <a:ln>
            <a:solidFill>
              <a:schemeClr val="tx2">
                <a:lumMod val="50000"/>
                <a:lumOff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5400" dirty="0">
                <a:solidFill>
                  <a:srgbClr val="002060"/>
                </a:solidFill>
                <a:latin typeface="Arial"/>
                <a:cs typeface="Arial"/>
              </a:rPr>
              <a:t>Staying independent is a vital part of aging, therefore support and resources can help with this aspect and allow for an individual to remain dignified for </a:t>
            </a:r>
          </a:p>
          <a:p>
            <a:pPr algn="just"/>
            <a:r>
              <a:rPr lang="en-GB" sz="5400" dirty="0">
                <a:solidFill>
                  <a:srgbClr val="002060"/>
                </a:solidFill>
                <a:latin typeface="Arial"/>
                <a:cs typeface="Arial"/>
              </a:rPr>
              <a:t>as long as possible.</a:t>
            </a:r>
            <a:endParaRPr lang="en-GB" dirty="0">
              <a:latin typeface="Arial"/>
              <a:cs typeface="Arial"/>
            </a:endParaRPr>
          </a:p>
        </p:txBody>
      </p:sp>
      <p:pic>
        <p:nvPicPr>
          <p:cNvPr id="3" name="Picture 2">
            <a:extLst>
              <a:ext uri="{FF2B5EF4-FFF2-40B4-BE49-F238E27FC236}">
                <a16:creationId xmlns:a16="http://schemas.microsoft.com/office/drawing/2014/main" id="{3A4BB5BA-8A85-508C-84F8-246E54F0CF10}"/>
              </a:ext>
            </a:extLst>
          </p:cNvPr>
          <p:cNvPicPr>
            <a:picLocks noChangeAspect="1"/>
          </p:cNvPicPr>
          <p:nvPr/>
        </p:nvPicPr>
        <p:blipFill>
          <a:blip r:embed="rId4"/>
          <a:stretch>
            <a:fillRect/>
          </a:stretch>
        </p:blipFill>
        <p:spPr>
          <a:xfrm>
            <a:off x="7711440" y="4203761"/>
            <a:ext cx="3454513" cy="1743607"/>
          </a:xfrm>
          <a:prstGeom prst="rect">
            <a:avLst/>
          </a:prstGeom>
        </p:spPr>
      </p:pic>
      <p:sp>
        <p:nvSpPr>
          <p:cNvPr id="5" name="TextBox 4">
            <a:extLst>
              <a:ext uri="{FF2B5EF4-FFF2-40B4-BE49-F238E27FC236}">
                <a16:creationId xmlns:a16="http://schemas.microsoft.com/office/drawing/2014/main" id="{0BDCEB39-6B8F-B455-FFB0-A961854DFB27}"/>
              </a:ext>
            </a:extLst>
          </p:cNvPr>
          <p:cNvSpPr txBox="1"/>
          <p:nvPr/>
        </p:nvSpPr>
        <p:spPr>
          <a:xfrm>
            <a:off x="9438696" y="5988945"/>
            <a:ext cx="1985287" cy="369332"/>
          </a:xfrm>
          <a:prstGeom prst="rect">
            <a:avLst/>
          </a:prstGeom>
          <a:noFill/>
        </p:spPr>
        <p:txBody>
          <a:bodyPr wrap="none" rtlCol="0">
            <a:spAutoFit/>
          </a:bodyPr>
          <a:lstStyle/>
          <a:p>
            <a:r>
              <a:rPr lang="en-GB" dirty="0">
                <a:ea typeface="+mn-lt"/>
                <a:cs typeface="+mn-lt"/>
              </a:rPr>
              <a:t>careplansnow.com</a:t>
            </a:r>
            <a:endParaRPr lang="en-GB" dirty="0"/>
          </a:p>
        </p:txBody>
      </p:sp>
      <p:pic>
        <p:nvPicPr>
          <p:cNvPr id="8" name="Video 7">
            <a:hlinkClick r:id="" action="ppaction://media"/>
            <a:extLst>
              <a:ext uri="{FF2B5EF4-FFF2-40B4-BE49-F238E27FC236}">
                <a16:creationId xmlns:a16="http://schemas.microsoft.com/office/drawing/2014/main" id="{A59213D6-D003-8664-4E8B-4B482B2CD01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7941359"/>
      </p:ext>
    </p:extLst>
  </p:cSld>
  <p:clrMapOvr>
    <a:masterClrMapping/>
  </p:clrMapOvr>
  <mc:AlternateContent xmlns:mc="http://schemas.openxmlformats.org/markup-compatibility/2006" xmlns:p14="http://schemas.microsoft.com/office/powerpoint/2010/main">
    <mc:Choice Requires="p14">
      <p:transition spd="slow" p14:dur="2000" advTm="27512"/>
    </mc:Choice>
    <mc:Fallback xmlns="">
      <p:transition spd="slow" advTm="27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F9B596-672F-C9B8-7E4E-0037A5ED417F}"/>
              </a:ext>
            </a:extLst>
          </p:cNvPr>
          <p:cNvSpPr>
            <a:spLocks noGrp="1"/>
          </p:cNvSpPr>
          <p:nvPr>
            <p:ph type="dt" sz="half" idx="10"/>
          </p:nvPr>
        </p:nvSpPr>
        <p:spPr/>
        <p:txBody>
          <a:bodyPr/>
          <a:lstStyle/>
          <a:p>
            <a:fld id="{84B3F5F3-8FC5-435D-A884-4FFBB79CF67E}" type="datetime1">
              <a:rPr lang="en-US"/>
              <a:t>10/23/2025</a:t>
            </a:fld>
            <a:endParaRPr lang="en-US" dirty="0"/>
          </a:p>
        </p:txBody>
      </p:sp>
      <p:sp>
        <p:nvSpPr>
          <p:cNvPr id="3" name="Footer Placeholder 2">
            <a:extLst>
              <a:ext uri="{FF2B5EF4-FFF2-40B4-BE49-F238E27FC236}">
                <a16:creationId xmlns:a16="http://schemas.microsoft.com/office/drawing/2014/main" id="{54FAAC10-EC6F-4724-B9A2-7B6EEB64C0F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342883D-595D-D3EB-EEF6-7E2A2339B95F}"/>
              </a:ext>
            </a:extLst>
          </p:cNvPr>
          <p:cNvSpPr>
            <a:spLocks noGrp="1"/>
          </p:cNvSpPr>
          <p:nvPr>
            <p:ph type="sldNum" sz="quarter" idx="12"/>
          </p:nvPr>
        </p:nvSpPr>
        <p:spPr/>
        <p:txBody>
          <a:bodyPr/>
          <a:lstStyle/>
          <a:p>
            <a:fld id="{E30AF5A0-43BB-4336-8627-9123B9144D80}" type="slidenum">
              <a:rPr lang="en-US" dirty="0"/>
              <a:t>9</a:t>
            </a:fld>
            <a:endParaRPr lang="en-US" dirty="0"/>
          </a:p>
        </p:txBody>
      </p:sp>
      <p:sp>
        <p:nvSpPr>
          <p:cNvPr id="5" name="TextBox 4">
            <a:extLst>
              <a:ext uri="{FF2B5EF4-FFF2-40B4-BE49-F238E27FC236}">
                <a16:creationId xmlns:a16="http://schemas.microsoft.com/office/drawing/2014/main" id="{6CE02B7D-DE53-8802-F827-E939AAEB146D}"/>
              </a:ext>
            </a:extLst>
          </p:cNvPr>
          <p:cNvSpPr txBox="1"/>
          <p:nvPr/>
        </p:nvSpPr>
        <p:spPr>
          <a:xfrm>
            <a:off x="1553307" y="630115"/>
            <a:ext cx="951155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TECHNOLOGICAL INNOVATIONS</a:t>
            </a:r>
          </a:p>
        </p:txBody>
      </p:sp>
      <p:pic>
        <p:nvPicPr>
          <p:cNvPr id="7" name="Picture 6" descr="A group of people looking at a tablet&#10;&#10;AI-generated content may be incorrect.">
            <a:extLst>
              <a:ext uri="{FF2B5EF4-FFF2-40B4-BE49-F238E27FC236}">
                <a16:creationId xmlns:a16="http://schemas.microsoft.com/office/drawing/2014/main" id="{CEB63CA3-0535-CEA8-EA2E-7CB03C0B27F3}"/>
              </a:ext>
            </a:extLst>
          </p:cNvPr>
          <p:cNvPicPr>
            <a:picLocks noChangeAspect="1"/>
          </p:cNvPicPr>
          <p:nvPr/>
        </p:nvPicPr>
        <p:blipFill>
          <a:blip r:embed="rId4"/>
          <a:stretch>
            <a:fillRect/>
          </a:stretch>
        </p:blipFill>
        <p:spPr>
          <a:xfrm>
            <a:off x="8490858" y="1493521"/>
            <a:ext cx="3192408" cy="4063364"/>
          </a:xfrm>
          <a:prstGeom prst="rect">
            <a:avLst/>
          </a:prstGeom>
        </p:spPr>
      </p:pic>
      <p:sp>
        <p:nvSpPr>
          <p:cNvPr id="11" name="TextBox 10">
            <a:extLst>
              <a:ext uri="{FF2B5EF4-FFF2-40B4-BE49-F238E27FC236}">
                <a16:creationId xmlns:a16="http://schemas.microsoft.com/office/drawing/2014/main" id="{ADC05FD9-13A6-7E9E-4B69-615C1FF9B323}"/>
              </a:ext>
            </a:extLst>
          </p:cNvPr>
          <p:cNvSpPr txBox="1"/>
          <p:nvPr/>
        </p:nvSpPr>
        <p:spPr>
          <a:xfrm>
            <a:off x="612949" y="1413665"/>
            <a:ext cx="779697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highlight>
                  <a:srgbClr val="00FFFF"/>
                </a:highlight>
                <a:latin typeface="Arial"/>
                <a:cs typeface="Arial"/>
              </a:rPr>
              <a:t>Technology that is currently available can help empower the older generation and give them more choice and freedom to live a better quality of life.</a:t>
            </a:r>
            <a:endParaRPr lang="en-US" sz="4400" dirty="0">
              <a:highlight>
                <a:srgbClr val="00FFFF"/>
              </a:highlight>
            </a:endParaRPr>
          </a:p>
        </p:txBody>
      </p:sp>
      <p:sp>
        <p:nvSpPr>
          <p:cNvPr id="12" name="TextBox 11">
            <a:extLst>
              <a:ext uri="{FF2B5EF4-FFF2-40B4-BE49-F238E27FC236}">
                <a16:creationId xmlns:a16="http://schemas.microsoft.com/office/drawing/2014/main" id="{71CAEBD8-82B5-D03F-A9FF-803E249C2323}"/>
              </a:ext>
            </a:extLst>
          </p:cNvPr>
          <p:cNvSpPr txBox="1"/>
          <p:nvPr/>
        </p:nvSpPr>
        <p:spPr>
          <a:xfrm>
            <a:off x="129453" y="5500835"/>
            <a:ext cx="1171859" cy="369332"/>
          </a:xfrm>
          <a:prstGeom prst="rect">
            <a:avLst/>
          </a:prstGeom>
          <a:noFill/>
        </p:spPr>
        <p:txBody>
          <a:bodyPr wrap="none" rtlCol="0">
            <a:spAutoFit/>
          </a:bodyPr>
          <a:lstStyle/>
          <a:p>
            <a:r>
              <a:rPr lang="en-GB" dirty="0">
                <a:hlinkClick r:id="rId5"/>
              </a:rPr>
              <a:t>bcac.com.</a:t>
            </a:r>
            <a:endParaRPr lang="en-GB" dirty="0"/>
          </a:p>
        </p:txBody>
      </p:sp>
      <p:sp>
        <p:nvSpPr>
          <p:cNvPr id="13" name="TextBox 12">
            <a:extLst>
              <a:ext uri="{FF2B5EF4-FFF2-40B4-BE49-F238E27FC236}">
                <a16:creationId xmlns:a16="http://schemas.microsoft.com/office/drawing/2014/main" id="{1B9B2733-7809-1919-71F3-AE37152CE7AD}"/>
              </a:ext>
            </a:extLst>
          </p:cNvPr>
          <p:cNvSpPr txBox="1"/>
          <p:nvPr/>
        </p:nvSpPr>
        <p:spPr>
          <a:xfrm>
            <a:off x="10106257" y="5588960"/>
            <a:ext cx="1396473" cy="369332"/>
          </a:xfrm>
          <a:prstGeom prst="rect">
            <a:avLst/>
          </a:prstGeom>
          <a:noFill/>
        </p:spPr>
        <p:txBody>
          <a:bodyPr wrap="none" rtlCol="0">
            <a:spAutoFit/>
          </a:bodyPr>
          <a:lstStyle/>
          <a:p>
            <a:r>
              <a:rPr lang="en-GB" dirty="0"/>
              <a:t>Stock Image</a:t>
            </a:r>
          </a:p>
        </p:txBody>
      </p:sp>
      <p:pic>
        <p:nvPicPr>
          <p:cNvPr id="9" name="Video 8">
            <a:hlinkClick r:id="" action="ppaction://media"/>
            <a:extLst>
              <a:ext uri="{FF2B5EF4-FFF2-40B4-BE49-F238E27FC236}">
                <a16:creationId xmlns:a16="http://schemas.microsoft.com/office/drawing/2014/main" id="{E080C8EC-C0A2-FA62-F9CA-FD99D6FA926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1579051" y="3593450"/>
            <a:ext cx="2057400" cy="2057400"/>
          </a:xfrm>
          <a:prstGeom prst="ellipse">
            <a:avLst/>
          </a:prstGeom>
        </p:spPr>
      </p:pic>
    </p:spTree>
    <p:extLst>
      <p:ext uri="{BB962C8B-B14F-4D97-AF65-F5344CB8AC3E}">
        <p14:creationId xmlns:p14="http://schemas.microsoft.com/office/powerpoint/2010/main" val="3558680645"/>
      </p:ext>
    </p:extLst>
  </p:cSld>
  <p:clrMapOvr>
    <a:masterClrMapping/>
  </p:clrMapOvr>
  <mc:AlternateContent xmlns:mc="http://schemas.openxmlformats.org/markup-compatibility/2006" xmlns:p14="http://schemas.microsoft.com/office/powerpoint/2010/main">
    <mc:Choice Requires="p14">
      <p:transition spd="slow" p14:dur="2000" advTm="16132"/>
    </mc:Choice>
    <mc:Fallback xmlns="">
      <p:transition spd="slow" advTm="16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a:extLst>
            <a:ext uri="{FF2B5EF4-FFF2-40B4-BE49-F238E27FC236}">
              <a16:creationId xmlns:a16="http://schemas.microsoft.com/office/drawing/2014/main" id="{41ECF60D-69CC-92BD-C578-5C2700628D7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49F0AB4-A179-671D-445B-81252DDE471D}"/>
              </a:ext>
            </a:extLst>
          </p:cNvPr>
          <p:cNvSpPr txBox="1"/>
          <p:nvPr/>
        </p:nvSpPr>
        <p:spPr>
          <a:xfrm rot="19680027">
            <a:off x="571751" y="1644265"/>
            <a:ext cx="25577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00B050"/>
                </a:solidFill>
              </a:rPr>
              <a:t>WHATTSAPP</a:t>
            </a:r>
          </a:p>
        </p:txBody>
      </p:sp>
      <p:sp>
        <p:nvSpPr>
          <p:cNvPr id="6" name="TextBox 5">
            <a:extLst>
              <a:ext uri="{FF2B5EF4-FFF2-40B4-BE49-F238E27FC236}">
                <a16:creationId xmlns:a16="http://schemas.microsoft.com/office/drawing/2014/main" id="{EFAC1F01-781B-2039-CAAC-5A2B304357BC}"/>
              </a:ext>
            </a:extLst>
          </p:cNvPr>
          <p:cNvSpPr txBox="1"/>
          <p:nvPr/>
        </p:nvSpPr>
        <p:spPr>
          <a:xfrm>
            <a:off x="1004472" y="2981178"/>
            <a:ext cx="10450445"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solidFill>
                  <a:srgbClr val="0070C0"/>
                </a:solidFill>
                <a:latin typeface="Arial" panose="020B0604020202020204" pitchFamily="34" charset="0"/>
                <a:cs typeface="Arial" panose="020B0604020202020204" pitchFamily="34" charset="0"/>
              </a:rPr>
              <a:t>Technological innovations such as home alert systems, digital pill dispensers and face-to-face</a:t>
            </a:r>
          </a:p>
          <a:p>
            <a:pPr algn="ctr"/>
            <a:r>
              <a:rPr lang="en-GB" sz="2800" dirty="0">
                <a:solidFill>
                  <a:srgbClr val="0070C0"/>
                </a:solidFill>
                <a:latin typeface="Arial" panose="020B0604020202020204" pitchFamily="34" charset="0"/>
                <a:cs typeface="Arial" panose="020B0604020202020204" pitchFamily="34" charset="0"/>
              </a:rPr>
              <a:t> video platforms can allow a feeling of connectedness. Video calls can help </a:t>
            </a:r>
          </a:p>
          <a:p>
            <a:pPr algn="ctr"/>
            <a:r>
              <a:rPr lang="en-GB" sz="2800" dirty="0">
                <a:solidFill>
                  <a:srgbClr val="0070C0"/>
                </a:solidFill>
                <a:latin typeface="Arial" panose="020B0604020202020204" pitchFamily="34" charset="0"/>
                <a:cs typeface="Arial" panose="020B0604020202020204" pitchFamily="34" charset="0"/>
              </a:rPr>
              <a:t>older people stay connected by </a:t>
            </a:r>
          </a:p>
          <a:p>
            <a:pPr algn="ctr"/>
            <a:r>
              <a:rPr lang="en-GB" sz="2800" dirty="0">
                <a:solidFill>
                  <a:srgbClr val="0070C0"/>
                </a:solidFill>
                <a:latin typeface="Arial" panose="020B0604020202020204" pitchFamily="34" charset="0"/>
                <a:cs typeface="Arial" panose="020B0604020202020204" pitchFamily="34" charset="0"/>
              </a:rPr>
              <a:t>widening a participants’ social circle with existing acquaintances and increasing frequent contact.</a:t>
            </a:r>
          </a:p>
          <a:p>
            <a:pPr algn="ctr"/>
            <a:r>
              <a:rPr lang="en-GB" sz="2800" dirty="0">
                <a:solidFill>
                  <a:srgbClr val="0070C0"/>
                </a:solidFill>
                <a:latin typeface="Arial" panose="020B0604020202020204" pitchFamily="34" charset="0"/>
                <a:cs typeface="Arial" panose="020B0604020202020204" pitchFamily="34" charset="0"/>
              </a:rPr>
              <a:t> C, Mcsharry. (1996).</a:t>
            </a:r>
          </a:p>
          <a:p>
            <a:endParaRPr lang="en-GB" dirty="0">
              <a:latin typeface="Arial"/>
              <a:cs typeface="Arial"/>
            </a:endParaRPr>
          </a:p>
        </p:txBody>
      </p:sp>
      <p:sp>
        <p:nvSpPr>
          <p:cNvPr id="3" name="TextBox 2">
            <a:extLst>
              <a:ext uri="{FF2B5EF4-FFF2-40B4-BE49-F238E27FC236}">
                <a16:creationId xmlns:a16="http://schemas.microsoft.com/office/drawing/2014/main" id="{8DC3E2FE-0F6F-D98E-6E94-6B4EEC975BDC}"/>
              </a:ext>
            </a:extLst>
          </p:cNvPr>
          <p:cNvSpPr txBox="1"/>
          <p:nvPr/>
        </p:nvSpPr>
        <p:spPr>
          <a:xfrm>
            <a:off x="5013613" y="1582709"/>
            <a:ext cx="1665841" cy="646331"/>
          </a:xfrm>
          <a:prstGeom prst="rect">
            <a:avLst/>
          </a:prstGeom>
          <a:noFill/>
        </p:spPr>
        <p:txBody>
          <a:bodyPr wrap="none" rtlCol="0">
            <a:spAutoFit/>
          </a:bodyPr>
          <a:lstStyle/>
          <a:p>
            <a:r>
              <a:rPr lang="en-GB" sz="3600" dirty="0">
                <a:highlight>
                  <a:srgbClr val="00FFFF"/>
                </a:highlight>
              </a:rPr>
              <a:t>ZOOM</a:t>
            </a:r>
          </a:p>
        </p:txBody>
      </p:sp>
      <p:sp>
        <p:nvSpPr>
          <p:cNvPr id="5" name="TextBox 4">
            <a:extLst>
              <a:ext uri="{FF2B5EF4-FFF2-40B4-BE49-F238E27FC236}">
                <a16:creationId xmlns:a16="http://schemas.microsoft.com/office/drawing/2014/main" id="{D783BE0F-328E-AF39-926A-AB5B10BC1200}"/>
              </a:ext>
            </a:extLst>
          </p:cNvPr>
          <p:cNvSpPr txBox="1"/>
          <p:nvPr/>
        </p:nvSpPr>
        <p:spPr>
          <a:xfrm rot="1867202">
            <a:off x="8683742" y="1818605"/>
            <a:ext cx="2823209" cy="584775"/>
          </a:xfrm>
          <a:prstGeom prst="rect">
            <a:avLst/>
          </a:prstGeom>
          <a:noFill/>
        </p:spPr>
        <p:txBody>
          <a:bodyPr wrap="none" rtlCol="0">
            <a:spAutoFit/>
          </a:bodyPr>
          <a:lstStyle/>
          <a:p>
            <a:r>
              <a:rPr lang="en-GB" sz="3200" dirty="0">
                <a:highlight>
                  <a:srgbClr val="FF0000"/>
                </a:highlight>
              </a:rPr>
              <a:t>MESSENGER</a:t>
            </a:r>
          </a:p>
        </p:txBody>
      </p:sp>
      <p:pic>
        <p:nvPicPr>
          <p:cNvPr id="9" name="Video 8">
            <a:hlinkClick r:id="" action="ppaction://media"/>
            <a:extLst>
              <a:ext uri="{FF2B5EF4-FFF2-40B4-BE49-F238E27FC236}">
                <a16:creationId xmlns:a16="http://schemas.microsoft.com/office/drawing/2014/main" id="{AE9250DF-F0BA-389C-193B-3ACC4DEB668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1163300" y="4345080"/>
            <a:ext cx="2057400" cy="2057400"/>
          </a:xfrm>
          <a:prstGeom prst="ellipse">
            <a:avLst/>
          </a:prstGeom>
        </p:spPr>
      </p:pic>
    </p:spTree>
    <p:extLst>
      <p:ext uri="{BB962C8B-B14F-4D97-AF65-F5344CB8AC3E}">
        <p14:creationId xmlns:p14="http://schemas.microsoft.com/office/powerpoint/2010/main" val="2304676800"/>
      </p:ext>
    </p:extLst>
  </p:cSld>
  <p:clrMapOvr>
    <a:masterClrMapping/>
  </p:clrMapOvr>
  <mc:AlternateContent xmlns:mc="http://schemas.openxmlformats.org/markup-compatibility/2006" xmlns:p14="http://schemas.microsoft.com/office/powerpoint/2010/main">
    <mc:Choice Requires="p14">
      <p:transition spd="slow" p14:dur="2000" advTm="41285"/>
    </mc:Choice>
    <mc:Fallback xmlns="">
      <p:transition spd="slow" advTm="41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50000"/>
            <a:lumOff val="5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1B2791-A1BD-2BCB-7A8E-84DA20229A3A}"/>
              </a:ext>
            </a:extLst>
          </p:cNvPr>
          <p:cNvSpPr>
            <a:spLocks noGrp="1"/>
          </p:cNvSpPr>
          <p:nvPr>
            <p:ph type="dt" sz="half" idx="10"/>
          </p:nvPr>
        </p:nvSpPr>
        <p:spPr/>
        <p:txBody>
          <a:bodyPr/>
          <a:lstStyle/>
          <a:p>
            <a:fld id="{EF5F4905-FA66-460C-BC7F-81B594B5C319}" type="datetime1">
              <a:rPr lang="en-US" smtClean="0"/>
              <a:t>10/23/2025</a:t>
            </a:fld>
            <a:endParaRPr lang="en-US" dirty="0"/>
          </a:p>
        </p:txBody>
      </p:sp>
      <p:sp>
        <p:nvSpPr>
          <p:cNvPr id="3" name="Footer Placeholder 2">
            <a:extLst>
              <a:ext uri="{FF2B5EF4-FFF2-40B4-BE49-F238E27FC236}">
                <a16:creationId xmlns:a16="http://schemas.microsoft.com/office/drawing/2014/main" id="{BE52760F-B57D-7ABB-2A60-8BB40FA636E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F75553FE-BFCD-4CCE-245A-34614579CFCD}"/>
              </a:ext>
            </a:extLst>
          </p:cNvPr>
          <p:cNvSpPr>
            <a:spLocks noGrp="1"/>
          </p:cNvSpPr>
          <p:nvPr>
            <p:ph type="sldNum" sz="quarter" idx="12"/>
          </p:nvPr>
        </p:nvSpPr>
        <p:spPr/>
        <p:txBody>
          <a:bodyPr/>
          <a:lstStyle/>
          <a:p>
            <a:fld id="{E30AF5A0-43BB-4336-8627-9123B9144D80}" type="slidenum">
              <a:rPr lang="en-US" smtClean="0"/>
              <a:t>11</a:t>
            </a:fld>
            <a:endParaRPr lang="en-US" dirty="0"/>
          </a:p>
        </p:txBody>
      </p:sp>
      <p:pic>
        <p:nvPicPr>
          <p:cNvPr id="5" name="Picture 4" descr="A person holding a stuffed bear&#10;&#10;AI-generated content may be incorrect.">
            <a:extLst>
              <a:ext uri="{FF2B5EF4-FFF2-40B4-BE49-F238E27FC236}">
                <a16:creationId xmlns:a16="http://schemas.microsoft.com/office/drawing/2014/main" id="{2339E0F4-F1FE-AD78-ECB3-D9151040C85D}"/>
              </a:ext>
            </a:extLst>
          </p:cNvPr>
          <p:cNvPicPr>
            <a:picLocks noChangeAspect="1"/>
          </p:cNvPicPr>
          <p:nvPr/>
        </p:nvPicPr>
        <p:blipFill>
          <a:blip r:embed="rId4"/>
          <a:stretch>
            <a:fillRect/>
          </a:stretch>
        </p:blipFill>
        <p:spPr>
          <a:xfrm>
            <a:off x="715383" y="1320619"/>
            <a:ext cx="3725987" cy="4063364"/>
          </a:xfrm>
          <a:prstGeom prst="rect">
            <a:avLst/>
          </a:prstGeom>
        </p:spPr>
      </p:pic>
      <p:sp>
        <p:nvSpPr>
          <p:cNvPr id="7" name="TextBox 6">
            <a:extLst>
              <a:ext uri="{FF2B5EF4-FFF2-40B4-BE49-F238E27FC236}">
                <a16:creationId xmlns:a16="http://schemas.microsoft.com/office/drawing/2014/main" id="{AE4E1D93-838A-47FA-CB3F-A11CCFD28BC0}"/>
              </a:ext>
            </a:extLst>
          </p:cNvPr>
          <p:cNvSpPr txBox="1"/>
          <p:nvPr/>
        </p:nvSpPr>
        <p:spPr>
          <a:xfrm>
            <a:off x="633355" y="5383983"/>
            <a:ext cx="1671996" cy="369332"/>
          </a:xfrm>
          <a:prstGeom prst="rect">
            <a:avLst/>
          </a:prstGeom>
          <a:noFill/>
        </p:spPr>
        <p:txBody>
          <a:bodyPr wrap="none" rtlCol="0">
            <a:spAutoFit/>
          </a:bodyPr>
          <a:lstStyle/>
          <a:p>
            <a:r>
              <a:rPr lang="en-GB" dirty="0"/>
              <a:t>Bcac.com.2018</a:t>
            </a:r>
          </a:p>
        </p:txBody>
      </p:sp>
      <p:sp>
        <p:nvSpPr>
          <p:cNvPr id="9" name="TextBox 8">
            <a:extLst>
              <a:ext uri="{FF2B5EF4-FFF2-40B4-BE49-F238E27FC236}">
                <a16:creationId xmlns:a16="http://schemas.microsoft.com/office/drawing/2014/main" id="{BA8F3BB2-E3DF-7C85-9AB9-32399E7D1093}"/>
              </a:ext>
            </a:extLst>
          </p:cNvPr>
          <p:cNvSpPr txBox="1"/>
          <p:nvPr/>
        </p:nvSpPr>
        <p:spPr>
          <a:xfrm>
            <a:off x="4722726" y="1320619"/>
            <a:ext cx="6753891" cy="3980577"/>
          </a:xfrm>
          <a:prstGeom prst="rect">
            <a:avLst/>
          </a:prstGeom>
          <a:noFill/>
        </p:spPr>
        <p:txBody>
          <a:bodyPr wrap="square">
            <a:spAutoFit/>
          </a:bodyPr>
          <a:lstStyle/>
          <a:p>
            <a:pPr algn="l">
              <a:spcAft>
                <a:spcPts val="1200"/>
              </a:spcAft>
              <a:buNone/>
            </a:pPr>
            <a:r>
              <a:rPr lang="en-GB" sz="2800" b="1" i="0" dirty="0">
                <a:solidFill>
                  <a:schemeClr val="bg1"/>
                </a:solidFill>
                <a:effectLst/>
                <a:latin typeface="Ubuntu" panose="020B0504030602030204" pitchFamily="34" charset="0"/>
              </a:rPr>
              <a:t>PARO can be used to help those with:</a:t>
            </a:r>
            <a:endParaRPr lang="en-GB" sz="2800" b="0" i="0" dirty="0">
              <a:solidFill>
                <a:schemeClr val="bg1"/>
              </a:solidFill>
              <a:effectLst/>
              <a:latin typeface="Ubuntu" panose="020B0504030602030204" pitchFamily="34" charset="0"/>
            </a:endParaRPr>
          </a:p>
          <a:p>
            <a:pPr algn="l">
              <a:spcAft>
                <a:spcPts val="1350"/>
              </a:spcAft>
              <a:buFont typeface="Arial" panose="020B0604020202020204" pitchFamily="34" charset="0"/>
              <a:buChar char="•"/>
            </a:pPr>
            <a:r>
              <a:rPr lang="en-GB" sz="2800" b="0" i="0" dirty="0">
                <a:solidFill>
                  <a:schemeClr val="bg1"/>
                </a:solidFill>
                <a:effectLst/>
                <a:latin typeface="Ubuntu" panose="020B0504030602030204" pitchFamily="34" charset="0"/>
              </a:rPr>
              <a:t>Dementia, emotional and behavioural distress</a:t>
            </a:r>
          </a:p>
          <a:p>
            <a:pPr algn="l">
              <a:spcAft>
                <a:spcPts val="1350"/>
              </a:spcAft>
              <a:buFont typeface="Arial" panose="020B0604020202020204" pitchFamily="34" charset="0"/>
              <a:buChar char="•"/>
            </a:pPr>
            <a:r>
              <a:rPr lang="en-GB" sz="2800" b="0" i="0" dirty="0">
                <a:solidFill>
                  <a:schemeClr val="bg1"/>
                </a:solidFill>
                <a:effectLst/>
                <a:latin typeface="Ubuntu" panose="020B0504030602030204" pitchFamily="34" charset="0"/>
              </a:rPr>
              <a:t>Cognitive disorders</a:t>
            </a:r>
          </a:p>
          <a:p>
            <a:pPr algn="l">
              <a:spcAft>
                <a:spcPts val="1350"/>
              </a:spcAft>
              <a:buFont typeface="Arial" panose="020B0604020202020204" pitchFamily="34" charset="0"/>
              <a:buChar char="•"/>
            </a:pPr>
            <a:r>
              <a:rPr lang="en-GB" sz="2800" b="0" i="0" dirty="0">
                <a:solidFill>
                  <a:schemeClr val="bg1"/>
                </a:solidFill>
                <a:effectLst/>
                <a:latin typeface="Ubuntu" panose="020B0504030602030204" pitchFamily="34" charset="0"/>
              </a:rPr>
              <a:t>Developmental disorders</a:t>
            </a:r>
          </a:p>
          <a:p>
            <a:pPr algn="l">
              <a:spcAft>
                <a:spcPts val="1350"/>
              </a:spcAft>
              <a:buFont typeface="Arial" panose="020B0604020202020204" pitchFamily="34" charset="0"/>
              <a:buChar char="•"/>
            </a:pPr>
            <a:r>
              <a:rPr lang="en-GB" sz="2800" b="0" i="0" dirty="0">
                <a:solidFill>
                  <a:schemeClr val="bg1"/>
                </a:solidFill>
                <a:effectLst/>
                <a:latin typeface="Ubuntu" panose="020B0504030602030204" pitchFamily="34" charset="0"/>
              </a:rPr>
              <a:t>PTSD &amp; Social isolation</a:t>
            </a:r>
          </a:p>
          <a:p>
            <a:pPr algn="l">
              <a:spcAft>
                <a:spcPts val="1350"/>
              </a:spcAft>
              <a:buFont typeface="Arial" panose="020B0604020202020204" pitchFamily="34" charset="0"/>
              <a:buChar char="•"/>
            </a:pPr>
            <a:r>
              <a:rPr lang="en-GB" sz="2800" b="0" i="0" dirty="0">
                <a:solidFill>
                  <a:schemeClr val="bg1"/>
                </a:solidFill>
                <a:effectLst/>
                <a:latin typeface="Ubuntu" panose="020B0504030602030204" pitchFamily="34" charset="0"/>
              </a:rPr>
              <a:t>Palliative and hospice care</a:t>
            </a:r>
            <a:endParaRPr lang="en-GB" b="0" i="0" dirty="0">
              <a:solidFill>
                <a:schemeClr val="bg1"/>
              </a:solidFill>
              <a:effectLst/>
              <a:latin typeface="Ubuntu" panose="020B0504030602030204" pitchFamily="34" charset="0"/>
            </a:endParaRPr>
          </a:p>
        </p:txBody>
      </p:sp>
      <p:pic>
        <p:nvPicPr>
          <p:cNvPr id="11" name="Video 10">
            <a:hlinkClick r:id="" action="ppaction://media"/>
            <a:extLst>
              <a:ext uri="{FF2B5EF4-FFF2-40B4-BE49-F238E27FC236}">
                <a16:creationId xmlns:a16="http://schemas.microsoft.com/office/drawing/2014/main" id="{69EBF078-E12F-856D-DF6F-E7CF95E3785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1388949"/>
      </p:ext>
    </p:extLst>
  </p:cSld>
  <p:clrMapOvr>
    <a:masterClrMapping/>
  </p:clrMapOvr>
  <mc:AlternateContent xmlns:mc="http://schemas.openxmlformats.org/markup-compatibility/2006" xmlns:p14="http://schemas.microsoft.com/office/powerpoint/2010/main">
    <mc:Choice Requires="p14">
      <p:transition spd="slow" p14:dur="2000" advTm="26037"/>
    </mc:Choice>
    <mc:Fallback xmlns="">
      <p:transition spd="slow" advTm="26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a:extLst>
            <a:ext uri="{FF2B5EF4-FFF2-40B4-BE49-F238E27FC236}">
              <a16:creationId xmlns:a16="http://schemas.microsoft.com/office/drawing/2014/main" id="{7B1A32A9-098B-5F51-1364-BC1C3C0DFD4A}"/>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A4F9344D-B61B-A02E-C669-8637CDC75BDC}"/>
              </a:ext>
            </a:extLst>
          </p:cNvPr>
          <p:cNvSpPr>
            <a:spLocks noGrp="1"/>
          </p:cNvSpPr>
          <p:nvPr>
            <p:ph type="dt" sz="half" idx="10"/>
          </p:nvPr>
        </p:nvSpPr>
        <p:spPr/>
        <p:txBody>
          <a:bodyPr/>
          <a:lstStyle/>
          <a:p>
            <a:fld id="{84B3F5F3-8FC5-435D-A884-4FFBB79CF67E}" type="datetime1">
              <a:rPr lang="en-US" smtClean="0"/>
              <a:t>10/23/2025</a:t>
            </a:fld>
            <a:endParaRPr lang="en-US" dirty="0"/>
          </a:p>
        </p:txBody>
      </p:sp>
      <p:sp>
        <p:nvSpPr>
          <p:cNvPr id="3" name="Footer Placeholder 2">
            <a:extLst>
              <a:ext uri="{FF2B5EF4-FFF2-40B4-BE49-F238E27FC236}">
                <a16:creationId xmlns:a16="http://schemas.microsoft.com/office/drawing/2014/main" id="{A6E3B338-63D9-72F2-27DA-C2EDDF34D524}"/>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401ABB25-903B-FA14-5A24-FD02F88FB32D}"/>
              </a:ext>
            </a:extLst>
          </p:cNvPr>
          <p:cNvSpPr>
            <a:spLocks noGrp="1"/>
          </p:cNvSpPr>
          <p:nvPr>
            <p:ph type="sldNum" sz="quarter" idx="12"/>
          </p:nvPr>
        </p:nvSpPr>
        <p:spPr/>
        <p:txBody>
          <a:bodyPr/>
          <a:lstStyle/>
          <a:p>
            <a:fld id="{E30AF5A0-43BB-4336-8627-9123B9144D80}" type="slidenum">
              <a:rPr lang="en-US" smtClean="0"/>
              <a:t>12</a:t>
            </a:fld>
            <a:endParaRPr lang="en-US" dirty="0"/>
          </a:p>
        </p:txBody>
      </p:sp>
      <p:pic>
        <p:nvPicPr>
          <p:cNvPr id="8" name="Picture 7" descr="A person showing a phone to an old person&#10;&#10;AI-generated content may be incorrect.">
            <a:extLst>
              <a:ext uri="{FF2B5EF4-FFF2-40B4-BE49-F238E27FC236}">
                <a16:creationId xmlns:a16="http://schemas.microsoft.com/office/drawing/2014/main" id="{C9DB5269-7ECB-80B8-1BCD-19F404C7E974}"/>
              </a:ext>
            </a:extLst>
          </p:cNvPr>
          <p:cNvPicPr>
            <a:picLocks noChangeAspect="1"/>
          </p:cNvPicPr>
          <p:nvPr/>
        </p:nvPicPr>
        <p:blipFill>
          <a:blip r:embed="rId4"/>
          <a:stretch>
            <a:fillRect/>
          </a:stretch>
        </p:blipFill>
        <p:spPr>
          <a:xfrm>
            <a:off x="715383" y="858644"/>
            <a:ext cx="4291515" cy="5092437"/>
          </a:xfrm>
          <a:prstGeom prst="rect">
            <a:avLst/>
          </a:prstGeom>
        </p:spPr>
      </p:pic>
      <p:sp>
        <p:nvSpPr>
          <p:cNvPr id="11" name="TextBox 10">
            <a:extLst>
              <a:ext uri="{FF2B5EF4-FFF2-40B4-BE49-F238E27FC236}">
                <a16:creationId xmlns:a16="http://schemas.microsoft.com/office/drawing/2014/main" id="{6554E330-29EB-1F95-C1CF-08F96C3F0A45}"/>
              </a:ext>
            </a:extLst>
          </p:cNvPr>
          <p:cNvSpPr txBox="1"/>
          <p:nvPr/>
        </p:nvSpPr>
        <p:spPr>
          <a:xfrm>
            <a:off x="5057300" y="612844"/>
            <a:ext cx="662429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FF0000"/>
                </a:solidFill>
                <a:latin typeface="Arial"/>
                <a:cs typeface="Arial"/>
              </a:rPr>
              <a:t>Technological adoption and use, can help us understand the emotional, cognitive, and sociocultural factors that influence older adults’ needs and develop more accessible, inclusive, technologies that address individual needs. Xu, H et al, Chang, C.H. (2024).</a:t>
            </a:r>
            <a:endParaRPr lang="en-US" sz="3600" dirty="0">
              <a:solidFill>
                <a:srgbClr val="FF0000"/>
              </a:solidFill>
            </a:endParaRPr>
          </a:p>
        </p:txBody>
      </p:sp>
      <p:sp>
        <p:nvSpPr>
          <p:cNvPr id="6" name="TextBox 5">
            <a:extLst>
              <a:ext uri="{FF2B5EF4-FFF2-40B4-BE49-F238E27FC236}">
                <a16:creationId xmlns:a16="http://schemas.microsoft.com/office/drawing/2014/main" id="{637072C2-0563-7559-88C7-8D978088FEC2}"/>
              </a:ext>
            </a:extLst>
          </p:cNvPr>
          <p:cNvSpPr txBox="1"/>
          <p:nvPr/>
        </p:nvSpPr>
        <p:spPr>
          <a:xfrm>
            <a:off x="677823" y="6107598"/>
            <a:ext cx="2292615" cy="369332"/>
          </a:xfrm>
          <a:prstGeom prst="rect">
            <a:avLst/>
          </a:prstGeom>
          <a:noFill/>
        </p:spPr>
        <p:txBody>
          <a:bodyPr wrap="none" rtlCol="0">
            <a:spAutoFit/>
          </a:bodyPr>
          <a:lstStyle/>
          <a:p>
            <a:r>
              <a:rPr lang="en-GB" dirty="0"/>
              <a:t>BioMed central. 2024</a:t>
            </a:r>
          </a:p>
        </p:txBody>
      </p:sp>
      <p:pic>
        <p:nvPicPr>
          <p:cNvPr id="9" name="Video 8">
            <a:hlinkClick r:id="" action="ppaction://media"/>
            <a:extLst>
              <a:ext uri="{FF2B5EF4-FFF2-40B4-BE49-F238E27FC236}">
                <a16:creationId xmlns:a16="http://schemas.microsoft.com/office/drawing/2014/main" id="{B600CA58-E92F-2AB5-00FA-70278D5A85A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652896" y="4419530"/>
            <a:ext cx="2057400" cy="2057400"/>
          </a:xfrm>
          <a:prstGeom prst="ellipse">
            <a:avLst/>
          </a:prstGeom>
        </p:spPr>
      </p:pic>
    </p:spTree>
    <p:extLst>
      <p:ext uri="{BB962C8B-B14F-4D97-AF65-F5344CB8AC3E}">
        <p14:creationId xmlns:p14="http://schemas.microsoft.com/office/powerpoint/2010/main" val="1836698637"/>
      </p:ext>
    </p:extLst>
  </p:cSld>
  <p:clrMapOvr>
    <a:masterClrMapping/>
  </p:clrMapOvr>
  <mc:AlternateContent xmlns:mc="http://schemas.openxmlformats.org/markup-compatibility/2006" xmlns:p14="http://schemas.microsoft.com/office/powerpoint/2010/main">
    <mc:Choice Requires="p14">
      <p:transition spd="slow" p14:dur="2000" advTm="23326"/>
    </mc:Choice>
    <mc:Fallback xmlns="">
      <p:transition spd="slow" advTm="23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a:extLst>
            <a:ext uri="{FF2B5EF4-FFF2-40B4-BE49-F238E27FC236}">
              <a16:creationId xmlns:a16="http://schemas.microsoft.com/office/drawing/2014/main" id="{C7411C27-179D-49AC-A9BF-96D1DD00B2D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CB415B-F8FB-572B-3A0C-DED16451BBCE}"/>
              </a:ext>
            </a:extLst>
          </p:cNvPr>
          <p:cNvSpPr>
            <a:spLocks noGrp="1"/>
          </p:cNvSpPr>
          <p:nvPr>
            <p:ph idx="1"/>
          </p:nvPr>
        </p:nvSpPr>
        <p:spPr>
          <a:xfrm>
            <a:off x="750367" y="781721"/>
            <a:ext cx="10691265" cy="5294557"/>
          </a:xfrm>
        </p:spPr>
        <p:txBody>
          <a:bodyPr vert="horz" lIns="91440" tIns="45720" rIns="91440" bIns="45720" rtlCol="0" anchor="t">
            <a:normAutofit/>
          </a:bodyPr>
          <a:lstStyle/>
          <a:p>
            <a:pPr marL="0" indent="0" algn="just">
              <a:buNone/>
            </a:pPr>
            <a:r>
              <a:rPr lang="en-GB" sz="2400" b="1" dirty="0"/>
              <a:t>INTERVENTIONS; </a:t>
            </a:r>
          </a:p>
          <a:p>
            <a:pPr marL="0" indent="0" algn="just">
              <a:buNone/>
            </a:pPr>
            <a:r>
              <a:rPr lang="en-GB" sz="4000" dirty="0">
                <a:solidFill>
                  <a:srgbClr val="7030A0"/>
                </a:solidFill>
                <a:latin typeface="Arial"/>
                <a:cs typeface="Arial"/>
              </a:rPr>
              <a:t>The context in which programmes are implemented rely on factors including, the type of implementation approaches used, the healthy </a:t>
            </a:r>
            <a:r>
              <a:rPr lang="en-GB" sz="4000">
                <a:solidFill>
                  <a:srgbClr val="7030A0"/>
                </a:solidFill>
                <a:latin typeface="Arial"/>
                <a:cs typeface="Arial"/>
              </a:rPr>
              <a:t>ageing interventions effectiveness </a:t>
            </a:r>
            <a:r>
              <a:rPr lang="en-GB" sz="4000" dirty="0">
                <a:solidFill>
                  <a:srgbClr val="7030A0"/>
                </a:solidFill>
                <a:latin typeface="Arial"/>
                <a:cs typeface="Arial"/>
              </a:rPr>
              <a:t>and the specific mechanisms that may be at play at the individual older adult level. Owusu-Addo, </a:t>
            </a:r>
            <a:r>
              <a:rPr lang="en-GB" sz="4000" dirty="0" err="1">
                <a:solidFill>
                  <a:srgbClr val="7030A0"/>
                </a:solidFill>
                <a:latin typeface="Arial"/>
                <a:cs typeface="Arial"/>
              </a:rPr>
              <a:t>E</a:t>
            </a:r>
            <a:r>
              <a:rPr lang="en-GB" sz="4000" i="1" dirty="0" err="1">
                <a:solidFill>
                  <a:srgbClr val="7030A0"/>
                </a:solidFill>
                <a:latin typeface="Arial"/>
                <a:cs typeface="Arial"/>
              </a:rPr>
              <a:t>,.et</a:t>
            </a:r>
            <a:r>
              <a:rPr lang="en-GB" sz="4000" i="1" dirty="0">
                <a:solidFill>
                  <a:srgbClr val="7030A0"/>
                </a:solidFill>
                <a:latin typeface="Arial"/>
                <a:cs typeface="Arial"/>
              </a:rPr>
              <a:t> al,</a:t>
            </a:r>
            <a:r>
              <a:rPr lang="en-GB" sz="4000" dirty="0">
                <a:solidFill>
                  <a:srgbClr val="7030A0"/>
                </a:solidFill>
                <a:latin typeface="Arial"/>
                <a:cs typeface="Arial"/>
              </a:rPr>
              <a:t> (2021). </a:t>
            </a:r>
            <a:endParaRPr lang="en-US" sz="4000" dirty="0">
              <a:solidFill>
                <a:srgbClr val="7030A0"/>
              </a:solidFill>
              <a:latin typeface="Arial"/>
              <a:cs typeface="Arial"/>
            </a:endParaRPr>
          </a:p>
        </p:txBody>
      </p:sp>
      <p:pic>
        <p:nvPicPr>
          <p:cNvPr id="9" name="Video 8">
            <a:hlinkClick r:id="" action="ppaction://media"/>
            <a:extLst>
              <a:ext uri="{FF2B5EF4-FFF2-40B4-BE49-F238E27FC236}">
                <a16:creationId xmlns:a16="http://schemas.microsoft.com/office/drawing/2014/main" id="{B69E18F1-60D1-EBC5-1D07-53A8456B245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7708112"/>
      </p:ext>
    </p:extLst>
  </p:cSld>
  <p:clrMapOvr>
    <a:masterClrMapping/>
  </p:clrMapOvr>
  <mc:AlternateContent xmlns:mc="http://schemas.openxmlformats.org/markup-compatibility/2006" xmlns:p14="http://schemas.microsoft.com/office/powerpoint/2010/main">
    <mc:Choice Requires="p14">
      <p:transition spd="slow" p14:dur="2000" advTm="45108"/>
    </mc:Choice>
    <mc:Fallback xmlns="">
      <p:transition spd="slow" advTm="45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a:extLst>
            <a:ext uri="{FF2B5EF4-FFF2-40B4-BE49-F238E27FC236}">
              <a16:creationId xmlns:a16="http://schemas.microsoft.com/office/drawing/2014/main" id="{C7411C27-179D-49AC-A9BF-96D1DD00B2D4}"/>
            </a:ext>
          </a:extLst>
        </p:cNvPr>
        <p:cNvGrpSpPr/>
        <p:nvPr/>
      </p:nvGrpSpPr>
      <p:grpSpPr>
        <a:xfrm>
          <a:off x="0" y="0"/>
          <a:ext cx="0" cy="0"/>
          <a:chOff x="0" y="0"/>
          <a:chExt cx="0" cy="0"/>
        </a:xfrm>
      </p:grpSpPr>
      <p:pic>
        <p:nvPicPr>
          <p:cNvPr id="4" name="Content Placeholder 3" descr="Teacher smiling and writing on whiteboard">
            <a:extLst>
              <a:ext uri="{FF2B5EF4-FFF2-40B4-BE49-F238E27FC236}">
                <a16:creationId xmlns:a16="http://schemas.microsoft.com/office/drawing/2014/main" id="{0628CD3C-854B-4E23-041E-A542A51532FB}"/>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7511143" y="1242627"/>
            <a:ext cx="3876326" cy="4372746"/>
          </a:xfrm>
        </p:spPr>
      </p:pic>
      <p:pic>
        <p:nvPicPr>
          <p:cNvPr id="8" name="Video 7">
            <a:hlinkClick r:id="" action="ppaction://media"/>
            <a:extLst>
              <a:ext uri="{FF2B5EF4-FFF2-40B4-BE49-F238E27FC236}">
                <a16:creationId xmlns:a16="http://schemas.microsoft.com/office/drawing/2014/main" id="{A6E9AA56-5E93-1733-49D8-7108632F5C3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756F6687-BD11-E27C-A06A-D9117519ADE5}"/>
              </a:ext>
            </a:extLst>
          </p:cNvPr>
          <p:cNvSpPr txBox="1"/>
          <p:nvPr/>
        </p:nvSpPr>
        <p:spPr>
          <a:xfrm>
            <a:off x="1007706" y="1285104"/>
            <a:ext cx="6214188" cy="4031873"/>
          </a:xfrm>
          <a:prstGeom prst="rect">
            <a:avLst/>
          </a:prstGeom>
          <a:noFill/>
        </p:spPr>
        <p:txBody>
          <a:bodyPr wrap="square" rtlCol="0">
            <a:spAutoFit/>
          </a:bodyPr>
          <a:lstStyle/>
          <a:p>
            <a:r>
              <a:rPr lang="en-GB" sz="3200" dirty="0">
                <a:solidFill>
                  <a:srgbClr val="7030A0"/>
                </a:solidFill>
                <a:latin typeface="Arial" panose="020B0604020202020204" pitchFamily="34" charset="0"/>
                <a:cs typeface="Arial" panose="020B0604020202020204" pitchFamily="34" charset="0"/>
              </a:rPr>
              <a:t>Cognitive training appears as a promising option for delaying the effects of ageing on cognition among non-pharmacological interventions, and intellectual functioning has been the target of significant research investment. Golino, (2016).</a:t>
            </a:r>
          </a:p>
        </p:txBody>
      </p:sp>
      <p:sp>
        <p:nvSpPr>
          <p:cNvPr id="11" name="TextBox 10">
            <a:extLst>
              <a:ext uri="{FF2B5EF4-FFF2-40B4-BE49-F238E27FC236}">
                <a16:creationId xmlns:a16="http://schemas.microsoft.com/office/drawing/2014/main" id="{DF5ED47E-EF7A-2CF7-43ED-42CA01ADE5D2}"/>
              </a:ext>
            </a:extLst>
          </p:cNvPr>
          <p:cNvSpPr txBox="1"/>
          <p:nvPr/>
        </p:nvSpPr>
        <p:spPr>
          <a:xfrm>
            <a:off x="9526555" y="5615373"/>
            <a:ext cx="1396473" cy="369332"/>
          </a:xfrm>
          <a:prstGeom prst="rect">
            <a:avLst/>
          </a:prstGeom>
          <a:noFill/>
        </p:spPr>
        <p:txBody>
          <a:bodyPr wrap="none" rtlCol="0">
            <a:spAutoFit/>
          </a:bodyPr>
          <a:lstStyle/>
          <a:p>
            <a:r>
              <a:rPr lang="en-GB" dirty="0"/>
              <a:t>Stock Image</a:t>
            </a:r>
          </a:p>
        </p:txBody>
      </p:sp>
    </p:spTree>
    <p:extLst>
      <p:ext uri="{BB962C8B-B14F-4D97-AF65-F5344CB8AC3E}">
        <p14:creationId xmlns:p14="http://schemas.microsoft.com/office/powerpoint/2010/main" val="118826919"/>
      </p:ext>
    </p:extLst>
  </p:cSld>
  <p:clrMapOvr>
    <a:masterClrMapping/>
  </p:clrMapOvr>
  <mc:AlternateContent xmlns:mc="http://schemas.openxmlformats.org/markup-compatibility/2006" xmlns:p14="http://schemas.microsoft.com/office/powerpoint/2010/main">
    <mc:Choice Requires="p14">
      <p:transition spd="slow" p14:dur="2000" advTm="22533"/>
    </mc:Choice>
    <mc:Fallback xmlns="">
      <p:transition spd="slow" advTm="2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14D662-A82E-6032-FC96-E3551BF83486}"/>
              </a:ext>
            </a:extLst>
          </p:cNvPr>
          <p:cNvSpPr>
            <a:spLocks noGrp="1"/>
          </p:cNvSpPr>
          <p:nvPr>
            <p:ph idx="1"/>
          </p:nvPr>
        </p:nvSpPr>
        <p:spPr>
          <a:xfrm>
            <a:off x="700635" y="858774"/>
            <a:ext cx="10691265" cy="5294557"/>
          </a:xfrm>
        </p:spPr>
        <p:txBody>
          <a:bodyPr vert="horz" lIns="91440" tIns="45720" rIns="91440" bIns="45720" rtlCol="0" anchor="t">
            <a:normAutofit/>
          </a:bodyPr>
          <a:lstStyle/>
          <a:p>
            <a:pPr marL="0" indent="0" algn="just">
              <a:buNone/>
            </a:pPr>
            <a:endParaRPr lang="en-GB" dirty="0">
              <a:latin typeface="Arial"/>
              <a:cs typeface="Arial"/>
            </a:endParaRPr>
          </a:p>
          <a:p>
            <a:pPr marL="0" indent="0" algn="just">
              <a:buNone/>
            </a:pPr>
            <a:r>
              <a:rPr lang="en-GB" dirty="0">
                <a:latin typeface="Arial"/>
                <a:cs typeface="Arial"/>
              </a:rPr>
              <a:t> </a:t>
            </a:r>
            <a:r>
              <a:rPr lang="en-GB" sz="4400" dirty="0">
                <a:solidFill>
                  <a:srgbClr val="C00000"/>
                </a:solidFill>
                <a:latin typeface="Arial"/>
                <a:cs typeface="Arial"/>
              </a:rPr>
              <a:t>In the UK, provisions for older people include the NHS, which funds healthcare needs and local authorities which provide social care based on needs and means under the care act 2014. Gov.UK. (2014).</a:t>
            </a:r>
            <a:r>
              <a:rPr lang="en-GB" dirty="0">
                <a:latin typeface="Arial"/>
                <a:cs typeface="Arial"/>
              </a:rPr>
              <a:t> </a:t>
            </a:r>
            <a:endParaRPr lang="en-US" dirty="0">
              <a:latin typeface="Arial"/>
              <a:cs typeface="Arial"/>
            </a:endParaRPr>
          </a:p>
        </p:txBody>
      </p:sp>
      <p:pic>
        <p:nvPicPr>
          <p:cNvPr id="9" name="Video 8">
            <a:hlinkClick r:id="" action="ppaction://media"/>
            <a:extLst>
              <a:ext uri="{FF2B5EF4-FFF2-40B4-BE49-F238E27FC236}">
                <a16:creationId xmlns:a16="http://schemas.microsoft.com/office/drawing/2014/main" id="{0619380C-1A82-B371-8DC0-EC0A8792DB1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550131"/>
      </p:ext>
    </p:extLst>
  </p:cSld>
  <p:clrMapOvr>
    <a:masterClrMapping/>
  </p:clrMapOvr>
  <mc:AlternateContent xmlns:mc="http://schemas.openxmlformats.org/markup-compatibility/2006" xmlns:p14="http://schemas.microsoft.com/office/powerpoint/2010/main">
    <mc:Choice Requires="p14">
      <p:transition spd="slow" p14:dur="2000" advTm="58274"/>
    </mc:Choice>
    <mc:Fallback xmlns="">
      <p:transition spd="slow" advTm="58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7" name="Content Placeholder 6" descr="A diagram of health equity&#10;&#10;AI-generated content may be incorrect.">
            <a:extLst>
              <a:ext uri="{FF2B5EF4-FFF2-40B4-BE49-F238E27FC236}">
                <a16:creationId xmlns:a16="http://schemas.microsoft.com/office/drawing/2014/main" id="{0BED88BE-DEEC-4570-1804-6FC19E69EFBB}"/>
              </a:ext>
            </a:extLst>
          </p:cNvPr>
          <p:cNvPicPr>
            <a:picLocks noGrp="1" noChangeAspect="1"/>
          </p:cNvPicPr>
          <p:nvPr>
            <p:ph idx="1"/>
          </p:nvPr>
        </p:nvPicPr>
        <p:blipFill>
          <a:blip r:embed="rId4"/>
          <a:stretch>
            <a:fillRect/>
          </a:stretch>
        </p:blipFill>
        <p:spPr>
          <a:xfrm>
            <a:off x="653271" y="670782"/>
            <a:ext cx="10885457" cy="5968096"/>
          </a:xfrm>
          <a:prstGeom prst="rect">
            <a:avLst/>
          </a:prstGeom>
        </p:spPr>
      </p:pic>
      <p:sp>
        <p:nvSpPr>
          <p:cNvPr id="4" name="Date Placeholder 3">
            <a:extLst>
              <a:ext uri="{FF2B5EF4-FFF2-40B4-BE49-F238E27FC236}">
                <a16:creationId xmlns:a16="http://schemas.microsoft.com/office/drawing/2014/main" id="{90B5A2A5-D308-C173-F2AD-65D7208ED595}"/>
              </a:ext>
            </a:extLst>
          </p:cNvPr>
          <p:cNvSpPr>
            <a:spLocks noGrp="1"/>
          </p:cNvSpPr>
          <p:nvPr>
            <p:ph type="dt" sz="half" idx="10"/>
          </p:nvPr>
        </p:nvSpPr>
        <p:spPr/>
        <p:txBody>
          <a:bodyPr/>
          <a:lstStyle/>
          <a:p>
            <a:fld id="{23601B37-167F-4F28-A77E-1E35E0DD304C}" type="datetime1">
              <a:rPr lang="en-US"/>
              <a:t>10/23/2025</a:t>
            </a:fld>
            <a:endParaRPr lang="en-US" dirty="0"/>
          </a:p>
        </p:txBody>
      </p:sp>
      <p:sp>
        <p:nvSpPr>
          <p:cNvPr id="5" name="Footer Placeholder 4">
            <a:extLst>
              <a:ext uri="{FF2B5EF4-FFF2-40B4-BE49-F238E27FC236}">
                <a16:creationId xmlns:a16="http://schemas.microsoft.com/office/drawing/2014/main" id="{75150540-3C17-B44F-E767-EB11A9C5C78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A4D086-3ACA-CF73-C7BB-BEEC04DBFC54}"/>
              </a:ext>
            </a:extLst>
          </p:cNvPr>
          <p:cNvSpPr>
            <a:spLocks noGrp="1"/>
          </p:cNvSpPr>
          <p:nvPr>
            <p:ph type="sldNum" sz="quarter" idx="12"/>
          </p:nvPr>
        </p:nvSpPr>
        <p:spPr/>
        <p:txBody>
          <a:bodyPr/>
          <a:lstStyle/>
          <a:p>
            <a:fld id="{E30AF5A0-43BB-4336-8627-9123B9144D80}" type="slidenum">
              <a:rPr lang="en-US" dirty="0"/>
              <a:t>16</a:t>
            </a:fld>
            <a:endParaRPr lang="en-US" dirty="0"/>
          </a:p>
        </p:txBody>
      </p:sp>
      <p:sp>
        <p:nvSpPr>
          <p:cNvPr id="2" name="TextBox 1">
            <a:extLst>
              <a:ext uri="{FF2B5EF4-FFF2-40B4-BE49-F238E27FC236}">
                <a16:creationId xmlns:a16="http://schemas.microsoft.com/office/drawing/2014/main" id="{8C7A7AB3-4EE1-9525-6C65-BF6B8FAFFC7B}"/>
              </a:ext>
            </a:extLst>
          </p:cNvPr>
          <p:cNvSpPr txBox="1"/>
          <p:nvPr/>
        </p:nvSpPr>
        <p:spPr>
          <a:xfrm>
            <a:off x="3527210" y="126520"/>
            <a:ext cx="5487400" cy="461665"/>
          </a:xfrm>
          <a:prstGeom prst="rect">
            <a:avLst/>
          </a:prstGeom>
          <a:noFill/>
        </p:spPr>
        <p:txBody>
          <a:bodyPr wrap="none" rtlCol="0">
            <a:spAutoFit/>
          </a:bodyPr>
          <a:lstStyle/>
          <a:p>
            <a:r>
              <a:rPr lang="en-GB" sz="2400" dirty="0">
                <a:latin typeface="Arial"/>
                <a:cs typeface="Arial"/>
              </a:rPr>
              <a:t>Health equity is critical as we get older</a:t>
            </a:r>
            <a:r>
              <a:rPr lang="en-GB" dirty="0">
                <a:latin typeface="Arial"/>
                <a:cs typeface="Arial"/>
              </a:rPr>
              <a:t>;</a:t>
            </a:r>
            <a:endParaRPr lang="en-GB" dirty="0"/>
          </a:p>
        </p:txBody>
      </p:sp>
      <p:pic>
        <p:nvPicPr>
          <p:cNvPr id="9" name="Video 8">
            <a:hlinkClick r:id="" action="ppaction://media"/>
            <a:extLst>
              <a:ext uri="{FF2B5EF4-FFF2-40B4-BE49-F238E27FC236}">
                <a16:creationId xmlns:a16="http://schemas.microsoft.com/office/drawing/2014/main" id="{E14D0C00-74AA-0112-936A-391E4719256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
        <p:nvSpPr>
          <p:cNvPr id="12" name="TextBox 11">
            <a:extLst>
              <a:ext uri="{FF2B5EF4-FFF2-40B4-BE49-F238E27FC236}">
                <a16:creationId xmlns:a16="http://schemas.microsoft.com/office/drawing/2014/main" id="{A69EDCA4-7E3C-652D-4D4B-E5CCE77CF52B}"/>
              </a:ext>
            </a:extLst>
          </p:cNvPr>
          <p:cNvSpPr txBox="1"/>
          <p:nvPr/>
        </p:nvSpPr>
        <p:spPr>
          <a:xfrm>
            <a:off x="9797143" y="6536809"/>
            <a:ext cx="1545616" cy="369332"/>
          </a:xfrm>
          <a:prstGeom prst="rect">
            <a:avLst/>
          </a:prstGeom>
          <a:noFill/>
        </p:spPr>
        <p:txBody>
          <a:bodyPr wrap="none" rtlCol="0">
            <a:spAutoFit/>
          </a:bodyPr>
          <a:lstStyle/>
          <a:p>
            <a:r>
              <a:rPr lang="en-GB" dirty="0"/>
              <a:t>Helpline 2025</a:t>
            </a:r>
          </a:p>
        </p:txBody>
      </p:sp>
    </p:spTree>
    <p:extLst>
      <p:ext uri="{BB962C8B-B14F-4D97-AF65-F5344CB8AC3E}">
        <p14:creationId xmlns:p14="http://schemas.microsoft.com/office/powerpoint/2010/main" val="3044677521"/>
      </p:ext>
    </p:extLst>
  </p:cSld>
  <p:clrMapOvr>
    <a:masterClrMapping/>
  </p:clrMapOvr>
  <mc:AlternateContent xmlns:mc="http://schemas.openxmlformats.org/markup-compatibility/2006" xmlns:p14="http://schemas.microsoft.com/office/powerpoint/2010/main">
    <mc:Choice Requires="p14">
      <p:transition spd="slow" p14:dur="2000" advTm="97415"/>
    </mc:Choice>
    <mc:Fallback xmlns="">
      <p:transition spd="slow" advTm="97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878BD-A943-12BD-E882-02592D34E375}"/>
              </a:ext>
            </a:extLst>
          </p:cNvPr>
          <p:cNvSpPr>
            <a:spLocks noGrp="1"/>
          </p:cNvSpPr>
          <p:nvPr>
            <p:ph type="title"/>
          </p:nvPr>
        </p:nvSpPr>
        <p:spPr>
          <a:xfrm>
            <a:off x="685887" y="929148"/>
            <a:ext cx="10640005" cy="761540"/>
          </a:xfrm>
        </p:spPr>
        <p:txBody>
          <a:bodyPr vert="horz" lIns="91440" tIns="45720" rIns="91440" bIns="45720" rtlCol="0" anchor="t">
            <a:normAutofit/>
          </a:bodyPr>
          <a:lstStyle/>
          <a:p>
            <a:r>
              <a:rPr lang="en-US" kern="1200" cap="all" spc="30" baseline="0" dirty="0">
                <a:latin typeface="+mj-lt"/>
                <a:ea typeface="+mj-ea"/>
                <a:cs typeface="+mj-cs"/>
              </a:rPr>
              <a:t>Challenges;</a:t>
            </a:r>
          </a:p>
        </p:txBody>
      </p:sp>
      <p:pic>
        <p:nvPicPr>
          <p:cNvPr id="5" name="Picture 4">
            <a:extLst>
              <a:ext uri="{FF2B5EF4-FFF2-40B4-BE49-F238E27FC236}">
                <a16:creationId xmlns:a16="http://schemas.microsoft.com/office/drawing/2014/main" id="{29406342-037A-A352-FB97-629D597646CE}"/>
              </a:ext>
            </a:extLst>
          </p:cNvPr>
          <p:cNvPicPr>
            <a:picLocks noChangeAspect="1"/>
          </p:cNvPicPr>
          <p:nvPr/>
        </p:nvPicPr>
        <p:blipFill>
          <a:blip r:embed="rId4"/>
          <a:stretch>
            <a:fillRect/>
          </a:stretch>
        </p:blipFill>
        <p:spPr>
          <a:xfrm>
            <a:off x="715383" y="1892462"/>
            <a:ext cx="3998130" cy="3222137"/>
          </a:xfrm>
          <a:prstGeom prst="rect">
            <a:avLst/>
          </a:prstGeom>
          <a:noFill/>
        </p:spPr>
      </p:pic>
      <p:sp>
        <p:nvSpPr>
          <p:cNvPr id="6" name="TextBox 5">
            <a:extLst>
              <a:ext uri="{FF2B5EF4-FFF2-40B4-BE49-F238E27FC236}">
                <a16:creationId xmlns:a16="http://schemas.microsoft.com/office/drawing/2014/main" id="{446D17FA-00C2-3DDF-ED67-FBC127144D21}"/>
              </a:ext>
            </a:extLst>
          </p:cNvPr>
          <p:cNvSpPr txBox="1"/>
          <p:nvPr/>
        </p:nvSpPr>
        <p:spPr>
          <a:xfrm>
            <a:off x="605500" y="5114599"/>
            <a:ext cx="1966878" cy="427497"/>
          </a:xfrm>
          <a:prstGeom prst="rect">
            <a:avLst/>
          </a:prstGeom>
        </p:spPr>
        <p:txBody>
          <a:bodyPr vert="horz" lIns="91440" tIns="45720" rIns="91440" bIns="45720" rtlCol="0" anchor="b">
            <a:normAutofit/>
          </a:bodyPr>
          <a:lstStyle/>
          <a:p>
            <a:pPr>
              <a:lnSpc>
                <a:spcPct val="110000"/>
              </a:lnSpc>
              <a:spcBef>
                <a:spcPts val="1000"/>
              </a:spcBef>
            </a:pPr>
            <a:r>
              <a:rPr lang="en-US" sz="1600" b="1" kern="1200" dirty="0">
                <a:latin typeface="+mj-lt"/>
                <a:ea typeface="+mn-ea"/>
                <a:cs typeface="+mn-cs"/>
              </a:rPr>
              <a:t>.</a:t>
            </a:r>
            <a:r>
              <a:rPr lang="en-US" sz="1600" b="1" kern="1200" dirty="0">
                <a:solidFill>
                  <a:schemeClr val="tx2">
                    <a:lumMod val="50000"/>
                    <a:lumOff val="50000"/>
                  </a:schemeClr>
                </a:solidFill>
                <a:latin typeface="+mj-lt"/>
                <a:ea typeface="+mn-ea"/>
                <a:cs typeface="+mn-cs"/>
              </a:rPr>
              <a:t>therampfactory 2025.</a:t>
            </a:r>
          </a:p>
        </p:txBody>
      </p:sp>
      <p:sp>
        <p:nvSpPr>
          <p:cNvPr id="3" name="Content Placeholder 2">
            <a:extLst>
              <a:ext uri="{FF2B5EF4-FFF2-40B4-BE49-F238E27FC236}">
                <a16:creationId xmlns:a16="http://schemas.microsoft.com/office/drawing/2014/main" id="{0A4B97D1-7596-CD96-DC0F-E09634C501F5}"/>
              </a:ext>
            </a:extLst>
          </p:cNvPr>
          <p:cNvSpPr>
            <a:spLocks noGrp="1"/>
          </p:cNvSpPr>
          <p:nvPr>
            <p:ph sz="quarter" idx="4"/>
          </p:nvPr>
        </p:nvSpPr>
        <p:spPr>
          <a:xfrm>
            <a:off x="4823209" y="1195755"/>
            <a:ext cx="6532179" cy="4733098"/>
          </a:xfrm>
        </p:spPr>
        <p:txBody>
          <a:bodyPr vert="horz" lIns="91440" tIns="45720" rIns="91440" bIns="45720" rtlCol="0">
            <a:normAutofit fontScale="92500" lnSpcReduction="10000"/>
          </a:bodyPr>
          <a:lstStyle/>
          <a:p>
            <a:pPr marL="0" indent="0">
              <a:buNone/>
            </a:pPr>
            <a:r>
              <a:rPr lang="en-US" sz="2800" dirty="0">
                <a:solidFill>
                  <a:schemeClr val="accent2">
                    <a:lumMod val="50000"/>
                  </a:schemeClr>
                </a:solidFill>
                <a:latin typeface="Arial" panose="020B0604020202020204" pitchFamily="34" charset="0"/>
                <a:cs typeface="Arial" panose="020B0604020202020204" pitchFamily="34" charset="0"/>
              </a:rPr>
              <a:t>Access to community services, economic security, and health care are common challenges among older adults. PubMed, (2009). We need to better understand how individuals cope with everyday difficulties to support them adequately as a vast majority of older adults live in their own homes and live with chronic conditions that lead to activity limitations and participation restriction, so Ballmer, T and Gantsching (2024). </a:t>
            </a:r>
          </a:p>
        </p:txBody>
      </p:sp>
      <p:sp>
        <p:nvSpPr>
          <p:cNvPr id="13" name="Date Placeholder 6">
            <a:extLst>
              <a:ext uri="{FF2B5EF4-FFF2-40B4-BE49-F238E27FC236}">
                <a16:creationId xmlns:a16="http://schemas.microsoft.com/office/drawing/2014/main" id="{366D823E-7B9A-9215-9F24-DEAD7CECE670}"/>
              </a:ext>
            </a:extLst>
          </p:cNvPr>
          <p:cNvSpPr>
            <a:spLocks noGrp="1"/>
          </p:cNvSpPr>
          <p:nvPr>
            <p:ph type="dt" sz="half" idx="10"/>
          </p:nvPr>
        </p:nvSpPr>
        <p:spPr>
          <a:xfrm>
            <a:off x="8369448" y="6356350"/>
            <a:ext cx="2592594" cy="365125"/>
          </a:xfrm>
        </p:spPr>
        <p:txBody>
          <a:bodyPr/>
          <a:lstStyle/>
          <a:p>
            <a:pPr>
              <a:spcAft>
                <a:spcPts val="600"/>
              </a:spcAft>
            </a:pPr>
            <a:fld id="{D64C3772-59B4-4D3D-A5D3-27BD409A04F8}" type="datetime1">
              <a:rPr lang="en-US"/>
              <a:pPr>
                <a:spcAft>
                  <a:spcPts val="600"/>
                </a:spcAft>
              </a:pPr>
              <a:t>10/23/2025</a:t>
            </a:fld>
            <a:endParaRPr lang="en-US" dirty="0"/>
          </a:p>
        </p:txBody>
      </p:sp>
      <p:sp>
        <p:nvSpPr>
          <p:cNvPr id="15" name="Footer Placeholder 7">
            <a:extLst>
              <a:ext uri="{FF2B5EF4-FFF2-40B4-BE49-F238E27FC236}">
                <a16:creationId xmlns:a16="http://schemas.microsoft.com/office/drawing/2014/main" id="{0EC53BE8-9397-63D6-5575-F8EA8547FD14}"/>
              </a:ext>
            </a:extLst>
          </p:cNvPr>
          <p:cNvSpPr>
            <a:spLocks noGrp="1"/>
          </p:cNvSpPr>
          <p:nvPr>
            <p:ph type="ftr" sz="quarter" idx="11"/>
          </p:nvPr>
        </p:nvSpPr>
        <p:spPr>
          <a:xfrm>
            <a:off x="715383" y="6356350"/>
            <a:ext cx="4539727" cy="365125"/>
          </a:xfrm>
        </p:spPr>
        <p:txBody>
          <a:bodyPr/>
          <a:lstStyle/>
          <a:p>
            <a:pPr>
              <a:spcAft>
                <a:spcPts val="600"/>
              </a:spcAft>
            </a:pPr>
            <a:r>
              <a:rPr lang="en-US" dirty="0"/>
              <a:t>
              </a:t>
            </a:r>
          </a:p>
        </p:txBody>
      </p:sp>
      <p:sp>
        <p:nvSpPr>
          <p:cNvPr id="17" name="Slide Number Placeholder 8">
            <a:extLst>
              <a:ext uri="{FF2B5EF4-FFF2-40B4-BE49-F238E27FC236}">
                <a16:creationId xmlns:a16="http://schemas.microsoft.com/office/drawing/2014/main" id="{73AC31B7-C875-F59F-3E66-E420D16DED4F}"/>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17</a:t>
            </a:fld>
            <a:endParaRPr lang="en-US" dirty="0"/>
          </a:p>
        </p:txBody>
      </p:sp>
      <p:pic>
        <p:nvPicPr>
          <p:cNvPr id="8" name="Video 7">
            <a:hlinkClick r:id="" action="ppaction://media"/>
            <a:extLst>
              <a:ext uri="{FF2B5EF4-FFF2-40B4-BE49-F238E27FC236}">
                <a16:creationId xmlns:a16="http://schemas.microsoft.com/office/drawing/2014/main" id="{31FA24CB-7DA7-8075-FB16-5A87AFFBF8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958439"/>
      </p:ext>
    </p:extLst>
  </p:cSld>
  <p:clrMapOvr>
    <a:masterClrMapping/>
  </p:clrMapOvr>
  <mc:AlternateContent xmlns:mc="http://schemas.openxmlformats.org/markup-compatibility/2006" xmlns:p14="http://schemas.microsoft.com/office/powerpoint/2010/main">
    <mc:Choice Requires="p14">
      <p:transition spd="slow" p14:dur="2000" advTm="36878"/>
    </mc:Choice>
    <mc:Fallback xmlns="">
      <p:transition spd="slow" advTm="36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a:extLst>
            <a:ext uri="{FF2B5EF4-FFF2-40B4-BE49-F238E27FC236}">
              <a16:creationId xmlns:a16="http://schemas.microsoft.com/office/drawing/2014/main" id="{A6C29674-FB1C-B7DB-6319-F99D49F61B7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956404-C360-C30F-6E7E-4E2B20EF3551}"/>
              </a:ext>
            </a:extLst>
          </p:cNvPr>
          <p:cNvSpPr>
            <a:spLocks noGrp="1"/>
          </p:cNvSpPr>
          <p:nvPr>
            <p:ph idx="1"/>
          </p:nvPr>
        </p:nvSpPr>
        <p:spPr>
          <a:xfrm>
            <a:off x="750367" y="1652748"/>
            <a:ext cx="10691265" cy="4588588"/>
          </a:xfrm>
        </p:spPr>
        <p:txBody>
          <a:bodyPr vert="horz" lIns="91440" tIns="45720" rIns="91440" bIns="45720" rtlCol="0" anchor="t">
            <a:normAutofit/>
          </a:bodyPr>
          <a:lstStyle/>
          <a:p>
            <a:pPr marL="0" indent="0" algn="just">
              <a:buNone/>
            </a:pPr>
            <a:endParaRPr lang="en-GB" dirty="0">
              <a:latin typeface="Arial"/>
              <a:cs typeface="Arial"/>
            </a:endParaRPr>
          </a:p>
          <a:p>
            <a:pPr marL="0" indent="0" algn="just">
              <a:buNone/>
            </a:pPr>
            <a:endParaRPr lang="en-GB" dirty="0">
              <a:latin typeface="Arial"/>
              <a:cs typeface="Arial"/>
            </a:endParaRPr>
          </a:p>
          <a:p>
            <a:pPr marL="0" indent="0" algn="just">
              <a:buNone/>
            </a:pPr>
            <a:endParaRPr lang="en-GB" dirty="0">
              <a:latin typeface="Arial"/>
              <a:cs typeface="Arial"/>
            </a:endParaRPr>
          </a:p>
          <a:p>
            <a:pPr marL="0" indent="0">
              <a:buNone/>
            </a:pPr>
            <a:r>
              <a:rPr lang="en-GB" sz="3200" dirty="0">
                <a:solidFill>
                  <a:schemeClr val="tx2">
                    <a:lumMod val="75000"/>
                    <a:lumOff val="25000"/>
                  </a:schemeClr>
                </a:solidFill>
                <a:latin typeface="Arial"/>
                <a:cs typeface="Arial"/>
              </a:rPr>
              <a:t>Including older people living in long-term care and still living at home, public debate and policies promote active ageing and the need to maintain functioning in old age, ". Lehto, V. </a:t>
            </a:r>
            <a:r>
              <a:rPr lang="en-GB" sz="3200" i="1" dirty="0">
                <a:solidFill>
                  <a:schemeClr val="tx2">
                    <a:lumMod val="75000"/>
                    <a:lumOff val="25000"/>
                  </a:schemeClr>
                </a:solidFill>
                <a:latin typeface="Arial"/>
                <a:cs typeface="Arial"/>
              </a:rPr>
              <a:t>et al </a:t>
            </a:r>
            <a:r>
              <a:rPr lang="en-GB" sz="3200" dirty="0">
                <a:solidFill>
                  <a:schemeClr val="tx2">
                    <a:lumMod val="75000"/>
                    <a:lumOff val="25000"/>
                  </a:schemeClr>
                </a:solidFill>
                <a:latin typeface="Arial"/>
                <a:cs typeface="Arial"/>
              </a:rPr>
              <a:t>(2017b). </a:t>
            </a:r>
          </a:p>
          <a:p>
            <a:endParaRPr lang="en-GB" dirty="0"/>
          </a:p>
        </p:txBody>
      </p:sp>
      <p:pic>
        <p:nvPicPr>
          <p:cNvPr id="5" name="Picture 4">
            <a:extLst>
              <a:ext uri="{FF2B5EF4-FFF2-40B4-BE49-F238E27FC236}">
                <a16:creationId xmlns:a16="http://schemas.microsoft.com/office/drawing/2014/main" id="{8279C6AC-0BB7-B405-4522-EBB904F76837}"/>
              </a:ext>
            </a:extLst>
          </p:cNvPr>
          <p:cNvPicPr>
            <a:picLocks noChangeAspect="1"/>
          </p:cNvPicPr>
          <p:nvPr/>
        </p:nvPicPr>
        <p:blipFill>
          <a:blip r:embed="rId4"/>
          <a:stretch>
            <a:fillRect/>
          </a:stretch>
        </p:blipFill>
        <p:spPr>
          <a:xfrm>
            <a:off x="3084843" y="928786"/>
            <a:ext cx="5144757" cy="2015381"/>
          </a:xfrm>
          <a:prstGeom prst="rect">
            <a:avLst/>
          </a:prstGeom>
        </p:spPr>
      </p:pic>
      <p:sp>
        <p:nvSpPr>
          <p:cNvPr id="7" name="TextBox 6">
            <a:extLst>
              <a:ext uri="{FF2B5EF4-FFF2-40B4-BE49-F238E27FC236}">
                <a16:creationId xmlns:a16="http://schemas.microsoft.com/office/drawing/2014/main" id="{21A1F93D-1514-C3C1-EB5D-E610E54BC75E}"/>
              </a:ext>
            </a:extLst>
          </p:cNvPr>
          <p:cNvSpPr txBox="1"/>
          <p:nvPr/>
        </p:nvSpPr>
        <p:spPr>
          <a:xfrm>
            <a:off x="8480809" y="1652748"/>
            <a:ext cx="2215094" cy="369332"/>
          </a:xfrm>
          <a:prstGeom prst="rect">
            <a:avLst/>
          </a:prstGeom>
          <a:noFill/>
        </p:spPr>
        <p:txBody>
          <a:bodyPr wrap="none" rtlCol="0">
            <a:spAutoFit/>
          </a:bodyPr>
          <a:lstStyle/>
          <a:p>
            <a:r>
              <a:rPr lang="en-GB" dirty="0">
                <a:solidFill>
                  <a:schemeClr val="tx2">
                    <a:lumMod val="50000"/>
                    <a:lumOff val="50000"/>
                  </a:schemeClr>
                </a:solidFill>
              </a:rPr>
              <a:t>embracingage.org.uk</a:t>
            </a:r>
          </a:p>
        </p:txBody>
      </p:sp>
      <p:pic>
        <p:nvPicPr>
          <p:cNvPr id="6" name="Video 5">
            <a:hlinkClick r:id="" action="ppaction://media"/>
            <a:extLst>
              <a:ext uri="{FF2B5EF4-FFF2-40B4-BE49-F238E27FC236}">
                <a16:creationId xmlns:a16="http://schemas.microsoft.com/office/drawing/2014/main" id="{EFFBB738-EDD0-FD77-46F7-5CB88B64B4E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3361300"/>
      </p:ext>
    </p:extLst>
  </p:cSld>
  <p:clrMapOvr>
    <a:masterClrMapping/>
  </p:clrMapOvr>
  <mc:AlternateContent xmlns:mc="http://schemas.openxmlformats.org/markup-compatibility/2006" xmlns:p14="http://schemas.microsoft.com/office/powerpoint/2010/main">
    <mc:Choice Requires="p14">
      <p:transition spd="slow" p14:dur="2000" advTm="24827"/>
    </mc:Choice>
    <mc:Fallback xmlns="">
      <p:transition spd="slow" advTm="24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a:extLst>
            <a:ext uri="{FF2B5EF4-FFF2-40B4-BE49-F238E27FC236}">
              <a16:creationId xmlns:a16="http://schemas.microsoft.com/office/drawing/2014/main" id="{677D0FBB-3C6A-BA44-09F8-51835FACB24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8B73C3-A25D-297C-2801-A8F9DF0EFCE2}"/>
              </a:ext>
            </a:extLst>
          </p:cNvPr>
          <p:cNvSpPr>
            <a:spLocks noGrp="1"/>
          </p:cNvSpPr>
          <p:nvPr>
            <p:ph sz="half" idx="1"/>
          </p:nvPr>
        </p:nvSpPr>
        <p:spPr>
          <a:xfrm>
            <a:off x="700635" y="1678155"/>
            <a:ext cx="5304417" cy="3844414"/>
          </a:xfrm>
        </p:spPr>
        <p:txBody>
          <a:bodyPr vert="horz" lIns="91440" tIns="45720" rIns="91440" bIns="45720" rtlCol="0">
            <a:normAutofit fontScale="85000" lnSpcReduction="10000"/>
          </a:bodyPr>
          <a:lstStyle/>
          <a:p>
            <a:pPr marL="0" indent="0">
              <a:buNone/>
            </a:pPr>
            <a:r>
              <a:rPr lang="en-GB" sz="3200" dirty="0">
                <a:latin typeface="Arial" panose="020B0604020202020204" pitchFamily="34" charset="0"/>
                <a:cs typeface="Arial" panose="020B0604020202020204" pitchFamily="34" charset="0"/>
              </a:rPr>
              <a:t>Assistive technology is defined as, any system or device or that allows an individual to perform a task that they would otherwise be unable to do and increases the ease and safety with which a task can be performed. Zander, V. </a:t>
            </a:r>
            <a:r>
              <a:rPr lang="en-GB" sz="3200" i="1" dirty="0">
                <a:latin typeface="Arial" panose="020B0604020202020204" pitchFamily="34" charset="0"/>
                <a:cs typeface="Arial" panose="020B0604020202020204" pitchFamily="34" charset="0"/>
              </a:rPr>
              <a:t>et</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al</a:t>
            </a:r>
            <a:r>
              <a:rPr lang="en-GB" sz="3200" dirty="0">
                <a:latin typeface="Arial" panose="020B0604020202020204" pitchFamily="34" charset="0"/>
                <a:cs typeface="Arial" panose="020B0604020202020204" pitchFamily="34" charset="0"/>
              </a:rPr>
              <a:t>, (2020).</a:t>
            </a:r>
            <a:endParaRPr lang="en-US" sz="3200" dirty="0">
              <a:latin typeface="Arial" panose="020B0604020202020204" pitchFamily="34" charset="0"/>
              <a:cs typeface="Arial" panose="020B0604020202020204" pitchFamily="34" charset="0"/>
            </a:endParaRPr>
          </a:p>
          <a:p>
            <a:endParaRPr lang="en-GB" sz="2400" dirty="0"/>
          </a:p>
          <a:p>
            <a:endParaRPr lang="en-GB" sz="2400" dirty="0"/>
          </a:p>
        </p:txBody>
      </p:sp>
      <p:pic>
        <p:nvPicPr>
          <p:cNvPr id="4" name="Picture 3">
            <a:extLst>
              <a:ext uri="{FF2B5EF4-FFF2-40B4-BE49-F238E27FC236}">
                <a16:creationId xmlns:a16="http://schemas.microsoft.com/office/drawing/2014/main" id="{FE8ED0AE-42B5-61FE-91B1-9840CB879A9C}"/>
              </a:ext>
            </a:extLst>
          </p:cNvPr>
          <p:cNvPicPr>
            <a:picLocks noChangeAspect="1"/>
          </p:cNvPicPr>
          <p:nvPr/>
        </p:nvPicPr>
        <p:blipFill>
          <a:blip r:embed="rId4"/>
          <a:srcRect t="16893" r="-2" b="9454"/>
          <a:stretch>
            <a:fillRect/>
          </a:stretch>
        </p:blipFill>
        <p:spPr>
          <a:xfrm>
            <a:off x="6172200" y="922095"/>
            <a:ext cx="5219700" cy="5130361"/>
          </a:xfrm>
          <a:prstGeom prst="rect">
            <a:avLst/>
          </a:prstGeom>
          <a:noFill/>
        </p:spPr>
      </p:pic>
      <p:sp>
        <p:nvSpPr>
          <p:cNvPr id="9" name="Date Placeholder 4">
            <a:extLst>
              <a:ext uri="{FF2B5EF4-FFF2-40B4-BE49-F238E27FC236}">
                <a16:creationId xmlns:a16="http://schemas.microsoft.com/office/drawing/2014/main" id="{D5E17B80-228C-8D8E-78E4-E699CC43DA48}"/>
              </a:ext>
            </a:extLst>
          </p:cNvPr>
          <p:cNvSpPr>
            <a:spLocks noGrp="1"/>
          </p:cNvSpPr>
          <p:nvPr>
            <p:ph type="dt" sz="half" idx="10"/>
          </p:nvPr>
        </p:nvSpPr>
        <p:spPr>
          <a:xfrm>
            <a:off x="8369448" y="6356350"/>
            <a:ext cx="2592594" cy="365125"/>
          </a:xfrm>
        </p:spPr>
        <p:txBody>
          <a:bodyPr/>
          <a:lstStyle/>
          <a:p>
            <a:pPr>
              <a:spcAft>
                <a:spcPts val="600"/>
              </a:spcAft>
            </a:pPr>
            <a:fld id="{29876974-E579-49BC-A5E2-6B6949B325DF}" type="datetime1">
              <a:rPr lang="en-US"/>
              <a:pPr>
                <a:spcAft>
                  <a:spcPts val="600"/>
                </a:spcAft>
              </a:pPr>
              <a:t>10/23/2025</a:t>
            </a:fld>
            <a:endParaRPr lang="en-US" dirty="0"/>
          </a:p>
        </p:txBody>
      </p:sp>
      <p:sp>
        <p:nvSpPr>
          <p:cNvPr id="11" name="Footer Placeholder 5">
            <a:extLst>
              <a:ext uri="{FF2B5EF4-FFF2-40B4-BE49-F238E27FC236}">
                <a16:creationId xmlns:a16="http://schemas.microsoft.com/office/drawing/2014/main" id="{90BB349E-960D-FB15-5A76-6A9946334B1D}"/>
              </a:ext>
            </a:extLst>
          </p:cNvPr>
          <p:cNvSpPr>
            <a:spLocks noGrp="1"/>
          </p:cNvSpPr>
          <p:nvPr>
            <p:ph type="ftr" sz="quarter" idx="11"/>
          </p:nvPr>
        </p:nvSpPr>
        <p:spPr>
          <a:xfrm>
            <a:off x="715383" y="6356350"/>
            <a:ext cx="4539727" cy="365125"/>
          </a:xfrm>
        </p:spPr>
        <p:txBody>
          <a:bodyPr/>
          <a:lstStyle/>
          <a:p>
            <a:pPr>
              <a:spcAft>
                <a:spcPts val="600"/>
              </a:spcAft>
            </a:pPr>
            <a:r>
              <a:rPr lang="en-US" dirty="0"/>
              <a:t>
              </a:t>
            </a:r>
          </a:p>
        </p:txBody>
      </p:sp>
      <p:sp>
        <p:nvSpPr>
          <p:cNvPr id="13" name="Slide Number Placeholder 6">
            <a:extLst>
              <a:ext uri="{FF2B5EF4-FFF2-40B4-BE49-F238E27FC236}">
                <a16:creationId xmlns:a16="http://schemas.microsoft.com/office/drawing/2014/main" id="{A31B2554-C93E-9151-EEBC-88EA024AF198}"/>
              </a:ext>
            </a:extLst>
          </p:cNvPr>
          <p:cNvSpPr>
            <a:spLocks noGrp="1"/>
          </p:cNvSpPr>
          <p:nvPr>
            <p:ph type="sldNum" sz="quarter" idx="12"/>
          </p:nvPr>
        </p:nvSpPr>
        <p:spPr>
          <a:xfrm>
            <a:off x="10919012" y="6356350"/>
            <a:ext cx="672354" cy="365125"/>
          </a:xfrm>
        </p:spPr>
        <p:txBody>
          <a:bodyPr/>
          <a:lstStyle/>
          <a:p>
            <a:pPr>
              <a:spcAft>
                <a:spcPts val="600"/>
              </a:spcAft>
            </a:pPr>
            <a:fld id="{E30AF5A0-43BB-4336-8627-9123B9144D80}" type="slidenum">
              <a:rPr lang="en-US" dirty="0"/>
              <a:pPr>
                <a:spcAft>
                  <a:spcPts val="600"/>
                </a:spcAft>
              </a:pPr>
              <a:t>19</a:t>
            </a:fld>
            <a:endParaRPr lang="en-US" dirty="0"/>
          </a:p>
        </p:txBody>
      </p:sp>
      <p:sp>
        <p:nvSpPr>
          <p:cNvPr id="5" name="TextBox 4">
            <a:extLst>
              <a:ext uri="{FF2B5EF4-FFF2-40B4-BE49-F238E27FC236}">
                <a16:creationId xmlns:a16="http://schemas.microsoft.com/office/drawing/2014/main" id="{16FF045A-E08C-6505-5B98-C1CB6FC66256}"/>
              </a:ext>
            </a:extLst>
          </p:cNvPr>
          <p:cNvSpPr txBox="1"/>
          <p:nvPr/>
        </p:nvSpPr>
        <p:spPr>
          <a:xfrm>
            <a:off x="8784770" y="6106886"/>
            <a:ext cx="2479431" cy="369332"/>
          </a:xfrm>
          <a:prstGeom prst="rect">
            <a:avLst/>
          </a:prstGeom>
          <a:noFill/>
        </p:spPr>
        <p:txBody>
          <a:bodyPr wrap="square" rtlCol="0">
            <a:spAutoFit/>
          </a:bodyPr>
          <a:lstStyle/>
          <a:p>
            <a:r>
              <a:rPr lang="en-GB" dirty="0"/>
              <a:t>ataem.org 2024</a:t>
            </a:r>
          </a:p>
        </p:txBody>
      </p:sp>
      <p:pic>
        <p:nvPicPr>
          <p:cNvPr id="7" name="Video 6">
            <a:hlinkClick r:id="" action="ppaction://media"/>
            <a:extLst>
              <a:ext uri="{FF2B5EF4-FFF2-40B4-BE49-F238E27FC236}">
                <a16:creationId xmlns:a16="http://schemas.microsoft.com/office/drawing/2014/main" id="{B235DE05-65C8-41C1-781B-6B53EB65694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1689447"/>
      </p:ext>
    </p:extLst>
  </p:cSld>
  <p:clrMapOvr>
    <a:masterClrMapping/>
  </p:clrMapOvr>
  <mc:AlternateContent xmlns:mc="http://schemas.openxmlformats.org/markup-compatibility/2006" xmlns:p14="http://schemas.microsoft.com/office/powerpoint/2010/main">
    <mc:Choice Requires="p14">
      <p:transition spd="slow" p14:dur="2000" advTm="50587"/>
    </mc:Choice>
    <mc:Fallback xmlns="">
      <p:transition spd="slow" advTm="50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93723-9B4E-D5CA-FFB4-D9E33F79B021}"/>
              </a:ext>
            </a:extLst>
          </p:cNvPr>
          <p:cNvSpPr>
            <a:spLocks noGrp="1"/>
          </p:cNvSpPr>
          <p:nvPr>
            <p:ph type="title"/>
          </p:nvPr>
        </p:nvSpPr>
        <p:spPr>
          <a:xfrm>
            <a:off x="700635" y="922096"/>
            <a:ext cx="10691265" cy="1127930"/>
          </a:xfrm>
        </p:spPr>
        <p:txBody>
          <a:bodyPr anchor="t">
            <a:normAutofit/>
          </a:bodyPr>
          <a:lstStyle/>
          <a:p>
            <a:pPr>
              <a:lnSpc>
                <a:spcPct val="90000"/>
              </a:lnSpc>
            </a:pPr>
            <a:r>
              <a:rPr lang="en-GB" sz="3700" dirty="0"/>
              <a:t>Ways to help older people  with independence;</a:t>
            </a:r>
          </a:p>
        </p:txBody>
      </p:sp>
      <p:sp>
        <p:nvSpPr>
          <p:cNvPr id="3" name="Content Placeholder 2">
            <a:extLst>
              <a:ext uri="{FF2B5EF4-FFF2-40B4-BE49-F238E27FC236}">
                <a16:creationId xmlns:a16="http://schemas.microsoft.com/office/drawing/2014/main" id="{D348A016-917E-13C5-C796-29C957E67B60}"/>
              </a:ext>
            </a:extLst>
          </p:cNvPr>
          <p:cNvSpPr>
            <a:spLocks noGrp="1"/>
          </p:cNvSpPr>
          <p:nvPr>
            <p:ph sz="half" idx="1"/>
          </p:nvPr>
        </p:nvSpPr>
        <p:spPr>
          <a:xfrm>
            <a:off x="715383" y="2128684"/>
            <a:ext cx="5304417" cy="3844414"/>
          </a:xfrm>
        </p:spPr>
        <p:txBody>
          <a:bodyPr vert="horz" lIns="91440" tIns="45720" rIns="91440" bIns="45720" rtlCol="0">
            <a:normAutofit lnSpcReduction="10000"/>
          </a:bodyPr>
          <a:lstStyle/>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Declutter and organise living space</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Install grab bars and handrails</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Upgrade lighting to sensor activation</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Invest in assistive technology to help with day-to-day tasks.</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Simplify meal prep or arrange a meal delivery service</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Arrange for transportation for appointments or socialising</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Encourage physical activity to maintain flexibility and balance</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Stay socially connected to reduce depression and isolation</a:t>
            </a:r>
          </a:p>
          <a:p>
            <a:pPr>
              <a:lnSpc>
                <a:spcPct val="100000"/>
              </a:lnSpc>
              <a:buFont typeface="Wingdings" panose="020B0604020202020204" pitchFamily="34" charset="0"/>
              <a:buChar char="§"/>
            </a:pPr>
            <a:r>
              <a:rPr lang="en-GB" sz="1400" b="1" dirty="0">
                <a:latin typeface="Arial" panose="020B0604020202020204" pitchFamily="34" charset="0"/>
                <a:cs typeface="Arial" panose="020B0604020202020204" pitchFamily="34" charset="0"/>
              </a:rPr>
              <a:t>Provide emotional support, a listening ear or simply company</a:t>
            </a:r>
          </a:p>
        </p:txBody>
      </p:sp>
      <p:pic>
        <p:nvPicPr>
          <p:cNvPr id="7" name="Picture 6" descr="A group of people sitting around a table&#10;&#10;AI-generated content may be incorrect.">
            <a:extLst>
              <a:ext uri="{FF2B5EF4-FFF2-40B4-BE49-F238E27FC236}">
                <a16:creationId xmlns:a16="http://schemas.microsoft.com/office/drawing/2014/main" id="{42EB5A71-5246-AAE3-94CE-F9B09F1B821B}"/>
              </a:ext>
            </a:extLst>
          </p:cNvPr>
          <p:cNvPicPr>
            <a:picLocks noChangeAspect="1"/>
          </p:cNvPicPr>
          <p:nvPr/>
        </p:nvPicPr>
        <p:blipFill>
          <a:blip r:embed="rId4"/>
          <a:srcRect l="10648" r="4733" b="1"/>
          <a:stretch>
            <a:fillRect/>
          </a:stretch>
        </p:blipFill>
        <p:spPr>
          <a:xfrm>
            <a:off x="6172200" y="2128692"/>
            <a:ext cx="5219700" cy="3844397"/>
          </a:xfrm>
          <a:prstGeom prst="rect">
            <a:avLst/>
          </a:prstGeom>
          <a:noFill/>
        </p:spPr>
      </p:pic>
      <p:sp>
        <p:nvSpPr>
          <p:cNvPr id="4" name="Date Placeholder 3">
            <a:extLst>
              <a:ext uri="{FF2B5EF4-FFF2-40B4-BE49-F238E27FC236}">
                <a16:creationId xmlns:a16="http://schemas.microsoft.com/office/drawing/2014/main" id="{CB3133A2-0C04-BD92-10C4-E3EA7689FD21}"/>
              </a:ext>
            </a:extLst>
          </p:cNvPr>
          <p:cNvSpPr>
            <a:spLocks noGrp="1"/>
          </p:cNvSpPr>
          <p:nvPr>
            <p:ph type="dt" sz="half" idx="10"/>
          </p:nvPr>
        </p:nvSpPr>
        <p:spPr>
          <a:xfrm>
            <a:off x="8369448" y="6356350"/>
            <a:ext cx="2592594" cy="365125"/>
          </a:xfrm>
        </p:spPr>
        <p:txBody>
          <a:bodyPr anchor="ctr">
            <a:normAutofit/>
          </a:bodyPr>
          <a:lstStyle/>
          <a:p>
            <a:pPr>
              <a:spcAft>
                <a:spcPts val="600"/>
              </a:spcAft>
            </a:pPr>
            <a:fld id="{35521AF0-0526-4B7D-A5EE-F5AFBE29CCA3}" type="datetime1">
              <a:rPr lang="en-US"/>
              <a:pPr>
                <a:spcAft>
                  <a:spcPts val="600"/>
                </a:spcAft>
              </a:pPr>
              <a:t>10/23/2025</a:t>
            </a:fld>
            <a:endParaRPr lang="en-US" dirty="0"/>
          </a:p>
        </p:txBody>
      </p:sp>
      <p:sp>
        <p:nvSpPr>
          <p:cNvPr id="5" name="Footer Placeholder 4">
            <a:extLst>
              <a:ext uri="{FF2B5EF4-FFF2-40B4-BE49-F238E27FC236}">
                <a16:creationId xmlns:a16="http://schemas.microsoft.com/office/drawing/2014/main" id="{3A25F6F2-F31C-0D18-6662-5F20BB4FCFEE}"/>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dirty="0"/>
              <a:t>
              </a:t>
            </a:r>
          </a:p>
        </p:txBody>
      </p:sp>
      <p:sp>
        <p:nvSpPr>
          <p:cNvPr id="6" name="Slide Number Placeholder 5">
            <a:extLst>
              <a:ext uri="{FF2B5EF4-FFF2-40B4-BE49-F238E27FC236}">
                <a16:creationId xmlns:a16="http://schemas.microsoft.com/office/drawing/2014/main" id="{A681278D-E680-E1FD-7843-CE2900CC6675}"/>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20</a:t>
            </a:fld>
            <a:endParaRPr lang="en-US" dirty="0"/>
          </a:p>
        </p:txBody>
      </p:sp>
      <p:pic>
        <p:nvPicPr>
          <p:cNvPr id="10" name="Video 9">
            <a:hlinkClick r:id="" action="ppaction://media"/>
            <a:extLst>
              <a:ext uri="{FF2B5EF4-FFF2-40B4-BE49-F238E27FC236}">
                <a16:creationId xmlns:a16="http://schemas.microsoft.com/office/drawing/2014/main" id="{AC972D7F-2DE6-FE41-06FA-7F12CCC5003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1078672" y="4177129"/>
            <a:ext cx="2057400" cy="2057400"/>
          </a:xfrm>
          <a:prstGeom prst="ellipse">
            <a:avLst/>
          </a:prstGeom>
        </p:spPr>
      </p:pic>
      <p:sp>
        <p:nvSpPr>
          <p:cNvPr id="13" name="TextBox 12">
            <a:extLst>
              <a:ext uri="{FF2B5EF4-FFF2-40B4-BE49-F238E27FC236}">
                <a16:creationId xmlns:a16="http://schemas.microsoft.com/office/drawing/2014/main" id="{A33BE0F2-6454-FC51-B8E9-7A56121DC28D}"/>
              </a:ext>
            </a:extLst>
          </p:cNvPr>
          <p:cNvSpPr txBox="1"/>
          <p:nvPr/>
        </p:nvSpPr>
        <p:spPr>
          <a:xfrm>
            <a:off x="10147827" y="5973089"/>
            <a:ext cx="1396473" cy="369332"/>
          </a:xfrm>
          <a:prstGeom prst="rect">
            <a:avLst/>
          </a:prstGeom>
          <a:noFill/>
        </p:spPr>
        <p:txBody>
          <a:bodyPr wrap="none" rtlCol="0">
            <a:spAutoFit/>
          </a:bodyPr>
          <a:lstStyle/>
          <a:p>
            <a:r>
              <a:rPr lang="en-GB" dirty="0"/>
              <a:t>Stock Image</a:t>
            </a:r>
          </a:p>
        </p:txBody>
      </p:sp>
    </p:spTree>
    <p:extLst>
      <p:ext uri="{BB962C8B-B14F-4D97-AF65-F5344CB8AC3E}">
        <p14:creationId xmlns:p14="http://schemas.microsoft.com/office/powerpoint/2010/main" val="2936539670"/>
      </p:ext>
    </p:extLst>
  </p:cSld>
  <p:clrMapOvr>
    <a:masterClrMapping/>
  </p:clrMapOvr>
  <mc:AlternateContent xmlns:mc="http://schemas.openxmlformats.org/markup-compatibility/2006" xmlns:p14="http://schemas.microsoft.com/office/powerpoint/2010/main">
    <mc:Choice Requires="p14">
      <p:transition spd="slow" p14:dur="2000" advTm="49902"/>
    </mc:Choice>
    <mc:Fallback xmlns="">
      <p:transition spd="slow" advTm="49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CADD6-BBBE-B0F9-A0BF-FDB5A91A5D8C}"/>
              </a:ext>
            </a:extLst>
          </p:cNvPr>
          <p:cNvSpPr>
            <a:spLocks noGrp="1"/>
          </p:cNvSpPr>
          <p:nvPr>
            <p:ph type="title"/>
          </p:nvPr>
        </p:nvSpPr>
        <p:spPr>
          <a:xfrm>
            <a:off x="714242" y="922096"/>
            <a:ext cx="10677658" cy="554602"/>
          </a:xfrm>
        </p:spPr>
        <p:txBody>
          <a:bodyPr>
            <a:noAutofit/>
          </a:bodyPr>
          <a:lstStyle/>
          <a:p>
            <a:r>
              <a:rPr lang="en-GB" sz="2800" dirty="0"/>
              <a:t>RECCOMENDATIONS;</a:t>
            </a:r>
          </a:p>
        </p:txBody>
      </p:sp>
      <p:sp>
        <p:nvSpPr>
          <p:cNvPr id="3" name="Content Placeholder 2">
            <a:extLst>
              <a:ext uri="{FF2B5EF4-FFF2-40B4-BE49-F238E27FC236}">
                <a16:creationId xmlns:a16="http://schemas.microsoft.com/office/drawing/2014/main" id="{00984C83-FDF7-BC1A-5929-39A72FFC8E7E}"/>
              </a:ext>
            </a:extLst>
          </p:cNvPr>
          <p:cNvSpPr>
            <a:spLocks noGrp="1"/>
          </p:cNvSpPr>
          <p:nvPr>
            <p:ph idx="1"/>
          </p:nvPr>
        </p:nvSpPr>
        <p:spPr>
          <a:xfrm>
            <a:off x="714242" y="1476698"/>
            <a:ext cx="10677658" cy="4452516"/>
          </a:xfrm>
        </p:spPr>
        <p:txBody>
          <a:bodyPr vert="horz" lIns="91440" tIns="45720" rIns="91440" bIns="45720" rtlCol="0" anchor="t">
            <a:normAutofit/>
          </a:bodyPr>
          <a:lstStyle/>
          <a:p>
            <a:pPr marL="0" indent="0">
              <a:buNone/>
            </a:pPr>
            <a:r>
              <a:rPr lang="en-GB" sz="3200" dirty="0">
                <a:solidFill>
                  <a:schemeClr val="accent6">
                    <a:lumMod val="50000"/>
                  </a:schemeClr>
                </a:solidFill>
                <a:latin typeface="Arial"/>
                <a:cs typeface="Arial"/>
              </a:rPr>
              <a:t>Recommendations to address the need for services to empower older people include, public education and awareness, and tailoring interventions to the specific values and situation of the individual. Yardley, L </a:t>
            </a:r>
            <a:r>
              <a:rPr lang="en-GB" sz="3200" i="1" dirty="0">
                <a:solidFill>
                  <a:schemeClr val="accent6">
                    <a:lumMod val="50000"/>
                  </a:schemeClr>
                </a:solidFill>
                <a:latin typeface="Arial"/>
                <a:cs typeface="Arial"/>
              </a:rPr>
              <a:t>et al </a:t>
            </a:r>
            <a:r>
              <a:rPr lang="en-GB" sz="3200" dirty="0">
                <a:solidFill>
                  <a:schemeClr val="accent6">
                    <a:lumMod val="50000"/>
                  </a:schemeClr>
                </a:solidFill>
                <a:latin typeface="Arial"/>
                <a:cs typeface="Arial"/>
              </a:rPr>
              <a:t>(2007). Person centred care approaches can involve a person in care planning, provide technology training and support for independent living and foster social connections to combat isolation and depression. </a:t>
            </a:r>
            <a:endParaRPr lang="en-US" sz="3200" dirty="0">
              <a:solidFill>
                <a:schemeClr val="accent6">
                  <a:lumMod val="50000"/>
                </a:schemeClr>
              </a:solidFill>
            </a:endParaRPr>
          </a:p>
        </p:txBody>
      </p:sp>
      <p:sp>
        <p:nvSpPr>
          <p:cNvPr id="4" name="Date Placeholder 3">
            <a:extLst>
              <a:ext uri="{FF2B5EF4-FFF2-40B4-BE49-F238E27FC236}">
                <a16:creationId xmlns:a16="http://schemas.microsoft.com/office/drawing/2014/main" id="{B25A8B39-99D8-984D-9E0D-8F78E70E4611}"/>
              </a:ext>
            </a:extLst>
          </p:cNvPr>
          <p:cNvSpPr>
            <a:spLocks noGrp="1"/>
          </p:cNvSpPr>
          <p:nvPr>
            <p:ph type="dt" sz="half" idx="10"/>
          </p:nvPr>
        </p:nvSpPr>
        <p:spPr/>
        <p:txBody>
          <a:bodyPr/>
          <a:lstStyle/>
          <a:p>
            <a:fld id="{CFE0B5E7-30DB-49CC-97C1-5E0083B68EC8}" type="datetime1">
              <a:rPr lang="en-US"/>
              <a:t>10/23/2025</a:t>
            </a:fld>
            <a:endParaRPr lang="en-US" dirty="0"/>
          </a:p>
        </p:txBody>
      </p:sp>
      <p:sp>
        <p:nvSpPr>
          <p:cNvPr id="5" name="Footer Placeholder 4">
            <a:extLst>
              <a:ext uri="{FF2B5EF4-FFF2-40B4-BE49-F238E27FC236}">
                <a16:creationId xmlns:a16="http://schemas.microsoft.com/office/drawing/2014/main" id="{4BACA85A-1E24-582A-A79A-B6CF503A91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7B481CA-FA93-39BA-812E-E0B24F8BEF15}"/>
              </a:ext>
            </a:extLst>
          </p:cNvPr>
          <p:cNvSpPr>
            <a:spLocks noGrp="1"/>
          </p:cNvSpPr>
          <p:nvPr>
            <p:ph type="sldNum" sz="quarter" idx="12"/>
          </p:nvPr>
        </p:nvSpPr>
        <p:spPr/>
        <p:txBody>
          <a:bodyPr/>
          <a:lstStyle/>
          <a:p>
            <a:fld id="{E30AF5A0-43BB-4336-8627-9123B9144D80}" type="slidenum">
              <a:rPr lang="en-US" dirty="0"/>
              <a:t>21</a:t>
            </a:fld>
            <a:endParaRPr lang="en-US" dirty="0"/>
          </a:p>
        </p:txBody>
      </p:sp>
      <p:pic>
        <p:nvPicPr>
          <p:cNvPr id="9" name="Video 8">
            <a:hlinkClick r:id="" action="ppaction://media"/>
            <a:extLst>
              <a:ext uri="{FF2B5EF4-FFF2-40B4-BE49-F238E27FC236}">
                <a16:creationId xmlns:a16="http://schemas.microsoft.com/office/drawing/2014/main" id="{B13CD46A-B314-D21C-CEC4-D3315520FF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5676194"/>
      </p:ext>
    </p:extLst>
  </p:cSld>
  <p:clrMapOvr>
    <a:masterClrMapping/>
  </p:clrMapOvr>
  <mc:AlternateContent xmlns:mc="http://schemas.openxmlformats.org/markup-compatibility/2006" xmlns:p14="http://schemas.microsoft.com/office/powerpoint/2010/main">
    <mc:Choice Requires="p14">
      <p:transition spd="slow" p14:dur="2000" advTm="37161"/>
    </mc:Choice>
    <mc:Fallback xmlns="">
      <p:transition spd="slow" advTm="3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a:extLst>
            <a:ext uri="{FF2B5EF4-FFF2-40B4-BE49-F238E27FC236}">
              <a16:creationId xmlns:a16="http://schemas.microsoft.com/office/drawing/2014/main" id="{6BC627B7-6512-439C-EA8C-E98A2CCF8DC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C4338A-936E-8766-F49B-6FD73D9D7513}"/>
              </a:ext>
            </a:extLst>
          </p:cNvPr>
          <p:cNvSpPr>
            <a:spLocks noGrp="1"/>
          </p:cNvSpPr>
          <p:nvPr>
            <p:ph idx="1"/>
          </p:nvPr>
        </p:nvSpPr>
        <p:spPr>
          <a:xfrm>
            <a:off x="800100" y="411982"/>
            <a:ext cx="10677658" cy="5146985"/>
          </a:xfrm>
        </p:spPr>
        <p:txBody>
          <a:bodyPr vert="horz" lIns="91440" tIns="45720" rIns="91440" bIns="45720" rtlCol="0" anchor="t">
            <a:normAutofit/>
          </a:bodyPr>
          <a:lstStyle/>
          <a:p>
            <a:pPr marL="0" indent="0">
              <a:buNone/>
            </a:pPr>
            <a:endParaRPr lang="en-GB" sz="2400" dirty="0">
              <a:latin typeface="Arial"/>
              <a:cs typeface="Arial"/>
            </a:endParaRPr>
          </a:p>
          <a:p>
            <a:pPr marL="0" indent="0">
              <a:buNone/>
            </a:pPr>
            <a:r>
              <a:rPr lang="en-GB" sz="3200" dirty="0">
                <a:solidFill>
                  <a:srgbClr val="0070C0"/>
                </a:solidFill>
                <a:latin typeface="Arial"/>
                <a:cs typeface="Arial"/>
              </a:rPr>
              <a:t>More focus on the design in public spaces and at home would allow for more independence when it comes to physical barriers for older people. Policies and services are constantly being updated as times change and there is more demand on the NHS.NHS, (2024).</a:t>
            </a:r>
            <a:endParaRPr lang="en-US" sz="3200" dirty="0">
              <a:solidFill>
                <a:srgbClr val="0070C0"/>
              </a:solidFill>
            </a:endParaRPr>
          </a:p>
        </p:txBody>
      </p:sp>
      <p:sp>
        <p:nvSpPr>
          <p:cNvPr id="4" name="Date Placeholder 3">
            <a:extLst>
              <a:ext uri="{FF2B5EF4-FFF2-40B4-BE49-F238E27FC236}">
                <a16:creationId xmlns:a16="http://schemas.microsoft.com/office/drawing/2014/main" id="{B2ED725C-5B07-BF3A-3AC5-43115624FC72}"/>
              </a:ext>
            </a:extLst>
          </p:cNvPr>
          <p:cNvSpPr>
            <a:spLocks noGrp="1"/>
          </p:cNvSpPr>
          <p:nvPr>
            <p:ph type="dt" sz="half" idx="10"/>
          </p:nvPr>
        </p:nvSpPr>
        <p:spPr/>
        <p:txBody>
          <a:bodyPr/>
          <a:lstStyle/>
          <a:p>
            <a:fld id="{CFE0B5E7-30DB-49CC-97C1-5E0083B68EC8}" type="datetime1">
              <a:rPr lang="en-US"/>
              <a:t>10/23/2025</a:t>
            </a:fld>
            <a:endParaRPr lang="en-US" dirty="0"/>
          </a:p>
        </p:txBody>
      </p:sp>
      <p:sp>
        <p:nvSpPr>
          <p:cNvPr id="5" name="Footer Placeholder 4">
            <a:extLst>
              <a:ext uri="{FF2B5EF4-FFF2-40B4-BE49-F238E27FC236}">
                <a16:creationId xmlns:a16="http://schemas.microsoft.com/office/drawing/2014/main" id="{B385DCE7-08CA-CE35-0E7E-A2E6FA3B642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7C1AC5D-E30F-CDFE-3BDC-73F4DD3B270D}"/>
              </a:ext>
            </a:extLst>
          </p:cNvPr>
          <p:cNvSpPr>
            <a:spLocks noGrp="1"/>
          </p:cNvSpPr>
          <p:nvPr>
            <p:ph type="sldNum" sz="quarter" idx="12"/>
          </p:nvPr>
        </p:nvSpPr>
        <p:spPr/>
        <p:txBody>
          <a:bodyPr/>
          <a:lstStyle/>
          <a:p>
            <a:fld id="{E30AF5A0-43BB-4336-8627-9123B9144D80}" type="slidenum">
              <a:rPr lang="en-US" dirty="0"/>
              <a:t>22</a:t>
            </a:fld>
            <a:endParaRPr lang="en-US" dirty="0"/>
          </a:p>
        </p:txBody>
      </p:sp>
      <p:pic>
        <p:nvPicPr>
          <p:cNvPr id="1026" name="Picture 2">
            <a:extLst>
              <a:ext uri="{FF2B5EF4-FFF2-40B4-BE49-F238E27FC236}">
                <a16:creationId xmlns:a16="http://schemas.microsoft.com/office/drawing/2014/main" id="{6D06BDAC-CA8A-F393-5CB3-6D4A5B4E45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4069" y="4070613"/>
            <a:ext cx="7586505" cy="18573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C906F9E-FE09-728E-BE94-91922FEB2907}"/>
              </a:ext>
            </a:extLst>
          </p:cNvPr>
          <p:cNvSpPr txBox="1"/>
          <p:nvPr/>
        </p:nvSpPr>
        <p:spPr>
          <a:xfrm>
            <a:off x="7559335" y="5743322"/>
            <a:ext cx="2106410" cy="369332"/>
          </a:xfrm>
          <a:prstGeom prst="rect">
            <a:avLst/>
          </a:prstGeom>
          <a:noFill/>
        </p:spPr>
        <p:txBody>
          <a:bodyPr wrap="none" rtlCol="0">
            <a:spAutoFit/>
          </a:bodyPr>
          <a:lstStyle/>
          <a:p>
            <a:r>
              <a:rPr lang="en-GB" dirty="0"/>
              <a:t>Wikipedia.org 2024</a:t>
            </a:r>
          </a:p>
        </p:txBody>
      </p:sp>
      <p:pic>
        <p:nvPicPr>
          <p:cNvPr id="9" name="Video 8">
            <a:hlinkClick r:id="" action="ppaction://media"/>
            <a:extLst>
              <a:ext uri="{FF2B5EF4-FFF2-40B4-BE49-F238E27FC236}">
                <a16:creationId xmlns:a16="http://schemas.microsoft.com/office/drawing/2014/main" id="{1A6E9E32-EFD0-3626-5ED0-6D8A60E5203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3481357"/>
      </p:ext>
    </p:extLst>
  </p:cSld>
  <p:clrMapOvr>
    <a:masterClrMapping/>
  </p:clrMapOvr>
  <mc:AlternateContent xmlns:mc="http://schemas.openxmlformats.org/markup-compatibility/2006" xmlns:p14="http://schemas.microsoft.com/office/powerpoint/2010/main">
    <mc:Choice Requires="p14">
      <p:transition spd="slow" p14:dur="2000" advTm="32665"/>
    </mc:Choice>
    <mc:Fallback xmlns="">
      <p:transition spd="slow" advTm="32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565F1-A23D-CCA0-3CDC-4D14B98CBC09}"/>
              </a:ext>
            </a:extLst>
          </p:cNvPr>
          <p:cNvSpPr>
            <a:spLocks noGrp="1"/>
          </p:cNvSpPr>
          <p:nvPr>
            <p:ph type="title"/>
          </p:nvPr>
        </p:nvSpPr>
        <p:spPr>
          <a:xfrm>
            <a:off x="685887" y="929148"/>
            <a:ext cx="10640005" cy="761540"/>
          </a:xfrm>
        </p:spPr>
        <p:txBody>
          <a:bodyPr anchor="t">
            <a:normAutofit/>
          </a:bodyPr>
          <a:lstStyle/>
          <a:p>
            <a:r>
              <a:rPr lang="en-GB" dirty="0"/>
              <a:t>Conclusion;</a:t>
            </a:r>
          </a:p>
        </p:txBody>
      </p:sp>
      <p:pic>
        <p:nvPicPr>
          <p:cNvPr id="5" name="Picture 4" descr="Person using wheelchair in city">
            <a:extLst>
              <a:ext uri="{FF2B5EF4-FFF2-40B4-BE49-F238E27FC236}">
                <a16:creationId xmlns:a16="http://schemas.microsoft.com/office/drawing/2014/main" id="{74CF21D0-23FA-5EB7-B374-19A5F8CAC66D}"/>
              </a:ext>
            </a:extLst>
          </p:cNvPr>
          <p:cNvPicPr>
            <a:picLocks noChangeAspect="1"/>
          </p:cNvPicPr>
          <p:nvPr/>
        </p:nvPicPr>
        <p:blipFill>
          <a:blip r:embed="rId4">
            <a:extLst>
              <a:ext uri="{28A0092B-C50C-407E-A947-70E740481C1C}">
                <a14:useLocalDpi xmlns:a14="http://schemas.microsoft.com/office/drawing/2010/main" val="0"/>
              </a:ext>
            </a:extLst>
          </a:blip>
          <a:srcRect t="1055" r="-4" b="1837"/>
          <a:stretch>
            <a:fillRect/>
          </a:stretch>
        </p:blipFill>
        <p:spPr>
          <a:xfrm>
            <a:off x="715384" y="1557496"/>
            <a:ext cx="2506281" cy="4022690"/>
          </a:xfrm>
          <a:prstGeom prst="rect">
            <a:avLst/>
          </a:prstGeom>
          <a:noFill/>
        </p:spPr>
      </p:pic>
      <p:sp>
        <p:nvSpPr>
          <p:cNvPr id="3" name="Content Placeholder 2">
            <a:extLst>
              <a:ext uri="{FF2B5EF4-FFF2-40B4-BE49-F238E27FC236}">
                <a16:creationId xmlns:a16="http://schemas.microsoft.com/office/drawing/2014/main" id="{88697C4E-7DEC-2540-2808-E3E2D0969D49}"/>
              </a:ext>
            </a:extLst>
          </p:cNvPr>
          <p:cNvSpPr>
            <a:spLocks noGrp="1"/>
          </p:cNvSpPr>
          <p:nvPr>
            <p:ph sz="quarter" idx="4"/>
          </p:nvPr>
        </p:nvSpPr>
        <p:spPr>
          <a:xfrm>
            <a:off x="3537021" y="1309918"/>
            <a:ext cx="7818368" cy="4924017"/>
          </a:xfrm>
        </p:spPr>
        <p:txBody>
          <a:bodyPr vert="horz" lIns="91440" tIns="45720" rIns="91440" bIns="45720" rtlCol="0">
            <a:normAutofit/>
          </a:bodyPr>
          <a:lstStyle/>
          <a:p>
            <a:pPr marL="0" indent="0">
              <a:lnSpc>
                <a:spcPct val="100000"/>
              </a:lnSpc>
              <a:buNone/>
            </a:pPr>
            <a:r>
              <a:rPr lang="en-GB" sz="3000" dirty="0"/>
              <a:t>The world's population is aging dramatically now that science and technology have contributed to our living longer,. Mann (2004). This can lead to significant impacts on public services and healthcare systems in the  UK. </a:t>
            </a:r>
          </a:p>
          <a:p>
            <a:pPr marL="0" indent="0">
              <a:lnSpc>
                <a:spcPct val="100000"/>
              </a:lnSpc>
              <a:buNone/>
            </a:pPr>
            <a:r>
              <a:rPr lang="en-GB" sz="3000" dirty="0"/>
              <a:t>It also creates opportunities for innovation in assistive technology that will maintain an individual’s independence and autonomy for longer. </a:t>
            </a:r>
            <a:endParaRPr lang="en-US" sz="3000" dirty="0"/>
          </a:p>
          <a:p>
            <a:pPr marL="0" indent="0">
              <a:lnSpc>
                <a:spcPct val="100000"/>
              </a:lnSpc>
              <a:buNone/>
            </a:pPr>
            <a:r>
              <a:rPr lang="en-GB" sz="1700" dirty="0"/>
              <a:t>   </a:t>
            </a:r>
          </a:p>
        </p:txBody>
      </p:sp>
      <p:sp>
        <p:nvSpPr>
          <p:cNvPr id="10" name="Date Placeholder 4">
            <a:extLst>
              <a:ext uri="{FF2B5EF4-FFF2-40B4-BE49-F238E27FC236}">
                <a16:creationId xmlns:a16="http://schemas.microsoft.com/office/drawing/2014/main" id="{4D5AD056-3062-9AF1-F3F1-15D47F6744F0}"/>
              </a:ext>
            </a:extLst>
          </p:cNvPr>
          <p:cNvSpPr>
            <a:spLocks noGrp="1"/>
          </p:cNvSpPr>
          <p:nvPr>
            <p:ph type="dt" sz="half" idx="10"/>
          </p:nvPr>
        </p:nvSpPr>
        <p:spPr>
          <a:xfrm>
            <a:off x="8369448" y="6356350"/>
            <a:ext cx="2592594" cy="365125"/>
          </a:xfrm>
        </p:spPr>
        <p:txBody>
          <a:bodyPr anchor="ctr">
            <a:normAutofit/>
          </a:bodyPr>
          <a:lstStyle/>
          <a:p>
            <a:pPr>
              <a:spcAft>
                <a:spcPts val="600"/>
              </a:spcAft>
            </a:pPr>
            <a:fld id="{84AF5D7C-1C2E-4AE6-8BFF-442A1D055B16}" type="datetime1">
              <a:rPr lang="en-US"/>
              <a:pPr>
                <a:spcAft>
                  <a:spcPts val="600"/>
                </a:spcAft>
              </a:pPr>
              <a:t>10/23/2025</a:t>
            </a:fld>
            <a:endParaRPr lang="en-US" dirty="0"/>
          </a:p>
        </p:txBody>
      </p:sp>
      <p:sp>
        <p:nvSpPr>
          <p:cNvPr id="12" name="Footer Placeholder 5">
            <a:extLst>
              <a:ext uri="{FF2B5EF4-FFF2-40B4-BE49-F238E27FC236}">
                <a16:creationId xmlns:a16="http://schemas.microsoft.com/office/drawing/2014/main" id="{FE439E1C-2096-7329-6D3A-2F12B5A28EAD}"/>
              </a:ext>
            </a:extLst>
          </p:cNvPr>
          <p:cNvSpPr>
            <a:spLocks noGrp="1"/>
          </p:cNvSpPr>
          <p:nvPr>
            <p:ph type="ftr" sz="quarter" idx="11"/>
          </p:nvPr>
        </p:nvSpPr>
        <p:spPr>
          <a:xfrm>
            <a:off x="715383" y="6356350"/>
            <a:ext cx="4539727" cy="365125"/>
          </a:xfrm>
        </p:spPr>
        <p:txBody>
          <a:bodyPr anchor="ctr">
            <a:normAutofit/>
          </a:bodyPr>
          <a:lstStyle/>
          <a:p>
            <a:pPr>
              <a:lnSpc>
                <a:spcPct val="90000"/>
              </a:lnSpc>
              <a:spcAft>
                <a:spcPts val="600"/>
              </a:spcAft>
            </a:pPr>
            <a:r>
              <a:rPr lang="en-US" sz="700" dirty="0"/>
              <a:t>
              </a:t>
            </a:r>
          </a:p>
        </p:txBody>
      </p:sp>
      <p:sp>
        <p:nvSpPr>
          <p:cNvPr id="14" name="Slide Number Placeholder 6">
            <a:extLst>
              <a:ext uri="{FF2B5EF4-FFF2-40B4-BE49-F238E27FC236}">
                <a16:creationId xmlns:a16="http://schemas.microsoft.com/office/drawing/2014/main" id="{8EF462AF-5C38-2A32-8B56-61B6E76C173D}"/>
              </a:ext>
            </a:extLst>
          </p:cNvPr>
          <p:cNvSpPr>
            <a:spLocks noGrp="1"/>
          </p:cNvSpPr>
          <p:nvPr>
            <p:ph type="sldNum" sz="quarter" idx="12"/>
          </p:nvPr>
        </p:nvSpPr>
        <p:spPr>
          <a:xfrm>
            <a:off x="10919012" y="6356350"/>
            <a:ext cx="672354" cy="365125"/>
          </a:xfrm>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23</a:t>
            </a:fld>
            <a:endParaRPr lang="en-US" dirty="0"/>
          </a:p>
        </p:txBody>
      </p:sp>
      <p:sp>
        <p:nvSpPr>
          <p:cNvPr id="6" name="TextBox 5">
            <a:extLst>
              <a:ext uri="{FF2B5EF4-FFF2-40B4-BE49-F238E27FC236}">
                <a16:creationId xmlns:a16="http://schemas.microsoft.com/office/drawing/2014/main" id="{C0C1FE9C-F886-7C6A-134E-320ACE84F600}"/>
              </a:ext>
            </a:extLst>
          </p:cNvPr>
          <p:cNvSpPr txBox="1"/>
          <p:nvPr/>
        </p:nvSpPr>
        <p:spPr>
          <a:xfrm>
            <a:off x="715383" y="5590559"/>
            <a:ext cx="1678074" cy="677108"/>
          </a:xfrm>
          <a:prstGeom prst="rect">
            <a:avLst/>
          </a:prstGeom>
          <a:noFill/>
        </p:spPr>
        <p:txBody>
          <a:bodyPr wrap="square" rtlCol="0">
            <a:spAutoFit/>
          </a:bodyPr>
          <a:lstStyle/>
          <a:p>
            <a:r>
              <a:rPr kumimoji="0" lang="en-GB" sz="1900" b="0" i="0" u="none" strike="noStrike" kern="1200" cap="none" spc="0" normalizeH="0" baseline="0" noProof="0" dirty="0">
                <a:ln>
                  <a:noFill/>
                </a:ln>
                <a:solidFill>
                  <a:srgbClr val="000000"/>
                </a:solidFill>
                <a:effectLst/>
                <a:uLnTx/>
                <a:uFillTx/>
                <a:latin typeface="Calisto MT" panose="02040603050505030304"/>
                <a:ea typeface="+mn-ea"/>
                <a:cs typeface="+mn-cs"/>
                <a:hlinkClick r:id="rId5"/>
              </a:rPr>
              <a:t>BioMed central</a:t>
            </a:r>
            <a:endParaRPr lang="en-GB" dirty="0"/>
          </a:p>
        </p:txBody>
      </p:sp>
      <p:pic>
        <p:nvPicPr>
          <p:cNvPr id="8" name="Video 7">
            <a:hlinkClick r:id="" action="ppaction://media"/>
            <a:extLst>
              <a:ext uri="{FF2B5EF4-FFF2-40B4-BE49-F238E27FC236}">
                <a16:creationId xmlns:a16="http://schemas.microsoft.com/office/drawing/2014/main" id="{63912340-B2BD-3A6A-0820-8F1A8A669C4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0795341"/>
      </p:ext>
    </p:extLst>
  </p:cSld>
  <p:clrMapOvr>
    <a:masterClrMapping/>
  </p:clrMapOvr>
  <mc:AlternateContent xmlns:mc="http://schemas.openxmlformats.org/markup-compatibility/2006" xmlns:p14="http://schemas.microsoft.com/office/powerpoint/2010/main">
    <mc:Choice Requires="p14">
      <p:transition spd="slow" p14:dur="2000" advTm="45872"/>
    </mc:Choice>
    <mc:Fallback xmlns="">
      <p:transition spd="slow" advTm="45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a:extLst>
            <a:ext uri="{FF2B5EF4-FFF2-40B4-BE49-F238E27FC236}">
              <a16:creationId xmlns:a16="http://schemas.microsoft.com/office/drawing/2014/main" id="{B52B64B6-6EC8-CE8D-B339-890298CD968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5467D0-F9D5-5184-4C39-D826089B801E}"/>
              </a:ext>
            </a:extLst>
          </p:cNvPr>
          <p:cNvSpPr>
            <a:spLocks noGrp="1"/>
          </p:cNvSpPr>
          <p:nvPr>
            <p:ph idx="1"/>
          </p:nvPr>
        </p:nvSpPr>
        <p:spPr>
          <a:xfrm>
            <a:off x="700635" y="633047"/>
            <a:ext cx="10691265" cy="5296168"/>
          </a:xfrm>
        </p:spPr>
        <p:txBody>
          <a:bodyPr vert="horz" lIns="91440" tIns="45720" rIns="91440" bIns="45720" rtlCol="0" anchor="t">
            <a:normAutofit fontScale="77500" lnSpcReduction="20000"/>
          </a:bodyPr>
          <a:lstStyle/>
          <a:p>
            <a:pPr marL="0" indent="0" algn="ctr">
              <a:buNone/>
            </a:pPr>
            <a:r>
              <a:rPr lang="en-GB" dirty="0">
                <a:latin typeface="Arial"/>
                <a:cs typeface="Arial"/>
              </a:rPr>
              <a:t>    </a:t>
            </a:r>
            <a:r>
              <a:rPr lang="en-GB" sz="3800" dirty="0">
                <a:solidFill>
                  <a:srgbClr val="002060"/>
                </a:solidFill>
                <a:latin typeface="Arial"/>
                <a:cs typeface="Arial"/>
              </a:rPr>
              <a:t>Policy makers and the government need to adapt to this inevitable aging population by focusing on flexible work models and systems that will support health and longer productive lives. The psychosocial elements related to engagement, social participation, networking, and life satisfaction are also found to be health beneficial. Sowa, A (2016).</a:t>
            </a:r>
            <a:endParaRPr lang="en-GB" sz="2800" dirty="0">
              <a:solidFill>
                <a:srgbClr val="002060"/>
              </a:solidFill>
              <a:latin typeface="Arial"/>
              <a:cs typeface="Arial"/>
            </a:endParaRPr>
          </a:p>
          <a:p>
            <a:pPr marL="0" indent="0" algn="ctr">
              <a:buNone/>
            </a:pPr>
            <a:endParaRPr lang="en-GB" dirty="0">
              <a:latin typeface="Arial"/>
              <a:cs typeface="Arial"/>
            </a:endParaRPr>
          </a:p>
          <a:p>
            <a:pPr marL="0" indent="0" algn="just">
              <a:buNone/>
            </a:pPr>
            <a:r>
              <a:rPr lang="en-GB" dirty="0">
                <a:latin typeface="Arial"/>
                <a:cs typeface="Arial"/>
              </a:rPr>
              <a:t>   </a:t>
            </a:r>
          </a:p>
          <a:p>
            <a:pPr marL="0" indent="0" algn="ctr">
              <a:buNone/>
            </a:pPr>
            <a:r>
              <a:rPr lang="en-GB" dirty="0">
                <a:latin typeface="Arial"/>
                <a:cs typeface="Arial"/>
              </a:rPr>
              <a:t>     </a:t>
            </a:r>
            <a:r>
              <a:rPr lang="en-GB" sz="4600" dirty="0">
                <a:latin typeface="Arial"/>
                <a:cs typeface="Arial"/>
              </a:rPr>
              <a:t>In conclusion it is necessary for significant investment to strengthen NHS health care and long-term care systems while developing assistive innovative care models for the future.</a:t>
            </a:r>
            <a:endParaRPr lang="en-GB" dirty="0">
              <a:latin typeface="Arial"/>
              <a:cs typeface="Arial"/>
            </a:endParaRPr>
          </a:p>
        </p:txBody>
      </p:sp>
      <p:pic>
        <p:nvPicPr>
          <p:cNvPr id="5" name="Video 4">
            <a:hlinkClick r:id="" action="ppaction://media"/>
            <a:extLst>
              <a:ext uri="{FF2B5EF4-FFF2-40B4-BE49-F238E27FC236}">
                <a16:creationId xmlns:a16="http://schemas.microsoft.com/office/drawing/2014/main" id="{C9400A76-E831-6185-CC0E-DA0A38877D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2147229"/>
      </p:ext>
    </p:extLst>
  </p:cSld>
  <p:clrMapOvr>
    <a:masterClrMapping/>
  </p:clrMapOvr>
  <mc:AlternateContent xmlns:mc="http://schemas.openxmlformats.org/markup-compatibility/2006" xmlns:p14="http://schemas.microsoft.com/office/powerpoint/2010/main">
    <mc:Choice Requires="p14">
      <p:transition spd="slow" p14:dur="2000" advTm="46858"/>
    </mc:Choice>
    <mc:Fallback xmlns="">
      <p:transition spd="slow" advTm="46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F5E0-067A-E174-47A2-1A33413084B2}"/>
              </a:ext>
            </a:extLst>
          </p:cNvPr>
          <p:cNvSpPr>
            <a:spLocks noGrp="1"/>
          </p:cNvSpPr>
          <p:nvPr>
            <p:ph type="title"/>
          </p:nvPr>
        </p:nvSpPr>
        <p:spPr/>
        <p:txBody>
          <a:bodyPr>
            <a:normAutofit/>
          </a:bodyPr>
          <a:lstStyle/>
          <a:p>
            <a:pPr algn="ctr"/>
            <a:r>
              <a:rPr lang="en-GB" sz="5400" dirty="0">
                <a:solidFill>
                  <a:schemeClr val="bg1"/>
                </a:solidFill>
              </a:rPr>
              <a:t>Thankyou for watching</a:t>
            </a:r>
          </a:p>
        </p:txBody>
      </p:sp>
      <p:sp>
        <p:nvSpPr>
          <p:cNvPr id="3" name="Content Placeholder 2">
            <a:extLst>
              <a:ext uri="{FF2B5EF4-FFF2-40B4-BE49-F238E27FC236}">
                <a16:creationId xmlns:a16="http://schemas.microsoft.com/office/drawing/2014/main" id="{D8D79A80-9068-125E-C894-1B67CC0B8923}"/>
              </a:ext>
            </a:extLst>
          </p:cNvPr>
          <p:cNvSpPr>
            <a:spLocks noGrp="1"/>
          </p:cNvSpPr>
          <p:nvPr>
            <p:ph idx="1"/>
          </p:nvPr>
        </p:nvSpPr>
        <p:spPr>
          <a:solidFill>
            <a:schemeClr val="accent5"/>
          </a:solidFill>
          <a:ln>
            <a:solidFill>
              <a:schemeClr val="bg1"/>
            </a:solidFill>
          </a:ln>
          <a:effectLst>
            <a:innerShdw blurRad="63500" dist="50800" dir="18900000">
              <a:prstClr val="black">
                <a:alpha val="50000"/>
              </a:prstClr>
            </a:innerShdw>
          </a:effectLst>
        </p:spPr>
        <p:txBody>
          <a:bodyPr>
            <a:normAutofit fontScale="85000" lnSpcReduction="10000"/>
          </a:bodyPr>
          <a:lstStyle/>
          <a:p>
            <a:pPr marL="0" indent="0" algn="ctr">
              <a:buNone/>
            </a:pPr>
            <a:r>
              <a:rPr lang="en-GB" sz="20300" dirty="0"/>
              <a:t>THE END</a:t>
            </a:r>
          </a:p>
        </p:txBody>
      </p:sp>
      <p:sp>
        <p:nvSpPr>
          <p:cNvPr id="4" name="Date Placeholder 3">
            <a:extLst>
              <a:ext uri="{FF2B5EF4-FFF2-40B4-BE49-F238E27FC236}">
                <a16:creationId xmlns:a16="http://schemas.microsoft.com/office/drawing/2014/main" id="{801B00F8-D46B-C2F6-5C74-7E9D68EC80E9}"/>
              </a:ext>
            </a:extLst>
          </p:cNvPr>
          <p:cNvSpPr>
            <a:spLocks noGrp="1"/>
          </p:cNvSpPr>
          <p:nvPr>
            <p:ph type="dt" sz="half" idx="10"/>
          </p:nvPr>
        </p:nvSpPr>
        <p:spPr/>
        <p:txBody>
          <a:bodyPr/>
          <a:lstStyle/>
          <a:p>
            <a:fld id="{EE75009F-1AD7-4182-B62D-495DB4719BB6}" type="datetime1">
              <a:rPr lang="en-US" smtClean="0"/>
              <a:t>10/23/2025</a:t>
            </a:fld>
            <a:endParaRPr lang="en-US" dirty="0"/>
          </a:p>
        </p:txBody>
      </p:sp>
      <p:sp>
        <p:nvSpPr>
          <p:cNvPr id="5" name="Footer Placeholder 4">
            <a:extLst>
              <a:ext uri="{FF2B5EF4-FFF2-40B4-BE49-F238E27FC236}">
                <a16:creationId xmlns:a16="http://schemas.microsoft.com/office/drawing/2014/main" id="{39A179E3-3C08-CF10-2BDC-A5F6DD9029F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CCE3101-CECF-CF24-42EC-3D1DAC47B288}"/>
              </a:ext>
            </a:extLst>
          </p:cNvPr>
          <p:cNvSpPr>
            <a:spLocks noGrp="1"/>
          </p:cNvSpPr>
          <p:nvPr>
            <p:ph type="sldNum" sz="quarter" idx="12"/>
          </p:nvPr>
        </p:nvSpPr>
        <p:spPr/>
        <p:txBody>
          <a:bodyPr/>
          <a:lstStyle/>
          <a:p>
            <a:fld id="{E30AF5A0-43BB-4336-8627-9123B9144D80}" type="slidenum">
              <a:rPr lang="en-US" smtClean="0"/>
              <a:t>25</a:t>
            </a:fld>
            <a:endParaRPr lang="en-US" dirty="0"/>
          </a:p>
        </p:txBody>
      </p:sp>
      <p:pic>
        <p:nvPicPr>
          <p:cNvPr id="13" name="Video 12">
            <a:hlinkClick r:id="" action="ppaction://media"/>
            <a:extLst>
              <a:ext uri="{FF2B5EF4-FFF2-40B4-BE49-F238E27FC236}">
                <a16:creationId xmlns:a16="http://schemas.microsoft.com/office/drawing/2014/main" id="{4D22AF38-95AA-3F3B-15CB-E19687573D4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9106860"/>
      </p:ext>
    </p:extLst>
  </p:cSld>
  <p:clrMapOvr>
    <a:masterClrMapping/>
  </p:clrMapOvr>
  <mc:AlternateContent xmlns:mc="http://schemas.openxmlformats.org/markup-compatibility/2006" xmlns:p14="http://schemas.microsoft.com/office/powerpoint/2010/main">
    <mc:Choice Requires="p14">
      <p:transition spd="slow" p14:dur="2000" advTm="9698"/>
    </mc:Choice>
    <mc:Fallback xmlns="">
      <p:transition spd="slow" advTm="9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2F70-D12E-6A26-A8C1-6F64119CC24F}"/>
              </a:ext>
            </a:extLst>
          </p:cNvPr>
          <p:cNvSpPr>
            <a:spLocks noGrp="1"/>
          </p:cNvSpPr>
          <p:nvPr>
            <p:ph type="title"/>
          </p:nvPr>
        </p:nvSpPr>
        <p:spPr>
          <a:xfrm>
            <a:off x="700635" y="629019"/>
            <a:ext cx="10691265" cy="617436"/>
          </a:xfrm>
        </p:spPr>
        <p:txBody>
          <a:bodyPr>
            <a:normAutofit fontScale="90000"/>
          </a:bodyPr>
          <a:lstStyle/>
          <a:p>
            <a:r>
              <a:rPr lang="en-GB" dirty="0"/>
              <a:t>References</a:t>
            </a:r>
            <a:br>
              <a:rPr lang="en-GB" dirty="0"/>
            </a:br>
            <a:br>
              <a:rPr lang="en-GB" dirty="0"/>
            </a:br>
            <a:endParaRPr lang="en-GB" dirty="0"/>
          </a:p>
        </p:txBody>
      </p:sp>
      <p:sp>
        <p:nvSpPr>
          <p:cNvPr id="3" name="Content Placeholder 2">
            <a:extLst>
              <a:ext uri="{FF2B5EF4-FFF2-40B4-BE49-F238E27FC236}">
                <a16:creationId xmlns:a16="http://schemas.microsoft.com/office/drawing/2014/main" id="{D0DE8A14-B57D-0EB2-18B1-7D5BE1326755}"/>
              </a:ext>
            </a:extLst>
          </p:cNvPr>
          <p:cNvSpPr>
            <a:spLocks noGrp="1"/>
          </p:cNvSpPr>
          <p:nvPr>
            <p:ph idx="1"/>
          </p:nvPr>
        </p:nvSpPr>
        <p:spPr>
          <a:xfrm>
            <a:off x="700635" y="1036320"/>
            <a:ext cx="10691265" cy="5821680"/>
          </a:xfrm>
        </p:spPr>
        <p:txBody>
          <a:bodyPr vert="horz" lIns="91440" tIns="45720" rIns="91440" bIns="45720" rtlCol="0" anchor="t">
            <a:normAutofit/>
          </a:bodyPr>
          <a:lstStyle/>
          <a:p>
            <a:pPr marL="0" indent="0">
              <a:buNone/>
            </a:pPr>
            <a:r>
              <a:rPr lang="en-GB" dirty="0">
                <a:hlinkClick r:id="rId2"/>
              </a:rPr>
              <a:t>Ageukmobility. (2025). Available at; https://www.ageukmobility.co.uk</a:t>
            </a:r>
            <a:r>
              <a:rPr lang="en-GB" dirty="0"/>
              <a:t>.  (Accessed;14/10/25).</a:t>
            </a:r>
          </a:p>
          <a:p>
            <a:pPr marL="0" indent="0">
              <a:buNone/>
            </a:pPr>
            <a:r>
              <a:rPr lang="en-GB" dirty="0"/>
              <a:t>Balcombe, N.R. and Sinclair, A. (2001). </a:t>
            </a:r>
            <a:r>
              <a:rPr lang="en-GB" i="1" dirty="0"/>
              <a:t>Ageing: definitions, </a:t>
            </a:r>
            <a:r>
              <a:rPr lang="en-GB" dirty="0"/>
              <a:t>mechanisms and the magnitude of the problem.</a:t>
            </a:r>
          </a:p>
          <a:p>
            <a:pPr marL="0" indent="0">
              <a:buNone/>
            </a:pPr>
            <a:r>
              <a:rPr lang="en-GB" dirty="0"/>
              <a:t>Ballmer, T. and Gantschnig, B. (2024). </a:t>
            </a:r>
            <a:r>
              <a:rPr lang="en-GB" i="1" dirty="0"/>
              <a:t>Maintaining autonomy:  </a:t>
            </a:r>
            <a:r>
              <a:rPr lang="en-GB" dirty="0"/>
              <a:t>Scandinavian Journal of Occupational Therapy.</a:t>
            </a:r>
          </a:p>
          <a:p>
            <a:pPr marL="0" indent="0">
              <a:buNone/>
            </a:pPr>
            <a:r>
              <a:rPr lang="en-GB" dirty="0">
                <a:ea typeface="+mn-lt"/>
                <a:cs typeface="+mn-lt"/>
              </a:rPr>
              <a:t>Cochrane Public Health Group, Noone, C. McSharry, J. Smalle, M. Burns, A. Dwan, K. Devane, D. and Morrissey, E.C. (1996). “</a:t>
            </a:r>
            <a:r>
              <a:rPr lang="en-GB" i="1" dirty="0">
                <a:ea typeface="+mn-lt"/>
                <a:cs typeface="+mn-lt"/>
              </a:rPr>
              <a:t>Video calls for reducing social isolation and loneliness in older people”.</a:t>
            </a:r>
          </a:p>
          <a:p>
            <a:pPr marL="0" indent="0">
              <a:buNone/>
            </a:pPr>
            <a:r>
              <a:rPr lang="en-GB" b="0" i="0" dirty="0">
                <a:solidFill>
                  <a:srgbClr val="222222"/>
                </a:solidFill>
                <a:effectLst/>
                <a:latin typeface="Arial" panose="020B0604020202020204" pitchFamily="34" charset="0"/>
              </a:rPr>
              <a:t>Golino, M.T.S. and Flores-Mendoza, C.E. (2016). Development of a cognitive trainining program for the elderly.</a:t>
            </a:r>
          </a:p>
          <a:p>
            <a:pPr marL="0" indent="0">
              <a:buNone/>
            </a:pPr>
            <a:r>
              <a:rPr lang="en-GB" dirty="0"/>
              <a:t>Helpalert24 (2023). Available at; https://helpalert24.co.uk. Tablet.Accessed;14/10/2025</a:t>
            </a:r>
          </a:p>
          <a:p>
            <a:pPr marL="0" indent="0">
              <a:buNone/>
            </a:pPr>
            <a:r>
              <a:rPr lang="en-GB" dirty="0">
                <a:hlinkClick r:id="rId3"/>
              </a:rPr>
              <a:t>Legislation.gov. (2014). Available at; https://www.legislation.gov.uk/ukpga/2014/23/contents. (Accessed;10/10/2025).</a:t>
            </a:r>
          </a:p>
          <a:p>
            <a:pPr marL="0" marR="0" lvl="0" indent="0" algn="l" defTabSz="914400" rtl="0" eaLnBrk="1" fontAlgn="auto" latinLnBrk="0" hangingPunct="1">
              <a:lnSpc>
                <a:spcPct val="110000"/>
              </a:lnSpc>
              <a:spcBef>
                <a:spcPts val="1000"/>
              </a:spcBef>
              <a:spcAft>
                <a:spcPts val="0"/>
              </a:spcAft>
              <a:buClrTx/>
              <a:buSzTx/>
              <a:buNone/>
              <a:tabLst/>
              <a:defRPr/>
            </a:pPr>
            <a:r>
              <a:rPr kumimoji="0" lang="en-GB" sz="2000" b="0" i="0" u="none" strike="noStrike" kern="1200" cap="none" spc="0" normalizeH="0" baseline="0" noProof="0" dirty="0">
                <a:ln>
                  <a:noFill/>
                </a:ln>
                <a:solidFill>
                  <a:srgbClr val="000000"/>
                </a:solidFill>
                <a:effectLst/>
                <a:uLnTx/>
                <a:uFillTx/>
                <a:latin typeface="Calisto MT" panose="02040603050505030304"/>
                <a:ea typeface="+mn-ea"/>
                <a:cs typeface="+mn-cs"/>
              </a:rPr>
              <a:t>Lehto, V. Jolanki, O. Valvanne, J. Seinelä, L. and Jylhä, M. (2017). </a:t>
            </a:r>
            <a:r>
              <a:rPr kumimoji="0" lang="en-GB" sz="2000" b="0" i="1" u="none" strike="noStrike" kern="1200" cap="none" spc="0" normalizeH="0" baseline="0" noProof="0" dirty="0">
                <a:ln>
                  <a:noFill/>
                </a:ln>
                <a:solidFill>
                  <a:srgbClr val="000000"/>
                </a:solidFill>
                <a:effectLst/>
                <a:uLnTx/>
                <a:uFillTx/>
                <a:latin typeface="Calisto MT" panose="02040603050505030304"/>
                <a:ea typeface="+mn-ea"/>
                <a:cs typeface="+mn-cs"/>
              </a:rPr>
              <a:t>Understanding functional ability</a:t>
            </a:r>
            <a:r>
              <a:rPr kumimoji="0" lang="en-GB" sz="2000" b="0" i="0" u="none" strike="noStrike" kern="1200" cap="none" spc="0" normalizeH="0" baseline="0" noProof="0" dirty="0">
                <a:ln>
                  <a:noFill/>
                </a:ln>
                <a:solidFill>
                  <a:srgbClr val="000000"/>
                </a:solidFill>
                <a:effectLst/>
                <a:uLnTx/>
                <a:uFillTx/>
                <a:latin typeface="Calisto MT" panose="02040603050505030304"/>
                <a:ea typeface="+mn-ea"/>
                <a:cs typeface="+mn-cs"/>
              </a:rPr>
              <a:t>: Perspectives of nurses and older people living in long-term care. pp.15-22.</a:t>
            </a:r>
          </a:p>
          <a:p>
            <a:pPr marL="0" indent="0">
              <a:buNone/>
              <a:defRPr/>
            </a:pPr>
            <a:endParaRPr lang="en-GB" dirty="0"/>
          </a:p>
          <a:p>
            <a:pPr marL="0" indent="0">
              <a:buNone/>
              <a:defRPr/>
            </a:pPr>
            <a:endParaRPr lang="en-GB" dirty="0">
              <a:solidFill>
                <a:srgbClr val="222222"/>
              </a:solidFill>
              <a:latin typeface="Arial" panose="020B0604020202020204" pitchFamily="34" charset="0"/>
            </a:endParaRPr>
          </a:p>
          <a:p>
            <a:pPr marL="0" indent="0">
              <a:buNone/>
              <a:defRPr/>
            </a:pPr>
            <a:endParaRPr lang="en-GB" dirty="0">
              <a:solidFill>
                <a:srgbClr val="222222"/>
              </a:solidFill>
              <a:latin typeface="Arial" panose="020B0604020202020204" pitchFamily="34" charset="0"/>
            </a:endParaRPr>
          </a:p>
          <a:p>
            <a:pPr marL="0" marR="0" lvl="0" indent="0" algn="l" defTabSz="914400" rtl="0" eaLnBrk="1" fontAlgn="auto" latinLnBrk="0" hangingPunct="1">
              <a:lnSpc>
                <a:spcPct val="110000"/>
              </a:lnSpc>
              <a:spcBef>
                <a:spcPts val="1000"/>
              </a:spcBef>
              <a:spcAft>
                <a:spcPts val="0"/>
              </a:spcAft>
              <a:buClrTx/>
              <a:buSzTx/>
              <a:buNone/>
              <a:tabLst/>
              <a:defRPr/>
            </a:pPr>
            <a:endParaRPr kumimoji="0" lang="en-GB" sz="2000" b="0" i="0" u="none" strike="noStrike" kern="1200" cap="none" spc="0" normalizeH="0" baseline="0" noProof="0" dirty="0">
              <a:ln>
                <a:noFill/>
              </a:ln>
              <a:solidFill>
                <a:srgbClr val="000000"/>
              </a:solidFill>
              <a:effectLst/>
              <a:uLnTx/>
              <a:uFillTx/>
              <a:latin typeface="Calisto MT" panose="02040603050505030304"/>
              <a:ea typeface="+mn-ea"/>
              <a:cs typeface="+mn-cs"/>
            </a:endParaRPr>
          </a:p>
          <a:p>
            <a:pPr marL="0" indent="0">
              <a:buNone/>
            </a:pPr>
            <a:endParaRPr lang="en-GB" i="1" dirty="0">
              <a:ea typeface="+mn-lt"/>
              <a:cs typeface="+mn-lt"/>
            </a:endParaRPr>
          </a:p>
          <a:p>
            <a:endParaRPr lang="en-GB" dirty="0"/>
          </a:p>
        </p:txBody>
      </p:sp>
    </p:spTree>
    <p:extLst>
      <p:ext uri="{BB962C8B-B14F-4D97-AF65-F5344CB8AC3E}">
        <p14:creationId xmlns:p14="http://schemas.microsoft.com/office/powerpoint/2010/main" val="39001500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E5944F5-FC0D-D681-3628-D394D6114CF6}"/>
              </a:ext>
            </a:extLst>
          </p:cNvPr>
          <p:cNvSpPr>
            <a:spLocks noGrp="1"/>
          </p:cNvSpPr>
          <p:nvPr>
            <p:ph type="dt" sz="half" idx="10"/>
          </p:nvPr>
        </p:nvSpPr>
        <p:spPr/>
        <p:txBody>
          <a:bodyPr/>
          <a:lstStyle/>
          <a:p>
            <a:fld id="{CEB2B328-DCCE-42C0-9293-E46AB2FB14F2}" type="datetime1">
              <a:rPr lang="en-US" smtClean="0"/>
              <a:t>10/23/2025</a:t>
            </a:fld>
            <a:endParaRPr lang="en-US" dirty="0"/>
          </a:p>
        </p:txBody>
      </p:sp>
      <p:sp>
        <p:nvSpPr>
          <p:cNvPr id="5" name="Footer Placeholder 4">
            <a:extLst>
              <a:ext uri="{FF2B5EF4-FFF2-40B4-BE49-F238E27FC236}">
                <a16:creationId xmlns:a16="http://schemas.microsoft.com/office/drawing/2014/main" id="{02711C8F-F286-3893-D2FF-F00806B05B7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1F78F94-E447-B868-8218-AC1AB5F797EA}"/>
              </a:ext>
            </a:extLst>
          </p:cNvPr>
          <p:cNvSpPr>
            <a:spLocks noGrp="1"/>
          </p:cNvSpPr>
          <p:nvPr>
            <p:ph type="sldNum" sz="quarter" idx="12"/>
          </p:nvPr>
        </p:nvSpPr>
        <p:spPr/>
        <p:txBody>
          <a:bodyPr/>
          <a:lstStyle/>
          <a:p>
            <a:fld id="{E30AF5A0-43BB-4336-8627-9123B9144D80}" type="slidenum">
              <a:rPr lang="en-US" smtClean="0"/>
              <a:t>27</a:t>
            </a:fld>
            <a:endParaRPr lang="en-US" dirty="0"/>
          </a:p>
        </p:txBody>
      </p:sp>
      <p:sp>
        <p:nvSpPr>
          <p:cNvPr id="14" name="TextBox 13">
            <a:extLst>
              <a:ext uri="{FF2B5EF4-FFF2-40B4-BE49-F238E27FC236}">
                <a16:creationId xmlns:a16="http://schemas.microsoft.com/office/drawing/2014/main" id="{129DB35D-8754-A008-CEF0-45C06EE754DD}"/>
              </a:ext>
            </a:extLst>
          </p:cNvPr>
          <p:cNvSpPr txBox="1"/>
          <p:nvPr/>
        </p:nvSpPr>
        <p:spPr>
          <a:xfrm>
            <a:off x="600634" y="724039"/>
            <a:ext cx="8908558" cy="5355312"/>
          </a:xfrm>
          <a:prstGeom prst="rect">
            <a:avLst/>
          </a:prstGeom>
          <a:noFill/>
        </p:spPr>
        <p:txBody>
          <a:bodyPr wrap="square" rtlCol="0">
            <a:spAutoFit/>
          </a:bodyPr>
          <a:lstStyle/>
          <a:p>
            <a:pPr>
              <a:defRPr/>
            </a:pPr>
            <a:r>
              <a:rPr lang="en-GB" dirty="0">
                <a:solidFill>
                  <a:srgbClr val="222222"/>
                </a:solidFill>
                <a:latin typeface="Arial" panose="020B0604020202020204" pitchFamily="34" charset="0"/>
              </a:rPr>
              <a:t>Mann, W.C.( 2004). The aging population and its needs. pp.12-14.</a:t>
            </a:r>
          </a:p>
          <a:p>
            <a:pPr>
              <a:defRPr/>
            </a:pPr>
            <a:endParaRPr lang="en-GB" dirty="0">
              <a:solidFill>
                <a:srgbClr val="222222"/>
              </a:solidFill>
              <a:latin typeface="Arial" panose="020B0604020202020204" pitchFamily="34" charset="0"/>
            </a:endParaRPr>
          </a:p>
          <a:p>
            <a:pPr>
              <a:defRPr/>
            </a:pPr>
            <a:r>
              <a:rPr lang="en-GB" dirty="0"/>
              <a:t>Owusu-Addo, E. Ofori-Asenso, R. Batchelor, F.  Mahtani, K. and Brijnath, B. (2021). </a:t>
            </a:r>
            <a:r>
              <a:rPr lang="en-GB" i="1" dirty="0"/>
              <a:t>Effective implementation approaches for healthy ageing interventions for older people</a:t>
            </a:r>
            <a:r>
              <a:rPr lang="en-GB" dirty="0"/>
              <a:t>: p.104263.</a:t>
            </a:r>
          </a:p>
          <a:p>
            <a:pPr>
              <a:defRPr/>
            </a:pPr>
            <a:endParaRPr lang="en-GB" dirty="0"/>
          </a:p>
          <a:p>
            <a:r>
              <a:rPr lang="en-GB" dirty="0"/>
              <a:t>Paro the Seal, (2018). Available at; </a:t>
            </a:r>
            <a:r>
              <a:rPr lang="en-GB" dirty="0">
                <a:hlinkClick r:id="rId2"/>
              </a:rPr>
              <a:t>https://bcac.com.au/?s=paro</a:t>
            </a:r>
            <a:r>
              <a:rPr lang="en-GB" dirty="0"/>
              <a:t>. (Accessed:20/10/2025).</a:t>
            </a:r>
          </a:p>
          <a:p>
            <a:endParaRPr lang="en-GB" dirty="0"/>
          </a:p>
          <a:p>
            <a:r>
              <a:rPr lang="en-GB" dirty="0">
                <a:hlinkClick r:id="rId3"/>
              </a:rPr>
              <a:t>Paroseal.(2018). Available at; https://www.paroseal.co.uk. (Accessed;14/10/2025</a:t>
            </a:r>
            <a:r>
              <a:rPr lang="en-GB" dirty="0"/>
              <a:t>).</a:t>
            </a:r>
          </a:p>
          <a:p>
            <a:endParaRPr lang="en-GB" dirty="0"/>
          </a:p>
          <a:p>
            <a:r>
              <a:rPr lang="en-GB" dirty="0">
                <a:solidFill>
                  <a:srgbClr val="222222"/>
                </a:solidFill>
                <a:latin typeface="Arial" panose="020B0604020202020204" pitchFamily="34" charset="0"/>
                <a:hlinkClick r:id="rId4"/>
              </a:rPr>
              <a:t>PubMed, (2004). Available at; https://pmc.ncbi.nlm.nih.gov/search/?term=pubmed</a:t>
            </a:r>
            <a:r>
              <a:rPr lang="en-GB" dirty="0">
                <a:solidFill>
                  <a:srgbClr val="222222"/>
                </a:solidFill>
                <a:latin typeface="Arial" panose="020B0604020202020204" pitchFamily="34" charset="0"/>
              </a:rPr>
              <a:t> (Accessed:20/10/2025).</a:t>
            </a:r>
          </a:p>
          <a:p>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Sowa, A., Tobiasz-Adamczyk, B., Topór-Mądry, R., Poscia, A. and La Milia, D.I. (2016). Predictors of healthy ageing: public health policy targets. p.289.</a:t>
            </a:r>
          </a:p>
          <a:p>
            <a:endParaRPr lang="en-GB" dirty="0">
              <a:solidFill>
                <a:srgbClr val="222222"/>
              </a:solidFill>
              <a:latin typeface="Arial" panose="020B0604020202020204" pitchFamily="34" charset="0"/>
            </a:endParaRPr>
          </a:p>
          <a:p>
            <a:r>
              <a:rPr lang="en-GB" dirty="0">
                <a:hlinkClick r:id="rId5"/>
              </a:rPr>
              <a:t>Wikipedia, (2025). Available at; https://en.wikipedia.org/wiki/NHS_England</a:t>
            </a:r>
            <a:r>
              <a:rPr lang="en-GB" dirty="0"/>
              <a:t>. (Accessed;14/10/2025).</a:t>
            </a:r>
          </a:p>
          <a:p>
            <a:endParaRPr lang="en-GB" dirty="0"/>
          </a:p>
          <a:p>
            <a:endParaRPr lang="en-GB" dirty="0"/>
          </a:p>
        </p:txBody>
      </p:sp>
    </p:spTree>
    <p:extLst>
      <p:ext uri="{BB962C8B-B14F-4D97-AF65-F5344CB8AC3E}">
        <p14:creationId xmlns:p14="http://schemas.microsoft.com/office/powerpoint/2010/main" val="31054477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55C6DD-4D8F-4D3B-7A16-72F1624F522C}"/>
              </a:ext>
            </a:extLst>
          </p:cNvPr>
          <p:cNvSpPr>
            <a:spLocks noGrp="1"/>
          </p:cNvSpPr>
          <p:nvPr>
            <p:ph idx="1"/>
          </p:nvPr>
        </p:nvSpPr>
        <p:spPr>
          <a:xfrm>
            <a:off x="711840" y="716280"/>
            <a:ext cx="10680060" cy="6141720"/>
          </a:xfrm>
        </p:spPr>
        <p:txBody>
          <a:bodyPr vert="horz" lIns="91440" tIns="45720" rIns="91440" bIns="45720" rtlCol="0" anchor="t">
            <a:normAutofit/>
          </a:bodyPr>
          <a:lstStyle/>
          <a:p>
            <a:pPr marL="0" indent="0">
              <a:buNone/>
            </a:pPr>
            <a:endParaRPr lang="en-GB" dirty="0"/>
          </a:p>
          <a:p>
            <a:pPr marL="0" indent="0">
              <a:buNone/>
            </a:pPr>
            <a:r>
              <a:rPr lang="en-GB" dirty="0">
                <a:ea typeface="+mn-lt"/>
                <a:cs typeface="+mn-lt"/>
              </a:rPr>
              <a:t>W.H.O, (2025). Available at;https://www.who.int/news-room/questions-and-answers/item/population-ageing. (Accessed;14/10/2025).</a:t>
            </a:r>
          </a:p>
          <a:p>
            <a:pPr marL="0" indent="0">
              <a:buNone/>
            </a:pPr>
            <a:r>
              <a:rPr lang="en-GB" dirty="0"/>
              <a:t>Xu, H., Xie, B. and Chang, C.H., (2024). </a:t>
            </a:r>
            <a:r>
              <a:rPr lang="en-GB" i="1" dirty="0"/>
              <a:t>Empowering the care of older adults through the use of technology</a:t>
            </a:r>
            <a:r>
              <a:rPr lang="en-GB" dirty="0"/>
              <a:t>. Work, Aging and Retirement.</a:t>
            </a:r>
          </a:p>
          <a:p>
            <a:pPr marL="0" indent="0">
              <a:buNone/>
            </a:pPr>
            <a:r>
              <a:rPr lang="en-GB" dirty="0"/>
              <a:t>Yardley, L., Beyer, N., Hauer, K., McKee, K., Ballinger, C. and Todd, C. (2007). </a:t>
            </a:r>
            <a:r>
              <a:rPr lang="en-GB" i="1" dirty="0"/>
              <a:t>Recommendations for promoting the engagement of older people in activities to prevent falls</a:t>
            </a:r>
            <a:r>
              <a:rPr lang="en-GB" dirty="0"/>
              <a:t>. BMJ Quality &amp; Safety, pp.230-234.</a:t>
            </a:r>
          </a:p>
          <a:p>
            <a:pPr marL="0" indent="0">
              <a:buNone/>
            </a:pPr>
            <a:r>
              <a:rPr lang="en-GB" dirty="0"/>
              <a:t>Zander, V., Johansson-Pajala, R.M. and Gustafsson, C., (2020). “</a:t>
            </a:r>
            <a:r>
              <a:rPr lang="en-GB" i="1" dirty="0"/>
              <a:t>Methods to Evaluate Perspectives of Safety, Independence, Activity, and Participation in Older Persons Using Welfare Technology”. </a:t>
            </a:r>
            <a:r>
              <a:rPr lang="en-GB" dirty="0"/>
              <a:t>pp.373-393.</a:t>
            </a:r>
          </a:p>
          <a:p>
            <a:pPr marL="0" indent="0">
              <a:buNone/>
            </a:pPr>
            <a:r>
              <a:rPr lang="en-GB" dirty="0"/>
              <a:t>Helpalert24 (2023). Available at; https://helpalert24.co.uk. Tablet.Accessed;14/10/2025</a:t>
            </a:r>
          </a:p>
          <a:p>
            <a:pPr marL="0" indent="0">
              <a:buNone/>
            </a:pPr>
            <a:endParaRPr lang="en-GB" dirty="0"/>
          </a:p>
          <a:p>
            <a:pPr marL="0" indent="0">
              <a:buNone/>
            </a:pPr>
            <a:endParaRPr lang="en-GB" dirty="0"/>
          </a:p>
          <a:p>
            <a:pPr marL="0" indent="0">
              <a:buNone/>
            </a:pPr>
            <a:endParaRPr lang="en-GB" dirty="0"/>
          </a:p>
          <a:p>
            <a:pPr marL="0" indent="0">
              <a:buNone/>
            </a:pPr>
            <a:endParaRPr lang="en-GB" dirty="0">
              <a:solidFill>
                <a:srgbClr val="222222"/>
              </a:solidFill>
              <a:latin typeface="Arial" panose="020B06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C3932F1A-9898-2B6F-8F4D-02748C320E1E}"/>
              </a:ext>
            </a:extLst>
          </p:cNvPr>
          <p:cNvSpPr>
            <a:spLocks noGrp="1"/>
          </p:cNvSpPr>
          <p:nvPr>
            <p:ph type="dt" sz="half" idx="10"/>
          </p:nvPr>
        </p:nvSpPr>
        <p:spPr/>
        <p:txBody>
          <a:bodyPr/>
          <a:lstStyle/>
          <a:p>
            <a:fld id="{01B72761-1E0C-4E3E-BB1B-EA09778B3D1E}" type="datetime1">
              <a:rPr lang="en-US"/>
              <a:t>10/23/2025</a:t>
            </a:fld>
            <a:endParaRPr lang="en-US" dirty="0"/>
          </a:p>
        </p:txBody>
      </p:sp>
      <p:sp>
        <p:nvSpPr>
          <p:cNvPr id="5" name="Footer Placeholder 4">
            <a:extLst>
              <a:ext uri="{FF2B5EF4-FFF2-40B4-BE49-F238E27FC236}">
                <a16:creationId xmlns:a16="http://schemas.microsoft.com/office/drawing/2014/main" id="{1C5F7ABE-C74F-0720-082B-4BB540FE15B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14689C6-AEE1-0BEC-A318-2F5B009E636D}"/>
              </a:ext>
            </a:extLst>
          </p:cNvPr>
          <p:cNvSpPr>
            <a:spLocks noGrp="1"/>
          </p:cNvSpPr>
          <p:nvPr>
            <p:ph type="sldNum" sz="quarter" idx="12"/>
          </p:nvPr>
        </p:nvSpPr>
        <p:spPr/>
        <p:txBody>
          <a:bodyPr/>
          <a:lstStyle/>
          <a:p>
            <a:fld id="{E30AF5A0-43BB-4336-8627-9123B9144D80}" type="slidenum">
              <a:rPr lang="en-US" dirty="0"/>
              <a:t>28</a:t>
            </a:fld>
            <a:endParaRPr lang="en-US" dirty="0"/>
          </a:p>
        </p:txBody>
      </p:sp>
    </p:spTree>
    <p:extLst>
      <p:ext uri="{BB962C8B-B14F-4D97-AF65-F5344CB8AC3E}">
        <p14:creationId xmlns:p14="http://schemas.microsoft.com/office/powerpoint/2010/main" val="2331174785"/>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1837</Words>
  <Application>Microsoft Office PowerPoint</Application>
  <PresentationFormat>Widescreen</PresentationFormat>
  <Paragraphs>169</Paragraphs>
  <Slides>28</Slides>
  <Notes>0</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Wingdings</vt:lpstr>
      <vt:lpstr>Arial</vt:lpstr>
      <vt:lpstr>Calisto MT</vt:lpstr>
      <vt:lpstr>Univers Condensed</vt:lpstr>
      <vt:lpstr>Ubuntu</vt:lpstr>
      <vt:lpstr>ChronicleVTI</vt:lpstr>
      <vt:lpstr>The Care And Support needs of older people</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Challenges;</vt:lpstr>
      <vt:lpstr>PowerPoint Presentation</vt:lpstr>
      <vt:lpstr>PowerPoint Presentation</vt:lpstr>
      <vt:lpstr>Ways to help older people  with independence;</vt:lpstr>
      <vt:lpstr>RECCOMENDATIONS;</vt:lpstr>
      <vt:lpstr>PowerPoint Presentation</vt:lpstr>
      <vt:lpstr>Conclusion;</vt:lpstr>
      <vt:lpstr>PowerPoint Presentation</vt:lpstr>
      <vt:lpstr>Thankyou for watching</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heidi ohanlon</dc:creator>
  <cp:lastModifiedBy>heidi ohanlon</cp:lastModifiedBy>
  <cp:revision>1371</cp:revision>
  <dcterms:created xsi:type="dcterms:W3CDTF">2013-07-15T20:26:40Z</dcterms:created>
  <dcterms:modified xsi:type="dcterms:W3CDTF">2025-10-23T12:50:23Z</dcterms:modified>
</cp:coreProperties>
</file>