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D3A209-63D3-430C-B4E3-66A93B741D4E}" v="25" dt="2025-11-16T21:39:49.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245" autoAdjust="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 Paun" userId="6cd0aca558b914d2" providerId="LiveId" clId="{519E0D7F-E60F-4DEF-AD93-EB0EC0BE83E2}"/>
    <pc:docChg chg="undo custSel modSld">
      <pc:chgData name="Catalina Paun" userId="6cd0aca558b914d2" providerId="LiveId" clId="{519E0D7F-E60F-4DEF-AD93-EB0EC0BE83E2}" dt="2025-11-16T21:39:49.443" v="99" actId="12"/>
      <pc:docMkLst>
        <pc:docMk/>
      </pc:docMkLst>
      <pc:sldChg chg="modSp mod">
        <pc:chgData name="Catalina Paun" userId="6cd0aca558b914d2" providerId="LiveId" clId="{519E0D7F-E60F-4DEF-AD93-EB0EC0BE83E2}" dt="2025-11-16T21:22:26.519" v="52" actId="14100"/>
        <pc:sldMkLst>
          <pc:docMk/>
          <pc:sldMk cId="291680209" sldId="256"/>
        </pc:sldMkLst>
        <pc:spChg chg="mod">
          <ac:chgData name="Catalina Paun" userId="6cd0aca558b914d2" providerId="LiveId" clId="{519E0D7F-E60F-4DEF-AD93-EB0EC0BE83E2}" dt="2025-11-16T21:22:26.519" v="52" actId="14100"/>
          <ac:spMkLst>
            <pc:docMk/>
            <pc:sldMk cId="291680209" sldId="256"/>
            <ac:spMk id="2" creationId="{ACF1925D-6514-295D-9813-48B53AAF81F9}"/>
          </ac:spMkLst>
        </pc:spChg>
      </pc:sldChg>
      <pc:sldChg chg="modSp">
        <pc:chgData name="Catalina Paun" userId="6cd0aca558b914d2" providerId="LiveId" clId="{519E0D7F-E60F-4DEF-AD93-EB0EC0BE83E2}" dt="2025-11-16T21:22:33.970" v="53" actId="2711"/>
        <pc:sldMkLst>
          <pc:docMk/>
          <pc:sldMk cId="2437789083" sldId="257"/>
        </pc:sldMkLst>
        <pc:spChg chg="mod">
          <ac:chgData name="Catalina Paun" userId="6cd0aca558b914d2" providerId="LiveId" clId="{519E0D7F-E60F-4DEF-AD93-EB0EC0BE83E2}" dt="2025-11-16T21:22:33.970" v="53" actId="2711"/>
          <ac:spMkLst>
            <pc:docMk/>
            <pc:sldMk cId="2437789083" sldId="257"/>
            <ac:spMk id="2" creationId="{E2DA2730-A894-13EE-BAB0-5319A5D8B82C}"/>
          </ac:spMkLst>
        </pc:spChg>
      </pc:sldChg>
      <pc:sldChg chg="modSp">
        <pc:chgData name="Catalina Paun" userId="6cd0aca558b914d2" providerId="LiveId" clId="{519E0D7F-E60F-4DEF-AD93-EB0EC0BE83E2}" dt="2025-11-16T21:22:53.932" v="56" actId="12"/>
        <pc:sldMkLst>
          <pc:docMk/>
          <pc:sldMk cId="3185171134" sldId="259"/>
        </pc:sldMkLst>
        <pc:spChg chg="mod">
          <ac:chgData name="Catalina Paun" userId="6cd0aca558b914d2" providerId="LiveId" clId="{519E0D7F-E60F-4DEF-AD93-EB0EC0BE83E2}" dt="2025-11-16T21:22:53.932" v="56" actId="12"/>
          <ac:spMkLst>
            <pc:docMk/>
            <pc:sldMk cId="3185171134" sldId="259"/>
            <ac:spMk id="2" creationId="{77E2BDCF-51F4-7B18-12A5-12B0B69FE4FD}"/>
          </ac:spMkLst>
        </pc:spChg>
      </pc:sldChg>
      <pc:sldChg chg="delSp modSp mod delAnim modNotesTx">
        <pc:chgData name="Catalina Paun" userId="6cd0aca558b914d2" providerId="LiveId" clId="{519E0D7F-E60F-4DEF-AD93-EB0EC0BE83E2}" dt="2025-11-16T21:32:27.640" v="95" actId="1076"/>
        <pc:sldMkLst>
          <pc:docMk/>
          <pc:sldMk cId="4065202950" sldId="260"/>
        </pc:sldMkLst>
        <pc:spChg chg="mod">
          <ac:chgData name="Catalina Paun" userId="6cd0aca558b914d2" providerId="LiveId" clId="{519E0D7F-E60F-4DEF-AD93-EB0EC0BE83E2}" dt="2025-11-16T21:23:22.329" v="60" actId="27636"/>
          <ac:spMkLst>
            <pc:docMk/>
            <pc:sldMk cId="4065202950" sldId="260"/>
            <ac:spMk id="2" creationId="{8A993600-539A-1B40-9C03-49E284B49FBB}"/>
          </ac:spMkLst>
        </pc:spChg>
        <pc:picChg chg="mod">
          <ac:chgData name="Catalina Paun" userId="6cd0aca558b914d2" providerId="LiveId" clId="{519E0D7F-E60F-4DEF-AD93-EB0EC0BE83E2}" dt="2025-11-16T21:32:27.640" v="95" actId="1076"/>
          <ac:picMkLst>
            <pc:docMk/>
            <pc:sldMk cId="4065202950" sldId="260"/>
            <ac:picMk id="5" creationId="{0F7506DD-006D-1AB0-AFEF-F6FD5D872E73}"/>
          </ac:picMkLst>
        </pc:picChg>
        <pc:picChg chg="del">
          <ac:chgData name="Catalina Paun" userId="6cd0aca558b914d2" providerId="LiveId" clId="{519E0D7F-E60F-4DEF-AD93-EB0EC0BE83E2}" dt="2025-11-16T21:29:55.272" v="91" actId="21"/>
          <ac:picMkLst>
            <pc:docMk/>
            <pc:sldMk cId="4065202950" sldId="260"/>
            <ac:picMk id="10" creationId="{EC1A006D-D9A3-BED9-B91C-F79A4F3DEA5C}"/>
          </ac:picMkLst>
        </pc:picChg>
      </pc:sldChg>
      <pc:sldChg chg="modSp mod">
        <pc:chgData name="Catalina Paun" userId="6cd0aca558b914d2" providerId="LiveId" clId="{519E0D7F-E60F-4DEF-AD93-EB0EC0BE83E2}" dt="2025-11-16T21:24:41.288" v="76" actId="1076"/>
        <pc:sldMkLst>
          <pc:docMk/>
          <pc:sldMk cId="2884348995" sldId="261"/>
        </pc:sldMkLst>
        <pc:spChg chg="mod">
          <ac:chgData name="Catalina Paun" userId="6cd0aca558b914d2" providerId="LiveId" clId="{519E0D7F-E60F-4DEF-AD93-EB0EC0BE83E2}" dt="2025-11-16T21:24:41.288" v="76" actId="1076"/>
          <ac:spMkLst>
            <pc:docMk/>
            <pc:sldMk cId="2884348995" sldId="261"/>
            <ac:spMk id="2" creationId="{00FB0D41-7AEE-0B29-AF96-27A3F4C3DCCA}"/>
          </ac:spMkLst>
        </pc:spChg>
        <pc:picChg chg="mod">
          <ac:chgData name="Catalina Paun" userId="6cd0aca558b914d2" providerId="LiveId" clId="{519E0D7F-E60F-4DEF-AD93-EB0EC0BE83E2}" dt="2025-11-16T20:58:54.906" v="0" actId="1076"/>
          <ac:picMkLst>
            <pc:docMk/>
            <pc:sldMk cId="2884348995" sldId="261"/>
            <ac:picMk id="7" creationId="{A6F41360-49CC-3C46-4CA0-68C561D7E267}"/>
          </ac:picMkLst>
        </pc:picChg>
      </pc:sldChg>
      <pc:sldChg chg="modSp">
        <pc:chgData name="Catalina Paun" userId="6cd0aca558b914d2" providerId="LiveId" clId="{519E0D7F-E60F-4DEF-AD93-EB0EC0BE83E2}" dt="2025-11-16T21:24:49.439" v="77" actId="2711"/>
        <pc:sldMkLst>
          <pc:docMk/>
          <pc:sldMk cId="3409679073" sldId="262"/>
        </pc:sldMkLst>
        <pc:spChg chg="mod">
          <ac:chgData name="Catalina Paun" userId="6cd0aca558b914d2" providerId="LiveId" clId="{519E0D7F-E60F-4DEF-AD93-EB0EC0BE83E2}" dt="2025-11-16T21:24:49.439" v="77" actId="2711"/>
          <ac:spMkLst>
            <pc:docMk/>
            <pc:sldMk cId="3409679073" sldId="262"/>
            <ac:spMk id="2" creationId="{EB4C175F-7450-D2F9-1B53-45CADCF9C650}"/>
          </ac:spMkLst>
        </pc:spChg>
      </pc:sldChg>
      <pc:sldChg chg="modSp mod modAnim">
        <pc:chgData name="Catalina Paun" userId="6cd0aca558b914d2" providerId="LiveId" clId="{519E0D7F-E60F-4DEF-AD93-EB0EC0BE83E2}" dt="2025-11-16T21:25:14.496" v="84" actId="27636"/>
        <pc:sldMkLst>
          <pc:docMk/>
          <pc:sldMk cId="1455459563" sldId="263"/>
        </pc:sldMkLst>
        <pc:spChg chg="mod">
          <ac:chgData name="Catalina Paun" userId="6cd0aca558b914d2" providerId="LiveId" clId="{519E0D7F-E60F-4DEF-AD93-EB0EC0BE83E2}" dt="2025-11-16T21:25:14.496" v="84" actId="27636"/>
          <ac:spMkLst>
            <pc:docMk/>
            <pc:sldMk cId="1455459563" sldId="263"/>
            <ac:spMk id="2" creationId="{91D0C7B5-8C09-56A0-3F1A-BA786CC6350A}"/>
          </ac:spMkLst>
        </pc:spChg>
      </pc:sldChg>
      <pc:sldChg chg="modSp">
        <pc:chgData name="Catalina Paun" userId="6cd0aca558b914d2" providerId="LiveId" clId="{519E0D7F-E60F-4DEF-AD93-EB0EC0BE83E2}" dt="2025-11-16T21:25:08.456" v="81" actId="20577"/>
        <pc:sldMkLst>
          <pc:docMk/>
          <pc:sldMk cId="437788160" sldId="264"/>
        </pc:sldMkLst>
        <pc:spChg chg="mod">
          <ac:chgData name="Catalina Paun" userId="6cd0aca558b914d2" providerId="LiveId" clId="{519E0D7F-E60F-4DEF-AD93-EB0EC0BE83E2}" dt="2025-11-16T21:25:08.456" v="81" actId="20577"/>
          <ac:spMkLst>
            <pc:docMk/>
            <pc:sldMk cId="437788160" sldId="264"/>
            <ac:spMk id="2" creationId="{D030C260-36D4-8C6E-CC1D-349B3F53D0B2}"/>
          </ac:spMkLst>
        </pc:spChg>
      </pc:sldChg>
      <pc:sldChg chg="modSp mod">
        <pc:chgData name="Catalina Paun" userId="6cd0aca558b914d2" providerId="LiveId" clId="{519E0D7F-E60F-4DEF-AD93-EB0EC0BE83E2}" dt="2025-11-16T21:10:16.120" v="31" actId="12"/>
        <pc:sldMkLst>
          <pc:docMk/>
          <pc:sldMk cId="2394471358" sldId="265"/>
        </pc:sldMkLst>
        <pc:spChg chg="mod">
          <ac:chgData name="Catalina Paun" userId="6cd0aca558b914d2" providerId="LiveId" clId="{519E0D7F-E60F-4DEF-AD93-EB0EC0BE83E2}" dt="2025-11-16T21:10:16.120" v="31" actId="12"/>
          <ac:spMkLst>
            <pc:docMk/>
            <pc:sldMk cId="2394471358" sldId="265"/>
            <ac:spMk id="3" creationId="{4BFCC68E-B476-BF86-720C-ACCB4B046132}"/>
          </ac:spMkLst>
        </pc:spChg>
      </pc:sldChg>
      <pc:sldChg chg="modSp mod modNotesTx">
        <pc:chgData name="Catalina Paun" userId="6cd0aca558b914d2" providerId="LiveId" clId="{519E0D7F-E60F-4DEF-AD93-EB0EC0BE83E2}" dt="2025-11-16T21:25:35.551" v="85" actId="2711"/>
        <pc:sldMkLst>
          <pc:docMk/>
          <pc:sldMk cId="3869277934" sldId="266"/>
        </pc:sldMkLst>
        <pc:spChg chg="mod">
          <ac:chgData name="Catalina Paun" userId="6cd0aca558b914d2" providerId="LiveId" clId="{519E0D7F-E60F-4DEF-AD93-EB0EC0BE83E2}" dt="2025-11-16T21:25:35.551" v="85" actId="2711"/>
          <ac:spMkLst>
            <pc:docMk/>
            <pc:sldMk cId="3869277934" sldId="266"/>
            <ac:spMk id="5" creationId="{4A4792A4-F7BC-422D-6148-C30E7C9D8875}"/>
          </ac:spMkLst>
        </pc:spChg>
        <pc:picChg chg="mod">
          <ac:chgData name="Catalina Paun" userId="6cd0aca558b914d2" providerId="LiveId" clId="{519E0D7F-E60F-4DEF-AD93-EB0EC0BE83E2}" dt="2025-11-16T21:09:36.114" v="25" actId="1076"/>
          <ac:picMkLst>
            <pc:docMk/>
            <pc:sldMk cId="3869277934" sldId="266"/>
            <ac:picMk id="3" creationId="{79F8615E-8F4F-28E0-239F-1F090B4D2029}"/>
          </ac:picMkLst>
        </pc:picChg>
      </pc:sldChg>
      <pc:sldChg chg="modSp mod">
        <pc:chgData name="Catalina Paun" userId="6cd0aca558b914d2" providerId="LiveId" clId="{519E0D7F-E60F-4DEF-AD93-EB0EC0BE83E2}" dt="2025-11-16T21:25:42.686" v="86" actId="2711"/>
        <pc:sldMkLst>
          <pc:docMk/>
          <pc:sldMk cId="3664779687" sldId="267"/>
        </pc:sldMkLst>
        <pc:spChg chg="mod">
          <ac:chgData name="Catalina Paun" userId="6cd0aca558b914d2" providerId="LiveId" clId="{519E0D7F-E60F-4DEF-AD93-EB0EC0BE83E2}" dt="2025-11-16T21:25:42.686" v="86" actId="2711"/>
          <ac:spMkLst>
            <pc:docMk/>
            <pc:sldMk cId="3664779687" sldId="267"/>
            <ac:spMk id="3" creationId="{23F5924E-7077-2B7A-6D72-A3A1CB05BB54}"/>
          </ac:spMkLst>
        </pc:spChg>
        <pc:picChg chg="mod">
          <ac:chgData name="Catalina Paun" userId="6cd0aca558b914d2" providerId="LiveId" clId="{519E0D7F-E60F-4DEF-AD93-EB0EC0BE83E2}" dt="2025-11-16T21:14:23.940" v="45" actId="1076"/>
          <ac:picMkLst>
            <pc:docMk/>
            <pc:sldMk cId="3664779687" sldId="267"/>
            <ac:picMk id="4" creationId="{123AAF0C-3664-DC0C-FC52-CA7DAE657EF5}"/>
          </ac:picMkLst>
        </pc:picChg>
      </pc:sldChg>
      <pc:sldChg chg="modSp mod">
        <pc:chgData name="Catalina Paun" userId="6cd0aca558b914d2" providerId="LiveId" clId="{519E0D7F-E60F-4DEF-AD93-EB0EC0BE83E2}" dt="2025-11-16T21:18:40.309" v="46" actId="1076"/>
        <pc:sldMkLst>
          <pc:docMk/>
          <pc:sldMk cId="2092898159" sldId="268"/>
        </pc:sldMkLst>
        <pc:picChg chg="mod">
          <ac:chgData name="Catalina Paun" userId="6cd0aca558b914d2" providerId="LiveId" clId="{519E0D7F-E60F-4DEF-AD93-EB0EC0BE83E2}" dt="2025-11-16T21:18:40.309" v="46" actId="1076"/>
          <ac:picMkLst>
            <pc:docMk/>
            <pc:sldMk cId="2092898159" sldId="268"/>
            <ac:picMk id="4" creationId="{FF77309C-6DFC-A892-35DD-318CD7EB47AF}"/>
          </ac:picMkLst>
        </pc:picChg>
      </pc:sldChg>
      <pc:sldChg chg="modSp mod">
        <pc:chgData name="Catalina Paun" userId="6cd0aca558b914d2" providerId="LiveId" clId="{519E0D7F-E60F-4DEF-AD93-EB0EC0BE83E2}" dt="2025-11-16T21:39:49.443" v="99" actId="12"/>
        <pc:sldMkLst>
          <pc:docMk/>
          <pc:sldMk cId="3415570595" sldId="269"/>
        </pc:sldMkLst>
        <pc:spChg chg="mod">
          <ac:chgData name="Catalina Paun" userId="6cd0aca558b914d2" providerId="LiveId" clId="{519E0D7F-E60F-4DEF-AD93-EB0EC0BE83E2}" dt="2025-11-16T21:39:49.443" v="99" actId="12"/>
          <ac:spMkLst>
            <pc:docMk/>
            <pc:sldMk cId="3415570595" sldId="269"/>
            <ac:spMk id="2" creationId="{417333C8-ACF6-6E01-7E06-9339433C3C30}"/>
          </ac:spMkLst>
        </pc:spChg>
        <pc:picChg chg="mod">
          <ac:chgData name="Catalina Paun" userId="6cd0aca558b914d2" providerId="LiveId" clId="{519E0D7F-E60F-4DEF-AD93-EB0EC0BE83E2}" dt="2025-11-16T21:21:45.515" v="47" actId="1076"/>
          <ac:picMkLst>
            <pc:docMk/>
            <pc:sldMk cId="3415570595" sldId="269"/>
            <ac:picMk id="3" creationId="{427617D6-5C04-6BE3-C57C-7F22C9FFFE58}"/>
          </ac:picMkLst>
        </pc:picChg>
      </pc:sldChg>
      <pc:sldChg chg="modSp mod">
        <pc:chgData name="Catalina Paun" userId="6cd0aca558b914d2" providerId="LiveId" clId="{519E0D7F-E60F-4DEF-AD93-EB0EC0BE83E2}" dt="2025-11-16T21:26:03.207" v="90" actId="2711"/>
        <pc:sldMkLst>
          <pc:docMk/>
          <pc:sldMk cId="2793017682" sldId="270"/>
        </pc:sldMkLst>
        <pc:spChg chg="mod">
          <ac:chgData name="Catalina Paun" userId="6cd0aca558b914d2" providerId="LiveId" clId="{519E0D7F-E60F-4DEF-AD93-EB0EC0BE83E2}" dt="2025-11-16T21:26:03.207" v="90" actId="2711"/>
          <ac:spMkLst>
            <pc:docMk/>
            <pc:sldMk cId="2793017682" sldId="270"/>
            <ac:spMk id="2" creationId="{61C01FFC-8655-1151-71A6-969D0727F8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4CDD8-48C3-4F22-B56B-815C7241F09B}"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AE9CA-3B75-4FF0-AA43-1D791907E7C6}" type="slidenum">
              <a:rPr lang="en-GB" smtClean="0"/>
              <a:t>‹#›</a:t>
            </a:fld>
            <a:endParaRPr lang="en-GB"/>
          </a:p>
        </p:txBody>
      </p:sp>
    </p:spTree>
    <p:extLst>
      <p:ext uri="{BB962C8B-B14F-4D97-AF65-F5344CB8AC3E}">
        <p14:creationId xmlns:p14="http://schemas.microsoft.com/office/powerpoint/2010/main" val="969610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latin typeface="Arial" panose="020B0604020202020204" pitchFamily="34" charset="0"/>
                <a:cs typeface="Arial" panose="020B0604020202020204" pitchFamily="34" charset="0"/>
              </a:rPr>
              <a:t>Hello! My name is Catalina Paun, and this presentation focuses on the physiological effects of brain cancer and an evidence-based care plan for a fictional patient.</a:t>
            </a: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This project is part of the </a:t>
            </a:r>
            <a:r>
              <a:rPr lang="en-GB" sz="1600" b="0" i="1" dirty="0">
                <a:latin typeface="Arial" panose="020B0604020202020204" pitchFamily="34" charset="0"/>
                <a:cs typeface="Arial" panose="020B0604020202020204" pitchFamily="34" charset="0"/>
              </a:rPr>
              <a:t>Introduction to Physiology</a:t>
            </a:r>
            <a:r>
              <a:rPr lang="en-GB" sz="1600" b="0" dirty="0">
                <a:latin typeface="Arial" panose="020B0604020202020204" pitchFamily="34" charset="0"/>
                <a:cs typeface="Arial" panose="020B0604020202020204" pitchFamily="34" charset="0"/>
              </a:rPr>
              <a:t> module. I’ll explain how brain cancer affects brain anatomy and physiology, how it’s diagnosed and managed, and what ethical and lifestyle factors support better care outcomes.</a:t>
            </a:r>
          </a:p>
          <a:p>
            <a:endParaRPr lang="en-GB" sz="16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30AE9CA-3B75-4FF0-AA43-1D791907E7C6}" type="slidenum">
              <a:rPr lang="en-GB" smtClean="0"/>
              <a:t>2</a:t>
            </a:fld>
            <a:endParaRPr lang="en-GB"/>
          </a:p>
        </p:txBody>
      </p:sp>
    </p:spTree>
    <p:extLst>
      <p:ext uri="{BB962C8B-B14F-4D97-AF65-F5344CB8AC3E}">
        <p14:creationId xmlns:p14="http://schemas.microsoft.com/office/powerpoint/2010/main" val="2262723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Meet Freda Johnson, a 48-year-old office worker.</a:t>
            </a:r>
            <a:br>
              <a:rPr lang="en-GB" dirty="0"/>
            </a:br>
            <a:r>
              <a:rPr lang="en-GB" dirty="0"/>
              <a:t>She lives a sedentary lifestyle, smokes occasionally, and reports frequent headaches, blurred vision, and forgetfulness. After an MRI scan, she was diagnosed with a </a:t>
            </a:r>
            <a:r>
              <a:rPr lang="en-GB" b="1" dirty="0"/>
              <a:t>Grade III Astrocytoma</a:t>
            </a:r>
            <a:r>
              <a:rPr lang="en-GB" dirty="0"/>
              <a:t>, a malignant brain tumour.</a:t>
            </a:r>
            <a:br>
              <a:rPr lang="en-GB" dirty="0"/>
            </a:br>
            <a:r>
              <a:rPr lang="en-GB" dirty="0"/>
              <a:t>Freda often feels fatigued and anxious about her prognosis. This fictional case allows us to explore both the physiological impact of brain cancer and the importance of a patient-centred care approach.</a:t>
            </a:r>
          </a:p>
          <a:p>
            <a:endParaRPr lang="en-GB" dirty="0"/>
          </a:p>
        </p:txBody>
      </p:sp>
      <p:sp>
        <p:nvSpPr>
          <p:cNvPr id="4" name="Slide Number Placeholder 3"/>
          <p:cNvSpPr>
            <a:spLocks noGrp="1"/>
          </p:cNvSpPr>
          <p:nvPr>
            <p:ph type="sldNum" sz="quarter" idx="5"/>
          </p:nvPr>
        </p:nvSpPr>
        <p:spPr/>
        <p:txBody>
          <a:bodyPr/>
          <a:lstStyle/>
          <a:p>
            <a:fld id="{430AE9CA-3B75-4FF0-AA43-1D791907E7C6}" type="slidenum">
              <a:rPr lang="en-GB" smtClean="0"/>
              <a:t>3</a:t>
            </a:fld>
            <a:endParaRPr lang="en-GB"/>
          </a:p>
        </p:txBody>
      </p:sp>
    </p:spTree>
    <p:extLst>
      <p:ext uri="{BB962C8B-B14F-4D97-AF65-F5344CB8AC3E}">
        <p14:creationId xmlns:p14="http://schemas.microsoft.com/office/powerpoint/2010/main" val="3408842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Primary brain cancer, also known simply as brain cancer, is an overgrowth of cells in your brain that forms masses called brain tumours (Healthline, 2020)</a:t>
            </a:r>
          </a:p>
          <a:p>
            <a:r>
              <a:rPr lang="en-GB" dirty="0"/>
              <a:t>The tumour’s growth increases pressure inside the skull, damaging nearby brain tissues and leading to neurological symptoms.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are two main types:  Brain tumours can be primary or secondary. A primary brain tumour is a tumour that starts in the brain. A secondary brain tumour is a tumour that has spread to the brain from somewhere else in the body The Christie NHS Foundation Trust, n.d.).</a:t>
            </a:r>
          </a:p>
          <a:p>
            <a:r>
              <a:rPr lang="en-GB" dirty="0"/>
              <a:t>In the UK, around 12,000 people are diagnosed each year, with </a:t>
            </a:r>
            <a:r>
              <a:rPr lang="en-GB" dirty="0" err="1"/>
              <a:t>astrocytomas</a:t>
            </a:r>
            <a:r>
              <a:rPr lang="en-GB" dirty="0"/>
              <a:t> and glioblastomas being the most common malignant types (Cancer Research UK, 2023).</a:t>
            </a:r>
          </a:p>
        </p:txBody>
      </p:sp>
      <p:sp>
        <p:nvSpPr>
          <p:cNvPr id="4" name="Slide Number Placeholder 3"/>
          <p:cNvSpPr>
            <a:spLocks noGrp="1"/>
          </p:cNvSpPr>
          <p:nvPr>
            <p:ph type="sldNum" sz="quarter" idx="5"/>
          </p:nvPr>
        </p:nvSpPr>
        <p:spPr/>
        <p:txBody>
          <a:bodyPr/>
          <a:lstStyle/>
          <a:p>
            <a:fld id="{430AE9CA-3B75-4FF0-AA43-1D791907E7C6}" type="slidenum">
              <a:rPr lang="en-GB" smtClean="0"/>
              <a:t>4</a:t>
            </a:fld>
            <a:endParaRPr lang="en-GB"/>
          </a:p>
        </p:txBody>
      </p:sp>
    </p:spTree>
    <p:extLst>
      <p:ext uri="{BB962C8B-B14F-4D97-AF65-F5344CB8AC3E}">
        <p14:creationId xmlns:p14="http://schemas.microsoft.com/office/powerpoint/2010/main" val="1663738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One important organ that controls everything you do and who you are is your brain. Movement, memory, emotions, thoughts, body temperature, respiration, hunger, and more are all included in this (Cleveland Clinic, n.d.). </a:t>
            </a:r>
          </a:p>
          <a:p>
            <a:r>
              <a:rPr lang="en-GB" b="0" dirty="0"/>
              <a:t>It consists of three main parts: the cerebrum, which manages voluntary actions and cognition; the cerebellum, which controls balance and coordination; and the brainstem, which regulates vital functions such as breathing and heart rate.</a:t>
            </a:r>
            <a:br>
              <a:rPr lang="en-GB" b="0" dirty="0"/>
            </a:br>
            <a:r>
              <a:rPr lang="en-GB" b="0" dirty="0"/>
              <a:t>Blood is supplied by the Circle of Willis, ensuring constant oxygen and glucose delivery.</a:t>
            </a:r>
            <a:br>
              <a:rPr lang="en-GB" b="0" dirty="0"/>
            </a:br>
            <a:r>
              <a:rPr lang="en-GB" b="0" dirty="0"/>
              <a:t>Neurons communicate via electrical impulses and neurotransmitters, while glial cells provide support and protection.</a:t>
            </a:r>
          </a:p>
          <a:p>
            <a:endParaRPr lang="en-GB" b="0" dirty="0"/>
          </a:p>
        </p:txBody>
      </p:sp>
      <p:sp>
        <p:nvSpPr>
          <p:cNvPr id="4" name="Slide Number Placeholder 3"/>
          <p:cNvSpPr>
            <a:spLocks noGrp="1"/>
          </p:cNvSpPr>
          <p:nvPr>
            <p:ph type="sldNum" sz="quarter" idx="5"/>
          </p:nvPr>
        </p:nvSpPr>
        <p:spPr/>
        <p:txBody>
          <a:bodyPr/>
          <a:lstStyle/>
          <a:p>
            <a:fld id="{430AE9CA-3B75-4FF0-AA43-1D791907E7C6}" type="slidenum">
              <a:rPr lang="en-GB" smtClean="0"/>
              <a:t>5</a:t>
            </a:fld>
            <a:endParaRPr lang="en-GB"/>
          </a:p>
        </p:txBody>
      </p:sp>
    </p:spTree>
    <p:extLst>
      <p:ext uri="{BB962C8B-B14F-4D97-AF65-F5344CB8AC3E}">
        <p14:creationId xmlns:p14="http://schemas.microsoft.com/office/powerpoint/2010/main" val="3061599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When a tumour develops, it creates pressure inside the skull, known as increased intracranial pressure. This pressure can compress surrounding neurons, restrict blood flow, and cause inflammation.</a:t>
            </a:r>
          </a:p>
          <a:p>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The result is headaches, nausea, vision loss, and cognitive changes.</a:t>
            </a:r>
          </a:p>
          <a:p>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Tumours also interfere with neural communication, preventing proper transmission of electrical impulses.</a:t>
            </a:r>
          </a:p>
          <a:p>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If the tumour affects the motor cortex, for example, the patient may experience weakness or paralysis.</a:t>
            </a:r>
          </a:p>
          <a:p>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Brain swelling, known as cerebral oedema, further disrupts brain chemistry and may trigger seizures.</a:t>
            </a:r>
          </a:p>
        </p:txBody>
      </p:sp>
      <p:sp>
        <p:nvSpPr>
          <p:cNvPr id="4" name="Slide Number Placeholder 3"/>
          <p:cNvSpPr>
            <a:spLocks noGrp="1"/>
          </p:cNvSpPr>
          <p:nvPr>
            <p:ph type="sldNum" sz="quarter" idx="5"/>
          </p:nvPr>
        </p:nvSpPr>
        <p:spPr/>
        <p:txBody>
          <a:bodyPr/>
          <a:lstStyle/>
          <a:p>
            <a:fld id="{430AE9CA-3B75-4FF0-AA43-1D791907E7C6}" type="slidenum">
              <a:rPr lang="en-GB" smtClean="0"/>
              <a:t>6</a:t>
            </a:fld>
            <a:endParaRPr lang="en-GB"/>
          </a:p>
        </p:txBody>
      </p:sp>
    </p:spTree>
    <p:extLst>
      <p:ext uri="{BB962C8B-B14F-4D97-AF65-F5344CB8AC3E}">
        <p14:creationId xmlns:p14="http://schemas.microsoft.com/office/powerpoint/2010/main" val="3448699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The exact cause of brain cancer isn’t always clear, but several risk factors have been identified. These include age (most cases occur in adults over 40), genetic mutations such as TP53 and IDH1, and exposure to ionising radiation. Other potential influences include obesity, smoking, poor diet, and environmental toxins (Cancer Research UK, 2023).</a:t>
            </a:r>
          </a:p>
          <a:p>
            <a:br>
              <a:rPr lang="en-GB" b="0" dirty="0">
                <a:latin typeface="Arial" panose="020B0604020202020204" pitchFamily="34" charset="0"/>
                <a:cs typeface="Arial" panose="020B0604020202020204" pitchFamily="34" charset="0"/>
              </a:rPr>
            </a:br>
            <a:r>
              <a:rPr lang="en-GB" b="0" dirty="0">
                <a:latin typeface="Arial" panose="020B0604020202020204" pitchFamily="34" charset="0"/>
                <a:cs typeface="Arial" panose="020B0604020202020204" pitchFamily="34" charset="0"/>
              </a:rPr>
              <a:t>In Freda’s case, lifestyle factors like smoking and chronic stress may have weakened her body’s resilience, though her tumour is likely driven by genetic and biological causes.</a:t>
            </a:r>
          </a:p>
        </p:txBody>
      </p:sp>
      <p:sp>
        <p:nvSpPr>
          <p:cNvPr id="4" name="Slide Number Placeholder 3"/>
          <p:cNvSpPr>
            <a:spLocks noGrp="1"/>
          </p:cNvSpPr>
          <p:nvPr>
            <p:ph type="sldNum" sz="quarter" idx="5"/>
          </p:nvPr>
        </p:nvSpPr>
        <p:spPr/>
        <p:txBody>
          <a:bodyPr/>
          <a:lstStyle/>
          <a:p>
            <a:fld id="{430AE9CA-3B75-4FF0-AA43-1D791907E7C6}" type="slidenum">
              <a:rPr lang="en-GB" smtClean="0"/>
              <a:t>7</a:t>
            </a:fld>
            <a:endParaRPr lang="en-GB"/>
          </a:p>
        </p:txBody>
      </p:sp>
    </p:spTree>
    <p:extLst>
      <p:ext uri="{BB962C8B-B14F-4D97-AF65-F5344CB8AC3E}">
        <p14:creationId xmlns:p14="http://schemas.microsoft.com/office/powerpoint/2010/main" val="3408982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Freda was diagnosed using several clinical investigations. An MRI scan revealed a Grade III astrocytoma in the left frontal lobe, while a CT scan helped identify swelling and areas of compression. A biopsy confirmed the presence of malignant astrocytic cells. Neurological assessments showed memory difficulties and reduced attention span, which are common with frontal lobe tumours. For ongoing monitoring, Freda’s blood pressure, weight, and frequency of headaches are reviewed regularly. She also keeps a symptoms diary to record episodes of blurred vision and cognitive changes.</a:t>
            </a:r>
          </a:p>
        </p:txBody>
      </p:sp>
      <p:sp>
        <p:nvSpPr>
          <p:cNvPr id="4" name="Slide Number Placeholder 3"/>
          <p:cNvSpPr>
            <a:spLocks noGrp="1"/>
          </p:cNvSpPr>
          <p:nvPr>
            <p:ph type="sldNum" sz="quarter" idx="5"/>
          </p:nvPr>
        </p:nvSpPr>
        <p:spPr/>
        <p:txBody>
          <a:bodyPr/>
          <a:lstStyle/>
          <a:p>
            <a:fld id="{430AE9CA-3B75-4FF0-AA43-1D791907E7C6}" type="slidenum">
              <a:rPr lang="en-GB" smtClean="0"/>
              <a:t>8</a:t>
            </a:fld>
            <a:endParaRPr lang="en-GB"/>
          </a:p>
        </p:txBody>
      </p:sp>
    </p:spTree>
    <p:extLst>
      <p:ext uri="{BB962C8B-B14F-4D97-AF65-F5344CB8AC3E}">
        <p14:creationId xmlns:p14="http://schemas.microsoft.com/office/powerpoint/2010/main" val="1041027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Freda’s treatment plan includes surgery to remove as much of the tumour as possible. Post-operative radiotherapy will target any remaining cancer cells. She will also receive Temozolomide chemotherapy in cycles to slow tumour growth. Because brain tumours increase seizure risk, Freda is prescribed anti-seizure medication. Steroids are used to reduce inflammation and intracranial pressure. Throughout treatment, her cognitive function is monitored closely by a multidisciplinary team.</a:t>
            </a:r>
          </a:p>
        </p:txBody>
      </p:sp>
      <p:sp>
        <p:nvSpPr>
          <p:cNvPr id="4" name="Slide Number Placeholder 3"/>
          <p:cNvSpPr>
            <a:spLocks noGrp="1"/>
          </p:cNvSpPr>
          <p:nvPr>
            <p:ph type="sldNum" sz="quarter" idx="5"/>
          </p:nvPr>
        </p:nvSpPr>
        <p:spPr/>
        <p:txBody>
          <a:bodyPr/>
          <a:lstStyle/>
          <a:p>
            <a:fld id="{430AE9CA-3B75-4FF0-AA43-1D791907E7C6}" type="slidenum">
              <a:rPr lang="en-GB" smtClean="0"/>
              <a:t>9</a:t>
            </a:fld>
            <a:endParaRPr lang="en-GB"/>
          </a:p>
        </p:txBody>
      </p:sp>
    </p:spTree>
    <p:extLst>
      <p:ext uri="{BB962C8B-B14F-4D97-AF65-F5344CB8AC3E}">
        <p14:creationId xmlns:p14="http://schemas.microsoft.com/office/powerpoint/2010/main" val="2613576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Freda’s care plan is designed to support her physical and emotional well-being. She will attend weekly neurological reviews to monitor memory, concentration, and visual changes. Pain is managed with mild analgesics. A nutrient-dense, high-protein diet supports healing during treatment. Physiotherapy helps Freda maintain balance and mobility, while daily cognitive activities stimulate memory and problem-solving. Psychological support is vital, as anxiety is common for patients with brain cancer. Freda’s family also plays an important role in helping her maintain structure and routine in her daily life.</a:t>
            </a:r>
          </a:p>
        </p:txBody>
      </p:sp>
      <p:sp>
        <p:nvSpPr>
          <p:cNvPr id="4" name="Slide Number Placeholder 3"/>
          <p:cNvSpPr>
            <a:spLocks noGrp="1"/>
          </p:cNvSpPr>
          <p:nvPr>
            <p:ph type="sldNum" sz="quarter" idx="5"/>
          </p:nvPr>
        </p:nvSpPr>
        <p:spPr/>
        <p:txBody>
          <a:bodyPr/>
          <a:lstStyle/>
          <a:p>
            <a:fld id="{430AE9CA-3B75-4FF0-AA43-1D791907E7C6}" type="slidenum">
              <a:rPr lang="en-GB" smtClean="0"/>
              <a:t>10</a:t>
            </a:fld>
            <a:endParaRPr lang="en-GB"/>
          </a:p>
        </p:txBody>
      </p:sp>
    </p:spTree>
    <p:extLst>
      <p:ext uri="{BB962C8B-B14F-4D97-AF65-F5344CB8AC3E}">
        <p14:creationId xmlns:p14="http://schemas.microsoft.com/office/powerpoint/2010/main" val="575075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with Freda must be adapted to her cognitive difficulties. Information should be explained clearly and simply, and the “teach-back” method helps ensure she understands important details. Informed consent is essential before any procedure. Because Freda experiences anxiety and incertitude, emotional support must be consistently offered. Confidentiality and privacy must always be maintained. With her permission, her family can be involved in discussions about care. Communication should remain respectful and sensitive to Freda’s values and preferences.</a:t>
            </a:r>
          </a:p>
        </p:txBody>
      </p:sp>
      <p:sp>
        <p:nvSpPr>
          <p:cNvPr id="4" name="Slide Number Placeholder 3"/>
          <p:cNvSpPr>
            <a:spLocks noGrp="1"/>
          </p:cNvSpPr>
          <p:nvPr>
            <p:ph type="sldNum" sz="quarter" idx="5"/>
          </p:nvPr>
        </p:nvSpPr>
        <p:spPr/>
        <p:txBody>
          <a:bodyPr/>
          <a:lstStyle/>
          <a:p>
            <a:fld id="{430AE9CA-3B75-4FF0-AA43-1D791907E7C6}" type="slidenum">
              <a:rPr lang="en-GB" smtClean="0"/>
              <a:t>11</a:t>
            </a:fld>
            <a:endParaRPr lang="en-GB"/>
          </a:p>
        </p:txBody>
      </p:sp>
    </p:spTree>
    <p:extLst>
      <p:ext uri="{BB962C8B-B14F-4D97-AF65-F5344CB8AC3E}">
        <p14:creationId xmlns:p14="http://schemas.microsoft.com/office/powerpoint/2010/main" val="4247425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Lifestyle changes are an important part of Freda’s recovery. Quitting smoking is essential, as it improves oxygen delivery and overall treatment outcomes. Gentle daily exercise, such as walking, helps reduce fatigue and supports balance. A diet rich in omega-3 fats, vegetables, and adequate hydration improves brain health. Stress management techniques, such as guided breathing or mindfulness can help Freda cope with anxiety. A consistent sleep routine and limited alcohol intake are also important. Maintaining a structured daily routine supports her cognitive stability.</a:t>
            </a:r>
          </a:p>
        </p:txBody>
      </p:sp>
      <p:sp>
        <p:nvSpPr>
          <p:cNvPr id="4" name="Slide Number Placeholder 3"/>
          <p:cNvSpPr>
            <a:spLocks noGrp="1"/>
          </p:cNvSpPr>
          <p:nvPr>
            <p:ph type="sldNum" sz="quarter" idx="5"/>
          </p:nvPr>
        </p:nvSpPr>
        <p:spPr/>
        <p:txBody>
          <a:bodyPr/>
          <a:lstStyle/>
          <a:p>
            <a:fld id="{430AE9CA-3B75-4FF0-AA43-1D791907E7C6}" type="slidenum">
              <a:rPr lang="en-GB" smtClean="0"/>
              <a:t>12</a:t>
            </a:fld>
            <a:endParaRPr lang="en-GB"/>
          </a:p>
        </p:txBody>
      </p:sp>
    </p:spTree>
    <p:extLst>
      <p:ext uri="{BB962C8B-B14F-4D97-AF65-F5344CB8AC3E}">
        <p14:creationId xmlns:p14="http://schemas.microsoft.com/office/powerpoint/2010/main" val="702936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Freda’s progress must be monitored closely. MRI scans every three months track how the tumour responds to treatment. Headaches, visual disturbances, and sudden changes in symptoms are reviewed regularly. Cognitive tests monitor memory and attention, while physical assessments check mobility, strength, and fatigue levels. Her emotional wellbeing is supported through psychological reviews. Based on collected data, the multidisciplinary team adjusts her care plan. Side effects from chemotherapy and steroids are also carefully monitored.</a:t>
            </a:r>
          </a:p>
        </p:txBody>
      </p:sp>
      <p:sp>
        <p:nvSpPr>
          <p:cNvPr id="4" name="Slide Number Placeholder 3"/>
          <p:cNvSpPr>
            <a:spLocks noGrp="1"/>
          </p:cNvSpPr>
          <p:nvPr>
            <p:ph type="sldNum" sz="quarter" idx="5"/>
          </p:nvPr>
        </p:nvSpPr>
        <p:spPr/>
        <p:txBody>
          <a:bodyPr/>
          <a:lstStyle/>
          <a:p>
            <a:fld id="{430AE9CA-3B75-4FF0-AA43-1D791907E7C6}" type="slidenum">
              <a:rPr lang="en-GB" smtClean="0"/>
              <a:t>13</a:t>
            </a:fld>
            <a:endParaRPr lang="en-GB"/>
          </a:p>
        </p:txBody>
      </p:sp>
    </p:spTree>
    <p:extLst>
      <p:ext uri="{BB962C8B-B14F-4D97-AF65-F5344CB8AC3E}">
        <p14:creationId xmlns:p14="http://schemas.microsoft.com/office/powerpoint/2010/main" val="26278822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Freda’s case shows how a Grade III astrocytoma can significantly affect cognitive function and quality of life. Early diagnosis allowed treatment to begin promptly, improving her prognosis. A personalised care plan combining medical intervention, psychological support, nutrition, and physiotherapy has strengthened her recovery. Lifestyle changes play a major role in supporting her overall well-being. Continuous monitoring and review ensure that her care plan remains effective and responsive to her needs.</a:t>
            </a:r>
          </a:p>
        </p:txBody>
      </p:sp>
      <p:sp>
        <p:nvSpPr>
          <p:cNvPr id="4" name="Slide Number Placeholder 3"/>
          <p:cNvSpPr>
            <a:spLocks noGrp="1"/>
          </p:cNvSpPr>
          <p:nvPr>
            <p:ph type="sldNum" sz="quarter" idx="5"/>
          </p:nvPr>
        </p:nvSpPr>
        <p:spPr/>
        <p:txBody>
          <a:bodyPr/>
          <a:lstStyle/>
          <a:p>
            <a:fld id="{430AE9CA-3B75-4FF0-AA43-1D791907E7C6}" type="slidenum">
              <a:rPr lang="en-GB" smtClean="0"/>
              <a:t>14</a:t>
            </a:fld>
            <a:endParaRPr lang="en-GB"/>
          </a:p>
        </p:txBody>
      </p:sp>
    </p:spTree>
    <p:extLst>
      <p:ext uri="{BB962C8B-B14F-4D97-AF65-F5344CB8AC3E}">
        <p14:creationId xmlns:p14="http://schemas.microsoft.com/office/powerpoint/2010/main" val="2492221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0AE9CA-3B75-4FF0-AA43-1D791907E7C6}" type="slidenum">
              <a:rPr lang="en-GB" smtClean="0"/>
              <a:t>15</a:t>
            </a:fld>
            <a:endParaRPr lang="en-GB"/>
          </a:p>
        </p:txBody>
      </p:sp>
    </p:spTree>
    <p:extLst>
      <p:ext uri="{BB962C8B-B14F-4D97-AF65-F5344CB8AC3E}">
        <p14:creationId xmlns:p14="http://schemas.microsoft.com/office/powerpoint/2010/main" val="1094913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15253-2B62-F606-68BC-8F373F250C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132AC64-225F-F042-54A2-9E0A77CC1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4519AC2-BEDD-95F9-556D-09FA29E9264E}"/>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C6CB8381-F48D-BE02-2C47-D8613AEE02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346FD-14E6-AA2C-9F7A-13E55189A279}"/>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4031335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1D76-2876-7A33-3FCE-DE9CF3DA975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C6A773-6A4E-48D5-8907-F716F7E5A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7371B6-AADB-544B-2104-DFB2E00CB7C8}"/>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47AAED64-4007-AC58-D0F9-C17FD84D6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A959BF-7896-EE9C-7188-7FDD4848F1CC}"/>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083142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17EE1-E8FD-A022-B47D-37B3192CB1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66FEA3F-21F5-A0C9-363E-CFB4600719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54F7D2-E976-9BD1-8A04-0F7FE1AB7E88}"/>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D1242009-202D-4345-934F-86AF819607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BF922-677B-E890-529E-58DEE3D7F219}"/>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21941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FE9-0E51-A484-6EFE-9346C05FD0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007B9C-374B-A125-D6F6-22CA7A4CEA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FB7C3C-37EE-1B85-F683-1443DEB2013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3C8DA35-F224-61F1-2C85-39D7048BAB22}"/>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6" name="Footer Placeholder 5">
            <a:extLst>
              <a:ext uri="{FF2B5EF4-FFF2-40B4-BE49-F238E27FC236}">
                <a16:creationId xmlns:a16="http://schemas.microsoft.com/office/drawing/2014/main" id="{5B3C239F-D667-C922-F483-CF59BC534C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8414D6-47DE-0942-700C-B3F17A588FB8}"/>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2067138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AF0DA-2115-C184-82A0-07F6910CFC2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F867A7B-AA7F-FADB-3F50-D202CA977F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A5C438-EF99-06DC-34B9-2E969DB1D8F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56E7BC6-421B-C395-8247-95E0E4CD27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AF05518-B63E-8E52-66E7-1EBAB41B99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7BE66D-7221-A32A-906D-28C1E3C44BC4}"/>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8" name="Footer Placeholder 7">
            <a:extLst>
              <a:ext uri="{FF2B5EF4-FFF2-40B4-BE49-F238E27FC236}">
                <a16:creationId xmlns:a16="http://schemas.microsoft.com/office/drawing/2014/main" id="{463B06BA-6A11-8A5F-78BF-17B7F2FBE0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08329A-6C87-1F3D-E770-24CC4FA6A31D}"/>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277261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862F-C954-61AA-942C-2A92ACE8464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BE44B4B-9218-F492-8FEE-6CF8608A1D13}"/>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4" name="Footer Placeholder 3">
            <a:extLst>
              <a:ext uri="{FF2B5EF4-FFF2-40B4-BE49-F238E27FC236}">
                <a16:creationId xmlns:a16="http://schemas.microsoft.com/office/drawing/2014/main" id="{A283EED0-686B-78D5-05FD-E9742808BD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BD5E5E-1613-09C4-4E2B-736F7C02BFD8}"/>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152849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418433-76C4-5B3C-BC44-E9FBB5FE5EEF}"/>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3" name="Footer Placeholder 2">
            <a:extLst>
              <a:ext uri="{FF2B5EF4-FFF2-40B4-BE49-F238E27FC236}">
                <a16:creationId xmlns:a16="http://schemas.microsoft.com/office/drawing/2014/main" id="{752EB130-FE8D-1434-EBD1-B19B185E5C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4E2832-DC92-EAD1-8CD9-60BC4F842936}"/>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798323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7788-0DFF-EF77-1434-2BD389C4BF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49DA5EF-6474-3EDD-A085-31891EB26E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A963B5-C270-AE42-901D-6451E94863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006EF6-2526-0473-AF9F-B9D648216167}"/>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6" name="Footer Placeholder 5">
            <a:extLst>
              <a:ext uri="{FF2B5EF4-FFF2-40B4-BE49-F238E27FC236}">
                <a16:creationId xmlns:a16="http://schemas.microsoft.com/office/drawing/2014/main" id="{35B29498-14BC-6DFB-E0FB-244ECEF754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4C02AA-1189-E279-FAD7-A07609DDFC41}"/>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3277227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A9C1-2D9A-308B-CFE2-FDCCB1BC44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7ADB8BA-D59A-9925-58E6-E33036C5B3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9D2ACE-63BA-E7D9-BD2F-DC9C5A3E68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AEF656-B8BF-DD63-D68C-9FD659B8158D}"/>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6" name="Footer Placeholder 5">
            <a:extLst>
              <a:ext uri="{FF2B5EF4-FFF2-40B4-BE49-F238E27FC236}">
                <a16:creationId xmlns:a16="http://schemas.microsoft.com/office/drawing/2014/main" id="{4706413B-0627-EBBC-0931-C63C2A5DCE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9EC5BF-0280-C7C4-6188-DA0501747D8B}"/>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3187561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9728B-8F6E-AB0E-82AF-994FE1C599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BA306E-F392-864A-4578-2AD86AA033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D328B2-D677-6960-4B3D-BBD1EA341444}"/>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818C3DAA-F2AB-3C3D-8EC7-B4E900E51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191395-F983-86DA-6D3E-E226055CD8F2}"/>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1434444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4ACB62-4061-7988-568A-418840911FD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0ECD57C-73CA-264C-E9E3-3D3E0F1ED92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93C7E8-851A-4C0F-26EE-C89166F5B6F1}"/>
              </a:ext>
            </a:extLst>
          </p:cNvPr>
          <p:cNvSpPr>
            <a:spLocks noGrp="1"/>
          </p:cNvSpPr>
          <p:nvPr>
            <p:ph type="dt" sz="half" idx="10"/>
          </p:nvPr>
        </p:nvSpPr>
        <p:spPr/>
        <p:txBody>
          <a:body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B3DBDC9F-A419-34A5-B0B7-E4DA8CA3DF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6AD89-A727-8EFC-37CF-26F81548A5FA}"/>
              </a:ext>
            </a:extLst>
          </p:cNvPr>
          <p:cNvSpPr>
            <a:spLocks noGrp="1"/>
          </p:cNvSpPr>
          <p:nvPr>
            <p:ph type="sldNum" sz="quarter" idx="12"/>
          </p:nvPr>
        </p:nvSpPr>
        <p:spPr/>
        <p:txBody>
          <a:bodyPr/>
          <a:lstStyle/>
          <a:p>
            <a:fld id="{84DE8AAB-FA30-40AD-8F10-CDD7FDE42529}" type="slidenum">
              <a:rPr lang="en-GB" smtClean="0"/>
              <a:t>‹#›</a:t>
            </a:fld>
            <a:endParaRPr lang="en-GB"/>
          </a:p>
        </p:txBody>
      </p:sp>
    </p:spTree>
    <p:extLst>
      <p:ext uri="{BB962C8B-B14F-4D97-AF65-F5344CB8AC3E}">
        <p14:creationId xmlns:p14="http://schemas.microsoft.com/office/powerpoint/2010/main" val="390083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EFDE3E-FDBB-78DC-86C2-B5566A5D0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975E50A-D371-6619-2AE6-4465F55227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B1ADB8-9601-6950-0F5E-95F2815865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F0EDD8-60EC-4E1E-B311-8E224A73FB49}" type="datetimeFigureOut">
              <a:rPr lang="en-GB" smtClean="0"/>
              <a:t>16/11/2025</a:t>
            </a:fld>
            <a:endParaRPr lang="en-GB"/>
          </a:p>
        </p:txBody>
      </p:sp>
      <p:sp>
        <p:nvSpPr>
          <p:cNvPr id="5" name="Footer Placeholder 4">
            <a:extLst>
              <a:ext uri="{FF2B5EF4-FFF2-40B4-BE49-F238E27FC236}">
                <a16:creationId xmlns:a16="http://schemas.microsoft.com/office/drawing/2014/main" id="{C6A25F31-B480-94B3-0235-61DBE3BD52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09EAD9-3AB0-47EE-555F-C7731F16B2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DE8AAB-FA30-40AD-8F10-CDD7FDE42529}" type="slidenum">
              <a:rPr lang="en-GB" smtClean="0"/>
              <a:t>‹#›</a:t>
            </a:fld>
            <a:endParaRPr lang="en-GB"/>
          </a:p>
        </p:txBody>
      </p:sp>
    </p:spTree>
    <p:extLst>
      <p:ext uri="{BB962C8B-B14F-4D97-AF65-F5344CB8AC3E}">
        <p14:creationId xmlns:p14="http://schemas.microsoft.com/office/powerpoint/2010/main" val="2424026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macmillan.org.uk/cancer-information-and-support/brain-tumour/types-of-brain-tumour?utm_source=chatgpt.com" TargetMode="External"/><Relationship Id="rId3" Type="http://schemas.openxmlformats.org/officeDocument/2006/relationships/hyperlink" Target="https://www.2minutemedicine.com/patient-basics-brain-tumor-overview/?utm_source=chatgpt.com" TargetMode="External"/><Relationship Id="rId7" Type="http://schemas.openxmlformats.org/officeDocument/2006/relationships/hyperlink" Target="https://neurochirurgie.insel.ch/en/what-we-treat/brain-tumor/pilocytic-astrocytoma?utm_source=chatgpt.com" TargetMode="External"/><Relationship Id="rId12" Type="http://schemas.openxmlformats.org/officeDocument/2006/relationships/hyperlink" Target="https://www.christie.nhs.uk/understanding-cancer/types-of-cancer/brain-tumour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healthline.com/health/brain-cancer#overview" TargetMode="External"/><Relationship Id="rId11" Type="http://schemas.openxmlformats.org/officeDocument/2006/relationships/hyperlink" Target="https://spencerinstitute.com/the-structure-and-physiology-of-the-human-brain/?utm_source=chatgpt.com" TargetMode="External"/><Relationship Id="rId5" Type="http://schemas.openxmlformats.org/officeDocument/2006/relationships/hyperlink" Target="https://www.cancerresearchuk.org/about-cancer/brain-tumours/risks-causes?utm_source=chatgpt.com" TargetMode="External"/><Relationship Id="rId10" Type="http://schemas.openxmlformats.org/officeDocument/2006/relationships/hyperlink" Target="https://www.oncoplus.co.in/a-guide-on-brain-cancer-and-its-treatment/?utm_source=chatgpt.com" TargetMode="External"/><Relationship Id="rId4" Type="http://schemas.openxmlformats.org/officeDocument/2006/relationships/hyperlink" Target="https://www.cancerresearchuk.org/about-cancer/brain-tumours?utm_source=chatgpt.com" TargetMode="External"/><Relationship Id="rId9" Type="http://schemas.openxmlformats.org/officeDocument/2006/relationships/hyperlink" Target="https://neuroradiologyteachingfiles.com/uda.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1925D-6514-295D-9813-48B53AAF81F9}"/>
              </a:ext>
            </a:extLst>
          </p:cNvPr>
          <p:cNvSpPr>
            <a:spLocks noGrp="1"/>
          </p:cNvSpPr>
          <p:nvPr>
            <p:ph type="ctrTitle" idx="4294967295"/>
          </p:nvPr>
        </p:nvSpPr>
        <p:spPr>
          <a:xfrm>
            <a:off x="1524003" y="546721"/>
            <a:ext cx="9144000" cy="4216922"/>
          </a:xfrm>
        </p:spPr>
        <p:txBody>
          <a:bodyPr vert="horz" lIns="91440" tIns="45720" rIns="91440" bIns="45720" rtlCol="0" anchor="ctr">
            <a:normAutofit fontScale="90000"/>
          </a:bodyPr>
          <a:lstStyle/>
          <a:p>
            <a:pPr algn="ctr">
              <a:lnSpc>
                <a:spcPct val="150000"/>
              </a:lnSpc>
            </a:pPr>
            <a:r>
              <a:rPr lang="en-US" sz="3200" kern="1200" dirty="0">
                <a:solidFill>
                  <a:schemeClr val="tx1"/>
                </a:solidFill>
                <a:latin typeface="Arial" panose="020B0604020202020204" pitchFamily="34" charset="0"/>
                <a:cs typeface="Arial" panose="020B0604020202020204" pitchFamily="34" charset="0"/>
              </a:rPr>
              <a:t>Andreea Catalina Paun</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Student number: 1919504</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	Lecturer’s name: Robert </a:t>
            </a:r>
            <a:r>
              <a:rPr lang="en-US" sz="3200" kern="1200" dirty="0" err="1">
                <a:solidFill>
                  <a:schemeClr val="tx1"/>
                </a:solidFill>
                <a:latin typeface="Arial" panose="020B0604020202020204" pitchFamily="34" charset="0"/>
                <a:cs typeface="Arial" panose="020B0604020202020204" pitchFamily="34" charset="0"/>
              </a:rPr>
              <a:t>Nartowski</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Module code: BMHP5023</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Assignment Title: Component 2: Presentation (PowerPoint with Voice-Over)</a:t>
            </a:r>
          </a:p>
        </p:txBody>
      </p:sp>
      <p:sp>
        <p:nvSpPr>
          <p:cNvPr id="32" name="Rectangle 3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680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d Triangles">
            <a:extLst>
              <a:ext uri="{FF2B5EF4-FFF2-40B4-BE49-F238E27FC236}">
                <a16:creationId xmlns:a16="http://schemas.microsoft.com/office/drawing/2014/main" id="{90C2F2DD-F1C5-A1D3-74C9-3DEC98114180}"/>
              </a:ext>
            </a:extLst>
          </p:cNvPr>
          <p:cNvPicPr>
            <a:picLocks noChangeAspect="1"/>
          </p:cNvPicPr>
          <p:nvPr/>
        </p:nvPicPr>
        <p:blipFill>
          <a:blip r:embed="rId5">
            <a:alphaModFix amt="50000"/>
          </a:blip>
          <a:srcRect t="8738" b="944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E2DA2730-A894-13EE-BAB0-5319A5D8B82C}"/>
              </a:ext>
            </a:extLst>
          </p:cNvPr>
          <p:cNvSpPr>
            <a:spLocks noGrp="1"/>
          </p:cNvSpPr>
          <p:nvPr>
            <p:ph type="title"/>
          </p:nvPr>
        </p:nvSpPr>
        <p:spPr>
          <a:xfrm>
            <a:off x="1654629" y="2111407"/>
            <a:ext cx="9144000" cy="2900518"/>
          </a:xfrm>
        </p:spPr>
        <p:txBody>
          <a:bodyPr vert="horz" lIns="91440" tIns="45720" rIns="91440" bIns="45720" rtlCol="0" anchor="b">
            <a:normAutofit fontScale="90000"/>
          </a:bodyPr>
          <a:lstStyle/>
          <a:p>
            <a:pPr algn="ctr"/>
            <a:r>
              <a:rPr lang="en-US" sz="6000" dirty="0">
                <a:solidFill>
                  <a:srgbClr val="FFFFFF"/>
                </a:solidFill>
                <a:latin typeface="Arial" panose="020B0604020202020204" pitchFamily="34" charset="0"/>
                <a:cs typeface="Arial" panose="020B0604020202020204" pitchFamily="34" charset="0"/>
              </a:rPr>
              <a:t>Introduction</a:t>
            </a:r>
            <a:br>
              <a:rPr lang="en-US" sz="6000" dirty="0">
                <a:solidFill>
                  <a:srgbClr val="FFFFFF"/>
                </a:solidFill>
                <a:latin typeface="Arial" panose="020B0604020202020204" pitchFamily="34" charset="0"/>
                <a:cs typeface="Arial" panose="020B0604020202020204" pitchFamily="34" charset="0"/>
              </a:rPr>
            </a:br>
            <a:r>
              <a:rPr lang="en-US" sz="6000" dirty="0">
                <a:solidFill>
                  <a:srgbClr val="FFFFFF"/>
                </a:solidFill>
                <a:latin typeface="Arial" panose="020B0604020202020204" pitchFamily="34" charset="0"/>
                <a:cs typeface="Arial" panose="020B0604020202020204" pitchFamily="34" charset="0"/>
              </a:rPr>
              <a:t>Brain Cancer: Grade III Astrocytoma </a:t>
            </a:r>
            <a:br>
              <a:rPr lang="en-US" sz="6000" dirty="0">
                <a:solidFill>
                  <a:srgbClr val="FFFFFF"/>
                </a:solidFill>
                <a:latin typeface="Arial" panose="020B0604020202020204" pitchFamily="34" charset="0"/>
                <a:cs typeface="Arial" panose="020B0604020202020204" pitchFamily="34" charset="0"/>
              </a:rPr>
            </a:br>
            <a:endParaRPr lang="en-US" sz="6000" dirty="0">
              <a:solidFill>
                <a:srgbClr val="FFFFFF"/>
              </a:solidFill>
              <a:latin typeface="Arial" panose="020B0604020202020204" pitchFamily="34" charset="0"/>
              <a:cs typeface="Arial" panose="020B0604020202020204" pitchFamily="34" charset="0"/>
            </a:endParaRPr>
          </a:p>
        </p:txBody>
      </p:sp>
      <p:pic>
        <p:nvPicPr>
          <p:cNvPr id="5" name="Introduction">
            <a:hlinkClick r:id="" action="ppaction://media"/>
            <a:extLst>
              <a:ext uri="{FF2B5EF4-FFF2-40B4-BE49-F238E27FC236}">
                <a16:creationId xmlns:a16="http://schemas.microsoft.com/office/drawing/2014/main" id="{D0705A4F-F561-58EC-0B7B-3DCE2326E0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9266" y="368685"/>
            <a:ext cx="487363" cy="487363"/>
          </a:xfrm>
          <a:prstGeom prst="rect">
            <a:avLst/>
          </a:prstGeom>
        </p:spPr>
      </p:pic>
    </p:spTree>
    <p:extLst>
      <p:ext uri="{BB962C8B-B14F-4D97-AF65-F5344CB8AC3E}">
        <p14:creationId xmlns:p14="http://schemas.microsoft.com/office/powerpoint/2010/main" val="24377890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3080"/>
                            </p:stCondLst>
                            <p:childTnLst>
                              <p:par>
                                <p:cTn id="9" presetID="1" presetClass="mediacall" presetSubtype="0" fill="hold" nodeType="afterEffect">
                                  <p:stCondLst>
                                    <p:cond delay="0"/>
                                  </p:stCondLst>
                                  <p:childTnLst>
                                    <p:cmd type="call" cmd="playFrom(0.0)">
                                      <p:cBhvr>
                                        <p:cTn id="10" dur="251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Scan of a human brain in a neurology clinic">
            <a:extLst>
              <a:ext uri="{FF2B5EF4-FFF2-40B4-BE49-F238E27FC236}">
                <a16:creationId xmlns:a16="http://schemas.microsoft.com/office/drawing/2014/main" id="{7E64F886-18B2-95E2-AFE7-ABFA2266A167}"/>
              </a:ext>
            </a:extLst>
          </p:cNvPr>
          <p:cNvPicPr>
            <a:picLocks noChangeAspect="1"/>
          </p:cNvPicPr>
          <p:nvPr/>
        </p:nvPicPr>
        <p:blipFill>
          <a:blip r:embed="rId5">
            <a:alphaModFix amt="60000"/>
          </a:blip>
          <a:srcRect t="15907" b="9093"/>
          <a:stretch>
            <a:fillRect/>
          </a:stretch>
        </p:blipFill>
        <p:spPr>
          <a:xfrm>
            <a:off x="0" y="10"/>
            <a:ext cx="12192001" cy="6857990"/>
          </a:xfrm>
          <a:prstGeom prst="rect">
            <a:avLst/>
          </a:prstGeom>
        </p:spPr>
      </p:pic>
      <p:sp>
        <p:nvSpPr>
          <p:cNvPr id="3" name="Rectangle 1">
            <a:extLst>
              <a:ext uri="{FF2B5EF4-FFF2-40B4-BE49-F238E27FC236}">
                <a16:creationId xmlns:a16="http://schemas.microsoft.com/office/drawing/2014/main" id="{1F35CE6B-C0BA-D185-4954-4B56B0132FBC}"/>
              </a:ext>
            </a:extLst>
          </p:cNvPr>
          <p:cNvSpPr>
            <a:spLocks noGrp="1" noChangeArrowheads="1"/>
          </p:cNvSpPr>
          <p:nvPr>
            <p:ph type="title"/>
          </p:nvPr>
        </p:nvSpPr>
        <p:spPr bwMode="auto">
          <a:xfrm>
            <a:off x="1" y="1037232"/>
            <a:ext cx="12191999" cy="4433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tabLst/>
            </a:pPr>
            <a:r>
              <a:rPr kumimoji="0" lang="en-US" altLang="en-US" sz="3200" b="0" i="1" u="none" strike="noStrike" cap="none" normalizeH="0" baseline="0" dirty="0">
                <a:ln>
                  <a:noFill/>
                </a:ln>
                <a:solidFill>
                  <a:schemeClr val="bg1"/>
                </a:solidFill>
                <a:effectLst/>
                <a:latin typeface="Arial" panose="020B0604020202020204" pitchFamily="34" charset="0"/>
              </a:rPr>
              <a:t>Name:</a:t>
            </a:r>
            <a:r>
              <a:rPr kumimoji="0" lang="en-US" altLang="en-US" sz="3200" b="0" i="0" u="none" strike="noStrike" cap="none" normalizeH="0" baseline="0" dirty="0">
                <a:ln>
                  <a:noFill/>
                </a:ln>
                <a:solidFill>
                  <a:schemeClr val="bg1"/>
                </a:solidFill>
                <a:effectLst/>
                <a:latin typeface="Arial" panose="020B0604020202020204" pitchFamily="34" charset="0"/>
              </a:rPr>
              <a:t> “Freda Johnson, 48-year-old”</a:t>
            </a:r>
          </a:p>
          <a:p>
            <a:pPr marL="0" marR="0" lvl="0" indent="0" algn="ctr" defTabSz="914400" rtl="0" eaLnBrk="0" fontAlgn="base" latinLnBrk="0" hangingPunct="0">
              <a:lnSpc>
                <a:spcPct val="150000"/>
              </a:lnSpc>
              <a:spcBef>
                <a:spcPct val="0"/>
              </a:spcBef>
              <a:spcAft>
                <a:spcPct val="0"/>
              </a:spcAft>
              <a:buClrTx/>
              <a:buSzTx/>
              <a:tabLst/>
            </a:pPr>
            <a:r>
              <a:rPr kumimoji="0" lang="en-US" altLang="en-US" sz="3200" b="0" i="1" u="none" strike="noStrike" cap="none" normalizeH="0" baseline="0" dirty="0">
                <a:ln>
                  <a:noFill/>
                </a:ln>
                <a:solidFill>
                  <a:schemeClr val="bg1"/>
                </a:solidFill>
                <a:effectLst/>
                <a:latin typeface="Arial" panose="020B0604020202020204" pitchFamily="34" charset="0"/>
              </a:rPr>
              <a:t>Occupation:</a:t>
            </a:r>
            <a:r>
              <a:rPr kumimoji="0" lang="en-US" altLang="en-US" sz="3200" b="0" i="0" u="none" strike="noStrike" cap="none" normalizeH="0" baseline="0" dirty="0">
                <a:ln>
                  <a:noFill/>
                </a:ln>
                <a:solidFill>
                  <a:schemeClr val="bg1"/>
                </a:solidFill>
                <a:effectLst/>
                <a:latin typeface="Arial" panose="020B0604020202020204" pitchFamily="34" charset="0"/>
              </a:rPr>
              <a:t> Office worker</a:t>
            </a:r>
          </a:p>
          <a:p>
            <a:pPr marL="0" marR="0" lvl="0" indent="0" algn="ctr" defTabSz="914400" rtl="0" eaLnBrk="0" fontAlgn="base" latinLnBrk="0" hangingPunct="0">
              <a:lnSpc>
                <a:spcPct val="150000"/>
              </a:lnSpc>
              <a:spcBef>
                <a:spcPct val="0"/>
              </a:spcBef>
              <a:spcAft>
                <a:spcPct val="0"/>
              </a:spcAft>
              <a:buClrTx/>
              <a:buSzTx/>
              <a:tabLst/>
            </a:pPr>
            <a:r>
              <a:rPr kumimoji="0" lang="en-US" altLang="en-US" sz="3200" b="0" i="1" u="none" strike="noStrike" cap="none" normalizeH="0" baseline="0" dirty="0">
                <a:ln>
                  <a:noFill/>
                </a:ln>
                <a:solidFill>
                  <a:schemeClr val="bg1"/>
                </a:solidFill>
                <a:effectLst/>
                <a:latin typeface="Arial" panose="020B0604020202020204" pitchFamily="34" charset="0"/>
              </a:rPr>
              <a:t>Lifestyle:</a:t>
            </a:r>
            <a:r>
              <a:rPr kumimoji="0" lang="en-US" altLang="en-US" sz="3200" b="0" i="0" u="none" strike="noStrike" cap="none" normalizeH="0" baseline="0" dirty="0">
                <a:ln>
                  <a:noFill/>
                </a:ln>
                <a:solidFill>
                  <a:schemeClr val="bg1"/>
                </a:solidFill>
                <a:effectLst/>
                <a:latin typeface="Arial" panose="020B0604020202020204" pitchFamily="34" charset="0"/>
              </a:rPr>
              <a:t> Sedentary, smokes occasionally, drinks socially, high stress</a:t>
            </a:r>
          </a:p>
          <a:p>
            <a:pPr marL="0" marR="0" lvl="0" indent="0" algn="ctr" defTabSz="914400" rtl="0" eaLnBrk="0" fontAlgn="base" latinLnBrk="0" hangingPunct="0">
              <a:lnSpc>
                <a:spcPct val="150000"/>
              </a:lnSpc>
              <a:spcBef>
                <a:spcPct val="0"/>
              </a:spcBef>
              <a:spcAft>
                <a:spcPct val="0"/>
              </a:spcAft>
              <a:buClrTx/>
              <a:buSzTx/>
              <a:tabLst/>
            </a:pPr>
            <a:r>
              <a:rPr kumimoji="0" lang="en-US" altLang="en-US" sz="3200" b="0" i="1" u="none" strike="noStrike" cap="none" normalizeH="0" baseline="0" dirty="0">
                <a:ln>
                  <a:noFill/>
                </a:ln>
                <a:solidFill>
                  <a:schemeClr val="bg1"/>
                </a:solidFill>
                <a:effectLst/>
                <a:latin typeface="Arial" panose="020B0604020202020204" pitchFamily="34" charset="0"/>
              </a:rPr>
              <a:t>Medical history:</a:t>
            </a:r>
            <a:r>
              <a:rPr kumimoji="0" lang="en-US" altLang="en-US" sz="3200" b="0" i="0" u="none" strike="noStrike" cap="none" normalizeH="0" baseline="0" dirty="0">
                <a:ln>
                  <a:noFill/>
                </a:ln>
                <a:solidFill>
                  <a:schemeClr val="bg1"/>
                </a:solidFill>
                <a:effectLst/>
                <a:latin typeface="Arial" panose="020B0604020202020204" pitchFamily="34" charset="0"/>
              </a:rPr>
              <a:t> Headaches, memory issues, blurred vision</a:t>
            </a:r>
          </a:p>
          <a:p>
            <a:pPr marL="0" marR="0" lvl="0" indent="0" algn="ctr" defTabSz="914400" rtl="0" eaLnBrk="0" fontAlgn="base" latinLnBrk="0" hangingPunct="0">
              <a:lnSpc>
                <a:spcPct val="150000"/>
              </a:lnSpc>
              <a:spcBef>
                <a:spcPct val="0"/>
              </a:spcBef>
              <a:spcAft>
                <a:spcPct val="0"/>
              </a:spcAft>
              <a:buClrTx/>
              <a:buSzTx/>
              <a:tabLst/>
            </a:pPr>
            <a:r>
              <a:rPr kumimoji="0" lang="en-US" altLang="en-US" sz="3200" b="0" i="1" u="none" strike="noStrike" cap="none" normalizeH="0" baseline="0" dirty="0">
                <a:ln>
                  <a:noFill/>
                </a:ln>
                <a:solidFill>
                  <a:schemeClr val="bg1"/>
                </a:solidFill>
                <a:effectLst/>
                <a:latin typeface="Arial" panose="020B0604020202020204" pitchFamily="34" charset="0"/>
              </a:rPr>
              <a:t>Diagnosis:</a:t>
            </a:r>
            <a:r>
              <a:rPr kumimoji="0" lang="en-US" altLang="en-US" sz="3200" b="0" i="0" u="none" strike="noStrike" cap="none" normalizeH="0" baseline="0" dirty="0">
                <a:ln>
                  <a:noFill/>
                </a:ln>
                <a:solidFill>
                  <a:schemeClr val="bg1"/>
                </a:solidFill>
                <a:effectLst/>
                <a:latin typeface="Arial" panose="020B0604020202020204" pitchFamily="34" charset="0"/>
              </a:rPr>
              <a:t> Grade III Astrocytoma (malignant brain </a:t>
            </a:r>
            <a:r>
              <a:rPr kumimoji="0" lang="en-US" altLang="en-US" sz="3200" b="0" i="0" u="none" strike="noStrike" cap="none" normalizeH="0" baseline="0" dirty="0" err="1">
                <a:ln>
                  <a:noFill/>
                </a:ln>
                <a:solidFill>
                  <a:schemeClr val="bg1"/>
                </a:solidFill>
                <a:effectLst/>
                <a:latin typeface="Arial" panose="020B0604020202020204" pitchFamily="34" charset="0"/>
              </a:rPr>
              <a:t>tumour</a:t>
            </a:r>
            <a:r>
              <a:rPr kumimoji="0" lang="en-US" altLang="en-US" sz="3200" b="0" i="0" u="none" strike="noStrike" cap="none" normalizeH="0" baseline="0" dirty="0">
                <a:ln>
                  <a:noFill/>
                </a:ln>
                <a:solidFill>
                  <a:schemeClr val="bg1"/>
                </a:solidFill>
                <a:effectLst/>
                <a:latin typeface="Arial" panose="020B0604020202020204" pitchFamily="34" charset="0"/>
              </a:rPr>
              <a:t>)</a:t>
            </a:r>
          </a:p>
        </p:txBody>
      </p:sp>
      <p:pic>
        <p:nvPicPr>
          <p:cNvPr id="5" name="Patient Profile">
            <a:hlinkClick r:id="" action="ppaction://media"/>
            <a:extLst>
              <a:ext uri="{FF2B5EF4-FFF2-40B4-BE49-F238E27FC236}">
                <a16:creationId xmlns:a16="http://schemas.microsoft.com/office/drawing/2014/main" id="{6E67A11A-842F-D118-A6AA-276D3FD32BA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27166" y="537836"/>
            <a:ext cx="487363" cy="487363"/>
          </a:xfrm>
          <a:prstGeom prst="rect">
            <a:avLst/>
          </a:prstGeom>
        </p:spPr>
      </p:pic>
    </p:spTree>
    <p:extLst>
      <p:ext uri="{BB962C8B-B14F-4D97-AF65-F5344CB8AC3E}">
        <p14:creationId xmlns:p14="http://schemas.microsoft.com/office/powerpoint/2010/main" val="3276010969"/>
      </p:ext>
    </p:extLst>
  </p:cSld>
  <p:clrMapOvr>
    <a:masterClrMapping/>
  </p:clrMapOvr>
  <mc:AlternateContent xmlns:mc="http://schemas.openxmlformats.org/markup-compatibility/2006" xmlns:p14="http://schemas.microsoft.com/office/powerpoint/2010/main">
    <mc:Choice Requires="p14">
      <p:transition spd="slow" p14:dur="2000" advTm="33038"/>
    </mc:Choice>
    <mc:Fallback xmlns="">
      <p:transition spd="slow" advTm="33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971C7D62-24BB-A371-0A71-CCF05E92D052}"/>
              </a:ext>
            </a:extLst>
          </p:cNvPr>
          <p:cNvPicPr>
            <a:picLocks noChangeAspect="1"/>
          </p:cNvPicPr>
          <p:nvPr/>
        </p:nvPicPr>
        <p:blipFill>
          <a:blip r:embed="rId5"/>
          <a:srcRect l="6464"/>
          <a:stretch>
            <a:fillRect/>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E2BDCF-51F4-7B18-12A5-12B0B69FE4FD}"/>
              </a:ext>
            </a:extLst>
          </p:cNvPr>
          <p:cNvSpPr>
            <a:spLocks noGrp="1"/>
          </p:cNvSpPr>
          <p:nvPr>
            <p:ph type="title"/>
          </p:nvPr>
        </p:nvSpPr>
        <p:spPr>
          <a:xfrm>
            <a:off x="7848600" y="1016909"/>
            <a:ext cx="4023360" cy="5215408"/>
          </a:xfrm>
        </p:spPr>
        <p:txBody>
          <a:bodyPr vert="horz" lIns="91440" tIns="45720" rIns="91440" bIns="45720" rtlCol="0" anchor="b">
            <a:noAutofit/>
          </a:bodyPr>
          <a:lstStyle/>
          <a:p>
            <a:pPr algn="ctr"/>
            <a:r>
              <a:rPr lang="en-US" sz="2000" dirty="0">
                <a:latin typeface="Arial" panose="020B0604020202020204" pitchFamily="34" charset="0"/>
                <a:cs typeface="Arial" panose="020B0604020202020204" pitchFamily="34" charset="0"/>
              </a:rPr>
              <a:t>Overview of Brain Cancer</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definition: an overgrowth of cells in your brain that forms masses called brain </a:t>
            </a:r>
            <a:r>
              <a:rPr lang="en-US" sz="2000" dirty="0" err="1">
                <a:latin typeface="Arial" panose="020B0604020202020204" pitchFamily="34" charset="0"/>
                <a:cs typeface="Arial" panose="020B0604020202020204" pitchFamily="34" charset="0"/>
              </a:rPr>
              <a:t>tumours</a:t>
            </a:r>
            <a:r>
              <a:rPr lang="en-US" sz="2000" dirty="0">
                <a:latin typeface="Arial" panose="020B0604020202020204" pitchFamily="34" charset="0"/>
                <a:cs typeface="Arial" panose="020B0604020202020204" pitchFamily="34" charset="0"/>
              </a:rPr>
              <a:t>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Two main types: primary (</a:t>
            </a:r>
            <a:r>
              <a:rPr lang="en-US" sz="2000" dirty="0" err="1">
                <a:latin typeface="Arial" panose="020B0604020202020204" pitchFamily="34" charset="0"/>
                <a:cs typeface="Arial" panose="020B0604020202020204" pitchFamily="34" charset="0"/>
              </a:rPr>
              <a:t>tumour</a:t>
            </a:r>
            <a:r>
              <a:rPr lang="en-US" sz="2000" dirty="0">
                <a:latin typeface="Arial" panose="020B0604020202020204" pitchFamily="34" charset="0"/>
                <a:cs typeface="Arial" panose="020B0604020202020204" pitchFamily="34" charset="0"/>
              </a:rPr>
              <a:t> that starts in the brain) and secondary (that has spread to the brain from somewhere else in the body)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-Common types: Gliomas (astrocytoma, ependymoma), meningiomas (Macmillan Cancer Support, n.d.)</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UK prevalence: around 12,300 people are diagnosed with a brain </a:t>
            </a:r>
            <a:r>
              <a:rPr lang="en-US" sz="2000" dirty="0" err="1">
                <a:latin typeface="Arial" panose="020B0604020202020204" pitchFamily="34" charset="0"/>
                <a:cs typeface="Arial" panose="020B0604020202020204" pitchFamily="34" charset="0"/>
              </a:rPr>
              <a:t>tumour</a:t>
            </a:r>
            <a:r>
              <a:rPr lang="en-US" sz="2000" dirty="0">
                <a:latin typeface="Arial" panose="020B0604020202020204" pitchFamily="34" charset="0"/>
                <a:cs typeface="Arial" panose="020B0604020202020204" pitchFamily="34" charset="0"/>
              </a:rPr>
              <a:t> in the UK each year</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What is Brain Cancer?">
            <a:hlinkClick r:id="" action="ppaction://media"/>
            <a:extLst>
              <a:ext uri="{FF2B5EF4-FFF2-40B4-BE49-F238E27FC236}">
                <a16:creationId xmlns:a16="http://schemas.microsoft.com/office/drawing/2014/main" id="{4939DB08-B154-86CE-5519-1087EBC8E4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96000" y="138320"/>
            <a:ext cx="487363" cy="487363"/>
          </a:xfrm>
          <a:prstGeom prst="rect">
            <a:avLst/>
          </a:prstGeom>
        </p:spPr>
      </p:pic>
    </p:spTree>
    <p:extLst>
      <p:ext uri="{BB962C8B-B14F-4D97-AF65-F5344CB8AC3E}">
        <p14:creationId xmlns:p14="http://schemas.microsoft.com/office/powerpoint/2010/main" val="3185171134"/>
      </p:ext>
    </p:extLst>
  </p:cSld>
  <p:clrMapOvr>
    <a:masterClrMapping/>
  </p:clrMapOvr>
  <mc:AlternateContent xmlns:mc="http://schemas.openxmlformats.org/markup-compatibility/2006" xmlns:p14="http://schemas.microsoft.com/office/powerpoint/2010/main">
    <mc:Choice Requires="p14">
      <p:transition spd="slow" p14:dur="2000" advTm="47518"/>
    </mc:Choice>
    <mc:Fallback xmlns="">
      <p:transition spd="slow" advTm="47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6080"/>
                            </p:stCondLst>
                            <p:childTnLst>
                              <p:par>
                                <p:cTn id="9" presetID="1" presetClass="mediacall" presetSubtype="0" fill="hold" nodeType="afterEffect">
                                  <p:stCondLst>
                                    <p:cond delay="0"/>
                                  </p:stCondLst>
                                  <p:childTnLst>
                                    <p:cmd type="call" cmd="playFrom(0.0)">
                                      <p:cBhvr>
                                        <p:cTn id="10" dur="475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human brain&#10;&#10;AI-generated content may be incorrect.">
            <a:extLst>
              <a:ext uri="{FF2B5EF4-FFF2-40B4-BE49-F238E27FC236}">
                <a16:creationId xmlns:a16="http://schemas.microsoft.com/office/drawing/2014/main" id="{1D2289B7-C544-6FE9-1C2E-97A435F96253}"/>
              </a:ext>
            </a:extLst>
          </p:cNvPr>
          <p:cNvPicPr>
            <a:picLocks noChangeAspect="1"/>
          </p:cNvPicPr>
          <p:nvPr/>
        </p:nvPicPr>
        <p:blipFill>
          <a:blip r:embed="rId5">
            <a:extLst>
              <a:ext uri="{28A0092B-C50C-407E-A947-70E740481C1C}">
                <a14:useLocalDpi xmlns:a14="http://schemas.microsoft.com/office/drawing/2010/main" val="0"/>
              </a:ext>
            </a:extLst>
          </a:blip>
          <a:srcRect t="1712" b="3724"/>
          <a:stretch>
            <a:fillRect/>
          </a:stretch>
        </p:blipFill>
        <p:spPr>
          <a:xfrm>
            <a:off x="1" y="10"/>
            <a:ext cx="7127617" cy="5967653"/>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993600-539A-1B40-9C03-49E284B49FBB}"/>
              </a:ext>
            </a:extLst>
          </p:cNvPr>
          <p:cNvSpPr>
            <a:spLocks noGrp="1"/>
          </p:cNvSpPr>
          <p:nvPr>
            <p:ph type="title"/>
          </p:nvPr>
        </p:nvSpPr>
        <p:spPr>
          <a:xfrm>
            <a:off x="7935402" y="743447"/>
            <a:ext cx="3445765" cy="5404690"/>
          </a:xfrm>
          <a:noFill/>
        </p:spPr>
        <p:txBody>
          <a:bodyPr vert="horz" lIns="91440" tIns="45720" rIns="91440" bIns="45720" rtlCol="0" anchor="b">
            <a:normAutofit/>
          </a:bodyPr>
          <a:lstStyle/>
          <a:p>
            <a:pPr>
              <a:lnSpc>
                <a:spcPct val="150000"/>
              </a:lnSpc>
            </a:pPr>
            <a:r>
              <a:rPr lang="en-US" sz="1800" dirty="0">
                <a:latin typeface="Arial" panose="020B0604020202020204" pitchFamily="34" charset="0"/>
                <a:cs typeface="Arial" panose="020B0604020202020204" pitchFamily="34" charset="0"/>
              </a:rPr>
              <a:t>Anatomy and Physiology of the Brain: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-Cerebrum, cerebellum, brainstem</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-Functional lobes (frontal, temporal, parietal, occipital)</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-Blood supply- Circle of Willis, role of the blood-brain barrier</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-Neurons and glial cells – communication via neurotransmitters and action potentials</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2B0F66E-158B-A599-1A0D-88439FBAC8BF}"/>
              </a:ext>
            </a:extLst>
          </p:cNvPr>
          <p:cNvSpPr/>
          <p:nvPr/>
        </p:nvSpPr>
        <p:spPr>
          <a:xfrm>
            <a:off x="1888958" y="5967663"/>
            <a:ext cx="3573379" cy="28875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(Spencer Institute, n.d.)</a:t>
            </a:r>
          </a:p>
        </p:txBody>
      </p:sp>
      <p:pic>
        <p:nvPicPr>
          <p:cNvPr id="5" name="Human Brain Anatomy">
            <a:hlinkClick r:id="" action="ppaction://media"/>
            <a:extLst>
              <a:ext uri="{FF2B5EF4-FFF2-40B4-BE49-F238E27FC236}">
                <a16:creationId xmlns:a16="http://schemas.microsoft.com/office/drawing/2014/main" id="{0F7506DD-006D-1AB0-AFEF-F6FD5D872E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05764" y="147814"/>
            <a:ext cx="487363" cy="487363"/>
          </a:xfrm>
          <a:prstGeom prst="rect">
            <a:avLst/>
          </a:prstGeom>
        </p:spPr>
      </p:pic>
    </p:spTree>
    <p:extLst>
      <p:ext uri="{BB962C8B-B14F-4D97-AF65-F5344CB8AC3E}">
        <p14:creationId xmlns:p14="http://schemas.microsoft.com/office/powerpoint/2010/main" val="4065202950"/>
      </p:ext>
    </p:extLst>
  </p:cSld>
  <p:clrMapOvr>
    <a:masterClrMapping/>
  </p:clrMapOvr>
  <mc:AlternateContent xmlns:mc="http://schemas.openxmlformats.org/markup-compatibility/2006" xmlns:p14="http://schemas.microsoft.com/office/powerpoint/2010/main">
    <mc:Choice Requires="p14">
      <p:transition spd="slow" p14:dur="2000" advTm="47008"/>
    </mc:Choice>
    <mc:Fallback xmlns="">
      <p:transition spd="slow" advTm="47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1080"/>
                            </p:stCondLst>
                            <p:childTnLst>
                              <p:par>
                                <p:cTn id="9" presetID="1" presetClass="mediacall" presetSubtype="0" fill="hold" nodeType="afterEffect">
                                  <p:stCondLst>
                                    <p:cond delay="0"/>
                                  </p:stCondLst>
                                  <p:childTnLst>
                                    <p:cmd type="call" cmd="playFrom(0.0)">
                                      <p:cBhvr>
                                        <p:cTn id="10" dur="492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B0D41-7AEE-0B29-AF96-27A3F4C3DCCA}"/>
              </a:ext>
            </a:extLst>
          </p:cNvPr>
          <p:cNvSpPr>
            <a:spLocks noGrp="1"/>
          </p:cNvSpPr>
          <p:nvPr>
            <p:ph type="title"/>
          </p:nvPr>
        </p:nvSpPr>
        <p:spPr>
          <a:xfrm>
            <a:off x="304868" y="639193"/>
            <a:ext cx="3571810" cy="3642135"/>
          </a:xfrm>
        </p:spPr>
        <p:txBody>
          <a:bodyPr vert="horz" lIns="91440" tIns="45720" rIns="91440" bIns="45720" rtlCol="0" anchor="b">
            <a:noAutofit/>
          </a:bodyPr>
          <a:lstStyle/>
          <a:p>
            <a:pPr>
              <a:lnSpc>
                <a:spcPct val="150000"/>
              </a:lnSpc>
            </a:pPr>
            <a:r>
              <a:rPr lang="en-US" sz="1600" kern="1200" dirty="0">
                <a:solidFill>
                  <a:schemeClr val="tx1"/>
                </a:solidFill>
                <a:latin typeface="Arial" panose="020B0604020202020204" pitchFamily="34" charset="0"/>
                <a:cs typeface="Arial" panose="020B0604020202020204" pitchFamily="34" charset="0"/>
              </a:rPr>
              <a:t>How Brain Cancer Affects Physiology</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a:t>
            </a:r>
            <a:r>
              <a:rPr lang="en-US" sz="1600" kern="1200" dirty="0" err="1">
                <a:solidFill>
                  <a:schemeClr val="tx1"/>
                </a:solidFill>
                <a:latin typeface="Arial" panose="020B0604020202020204" pitchFamily="34" charset="0"/>
                <a:cs typeface="Arial" panose="020B0604020202020204" pitchFamily="34" charset="0"/>
              </a:rPr>
              <a:t>Tumour</a:t>
            </a:r>
            <a:r>
              <a:rPr lang="en-US" sz="1600" kern="1200" dirty="0">
                <a:solidFill>
                  <a:schemeClr val="tx1"/>
                </a:solidFill>
                <a:latin typeface="Arial" panose="020B0604020202020204" pitchFamily="34" charset="0"/>
                <a:cs typeface="Arial" panose="020B0604020202020204" pitchFamily="34" charset="0"/>
              </a:rPr>
              <a:t> mass increases intracranial pressure (headaches, nausea)</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-Compression damages the surrounding neurons and affects blood flow</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-Secondary effects: seizures, cognitive decline, vision and balance issues </a:t>
            </a: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ain tumor and tumor&#10;&#10;AI-generated content may be incorrect.">
            <a:extLst>
              <a:ext uri="{FF2B5EF4-FFF2-40B4-BE49-F238E27FC236}">
                <a16:creationId xmlns:a16="http://schemas.microsoft.com/office/drawing/2014/main" id="{B052E0DE-7FBB-4DDE-3E39-4F2F417B51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9618" y="228600"/>
            <a:ext cx="7183972" cy="5034975"/>
          </a:xfrm>
          <a:prstGeom prst="rect">
            <a:avLst/>
          </a:prstGeom>
        </p:spPr>
      </p:pic>
      <p:sp>
        <p:nvSpPr>
          <p:cNvPr id="6" name="TextBox 5">
            <a:extLst>
              <a:ext uri="{FF2B5EF4-FFF2-40B4-BE49-F238E27FC236}">
                <a16:creationId xmlns:a16="http://schemas.microsoft.com/office/drawing/2014/main" id="{B3AA034A-FF84-2475-ECE6-7B4C620B84E8}"/>
              </a:ext>
            </a:extLst>
          </p:cNvPr>
          <p:cNvSpPr txBox="1"/>
          <p:nvPr/>
        </p:nvSpPr>
        <p:spPr>
          <a:xfrm>
            <a:off x="6969532" y="5122843"/>
            <a:ext cx="3368842" cy="369332"/>
          </a:xfrm>
          <a:prstGeom prst="rect">
            <a:avLst/>
          </a:prstGeom>
          <a:noFill/>
        </p:spPr>
        <p:txBody>
          <a:bodyPr wrap="square" rtlCol="0">
            <a:spAutoFit/>
          </a:bodyPr>
          <a:lstStyle/>
          <a:p>
            <a:r>
              <a:rPr lang="en-GB" dirty="0"/>
              <a:t>(2 Minutes Medicine, n.d.)</a:t>
            </a:r>
          </a:p>
        </p:txBody>
      </p:sp>
      <p:pic>
        <p:nvPicPr>
          <p:cNvPr id="7" name="Effects of brain cancer">
            <a:hlinkClick r:id="" action="ppaction://media"/>
            <a:extLst>
              <a:ext uri="{FF2B5EF4-FFF2-40B4-BE49-F238E27FC236}">
                <a16:creationId xmlns:a16="http://schemas.microsoft.com/office/drawing/2014/main" id="{A6F41360-49CC-3C46-4CA0-68C561D7E2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08637" y="151830"/>
            <a:ext cx="487363" cy="487363"/>
          </a:xfrm>
          <a:prstGeom prst="rect">
            <a:avLst/>
          </a:prstGeom>
        </p:spPr>
      </p:pic>
    </p:spTree>
    <p:extLst>
      <p:ext uri="{BB962C8B-B14F-4D97-AF65-F5344CB8AC3E}">
        <p14:creationId xmlns:p14="http://schemas.microsoft.com/office/powerpoint/2010/main" val="2884348995"/>
      </p:ext>
    </p:extLst>
  </p:cSld>
  <p:clrMapOvr>
    <a:masterClrMapping/>
  </p:clrMapOvr>
  <mc:AlternateContent xmlns:mc="http://schemas.openxmlformats.org/markup-compatibility/2006" xmlns:p14="http://schemas.microsoft.com/office/powerpoint/2010/main">
    <mc:Choice Requires="p14">
      <p:transition spd="slow" p14:dur="2000" advTm="46763"/>
    </mc:Choice>
    <mc:Fallback xmlns="">
      <p:transition spd="slow" advTm="4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6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lowchart: Document 26">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B382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C175F-7450-D2F9-1B53-45CADCF9C650}"/>
              </a:ext>
            </a:extLst>
          </p:cNvPr>
          <p:cNvSpPr>
            <a:spLocks noGrp="1"/>
          </p:cNvSpPr>
          <p:nvPr>
            <p:ph type="title"/>
          </p:nvPr>
        </p:nvSpPr>
        <p:spPr>
          <a:xfrm>
            <a:off x="838200" y="171162"/>
            <a:ext cx="2840182" cy="2371148"/>
          </a:xfrm>
        </p:spPr>
        <p:txBody>
          <a:bodyPr vert="horz" lIns="91440" tIns="45720" rIns="91440" bIns="45720" rtlCol="0">
            <a:normAutofit/>
          </a:bodyPr>
          <a:lstStyle/>
          <a:p>
            <a:r>
              <a:rPr lang="en-US" sz="2000" kern="1200" dirty="0">
                <a:solidFill>
                  <a:srgbClr val="FFFFFF"/>
                </a:solidFill>
                <a:latin typeface="Arial" panose="020B0604020202020204" pitchFamily="34" charset="0"/>
                <a:cs typeface="Arial" panose="020B0604020202020204" pitchFamily="34" charset="0"/>
              </a:rPr>
              <a:t>Causes and Risk Factors:</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-Age &gt; 40 years</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-Genetic Mutations </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-Family history</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-Lifestyle influences: smoking, obesity, poor diet</a:t>
            </a:r>
          </a:p>
        </p:txBody>
      </p:sp>
      <p:pic>
        <p:nvPicPr>
          <p:cNvPr id="6" name="Picture 5" descr="A diagram of a human brain&#10;&#10;AI-generated content may be incorrect.">
            <a:extLst>
              <a:ext uri="{FF2B5EF4-FFF2-40B4-BE49-F238E27FC236}">
                <a16:creationId xmlns:a16="http://schemas.microsoft.com/office/drawing/2014/main" id="{510CFA44-A710-197B-2BA4-72DB252B95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933" y="0"/>
            <a:ext cx="7347537" cy="5266372"/>
          </a:xfrm>
          <a:prstGeom prst="rect">
            <a:avLst/>
          </a:prstGeom>
        </p:spPr>
      </p:pic>
      <p:sp>
        <p:nvSpPr>
          <p:cNvPr id="8" name="TextBox 7">
            <a:extLst>
              <a:ext uri="{FF2B5EF4-FFF2-40B4-BE49-F238E27FC236}">
                <a16:creationId xmlns:a16="http://schemas.microsoft.com/office/drawing/2014/main" id="{41F32B43-E0E2-BB50-E078-3D9C5B58F64D}"/>
              </a:ext>
            </a:extLst>
          </p:cNvPr>
          <p:cNvSpPr txBox="1"/>
          <p:nvPr/>
        </p:nvSpPr>
        <p:spPr>
          <a:xfrm>
            <a:off x="6697579" y="5266372"/>
            <a:ext cx="36856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Oncoplus</a:t>
            </a:r>
            <a:r>
              <a:rPr lang="en-GB" dirty="0">
                <a:latin typeface="Arial" panose="020B0604020202020204" pitchFamily="34" charset="0"/>
                <a:cs typeface="Arial" panose="020B0604020202020204" pitchFamily="34" charset="0"/>
              </a:rPr>
              <a:t>, n.d.)</a:t>
            </a:r>
          </a:p>
        </p:txBody>
      </p:sp>
      <p:pic>
        <p:nvPicPr>
          <p:cNvPr id="10" name="Causes and Risk Factors">
            <a:hlinkClick r:id="" action="ppaction://media"/>
            <a:extLst>
              <a:ext uri="{FF2B5EF4-FFF2-40B4-BE49-F238E27FC236}">
                <a16:creationId xmlns:a16="http://schemas.microsoft.com/office/drawing/2014/main" id="{C48B26E8-5E1F-C036-6189-6A37C625B4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2318" y="6132262"/>
            <a:ext cx="487363" cy="487363"/>
          </a:xfrm>
          <a:prstGeom prst="rect">
            <a:avLst/>
          </a:prstGeom>
        </p:spPr>
      </p:pic>
    </p:spTree>
    <p:extLst>
      <p:ext uri="{BB962C8B-B14F-4D97-AF65-F5344CB8AC3E}">
        <p14:creationId xmlns:p14="http://schemas.microsoft.com/office/powerpoint/2010/main" val="3409679073"/>
      </p:ext>
    </p:extLst>
  </p:cSld>
  <p:clrMapOvr>
    <a:masterClrMapping/>
  </p:clrMapOvr>
  <mc:AlternateContent xmlns:mc="http://schemas.openxmlformats.org/markup-compatibility/2006" xmlns:p14="http://schemas.microsoft.com/office/powerpoint/2010/main">
    <mc:Choice Requires="p14">
      <p:transition spd="slow" p14:dur="2000" advTm="41867"/>
    </mc:Choice>
    <mc:Fallback xmlns="">
      <p:transition spd="slow" advTm="41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5250"/>
                            </p:stCondLst>
                            <p:childTnLst>
                              <p:par>
                                <p:cTn id="9" presetID="1" presetClass="mediacall" presetSubtype="0" fill="hold" nodeType="afterEffect">
                                  <p:stCondLst>
                                    <p:cond delay="0"/>
                                  </p:stCondLst>
                                  <p:childTnLst>
                                    <p:cmd type="call" cmd="playFrom(0.0)">
                                      <p:cBhvr>
                                        <p:cTn id="10" dur="418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images of a brain&#10;&#10;AI-generated content may be incorrect.">
            <a:extLst>
              <a:ext uri="{FF2B5EF4-FFF2-40B4-BE49-F238E27FC236}">
                <a16:creationId xmlns:a16="http://schemas.microsoft.com/office/drawing/2014/main" id="{57B55E63-F547-69C1-231D-A8DF54413FC2}"/>
              </a:ext>
            </a:extLst>
          </p:cNvPr>
          <p:cNvPicPr>
            <a:picLocks noChangeAspect="1"/>
          </p:cNvPicPr>
          <p:nvPr/>
        </p:nvPicPr>
        <p:blipFill>
          <a:blip r:embed="rId5">
            <a:alphaModFix amt="50000"/>
            <a:extLst>
              <a:ext uri="{28A0092B-C50C-407E-A947-70E740481C1C}">
                <a14:useLocalDpi xmlns:a14="http://schemas.microsoft.com/office/drawing/2010/main" val="0"/>
              </a:ext>
            </a:extLst>
          </a:blip>
          <a:srcRect t="2296" r="-1" b="4319"/>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91D0C7B5-8C09-56A0-3F1A-BA786CC6350A}"/>
              </a:ext>
            </a:extLst>
          </p:cNvPr>
          <p:cNvSpPr>
            <a:spLocks noGrp="1"/>
          </p:cNvSpPr>
          <p:nvPr>
            <p:ph type="title"/>
          </p:nvPr>
        </p:nvSpPr>
        <p:spPr>
          <a:xfrm>
            <a:off x="1527048" y="1124712"/>
            <a:ext cx="9144000" cy="3063240"/>
          </a:xfrm>
        </p:spPr>
        <p:txBody>
          <a:bodyPr vert="horz" lIns="91440" tIns="45720" rIns="91440" bIns="45720" rtlCol="0" anchor="b">
            <a:normAutofit fontScale="90000"/>
          </a:bodyPr>
          <a:lstStyle/>
          <a:p>
            <a:r>
              <a:rPr lang="en-US" sz="2600" dirty="0">
                <a:solidFill>
                  <a:schemeClr val="bg1"/>
                </a:solidFill>
                <a:latin typeface="Arial" panose="020B0604020202020204" pitchFamily="34" charset="0"/>
                <a:cs typeface="Arial" panose="020B0604020202020204" pitchFamily="34" charset="0"/>
              </a:rPr>
              <a:t>Diagnostic Tests and Monitoring for Freda:</a:t>
            </a:r>
            <a:br>
              <a:rPr lang="en-US" sz="2600" dirty="0">
                <a:solidFill>
                  <a:schemeClr val="bg1"/>
                </a:solidFill>
                <a:latin typeface="Arial" panose="020B0604020202020204" pitchFamily="34" charset="0"/>
                <a:cs typeface="Arial" panose="020B0604020202020204" pitchFamily="34" charset="0"/>
              </a:rPr>
            </a:b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-MRI: Grade 3 Astrocytoma (left frontal)</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-CT scan: swelling &amp; tissue compression</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-Biopsy: malignant astrocytic cells </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-Neurological exam: memory &amp; attention deficits</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-Monitoring: BP, weight, headaches</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-Symptom diary: vision + cognitive changes</a:t>
            </a:r>
            <a:br>
              <a:rPr lang="en-US" sz="2600" dirty="0">
                <a:solidFill>
                  <a:schemeClr val="bg1"/>
                </a:solidFill>
                <a:latin typeface="Arial" panose="020B0604020202020204" pitchFamily="34" charset="0"/>
                <a:cs typeface="Arial" panose="020B0604020202020204" pitchFamily="34" charset="0"/>
              </a:rPr>
            </a:br>
            <a:endParaRPr lang="en-US" sz="2600" dirty="0">
              <a:solidFill>
                <a:schemeClr val="bg1"/>
              </a:solidFill>
              <a:latin typeface="Arial" panose="020B0604020202020204" pitchFamily="34" charset="0"/>
              <a:cs typeface="Arial" panose="020B0604020202020204" pitchFamily="34" charset="0"/>
            </a:endParaRPr>
          </a:p>
        </p:txBody>
      </p:sp>
      <p:sp>
        <p:nvSpPr>
          <p:cNvPr id="16"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1F8FFC8-1390-C2F5-3D54-D4A07AA39DEF}"/>
              </a:ext>
            </a:extLst>
          </p:cNvPr>
          <p:cNvSpPr txBox="1"/>
          <p:nvPr/>
        </p:nvSpPr>
        <p:spPr>
          <a:xfrm>
            <a:off x="4495799" y="6279196"/>
            <a:ext cx="3200401"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(Neuroradiology Teaching Files, n.d.)</a:t>
            </a:r>
          </a:p>
        </p:txBody>
      </p:sp>
      <p:pic>
        <p:nvPicPr>
          <p:cNvPr id="6" name="Freda's investigations">
            <a:hlinkClick r:id="" action="ppaction://media"/>
            <a:extLst>
              <a:ext uri="{FF2B5EF4-FFF2-40B4-BE49-F238E27FC236}">
                <a16:creationId xmlns:a16="http://schemas.microsoft.com/office/drawing/2014/main" id="{7B7E0597-C9A2-55A6-BA71-3E6432827A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73768" y="140069"/>
            <a:ext cx="487363" cy="487363"/>
          </a:xfrm>
          <a:prstGeom prst="rect">
            <a:avLst/>
          </a:prstGeom>
        </p:spPr>
      </p:pic>
    </p:spTree>
    <p:extLst>
      <p:ext uri="{BB962C8B-B14F-4D97-AF65-F5344CB8AC3E}">
        <p14:creationId xmlns:p14="http://schemas.microsoft.com/office/powerpoint/2010/main" val="14554595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2506"/>
    </mc:Choice>
    <mc:Fallback xmlns="">
      <p:transition spd="slow" advTm="42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1280"/>
                            </p:stCondLst>
                            <p:childTnLst>
                              <p:par>
                                <p:cTn id="9" presetID="1" presetClass="mediacall" presetSubtype="0" fill="hold" nodeType="afterEffect">
                                  <p:stCondLst>
                                    <p:cond delay="0"/>
                                  </p:stCondLst>
                                  <p:childTnLst>
                                    <p:cmd type="call" cmd="playFrom(0.0)">
                                      <p:cBhvr>
                                        <p:cTn id="10" dur="4250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brain scan&#10;&#10;AI-generated content may be incorrect.">
            <a:extLst>
              <a:ext uri="{FF2B5EF4-FFF2-40B4-BE49-F238E27FC236}">
                <a16:creationId xmlns:a16="http://schemas.microsoft.com/office/drawing/2014/main" id="{F39B4AE5-CEA4-466A-0B99-7411F76BD932}"/>
              </a:ext>
            </a:extLst>
          </p:cNvPr>
          <p:cNvPicPr>
            <a:picLocks noChangeAspect="1"/>
          </p:cNvPicPr>
          <p:nvPr/>
        </p:nvPicPr>
        <p:blipFill>
          <a:blip r:embed="rId5">
            <a:alphaModFix amt="50000"/>
            <a:extLst>
              <a:ext uri="{28A0092B-C50C-407E-A947-70E740481C1C}">
                <a14:useLocalDpi xmlns:a14="http://schemas.microsoft.com/office/drawing/2010/main" val="0"/>
              </a:ext>
            </a:extLst>
          </a:blip>
          <a:srcRect r="25"/>
          <a:stretch>
            <a:fillRect/>
          </a:stretch>
        </p:blipFill>
        <p:spPr>
          <a:xfrm>
            <a:off x="83750" y="0"/>
            <a:ext cx="12188930" cy="6857990"/>
          </a:xfrm>
          <a:prstGeom prst="rect">
            <a:avLst/>
          </a:prstGeom>
        </p:spPr>
      </p:pic>
      <p:sp>
        <p:nvSpPr>
          <p:cNvPr id="2" name="Title 1">
            <a:extLst>
              <a:ext uri="{FF2B5EF4-FFF2-40B4-BE49-F238E27FC236}">
                <a16:creationId xmlns:a16="http://schemas.microsoft.com/office/drawing/2014/main" id="{D030C260-36D4-8C6E-CC1D-349B3F53D0B2}"/>
              </a:ext>
            </a:extLst>
          </p:cNvPr>
          <p:cNvSpPr>
            <a:spLocks noGrp="1"/>
          </p:cNvSpPr>
          <p:nvPr>
            <p:ph type="title"/>
          </p:nvPr>
        </p:nvSpPr>
        <p:spPr>
          <a:xfrm>
            <a:off x="1522476" y="1407892"/>
            <a:ext cx="9144000" cy="3063240"/>
          </a:xfrm>
        </p:spPr>
        <p:txBody>
          <a:bodyPr vert="horz" lIns="91440" tIns="45720" rIns="91440" bIns="45720" rtlCol="0" anchor="b">
            <a:normAutofit/>
          </a:bodyPr>
          <a:lstStyle/>
          <a:p>
            <a:pPr algn="ctr"/>
            <a:r>
              <a:rPr lang="en-US" sz="2600" dirty="0">
                <a:solidFill>
                  <a:schemeClr val="bg1"/>
                </a:solidFill>
                <a:latin typeface="Arial" panose="020B0604020202020204" pitchFamily="34" charset="0"/>
                <a:cs typeface="Arial" panose="020B0604020202020204" pitchFamily="34" charset="0"/>
              </a:rPr>
              <a:t>Treatment Options:</a:t>
            </a:r>
            <a:br>
              <a:rPr lang="en-US" sz="2600" dirty="0">
                <a:solidFill>
                  <a:schemeClr val="bg1"/>
                </a:solidFill>
                <a:latin typeface="Arial" panose="020B0604020202020204" pitchFamily="34" charset="0"/>
                <a:cs typeface="Arial" panose="020B0604020202020204" pitchFamily="34" charset="0"/>
              </a:rPr>
            </a:b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-Surgery to remove </a:t>
            </a:r>
            <a:r>
              <a:rPr lang="en-US" sz="2600" dirty="0" err="1">
                <a:solidFill>
                  <a:schemeClr val="bg1"/>
                </a:solidFill>
                <a:latin typeface="Arial" panose="020B0604020202020204" pitchFamily="34" charset="0"/>
                <a:cs typeface="Arial" panose="020B0604020202020204" pitchFamily="34" charset="0"/>
              </a:rPr>
              <a:t>tumour</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-Radiotherapy after surgery</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-Chemotherapy: Temozolomide</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-Anti-seizure medication</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-Steroids for brain swelling</a:t>
            </a:r>
            <a:br>
              <a:rPr lang="en-US" sz="2600" dirty="0">
                <a:solidFill>
                  <a:schemeClr val="bg1"/>
                </a:solidFill>
                <a:latin typeface="Arial" panose="020B0604020202020204" pitchFamily="34" charset="0"/>
                <a:cs typeface="Arial" panose="020B0604020202020204" pitchFamily="34" charset="0"/>
              </a:rPr>
            </a:br>
            <a:r>
              <a:rPr lang="en-US" sz="2600" dirty="0">
                <a:solidFill>
                  <a:schemeClr val="bg1"/>
                </a:solidFill>
                <a:latin typeface="Arial" panose="020B0604020202020204" pitchFamily="34" charset="0"/>
                <a:cs typeface="Arial" panose="020B0604020202020204" pitchFamily="34" charset="0"/>
              </a:rPr>
              <a:t>-MDT monitoring of cognition</a:t>
            </a:r>
          </a:p>
        </p:txBody>
      </p:sp>
      <p:sp>
        <p:nvSpPr>
          <p:cNvPr id="1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58CDCB9-1EE4-D9FC-CFA1-D3340B9BCBF3}"/>
              </a:ext>
            </a:extLst>
          </p:cNvPr>
          <p:cNvSpPr txBox="1"/>
          <p:nvPr/>
        </p:nvSpPr>
        <p:spPr>
          <a:xfrm>
            <a:off x="4932947" y="6183958"/>
            <a:ext cx="2490537" cy="276999"/>
          </a:xfrm>
          <a:prstGeom prst="rect">
            <a:avLst/>
          </a:prstGeom>
          <a:noFill/>
        </p:spPr>
        <p:txBody>
          <a:bodyPr wrap="square" rtlCol="0">
            <a:spAutoFit/>
          </a:bodyPr>
          <a:lstStyle/>
          <a:p>
            <a:r>
              <a:rPr lang="en-GB" sz="1200" dirty="0">
                <a:solidFill>
                  <a:schemeClr val="bg1"/>
                </a:solidFill>
              </a:rPr>
              <a:t>(</a:t>
            </a:r>
            <a:r>
              <a:rPr lang="en-GB" sz="1200" dirty="0" err="1">
                <a:solidFill>
                  <a:schemeClr val="bg1"/>
                </a:solidFill>
              </a:rPr>
              <a:t>Inselspital</a:t>
            </a:r>
            <a:r>
              <a:rPr lang="en-GB" sz="1200" dirty="0">
                <a:solidFill>
                  <a:schemeClr val="bg1"/>
                </a:solidFill>
              </a:rPr>
              <a:t> Neurosurgery, n.d.)</a:t>
            </a:r>
          </a:p>
        </p:txBody>
      </p:sp>
      <p:pic>
        <p:nvPicPr>
          <p:cNvPr id="7" name="Freda's treatment">
            <a:hlinkClick r:id="" action="ppaction://media"/>
            <a:extLst>
              <a:ext uri="{FF2B5EF4-FFF2-40B4-BE49-F238E27FC236}">
                <a16:creationId xmlns:a16="http://schemas.microsoft.com/office/drawing/2014/main" id="{2A918723-D53D-898B-E918-D712A49B69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0794" y="216583"/>
            <a:ext cx="487363" cy="487363"/>
          </a:xfrm>
          <a:prstGeom prst="rect">
            <a:avLst/>
          </a:prstGeom>
        </p:spPr>
      </p:pic>
    </p:spTree>
    <p:extLst>
      <p:ext uri="{BB962C8B-B14F-4D97-AF65-F5344CB8AC3E}">
        <p14:creationId xmlns:p14="http://schemas.microsoft.com/office/powerpoint/2010/main" val="437788160"/>
      </p:ext>
    </p:extLst>
  </p:cSld>
  <p:clrMapOvr>
    <a:masterClrMapping/>
  </p:clrMapOvr>
  <mc:AlternateContent xmlns:mc="http://schemas.openxmlformats.org/markup-compatibility/2006" xmlns:p14="http://schemas.microsoft.com/office/powerpoint/2010/main">
    <mc:Choice Requires="p14">
      <p:transition spd="slow" p14:dur="2000" advTm="36432"/>
    </mc:Choice>
    <mc:Fallback xmlns="">
      <p:transition spd="slow" advTm="36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364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Rectangle 197">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A550E-B1E7-160D-2D38-551893513BBF}"/>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Freda’s Care plan</a:t>
            </a:r>
          </a:p>
        </p:txBody>
      </p:sp>
      <p:pic>
        <p:nvPicPr>
          <p:cNvPr id="6" name="Graphic 5" descr="Stethoscope">
            <a:extLst>
              <a:ext uri="{FF2B5EF4-FFF2-40B4-BE49-F238E27FC236}">
                <a16:creationId xmlns:a16="http://schemas.microsoft.com/office/drawing/2014/main" id="{B425DB71-2276-B876-77ED-855FEDAE152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99" name="Group 198">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00"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1"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4BFCC68E-B476-BF86-720C-ACCB4B046132}"/>
              </a:ext>
            </a:extLst>
          </p:cNvPr>
          <p:cNvSpPr txBox="1"/>
          <p:nvPr/>
        </p:nvSpPr>
        <p:spPr>
          <a:xfrm>
            <a:off x="7782559" y="693194"/>
            <a:ext cx="3731661" cy="2862322"/>
          </a:xfrm>
          <a:prstGeom prst="rect">
            <a:avLst/>
          </a:prstGeom>
          <a:noFill/>
        </p:spPr>
        <p:txBody>
          <a:bodyPr wrap="square" rtlCol="0">
            <a:spAutoFit/>
          </a:bodyPr>
          <a:lstStyle/>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Weekly neurological reviews</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Pain relief as needed</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High-protein, high-calorie diet</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Physiotherapy for balance</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Daily cognitive exercises</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Counselling for anxiety</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Family support in routines</a:t>
            </a:r>
          </a:p>
        </p:txBody>
      </p:sp>
      <p:pic>
        <p:nvPicPr>
          <p:cNvPr id="4" name="Freda's Care Plan">
            <a:hlinkClick r:id="" action="ppaction://media"/>
            <a:extLst>
              <a:ext uri="{FF2B5EF4-FFF2-40B4-BE49-F238E27FC236}">
                <a16:creationId xmlns:a16="http://schemas.microsoft.com/office/drawing/2014/main" id="{B1AAA888-D7B0-6510-4470-0650DCCCE3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75818" y="205831"/>
            <a:ext cx="487363" cy="487363"/>
          </a:xfrm>
          <a:prstGeom prst="rect">
            <a:avLst/>
          </a:prstGeom>
        </p:spPr>
      </p:pic>
    </p:spTree>
    <p:extLst>
      <p:ext uri="{BB962C8B-B14F-4D97-AF65-F5344CB8AC3E}">
        <p14:creationId xmlns:p14="http://schemas.microsoft.com/office/powerpoint/2010/main" val="2394471358"/>
      </p:ext>
    </p:extLst>
  </p:cSld>
  <p:clrMapOvr>
    <a:masterClrMapping/>
  </p:clrMapOvr>
  <mc:AlternateContent xmlns:mc="http://schemas.openxmlformats.org/markup-compatibility/2006" xmlns:p14="http://schemas.microsoft.com/office/powerpoint/2010/main">
    <mc:Choice Requires="p14">
      <p:transition spd="slow" p14:dur="2000" advTm="44114"/>
    </mc:Choice>
    <mc:Fallback xmlns="">
      <p:transition spd="slow" advTm="44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1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95DEE-AF62-CC2D-9E2F-3FA95C2D9ECE}"/>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Communication and Ethics in Freda’s Care plan</a:t>
            </a:r>
          </a:p>
        </p:txBody>
      </p:sp>
      <p:pic>
        <p:nvPicPr>
          <p:cNvPr id="6" name="Graphic 5" descr="Chat">
            <a:extLst>
              <a:ext uri="{FF2B5EF4-FFF2-40B4-BE49-F238E27FC236}">
                <a16:creationId xmlns:a16="http://schemas.microsoft.com/office/drawing/2014/main" id="{FA6C9E47-39F4-96FD-F65A-7F2EF4DDDFC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7549" y="2776619"/>
            <a:ext cx="1289051" cy="1289051"/>
          </a:xfrm>
          <a:prstGeom prst="rect">
            <a:avLst/>
          </a:prstGeom>
        </p:spPr>
      </p:pic>
      <p:pic>
        <p:nvPicPr>
          <p:cNvPr id="8" name="Graphic 7" descr="Chat">
            <a:extLst>
              <a:ext uri="{FF2B5EF4-FFF2-40B4-BE49-F238E27FC236}">
                <a16:creationId xmlns:a16="http://schemas.microsoft.com/office/drawing/2014/main" id="{742AD7B1-B10C-4B08-BFD2-C9451963F7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4A4792A4-F7BC-422D-6148-C30E7C9D8875}"/>
              </a:ext>
            </a:extLst>
          </p:cNvPr>
          <p:cNvSpPr txBox="1"/>
          <p:nvPr/>
        </p:nvSpPr>
        <p:spPr>
          <a:xfrm>
            <a:off x="8523112" y="2543981"/>
            <a:ext cx="3496046" cy="203132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 and simple explanations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Teach-back for understanding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Informed consent respected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Emotional reassurance</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Privacy&amp;confidentiality</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3" name="Communication and Ethics">
            <a:hlinkClick r:id="" action="ppaction://media"/>
            <a:extLst>
              <a:ext uri="{FF2B5EF4-FFF2-40B4-BE49-F238E27FC236}">
                <a16:creationId xmlns:a16="http://schemas.microsoft.com/office/drawing/2014/main" id="{79F8615E-8F4F-28E0-239F-1F090B4D202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0794" y="87271"/>
            <a:ext cx="487363" cy="487363"/>
          </a:xfrm>
          <a:prstGeom prst="rect">
            <a:avLst/>
          </a:prstGeom>
        </p:spPr>
      </p:pic>
    </p:spTree>
    <p:extLst>
      <p:ext uri="{BB962C8B-B14F-4D97-AF65-F5344CB8AC3E}">
        <p14:creationId xmlns:p14="http://schemas.microsoft.com/office/powerpoint/2010/main" val="3869277934"/>
      </p:ext>
    </p:extLst>
  </p:cSld>
  <p:clrMapOvr>
    <a:masterClrMapping/>
  </p:clrMapOvr>
  <mc:AlternateContent xmlns:mc="http://schemas.openxmlformats.org/markup-compatibility/2006">
    <mc:Choice xmlns:p14="http://schemas.microsoft.com/office/powerpoint/2010/main" Requires="p14">
      <p:transition spd="slow" p14:dur="2000" advTm="36006"/>
    </mc:Choice>
    <mc:Fallback>
      <p:transition spd="slow" advTm="36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A5306-D738-D4D1-90E7-CAF9EFD551BE}"/>
              </a:ext>
            </a:extLst>
          </p:cNvPr>
          <p:cNvSpPr>
            <a:spLocks noGrp="1"/>
          </p:cNvSpPr>
          <p:nvPr>
            <p:ph type="title"/>
          </p:nvPr>
        </p:nvSpPr>
        <p:spPr>
          <a:xfrm>
            <a:off x="761840" y="1138265"/>
            <a:ext cx="4544762" cy="1401183"/>
          </a:xfrm>
        </p:spPr>
        <p:txBody>
          <a:bodyPr vert="horz" lIns="91440" tIns="45720" rIns="91440" bIns="45720" rtlCol="0" anchor="t">
            <a:normAutofit/>
          </a:bodyPr>
          <a:lstStyle/>
          <a:p>
            <a:r>
              <a:rPr lang="en-US" sz="3200" kern="1200">
                <a:solidFill>
                  <a:schemeClr val="tx1"/>
                </a:solidFill>
                <a:latin typeface="+mj-lt"/>
                <a:ea typeface="+mj-ea"/>
                <a:cs typeface="+mj-cs"/>
              </a:rPr>
              <a:t>Freda’s Lifestyle Recommendations</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3F5924E-7077-2B7A-6D72-A3A1CB05BB54}"/>
              </a:ext>
            </a:extLst>
          </p:cNvPr>
          <p:cNvSpPr txBox="1"/>
          <p:nvPr/>
        </p:nvSpPr>
        <p:spPr>
          <a:xfrm>
            <a:off x="761840" y="2551176"/>
            <a:ext cx="4544762" cy="360293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Quit smoking</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Light daily walking</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Brain-healthy diet: Omega-3s, hydration</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Stress reduction: breathing &amp; mindfulness</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Regular sleep schedule</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Limit alcohol</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pic>
        <p:nvPicPr>
          <p:cNvPr id="6" name="Graphic 5" descr="Tick">
            <a:extLst>
              <a:ext uri="{FF2B5EF4-FFF2-40B4-BE49-F238E27FC236}">
                <a16:creationId xmlns:a16="http://schemas.microsoft.com/office/drawing/2014/main" id="{382D0938-A1AC-7E69-C626-2D29EC17FE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1780" y="771753"/>
            <a:ext cx="5316095" cy="5316095"/>
          </a:xfrm>
          <a:prstGeom prst="rect">
            <a:avLst/>
          </a:prstGeom>
        </p:spPr>
      </p:pic>
      <p:pic>
        <p:nvPicPr>
          <p:cNvPr id="4" name="Lifestyle recommendation">
            <a:hlinkClick r:id="" action="ppaction://media"/>
            <a:extLst>
              <a:ext uri="{FF2B5EF4-FFF2-40B4-BE49-F238E27FC236}">
                <a16:creationId xmlns:a16="http://schemas.microsoft.com/office/drawing/2014/main" id="{123AAF0C-3664-DC0C-FC52-CA7DAE657EF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48098" y="42333"/>
            <a:ext cx="487363" cy="487363"/>
          </a:xfrm>
          <a:prstGeom prst="rect">
            <a:avLst/>
          </a:prstGeom>
        </p:spPr>
      </p:pic>
    </p:spTree>
    <p:extLst>
      <p:ext uri="{BB962C8B-B14F-4D97-AF65-F5344CB8AC3E}">
        <p14:creationId xmlns:p14="http://schemas.microsoft.com/office/powerpoint/2010/main" val="3664779687"/>
      </p:ext>
    </p:extLst>
  </p:cSld>
  <p:clrMapOvr>
    <a:masterClrMapping/>
  </p:clrMapOvr>
  <mc:AlternateContent xmlns:mc="http://schemas.openxmlformats.org/markup-compatibility/2006">
    <mc:Choice xmlns:p14="http://schemas.microsoft.com/office/powerpoint/2010/main" Requires="p14">
      <p:transition spd="slow" p14:dur="2000" advTm="40945"/>
    </mc:Choice>
    <mc:Fallback>
      <p:transition spd="slow" advTm="40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61E2F-EF1A-9B27-9237-9CF96032D8CE}"/>
              </a:ext>
            </a:extLst>
          </p:cNvPr>
          <p:cNvSpPr>
            <a:spLocks noGrp="1"/>
          </p:cNvSpPr>
          <p:nvPr>
            <p:ph type="title"/>
          </p:nvPr>
        </p:nvSpPr>
        <p:spPr>
          <a:xfrm>
            <a:off x="1258638" y="716407"/>
            <a:ext cx="4978399" cy="1638391"/>
          </a:xfrm>
        </p:spPr>
        <p:txBody>
          <a:bodyPr vert="horz" lIns="91440" tIns="45720" rIns="91440" bIns="45720" rtlCol="0" anchor="b">
            <a:normAutofit/>
          </a:bodyPr>
          <a:lstStyle/>
          <a:p>
            <a:r>
              <a:rPr lang="en-US" sz="5200" kern="1200" dirty="0">
                <a:solidFill>
                  <a:schemeClr val="tx1"/>
                </a:solidFill>
                <a:latin typeface="+mj-lt"/>
                <a:ea typeface="+mj-ea"/>
                <a:cs typeface="+mj-cs"/>
              </a:rPr>
              <a:t>Monitoring &amp; Evaluation</a:t>
            </a:r>
          </a:p>
        </p:txBody>
      </p:sp>
      <p:pic>
        <p:nvPicPr>
          <p:cNvPr id="6" name="Graphic 5" descr="Stethoscope">
            <a:extLst>
              <a:ext uri="{FF2B5EF4-FFF2-40B4-BE49-F238E27FC236}">
                <a16:creationId xmlns:a16="http://schemas.microsoft.com/office/drawing/2014/main" id="{95BEEA3F-9AF9-6A56-2419-39EE5B0EE56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7549" y="2776619"/>
            <a:ext cx="1289051" cy="1289051"/>
          </a:xfrm>
          <a:prstGeom prst="rect">
            <a:avLst/>
          </a:prstGeom>
        </p:spPr>
      </p:pic>
      <p:pic>
        <p:nvPicPr>
          <p:cNvPr id="8" name="Graphic 7" descr="Stethoscope">
            <a:extLst>
              <a:ext uri="{FF2B5EF4-FFF2-40B4-BE49-F238E27FC236}">
                <a16:creationId xmlns:a16="http://schemas.microsoft.com/office/drawing/2014/main" id="{884D0D9B-A5C4-42E9-BC09-C30A703EDE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07815" y="716407"/>
            <a:ext cx="5411343" cy="5411343"/>
          </a:xfrm>
          <a:prstGeom prst="rect">
            <a:avLst/>
          </a:prstGeom>
        </p:spPr>
      </p:pic>
      <p:sp>
        <p:nvSpPr>
          <p:cNvPr id="3" name="TextBox 2">
            <a:extLst>
              <a:ext uri="{FF2B5EF4-FFF2-40B4-BE49-F238E27FC236}">
                <a16:creationId xmlns:a16="http://schemas.microsoft.com/office/drawing/2014/main" id="{77DE77B0-549D-AE96-44A3-6A5BF41715DB}"/>
              </a:ext>
            </a:extLst>
          </p:cNvPr>
          <p:cNvSpPr txBox="1"/>
          <p:nvPr/>
        </p:nvSpPr>
        <p:spPr>
          <a:xfrm>
            <a:off x="5858497" y="2157432"/>
            <a:ext cx="6160661" cy="3970318"/>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MRI every 3 months</a:t>
            </a:r>
          </a:p>
          <a:p>
            <a:r>
              <a:rPr lang="en-GB" sz="2800" dirty="0">
                <a:latin typeface="Arial" panose="020B0604020202020204" pitchFamily="34" charset="0"/>
                <a:cs typeface="Arial" panose="020B0604020202020204" pitchFamily="34" charset="0"/>
              </a:rPr>
              <a:t>Track headaches and visual changes</a:t>
            </a:r>
          </a:p>
          <a:p>
            <a:r>
              <a:rPr lang="en-GB" sz="2800" dirty="0">
                <a:latin typeface="Arial" panose="020B0604020202020204" pitchFamily="34" charset="0"/>
                <a:cs typeface="Arial" panose="020B0604020202020204" pitchFamily="34" charset="0"/>
              </a:rPr>
              <a:t>Cognitive testing: memory &amp; attention</a:t>
            </a:r>
          </a:p>
          <a:p>
            <a:r>
              <a:rPr lang="en-GB" sz="2800" dirty="0">
                <a:latin typeface="Arial" panose="020B0604020202020204" pitchFamily="34" charset="0"/>
                <a:cs typeface="Arial" panose="020B0604020202020204" pitchFamily="34" charset="0"/>
              </a:rPr>
              <a:t>Mobility &amp; fatigue assessments </a:t>
            </a:r>
          </a:p>
          <a:p>
            <a:r>
              <a:rPr lang="en-GB" sz="2800" dirty="0">
                <a:latin typeface="Arial" panose="020B0604020202020204" pitchFamily="34" charset="0"/>
                <a:cs typeface="Arial" panose="020B0604020202020204" pitchFamily="34" charset="0"/>
              </a:rPr>
              <a:t>Emotional well-being checks</a:t>
            </a:r>
          </a:p>
          <a:p>
            <a:r>
              <a:rPr lang="en-GB" sz="2800" dirty="0">
                <a:latin typeface="Arial" panose="020B0604020202020204" pitchFamily="34" charset="0"/>
                <a:cs typeface="Arial" panose="020B0604020202020204" pitchFamily="34" charset="0"/>
              </a:rPr>
              <a:t>MDT adjusts the care plan</a:t>
            </a:r>
          </a:p>
          <a:p>
            <a:r>
              <a:rPr lang="en-GB" sz="2800" dirty="0">
                <a:latin typeface="Arial" panose="020B0604020202020204" pitchFamily="34" charset="0"/>
                <a:cs typeface="Arial" panose="020B0604020202020204" pitchFamily="34" charset="0"/>
              </a:rPr>
              <a:t>Monitor treatment side effects</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4" name="Monitor&amp;Evaluate">
            <a:hlinkClick r:id="" action="ppaction://media"/>
            <a:extLst>
              <a:ext uri="{FF2B5EF4-FFF2-40B4-BE49-F238E27FC236}">
                <a16:creationId xmlns:a16="http://schemas.microsoft.com/office/drawing/2014/main" id="{FF77309C-6DFC-A892-35DD-318CD7EB47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8497" y="50904"/>
            <a:ext cx="487363" cy="487363"/>
          </a:xfrm>
          <a:prstGeom prst="rect">
            <a:avLst/>
          </a:prstGeom>
        </p:spPr>
      </p:pic>
    </p:spTree>
    <p:extLst>
      <p:ext uri="{BB962C8B-B14F-4D97-AF65-F5344CB8AC3E}">
        <p14:creationId xmlns:p14="http://schemas.microsoft.com/office/powerpoint/2010/main" val="2092898159"/>
      </p:ext>
    </p:extLst>
  </p:cSld>
  <p:clrMapOvr>
    <a:masterClrMapping/>
  </p:clrMapOvr>
  <mc:AlternateContent xmlns:mc="http://schemas.openxmlformats.org/markup-compatibility/2006">
    <mc:Choice xmlns:p14="http://schemas.microsoft.com/office/powerpoint/2010/main" Requires="p14">
      <p:transition spd="slow" p14:dur="2000" advTm="39343"/>
    </mc:Choice>
    <mc:Fallback>
      <p:transition spd="slow" advTm="39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3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an of a human brain in a neurology clinic">
            <a:extLst>
              <a:ext uri="{FF2B5EF4-FFF2-40B4-BE49-F238E27FC236}">
                <a16:creationId xmlns:a16="http://schemas.microsoft.com/office/drawing/2014/main" id="{7B13B8CE-8531-2FCE-92AC-50EA6CC467F8}"/>
              </a:ext>
            </a:extLst>
          </p:cNvPr>
          <p:cNvPicPr>
            <a:picLocks noChangeAspect="1"/>
          </p:cNvPicPr>
          <p:nvPr/>
        </p:nvPicPr>
        <p:blipFill>
          <a:blip r:embed="rId5">
            <a:alphaModFix amt="50000"/>
          </a:blip>
          <a:srcRect t="16138" r="-1" b="8842"/>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417333C8-ACF6-6E01-7E06-9339433C3C30}"/>
              </a:ext>
            </a:extLst>
          </p:cNvPr>
          <p:cNvSpPr>
            <a:spLocks noGrp="1"/>
          </p:cNvSpPr>
          <p:nvPr>
            <p:ph type="title"/>
          </p:nvPr>
        </p:nvSpPr>
        <p:spPr>
          <a:xfrm>
            <a:off x="1524000" y="1122363"/>
            <a:ext cx="9144000" cy="3063240"/>
          </a:xfrm>
        </p:spPr>
        <p:txBody>
          <a:bodyPr vert="horz" lIns="91440" tIns="45720" rIns="91440" bIns="45720" rtlCol="0" anchor="b">
            <a:normAutofit fontScale="90000"/>
          </a:bodyPr>
          <a:lstStyle/>
          <a:p>
            <a:pPr algn="ctr"/>
            <a:r>
              <a:rPr lang="en-US" sz="4100" dirty="0">
                <a:solidFill>
                  <a:schemeClr val="bg1"/>
                </a:solidFill>
                <a:latin typeface="Arial" panose="020B0604020202020204" pitchFamily="34" charset="0"/>
                <a:cs typeface="Arial" panose="020B0604020202020204" pitchFamily="34" charset="0"/>
              </a:rPr>
              <a:t>Conclusion</a:t>
            </a:r>
            <a:br>
              <a:rPr lang="en-US" sz="4100" dirty="0">
                <a:solidFill>
                  <a:schemeClr val="bg1"/>
                </a:solidFill>
                <a:latin typeface="Arial" panose="020B0604020202020204" pitchFamily="34" charset="0"/>
                <a:cs typeface="Arial" panose="020B0604020202020204" pitchFamily="34" charset="0"/>
              </a:rPr>
            </a:br>
            <a:br>
              <a:rPr lang="en-US" sz="4100" dirty="0">
                <a:solidFill>
                  <a:schemeClr val="bg1"/>
                </a:solidFill>
                <a:latin typeface="Arial" panose="020B0604020202020204" pitchFamily="34" charset="0"/>
                <a:cs typeface="Arial" panose="020B0604020202020204" pitchFamily="34" charset="0"/>
              </a:rPr>
            </a:br>
            <a:r>
              <a:rPr lang="en-US" sz="4100" dirty="0">
                <a:solidFill>
                  <a:schemeClr val="bg1"/>
                </a:solidFill>
                <a:latin typeface="Arial" panose="020B0604020202020204" pitchFamily="34" charset="0"/>
                <a:cs typeface="Arial" panose="020B0604020202020204" pitchFamily="34" charset="0"/>
              </a:rPr>
              <a:t>Astrocytoma affects cognition &amp; daily life</a:t>
            </a:r>
            <a:br>
              <a:rPr lang="en-US" sz="4100" dirty="0">
                <a:solidFill>
                  <a:schemeClr val="bg1"/>
                </a:solidFill>
                <a:latin typeface="Arial" panose="020B0604020202020204" pitchFamily="34" charset="0"/>
                <a:cs typeface="Arial" panose="020B0604020202020204" pitchFamily="34" charset="0"/>
              </a:rPr>
            </a:br>
            <a:r>
              <a:rPr lang="en-US" sz="4100" dirty="0" err="1">
                <a:solidFill>
                  <a:schemeClr val="bg1"/>
                </a:solidFill>
                <a:latin typeface="Arial" panose="020B0604020202020204" pitchFamily="34" charset="0"/>
                <a:cs typeface="Arial" panose="020B0604020202020204" pitchFamily="34" charset="0"/>
              </a:rPr>
              <a:t>Personalised</a:t>
            </a:r>
            <a:r>
              <a:rPr lang="en-US" sz="4100" dirty="0">
                <a:solidFill>
                  <a:schemeClr val="bg1"/>
                </a:solidFill>
                <a:latin typeface="Arial" panose="020B0604020202020204" pitchFamily="34" charset="0"/>
                <a:cs typeface="Arial" panose="020B0604020202020204" pitchFamily="34" charset="0"/>
              </a:rPr>
              <a:t> care improves functioning</a:t>
            </a:r>
            <a:br>
              <a:rPr lang="en-US" sz="4100" dirty="0">
                <a:solidFill>
                  <a:schemeClr val="bg1"/>
                </a:solidFill>
                <a:latin typeface="Arial" panose="020B0604020202020204" pitchFamily="34" charset="0"/>
                <a:cs typeface="Arial" panose="020B0604020202020204" pitchFamily="34" charset="0"/>
              </a:rPr>
            </a:br>
            <a:r>
              <a:rPr lang="en-US" sz="4100" dirty="0">
                <a:solidFill>
                  <a:schemeClr val="bg1"/>
                </a:solidFill>
                <a:latin typeface="Arial" panose="020B0604020202020204" pitchFamily="34" charset="0"/>
                <a:cs typeface="Arial" panose="020B0604020202020204" pitchFamily="34" charset="0"/>
              </a:rPr>
              <a:t>Lifestyle changes support recovery</a:t>
            </a:r>
            <a:br>
              <a:rPr lang="en-US" sz="4100" dirty="0">
                <a:solidFill>
                  <a:schemeClr val="bg1"/>
                </a:solidFill>
                <a:latin typeface="Arial" panose="020B0604020202020204" pitchFamily="34" charset="0"/>
                <a:cs typeface="Arial" panose="020B0604020202020204" pitchFamily="34" charset="0"/>
              </a:rPr>
            </a:br>
            <a:r>
              <a:rPr lang="en-US" sz="4100" dirty="0">
                <a:solidFill>
                  <a:schemeClr val="bg1"/>
                </a:solidFill>
                <a:latin typeface="Arial" panose="020B0604020202020204" pitchFamily="34" charset="0"/>
                <a:cs typeface="Arial" panose="020B0604020202020204" pitchFamily="34" charset="0"/>
              </a:rPr>
              <a:t>Continuous monitoring is essential</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clusion">
            <a:hlinkClick r:id="" action="ppaction://media"/>
            <a:extLst>
              <a:ext uri="{FF2B5EF4-FFF2-40B4-BE49-F238E27FC236}">
                <a16:creationId xmlns:a16="http://schemas.microsoft.com/office/drawing/2014/main" id="{427617D6-5C04-6BE3-C57C-7F22C9FFFE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0794" y="192969"/>
            <a:ext cx="487363" cy="487363"/>
          </a:xfrm>
          <a:prstGeom prst="rect">
            <a:avLst/>
          </a:prstGeom>
        </p:spPr>
      </p:pic>
    </p:spTree>
    <p:extLst>
      <p:ext uri="{BB962C8B-B14F-4D97-AF65-F5344CB8AC3E}">
        <p14:creationId xmlns:p14="http://schemas.microsoft.com/office/powerpoint/2010/main" val="3415570595"/>
      </p:ext>
    </p:extLst>
  </p:cSld>
  <p:clrMapOvr>
    <a:masterClrMapping/>
  </p:clrMapOvr>
  <mc:AlternateContent xmlns:mc="http://schemas.openxmlformats.org/markup-compatibility/2006">
    <mc:Choice xmlns:p14="http://schemas.microsoft.com/office/powerpoint/2010/main" Requires="p14">
      <p:transition spd="slow" p14:dur="2000" advTm="38501"/>
    </mc:Choice>
    <mc:Fallback>
      <p:transition spd="slow" advTm="38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385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C01FFC-8655-1151-71A6-969D0727F81B}"/>
              </a:ext>
            </a:extLst>
          </p:cNvPr>
          <p:cNvSpPr txBox="1"/>
          <p:nvPr/>
        </p:nvSpPr>
        <p:spPr>
          <a:xfrm>
            <a:off x="0" y="0"/>
            <a:ext cx="12191999" cy="6986528"/>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References</a:t>
            </a:r>
          </a:p>
          <a:p>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2 Minute Medicine (n.d.) </a:t>
            </a:r>
            <a:r>
              <a:rPr lang="en-GB" sz="1400" i="1" dirty="0">
                <a:latin typeface="Arial" panose="020B0604020202020204" pitchFamily="34" charset="0"/>
                <a:cs typeface="Arial" panose="020B0604020202020204" pitchFamily="34" charset="0"/>
              </a:rPr>
              <a:t>Patient Basics: Brain </a:t>
            </a:r>
            <a:r>
              <a:rPr lang="en-GB" sz="1400" i="1" dirty="0" err="1">
                <a:latin typeface="Arial" panose="020B0604020202020204" pitchFamily="34" charset="0"/>
                <a:cs typeface="Arial" panose="020B0604020202020204" pitchFamily="34" charset="0"/>
              </a:rPr>
              <a:t>Tumor</a:t>
            </a:r>
            <a:r>
              <a:rPr lang="en-GB" sz="1400" i="1" dirty="0">
                <a:latin typeface="Arial" panose="020B0604020202020204" pitchFamily="34" charset="0"/>
                <a:cs typeface="Arial" panose="020B0604020202020204" pitchFamily="34" charset="0"/>
              </a:rPr>
              <a:t> Overview – image</a:t>
            </a:r>
            <a:r>
              <a:rPr lang="en-GB" sz="1400" dirty="0">
                <a:latin typeface="Arial" panose="020B0604020202020204" pitchFamily="34" charset="0"/>
                <a:cs typeface="Arial" panose="020B0604020202020204" pitchFamily="34" charset="0"/>
              </a:rPr>
              <a:t> [Online image]. Available at: </a:t>
            </a:r>
            <a:r>
              <a:rPr lang="en-GB" sz="1400" u="sng" dirty="0">
                <a:latin typeface="Arial" panose="020B0604020202020204" pitchFamily="34" charset="0"/>
                <a:cs typeface="Arial" panose="020B0604020202020204" pitchFamily="34" charset="0"/>
                <a:hlinkClick r:id="rId3"/>
              </a:rPr>
              <a:t>https://www.2minutemedicine.com/patient-basics-brain-tumor-overview/</a:t>
            </a:r>
            <a:r>
              <a:rPr lang="en-GB" sz="1400" dirty="0">
                <a:latin typeface="Arial" panose="020B0604020202020204" pitchFamily="34" charset="0"/>
                <a:cs typeface="Arial" panose="020B0604020202020204" pitchFamily="34" charset="0"/>
              </a:rPr>
              <a:t> (Accessed: 12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Cancer Research UK (2023) </a:t>
            </a:r>
            <a:r>
              <a:rPr lang="en-GB" sz="1400" i="1" dirty="0">
                <a:latin typeface="Arial" panose="020B0604020202020204" pitchFamily="34" charset="0"/>
                <a:cs typeface="Arial" panose="020B0604020202020204" pitchFamily="34" charset="0"/>
              </a:rPr>
              <a:t>Brain tumours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https://www.cancerresearchuk.org/about-cancer/brain-tumours</a:t>
            </a:r>
            <a:r>
              <a:rPr lang="en-GB" sz="1400" dirty="0">
                <a:latin typeface="Arial" panose="020B0604020202020204" pitchFamily="34" charset="0"/>
                <a:cs typeface="Arial" panose="020B0604020202020204" pitchFamily="34" charset="0"/>
              </a:rPr>
              <a:t> (Accessed: 8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Cancer Research UK (2023) </a:t>
            </a:r>
            <a:r>
              <a:rPr lang="en-GB" sz="1400" i="1" dirty="0">
                <a:latin typeface="Arial" panose="020B0604020202020204" pitchFamily="34" charset="0"/>
                <a:cs typeface="Arial" panose="020B0604020202020204" pitchFamily="34" charset="0"/>
              </a:rPr>
              <a:t>Risks and causes of brain tumours</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5"/>
              </a:rPr>
              <a:t>https://www.cancerresearchuk.org/about-cancer/brain-tumours/risks-causes</a:t>
            </a:r>
            <a:r>
              <a:rPr lang="en-GB" sz="1400" dirty="0">
                <a:latin typeface="Arial" panose="020B0604020202020204" pitchFamily="34" charset="0"/>
                <a:cs typeface="Arial" panose="020B0604020202020204" pitchFamily="34" charset="0"/>
              </a:rPr>
              <a:t> (Accessed: 15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Healthline (2020) </a:t>
            </a:r>
            <a:r>
              <a:rPr lang="en-GB" sz="1400" i="1" dirty="0">
                <a:latin typeface="Arial" panose="020B0604020202020204" pitchFamily="34" charset="0"/>
                <a:cs typeface="Arial" panose="020B0604020202020204" pitchFamily="34" charset="0"/>
              </a:rPr>
              <a:t>Brain cancer: Causes, types &amp; symptoms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6"/>
              </a:rPr>
              <a:t>https://www.healthline.com/health/brain-cancer#overview</a:t>
            </a:r>
            <a:r>
              <a:rPr lang="en-GB" sz="1400" dirty="0">
                <a:latin typeface="Arial" panose="020B0604020202020204" pitchFamily="34" charset="0"/>
                <a:cs typeface="Arial" panose="020B0604020202020204" pitchFamily="34" charset="0"/>
              </a:rPr>
              <a:t> (Accessed: 8 November 2020)</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err="1">
                <a:latin typeface="Arial" panose="020B0604020202020204" pitchFamily="34" charset="0"/>
                <a:cs typeface="Arial" panose="020B0604020202020204" pitchFamily="34" charset="0"/>
              </a:rPr>
              <a:t>Inselspital</a:t>
            </a:r>
            <a:r>
              <a:rPr lang="en-GB" sz="1400" dirty="0">
                <a:latin typeface="Arial" panose="020B0604020202020204" pitchFamily="34" charset="0"/>
                <a:cs typeface="Arial" panose="020B0604020202020204" pitchFamily="34" charset="0"/>
              </a:rPr>
              <a:t> Neurosurgery (n.d.) </a:t>
            </a:r>
            <a:r>
              <a:rPr lang="en-GB" sz="1400" i="1" dirty="0">
                <a:latin typeface="Arial" panose="020B0604020202020204" pitchFamily="34" charset="0"/>
                <a:cs typeface="Arial" panose="020B0604020202020204" pitchFamily="34" charset="0"/>
              </a:rPr>
              <a:t>Pilocytic astrocytoma – image/diagram</a:t>
            </a:r>
            <a:r>
              <a:rPr lang="en-GB" sz="1400" dirty="0">
                <a:latin typeface="Arial" panose="020B0604020202020204" pitchFamily="34" charset="0"/>
                <a:cs typeface="Arial" panose="020B0604020202020204" pitchFamily="34" charset="0"/>
              </a:rPr>
              <a:t> [Online image]. Available at: </a:t>
            </a:r>
            <a:r>
              <a:rPr lang="en-GB" sz="1400" u="sng" dirty="0">
                <a:latin typeface="Arial" panose="020B0604020202020204" pitchFamily="34" charset="0"/>
                <a:cs typeface="Arial" panose="020B0604020202020204" pitchFamily="34" charset="0"/>
                <a:hlinkClick r:id="rId7"/>
              </a:rPr>
              <a:t>https://neurochirurgie.insel.ch/en/what-we-treat/brain-tumor/pilocytic-astrocytoma</a:t>
            </a:r>
            <a:r>
              <a:rPr lang="en-GB" sz="1400" dirty="0">
                <a:latin typeface="Arial" panose="020B0604020202020204" pitchFamily="34" charset="0"/>
                <a:cs typeface="Arial" panose="020B0604020202020204" pitchFamily="34" charset="0"/>
              </a:rPr>
              <a:t> (Accessed: 15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Macmillan Cancer Support (n.d.) </a:t>
            </a:r>
            <a:r>
              <a:rPr lang="en-GB" sz="1400" i="1" dirty="0">
                <a:latin typeface="Arial" panose="020B0604020202020204" pitchFamily="34" charset="0"/>
                <a:cs typeface="Arial" panose="020B0604020202020204" pitchFamily="34" charset="0"/>
              </a:rPr>
              <a:t>Types of brain tumour</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rPr>
              <a:t>https://www.macmillan.org.uk/cancer-information-and-support/brain-tumour/types-of-brain-tumour</a:t>
            </a:r>
            <a:r>
              <a:rPr lang="en-GB" sz="1400" dirty="0">
                <a:latin typeface="Arial" panose="020B0604020202020204" pitchFamily="34" charset="0"/>
                <a:cs typeface="Arial" panose="020B0604020202020204" pitchFamily="34" charset="0"/>
              </a:rPr>
              <a:t> (Accessed: 8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Neuroradiology Teaching Files (n.d.) </a:t>
            </a:r>
            <a:r>
              <a:rPr lang="en-GB" sz="1400" i="1" dirty="0">
                <a:latin typeface="Arial" panose="020B0604020202020204" pitchFamily="34" charset="0"/>
                <a:cs typeface="Arial" panose="020B0604020202020204" pitchFamily="34" charset="0"/>
              </a:rPr>
              <a:t>UDA case – image from neuroradiology teaching files</a:t>
            </a:r>
            <a:r>
              <a:rPr lang="en-GB" sz="1400" dirty="0">
                <a:latin typeface="Arial" panose="020B0604020202020204" pitchFamily="34" charset="0"/>
                <a:cs typeface="Arial" panose="020B0604020202020204" pitchFamily="34" charset="0"/>
              </a:rPr>
              <a:t> [Online image]. Available at: </a:t>
            </a:r>
            <a:r>
              <a:rPr lang="en-GB" sz="1400" u="sng" dirty="0">
                <a:latin typeface="Arial" panose="020B0604020202020204" pitchFamily="34" charset="0"/>
                <a:cs typeface="Arial" panose="020B0604020202020204" pitchFamily="34" charset="0"/>
                <a:hlinkClick r:id="rId9"/>
              </a:rPr>
              <a:t>https://neuroradiologyteachingfiles.com/uda.html</a:t>
            </a:r>
            <a:r>
              <a:rPr lang="en-GB" sz="1400" dirty="0">
                <a:latin typeface="Arial" panose="020B0604020202020204" pitchFamily="34" charset="0"/>
                <a:cs typeface="Arial" panose="020B0604020202020204" pitchFamily="34" charset="0"/>
              </a:rPr>
              <a:t> (Accessed: 15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err="1">
                <a:latin typeface="Arial" panose="020B0604020202020204" pitchFamily="34" charset="0"/>
                <a:cs typeface="Arial" panose="020B0604020202020204" pitchFamily="34" charset="0"/>
              </a:rPr>
              <a:t>Oncoplus</a:t>
            </a:r>
            <a:r>
              <a:rPr lang="en-GB" sz="1400" dirty="0">
                <a:latin typeface="Arial" panose="020B0604020202020204" pitchFamily="34" charset="0"/>
                <a:cs typeface="Arial" panose="020B0604020202020204" pitchFamily="34" charset="0"/>
              </a:rPr>
              <a:t> (n.d.) </a:t>
            </a:r>
            <a:r>
              <a:rPr lang="en-GB" sz="1400" i="1" dirty="0">
                <a:latin typeface="Arial" panose="020B0604020202020204" pitchFamily="34" charset="0"/>
                <a:cs typeface="Arial" panose="020B0604020202020204" pitchFamily="34" charset="0"/>
              </a:rPr>
              <a:t>A Guide on Brain Cancer and Its Treatment – illustration</a:t>
            </a:r>
            <a:r>
              <a:rPr lang="en-GB" sz="1400" dirty="0">
                <a:latin typeface="Arial" panose="020B0604020202020204" pitchFamily="34" charset="0"/>
                <a:cs typeface="Arial" panose="020B0604020202020204" pitchFamily="34" charset="0"/>
              </a:rPr>
              <a:t> [Online image]. Available at: </a:t>
            </a:r>
            <a:r>
              <a:rPr lang="en-GB" sz="1400" u="sng" dirty="0">
                <a:latin typeface="Arial" panose="020B0604020202020204" pitchFamily="34" charset="0"/>
                <a:cs typeface="Arial" panose="020B0604020202020204" pitchFamily="34" charset="0"/>
                <a:hlinkClick r:id="rId10"/>
              </a:rPr>
              <a:t>https://www.oncoplus.co.in/a-guide-on-brain-cancer-and-its-treatment/</a:t>
            </a:r>
            <a:r>
              <a:rPr lang="en-GB" sz="1400" dirty="0">
                <a:latin typeface="Arial" panose="020B0604020202020204" pitchFamily="34" charset="0"/>
                <a:cs typeface="Arial" panose="020B0604020202020204" pitchFamily="34" charset="0"/>
              </a:rPr>
              <a:t> (Accessed: 12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Spencer Institute (n.d.) </a:t>
            </a:r>
            <a:r>
              <a:rPr lang="en-GB" sz="1400" i="1" dirty="0">
                <a:latin typeface="Arial" panose="020B0604020202020204" pitchFamily="34" charset="0"/>
                <a:cs typeface="Arial" panose="020B0604020202020204" pitchFamily="34" charset="0"/>
              </a:rPr>
              <a:t>The structure and physiology of the human brain – diagram</a:t>
            </a:r>
            <a:r>
              <a:rPr lang="en-GB" sz="1400" dirty="0">
                <a:latin typeface="Arial" panose="020B0604020202020204" pitchFamily="34" charset="0"/>
                <a:cs typeface="Arial" panose="020B0604020202020204" pitchFamily="34" charset="0"/>
              </a:rPr>
              <a:t> [Online image]. Available at: </a:t>
            </a:r>
            <a:r>
              <a:rPr lang="en-GB" sz="1400" u="sng" dirty="0">
                <a:latin typeface="Arial" panose="020B0604020202020204" pitchFamily="34" charset="0"/>
                <a:cs typeface="Arial" panose="020B0604020202020204" pitchFamily="34" charset="0"/>
                <a:hlinkClick r:id="rId11"/>
              </a:rPr>
              <a:t>https://spencerinstitute.com/the-structure-and-physiology-of-the-human-brain/</a:t>
            </a:r>
            <a:r>
              <a:rPr lang="en-GB" sz="1400" dirty="0">
                <a:latin typeface="Arial" panose="020B0604020202020204" pitchFamily="34" charset="0"/>
                <a:cs typeface="Arial" panose="020B0604020202020204" pitchFamily="34" charset="0"/>
              </a:rPr>
              <a:t> (Accessed: 12 November 2025)</a:t>
            </a:r>
          </a:p>
          <a:p>
            <a:pPr marL="228600" lvl="0" indent="-228600">
              <a:buFont typeface="+mj-lt"/>
              <a:buAutoNum type="arabicPeriod"/>
            </a:pPr>
            <a:endParaRPr lang="en-GB" sz="1400" dirty="0">
              <a:latin typeface="Arial" panose="020B0604020202020204" pitchFamily="34" charset="0"/>
              <a:cs typeface="Arial" panose="020B0604020202020204" pitchFamily="34" charset="0"/>
            </a:endParaRPr>
          </a:p>
          <a:p>
            <a:pPr marL="228600" lvl="0" indent="-228600">
              <a:buFont typeface="+mj-lt"/>
              <a:buAutoNum type="arabicPeriod"/>
            </a:pPr>
            <a:r>
              <a:rPr lang="en-GB" sz="1400" dirty="0">
                <a:latin typeface="Arial" panose="020B0604020202020204" pitchFamily="34" charset="0"/>
                <a:cs typeface="Arial" panose="020B0604020202020204" pitchFamily="34" charset="0"/>
              </a:rPr>
              <a:t>The Christie NHS Foundation Trust (n.d.) </a:t>
            </a:r>
            <a:r>
              <a:rPr lang="en-GB" sz="1400" i="1" dirty="0">
                <a:latin typeface="Arial" panose="020B0604020202020204" pitchFamily="34" charset="0"/>
                <a:cs typeface="Arial" panose="020B0604020202020204" pitchFamily="34" charset="0"/>
              </a:rPr>
              <a:t>Brain tumours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2"/>
              </a:rPr>
              <a:t>https://www.christie.nhs.uk/understanding-cancer/types-of-cancer/brain-tumours</a:t>
            </a:r>
            <a:r>
              <a:rPr lang="en-GB" sz="1400" dirty="0">
                <a:latin typeface="Arial" panose="020B0604020202020204" pitchFamily="34" charset="0"/>
                <a:cs typeface="Arial" panose="020B0604020202020204" pitchFamily="34" charset="0"/>
              </a:rPr>
              <a:t> (Accessed: 8 November 2025)</a:t>
            </a:r>
          </a:p>
          <a:p>
            <a:pPr marL="228600" indent="-228600">
              <a:buFont typeface="+mj-lt"/>
              <a:buAutoNum type="arabicPeriod"/>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3017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3331</TotalTime>
  <Words>2196</Words>
  <Application>Microsoft Office PowerPoint</Application>
  <PresentationFormat>Widescreen</PresentationFormat>
  <Paragraphs>105</Paragraphs>
  <Slides>15</Slides>
  <Notes>14</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Andreea Catalina Paun Student number: 1919504  Lecturer’s name: Robert Nartowski Module code: BMHP5023 Assignment Title: Component 2: Presentation (PowerPoint with Voice-Over)</vt:lpstr>
      <vt:lpstr>Introduction Brain Cancer: Grade III Astrocytoma  </vt:lpstr>
      <vt:lpstr>Name: “Freda Johnson, 48-year-old” Occupation: Office worker Lifestyle: Sedentary, smokes occasionally, drinks socially, high stress Medical history: Headaches, memory issues, blurred vision Diagnosis: Grade III Astrocytoma (malignant brain tumour)</vt:lpstr>
      <vt:lpstr>Overview of Brain Cancer - definition: an overgrowth of cells in your brain that forms masses called brain tumours  - Two main types: primary (tumour that starts in the brain) and secondary (that has spread to the brain from somewhere else in the body)  -Common types: Gliomas (astrocytoma, ependymoma), meningiomas (Macmillan Cancer Support, n.d.) - UK prevalence: around 12,300 people are diagnosed with a brain tumour in the UK each year </vt:lpstr>
      <vt:lpstr>Anatomy and Physiology of the Brain: -Cerebrum, cerebellum, brainstem -Functional lobes (frontal, temporal, parietal, occipital) -Blood supply- Circle of Willis, role of the blood-brain barrier -Neurons and glial cells – communication via neurotransmitters and action potentials </vt:lpstr>
      <vt:lpstr>How Brain Cancer Affects Physiology -Tumour mass increases intracranial pressure (headaches, nausea) -Compression damages the surrounding neurons and affects blood flow -Secondary effects: seizures, cognitive decline, vision and balance issues </vt:lpstr>
      <vt:lpstr>Causes and Risk Factors: -Age &gt; 40 years -Genetic Mutations  -Family history -Lifestyle influences: smoking, obesity, poor diet</vt:lpstr>
      <vt:lpstr>Diagnostic Tests and Monitoring for Freda:  -MRI: Grade 3 Astrocytoma (left frontal) -CT scan: swelling &amp; tissue compression -Biopsy: malignant astrocytic cells  -Neurological exam: memory &amp; attention deficits -Monitoring: BP, weight, headaches -Symptom diary: vision + cognitive changes </vt:lpstr>
      <vt:lpstr>Treatment Options:  -Surgery to remove tumour -Radiotherapy after surgery -Chemotherapy: Temozolomide -Anti-seizure medication -Steroids for brain swelling -MDT monitoring of cognition</vt:lpstr>
      <vt:lpstr>Freda’s Care plan</vt:lpstr>
      <vt:lpstr>Communication and Ethics in Freda’s Care plan</vt:lpstr>
      <vt:lpstr>Freda’s Lifestyle Recommendations</vt:lpstr>
      <vt:lpstr>Monitoring &amp; Evaluation</vt:lpstr>
      <vt:lpstr>Conclusion  Astrocytoma affects cognition &amp; daily life Personalised care improves functioning Lifestyle changes support recovery Continuous monitoring is essential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Andreea Catalina Paun</dc:creator>
  <cp:lastModifiedBy>Andreea Catalina Paun</cp:lastModifiedBy>
  <cp:revision>1</cp:revision>
  <dcterms:created xsi:type="dcterms:W3CDTF">2025-11-14T10:05:34Z</dcterms:created>
  <dcterms:modified xsi:type="dcterms:W3CDTF">2025-11-16T21:39:52Z</dcterms:modified>
</cp:coreProperties>
</file>