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32"/>
  </p:notesMasterIdLst>
  <p:sldIdLst>
    <p:sldId id="256" r:id="rId5"/>
    <p:sldId id="276" r:id="rId6"/>
    <p:sldId id="292" r:id="rId7"/>
    <p:sldId id="277" r:id="rId8"/>
    <p:sldId id="278" r:id="rId9"/>
    <p:sldId id="279" r:id="rId10"/>
    <p:sldId id="280" r:id="rId11"/>
    <p:sldId id="282" r:id="rId12"/>
    <p:sldId id="295" r:id="rId13"/>
    <p:sldId id="308" r:id="rId14"/>
    <p:sldId id="283" r:id="rId15"/>
    <p:sldId id="299" r:id="rId16"/>
    <p:sldId id="296" r:id="rId17"/>
    <p:sldId id="286" r:id="rId18"/>
    <p:sldId id="300" r:id="rId19"/>
    <p:sldId id="287" r:id="rId20"/>
    <p:sldId id="301" r:id="rId21"/>
    <p:sldId id="302" r:id="rId22"/>
    <p:sldId id="288" r:id="rId23"/>
    <p:sldId id="298" r:id="rId24"/>
    <p:sldId id="289" r:id="rId25"/>
    <p:sldId id="290" r:id="rId26"/>
    <p:sldId id="303" r:id="rId27"/>
    <p:sldId id="304" r:id="rId28"/>
    <p:sldId id="305" r:id="rId29"/>
    <p:sldId id="306" r:id="rId30"/>
    <p:sldId id="30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37"/>
    <p:restoredTop sz="94720"/>
  </p:normalViewPr>
  <p:slideViewPr>
    <p:cSldViewPr snapToGrid="0">
      <p:cViewPr varScale="1">
        <p:scale>
          <a:sx n="102" d="100"/>
          <a:sy n="102" d="100"/>
        </p:scale>
        <p:origin x="136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38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7ADD9-2083-264C-A652-8D52D02F7E72}" type="datetimeFigureOut">
              <a:rPr lang="en-US" smtClean="0"/>
              <a:t>10/17/23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DC217-DF71-1A49-B3EA-559F1F43B0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45B08281-154C-4FEF-A6DF-18BA3AC0F374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fld id="{04D857D4-BD7E-4A06-844B-AAD504F1114F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916AFA50-87A4-4E99-B112-8C6B1DFB84B2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6B3905CA-BF0F-4A1B-AA0D-85E42F5D5A85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/>
            <a:r>
              <a:rPr lang="en-US" dirty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fld id="{D3DA9A77-60C0-4BB8-898D-2828EE4073AD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C1F30CD5-42B1-4614-9F46-5D29928CC2DB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EE6020E3-D95B-4E55-964F-4B1A98BDAA6F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AE46C21D-EBB5-4F3D-B06D-166777189317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1DFFEA26-EB1D-498C-95CD-1ECE586790AA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539842EE-D56F-4F18-94E7-094CEF23F906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FC9A72C8-1C87-42EF-8A11-BF6DFA19ED8B}" type="datetime1">
              <a:rPr lang="en-US" smtClean="0"/>
              <a:t>10/17/23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2466/pms.98.3.927-943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1458" y="977029"/>
            <a:ext cx="7718741" cy="3093929"/>
          </a:xfrm>
        </p:spPr>
        <p:txBody>
          <a:bodyPr/>
          <a:lstStyle/>
          <a:p>
            <a:pPr lvl="0" algn="ctr">
              <a:lnSpc>
                <a:spcPct val="150000"/>
              </a:lnSpc>
            </a:pPr>
            <a:r>
              <a:rPr lang="en-GB" sz="4000" dirty="0">
                <a:effectLst/>
                <a:latin typeface="Arial Black" panose="020B0604020202020204" pitchFamily="34" charset="0"/>
                <a:ea typeface="Times New Roman" panose="02020603050405020304" pitchFamily="18" charset="0"/>
                <a:cs typeface="Arial Black" panose="020B0604020202020204" pitchFamily="34" charset="0"/>
              </a:rPr>
              <a:t>PREVALENCE OF PHYSICAL ACTIVITY AMONG STUDENTS IN A PUBLIC UNIVERSITY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68D447-28D3-4F5F-B2DC-FD67E9015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2649" y="4691802"/>
            <a:ext cx="9500507" cy="2272669"/>
          </a:xfrm>
        </p:spPr>
        <p:txBody>
          <a:bodyPr/>
          <a:lstStyle/>
          <a:p>
            <a:pPr algn="r">
              <a:lnSpc>
                <a:spcPct val="100000"/>
              </a:lnSpc>
              <a:spcAft>
                <a:spcPts val="600"/>
              </a:spcAft>
            </a:pPr>
            <a:r>
              <a:rPr lang="en-US" sz="2000" b="1" dirty="0">
                <a:latin typeface="Arial Black" panose="020B0604020202020204" pitchFamily="34" charset="0"/>
                <a:cs typeface="Arial Black" panose="020B0604020202020204" pitchFamily="34" charset="0"/>
              </a:rPr>
              <a:t>NAME: RATHI LEELA SAMUEL</a:t>
            </a:r>
          </a:p>
          <a:p>
            <a:pPr algn="r">
              <a:lnSpc>
                <a:spcPct val="100000"/>
              </a:lnSpc>
              <a:spcAft>
                <a:spcPts val="600"/>
              </a:spcAft>
            </a:pPr>
            <a:r>
              <a:rPr lang="en-US" sz="2000" b="1" dirty="0">
                <a:latin typeface="Arial Black" panose="020B0604020202020204" pitchFamily="34" charset="0"/>
                <a:cs typeface="Arial Black" panose="020B0604020202020204" pitchFamily="34" charset="0"/>
              </a:rPr>
              <a:t>ID: 2235132</a:t>
            </a:r>
          </a:p>
          <a:p>
            <a:pPr algn="r">
              <a:lnSpc>
                <a:spcPct val="100000"/>
              </a:lnSpc>
              <a:spcAft>
                <a:spcPts val="600"/>
              </a:spcAft>
            </a:pPr>
            <a:r>
              <a:rPr lang="en-US" sz="2000" b="1" dirty="0">
                <a:latin typeface="Arial Black" panose="020B0604020202020204" pitchFamily="34" charset="0"/>
                <a:cs typeface="Arial Black" panose="020B0604020202020204" pitchFamily="34" charset="0"/>
              </a:rPr>
              <a:t>MODULE CODE: LCHS7001 </a:t>
            </a:r>
          </a:p>
          <a:p>
            <a:pPr algn="r">
              <a:lnSpc>
                <a:spcPct val="100000"/>
              </a:lnSpc>
              <a:spcAft>
                <a:spcPts val="600"/>
              </a:spcAft>
            </a:pPr>
            <a:r>
              <a:rPr lang="en-US" sz="2000" b="1" dirty="0">
                <a:latin typeface="Arial Black" panose="020B0604020202020204" pitchFamily="34" charset="0"/>
                <a:cs typeface="Arial Black" panose="020B0604020202020204" pitchFamily="34" charset="0"/>
              </a:rPr>
              <a:t>LECTURER’S NAME: DR. AISHAT T. BAKRE</a:t>
            </a:r>
          </a:p>
          <a:p>
            <a:pPr algn="r">
              <a:lnSpc>
                <a:spcPct val="10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9E87F-A899-5CE0-3549-6DB59D6AB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862" y="136525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4F372-5698-B7FC-BDC4-16A8D76B7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6926" y="1632858"/>
            <a:ext cx="10055211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healthy lifestyle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should be an important factor for all ages, but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early formation of this habit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can become a root to the future.</a:t>
            </a:r>
          </a:p>
          <a:p>
            <a:pPr marL="457200" indent="-4572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is also found that the lack of physical activity increases the risk of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cardiovascular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diseases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obesity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osteoporosis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in later life (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Sandu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et al., 2018)</a:t>
            </a:r>
          </a:p>
          <a:p>
            <a:pPr marL="457200" indent="-4572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Various studies shows that physical inactivity and sedentary behaviour are common among university students are raising (Lee et al., 2016)</a:t>
            </a:r>
          </a:p>
          <a:p>
            <a:pPr marL="457200" indent="-4572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Studies highlighted that student population are more prone to obesity than the general population (Jiang et al., 2019)</a:t>
            </a:r>
          </a:p>
          <a:p>
            <a:pPr marL="457200" indent="-4572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tx1"/>
              </a:buClr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292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F84CE-8DC1-E4D2-4525-AC28468C5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95" y="334809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LITERATURE BASED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73581-26C7-7867-9D98-BF9CB6E794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0795" y="1993563"/>
            <a:ext cx="9897006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Demographics, psychological,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social factors, and environmental factors influence the university students’ physical activity behaviour(Simons et al., 2015)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Various research inclines that the university students show a drastic downfall in the participation in physical activities (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Kann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et al., 2018)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recent finding states that 1 in 4 adults does not fulfil physical activity requirements (WHO, 2022) 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physically inactive population have 20-30% of increased risk of death from various diseases (WHO, 2022)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677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51D9C-FA35-3EC9-0C9E-C127496FE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EC44B-EDF4-E001-50D4-B364C24B3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level of physical activity among the University students can provide various insights into the overall health and well-being (Irwin et al., 2004).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Previous research (</a:t>
            </a:r>
            <a:r>
              <a:rPr lang="en-GB" sz="2000" dirty="0" err="1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Arzu</a:t>
            </a:r>
            <a:r>
              <a:rPr lang="en-GB" sz="2000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al., 2006) shows that understanding the pattern of physical activity among the university students is crucial for forming health promotion and strategies.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3741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on this topic contributes to the health knowledge, academic performances and develops healthier campus environment.</a:t>
            </a:r>
          </a:p>
          <a:p>
            <a:pPr>
              <a:lnSpc>
                <a:spcPct val="150000"/>
              </a:lnSpc>
            </a:pPr>
            <a:endParaRPr lang="en-GB" sz="2000" dirty="0">
              <a:solidFill>
                <a:srgbClr val="37415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0" i="0" u="none" strike="noStrike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b="0" i="0" u="none" strike="noStrike" dirty="0">
              <a:solidFill>
                <a:srgbClr val="37415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977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BA4BA-1BDD-A784-822E-79E021EE9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127" y="646762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PROPOSED RESEARCH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73305-6148-4EF4-45E4-1525C18DF1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2" y="2480930"/>
            <a:ext cx="9779182" cy="3366815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What is the prevalence of physical activity among students in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public university?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are the barriers of physical activity among the students in the public university?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the university disciplines and academics promote physical activity among the public university students? </a:t>
            </a:r>
          </a:p>
          <a:p>
            <a:pPr algn="ctr"/>
            <a:endParaRPr lang="en-GB" i="1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D08BF0-854E-B9E9-0D07-FF2D5230AD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(Verma et al., 2022)</a:t>
            </a:r>
          </a:p>
        </p:txBody>
      </p:sp>
    </p:spTree>
    <p:extLst>
      <p:ext uri="{BB962C8B-B14F-4D97-AF65-F5344CB8AC3E}">
        <p14:creationId xmlns:p14="http://schemas.microsoft.com/office/powerpoint/2010/main" val="1253373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277DC-C992-46F6-966A-348A436E3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AIMS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04BBC-AAAF-935E-51A3-B32DEFF541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140" y="1842103"/>
            <a:ext cx="10157534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aim is to investigate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the prevalence of physical activity among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university students.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To determine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factors influencing and hindering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physical activity among the public university students. 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objective is to explore the various factors like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lifestyle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academic routine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that influences the physical activity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emphasise and determine the student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perception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on leading a physically active lifestyle during their routine academic curricular activities.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737F30-8154-E890-505A-2DF6A87CCB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(Verma et al., 2022)</a:t>
            </a:r>
          </a:p>
        </p:txBody>
      </p:sp>
    </p:spTree>
    <p:extLst>
      <p:ext uri="{BB962C8B-B14F-4D97-AF65-F5344CB8AC3E}">
        <p14:creationId xmlns:p14="http://schemas.microsoft.com/office/powerpoint/2010/main" val="3705582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607A7-8128-2349-81C1-14C1A2A36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0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A0F15-88A4-82C3-4021-92337D185E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0279" y="1525044"/>
            <a:ext cx="10173608" cy="3807911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research will be carried out with the quantitative research methodology.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quantitative research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methodology is very useful in determining the prevalence of physical activity among university students.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“Quantitative Research is the numerical representation and manipulation of observations for the purpose of describing and explaining the phenomena that those observations reflect.”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Since the research requires a study of the prevalence and assessment of the trends of the physical activity among the students, a quantitative approach will be chosen over the other research methods.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F4733E-F407-38BC-CC73-BCF9093A8F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Sukamolson</a:t>
            </a:r>
            <a:r>
              <a:rPr lang="en-GB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2007)</a:t>
            </a:r>
            <a:endParaRPr lang="en-US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644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EA796-F7C2-DAE5-FD14-F94865C98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227849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RESEARCH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CEE06-E454-5B74-0F3A-5811E4299F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745592"/>
            <a:ext cx="9779182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research is a population based analyses and hence a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cross sectional study design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 proposed.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Cross-Sectional study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design is conducted to calculate the prevalence of the outcome for the given population.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5035DA-7797-5AE0-D8BF-0804E4FE8B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Setial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al., 2016)</a:t>
            </a:r>
          </a:p>
        </p:txBody>
      </p:sp>
      <p:pic>
        <p:nvPicPr>
          <p:cNvPr id="7" name="Picture 6" descr="A diagram of a study&#10;&#10;Description automatically generated">
            <a:extLst>
              <a:ext uri="{FF2B5EF4-FFF2-40B4-BE49-F238E27FC236}">
                <a16:creationId xmlns:a16="http://schemas.microsoft.com/office/drawing/2014/main" id="{48418441-AE85-B052-DCD1-6A268531A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6179" y="3923737"/>
            <a:ext cx="8108141" cy="159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36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B18B-F904-7730-628B-4912BE9FC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392" y="136525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RESEARCH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90162-985D-CE2C-21C7-C9C01AA52E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695" y="1745592"/>
            <a:ext cx="9779182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cross sectional study design is cost-effective and quick to conduct as it gives a snapshot of the outcome when compared with other existing study designs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Students will be selected from various disciplines to understand the demographic variables.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By applying this cross sectional study design, it highlights the health related behaviours and their health determinants of the students in the public university.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provides a ‘snapshot</a:t>
            </a: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of the outcome and the characteristics associated with it at a specific point of time </a:t>
            </a:r>
            <a:endParaRPr lang="en-GB" sz="1400" i="0" u="none" strike="noStrike" dirty="0">
              <a:solidFill>
                <a:srgbClr val="222222"/>
              </a:solidFill>
              <a:effectLst/>
              <a:latin typeface="-apple-system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400" i="0" u="none" strike="noStrike" dirty="0">
                <a:solidFill>
                  <a:srgbClr val="374151"/>
                </a:solidFill>
                <a:effectLst/>
                <a:latin typeface="Söhne"/>
              </a:rPr>
              <a:t>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64E4DD-5555-61B2-158A-9D8CD2F4AB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(Levin et al., 2006)</a:t>
            </a:r>
          </a:p>
        </p:txBody>
      </p:sp>
    </p:spTree>
    <p:extLst>
      <p:ext uri="{BB962C8B-B14F-4D97-AF65-F5344CB8AC3E}">
        <p14:creationId xmlns:p14="http://schemas.microsoft.com/office/powerpoint/2010/main" val="3824809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495D4-DD90-290A-F656-CD4655BA9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RECRUITMENT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9552-FF59-F39C-7C69-5992785D7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Recruitment is the first contact between the researcher and study participants.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recruitment for the research will be processed through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volunteers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in context of the research study.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Flyers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bulletin boards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will be used to pull participants into the research.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and university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social media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sites will be used to pass the information between the students to learn about the study and volunteer them for the study.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09E433-CF0D-DE23-7322-D75EDD5522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(Acharya et al., 2017)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E0AB67-1FC2-16B2-8FAD-E1234A08C7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626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85C99-AF84-2E8E-CC8D-70E31BFB9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844" y="-62630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SAMPLING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9D375-F9B7-E5AD-EB26-721F63F15D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458" y="1462089"/>
            <a:ext cx="10119956" cy="4359562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sample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is a specific subset of population to represent a specific research.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university’s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enrolment database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will give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sample frame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the research.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 quantitative research design is in order, a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probability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method of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simple random sampling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will be used here.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Simple random sampling provides equal chance to every element, ensuring unbiased representation, simplicity, and ease of implementation compared to other methods.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simple random sampling is used where each member of the population will have the equal probability of being chosen for the study.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9885CB-B606-8A6C-946C-224E82B7B5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(Acharya et al., 2017)</a:t>
            </a:r>
          </a:p>
        </p:txBody>
      </p:sp>
    </p:spTree>
    <p:extLst>
      <p:ext uri="{BB962C8B-B14F-4D97-AF65-F5344CB8AC3E}">
        <p14:creationId xmlns:p14="http://schemas.microsoft.com/office/powerpoint/2010/main" val="2114095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C6CDC-276C-ECA0-D54D-E16346B8E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54" y="567820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STUDY PARTICIPANTS 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C574E-CDBA-2F07-02CC-113898498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4638" y="2283819"/>
            <a:ext cx="9779182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students of the public university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will be the study participants and the samples to research the prevalence of physical activity.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this research, all the students of the public university will be chosen to understand the prevalence of physical activity among them.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C6271D-3FAC-9106-0864-E3F523F7DC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(Acharya et al., 2017)</a:t>
            </a:r>
          </a:p>
        </p:txBody>
      </p:sp>
    </p:spTree>
    <p:extLst>
      <p:ext uri="{BB962C8B-B14F-4D97-AF65-F5344CB8AC3E}">
        <p14:creationId xmlns:p14="http://schemas.microsoft.com/office/powerpoint/2010/main" val="37896291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E039C-CA63-D574-3FFD-4DE43B7F0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992" y="609600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MATERIALS AND DATA COLLECTION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8EB57-307C-5553-3868-10AC7F6CF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992" y="2462349"/>
            <a:ext cx="10338707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IPAQ (International Physical Activity Questionnaire)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is a reliable physical activity data collection tool developed to measure the health related physical activity in a specific population. 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has long and short form questionnaires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Here, a short from of IPAQ questionnaire will be used to determine the prevalence of physical activity among the public university students in accordance with their academics, barriers and disciplines.</a:t>
            </a:r>
          </a:p>
          <a:p>
            <a:endParaRPr lang="en-GB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6B8B35-B830-A1D4-BB51-B9B5E6DED3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(Craig et al., 2003)</a:t>
            </a:r>
          </a:p>
        </p:txBody>
      </p:sp>
    </p:spTree>
    <p:extLst>
      <p:ext uri="{BB962C8B-B14F-4D97-AF65-F5344CB8AC3E}">
        <p14:creationId xmlns:p14="http://schemas.microsoft.com/office/powerpoint/2010/main" val="24993706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352B1-1ACA-BCD3-D017-B117E0AC6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0492" y="763617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MATERIALS AND DATA COLLECTION METHODS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3AD7B-04A4-77DE-90A7-B913E7D92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814" y="2482237"/>
            <a:ext cx="9356537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physical activities will be calculated by the the time spent for physical activity including the type and time of the activity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Further the IPAQ questionnaire will be assessed via email and social media of the public university students. </a:t>
            </a:r>
          </a:p>
          <a:p>
            <a:endParaRPr lang="en-GB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6EC374-C54C-E576-E8B1-35A5CB7973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(Craig et al., 2003)</a:t>
            </a:r>
          </a:p>
        </p:txBody>
      </p:sp>
    </p:spTree>
    <p:extLst>
      <p:ext uri="{BB962C8B-B14F-4D97-AF65-F5344CB8AC3E}">
        <p14:creationId xmlns:p14="http://schemas.microsoft.com/office/powerpoint/2010/main" val="2527450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F9A7C-3546-5526-AB5C-5D81C2EFC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1" y="701743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MATERIALS AND DATA COLLECTION METHODS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D3B2AB-9A2B-EDB2-9728-ADA570E02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2" y="2348049"/>
            <a:ext cx="9779182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Statistical Package for the Social Sciences (SPSS)</a:t>
            </a:r>
            <a:r>
              <a:rPr lang="en-GB" sz="20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is a software widely used for statistical analysis and data management in social science research.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is a software specialised in determining and exploring the statistical data for a research.</a:t>
            </a:r>
            <a:endParaRPr lang="en-GB" sz="20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will be used in the quantitative analysis and as one of the data collection materials.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D5C35C-2DBA-04E9-336F-EA317EBE60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(Sun et al., 2019)</a:t>
            </a:r>
          </a:p>
        </p:txBody>
      </p:sp>
    </p:spTree>
    <p:extLst>
      <p:ext uri="{BB962C8B-B14F-4D97-AF65-F5344CB8AC3E}">
        <p14:creationId xmlns:p14="http://schemas.microsoft.com/office/powerpoint/2010/main" val="1378952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F1E86-EB0E-DADB-ED79-6655FB39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DATA ANALYSIS TECHNIQUE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B8A37-8877-02A0-490F-A0D505619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 the study is based on analysing the outcome and prevalence of physical activity among the public university students,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descriptive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method of data analysis techniques will be used.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descriptive research study emphasise on the characteristics, trend and categories of the study by describing the mean, median, mode and sum of the data.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statistical analysis will include t-test, ANOVA, chi-squared test and Corelation,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81578-9F76-0041-A060-349ECD8011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(Holton et al., 2005)</a:t>
            </a:r>
          </a:p>
        </p:txBody>
      </p:sp>
    </p:spTree>
    <p:extLst>
      <p:ext uri="{BB962C8B-B14F-4D97-AF65-F5344CB8AC3E}">
        <p14:creationId xmlns:p14="http://schemas.microsoft.com/office/powerpoint/2010/main" val="2067975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8710F-25E2-BE33-98DB-9E7F85211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DATA ANALYSIS TECHNIQUE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D6BD7-BBA4-3DC0-345E-17CCBC4B5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2" y="1903167"/>
            <a:ext cx="9779182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T-test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 a tool helpful in evaluating the difference between the two significant groups of population.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Here, the prevalence of the physical activity will be compared and studied among two different groups like male and female students.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ANOVA (Analysis of Variance)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can be used to study different variables of the research.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Here, the students from various disciplines or parted from age groups will be studied using this method.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4DF7C1-6229-2811-E850-1B0568938D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(Waller et al.,2014)</a:t>
            </a:r>
          </a:p>
        </p:txBody>
      </p:sp>
    </p:spTree>
    <p:extLst>
      <p:ext uri="{BB962C8B-B14F-4D97-AF65-F5344CB8AC3E}">
        <p14:creationId xmlns:p14="http://schemas.microsoft.com/office/powerpoint/2010/main" val="2454032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AB779-5A8F-E73F-E870-78039263D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DATA ANALYSIS TECHNIQUE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8A07E-F622-3E68-E0EC-8A2265DA9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1745592"/>
            <a:ext cx="9981475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Chi-square tes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 is helpful in analysing the association between the two variables of the study.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Here, the relations and association between the various categories of the student population will be studied.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Correlation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helps in identifying and emphasising the relationship between two variables of the study.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Here, the the student population will be studied for the relationship between academics and the physical activity.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761988-4C59-A14B-55BD-42101BC0EA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(Waller et al.,2014)</a:t>
            </a:r>
          </a:p>
        </p:txBody>
      </p:sp>
    </p:spTree>
    <p:extLst>
      <p:ext uri="{BB962C8B-B14F-4D97-AF65-F5344CB8AC3E}">
        <p14:creationId xmlns:p14="http://schemas.microsoft.com/office/powerpoint/2010/main" val="20381229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86A7B-C2A8-B3FE-4A2A-BDEBAF8F3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25961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EC2FC-71F4-721C-489D-92639505EA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775" y="2097528"/>
            <a:ext cx="10332900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voluntary participation of the university students will be sought through an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informed consent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Students will be ensured that they will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not be coerced or pressurised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take part in the research.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consent will be included with the purpose, procedure,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risks and benefits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of the study.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 assurance on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confidentiality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of the personal information of the student will be emphasized. 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11793-DA8D-1E11-2F37-D2E4573C43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(Hasan et al.,2021)</a:t>
            </a:r>
          </a:p>
        </p:txBody>
      </p:sp>
    </p:spTree>
    <p:extLst>
      <p:ext uri="{BB962C8B-B14F-4D97-AF65-F5344CB8AC3E}">
        <p14:creationId xmlns:p14="http://schemas.microsoft.com/office/powerpoint/2010/main" val="442039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055E5-0E2F-64FC-3DF9-192E54715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9D3B71-7640-FEA2-24C9-1DE50BBA79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2" y="1842103"/>
            <a:ext cx="9779182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participant students’ information will be kept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confidential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anonymised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under safe limitations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potential harm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through this research are well-studied and efforts are taken to minimise the same which can maximise benefits from the research study.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clear and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transparent communication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will be followed through out the research process by addressing the concerns of the student participants.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Interpretation of the results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 a crucial process and ethically important, which will be followed throughout.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A1B8C7-2E29-CC9A-86C7-DC508EA302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(Hasan et al.,2021)</a:t>
            </a:r>
          </a:p>
        </p:txBody>
      </p:sp>
    </p:spTree>
    <p:extLst>
      <p:ext uri="{BB962C8B-B14F-4D97-AF65-F5344CB8AC3E}">
        <p14:creationId xmlns:p14="http://schemas.microsoft.com/office/powerpoint/2010/main" val="1252607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1C4C0-EBCF-1735-F5B6-B71E501F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1" y="-1261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AE669-9FFD-D317-FB7E-ADCDE5E88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1470020"/>
            <a:ext cx="9779182" cy="3366815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 physical activity is very important among young adults, a tailored intervention will be applied for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healthier lifestyle.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Health education and health promotion will be implemented according to the study research statistics.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Implementing and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emphasizing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importance of physical activity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 a priority can improve the overall well-being of the students.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risks of physical inactivity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benefits of physical activity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will be implemented in accordance with the evidence based research study.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8396E1-D57E-A93C-0309-4B41A5E2C2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(Verma et al., 2022)</a:t>
            </a:r>
          </a:p>
        </p:txBody>
      </p:sp>
    </p:spTree>
    <p:extLst>
      <p:ext uri="{BB962C8B-B14F-4D97-AF65-F5344CB8AC3E}">
        <p14:creationId xmlns:p14="http://schemas.microsoft.com/office/powerpoint/2010/main" val="17060896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E5B4B-6348-BFEE-72D3-FACCA0763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813" y="-219075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PLAN OF WORK</a:t>
            </a:r>
          </a:p>
        </p:txBody>
      </p:sp>
      <p:graphicFrame>
        <p:nvGraphicFramePr>
          <p:cNvPr id="8" name="Table 9">
            <a:extLst>
              <a:ext uri="{FF2B5EF4-FFF2-40B4-BE49-F238E27FC236}">
                <a16:creationId xmlns:a16="http://schemas.microsoft.com/office/drawing/2014/main" id="{80056902-83C6-43ED-6D35-7F28B5319F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8565708"/>
              </p:ext>
            </p:extLst>
          </p:nvPr>
        </p:nvGraphicFramePr>
        <p:xfrm>
          <a:off x="894555" y="1353979"/>
          <a:ext cx="10402889" cy="47548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3443288">
                  <a:extLst>
                    <a:ext uri="{9D8B030D-6E8A-4147-A177-3AD203B41FA5}">
                      <a16:colId xmlns:a16="http://schemas.microsoft.com/office/drawing/2014/main" val="3268592235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3818413969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273411197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312416617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2761416268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1622293871"/>
                    </a:ext>
                  </a:extLst>
                </a:gridCol>
                <a:gridCol w="1143001">
                  <a:extLst>
                    <a:ext uri="{9D8B030D-6E8A-4147-A177-3AD203B41FA5}">
                      <a16:colId xmlns:a16="http://schemas.microsoft.com/office/drawing/2014/main" val="443056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TASKS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WEEK 1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WEEK 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WEEK 3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WEEK 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WEEK 5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WEEK 6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423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SELECTING THE TOPIC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804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LITERATURE REVIEW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6335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AIMS AND OBJECTIVES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524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RESEARCH QUESTION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3682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METHOD AND DESIGN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9385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SAMPLING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9427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DATA COLLECTION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7477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ETHICAL IMPLEMENTATION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7621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DATA ANALYSIS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5343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REPORT WRITING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204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FEEDBACK AND SUBMISSION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9479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3620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72086-8600-8499-C6E5-7802F029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1" y="-165100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B3E53-B43B-11EE-F02C-981BF7A08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0367" y="1249363"/>
            <a:ext cx="10072008" cy="3366815"/>
          </a:xfrm>
        </p:spPr>
        <p:txBody>
          <a:bodyPr/>
          <a:lstStyle/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Aboelela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Sally W., et al. "Defining interdisciplinary research: Conclusions from a critical review of the literature."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Health services research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42.1p1 (2007): 329-346.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Acharya, Anita S., et al. "Sampling: Why and how of it."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Indian Journal of Medical Specialties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4.2 (2013): 330-333.</a:t>
            </a: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Arzu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D.,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Tuzun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E. H., &amp;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Eker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 (2006). Perceived barriers to physical activity in university students.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sports science &amp; medicine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(4), 615.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Bloomfield, Jacqueline, and Murray J. Fisher. "Quantitative research design."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the Australasian Rehabilitation Nurses Association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22.2 (2019): 27-30.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Ceschini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F.L. 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 al.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(2009) ‘Prevalence of physical inactivity and associated factors among high school students from State’s Public Schools’, </a:t>
            </a:r>
            <a:r>
              <a:rPr lang="en-GB" sz="1800" i="1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Jornal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GB" sz="1800" i="1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Pediatria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0(0). 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Clemente, Filipe Manuel, et al. "Physical activity patterns in university students: Do they follow the public health guidelines?."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PloS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one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11.3 (2016): e0152516.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Connelly, Lynne M. "Ethical considerations in research studies." </a:t>
            </a:r>
            <a:r>
              <a:rPr lang="en-GB" sz="1800" i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Medsurg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nursing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23.1 (2014): 54-56.</a:t>
            </a: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Craig, Cora L., et al. "International physical activity questionnaire: 12-country reliability and validity."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Medicine &amp; science in sports &amp; exercise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35.8 (2003): 1381-1395.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7590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04526-A5CC-65A8-F870-1D41DC650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6408" y="0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951DD-733C-B97D-141D-6C666205C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3193" y="1471367"/>
            <a:ext cx="9779182" cy="3366815"/>
          </a:xfrm>
        </p:spPr>
        <p:txBody>
          <a:bodyPr/>
          <a:lstStyle/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Cramer, Duncan.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Advanced quantitative data analysis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McGraw-Hill Education (UK), (2003).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Winter, Joost CF. "Using the Student's t-test with extremely small sample sizes."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Practical Assessment, Research, and Evaluation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18.1 (2019): 10.</a:t>
            </a: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Fagaras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Simona-Pia, Liliana-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Elisabeta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Radu, and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Gynetta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Vanvu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"The level of physical activity of university students."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Procedia-Social and </a:t>
            </a:r>
            <a:r>
              <a:rPr lang="en-GB" sz="1800" i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Behavioral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Sciences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197 (2015): 1454-1457.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Hasan, Nazmul, et al. "Ethical considerations in research."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Nursing Research, Patient Safety and Practise (JNRPSP) 2799-1210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1.01 (2021): 1-4.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Hillman, C. H., et al. (2008). Physical activity and academic achievement across the curriculum: A systematic review and meta-analysis. </a:t>
            </a:r>
            <a:r>
              <a:rPr lang="en-GB" sz="1800" i="1" kern="100" dirty="0"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Journal of Sport &amp; Exercise Psychology, 30</a:t>
            </a:r>
            <a:r>
              <a:rPr lang="en-GB" sz="1800" kern="100" dirty="0">
                <a:solidFill>
                  <a:srgbClr val="37415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(5), 520-545.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Holton, Elwood F., and Michael F. Burnett. "The basics of quantitative research."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in organizations: Foundations and methods of inquiry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(2005): 29-44.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Irwin, J. D. (2004). Prevalence of University Students’ Sufficient Physical Activity: A Systematic Review. Perceptual and Motor Skills, 98(3), 927-943. </a:t>
            </a:r>
            <a:r>
              <a:rPr lang="en-GB" sz="1800" i="1" u="sng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2"/>
              </a:rPr>
              <a:t>https://doi.org/10.2466/pms.98.3.927-943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399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F0D4B-648F-30A7-CAD3-B6B16801F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1" y="-88900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AB36C-5D3F-3FAF-AC56-6B9E44C86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2" y="1471367"/>
            <a:ext cx="9779182" cy="3366815"/>
          </a:xfrm>
        </p:spPr>
        <p:txBody>
          <a:bodyPr/>
          <a:lstStyle/>
          <a:p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Kljajević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V, </a:t>
            </a:r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Stanković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M, </a:t>
            </a:r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Đorđević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D, </a:t>
            </a:r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Trkulja-Petković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D, Jovanović R, </a:t>
            </a:r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Plazibat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K, </a:t>
            </a:r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Oršolić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M, </a:t>
            </a:r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Čurić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M, </a:t>
            </a:r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Sporiš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G. Physical Activity and Physical Fitness among University Students-A Systematic Review. Int J Environ Res Public Health. (2021) Dec 24;19(1):158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Lancaster, Henry Oliver, and Eugene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Seneta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"Chi‐square distribution."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Encyclopedia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of biostatistics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 (2005).</a:t>
            </a: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Levin, Kate Ann. "Study design III: Cross-sectional studies."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Evidence-based dentistry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7.1 (2006): 24-25.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Milian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Eduardo Z., Mauro de M.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Spinola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and Marly M. de Carvalho. "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Fintechs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A literature review and research agenda."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Electronic Commerce Research and Applications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34 (2019): 100833.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 err="1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Ndupu</a:t>
            </a:r>
            <a:r>
              <a:rPr lang="en-GB" sz="18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L.B., </a:t>
            </a:r>
            <a:r>
              <a:rPr lang="en-GB" sz="1800" kern="100" dirty="0" err="1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Faghy</a:t>
            </a:r>
            <a:r>
              <a:rPr lang="en-GB" sz="18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M., Staples, V. </a:t>
            </a:r>
            <a:r>
              <a:rPr lang="en-GB" sz="1800" i="1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 al.</a:t>
            </a:r>
            <a:r>
              <a:rPr lang="en-GB" sz="18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Exploring the predictors of physical inactivity in a university setting. </a:t>
            </a:r>
            <a:r>
              <a:rPr lang="en-GB" sz="1800" i="1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BMC Public Health</a:t>
            </a:r>
            <a:r>
              <a:rPr lang="en-GB" sz="18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b="1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23</a:t>
            </a:r>
            <a:r>
              <a:rPr lang="en-GB" sz="1800" kern="1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59 (2023).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Physical activity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(2022) 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World Health Organization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Available at: https://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www.who.int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/news-room/fact-sheets/detail/physical-activity (Accessed: 05 October 2023). 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Quadros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T.M. 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 al.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(2009) ‘The prevalence of physical inactivity amongst Brazilian University Students: Its association with sociodemographic variables’, </a:t>
            </a:r>
            <a:r>
              <a:rPr lang="en-GB" sz="1800" i="1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Revista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 </a:t>
            </a:r>
            <a:r>
              <a:rPr lang="en-GB" sz="1800" i="1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Salud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i="1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Pública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11(5), pp. 724–733. doi:10.1590/s0124-00642009000500005. 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2222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714F1-0BE6-0668-AECD-B3C4C82B7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48155"/>
            <a:ext cx="9779183" cy="1325563"/>
          </a:xfrm>
        </p:spPr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356B8-2E61-AFAD-D94C-52CF12D1E3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2" y="1636467"/>
            <a:ext cx="9779182" cy="3366815"/>
          </a:xfrm>
        </p:spPr>
        <p:txBody>
          <a:bodyPr/>
          <a:lstStyle/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Sales, Bruce D., and Susan Ed Folkman.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Ethics in research with human participants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American Psychological Association, (2000).</a:t>
            </a:r>
          </a:p>
          <a:p>
            <a:r>
              <a:rPr lang="en-GB" sz="1800" kern="1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Samarkandi</a:t>
            </a:r>
            <a:r>
              <a:rPr lang="en-GB" sz="1800" kern="1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OA. Prevalence of Physical Activity Among Healthcare Students in King Saud University, Riyadh, Saudi Arabia. An Observational Study. Inquiry. (2022) Jan-Dec;59:469580221100157.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Setia, Maninder Singh. "Methodology series module 3: Cross-sectional studies."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Indian journal of dermatology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61.3 (2016): 261.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St, Lars, and Svante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Wold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"Analysis of variance (ANOVA)."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Chemometrics and intelligent laboratory systems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6.4 (1989): 259-272.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Sukamolson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S. (2007). Fundamentals of quantitative research.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Language Institute Chulalongkorn University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(3), 1-20.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Sun, </a:t>
            </a:r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Zhenjie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"A study on the educational use of statistical package for the social sciences."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Frontiers in Engineering Technology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1.1 (2019): 20-29.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Treiman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Donald J.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Quantitative data analysis: Doing social research to test ideas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John Wiley &amp; Sons, (2014).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kern="1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9134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9AFFD-CC22-4A08-7771-5CFDF0F9C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E9948-EE9F-A7BE-CA43-C2BA568786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Verma, A.K., Singh, G. and Patwardhan, K. (2022) ‘Patterns of physical activity among university students and their perceptions about the curricular content concerned with health: Cross-sectional study’, </a:t>
            </a:r>
            <a:r>
              <a:rPr lang="en-GB" sz="1800" i="1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JMIRx</a:t>
            </a:r>
            <a:r>
              <a:rPr lang="en-GB" sz="18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Med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3(2). 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Waller, Jennifer L., and Maribeth Johnson. "Chi-Square and T-Tests using SAS®: performance and interpretation."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Retrieved on January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3 (2013): 2014.</a:t>
            </a:r>
          </a:p>
          <a:p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Watson, Roger. "Quantitative research."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Nursing standard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29.31 (2015).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800" kern="1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Zagumny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Matthew J.</a:t>
            </a:r>
            <a:r>
              <a:rPr lang="en-GB" sz="1800" kern="1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SPSS book: A student guide to the statistical package for the social sciences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iUniverse, (2001).</a:t>
            </a:r>
            <a:endParaRPr lang="en-GB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90020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9A5FA357-B0DF-4EFE-A910-4D3F993A1AA1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  <Background xmlns="71af3243-3dd4-4a8d-8c0d-dd76da1f02a5">false</Backgroun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42FAFE-88B4-49B4-9588-86CB0E564E50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42076B5C-85B0-4D30-852D-5E5312EEA9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712FB6-F9AC-4C49-A3AA-769EEB72C7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TM45331398</Template>
  <TotalTime>0</TotalTime>
  <Words>2670</Words>
  <Application>Microsoft Macintosh PowerPoint</Application>
  <PresentationFormat>Widescreen</PresentationFormat>
  <Paragraphs>189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-apple-system</vt:lpstr>
      <vt:lpstr>Arial</vt:lpstr>
      <vt:lpstr>Arial Black</vt:lpstr>
      <vt:lpstr>Calibri</vt:lpstr>
      <vt:lpstr>Söhne</vt:lpstr>
      <vt:lpstr>Tenorite</vt:lpstr>
      <vt:lpstr>Custom</vt:lpstr>
      <vt:lpstr>PREVALENCE OF PHYSICAL ACTIVITY AMONG STUDENTS IN A PUBLIC UNIVERSITY </vt:lpstr>
      <vt:lpstr>INTRODUCTION</vt:lpstr>
      <vt:lpstr>LITERATURE BASED BACKGROUND</vt:lpstr>
      <vt:lpstr>RATIONALE</vt:lpstr>
      <vt:lpstr>PROPOSED RESEARCH QUESTION</vt:lpstr>
      <vt:lpstr>AIMS AND OBJECTIVES</vt:lpstr>
      <vt:lpstr>RESEARCH METHODOLOGY</vt:lpstr>
      <vt:lpstr>RESEARCH DESIGN</vt:lpstr>
      <vt:lpstr>RESEARCH DESIGN</vt:lpstr>
      <vt:lpstr>RECRUITMENT</vt:lpstr>
      <vt:lpstr>SAMPLING</vt:lpstr>
      <vt:lpstr>STUDY PARTICIPANTS </vt:lpstr>
      <vt:lpstr>MATERIALS AND DATA COLLECTION METHODS</vt:lpstr>
      <vt:lpstr>MATERIALS AND DATA COLLECTION METHODS</vt:lpstr>
      <vt:lpstr>MATERIALS AND DATA COLLECTION METHODS</vt:lpstr>
      <vt:lpstr>DATA ANALYSIS TECHNIQUE</vt:lpstr>
      <vt:lpstr>DATA ANALYSIS TECHNIQUE</vt:lpstr>
      <vt:lpstr>DATA ANALYSIS TECHNIQUE</vt:lpstr>
      <vt:lpstr>ETHICAL CONSIDERATIONS</vt:lpstr>
      <vt:lpstr>ETHICAL CONSIDERATIONS</vt:lpstr>
      <vt:lpstr>IMPLICATIONS</vt:lpstr>
      <vt:lpstr>PLAN OF WORK</vt:lpstr>
      <vt:lpstr>REFERENCE</vt:lpstr>
      <vt:lpstr>REFERENCE</vt:lpstr>
      <vt:lpstr>REFERENCE</vt:lpstr>
      <vt:lpstr>REFERENCE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2021-09-06T16:30:14Z</dcterms:created>
  <dcterms:modified xsi:type="dcterms:W3CDTF">2023-10-17T14:28:39Z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