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57" r:id="rId3"/>
    <p:sldId id="263" r:id="rId4"/>
    <p:sldId id="258" r:id="rId5"/>
    <p:sldId id="269" r:id="rId6"/>
    <p:sldId id="259" r:id="rId7"/>
    <p:sldId id="260" r:id="rId8"/>
    <p:sldId id="261" r:id="rId9"/>
    <p:sldId id="262" r:id="rId10"/>
    <p:sldId id="264" r:id="rId11"/>
    <p:sldId id="265" r:id="rId12"/>
    <p:sldId id="266" r:id="rId13"/>
    <p:sldId id="270"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80" d="100"/>
          <a:sy n="80" d="100"/>
        </p:scale>
        <p:origin x="739"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E8FC4-359D-CC47-FBE6-0E1AF9B1D4E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4C2AF8F-07F4-6AA7-34F2-18AD8CF504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8991322-89C9-41A5-47FD-79C08C430457}"/>
              </a:ext>
            </a:extLst>
          </p:cNvPr>
          <p:cNvSpPr>
            <a:spLocks noGrp="1"/>
          </p:cNvSpPr>
          <p:nvPr>
            <p:ph type="dt" sz="half" idx="10"/>
          </p:nvPr>
        </p:nvSpPr>
        <p:spPr/>
        <p:txBody>
          <a:bodyPr/>
          <a:lstStyle/>
          <a:p>
            <a:fld id="{4E359554-FB10-4AA9-BCD4-EE2EF73F60B4}" type="datetimeFigureOut">
              <a:rPr lang="en-GB" smtClean="0"/>
              <a:t>13/07/2023</a:t>
            </a:fld>
            <a:endParaRPr lang="en-GB"/>
          </a:p>
        </p:txBody>
      </p:sp>
      <p:sp>
        <p:nvSpPr>
          <p:cNvPr id="5" name="Footer Placeholder 4">
            <a:extLst>
              <a:ext uri="{FF2B5EF4-FFF2-40B4-BE49-F238E27FC236}">
                <a16:creationId xmlns:a16="http://schemas.microsoft.com/office/drawing/2014/main" id="{25BAA91F-D338-B553-B47A-E8032468B4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B17315-BDFB-C19F-FF6B-8CE38E79AE8A}"/>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4012843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9E872-CD24-C774-42CF-239B4F6103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D424AE7-AC69-1F6D-73D8-97EA9909AB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FFF72B-EDCF-C944-F9D3-A65E01A5E24E}"/>
              </a:ext>
            </a:extLst>
          </p:cNvPr>
          <p:cNvSpPr>
            <a:spLocks noGrp="1"/>
          </p:cNvSpPr>
          <p:nvPr>
            <p:ph type="dt" sz="half" idx="10"/>
          </p:nvPr>
        </p:nvSpPr>
        <p:spPr/>
        <p:txBody>
          <a:bodyPr/>
          <a:lstStyle/>
          <a:p>
            <a:fld id="{4E359554-FB10-4AA9-BCD4-EE2EF73F60B4}" type="datetimeFigureOut">
              <a:rPr lang="en-GB" smtClean="0"/>
              <a:t>13/07/2023</a:t>
            </a:fld>
            <a:endParaRPr lang="en-GB"/>
          </a:p>
        </p:txBody>
      </p:sp>
      <p:sp>
        <p:nvSpPr>
          <p:cNvPr id="5" name="Footer Placeholder 4">
            <a:extLst>
              <a:ext uri="{FF2B5EF4-FFF2-40B4-BE49-F238E27FC236}">
                <a16:creationId xmlns:a16="http://schemas.microsoft.com/office/drawing/2014/main" id="{9244342E-7DB4-E7E0-B7CC-02C804B340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27C580-6F83-5432-78CC-EEFDA87253A7}"/>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1327351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4744D-36E0-B581-73F1-594D0BB503E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F97C3BD-F116-6AD8-FA78-09E352B496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56B4D3-4D4E-1DE8-1B1C-36E7180978EF}"/>
              </a:ext>
            </a:extLst>
          </p:cNvPr>
          <p:cNvSpPr>
            <a:spLocks noGrp="1"/>
          </p:cNvSpPr>
          <p:nvPr>
            <p:ph type="dt" sz="half" idx="10"/>
          </p:nvPr>
        </p:nvSpPr>
        <p:spPr/>
        <p:txBody>
          <a:bodyPr/>
          <a:lstStyle/>
          <a:p>
            <a:fld id="{4E359554-FB10-4AA9-BCD4-EE2EF73F60B4}" type="datetimeFigureOut">
              <a:rPr lang="en-GB" smtClean="0"/>
              <a:t>13/07/2023</a:t>
            </a:fld>
            <a:endParaRPr lang="en-GB"/>
          </a:p>
        </p:txBody>
      </p:sp>
      <p:sp>
        <p:nvSpPr>
          <p:cNvPr id="5" name="Footer Placeholder 4">
            <a:extLst>
              <a:ext uri="{FF2B5EF4-FFF2-40B4-BE49-F238E27FC236}">
                <a16:creationId xmlns:a16="http://schemas.microsoft.com/office/drawing/2014/main" id="{1E934D09-A761-939C-7421-39EB2040D2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28154F-BD7D-7898-6E56-60E98042DA83}"/>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1759013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47E2F-D607-7C67-1546-38327D1A62E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D343D2-2B40-4527-DC34-7A3BBD5F199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7281996-E160-42B7-188F-6FA21BFCBE2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E096B58-6C12-97BC-0824-63D1D0B87D83}"/>
              </a:ext>
            </a:extLst>
          </p:cNvPr>
          <p:cNvSpPr>
            <a:spLocks noGrp="1"/>
          </p:cNvSpPr>
          <p:nvPr>
            <p:ph type="dt" sz="half" idx="10"/>
          </p:nvPr>
        </p:nvSpPr>
        <p:spPr/>
        <p:txBody>
          <a:bodyPr/>
          <a:lstStyle/>
          <a:p>
            <a:fld id="{4E359554-FB10-4AA9-BCD4-EE2EF73F60B4}" type="datetimeFigureOut">
              <a:rPr lang="en-GB" smtClean="0"/>
              <a:t>13/07/2023</a:t>
            </a:fld>
            <a:endParaRPr lang="en-GB"/>
          </a:p>
        </p:txBody>
      </p:sp>
      <p:sp>
        <p:nvSpPr>
          <p:cNvPr id="6" name="Footer Placeholder 5">
            <a:extLst>
              <a:ext uri="{FF2B5EF4-FFF2-40B4-BE49-F238E27FC236}">
                <a16:creationId xmlns:a16="http://schemas.microsoft.com/office/drawing/2014/main" id="{2B83C89F-AD35-68F1-AAD8-C0C5F26D3D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491055-8848-6910-1A50-5634F5C4AC48}"/>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3532308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07B9C-0CAB-22DE-90E5-9E98F637239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D5EDD1B-998D-23B2-3435-24C368701A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4F03635-F6F6-A34C-C2F5-D1562CE6C3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8459201-273D-9DC7-C2FC-DA6FC89E3A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5007C9-C184-FA4A-347A-658081BA41B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49578BF-3BDA-BA49-0EFE-8F2BB59915B5}"/>
              </a:ext>
            </a:extLst>
          </p:cNvPr>
          <p:cNvSpPr>
            <a:spLocks noGrp="1"/>
          </p:cNvSpPr>
          <p:nvPr>
            <p:ph type="dt" sz="half" idx="10"/>
          </p:nvPr>
        </p:nvSpPr>
        <p:spPr/>
        <p:txBody>
          <a:bodyPr/>
          <a:lstStyle/>
          <a:p>
            <a:fld id="{4E359554-FB10-4AA9-BCD4-EE2EF73F60B4}" type="datetimeFigureOut">
              <a:rPr lang="en-GB" smtClean="0"/>
              <a:t>13/07/2023</a:t>
            </a:fld>
            <a:endParaRPr lang="en-GB"/>
          </a:p>
        </p:txBody>
      </p:sp>
      <p:sp>
        <p:nvSpPr>
          <p:cNvPr id="8" name="Footer Placeholder 7">
            <a:extLst>
              <a:ext uri="{FF2B5EF4-FFF2-40B4-BE49-F238E27FC236}">
                <a16:creationId xmlns:a16="http://schemas.microsoft.com/office/drawing/2014/main" id="{F744DCE5-F2FD-793D-F5EF-FDBA6C9C88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ACE0E6-9D26-65FF-BD70-ABB32D59BE79}"/>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2095437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5337-3624-529E-8FEA-819EB28A136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2EBD8ED-1635-695F-9908-83F0F3AE0D34}"/>
              </a:ext>
            </a:extLst>
          </p:cNvPr>
          <p:cNvSpPr>
            <a:spLocks noGrp="1"/>
          </p:cNvSpPr>
          <p:nvPr>
            <p:ph type="dt" sz="half" idx="10"/>
          </p:nvPr>
        </p:nvSpPr>
        <p:spPr/>
        <p:txBody>
          <a:bodyPr/>
          <a:lstStyle/>
          <a:p>
            <a:fld id="{4E359554-FB10-4AA9-BCD4-EE2EF73F60B4}" type="datetimeFigureOut">
              <a:rPr lang="en-GB" smtClean="0"/>
              <a:t>13/07/2023</a:t>
            </a:fld>
            <a:endParaRPr lang="en-GB"/>
          </a:p>
        </p:txBody>
      </p:sp>
      <p:sp>
        <p:nvSpPr>
          <p:cNvPr id="4" name="Footer Placeholder 3">
            <a:extLst>
              <a:ext uri="{FF2B5EF4-FFF2-40B4-BE49-F238E27FC236}">
                <a16:creationId xmlns:a16="http://schemas.microsoft.com/office/drawing/2014/main" id="{C6ABEDFC-2F40-F189-7F0A-7B70430580B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0C47762-2A06-A59B-3A0F-382B07716C9E}"/>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1277122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FA1920-D08A-9AED-3B29-3048F8CE2759}"/>
              </a:ext>
            </a:extLst>
          </p:cNvPr>
          <p:cNvSpPr>
            <a:spLocks noGrp="1"/>
          </p:cNvSpPr>
          <p:nvPr>
            <p:ph type="dt" sz="half" idx="10"/>
          </p:nvPr>
        </p:nvSpPr>
        <p:spPr/>
        <p:txBody>
          <a:bodyPr/>
          <a:lstStyle/>
          <a:p>
            <a:fld id="{4E359554-FB10-4AA9-BCD4-EE2EF73F60B4}" type="datetimeFigureOut">
              <a:rPr lang="en-GB" smtClean="0"/>
              <a:t>13/07/2023</a:t>
            </a:fld>
            <a:endParaRPr lang="en-GB"/>
          </a:p>
        </p:txBody>
      </p:sp>
      <p:sp>
        <p:nvSpPr>
          <p:cNvPr id="3" name="Footer Placeholder 2">
            <a:extLst>
              <a:ext uri="{FF2B5EF4-FFF2-40B4-BE49-F238E27FC236}">
                <a16:creationId xmlns:a16="http://schemas.microsoft.com/office/drawing/2014/main" id="{46DCE4F2-93CD-4A3C-4C98-EDA44E72112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AD59231-494A-E262-85C6-DBA20B56AE1F}"/>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2805959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0CB63-D47E-FCDE-38A0-733CC35E33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8197EB3-26B8-173F-F5C6-E2ED590E88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EFBD13F-83D4-5E8F-721F-E5C31A875C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D7569E-A031-2841-6BAB-49037515BDF7}"/>
              </a:ext>
            </a:extLst>
          </p:cNvPr>
          <p:cNvSpPr>
            <a:spLocks noGrp="1"/>
          </p:cNvSpPr>
          <p:nvPr>
            <p:ph type="dt" sz="half" idx="10"/>
          </p:nvPr>
        </p:nvSpPr>
        <p:spPr/>
        <p:txBody>
          <a:bodyPr/>
          <a:lstStyle/>
          <a:p>
            <a:fld id="{4E359554-FB10-4AA9-BCD4-EE2EF73F60B4}" type="datetimeFigureOut">
              <a:rPr lang="en-GB" smtClean="0"/>
              <a:t>13/07/2023</a:t>
            </a:fld>
            <a:endParaRPr lang="en-GB"/>
          </a:p>
        </p:txBody>
      </p:sp>
      <p:sp>
        <p:nvSpPr>
          <p:cNvPr id="6" name="Footer Placeholder 5">
            <a:extLst>
              <a:ext uri="{FF2B5EF4-FFF2-40B4-BE49-F238E27FC236}">
                <a16:creationId xmlns:a16="http://schemas.microsoft.com/office/drawing/2014/main" id="{4D744804-B071-523C-6B7C-EF7592DE0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1B0497-89D8-F9EE-2C27-DC2210CD7D8A}"/>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1781141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31C08-8F25-6A97-4EE2-F54AC99286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C6CBF2-E2F4-8AFC-E31E-2AF5E359A9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A680464-02BF-EE2F-6BC4-8076A51AD0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0BD3FE-A06B-C5BD-99AC-E386D8973D4B}"/>
              </a:ext>
            </a:extLst>
          </p:cNvPr>
          <p:cNvSpPr>
            <a:spLocks noGrp="1"/>
          </p:cNvSpPr>
          <p:nvPr>
            <p:ph type="dt" sz="half" idx="10"/>
          </p:nvPr>
        </p:nvSpPr>
        <p:spPr/>
        <p:txBody>
          <a:bodyPr/>
          <a:lstStyle/>
          <a:p>
            <a:fld id="{4E359554-FB10-4AA9-BCD4-EE2EF73F60B4}" type="datetimeFigureOut">
              <a:rPr lang="en-GB" smtClean="0"/>
              <a:t>13/07/2023</a:t>
            </a:fld>
            <a:endParaRPr lang="en-GB"/>
          </a:p>
        </p:txBody>
      </p:sp>
      <p:sp>
        <p:nvSpPr>
          <p:cNvPr id="6" name="Footer Placeholder 5">
            <a:extLst>
              <a:ext uri="{FF2B5EF4-FFF2-40B4-BE49-F238E27FC236}">
                <a16:creationId xmlns:a16="http://schemas.microsoft.com/office/drawing/2014/main" id="{86A0DCAC-3035-B484-BE68-397E4EFE7F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D92466-4928-69FA-29A4-DAD63BAEC0DF}"/>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1949548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53EF5-3B75-F744-74A3-EC6112CF2FA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69FD966-51CB-AE6E-D43D-72EE0C055B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E598F0-D270-34D5-60B8-2FD258C3D27A}"/>
              </a:ext>
            </a:extLst>
          </p:cNvPr>
          <p:cNvSpPr>
            <a:spLocks noGrp="1"/>
          </p:cNvSpPr>
          <p:nvPr>
            <p:ph type="dt" sz="half" idx="10"/>
          </p:nvPr>
        </p:nvSpPr>
        <p:spPr/>
        <p:txBody>
          <a:bodyPr/>
          <a:lstStyle/>
          <a:p>
            <a:fld id="{4E359554-FB10-4AA9-BCD4-EE2EF73F60B4}" type="datetimeFigureOut">
              <a:rPr lang="en-GB" smtClean="0"/>
              <a:t>13/07/2023</a:t>
            </a:fld>
            <a:endParaRPr lang="en-GB"/>
          </a:p>
        </p:txBody>
      </p:sp>
      <p:sp>
        <p:nvSpPr>
          <p:cNvPr id="5" name="Footer Placeholder 4">
            <a:extLst>
              <a:ext uri="{FF2B5EF4-FFF2-40B4-BE49-F238E27FC236}">
                <a16:creationId xmlns:a16="http://schemas.microsoft.com/office/drawing/2014/main" id="{9A79D5D6-0DF3-5B70-58D9-87381BA077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465DB7-A1A7-D568-AC7C-6052C625573F}"/>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423121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7A0F60-CCF6-43B3-EC39-66314F4CB64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A9B169-7BB3-AC4D-0126-ADCF9D60DEE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00FA0C-7D52-D143-8E87-926C4AD3507C}"/>
              </a:ext>
            </a:extLst>
          </p:cNvPr>
          <p:cNvSpPr>
            <a:spLocks noGrp="1"/>
          </p:cNvSpPr>
          <p:nvPr>
            <p:ph type="dt" sz="half" idx="10"/>
          </p:nvPr>
        </p:nvSpPr>
        <p:spPr/>
        <p:txBody>
          <a:bodyPr/>
          <a:lstStyle/>
          <a:p>
            <a:fld id="{4E359554-FB10-4AA9-BCD4-EE2EF73F60B4}" type="datetimeFigureOut">
              <a:rPr lang="en-GB" smtClean="0"/>
              <a:t>13/07/2023</a:t>
            </a:fld>
            <a:endParaRPr lang="en-GB"/>
          </a:p>
        </p:txBody>
      </p:sp>
      <p:sp>
        <p:nvSpPr>
          <p:cNvPr id="5" name="Footer Placeholder 4">
            <a:extLst>
              <a:ext uri="{FF2B5EF4-FFF2-40B4-BE49-F238E27FC236}">
                <a16:creationId xmlns:a16="http://schemas.microsoft.com/office/drawing/2014/main" id="{AAA2C02E-F02F-B38B-9475-541E5FD997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2E3EB2-FAB9-CBC0-2589-D5E6BB1CAAE8}"/>
              </a:ext>
            </a:extLst>
          </p:cNvPr>
          <p:cNvSpPr>
            <a:spLocks noGrp="1"/>
          </p:cNvSpPr>
          <p:nvPr>
            <p:ph type="sldNum" sz="quarter" idx="12"/>
          </p:nvPr>
        </p:nvSpPr>
        <p:spPr/>
        <p:txBody>
          <a:bodyPr/>
          <a:lstStyle/>
          <a:p>
            <a:fld id="{07B966C8-A4D4-485C-B54D-432F7B615688}" type="slidenum">
              <a:rPr lang="en-GB" smtClean="0"/>
              <a:t>‹#›</a:t>
            </a:fld>
            <a:endParaRPr lang="en-GB"/>
          </a:p>
        </p:txBody>
      </p:sp>
    </p:spTree>
    <p:extLst>
      <p:ext uri="{BB962C8B-B14F-4D97-AF65-F5344CB8AC3E}">
        <p14:creationId xmlns:p14="http://schemas.microsoft.com/office/powerpoint/2010/main" val="820764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945ED1-5782-C993-10F6-B3386BFA36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024E179-4F6A-6E54-E893-5200607D5E8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C4EEDA-6AE9-ADBD-091F-DA272D7EF7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359554-FB10-4AA9-BCD4-EE2EF73F60B4}" type="datetimeFigureOut">
              <a:rPr lang="en-GB" smtClean="0"/>
              <a:t>13/07/2023</a:t>
            </a:fld>
            <a:endParaRPr lang="en-GB"/>
          </a:p>
        </p:txBody>
      </p:sp>
      <p:sp>
        <p:nvSpPr>
          <p:cNvPr id="5" name="Footer Placeholder 4">
            <a:extLst>
              <a:ext uri="{FF2B5EF4-FFF2-40B4-BE49-F238E27FC236}">
                <a16:creationId xmlns:a16="http://schemas.microsoft.com/office/drawing/2014/main" id="{B162633A-E31A-CAD9-FC6F-A476BE535E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DBAE464-96A2-0B72-F04C-01D8A894A47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B966C8-A4D4-485C-B54D-432F7B615688}" type="slidenum">
              <a:rPr lang="en-GB" smtClean="0"/>
              <a:t>‹#›</a:t>
            </a:fld>
            <a:endParaRPr lang="en-GB"/>
          </a:p>
        </p:txBody>
      </p:sp>
    </p:spTree>
    <p:extLst>
      <p:ext uri="{BB962C8B-B14F-4D97-AF65-F5344CB8AC3E}">
        <p14:creationId xmlns:p14="http://schemas.microsoft.com/office/powerpoint/2010/main" val="24415789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8B2D3-6286-49F9-D892-3F2931E34214}"/>
              </a:ext>
            </a:extLst>
          </p:cNvPr>
          <p:cNvSpPr>
            <a:spLocks noGrp="1"/>
          </p:cNvSpPr>
          <p:nvPr>
            <p:ph type="ctrTitle"/>
          </p:nvPr>
        </p:nvSpPr>
        <p:spPr>
          <a:xfrm>
            <a:off x="1524000" y="612251"/>
            <a:ext cx="9144000" cy="1582310"/>
          </a:xfrm>
          <a:solidFill>
            <a:schemeClr val="tx2">
              <a:lumMod val="20000"/>
              <a:lumOff val="80000"/>
            </a:schemeClr>
          </a:solidFill>
        </p:spPr>
        <p:txBody>
          <a:bodyPr>
            <a:normAutofit fontScale="90000"/>
          </a:bodyPr>
          <a:lstStyle/>
          <a:p>
            <a:r>
              <a:rPr lang="en-GB" dirty="0"/>
              <a:t>Project Management Plan Proposal Pitch Presentation </a:t>
            </a:r>
          </a:p>
        </p:txBody>
      </p:sp>
      <p:sp>
        <p:nvSpPr>
          <p:cNvPr id="3" name="Subtitle 2">
            <a:extLst>
              <a:ext uri="{FF2B5EF4-FFF2-40B4-BE49-F238E27FC236}">
                <a16:creationId xmlns:a16="http://schemas.microsoft.com/office/drawing/2014/main" id="{8F5CFF16-951C-10A6-2359-BF36C0C57C75}"/>
              </a:ext>
            </a:extLst>
          </p:cNvPr>
          <p:cNvSpPr>
            <a:spLocks noGrp="1"/>
          </p:cNvSpPr>
          <p:nvPr>
            <p:ph type="subTitle" idx="1"/>
          </p:nvPr>
        </p:nvSpPr>
        <p:spPr>
          <a:solidFill>
            <a:schemeClr val="tx2">
              <a:lumMod val="20000"/>
              <a:lumOff val="80000"/>
            </a:schemeClr>
          </a:solidFill>
        </p:spPr>
        <p:txBody>
          <a:bodyPr>
            <a:normAutofit fontScale="55000" lnSpcReduction="20000"/>
          </a:bodyPr>
          <a:lstStyle/>
          <a:p>
            <a:r>
              <a:rPr lang="en-GB" dirty="0"/>
              <a:t>Participants: Cristina Anton- 2110293</a:t>
            </a:r>
          </a:p>
          <a:p>
            <a:r>
              <a:rPr lang="en-GB" dirty="0"/>
              <a:t>Andreea </a:t>
            </a:r>
            <a:r>
              <a:rPr lang="en-GB" dirty="0" err="1"/>
              <a:t>Rotariu</a:t>
            </a:r>
            <a:r>
              <a:rPr lang="en-GB" dirty="0"/>
              <a:t>- 2107119</a:t>
            </a:r>
          </a:p>
          <a:p>
            <a:r>
              <a:rPr lang="en-GB" dirty="0"/>
              <a:t>Andreea </a:t>
            </a:r>
            <a:r>
              <a:rPr lang="en-GB" dirty="0" err="1"/>
              <a:t>Vlasceanu</a:t>
            </a:r>
            <a:r>
              <a:rPr lang="en-GB" dirty="0"/>
              <a:t>- 2108084</a:t>
            </a:r>
          </a:p>
          <a:p>
            <a:r>
              <a:rPr lang="en-GB" dirty="0"/>
              <a:t>Natalia </a:t>
            </a:r>
            <a:r>
              <a:rPr lang="en-GB" dirty="0" err="1"/>
              <a:t>Rupet</a:t>
            </a:r>
            <a:r>
              <a:rPr lang="en-GB" dirty="0"/>
              <a:t>- 2109475</a:t>
            </a:r>
          </a:p>
          <a:p>
            <a:r>
              <a:rPr lang="en-GB" dirty="0"/>
              <a:t>Tutor name: Abel </a:t>
            </a:r>
            <a:r>
              <a:rPr lang="en-GB" dirty="0" err="1"/>
              <a:t>Agoba</a:t>
            </a:r>
            <a:endParaRPr lang="en-GB" dirty="0"/>
          </a:p>
          <a:p>
            <a:r>
              <a:rPr lang="en-GB" dirty="0"/>
              <a:t>Module: Managing Projects in the Workplace </a:t>
            </a:r>
          </a:p>
          <a:p>
            <a:endParaRPr lang="en-GB" dirty="0"/>
          </a:p>
        </p:txBody>
      </p:sp>
    </p:spTree>
    <p:extLst>
      <p:ext uri="{BB962C8B-B14F-4D97-AF65-F5344CB8AC3E}">
        <p14:creationId xmlns:p14="http://schemas.microsoft.com/office/powerpoint/2010/main" val="3717237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C8FC4-61AC-B37A-02B7-52305963FE9D}"/>
              </a:ext>
            </a:extLst>
          </p:cNvPr>
          <p:cNvSpPr>
            <a:spLocks noGrp="1"/>
          </p:cNvSpPr>
          <p:nvPr>
            <p:ph type="title"/>
          </p:nvPr>
        </p:nvSpPr>
        <p:spPr>
          <a:xfrm>
            <a:off x="838200" y="365126"/>
            <a:ext cx="10515600" cy="922986"/>
          </a:xfrm>
          <a:solidFill>
            <a:schemeClr val="accent1">
              <a:lumMod val="60000"/>
              <a:lumOff val="40000"/>
            </a:schemeClr>
          </a:solidFill>
        </p:spPr>
        <p:txBody>
          <a:bodyPr/>
          <a:lstStyle/>
          <a:p>
            <a:r>
              <a:rPr lang="en-GB" dirty="0"/>
              <a:t>                              Introduction</a:t>
            </a:r>
          </a:p>
        </p:txBody>
      </p:sp>
      <p:sp>
        <p:nvSpPr>
          <p:cNvPr id="3" name="Content Placeholder 2">
            <a:extLst>
              <a:ext uri="{FF2B5EF4-FFF2-40B4-BE49-F238E27FC236}">
                <a16:creationId xmlns:a16="http://schemas.microsoft.com/office/drawing/2014/main" id="{D058E61E-CA49-C1B3-E1EA-30CECE8BDCAB}"/>
              </a:ext>
            </a:extLst>
          </p:cNvPr>
          <p:cNvSpPr>
            <a:spLocks noGrp="1"/>
          </p:cNvSpPr>
          <p:nvPr>
            <p:ph idx="1"/>
          </p:nvPr>
        </p:nvSpPr>
        <p:spPr>
          <a:xfrm>
            <a:off x="838201" y="1825625"/>
            <a:ext cx="6677024" cy="4351338"/>
          </a:xfrm>
          <a:solidFill>
            <a:schemeClr val="tx2">
              <a:lumMod val="20000"/>
              <a:lumOff val="80000"/>
            </a:schemeClr>
          </a:solidFill>
        </p:spPr>
        <p:txBody>
          <a:bodyPr>
            <a:normAutofit fontScale="62500" lnSpcReduction="20000"/>
          </a:bodyPr>
          <a:lstStyle/>
          <a:p>
            <a:r>
              <a:rPr lang="en-GB" dirty="0"/>
              <a:t>The aim of this pitch is to present our Project Management plan.</a:t>
            </a:r>
          </a:p>
          <a:p>
            <a:r>
              <a:rPr lang="en-GB" dirty="0"/>
              <a:t>“Pharma”, a pharmaceutical company want to lunch a new product on Market: Vita-Sport Pro </a:t>
            </a:r>
          </a:p>
          <a:p>
            <a:pPr marL="0" indent="0">
              <a:buNone/>
            </a:pPr>
            <a:r>
              <a:rPr lang="en-GB" dirty="0"/>
              <a:t>                        During the pitch will be discuss as following:</a:t>
            </a:r>
          </a:p>
          <a:p>
            <a:r>
              <a:rPr lang="en-GB" dirty="0"/>
              <a:t>Company background </a:t>
            </a:r>
          </a:p>
          <a:p>
            <a:r>
              <a:rPr lang="en-GB" dirty="0"/>
              <a:t>Project description</a:t>
            </a:r>
          </a:p>
          <a:p>
            <a:r>
              <a:rPr lang="en-GB" dirty="0"/>
              <a:t>Project scope</a:t>
            </a:r>
          </a:p>
          <a:p>
            <a:r>
              <a:rPr lang="en-GB" dirty="0"/>
              <a:t>Work Breakdown Structure</a:t>
            </a:r>
          </a:p>
          <a:p>
            <a:r>
              <a:rPr lang="en-GB" dirty="0"/>
              <a:t>Quad Chart</a:t>
            </a:r>
          </a:p>
          <a:p>
            <a:r>
              <a:rPr lang="en-GB" dirty="0"/>
              <a:t>Gant Chart</a:t>
            </a:r>
          </a:p>
          <a:p>
            <a:r>
              <a:rPr lang="en-GB" dirty="0"/>
              <a:t>Stakeholders’ classification</a:t>
            </a:r>
          </a:p>
          <a:p>
            <a:r>
              <a:rPr lang="en-GB" dirty="0"/>
              <a:t>Allocation of resources</a:t>
            </a:r>
          </a:p>
          <a:p>
            <a:r>
              <a:rPr lang="en-GB" dirty="0"/>
              <a:t>Risk analysis</a:t>
            </a:r>
          </a:p>
          <a:p>
            <a:r>
              <a:rPr lang="en-GB" dirty="0"/>
              <a:t>Conclusion  </a:t>
            </a:r>
          </a:p>
        </p:txBody>
      </p:sp>
      <p:pic>
        <p:nvPicPr>
          <p:cNvPr id="7" name="Picture 6">
            <a:extLst>
              <a:ext uri="{FF2B5EF4-FFF2-40B4-BE49-F238E27FC236}">
                <a16:creationId xmlns:a16="http://schemas.microsoft.com/office/drawing/2014/main" id="{313401ED-F9F8-7D0D-4A5F-40F0824E40ED}"/>
              </a:ext>
            </a:extLst>
          </p:cNvPr>
          <p:cNvPicPr>
            <a:picLocks noChangeAspect="1"/>
          </p:cNvPicPr>
          <p:nvPr/>
        </p:nvPicPr>
        <p:blipFill>
          <a:blip r:embed="rId2"/>
          <a:stretch>
            <a:fillRect/>
          </a:stretch>
        </p:blipFill>
        <p:spPr>
          <a:xfrm>
            <a:off x="7724774" y="2424825"/>
            <a:ext cx="3941685" cy="3152937"/>
          </a:xfrm>
          <a:prstGeom prst="rect">
            <a:avLst/>
          </a:prstGeom>
        </p:spPr>
      </p:pic>
    </p:spTree>
    <p:extLst>
      <p:ext uri="{BB962C8B-B14F-4D97-AF65-F5344CB8AC3E}">
        <p14:creationId xmlns:p14="http://schemas.microsoft.com/office/powerpoint/2010/main" val="34162585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1" name="Arc 2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9881487-9097-BACF-8A39-43979FED4398}"/>
              </a:ext>
            </a:extLst>
          </p:cNvPr>
          <p:cNvSpPr>
            <a:spLocks noGrp="1"/>
          </p:cNvSpPr>
          <p:nvPr>
            <p:ph type="title"/>
          </p:nvPr>
        </p:nvSpPr>
        <p:spPr>
          <a:xfrm>
            <a:off x="2804445" y="131112"/>
            <a:ext cx="5458838" cy="826707"/>
          </a:xfrm>
          <a:solidFill>
            <a:schemeClr val="tx2">
              <a:lumMod val="20000"/>
              <a:lumOff val="80000"/>
            </a:schemeClr>
          </a:solidFill>
        </p:spPr>
        <p:txBody>
          <a:bodyPr>
            <a:normAutofit/>
          </a:bodyPr>
          <a:lstStyle/>
          <a:p>
            <a:r>
              <a:rPr lang="en-GB" dirty="0"/>
              <a:t>          About Pharma</a:t>
            </a:r>
          </a:p>
        </p:txBody>
      </p:sp>
      <p:sp>
        <p:nvSpPr>
          <p:cNvPr id="23" name="Freeform: Shape 2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F853B864-2CF1-899A-0522-3CFC86CA435F}"/>
              </a:ext>
            </a:extLst>
          </p:cNvPr>
          <p:cNvPicPr>
            <a:picLocks noChangeAspect="1"/>
          </p:cNvPicPr>
          <p:nvPr/>
        </p:nvPicPr>
        <p:blipFill>
          <a:blip r:embed="rId2"/>
          <a:stretch>
            <a:fillRect/>
          </a:stretch>
        </p:blipFill>
        <p:spPr>
          <a:xfrm>
            <a:off x="703183" y="1582468"/>
            <a:ext cx="3941692" cy="352331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C68B3F71-6E6D-DC2C-A1CC-C04C18DD0F96}"/>
              </a:ext>
            </a:extLst>
          </p:cNvPr>
          <p:cNvSpPr>
            <a:spLocks noGrp="1"/>
          </p:cNvSpPr>
          <p:nvPr>
            <p:ph idx="1"/>
          </p:nvPr>
        </p:nvSpPr>
        <p:spPr>
          <a:xfrm>
            <a:off x="5605402" y="1214124"/>
            <a:ext cx="5458838" cy="4192520"/>
          </a:xfrm>
          <a:solidFill>
            <a:schemeClr val="tx2">
              <a:lumMod val="20000"/>
              <a:lumOff val="80000"/>
            </a:schemeClr>
          </a:solidFill>
        </p:spPr>
        <p:txBody>
          <a:bodyPr>
            <a:normAutofit/>
          </a:bodyPr>
          <a:lstStyle/>
          <a:p>
            <a:r>
              <a:rPr lang="en-GB" sz="2000" dirty="0"/>
              <a:t>Pharma refers to the sector that includes pharmaceutical companies, regulatory agencies, healthcare professionals, and scientific researchers all working together in the research, development, production, and distribution of drugs and medications (Britannica, 2023).</a:t>
            </a:r>
          </a:p>
          <a:p>
            <a:r>
              <a:rPr lang="en-GB" sz="2000" dirty="0"/>
              <a:t>They have a significant impact on the introduction of innovative therapies to the market, enhancing healthcare outcomes, and contributing to advancements in medical science (Britannica, 2023).</a:t>
            </a:r>
          </a:p>
        </p:txBody>
      </p:sp>
    </p:spTree>
    <p:extLst>
      <p:ext uri="{BB962C8B-B14F-4D97-AF65-F5344CB8AC3E}">
        <p14:creationId xmlns:p14="http://schemas.microsoft.com/office/powerpoint/2010/main" val="2478417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8">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461BA4-E800-654E-1D38-126492668F8E}"/>
              </a:ext>
            </a:extLst>
          </p:cNvPr>
          <p:cNvSpPr>
            <a:spLocks noGrp="1"/>
          </p:cNvSpPr>
          <p:nvPr>
            <p:ph type="title"/>
          </p:nvPr>
        </p:nvSpPr>
        <p:spPr>
          <a:xfrm>
            <a:off x="23808" y="456939"/>
            <a:ext cx="7718855" cy="1031131"/>
          </a:xfrm>
          <a:solidFill>
            <a:schemeClr val="accent1">
              <a:lumMod val="60000"/>
              <a:lumOff val="40000"/>
            </a:schemeClr>
          </a:solidFill>
        </p:spPr>
        <p:txBody>
          <a:bodyPr vert="horz" lIns="91440" tIns="45720" rIns="91440" bIns="45720" rtlCol="0" anchor="b">
            <a:normAutofit/>
          </a:bodyPr>
          <a:lstStyle/>
          <a:p>
            <a:r>
              <a:rPr lang="en-US" sz="6100" dirty="0">
                <a:solidFill>
                  <a:schemeClr val="bg1"/>
                </a:solidFill>
              </a:rPr>
              <a:t>        Project description</a:t>
            </a:r>
          </a:p>
        </p:txBody>
      </p:sp>
      <p:sp>
        <p:nvSpPr>
          <p:cNvPr id="3" name="Content Placeholder 2">
            <a:extLst>
              <a:ext uri="{FF2B5EF4-FFF2-40B4-BE49-F238E27FC236}">
                <a16:creationId xmlns:a16="http://schemas.microsoft.com/office/drawing/2014/main" id="{C1FDED09-F85E-3F14-888A-2282C51E5288}"/>
              </a:ext>
            </a:extLst>
          </p:cNvPr>
          <p:cNvSpPr>
            <a:spLocks noGrp="1"/>
          </p:cNvSpPr>
          <p:nvPr>
            <p:ph idx="1"/>
          </p:nvPr>
        </p:nvSpPr>
        <p:spPr>
          <a:xfrm>
            <a:off x="172995" y="1945009"/>
            <a:ext cx="7356035" cy="4670475"/>
          </a:xfrm>
          <a:solidFill>
            <a:schemeClr val="accent1">
              <a:lumMod val="60000"/>
              <a:lumOff val="40000"/>
            </a:schemeClr>
          </a:solidFill>
        </p:spPr>
        <p:txBody>
          <a:bodyPr vert="horz" lIns="91440" tIns="45720" rIns="91440" bIns="45720" rtlCol="0">
            <a:normAutofit fontScale="62500" lnSpcReduction="20000"/>
          </a:bodyPr>
          <a:lstStyle/>
          <a:p>
            <a:pPr marL="0" indent="0">
              <a:lnSpc>
                <a:spcPct val="150000"/>
              </a:lnSpc>
              <a:spcBef>
                <a:spcPts val="200"/>
              </a:spcBef>
              <a:buNone/>
            </a:pPr>
            <a:r>
              <a:rPr lang="en-US" sz="2400" b="1" kern="100" dirty="0">
                <a:solidFill>
                  <a:srgbClr val="2F549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Title: "Launching Vita-Sport Pro: Multivitamins for Sportive“</a:t>
            </a:r>
          </a:p>
          <a:p>
            <a:pPr>
              <a:lnSpc>
                <a:spcPct val="150000"/>
              </a:lnSpc>
              <a:spcBef>
                <a:spcPts val="200"/>
              </a:spcBef>
            </a:pPr>
            <a:r>
              <a:rPr lang="en-US" sz="24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Project Aim</a:t>
            </a:r>
            <a:endParaRPr lang="en-GB" sz="2800" b="1" kern="10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nSpc>
                <a:spcPct val="150000"/>
              </a:lnSpc>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aim of this project is to collect data, evaluate pricing, and promote the Vita-sport Pro Vitamin product in order to successfully put it into the market.</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200"/>
              </a:spcBef>
            </a:pPr>
            <a:r>
              <a:rPr lang="en-US" sz="2400" b="1" kern="10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Project Objectives</a:t>
            </a:r>
            <a:endParaRPr lang="en-GB" sz="2800" b="1" kern="10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To perform market research on Vita-sport Pro Vitamin to gain insight into the target audience.</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To develop a creative and compelling product package to appeal to the target customers.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To create a price strategy that would keep the product competitive in the market and profitable for the company.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To create promotional and distribution strategies to reach the target market and ensure product availability.</a:t>
            </a:r>
          </a:p>
        </p:txBody>
      </p:sp>
      <p:grpSp>
        <p:nvGrpSpPr>
          <p:cNvPr id="29" name="Group 20">
            <a:extLst>
              <a:ext uri="{FF2B5EF4-FFF2-40B4-BE49-F238E27FC236}">
                <a16:creationId xmlns:a16="http://schemas.microsoft.com/office/drawing/2014/main" id="{7E1A958F-B13C-493F-9379-F8B2A8E255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20000" y="-1"/>
            <a:ext cx="4572000" cy="6858001"/>
            <a:chOff x="7620000" y="-1"/>
            <a:chExt cx="4572000" cy="6858001"/>
          </a:xfrm>
          <a:effectLst>
            <a:outerShdw blurRad="381000" dist="152400" dir="10800000" algn="ctr" rotWithShape="0">
              <a:srgbClr val="000000">
                <a:alpha val="10000"/>
              </a:srgbClr>
            </a:outerShdw>
          </a:effectLst>
        </p:grpSpPr>
        <p:grpSp>
          <p:nvGrpSpPr>
            <p:cNvPr id="22" name="Group 21">
              <a:extLst>
                <a:ext uri="{FF2B5EF4-FFF2-40B4-BE49-F238E27FC236}">
                  <a16:creationId xmlns:a16="http://schemas.microsoft.com/office/drawing/2014/main" id="{2FB5EAED-0736-41E4-9FF1-75ABE9B8F08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7648048" y="0"/>
              <a:ext cx="4543952" cy="6858000"/>
              <a:chOff x="7648048" y="0"/>
              <a:chExt cx="4543952" cy="6858000"/>
            </a:xfrm>
          </p:grpSpPr>
          <p:sp>
            <p:nvSpPr>
              <p:cNvPr id="26" name="Freeform: Shape 25">
                <a:extLst>
                  <a:ext uri="{FF2B5EF4-FFF2-40B4-BE49-F238E27FC236}">
                    <a16:creationId xmlns:a16="http://schemas.microsoft.com/office/drawing/2014/main" id="{9A11F6D4-9A5C-47E6-8FE1-23C1050E98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648048" y="0"/>
                <a:ext cx="4543952" cy="6858000"/>
              </a:xfrm>
              <a:custGeom>
                <a:avLst/>
                <a:gdLst>
                  <a:gd name="connsiteX0" fmla="*/ 328959 w 4543952"/>
                  <a:gd name="connsiteY0" fmla="*/ 6564619 h 6858000"/>
                  <a:gd name="connsiteX1" fmla="*/ 306480 w 4543952"/>
                  <a:gd name="connsiteY1" fmla="*/ 6588624 h 6858000"/>
                  <a:gd name="connsiteX2" fmla="*/ 289858 w 4543952"/>
                  <a:gd name="connsiteY2" fmla="*/ 6625223 h 6858000"/>
                  <a:gd name="connsiteX3" fmla="*/ 289858 w 4543952"/>
                  <a:gd name="connsiteY3" fmla="*/ 6625224 h 6858000"/>
                  <a:gd name="connsiteX4" fmla="*/ 289870 w 4543952"/>
                  <a:gd name="connsiteY4" fmla="*/ 6645551 h 6858000"/>
                  <a:gd name="connsiteX5" fmla="*/ 296953 w 4543952"/>
                  <a:gd name="connsiteY5" fmla="*/ 6662539 h 6858000"/>
                  <a:gd name="connsiteX6" fmla="*/ 296953 w 4543952"/>
                  <a:gd name="connsiteY6" fmla="*/ 6662541 h 6858000"/>
                  <a:gd name="connsiteX7" fmla="*/ 296954 w 4543952"/>
                  <a:gd name="connsiteY7" fmla="*/ 6662543 h 6858000"/>
                  <a:gd name="connsiteX8" fmla="*/ 311551 w 4543952"/>
                  <a:gd name="connsiteY8" fmla="*/ 6702975 h 6858000"/>
                  <a:gd name="connsiteX9" fmla="*/ 297715 w 4543952"/>
                  <a:gd name="connsiteY9" fmla="*/ 6742551 h 6858000"/>
                  <a:gd name="connsiteX10" fmla="*/ 297714 w 4543952"/>
                  <a:gd name="connsiteY10" fmla="*/ 6742554 h 6858000"/>
                  <a:gd name="connsiteX11" fmla="*/ 283011 w 4543952"/>
                  <a:gd name="connsiteY11" fmla="*/ 6776799 h 6858000"/>
                  <a:gd name="connsiteX12" fmla="*/ 278238 w 4543952"/>
                  <a:gd name="connsiteY12" fmla="*/ 6812061 h 6858000"/>
                  <a:gd name="connsiteX13" fmla="*/ 278237 w 4543952"/>
                  <a:gd name="connsiteY13" fmla="*/ 6812062 h 6858000"/>
                  <a:gd name="connsiteX14" fmla="*/ 278237 w 4543952"/>
                  <a:gd name="connsiteY14" fmla="*/ 6812063 h 6858000"/>
                  <a:gd name="connsiteX15" fmla="*/ 278238 w 4543952"/>
                  <a:gd name="connsiteY15" fmla="*/ 6812061 h 6858000"/>
                  <a:gd name="connsiteX16" fmla="*/ 297714 w 4543952"/>
                  <a:gd name="connsiteY16" fmla="*/ 6742554 h 6858000"/>
                  <a:gd name="connsiteX17" fmla="*/ 297715 w 4543952"/>
                  <a:gd name="connsiteY17" fmla="*/ 6742552 h 6858000"/>
                  <a:gd name="connsiteX18" fmla="*/ 311551 w 4543952"/>
                  <a:gd name="connsiteY18" fmla="*/ 6702976 h 6858000"/>
                  <a:gd name="connsiteX19" fmla="*/ 311551 w 4543952"/>
                  <a:gd name="connsiteY19" fmla="*/ 6702975 h 6858000"/>
                  <a:gd name="connsiteX20" fmla="*/ 308405 w 4543952"/>
                  <a:gd name="connsiteY20" fmla="*/ 6683026 h 6858000"/>
                  <a:gd name="connsiteX21" fmla="*/ 296954 w 4543952"/>
                  <a:gd name="connsiteY21" fmla="*/ 6662543 h 6858000"/>
                  <a:gd name="connsiteX22" fmla="*/ 296953 w 4543952"/>
                  <a:gd name="connsiteY22" fmla="*/ 6662540 h 6858000"/>
                  <a:gd name="connsiteX23" fmla="*/ 296953 w 4543952"/>
                  <a:gd name="connsiteY23" fmla="*/ 6662539 h 6858000"/>
                  <a:gd name="connsiteX24" fmla="*/ 289858 w 4543952"/>
                  <a:gd name="connsiteY24" fmla="*/ 6625224 h 6858000"/>
                  <a:gd name="connsiteX25" fmla="*/ 306480 w 4543952"/>
                  <a:gd name="connsiteY25" fmla="*/ 6588625 h 6858000"/>
                  <a:gd name="connsiteX26" fmla="*/ 328959 w 4543952"/>
                  <a:gd name="connsiteY26" fmla="*/ 6564620 h 6858000"/>
                  <a:gd name="connsiteX27" fmla="*/ 248638 w 4543952"/>
                  <a:gd name="connsiteY27" fmla="*/ 6438980 h 6858000"/>
                  <a:gd name="connsiteX28" fmla="*/ 268569 w 4543952"/>
                  <a:gd name="connsiteY28" fmla="*/ 6463840 h 6858000"/>
                  <a:gd name="connsiteX29" fmla="*/ 268572 w 4543952"/>
                  <a:gd name="connsiteY29" fmla="*/ 6463848 h 6858000"/>
                  <a:gd name="connsiteX30" fmla="*/ 279556 w 4543952"/>
                  <a:gd name="connsiteY30" fmla="*/ 6508051 h 6858000"/>
                  <a:gd name="connsiteX31" fmla="*/ 282367 w 4543952"/>
                  <a:gd name="connsiteY31" fmla="*/ 6513011 h 6858000"/>
                  <a:gd name="connsiteX32" fmla="*/ 284834 w 4543952"/>
                  <a:gd name="connsiteY32" fmla="*/ 6521803 h 6858000"/>
                  <a:gd name="connsiteX33" fmla="*/ 301172 w 4543952"/>
                  <a:gd name="connsiteY33" fmla="*/ 6546194 h 6858000"/>
                  <a:gd name="connsiteX34" fmla="*/ 301172 w 4543952"/>
                  <a:gd name="connsiteY34" fmla="*/ 6546193 h 6858000"/>
                  <a:gd name="connsiteX35" fmla="*/ 282367 w 4543952"/>
                  <a:gd name="connsiteY35" fmla="*/ 6513011 h 6858000"/>
                  <a:gd name="connsiteX36" fmla="*/ 268572 w 4543952"/>
                  <a:gd name="connsiteY36" fmla="*/ 6463848 h 6858000"/>
                  <a:gd name="connsiteX37" fmla="*/ 268569 w 4543952"/>
                  <a:gd name="connsiteY37" fmla="*/ 6463839 h 6858000"/>
                  <a:gd name="connsiteX38" fmla="*/ 166047 w 4543952"/>
                  <a:gd name="connsiteY38" fmla="*/ 6392242 h 6858000"/>
                  <a:gd name="connsiteX39" fmla="*/ 173364 w 4543952"/>
                  <a:gd name="connsiteY39" fmla="*/ 6407332 h 6858000"/>
                  <a:gd name="connsiteX40" fmla="*/ 173364 w 4543952"/>
                  <a:gd name="connsiteY40" fmla="*/ 6407331 h 6858000"/>
                  <a:gd name="connsiteX41" fmla="*/ 401733 w 4543952"/>
                  <a:gd name="connsiteY41" fmla="*/ 4221390 h 6858000"/>
                  <a:gd name="connsiteX42" fmla="*/ 396017 w 4543952"/>
                  <a:gd name="connsiteY42" fmla="*/ 4253013 h 6858000"/>
                  <a:gd name="connsiteX43" fmla="*/ 356201 w 4543952"/>
                  <a:gd name="connsiteY43" fmla="*/ 4324644 h 6858000"/>
                  <a:gd name="connsiteX44" fmla="*/ 347247 w 4543952"/>
                  <a:gd name="connsiteY44" fmla="*/ 4363889 h 6858000"/>
                  <a:gd name="connsiteX45" fmla="*/ 347247 w 4543952"/>
                  <a:gd name="connsiteY45" fmla="*/ 4363890 h 6858000"/>
                  <a:gd name="connsiteX46" fmla="*/ 348009 w 4543952"/>
                  <a:gd name="connsiteY46" fmla="*/ 4482004 h 6858000"/>
                  <a:gd name="connsiteX47" fmla="*/ 408019 w 4543952"/>
                  <a:gd name="connsiteY47" fmla="*/ 4659174 h 6858000"/>
                  <a:gd name="connsiteX48" fmla="*/ 416021 w 4543952"/>
                  <a:gd name="connsiteY48" fmla="*/ 4677655 h 6858000"/>
                  <a:gd name="connsiteX49" fmla="*/ 425928 w 4543952"/>
                  <a:gd name="connsiteY49" fmla="*/ 4767764 h 6858000"/>
                  <a:gd name="connsiteX50" fmla="*/ 427237 w 4543952"/>
                  <a:gd name="connsiteY50" fmla="*/ 4800482 h 6858000"/>
                  <a:gd name="connsiteX51" fmla="*/ 412401 w 4543952"/>
                  <a:gd name="connsiteY51" fmla="*/ 4828915 h 6858000"/>
                  <a:gd name="connsiteX52" fmla="*/ 391971 w 4543952"/>
                  <a:gd name="connsiteY52" fmla="*/ 4857316 h 6858000"/>
                  <a:gd name="connsiteX53" fmla="*/ 390221 w 4543952"/>
                  <a:gd name="connsiteY53" fmla="*/ 4863342 h 6858000"/>
                  <a:gd name="connsiteX54" fmla="*/ 387469 w 4543952"/>
                  <a:gd name="connsiteY54" fmla="*/ 4867613 h 6858000"/>
                  <a:gd name="connsiteX55" fmla="*/ 382691 w 4543952"/>
                  <a:gd name="connsiteY55" fmla="*/ 4889274 h 6858000"/>
                  <a:gd name="connsiteX56" fmla="*/ 382691 w 4543952"/>
                  <a:gd name="connsiteY56" fmla="*/ 4889275 h 6858000"/>
                  <a:gd name="connsiteX57" fmla="*/ 384396 w 4543952"/>
                  <a:gd name="connsiteY57" fmla="*/ 4912168 h 6858000"/>
                  <a:gd name="connsiteX58" fmla="*/ 385799 w 4543952"/>
                  <a:gd name="connsiteY58" fmla="*/ 4933804 h 6858000"/>
                  <a:gd name="connsiteX59" fmla="*/ 378247 w 4543952"/>
                  <a:gd name="connsiteY59" fmla="*/ 4957452 h 6858000"/>
                  <a:gd name="connsiteX60" fmla="*/ 360964 w 4543952"/>
                  <a:gd name="connsiteY60" fmla="*/ 4987036 h 6858000"/>
                  <a:gd name="connsiteX61" fmla="*/ 334485 w 4543952"/>
                  <a:gd name="connsiteY61" fmla="*/ 5041520 h 6858000"/>
                  <a:gd name="connsiteX62" fmla="*/ 321371 w 4543952"/>
                  <a:gd name="connsiteY62" fmla="*/ 5087422 h 6858000"/>
                  <a:gd name="connsiteX63" fmla="*/ 321364 w 4543952"/>
                  <a:gd name="connsiteY63" fmla="*/ 5087449 h 6858000"/>
                  <a:gd name="connsiteX64" fmla="*/ 315482 w 4543952"/>
                  <a:gd name="connsiteY64" fmla="*/ 5102460 h 6858000"/>
                  <a:gd name="connsiteX65" fmla="*/ 308338 w 4543952"/>
                  <a:gd name="connsiteY65" fmla="*/ 5133219 h 6858000"/>
                  <a:gd name="connsiteX66" fmla="*/ 308337 w 4543952"/>
                  <a:gd name="connsiteY66" fmla="*/ 5133223 h 6858000"/>
                  <a:gd name="connsiteX67" fmla="*/ 308337 w 4543952"/>
                  <a:gd name="connsiteY67" fmla="*/ 5133224 h 6858000"/>
                  <a:gd name="connsiteX68" fmla="*/ 315052 w 4543952"/>
                  <a:gd name="connsiteY68" fmla="*/ 5166113 h 6858000"/>
                  <a:gd name="connsiteX69" fmla="*/ 314362 w 4543952"/>
                  <a:gd name="connsiteY69" fmla="*/ 5172089 h 6858000"/>
                  <a:gd name="connsiteX70" fmla="*/ 311814 w 4543952"/>
                  <a:gd name="connsiteY70" fmla="*/ 5179066 h 6858000"/>
                  <a:gd name="connsiteX71" fmla="*/ 311814 w 4543952"/>
                  <a:gd name="connsiteY71" fmla="*/ 5179067 h 6858000"/>
                  <a:gd name="connsiteX72" fmla="*/ 335437 w 4543952"/>
                  <a:gd name="connsiteY72" fmla="*/ 5272796 h 6858000"/>
                  <a:gd name="connsiteX73" fmla="*/ 360397 w 4543952"/>
                  <a:gd name="connsiteY73" fmla="*/ 5321350 h 6858000"/>
                  <a:gd name="connsiteX74" fmla="*/ 364317 w 4543952"/>
                  <a:gd name="connsiteY74" fmla="*/ 5355013 h 6858000"/>
                  <a:gd name="connsiteX75" fmla="*/ 359440 w 4543952"/>
                  <a:gd name="connsiteY75" fmla="*/ 5385383 h 6858000"/>
                  <a:gd name="connsiteX76" fmla="*/ 351249 w 4543952"/>
                  <a:gd name="connsiteY76" fmla="*/ 5425581 h 6858000"/>
                  <a:gd name="connsiteX77" fmla="*/ 339627 w 4543952"/>
                  <a:gd name="connsiteY77" fmla="*/ 5480636 h 6858000"/>
                  <a:gd name="connsiteX78" fmla="*/ 335103 w 4543952"/>
                  <a:gd name="connsiteY78" fmla="*/ 5507666 h 6858000"/>
                  <a:gd name="connsiteX79" fmla="*/ 335103 w 4543952"/>
                  <a:gd name="connsiteY79" fmla="*/ 5507667 h 6858000"/>
                  <a:gd name="connsiteX80" fmla="*/ 337324 w 4543952"/>
                  <a:gd name="connsiteY80" fmla="*/ 5520421 h 6858000"/>
                  <a:gd name="connsiteX81" fmla="*/ 345722 w 4543952"/>
                  <a:gd name="connsiteY81" fmla="*/ 5531691 h 6858000"/>
                  <a:gd name="connsiteX82" fmla="*/ 345723 w 4543952"/>
                  <a:gd name="connsiteY82" fmla="*/ 5531693 h 6858000"/>
                  <a:gd name="connsiteX83" fmla="*/ 355869 w 4543952"/>
                  <a:gd name="connsiteY83" fmla="*/ 5547577 h 6858000"/>
                  <a:gd name="connsiteX84" fmla="*/ 346295 w 4543952"/>
                  <a:gd name="connsiteY84" fmla="*/ 5562745 h 6858000"/>
                  <a:gd name="connsiteX85" fmla="*/ 275047 w 4543952"/>
                  <a:gd name="connsiteY85" fmla="*/ 5704482 h 6858000"/>
                  <a:gd name="connsiteX86" fmla="*/ 269141 w 4543952"/>
                  <a:gd name="connsiteY86" fmla="*/ 5740487 h 6858000"/>
                  <a:gd name="connsiteX87" fmla="*/ 260376 w 4543952"/>
                  <a:gd name="connsiteY87" fmla="*/ 5760872 h 6858000"/>
                  <a:gd name="connsiteX88" fmla="*/ 171981 w 4543952"/>
                  <a:gd name="connsiteY88" fmla="*/ 5883750 h 6858000"/>
                  <a:gd name="connsiteX89" fmla="*/ 171979 w 4543952"/>
                  <a:gd name="connsiteY89" fmla="*/ 5883755 h 6858000"/>
                  <a:gd name="connsiteX90" fmla="*/ 160957 w 4543952"/>
                  <a:gd name="connsiteY90" fmla="*/ 5909350 h 6858000"/>
                  <a:gd name="connsiteX91" fmla="*/ 154076 w 4543952"/>
                  <a:gd name="connsiteY91" fmla="*/ 5935945 h 6858000"/>
                  <a:gd name="connsiteX92" fmla="*/ 154075 w 4543952"/>
                  <a:gd name="connsiteY92" fmla="*/ 5935948 h 6858000"/>
                  <a:gd name="connsiteX93" fmla="*/ 154075 w 4543952"/>
                  <a:gd name="connsiteY93" fmla="*/ 5935949 h 6858000"/>
                  <a:gd name="connsiteX94" fmla="*/ 154242 w 4543952"/>
                  <a:gd name="connsiteY94" fmla="*/ 5964476 h 6858000"/>
                  <a:gd name="connsiteX95" fmla="*/ 157695 w 4543952"/>
                  <a:gd name="connsiteY95" fmla="*/ 5993289 h 6858000"/>
                  <a:gd name="connsiteX96" fmla="*/ 157695 w 4543952"/>
                  <a:gd name="connsiteY96" fmla="*/ 5993291 h 6858000"/>
                  <a:gd name="connsiteX97" fmla="*/ 164171 w 4543952"/>
                  <a:gd name="connsiteY97" fmla="*/ 6026440 h 6858000"/>
                  <a:gd name="connsiteX98" fmla="*/ 220371 w 4543952"/>
                  <a:gd name="connsiteY98" fmla="*/ 6108738 h 6858000"/>
                  <a:gd name="connsiteX99" fmla="*/ 234064 w 4543952"/>
                  <a:gd name="connsiteY99" fmla="*/ 6133314 h 6858000"/>
                  <a:gd name="connsiteX100" fmla="*/ 218468 w 4543952"/>
                  <a:gd name="connsiteY100" fmla="*/ 6155599 h 6858000"/>
                  <a:gd name="connsiteX101" fmla="*/ 218465 w 4543952"/>
                  <a:gd name="connsiteY101" fmla="*/ 6155601 h 6858000"/>
                  <a:gd name="connsiteX102" fmla="*/ 179794 w 4543952"/>
                  <a:gd name="connsiteY102" fmla="*/ 6228755 h 6858000"/>
                  <a:gd name="connsiteX103" fmla="*/ 162457 w 4543952"/>
                  <a:gd name="connsiteY103" fmla="*/ 6361538 h 6858000"/>
                  <a:gd name="connsiteX104" fmla="*/ 162457 w 4543952"/>
                  <a:gd name="connsiteY104" fmla="*/ 6361539 h 6858000"/>
                  <a:gd name="connsiteX105" fmla="*/ 179794 w 4543952"/>
                  <a:gd name="connsiteY105" fmla="*/ 6228756 h 6858000"/>
                  <a:gd name="connsiteX106" fmla="*/ 218465 w 4543952"/>
                  <a:gd name="connsiteY106" fmla="*/ 6155602 h 6858000"/>
                  <a:gd name="connsiteX107" fmla="*/ 218468 w 4543952"/>
                  <a:gd name="connsiteY107" fmla="*/ 6155599 h 6858000"/>
                  <a:gd name="connsiteX108" fmla="*/ 230364 w 4543952"/>
                  <a:gd name="connsiteY108" fmla="*/ 6143189 h 6858000"/>
                  <a:gd name="connsiteX109" fmla="*/ 234064 w 4543952"/>
                  <a:gd name="connsiteY109" fmla="*/ 6133314 h 6858000"/>
                  <a:gd name="connsiteX110" fmla="*/ 234064 w 4543952"/>
                  <a:gd name="connsiteY110" fmla="*/ 6133313 h 6858000"/>
                  <a:gd name="connsiteX111" fmla="*/ 220371 w 4543952"/>
                  <a:gd name="connsiteY111" fmla="*/ 6108737 h 6858000"/>
                  <a:gd name="connsiteX112" fmla="*/ 164171 w 4543952"/>
                  <a:gd name="connsiteY112" fmla="*/ 6026439 h 6858000"/>
                  <a:gd name="connsiteX113" fmla="*/ 157695 w 4543952"/>
                  <a:gd name="connsiteY113" fmla="*/ 5993290 h 6858000"/>
                  <a:gd name="connsiteX114" fmla="*/ 157695 w 4543952"/>
                  <a:gd name="connsiteY114" fmla="*/ 5993289 h 6858000"/>
                  <a:gd name="connsiteX115" fmla="*/ 154075 w 4543952"/>
                  <a:gd name="connsiteY115" fmla="*/ 5935949 h 6858000"/>
                  <a:gd name="connsiteX116" fmla="*/ 154076 w 4543952"/>
                  <a:gd name="connsiteY116" fmla="*/ 5935945 h 6858000"/>
                  <a:gd name="connsiteX117" fmla="*/ 171979 w 4543952"/>
                  <a:gd name="connsiteY117" fmla="*/ 5883755 h 6858000"/>
                  <a:gd name="connsiteX118" fmla="*/ 171981 w 4543952"/>
                  <a:gd name="connsiteY118" fmla="*/ 5883751 h 6858000"/>
                  <a:gd name="connsiteX119" fmla="*/ 260376 w 4543952"/>
                  <a:gd name="connsiteY119" fmla="*/ 5760873 h 6858000"/>
                  <a:gd name="connsiteX120" fmla="*/ 269141 w 4543952"/>
                  <a:gd name="connsiteY120" fmla="*/ 5740488 h 6858000"/>
                  <a:gd name="connsiteX121" fmla="*/ 275047 w 4543952"/>
                  <a:gd name="connsiteY121" fmla="*/ 5704483 h 6858000"/>
                  <a:gd name="connsiteX122" fmla="*/ 346295 w 4543952"/>
                  <a:gd name="connsiteY122" fmla="*/ 5562746 h 6858000"/>
                  <a:gd name="connsiteX123" fmla="*/ 355869 w 4543952"/>
                  <a:gd name="connsiteY123" fmla="*/ 5547578 h 6858000"/>
                  <a:gd name="connsiteX124" fmla="*/ 355869 w 4543952"/>
                  <a:gd name="connsiteY124" fmla="*/ 5547577 h 6858000"/>
                  <a:gd name="connsiteX125" fmla="*/ 345723 w 4543952"/>
                  <a:gd name="connsiteY125" fmla="*/ 5531692 h 6858000"/>
                  <a:gd name="connsiteX126" fmla="*/ 345722 w 4543952"/>
                  <a:gd name="connsiteY126" fmla="*/ 5531691 h 6858000"/>
                  <a:gd name="connsiteX127" fmla="*/ 335103 w 4543952"/>
                  <a:gd name="connsiteY127" fmla="*/ 5507667 h 6858000"/>
                  <a:gd name="connsiteX128" fmla="*/ 339627 w 4543952"/>
                  <a:gd name="connsiteY128" fmla="*/ 5480637 h 6858000"/>
                  <a:gd name="connsiteX129" fmla="*/ 351249 w 4543952"/>
                  <a:gd name="connsiteY129" fmla="*/ 5425582 h 6858000"/>
                  <a:gd name="connsiteX130" fmla="*/ 359440 w 4543952"/>
                  <a:gd name="connsiteY130" fmla="*/ 5385384 h 6858000"/>
                  <a:gd name="connsiteX131" fmla="*/ 364317 w 4543952"/>
                  <a:gd name="connsiteY131" fmla="*/ 5355014 h 6858000"/>
                  <a:gd name="connsiteX132" fmla="*/ 364317 w 4543952"/>
                  <a:gd name="connsiteY132" fmla="*/ 5355013 h 6858000"/>
                  <a:gd name="connsiteX133" fmla="*/ 362870 w 4543952"/>
                  <a:gd name="connsiteY133" fmla="*/ 5326162 h 6858000"/>
                  <a:gd name="connsiteX134" fmla="*/ 360397 w 4543952"/>
                  <a:gd name="connsiteY134" fmla="*/ 5321350 h 6858000"/>
                  <a:gd name="connsiteX135" fmla="*/ 359341 w 4543952"/>
                  <a:gd name="connsiteY135" fmla="*/ 5312287 h 6858000"/>
                  <a:gd name="connsiteX136" fmla="*/ 335437 w 4543952"/>
                  <a:gd name="connsiteY136" fmla="*/ 5272795 h 6858000"/>
                  <a:gd name="connsiteX137" fmla="*/ 311981 w 4543952"/>
                  <a:gd name="connsiteY137" fmla="*/ 5229432 h 6858000"/>
                  <a:gd name="connsiteX138" fmla="*/ 311814 w 4543952"/>
                  <a:gd name="connsiteY138" fmla="*/ 5179067 h 6858000"/>
                  <a:gd name="connsiteX139" fmla="*/ 314362 w 4543952"/>
                  <a:gd name="connsiteY139" fmla="*/ 5172090 h 6858000"/>
                  <a:gd name="connsiteX140" fmla="*/ 315052 w 4543952"/>
                  <a:gd name="connsiteY140" fmla="*/ 5166113 h 6858000"/>
                  <a:gd name="connsiteX141" fmla="*/ 315052 w 4543952"/>
                  <a:gd name="connsiteY141" fmla="*/ 5166112 h 6858000"/>
                  <a:gd name="connsiteX142" fmla="*/ 308337 w 4543952"/>
                  <a:gd name="connsiteY142" fmla="*/ 5133224 h 6858000"/>
                  <a:gd name="connsiteX143" fmla="*/ 308338 w 4543952"/>
                  <a:gd name="connsiteY143" fmla="*/ 5133219 h 6858000"/>
                  <a:gd name="connsiteX144" fmla="*/ 321364 w 4543952"/>
                  <a:gd name="connsiteY144" fmla="*/ 5087449 h 6858000"/>
                  <a:gd name="connsiteX145" fmla="*/ 327270 w 4543952"/>
                  <a:gd name="connsiteY145" fmla="*/ 5072375 h 6858000"/>
                  <a:gd name="connsiteX146" fmla="*/ 334485 w 4543952"/>
                  <a:gd name="connsiteY146" fmla="*/ 5041521 h 6858000"/>
                  <a:gd name="connsiteX147" fmla="*/ 360964 w 4543952"/>
                  <a:gd name="connsiteY147" fmla="*/ 4987037 h 6858000"/>
                  <a:gd name="connsiteX148" fmla="*/ 376969 w 4543952"/>
                  <a:gd name="connsiteY148" fmla="*/ 4961455 h 6858000"/>
                  <a:gd name="connsiteX149" fmla="*/ 378247 w 4543952"/>
                  <a:gd name="connsiteY149" fmla="*/ 4957452 h 6858000"/>
                  <a:gd name="connsiteX150" fmla="*/ 381039 w 4543952"/>
                  <a:gd name="connsiteY150" fmla="*/ 4952672 h 6858000"/>
                  <a:gd name="connsiteX151" fmla="*/ 385799 w 4543952"/>
                  <a:gd name="connsiteY151" fmla="*/ 4933804 h 6858000"/>
                  <a:gd name="connsiteX152" fmla="*/ 384396 w 4543952"/>
                  <a:gd name="connsiteY152" fmla="*/ 4912167 h 6858000"/>
                  <a:gd name="connsiteX153" fmla="*/ 382691 w 4543952"/>
                  <a:gd name="connsiteY153" fmla="*/ 4889274 h 6858000"/>
                  <a:gd name="connsiteX154" fmla="*/ 390221 w 4543952"/>
                  <a:gd name="connsiteY154" fmla="*/ 4863342 h 6858000"/>
                  <a:gd name="connsiteX155" fmla="*/ 412401 w 4543952"/>
                  <a:gd name="connsiteY155" fmla="*/ 4828916 h 6858000"/>
                  <a:gd name="connsiteX156" fmla="*/ 427237 w 4543952"/>
                  <a:gd name="connsiteY156" fmla="*/ 4800483 h 6858000"/>
                  <a:gd name="connsiteX157" fmla="*/ 427237 w 4543952"/>
                  <a:gd name="connsiteY157" fmla="*/ 4800482 h 6858000"/>
                  <a:gd name="connsiteX158" fmla="*/ 425928 w 4543952"/>
                  <a:gd name="connsiteY158" fmla="*/ 4767763 h 6858000"/>
                  <a:gd name="connsiteX159" fmla="*/ 416021 w 4543952"/>
                  <a:gd name="connsiteY159" fmla="*/ 4677654 h 6858000"/>
                  <a:gd name="connsiteX160" fmla="*/ 408019 w 4543952"/>
                  <a:gd name="connsiteY160" fmla="*/ 4659173 h 6858000"/>
                  <a:gd name="connsiteX161" fmla="*/ 348009 w 4543952"/>
                  <a:gd name="connsiteY161" fmla="*/ 4482003 h 6858000"/>
                  <a:gd name="connsiteX162" fmla="*/ 347247 w 4543952"/>
                  <a:gd name="connsiteY162" fmla="*/ 4363890 h 6858000"/>
                  <a:gd name="connsiteX163" fmla="*/ 356201 w 4543952"/>
                  <a:gd name="connsiteY163" fmla="*/ 4324645 h 6858000"/>
                  <a:gd name="connsiteX164" fmla="*/ 396017 w 4543952"/>
                  <a:gd name="connsiteY164" fmla="*/ 4253014 h 6858000"/>
                  <a:gd name="connsiteX165" fmla="*/ 401733 w 4543952"/>
                  <a:gd name="connsiteY165" fmla="*/ 4221391 h 6858000"/>
                  <a:gd name="connsiteX166" fmla="*/ 332842 w 4543952"/>
                  <a:gd name="connsiteY166" fmla="*/ 2836171 h 6858000"/>
                  <a:gd name="connsiteX167" fmla="*/ 332842 w 4543952"/>
                  <a:gd name="connsiteY167" fmla="*/ 2836172 h 6858000"/>
                  <a:gd name="connsiteX168" fmla="*/ 341533 w 4543952"/>
                  <a:gd name="connsiteY168" fmla="*/ 2848793 h 6858000"/>
                  <a:gd name="connsiteX169" fmla="*/ 358166 w 4543952"/>
                  <a:gd name="connsiteY169" fmla="*/ 2903544 h 6858000"/>
                  <a:gd name="connsiteX170" fmla="*/ 366072 w 4543952"/>
                  <a:gd name="connsiteY170" fmla="*/ 2947858 h 6858000"/>
                  <a:gd name="connsiteX171" fmla="*/ 366072 w 4543952"/>
                  <a:gd name="connsiteY171" fmla="*/ 2947862 h 6858000"/>
                  <a:gd name="connsiteX172" fmla="*/ 362488 w 4543952"/>
                  <a:gd name="connsiteY172" fmla="*/ 2982147 h 6858000"/>
                  <a:gd name="connsiteX173" fmla="*/ 350796 w 4543952"/>
                  <a:gd name="connsiteY173" fmla="*/ 3077400 h 6858000"/>
                  <a:gd name="connsiteX174" fmla="*/ 350796 w 4543952"/>
                  <a:gd name="connsiteY174" fmla="*/ 3077401 h 6858000"/>
                  <a:gd name="connsiteX175" fmla="*/ 363250 w 4543952"/>
                  <a:gd name="connsiteY175" fmla="*/ 3172654 h 6858000"/>
                  <a:gd name="connsiteX176" fmla="*/ 410877 w 4543952"/>
                  <a:gd name="connsiteY176" fmla="*/ 3489467 h 6858000"/>
                  <a:gd name="connsiteX177" fmla="*/ 432976 w 4543952"/>
                  <a:gd name="connsiteY177" fmla="*/ 3544713 h 6858000"/>
                  <a:gd name="connsiteX178" fmla="*/ 445520 w 4543952"/>
                  <a:gd name="connsiteY178" fmla="*/ 3562320 h 6858000"/>
                  <a:gd name="connsiteX179" fmla="*/ 450598 w 4543952"/>
                  <a:gd name="connsiteY179" fmla="*/ 3574407 h 6858000"/>
                  <a:gd name="connsiteX180" fmla="*/ 448246 w 4543952"/>
                  <a:gd name="connsiteY180" fmla="*/ 3587173 h 6858000"/>
                  <a:gd name="connsiteX181" fmla="*/ 438500 w 4543952"/>
                  <a:gd name="connsiteY181" fmla="*/ 3606816 h 6858000"/>
                  <a:gd name="connsiteX182" fmla="*/ 424974 w 4543952"/>
                  <a:gd name="connsiteY182" fmla="*/ 3630631 h 6858000"/>
                  <a:gd name="connsiteX183" fmla="*/ 400733 w 4543952"/>
                  <a:gd name="connsiteY183" fmla="*/ 3680162 h 6858000"/>
                  <a:gd name="connsiteX184" fmla="*/ 400733 w 4543952"/>
                  <a:gd name="connsiteY184" fmla="*/ 3680163 h 6858000"/>
                  <a:gd name="connsiteX185" fmla="*/ 404781 w 4543952"/>
                  <a:gd name="connsiteY185" fmla="*/ 3734837 h 6858000"/>
                  <a:gd name="connsiteX186" fmla="*/ 404399 w 4543952"/>
                  <a:gd name="connsiteY186" fmla="*/ 3754651 h 6858000"/>
                  <a:gd name="connsiteX187" fmla="*/ 398042 w 4543952"/>
                  <a:gd name="connsiteY187" fmla="*/ 3789775 h 6858000"/>
                  <a:gd name="connsiteX188" fmla="*/ 398042 w 4543952"/>
                  <a:gd name="connsiteY188" fmla="*/ 3789776 h 6858000"/>
                  <a:gd name="connsiteX189" fmla="*/ 412973 w 4543952"/>
                  <a:gd name="connsiteY189" fmla="*/ 3822472 h 6858000"/>
                  <a:gd name="connsiteX190" fmla="*/ 427308 w 4543952"/>
                  <a:gd name="connsiteY190" fmla="*/ 3852619 h 6858000"/>
                  <a:gd name="connsiteX191" fmla="*/ 417926 w 4543952"/>
                  <a:gd name="connsiteY191" fmla="*/ 3885336 h 6858000"/>
                  <a:gd name="connsiteX192" fmla="*/ 417925 w 4543952"/>
                  <a:gd name="connsiteY192" fmla="*/ 3885337 h 6858000"/>
                  <a:gd name="connsiteX193" fmla="*/ 386040 w 4543952"/>
                  <a:gd name="connsiteY193" fmla="*/ 3962158 h 6858000"/>
                  <a:gd name="connsiteX194" fmla="*/ 386040 w 4543952"/>
                  <a:gd name="connsiteY194" fmla="*/ 3962159 h 6858000"/>
                  <a:gd name="connsiteX195" fmla="*/ 388431 w 4543952"/>
                  <a:gd name="connsiteY195" fmla="*/ 4002409 h 6858000"/>
                  <a:gd name="connsiteX196" fmla="*/ 401733 w 4543952"/>
                  <a:gd name="connsiteY196" fmla="*/ 4043837 h 6858000"/>
                  <a:gd name="connsiteX197" fmla="*/ 401733 w 4543952"/>
                  <a:gd name="connsiteY197" fmla="*/ 4043839 h 6858000"/>
                  <a:gd name="connsiteX198" fmla="*/ 416855 w 4543952"/>
                  <a:gd name="connsiteY198" fmla="*/ 4103825 h 6858000"/>
                  <a:gd name="connsiteX199" fmla="*/ 405544 w 4543952"/>
                  <a:gd name="connsiteY199" fmla="*/ 4165381 h 6858000"/>
                  <a:gd name="connsiteX200" fmla="*/ 405543 w 4543952"/>
                  <a:gd name="connsiteY200" fmla="*/ 4165382 h 6858000"/>
                  <a:gd name="connsiteX201" fmla="*/ 401638 w 4543952"/>
                  <a:gd name="connsiteY201" fmla="*/ 4192386 h 6858000"/>
                  <a:gd name="connsiteX202" fmla="*/ 401638 w 4543952"/>
                  <a:gd name="connsiteY202" fmla="*/ 4192387 h 6858000"/>
                  <a:gd name="connsiteX203" fmla="*/ 405543 w 4543952"/>
                  <a:gd name="connsiteY203" fmla="*/ 4165383 h 6858000"/>
                  <a:gd name="connsiteX204" fmla="*/ 405544 w 4543952"/>
                  <a:gd name="connsiteY204" fmla="*/ 4165381 h 6858000"/>
                  <a:gd name="connsiteX205" fmla="*/ 414887 w 4543952"/>
                  <a:gd name="connsiteY205" fmla="*/ 4134255 h 6858000"/>
                  <a:gd name="connsiteX206" fmla="*/ 416855 w 4543952"/>
                  <a:gd name="connsiteY206" fmla="*/ 4103825 h 6858000"/>
                  <a:gd name="connsiteX207" fmla="*/ 416855 w 4543952"/>
                  <a:gd name="connsiteY207" fmla="*/ 4103824 h 6858000"/>
                  <a:gd name="connsiteX208" fmla="*/ 401733 w 4543952"/>
                  <a:gd name="connsiteY208" fmla="*/ 4043838 h 6858000"/>
                  <a:gd name="connsiteX209" fmla="*/ 401733 w 4543952"/>
                  <a:gd name="connsiteY209" fmla="*/ 4043837 h 6858000"/>
                  <a:gd name="connsiteX210" fmla="*/ 386040 w 4543952"/>
                  <a:gd name="connsiteY210" fmla="*/ 3962159 h 6858000"/>
                  <a:gd name="connsiteX211" fmla="*/ 395544 w 4543952"/>
                  <a:gd name="connsiteY211" fmla="*/ 3923124 h 6858000"/>
                  <a:gd name="connsiteX212" fmla="*/ 417925 w 4543952"/>
                  <a:gd name="connsiteY212" fmla="*/ 3885338 h 6858000"/>
                  <a:gd name="connsiteX213" fmla="*/ 417926 w 4543952"/>
                  <a:gd name="connsiteY213" fmla="*/ 3885336 h 6858000"/>
                  <a:gd name="connsiteX214" fmla="*/ 426528 w 4543952"/>
                  <a:gd name="connsiteY214" fmla="*/ 3868763 h 6858000"/>
                  <a:gd name="connsiteX215" fmla="*/ 427308 w 4543952"/>
                  <a:gd name="connsiteY215" fmla="*/ 3852619 h 6858000"/>
                  <a:gd name="connsiteX216" fmla="*/ 427308 w 4543952"/>
                  <a:gd name="connsiteY216" fmla="*/ 3852618 h 6858000"/>
                  <a:gd name="connsiteX217" fmla="*/ 412973 w 4543952"/>
                  <a:gd name="connsiteY217" fmla="*/ 3822471 h 6858000"/>
                  <a:gd name="connsiteX218" fmla="*/ 398042 w 4543952"/>
                  <a:gd name="connsiteY218" fmla="*/ 3789775 h 6858000"/>
                  <a:gd name="connsiteX219" fmla="*/ 404399 w 4543952"/>
                  <a:gd name="connsiteY219" fmla="*/ 3754652 h 6858000"/>
                  <a:gd name="connsiteX220" fmla="*/ 404781 w 4543952"/>
                  <a:gd name="connsiteY220" fmla="*/ 3734837 h 6858000"/>
                  <a:gd name="connsiteX221" fmla="*/ 404781 w 4543952"/>
                  <a:gd name="connsiteY221" fmla="*/ 3734836 h 6858000"/>
                  <a:gd name="connsiteX222" fmla="*/ 400733 w 4543952"/>
                  <a:gd name="connsiteY222" fmla="*/ 3680163 h 6858000"/>
                  <a:gd name="connsiteX223" fmla="*/ 407246 w 4543952"/>
                  <a:gd name="connsiteY223" fmla="*/ 3654415 h 6858000"/>
                  <a:gd name="connsiteX224" fmla="*/ 424974 w 4543952"/>
                  <a:gd name="connsiteY224" fmla="*/ 3630632 h 6858000"/>
                  <a:gd name="connsiteX225" fmla="*/ 438500 w 4543952"/>
                  <a:gd name="connsiteY225" fmla="*/ 3606817 h 6858000"/>
                  <a:gd name="connsiteX226" fmla="*/ 450598 w 4543952"/>
                  <a:gd name="connsiteY226" fmla="*/ 3574408 h 6858000"/>
                  <a:gd name="connsiteX227" fmla="*/ 450598 w 4543952"/>
                  <a:gd name="connsiteY227" fmla="*/ 3574407 h 6858000"/>
                  <a:gd name="connsiteX228" fmla="*/ 432976 w 4543952"/>
                  <a:gd name="connsiteY228" fmla="*/ 3544712 h 6858000"/>
                  <a:gd name="connsiteX229" fmla="*/ 410877 w 4543952"/>
                  <a:gd name="connsiteY229" fmla="*/ 3489466 h 6858000"/>
                  <a:gd name="connsiteX230" fmla="*/ 363250 w 4543952"/>
                  <a:gd name="connsiteY230" fmla="*/ 3172653 h 6858000"/>
                  <a:gd name="connsiteX231" fmla="*/ 350796 w 4543952"/>
                  <a:gd name="connsiteY231" fmla="*/ 3077401 h 6858000"/>
                  <a:gd name="connsiteX232" fmla="*/ 362488 w 4543952"/>
                  <a:gd name="connsiteY232" fmla="*/ 2982148 h 6858000"/>
                  <a:gd name="connsiteX233" fmla="*/ 366072 w 4543952"/>
                  <a:gd name="connsiteY233" fmla="*/ 2947862 h 6858000"/>
                  <a:gd name="connsiteX234" fmla="*/ 366072 w 4543952"/>
                  <a:gd name="connsiteY234" fmla="*/ 2947861 h 6858000"/>
                  <a:gd name="connsiteX235" fmla="*/ 366072 w 4543952"/>
                  <a:gd name="connsiteY235" fmla="*/ 2947858 h 6858000"/>
                  <a:gd name="connsiteX236" fmla="*/ 361441 w 4543952"/>
                  <a:gd name="connsiteY236" fmla="*/ 2914327 h 6858000"/>
                  <a:gd name="connsiteX237" fmla="*/ 358166 w 4543952"/>
                  <a:gd name="connsiteY237" fmla="*/ 2903544 h 6858000"/>
                  <a:gd name="connsiteX238" fmla="*/ 357138 w 4543952"/>
                  <a:gd name="connsiteY238" fmla="*/ 2897784 h 6858000"/>
                  <a:gd name="connsiteX239" fmla="*/ 341533 w 4543952"/>
                  <a:gd name="connsiteY239" fmla="*/ 2848792 h 6858000"/>
                  <a:gd name="connsiteX240" fmla="*/ 296001 w 4543952"/>
                  <a:gd name="connsiteY240" fmla="*/ 2745351 h 6858000"/>
                  <a:gd name="connsiteX241" fmla="*/ 289670 w 4543952"/>
                  <a:gd name="connsiteY241" fmla="*/ 2770757 h 6858000"/>
                  <a:gd name="connsiteX242" fmla="*/ 290080 w 4543952"/>
                  <a:gd name="connsiteY242" fmla="*/ 2778005 h 6858000"/>
                  <a:gd name="connsiteX243" fmla="*/ 289301 w 4543952"/>
                  <a:gd name="connsiteY243" fmla="*/ 2782304 h 6858000"/>
                  <a:gd name="connsiteX244" fmla="*/ 290501 w 4543952"/>
                  <a:gd name="connsiteY244" fmla="*/ 2785439 h 6858000"/>
                  <a:gd name="connsiteX245" fmla="*/ 290929 w 4543952"/>
                  <a:gd name="connsiteY245" fmla="*/ 2793022 h 6858000"/>
                  <a:gd name="connsiteX246" fmla="*/ 300579 w 4543952"/>
                  <a:gd name="connsiteY246" fmla="*/ 2811779 h 6858000"/>
                  <a:gd name="connsiteX247" fmla="*/ 300582 w 4543952"/>
                  <a:gd name="connsiteY247" fmla="*/ 2811786 h 6858000"/>
                  <a:gd name="connsiteX248" fmla="*/ 300583 w 4543952"/>
                  <a:gd name="connsiteY248" fmla="*/ 2811786 h 6858000"/>
                  <a:gd name="connsiteX249" fmla="*/ 300579 w 4543952"/>
                  <a:gd name="connsiteY249" fmla="*/ 2811779 h 6858000"/>
                  <a:gd name="connsiteX250" fmla="*/ 290501 w 4543952"/>
                  <a:gd name="connsiteY250" fmla="*/ 2785439 h 6858000"/>
                  <a:gd name="connsiteX251" fmla="*/ 290080 w 4543952"/>
                  <a:gd name="connsiteY251" fmla="*/ 2778005 h 6858000"/>
                  <a:gd name="connsiteX252" fmla="*/ 817328 w 4543952"/>
                  <a:gd name="connsiteY252" fmla="*/ 1508457 h 6858000"/>
                  <a:gd name="connsiteX253" fmla="*/ 845421 w 4543952"/>
                  <a:gd name="connsiteY253" fmla="*/ 1596212 h 6858000"/>
                  <a:gd name="connsiteX254" fmla="*/ 843517 w 4543952"/>
                  <a:gd name="connsiteY254" fmla="*/ 1624979 h 6858000"/>
                  <a:gd name="connsiteX255" fmla="*/ 786935 w 4543952"/>
                  <a:gd name="connsiteY255" fmla="*/ 1697752 h 6858000"/>
                  <a:gd name="connsiteX256" fmla="*/ 764267 w 4543952"/>
                  <a:gd name="connsiteY256" fmla="*/ 1733187 h 6858000"/>
                  <a:gd name="connsiteX257" fmla="*/ 722546 w 4543952"/>
                  <a:gd name="connsiteY257" fmla="*/ 1833774 h 6858000"/>
                  <a:gd name="connsiteX258" fmla="*/ 714925 w 4543952"/>
                  <a:gd name="connsiteY258" fmla="*/ 1842157 h 6858000"/>
                  <a:gd name="connsiteX259" fmla="*/ 624434 w 4543952"/>
                  <a:gd name="connsiteY259" fmla="*/ 1916453 h 6858000"/>
                  <a:gd name="connsiteX260" fmla="*/ 609004 w 4543952"/>
                  <a:gd name="connsiteY260" fmla="*/ 1933218 h 6858000"/>
                  <a:gd name="connsiteX261" fmla="*/ 584999 w 4543952"/>
                  <a:gd name="connsiteY261" fmla="*/ 1953412 h 6858000"/>
                  <a:gd name="connsiteX262" fmla="*/ 538516 w 4543952"/>
                  <a:gd name="connsiteY262" fmla="*/ 2016468 h 6858000"/>
                  <a:gd name="connsiteX263" fmla="*/ 523657 w 4543952"/>
                  <a:gd name="connsiteY263" fmla="*/ 2094577 h 6858000"/>
                  <a:gd name="connsiteX264" fmla="*/ 500986 w 4543952"/>
                  <a:gd name="connsiteY264" fmla="*/ 2188878 h 6858000"/>
                  <a:gd name="connsiteX265" fmla="*/ 485746 w 4543952"/>
                  <a:gd name="connsiteY265" fmla="*/ 2228313 h 6858000"/>
                  <a:gd name="connsiteX266" fmla="*/ 456789 w 4543952"/>
                  <a:gd name="connsiteY266" fmla="*/ 2334043 h 6858000"/>
                  <a:gd name="connsiteX267" fmla="*/ 432404 w 4543952"/>
                  <a:gd name="connsiteY267" fmla="*/ 2409484 h 6858000"/>
                  <a:gd name="connsiteX268" fmla="*/ 415303 w 4543952"/>
                  <a:gd name="connsiteY268" fmla="*/ 2435912 h 6858000"/>
                  <a:gd name="connsiteX269" fmla="*/ 415303 w 4543952"/>
                  <a:gd name="connsiteY269" fmla="*/ 2435912 h 6858000"/>
                  <a:gd name="connsiteX270" fmla="*/ 415303 w 4543952"/>
                  <a:gd name="connsiteY270" fmla="*/ 2435912 h 6858000"/>
                  <a:gd name="connsiteX271" fmla="*/ 414227 w 4543952"/>
                  <a:gd name="connsiteY271" fmla="*/ 2440915 h 6858000"/>
                  <a:gd name="connsiteX272" fmla="*/ 409472 w 4543952"/>
                  <a:gd name="connsiteY272" fmla="*/ 2463016 h 6858000"/>
                  <a:gd name="connsiteX273" fmla="*/ 409472 w 4543952"/>
                  <a:gd name="connsiteY273" fmla="*/ 2463017 h 6858000"/>
                  <a:gd name="connsiteX274" fmla="*/ 411535 w 4543952"/>
                  <a:gd name="connsiteY274" fmla="*/ 2490550 h 6858000"/>
                  <a:gd name="connsiteX275" fmla="*/ 418115 w 4543952"/>
                  <a:gd name="connsiteY275" fmla="*/ 2518261 h 6858000"/>
                  <a:gd name="connsiteX276" fmla="*/ 418115 w 4543952"/>
                  <a:gd name="connsiteY276" fmla="*/ 2518264 h 6858000"/>
                  <a:gd name="connsiteX277" fmla="*/ 421759 w 4543952"/>
                  <a:gd name="connsiteY277" fmla="*/ 2545006 h 6858000"/>
                  <a:gd name="connsiteX278" fmla="*/ 417545 w 4543952"/>
                  <a:gd name="connsiteY278" fmla="*/ 2571033 h 6858000"/>
                  <a:gd name="connsiteX279" fmla="*/ 344391 w 4543952"/>
                  <a:gd name="connsiteY279" fmla="*/ 2668000 h 6858000"/>
                  <a:gd name="connsiteX280" fmla="*/ 296001 w 4543952"/>
                  <a:gd name="connsiteY280" fmla="*/ 2745347 h 6858000"/>
                  <a:gd name="connsiteX281" fmla="*/ 296001 w 4543952"/>
                  <a:gd name="connsiteY281" fmla="*/ 2745348 h 6858000"/>
                  <a:gd name="connsiteX282" fmla="*/ 344391 w 4543952"/>
                  <a:gd name="connsiteY282" fmla="*/ 2668001 h 6858000"/>
                  <a:gd name="connsiteX283" fmla="*/ 417545 w 4543952"/>
                  <a:gd name="connsiteY283" fmla="*/ 2571034 h 6858000"/>
                  <a:gd name="connsiteX284" fmla="*/ 421760 w 4543952"/>
                  <a:gd name="connsiteY284" fmla="*/ 2545006 h 6858000"/>
                  <a:gd name="connsiteX285" fmla="*/ 421759 w 4543952"/>
                  <a:gd name="connsiteY285" fmla="*/ 2545006 h 6858000"/>
                  <a:gd name="connsiteX286" fmla="*/ 421760 w 4543952"/>
                  <a:gd name="connsiteY286" fmla="*/ 2545005 h 6858000"/>
                  <a:gd name="connsiteX287" fmla="*/ 418115 w 4543952"/>
                  <a:gd name="connsiteY287" fmla="*/ 2518263 h 6858000"/>
                  <a:gd name="connsiteX288" fmla="*/ 418115 w 4543952"/>
                  <a:gd name="connsiteY288" fmla="*/ 2518261 h 6858000"/>
                  <a:gd name="connsiteX289" fmla="*/ 409472 w 4543952"/>
                  <a:gd name="connsiteY289" fmla="*/ 2463017 h 6858000"/>
                  <a:gd name="connsiteX290" fmla="*/ 414227 w 4543952"/>
                  <a:gd name="connsiteY290" fmla="*/ 2440915 h 6858000"/>
                  <a:gd name="connsiteX291" fmla="*/ 415303 w 4543952"/>
                  <a:gd name="connsiteY291" fmla="*/ 2435912 h 6858000"/>
                  <a:gd name="connsiteX292" fmla="*/ 432404 w 4543952"/>
                  <a:gd name="connsiteY292" fmla="*/ 2409485 h 6858000"/>
                  <a:gd name="connsiteX293" fmla="*/ 456789 w 4543952"/>
                  <a:gd name="connsiteY293" fmla="*/ 2334044 h 6858000"/>
                  <a:gd name="connsiteX294" fmla="*/ 485746 w 4543952"/>
                  <a:gd name="connsiteY294" fmla="*/ 2228314 h 6858000"/>
                  <a:gd name="connsiteX295" fmla="*/ 500986 w 4543952"/>
                  <a:gd name="connsiteY295" fmla="*/ 2188879 h 6858000"/>
                  <a:gd name="connsiteX296" fmla="*/ 523657 w 4543952"/>
                  <a:gd name="connsiteY296" fmla="*/ 2094578 h 6858000"/>
                  <a:gd name="connsiteX297" fmla="*/ 538516 w 4543952"/>
                  <a:gd name="connsiteY297" fmla="*/ 2016469 h 6858000"/>
                  <a:gd name="connsiteX298" fmla="*/ 584999 w 4543952"/>
                  <a:gd name="connsiteY298" fmla="*/ 1953413 h 6858000"/>
                  <a:gd name="connsiteX299" fmla="*/ 609004 w 4543952"/>
                  <a:gd name="connsiteY299" fmla="*/ 1933219 h 6858000"/>
                  <a:gd name="connsiteX300" fmla="*/ 624434 w 4543952"/>
                  <a:gd name="connsiteY300" fmla="*/ 1916454 h 6858000"/>
                  <a:gd name="connsiteX301" fmla="*/ 714925 w 4543952"/>
                  <a:gd name="connsiteY301" fmla="*/ 1842158 h 6858000"/>
                  <a:gd name="connsiteX302" fmla="*/ 722546 w 4543952"/>
                  <a:gd name="connsiteY302" fmla="*/ 1833775 h 6858000"/>
                  <a:gd name="connsiteX303" fmla="*/ 764267 w 4543952"/>
                  <a:gd name="connsiteY303" fmla="*/ 1733188 h 6858000"/>
                  <a:gd name="connsiteX304" fmla="*/ 786936 w 4543952"/>
                  <a:gd name="connsiteY304" fmla="*/ 1697753 h 6858000"/>
                  <a:gd name="connsiteX305" fmla="*/ 843517 w 4543952"/>
                  <a:gd name="connsiteY305" fmla="*/ 1624980 h 6858000"/>
                  <a:gd name="connsiteX306" fmla="*/ 845422 w 4543952"/>
                  <a:gd name="connsiteY306" fmla="*/ 1596213 h 6858000"/>
                  <a:gd name="connsiteX307" fmla="*/ 798723 w 4543952"/>
                  <a:gd name="connsiteY307" fmla="*/ 1459072 h 6858000"/>
                  <a:gd name="connsiteX308" fmla="*/ 807941 w 4543952"/>
                  <a:gd name="connsiteY308" fmla="*/ 1481571 h 6858000"/>
                  <a:gd name="connsiteX309" fmla="*/ 798724 w 4543952"/>
                  <a:gd name="connsiteY309" fmla="*/ 1459073 h 6858000"/>
                  <a:gd name="connsiteX310" fmla="*/ 779530 w 4543952"/>
                  <a:gd name="connsiteY310" fmla="*/ 1268757 h 6858000"/>
                  <a:gd name="connsiteX311" fmla="*/ 774363 w 4543952"/>
                  <a:gd name="connsiteY311" fmla="*/ 1286068 h 6858000"/>
                  <a:gd name="connsiteX312" fmla="*/ 752025 w 4543952"/>
                  <a:gd name="connsiteY312" fmla="*/ 1350626 h 6858000"/>
                  <a:gd name="connsiteX313" fmla="*/ 757620 w 4543952"/>
                  <a:gd name="connsiteY313" fmla="*/ 1413839 h 6858000"/>
                  <a:gd name="connsiteX314" fmla="*/ 752026 w 4543952"/>
                  <a:gd name="connsiteY314" fmla="*/ 1350627 h 6858000"/>
                  <a:gd name="connsiteX315" fmla="*/ 774363 w 4543952"/>
                  <a:gd name="connsiteY315" fmla="*/ 1286069 h 6858000"/>
                  <a:gd name="connsiteX316" fmla="*/ 779530 w 4543952"/>
                  <a:gd name="connsiteY316" fmla="*/ 1268757 h 6858000"/>
                  <a:gd name="connsiteX317" fmla="*/ 837801 w 4543952"/>
                  <a:gd name="connsiteY317" fmla="*/ 773034 h 6858000"/>
                  <a:gd name="connsiteX318" fmla="*/ 829801 w 4543952"/>
                  <a:gd name="connsiteY318" fmla="*/ 854378 h 6858000"/>
                  <a:gd name="connsiteX319" fmla="*/ 798747 w 4543952"/>
                  <a:gd name="connsiteY319" fmla="*/ 915342 h 6858000"/>
                  <a:gd name="connsiteX320" fmla="*/ 788269 w 4543952"/>
                  <a:gd name="connsiteY320" fmla="*/ 927154 h 6858000"/>
                  <a:gd name="connsiteX321" fmla="*/ 791889 w 4543952"/>
                  <a:gd name="connsiteY321" fmla="*/ 1097086 h 6858000"/>
                  <a:gd name="connsiteX322" fmla="*/ 796271 w 4543952"/>
                  <a:gd name="connsiteY322" fmla="*/ 1123184 h 6858000"/>
                  <a:gd name="connsiteX323" fmla="*/ 771553 w 4543952"/>
                  <a:gd name="connsiteY323" fmla="*/ 1184028 h 6858000"/>
                  <a:gd name="connsiteX324" fmla="*/ 796272 w 4543952"/>
                  <a:gd name="connsiteY324" fmla="*/ 1123185 h 6858000"/>
                  <a:gd name="connsiteX325" fmla="*/ 791890 w 4543952"/>
                  <a:gd name="connsiteY325" fmla="*/ 1097087 h 6858000"/>
                  <a:gd name="connsiteX326" fmla="*/ 788270 w 4543952"/>
                  <a:gd name="connsiteY326" fmla="*/ 927155 h 6858000"/>
                  <a:gd name="connsiteX327" fmla="*/ 798748 w 4543952"/>
                  <a:gd name="connsiteY327" fmla="*/ 915343 h 6858000"/>
                  <a:gd name="connsiteX328" fmla="*/ 829801 w 4543952"/>
                  <a:gd name="connsiteY328" fmla="*/ 854379 h 6858000"/>
                  <a:gd name="connsiteX329" fmla="*/ 837801 w 4543952"/>
                  <a:gd name="connsiteY329" fmla="*/ 773035 h 6858000"/>
                  <a:gd name="connsiteX330" fmla="*/ 782400 w 4543952"/>
                  <a:gd name="connsiteY330" fmla="*/ 517850 h 6858000"/>
                  <a:gd name="connsiteX331" fmla="*/ 791317 w 4543952"/>
                  <a:gd name="connsiteY331" fmla="*/ 556046 h 6858000"/>
                  <a:gd name="connsiteX332" fmla="*/ 797795 w 4543952"/>
                  <a:gd name="connsiteY332" fmla="*/ 580049 h 6858000"/>
                  <a:gd name="connsiteX333" fmla="*/ 801176 w 4543952"/>
                  <a:gd name="connsiteY333" fmla="*/ 642536 h 6858000"/>
                  <a:gd name="connsiteX334" fmla="*/ 813700 w 4543952"/>
                  <a:gd name="connsiteY334" fmla="*/ 694927 h 6858000"/>
                  <a:gd name="connsiteX335" fmla="*/ 801177 w 4543952"/>
                  <a:gd name="connsiteY335" fmla="*/ 642537 h 6858000"/>
                  <a:gd name="connsiteX336" fmla="*/ 797796 w 4543952"/>
                  <a:gd name="connsiteY336" fmla="*/ 580050 h 6858000"/>
                  <a:gd name="connsiteX337" fmla="*/ 791318 w 4543952"/>
                  <a:gd name="connsiteY337" fmla="*/ 556047 h 6858000"/>
                  <a:gd name="connsiteX338" fmla="*/ 783887 w 4543952"/>
                  <a:gd name="connsiteY338" fmla="*/ 313532 h 6858000"/>
                  <a:gd name="connsiteX339" fmla="*/ 786245 w 4543952"/>
                  <a:gd name="connsiteY339" fmla="*/ 324057 h 6858000"/>
                  <a:gd name="connsiteX340" fmla="*/ 784459 w 4543952"/>
                  <a:gd name="connsiteY340" fmla="*/ 338869 h 6858000"/>
                  <a:gd name="connsiteX341" fmla="*/ 784454 w 4543952"/>
                  <a:gd name="connsiteY341" fmla="*/ 338897 h 6858000"/>
                  <a:gd name="connsiteX342" fmla="*/ 778363 w 4543952"/>
                  <a:gd name="connsiteY342" fmla="*/ 367327 h 6858000"/>
                  <a:gd name="connsiteX343" fmla="*/ 774553 w 4543952"/>
                  <a:gd name="connsiteY343" fmla="*/ 395639 h 6858000"/>
                  <a:gd name="connsiteX344" fmla="*/ 784454 w 4543952"/>
                  <a:gd name="connsiteY344" fmla="*/ 338897 h 6858000"/>
                  <a:gd name="connsiteX345" fmla="*/ 784460 w 4543952"/>
                  <a:gd name="connsiteY345" fmla="*/ 338870 h 6858000"/>
                  <a:gd name="connsiteX346" fmla="*/ 783888 w 4543952"/>
                  <a:gd name="connsiteY346" fmla="*/ 313533 h 6858000"/>
                  <a:gd name="connsiteX347" fmla="*/ 761560 w 4543952"/>
                  <a:gd name="connsiteY347" fmla="*/ 281567 h 6858000"/>
                  <a:gd name="connsiteX348" fmla="*/ 766454 w 4543952"/>
                  <a:gd name="connsiteY348" fmla="*/ 295414 h 6858000"/>
                  <a:gd name="connsiteX349" fmla="*/ 766455 w 4543952"/>
                  <a:gd name="connsiteY349" fmla="*/ 295414 h 6858000"/>
                  <a:gd name="connsiteX350" fmla="*/ 774880 w 4543952"/>
                  <a:gd name="connsiteY350" fmla="*/ 24485 h 6858000"/>
                  <a:gd name="connsiteX351" fmla="*/ 777142 w 4543952"/>
                  <a:gd name="connsiteY351" fmla="*/ 74128 h 6858000"/>
                  <a:gd name="connsiteX352" fmla="*/ 767023 w 4543952"/>
                  <a:gd name="connsiteY352" fmla="*/ 151568 h 6858000"/>
                  <a:gd name="connsiteX353" fmla="*/ 766824 w 4543952"/>
                  <a:gd name="connsiteY353" fmla="*/ 153387 h 6858000"/>
                  <a:gd name="connsiteX354" fmla="*/ 763010 w 4543952"/>
                  <a:gd name="connsiteY354" fmla="*/ 177270 h 6858000"/>
                  <a:gd name="connsiteX355" fmla="*/ 758551 w 4543952"/>
                  <a:gd name="connsiteY355" fmla="*/ 228943 h 6858000"/>
                  <a:gd name="connsiteX356" fmla="*/ 766824 w 4543952"/>
                  <a:gd name="connsiteY356" fmla="*/ 153387 h 6858000"/>
                  <a:gd name="connsiteX357" fmla="*/ 771220 w 4543952"/>
                  <a:gd name="connsiteY357" fmla="*/ 125860 h 6858000"/>
                  <a:gd name="connsiteX358" fmla="*/ 777143 w 4543952"/>
                  <a:gd name="connsiteY358" fmla="*/ 74128 h 6858000"/>
                  <a:gd name="connsiteX359" fmla="*/ 313354 w 4543952"/>
                  <a:gd name="connsiteY359" fmla="*/ 0 h 6858000"/>
                  <a:gd name="connsiteX360" fmla="*/ 777461 w 4543952"/>
                  <a:gd name="connsiteY360" fmla="*/ 0 h 6858000"/>
                  <a:gd name="connsiteX361" fmla="*/ 774743 w 4543952"/>
                  <a:gd name="connsiteY361" fmla="*/ 21485 h 6858000"/>
                  <a:gd name="connsiteX362" fmla="*/ 777461 w 4543952"/>
                  <a:gd name="connsiteY362" fmla="*/ 0 h 6858000"/>
                  <a:gd name="connsiteX363" fmla="*/ 4543952 w 4543952"/>
                  <a:gd name="connsiteY363" fmla="*/ 1 h 6858000"/>
                  <a:gd name="connsiteX364" fmla="*/ 4543952 w 4543952"/>
                  <a:gd name="connsiteY364" fmla="*/ 6858000 h 6858000"/>
                  <a:gd name="connsiteX365" fmla="*/ 284400 w 4543952"/>
                  <a:gd name="connsiteY365" fmla="*/ 6858000 h 6858000"/>
                  <a:gd name="connsiteX366" fmla="*/ 112147 w 4543952"/>
                  <a:gd name="connsiteY366" fmla="*/ 6858000 h 6858000"/>
                  <a:gd name="connsiteX367" fmla="*/ 102447 w 4543952"/>
                  <a:gd name="connsiteY367" fmla="*/ 6815515 h 6858000"/>
                  <a:gd name="connsiteX368" fmla="*/ 83396 w 4543952"/>
                  <a:gd name="connsiteY368" fmla="*/ 6748457 h 6858000"/>
                  <a:gd name="connsiteX369" fmla="*/ 61870 w 4543952"/>
                  <a:gd name="connsiteY369" fmla="*/ 6584811 h 6858000"/>
                  <a:gd name="connsiteX370" fmla="*/ 41105 w 4543952"/>
                  <a:gd name="connsiteY370" fmla="*/ 6415832 h 6858000"/>
                  <a:gd name="connsiteX371" fmla="*/ 34247 w 4543952"/>
                  <a:gd name="connsiteY371" fmla="*/ 6323057 h 6858000"/>
                  <a:gd name="connsiteX372" fmla="*/ 23386 w 4543952"/>
                  <a:gd name="connsiteY372" fmla="*/ 6242092 h 6858000"/>
                  <a:gd name="connsiteX373" fmla="*/ 16528 w 4543952"/>
                  <a:gd name="connsiteY373" fmla="*/ 6171604 h 6858000"/>
                  <a:gd name="connsiteX374" fmla="*/ 2622 w 4543952"/>
                  <a:gd name="connsiteY374" fmla="*/ 6059396 h 6858000"/>
                  <a:gd name="connsiteX375" fmla="*/ 0 w 4543952"/>
                  <a:gd name="connsiteY375" fmla="*/ 6041768 h 6858000"/>
                  <a:gd name="connsiteX376" fmla="*/ 0 w 4543952"/>
                  <a:gd name="connsiteY376" fmla="*/ 6000936 h 6858000"/>
                  <a:gd name="connsiteX377" fmla="*/ 3670 w 4543952"/>
                  <a:gd name="connsiteY377" fmla="*/ 5957594 h 6858000"/>
                  <a:gd name="connsiteX378" fmla="*/ 0 w 4543952"/>
                  <a:gd name="connsiteY378" fmla="*/ 5912510 h 6858000"/>
                  <a:gd name="connsiteX379" fmla="*/ 0 w 4543952"/>
                  <a:gd name="connsiteY379" fmla="*/ 5886400 h 6858000"/>
                  <a:gd name="connsiteX380" fmla="*/ 1098 w 4543952"/>
                  <a:gd name="connsiteY380" fmla="*/ 5864317 h 6858000"/>
                  <a:gd name="connsiteX381" fmla="*/ 24720 w 4543952"/>
                  <a:gd name="connsiteY381" fmla="*/ 5790591 h 6858000"/>
                  <a:gd name="connsiteX382" fmla="*/ 26434 w 4543952"/>
                  <a:gd name="connsiteY382" fmla="*/ 5781829 h 6858000"/>
                  <a:gd name="connsiteX383" fmla="*/ 35771 w 4543952"/>
                  <a:gd name="connsiteY383" fmla="*/ 5733439 h 6858000"/>
                  <a:gd name="connsiteX384" fmla="*/ 38819 w 4543952"/>
                  <a:gd name="connsiteY384" fmla="*/ 5706958 h 6858000"/>
                  <a:gd name="connsiteX385" fmla="*/ 58250 w 4543952"/>
                  <a:gd name="connsiteY385" fmla="*/ 5606371 h 6858000"/>
                  <a:gd name="connsiteX386" fmla="*/ 67394 w 4543952"/>
                  <a:gd name="connsiteY386" fmla="*/ 5548459 h 6858000"/>
                  <a:gd name="connsiteX387" fmla="*/ 66060 w 4543952"/>
                  <a:gd name="connsiteY387" fmla="*/ 5501593 h 6858000"/>
                  <a:gd name="connsiteX388" fmla="*/ 64346 w 4543952"/>
                  <a:gd name="connsiteY388" fmla="*/ 5419294 h 6858000"/>
                  <a:gd name="connsiteX389" fmla="*/ 59964 w 4543952"/>
                  <a:gd name="connsiteY389" fmla="*/ 5393004 h 6858000"/>
                  <a:gd name="connsiteX390" fmla="*/ 72538 w 4543952"/>
                  <a:gd name="connsiteY390" fmla="*/ 5274128 h 6858000"/>
                  <a:gd name="connsiteX391" fmla="*/ 73490 w 4543952"/>
                  <a:gd name="connsiteY391" fmla="*/ 5206307 h 6858000"/>
                  <a:gd name="connsiteX392" fmla="*/ 89113 w 4543952"/>
                  <a:gd name="connsiteY392" fmla="*/ 5129915 h 6858000"/>
                  <a:gd name="connsiteX393" fmla="*/ 88351 w 4543952"/>
                  <a:gd name="connsiteY393" fmla="*/ 5107626 h 6858000"/>
                  <a:gd name="connsiteX394" fmla="*/ 87016 w 4543952"/>
                  <a:gd name="connsiteY394" fmla="*/ 5082669 h 6858000"/>
                  <a:gd name="connsiteX395" fmla="*/ 85872 w 4543952"/>
                  <a:gd name="connsiteY395" fmla="*/ 5006085 h 6858000"/>
                  <a:gd name="connsiteX396" fmla="*/ 80158 w 4543952"/>
                  <a:gd name="connsiteY396" fmla="*/ 4959601 h 6858000"/>
                  <a:gd name="connsiteX397" fmla="*/ 83586 w 4543952"/>
                  <a:gd name="connsiteY397" fmla="*/ 4871018 h 6858000"/>
                  <a:gd name="connsiteX398" fmla="*/ 78634 w 4543952"/>
                  <a:gd name="connsiteY398" fmla="*/ 4838249 h 6858000"/>
                  <a:gd name="connsiteX399" fmla="*/ 78062 w 4543952"/>
                  <a:gd name="connsiteY399" fmla="*/ 4755380 h 6858000"/>
                  <a:gd name="connsiteX400" fmla="*/ 80920 w 4543952"/>
                  <a:gd name="connsiteY400" fmla="*/ 4681082 h 6858000"/>
                  <a:gd name="connsiteX401" fmla="*/ 79396 w 4543952"/>
                  <a:gd name="connsiteY401" fmla="*/ 4609451 h 6858000"/>
                  <a:gd name="connsiteX402" fmla="*/ 73110 w 4543952"/>
                  <a:gd name="connsiteY402" fmla="*/ 4558206 h 6858000"/>
                  <a:gd name="connsiteX403" fmla="*/ 69300 w 4543952"/>
                  <a:gd name="connsiteY403" fmla="*/ 4502578 h 6858000"/>
                  <a:gd name="connsiteX404" fmla="*/ 46629 w 4543952"/>
                  <a:gd name="connsiteY404" fmla="*/ 4349221 h 6858000"/>
                  <a:gd name="connsiteX405" fmla="*/ 52153 w 4543952"/>
                  <a:gd name="connsiteY405" fmla="*/ 4320836 h 6858000"/>
                  <a:gd name="connsiteX406" fmla="*/ 57297 w 4543952"/>
                  <a:gd name="connsiteY406" fmla="*/ 4159666 h 6858000"/>
                  <a:gd name="connsiteX407" fmla="*/ 56915 w 4543952"/>
                  <a:gd name="connsiteY407" fmla="*/ 4124613 h 6858000"/>
                  <a:gd name="connsiteX408" fmla="*/ 79396 w 4543952"/>
                  <a:gd name="connsiteY408" fmla="*/ 4030502 h 6858000"/>
                  <a:gd name="connsiteX409" fmla="*/ 43771 w 4543952"/>
                  <a:gd name="connsiteY409" fmla="*/ 3885337 h 6858000"/>
                  <a:gd name="connsiteX410" fmla="*/ 426 w 4543952"/>
                  <a:gd name="connsiteY410" fmla="*/ 3786776 h 6858000"/>
                  <a:gd name="connsiteX411" fmla="*/ 0 w 4543952"/>
                  <a:gd name="connsiteY411" fmla="*/ 3773896 h 6858000"/>
                  <a:gd name="connsiteX412" fmla="*/ 0 w 4543952"/>
                  <a:gd name="connsiteY412" fmla="*/ 3393881 h 6858000"/>
                  <a:gd name="connsiteX413" fmla="*/ 11838 w 4543952"/>
                  <a:gd name="connsiteY413" fmla="*/ 3359515 h 6858000"/>
                  <a:gd name="connsiteX414" fmla="*/ 12910 w 4543952"/>
                  <a:gd name="connsiteY414" fmla="*/ 3318770 h 6858000"/>
                  <a:gd name="connsiteX415" fmla="*/ 6718 w 4543952"/>
                  <a:gd name="connsiteY415" fmla="*/ 3304078 h 6858000"/>
                  <a:gd name="connsiteX416" fmla="*/ 0 w 4543952"/>
                  <a:gd name="connsiteY416" fmla="*/ 3297656 h 6858000"/>
                  <a:gd name="connsiteX417" fmla="*/ 0 w 4543952"/>
                  <a:gd name="connsiteY417" fmla="*/ 3207866 h 6858000"/>
                  <a:gd name="connsiteX418" fmla="*/ 15553 w 4543952"/>
                  <a:gd name="connsiteY418" fmla="*/ 3186770 h 6858000"/>
                  <a:gd name="connsiteX419" fmla="*/ 36341 w 4543952"/>
                  <a:gd name="connsiteY419" fmla="*/ 3107499 h 6858000"/>
                  <a:gd name="connsiteX420" fmla="*/ 38057 w 4543952"/>
                  <a:gd name="connsiteY420" fmla="*/ 3042727 h 6858000"/>
                  <a:gd name="connsiteX421" fmla="*/ 54249 w 4543952"/>
                  <a:gd name="connsiteY421" fmla="*/ 2901942 h 6858000"/>
                  <a:gd name="connsiteX422" fmla="*/ 77300 w 4543952"/>
                  <a:gd name="connsiteY422" fmla="*/ 2809929 h 6858000"/>
                  <a:gd name="connsiteX423" fmla="*/ 103399 w 4543952"/>
                  <a:gd name="connsiteY423" fmla="*/ 2743825 h 6858000"/>
                  <a:gd name="connsiteX424" fmla="*/ 137500 w 4543952"/>
                  <a:gd name="connsiteY424" fmla="*/ 2649142 h 6858000"/>
                  <a:gd name="connsiteX425" fmla="*/ 155217 w 4543952"/>
                  <a:gd name="connsiteY425" fmla="*/ 2554078 h 6858000"/>
                  <a:gd name="connsiteX426" fmla="*/ 177507 w 4543952"/>
                  <a:gd name="connsiteY426" fmla="*/ 2485306 h 6858000"/>
                  <a:gd name="connsiteX427" fmla="*/ 192748 w 4543952"/>
                  <a:gd name="connsiteY427" fmla="*/ 2401291 h 6858000"/>
                  <a:gd name="connsiteX428" fmla="*/ 193318 w 4543952"/>
                  <a:gd name="connsiteY428" fmla="*/ 2330805 h 6858000"/>
                  <a:gd name="connsiteX429" fmla="*/ 190652 w 4543952"/>
                  <a:gd name="connsiteY429" fmla="*/ 2220311 h 6858000"/>
                  <a:gd name="connsiteX430" fmla="*/ 236753 w 4543952"/>
                  <a:gd name="connsiteY430" fmla="*/ 2085053 h 6858000"/>
                  <a:gd name="connsiteX431" fmla="*/ 247042 w 4543952"/>
                  <a:gd name="connsiteY431" fmla="*/ 2030377 h 6858000"/>
                  <a:gd name="connsiteX432" fmla="*/ 251804 w 4543952"/>
                  <a:gd name="connsiteY432" fmla="*/ 1978939 h 6858000"/>
                  <a:gd name="connsiteX433" fmla="*/ 282475 w 4543952"/>
                  <a:gd name="connsiteY433" fmla="*/ 1869779 h 6858000"/>
                  <a:gd name="connsiteX434" fmla="*/ 292573 w 4543952"/>
                  <a:gd name="connsiteY434" fmla="*/ 1825392 h 6858000"/>
                  <a:gd name="connsiteX435" fmla="*/ 292381 w 4543952"/>
                  <a:gd name="connsiteY435" fmla="*/ 1763286 h 6858000"/>
                  <a:gd name="connsiteX436" fmla="*/ 306480 w 4543952"/>
                  <a:gd name="connsiteY436" fmla="*/ 1650316 h 6858000"/>
                  <a:gd name="connsiteX437" fmla="*/ 347629 w 4543952"/>
                  <a:gd name="connsiteY437" fmla="*/ 1537536 h 6858000"/>
                  <a:gd name="connsiteX438" fmla="*/ 343629 w 4543952"/>
                  <a:gd name="connsiteY438" fmla="*/ 1489719 h 6858000"/>
                  <a:gd name="connsiteX439" fmla="*/ 344581 w 4543952"/>
                  <a:gd name="connsiteY439" fmla="*/ 1472574 h 6858000"/>
                  <a:gd name="connsiteX440" fmla="*/ 367252 w 4543952"/>
                  <a:gd name="connsiteY440" fmla="*/ 1318455 h 6858000"/>
                  <a:gd name="connsiteX441" fmla="*/ 369728 w 4543952"/>
                  <a:gd name="connsiteY441" fmla="*/ 1303023 h 6858000"/>
                  <a:gd name="connsiteX442" fmla="*/ 389921 w 4543952"/>
                  <a:gd name="connsiteY442" fmla="*/ 1230632 h 6858000"/>
                  <a:gd name="connsiteX443" fmla="*/ 402495 w 4543952"/>
                  <a:gd name="connsiteY443" fmla="*/ 1048124 h 6858000"/>
                  <a:gd name="connsiteX444" fmla="*/ 404019 w 4543952"/>
                  <a:gd name="connsiteY444" fmla="*/ 1036886 h 6858000"/>
                  <a:gd name="connsiteX445" fmla="*/ 393923 w 4543952"/>
                  <a:gd name="connsiteY445" fmla="*/ 975732 h 6858000"/>
                  <a:gd name="connsiteX446" fmla="*/ 379634 w 4543952"/>
                  <a:gd name="connsiteY446" fmla="*/ 945443 h 6858000"/>
                  <a:gd name="connsiteX447" fmla="*/ 364774 w 4543952"/>
                  <a:gd name="connsiteY447" fmla="*/ 898197 h 6858000"/>
                  <a:gd name="connsiteX448" fmla="*/ 359250 w 4543952"/>
                  <a:gd name="connsiteY448" fmla="*/ 850188 h 6858000"/>
                  <a:gd name="connsiteX449" fmla="*/ 381730 w 4543952"/>
                  <a:gd name="connsiteY449" fmla="*/ 769604 h 6858000"/>
                  <a:gd name="connsiteX450" fmla="*/ 384016 w 4543952"/>
                  <a:gd name="connsiteY450" fmla="*/ 740267 h 6858000"/>
                  <a:gd name="connsiteX451" fmla="*/ 394875 w 4543952"/>
                  <a:gd name="connsiteY451" fmla="*/ 674922 h 6858000"/>
                  <a:gd name="connsiteX452" fmla="*/ 394113 w 4543952"/>
                  <a:gd name="connsiteY452" fmla="*/ 617771 h 6858000"/>
                  <a:gd name="connsiteX453" fmla="*/ 376776 w 4543952"/>
                  <a:gd name="connsiteY453" fmla="*/ 571859 h 6858000"/>
                  <a:gd name="connsiteX454" fmla="*/ 373348 w 4543952"/>
                  <a:gd name="connsiteY454" fmla="*/ 505181 h 6858000"/>
                  <a:gd name="connsiteX455" fmla="*/ 385920 w 4543952"/>
                  <a:gd name="connsiteY455" fmla="*/ 462125 h 6858000"/>
                  <a:gd name="connsiteX456" fmla="*/ 387634 w 4543952"/>
                  <a:gd name="connsiteY456" fmla="*/ 453363 h 6858000"/>
                  <a:gd name="connsiteX457" fmla="*/ 388399 w 4543952"/>
                  <a:gd name="connsiteY457" fmla="*/ 340773 h 6858000"/>
                  <a:gd name="connsiteX458" fmla="*/ 350487 w 4543952"/>
                  <a:gd name="connsiteY458" fmla="*/ 200181 h 6858000"/>
                  <a:gd name="connsiteX459" fmla="*/ 342485 w 4543952"/>
                  <a:gd name="connsiteY459" fmla="*/ 176938 h 6858000"/>
                  <a:gd name="connsiteX460" fmla="*/ 328579 w 4543952"/>
                  <a:gd name="connsiteY460" fmla="*/ 63586 h 6858000"/>
                  <a:gd name="connsiteX461" fmla="*/ 314480 w 4543952"/>
                  <a:gd name="connsiteY461" fmla="*/ 28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Lst>
                <a:rect l="l" t="t" r="r" b="b"/>
                <a:pathLst>
                  <a:path w="4543952" h="6858000">
                    <a:moveTo>
                      <a:pt x="328959" y="6564619"/>
                    </a:moveTo>
                    <a:lnTo>
                      <a:pt x="306480" y="6588624"/>
                    </a:lnTo>
                    <a:cubicBezTo>
                      <a:pt x="298003" y="6597577"/>
                      <a:pt x="291954" y="6611341"/>
                      <a:pt x="289858" y="6625223"/>
                    </a:cubicBezTo>
                    <a:lnTo>
                      <a:pt x="289858" y="6625224"/>
                    </a:lnTo>
                    <a:lnTo>
                      <a:pt x="289870" y="6645551"/>
                    </a:lnTo>
                    <a:lnTo>
                      <a:pt x="296953" y="6662539"/>
                    </a:lnTo>
                    <a:lnTo>
                      <a:pt x="296953" y="6662541"/>
                    </a:lnTo>
                    <a:lnTo>
                      <a:pt x="296954" y="6662543"/>
                    </a:lnTo>
                    <a:lnTo>
                      <a:pt x="311551" y="6702975"/>
                    </a:lnTo>
                    <a:lnTo>
                      <a:pt x="297715" y="6742551"/>
                    </a:lnTo>
                    <a:lnTo>
                      <a:pt x="297714" y="6742554"/>
                    </a:lnTo>
                    <a:lnTo>
                      <a:pt x="283011" y="6776799"/>
                    </a:lnTo>
                    <a:lnTo>
                      <a:pt x="278238" y="6812061"/>
                    </a:lnTo>
                    <a:lnTo>
                      <a:pt x="278237" y="6812062"/>
                    </a:lnTo>
                    <a:lnTo>
                      <a:pt x="278237" y="6812063"/>
                    </a:lnTo>
                    <a:lnTo>
                      <a:pt x="278238" y="6812061"/>
                    </a:lnTo>
                    <a:lnTo>
                      <a:pt x="297714" y="6742554"/>
                    </a:lnTo>
                    <a:lnTo>
                      <a:pt x="297715" y="6742552"/>
                    </a:lnTo>
                    <a:cubicBezTo>
                      <a:pt x="306003" y="6729218"/>
                      <a:pt x="311147" y="6716168"/>
                      <a:pt x="311551" y="6702976"/>
                    </a:cubicBezTo>
                    <a:lnTo>
                      <a:pt x="311551" y="6702975"/>
                    </a:lnTo>
                    <a:lnTo>
                      <a:pt x="308405" y="6683026"/>
                    </a:lnTo>
                    <a:lnTo>
                      <a:pt x="296954" y="6662543"/>
                    </a:lnTo>
                    <a:lnTo>
                      <a:pt x="296953" y="6662540"/>
                    </a:lnTo>
                    <a:lnTo>
                      <a:pt x="296953" y="6662539"/>
                    </a:lnTo>
                    <a:lnTo>
                      <a:pt x="289858" y="6625224"/>
                    </a:lnTo>
                    <a:lnTo>
                      <a:pt x="306480" y="6588625"/>
                    </a:lnTo>
                    <a:cubicBezTo>
                      <a:pt x="312576" y="6582146"/>
                      <a:pt x="318672" y="6575478"/>
                      <a:pt x="328959" y="6564620"/>
                    </a:cubicBezTo>
                    <a:close/>
                    <a:moveTo>
                      <a:pt x="248638" y="6438980"/>
                    </a:moveTo>
                    <a:cubicBezTo>
                      <a:pt x="258140" y="6444076"/>
                      <a:pt x="265617" y="6451649"/>
                      <a:pt x="268569" y="6463840"/>
                    </a:cubicBezTo>
                    <a:lnTo>
                      <a:pt x="268572" y="6463848"/>
                    </a:lnTo>
                    <a:lnTo>
                      <a:pt x="279556" y="6508051"/>
                    </a:lnTo>
                    <a:lnTo>
                      <a:pt x="282367" y="6513011"/>
                    </a:lnTo>
                    <a:lnTo>
                      <a:pt x="284834" y="6521803"/>
                    </a:lnTo>
                    <a:lnTo>
                      <a:pt x="301172" y="6546194"/>
                    </a:lnTo>
                    <a:lnTo>
                      <a:pt x="301172" y="6546193"/>
                    </a:lnTo>
                    <a:lnTo>
                      <a:pt x="282367" y="6513011"/>
                    </a:lnTo>
                    <a:lnTo>
                      <a:pt x="268572" y="6463848"/>
                    </a:lnTo>
                    <a:lnTo>
                      <a:pt x="268569" y="6463839"/>
                    </a:lnTo>
                    <a:close/>
                    <a:moveTo>
                      <a:pt x="166047" y="6392242"/>
                    </a:moveTo>
                    <a:lnTo>
                      <a:pt x="173364" y="6407332"/>
                    </a:lnTo>
                    <a:lnTo>
                      <a:pt x="173364" y="6407331"/>
                    </a:lnTo>
                    <a:close/>
                    <a:moveTo>
                      <a:pt x="401733" y="4221390"/>
                    </a:moveTo>
                    <a:lnTo>
                      <a:pt x="396017" y="4253013"/>
                    </a:lnTo>
                    <a:cubicBezTo>
                      <a:pt x="383824" y="4277400"/>
                      <a:pt x="368204" y="4300069"/>
                      <a:pt x="356201" y="4324644"/>
                    </a:cubicBezTo>
                    <a:cubicBezTo>
                      <a:pt x="350487" y="4336456"/>
                      <a:pt x="347439" y="4350553"/>
                      <a:pt x="347247" y="4363889"/>
                    </a:cubicBezTo>
                    <a:lnTo>
                      <a:pt x="347247" y="4363890"/>
                    </a:lnTo>
                    <a:cubicBezTo>
                      <a:pt x="346295" y="4403325"/>
                      <a:pt x="346295" y="4442761"/>
                      <a:pt x="348009" y="4482004"/>
                    </a:cubicBezTo>
                    <a:cubicBezTo>
                      <a:pt x="350677" y="4546776"/>
                      <a:pt x="351249" y="4612500"/>
                      <a:pt x="408019" y="4659174"/>
                    </a:cubicBezTo>
                    <a:cubicBezTo>
                      <a:pt x="412591" y="4662986"/>
                      <a:pt x="415259" y="4671176"/>
                      <a:pt x="416021" y="4677655"/>
                    </a:cubicBezTo>
                    <a:cubicBezTo>
                      <a:pt x="419640" y="4707564"/>
                      <a:pt x="420022" y="4738235"/>
                      <a:pt x="425928" y="4767764"/>
                    </a:cubicBezTo>
                    <a:lnTo>
                      <a:pt x="427237" y="4800482"/>
                    </a:lnTo>
                    <a:lnTo>
                      <a:pt x="412401" y="4828915"/>
                    </a:lnTo>
                    <a:cubicBezTo>
                      <a:pt x="404115" y="4837702"/>
                      <a:pt x="397114" y="4847213"/>
                      <a:pt x="391971" y="4857316"/>
                    </a:cubicBezTo>
                    <a:lnTo>
                      <a:pt x="390221" y="4863342"/>
                    </a:lnTo>
                    <a:lnTo>
                      <a:pt x="387469" y="4867613"/>
                    </a:lnTo>
                    <a:lnTo>
                      <a:pt x="382691" y="4889274"/>
                    </a:lnTo>
                    <a:lnTo>
                      <a:pt x="382691" y="4889275"/>
                    </a:lnTo>
                    <a:cubicBezTo>
                      <a:pt x="382122" y="4896713"/>
                      <a:pt x="382634" y="4904357"/>
                      <a:pt x="384396" y="4912168"/>
                    </a:cubicBezTo>
                    <a:lnTo>
                      <a:pt x="385799" y="4933804"/>
                    </a:lnTo>
                    <a:lnTo>
                      <a:pt x="378247" y="4957452"/>
                    </a:lnTo>
                    <a:lnTo>
                      <a:pt x="360964" y="4987036"/>
                    </a:lnTo>
                    <a:cubicBezTo>
                      <a:pt x="349725" y="5003800"/>
                      <a:pt x="335627" y="5022851"/>
                      <a:pt x="334485" y="5041520"/>
                    </a:cubicBezTo>
                    <a:cubicBezTo>
                      <a:pt x="333557" y="5057380"/>
                      <a:pt x="327458" y="5072410"/>
                      <a:pt x="321371" y="5087422"/>
                    </a:cubicBezTo>
                    <a:lnTo>
                      <a:pt x="321364" y="5087449"/>
                    </a:lnTo>
                    <a:lnTo>
                      <a:pt x="315482" y="5102460"/>
                    </a:lnTo>
                    <a:lnTo>
                      <a:pt x="308338" y="5133219"/>
                    </a:lnTo>
                    <a:lnTo>
                      <a:pt x="308337" y="5133223"/>
                    </a:lnTo>
                    <a:lnTo>
                      <a:pt x="308337" y="5133224"/>
                    </a:lnTo>
                    <a:lnTo>
                      <a:pt x="315052" y="5166113"/>
                    </a:lnTo>
                    <a:lnTo>
                      <a:pt x="314362" y="5172089"/>
                    </a:lnTo>
                    <a:cubicBezTo>
                      <a:pt x="313481" y="5174399"/>
                      <a:pt x="312290" y="5176875"/>
                      <a:pt x="311814" y="5179066"/>
                    </a:cubicBezTo>
                    <a:lnTo>
                      <a:pt x="311814" y="5179067"/>
                    </a:lnTo>
                    <a:cubicBezTo>
                      <a:pt x="304574" y="5214121"/>
                      <a:pt x="311624" y="5247078"/>
                      <a:pt x="335437" y="5272796"/>
                    </a:cubicBezTo>
                    <a:lnTo>
                      <a:pt x="360397" y="5321350"/>
                    </a:lnTo>
                    <a:lnTo>
                      <a:pt x="364317" y="5355013"/>
                    </a:lnTo>
                    <a:lnTo>
                      <a:pt x="359440" y="5385383"/>
                    </a:lnTo>
                    <a:cubicBezTo>
                      <a:pt x="356201" y="5398720"/>
                      <a:pt x="353915" y="5412056"/>
                      <a:pt x="351249" y="5425581"/>
                    </a:cubicBezTo>
                    <a:cubicBezTo>
                      <a:pt x="347439" y="5443869"/>
                      <a:pt x="343437" y="5462350"/>
                      <a:pt x="339627" y="5480636"/>
                    </a:cubicBezTo>
                    <a:cubicBezTo>
                      <a:pt x="337722" y="5489496"/>
                      <a:pt x="335151" y="5498831"/>
                      <a:pt x="335103" y="5507666"/>
                    </a:cubicBezTo>
                    <a:lnTo>
                      <a:pt x="335103" y="5507667"/>
                    </a:lnTo>
                    <a:lnTo>
                      <a:pt x="337324" y="5520421"/>
                    </a:lnTo>
                    <a:lnTo>
                      <a:pt x="345722" y="5531691"/>
                    </a:lnTo>
                    <a:lnTo>
                      <a:pt x="345723" y="5531693"/>
                    </a:lnTo>
                    <a:lnTo>
                      <a:pt x="355869" y="5547577"/>
                    </a:lnTo>
                    <a:lnTo>
                      <a:pt x="346295" y="5562745"/>
                    </a:lnTo>
                    <a:cubicBezTo>
                      <a:pt x="303622" y="5600466"/>
                      <a:pt x="276951" y="5646188"/>
                      <a:pt x="275047" y="5704482"/>
                    </a:cubicBezTo>
                    <a:cubicBezTo>
                      <a:pt x="274665" y="5716484"/>
                      <a:pt x="271999" y="5728677"/>
                      <a:pt x="269141" y="5740487"/>
                    </a:cubicBezTo>
                    <a:cubicBezTo>
                      <a:pt x="267426" y="5747727"/>
                      <a:pt x="265520" y="5756492"/>
                      <a:pt x="260376" y="5760872"/>
                    </a:cubicBezTo>
                    <a:cubicBezTo>
                      <a:pt x="221133" y="5794973"/>
                      <a:pt x="193890" y="5837456"/>
                      <a:pt x="171981" y="5883750"/>
                    </a:cubicBezTo>
                    <a:lnTo>
                      <a:pt x="171979" y="5883755"/>
                    </a:lnTo>
                    <a:lnTo>
                      <a:pt x="160957" y="5909350"/>
                    </a:lnTo>
                    <a:lnTo>
                      <a:pt x="154076" y="5935945"/>
                    </a:lnTo>
                    <a:lnTo>
                      <a:pt x="154075" y="5935948"/>
                    </a:lnTo>
                    <a:lnTo>
                      <a:pt x="154075" y="5935949"/>
                    </a:lnTo>
                    <a:lnTo>
                      <a:pt x="154242" y="5964476"/>
                    </a:lnTo>
                    <a:lnTo>
                      <a:pt x="157695" y="5993289"/>
                    </a:lnTo>
                    <a:lnTo>
                      <a:pt x="157695" y="5993291"/>
                    </a:lnTo>
                    <a:cubicBezTo>
                      <a:pt x="158837" y="6004531"/>
                      <a:pt x="158647" y="6017485"/>
                      <a:pt x="164171" y="6026440"/>
                    </a:cubicBezTo>
                    <a:cubicBezTo>
                      <a:pt x="181508" y="6054825"/>
                      <a:pt x="200176" y="6082258"/>
                      <a:pt x="220371" y="6108738"/>
                    </a:cubicBezTo>
                    <a:lnTo>
                      <a:pt x="234064" y="6133314"/>
                    </a:lnTo>
                    <a:lnTo>
                      <a:pt x="218468" y="6155599"/>
                    </a:lnTo>
                    <a:lnTo>
                      <a:pt x="218465" y="6155601"/>
                    </a:lnTo>
                    <a:cubicBezTo>
                      <a:pt x="196176" y="6175796"/>
                      <a:pt x="184556" y="6200943"/>
                      <a:pt x="179794" y="6228755"/>
                    </a:cubicBezTo>
                    <a:cubicBezTo>
                      <a:pt x="172363" y="6272763"/>
                      <a:pt x="166077" y="6317150"/>
                      <a:pt x="162457" y="6361538"/>
                    </a:cubicBezTo>
                    <a:lnTo>
                      <a:pt x="162457" y="6361539"/>
                    </a:lnTo>
                    <a:lnTo>
                      <a:pt x="179794" y="6228756"/>
                    </a:lnTo>
                    <a:cubicBezTo>
                      <a:pt x="184556" y="6200944"/>
                      <a:pt x="196176" y="6175797"/>
                      <a:pt x="218465" y="6155602"/>
                    </a:cubicBezTo>
                    <a:lnTo>
                      <a:pt x="218468" y="6155599"/>
                    </a:lnTo>
                    <a:lnTo>
                      <a:pt x="230364" y="6143189"/>
                    </a:lnTo>
                    <a:lnTo>
                      <a:pt x="234064" y="6133314"/>
                    </a:lnTo>
                    <a:lnTo>
                      <a:pt x="234064" y="6133313"/>
                    </a:lnTo>
                    <a:cubicBezTo>
                      <a:pt x="233993" y="6126883"/>
                      <a:pt x="229039" y="6120073"/>
                      <a:pt x="220371" y="6108737"/>
                    </a:cubicBezTo>
                    <a:cubicBezTo>
                      <a:pt x="200176" y="6082257"/>
                      <a:pt x="181508" y="6054824"/>
                      <a:pt x="164171" y="6026439"/>
                    </a:cubicBezTo>
                    <a:cubicBezTo>
                      <a:pt x="158647" y="6017484"/>
                      <a:pt x="158837" y="6004530"/>
                      <a:pt x="157695" y="5993290"/>
                    </a:cubicBezTo>
                    <a:lnTo>
                      <a:pt x="157695" y="5993289"/>
                    </a:lnTo>
                    <a:lnTo>
                      <a:pt x="154075" y="5935949"/>
                    </a:lnTo>
                    <a:lnTo>
                      <a:pt x="154076" y="5935945"/>
                    </a:lnTo>
                    <a:lnTo>
                      <a:pt x="171979" y="5883755"/>
                    </a:lnTo>
                    <a:lnTo>
                      <a:pt x="171981" y="5883751"/>
                    </a:lnTo>
                    <a:cubicBezTo>
                      <a:pt x="193890" y="5837457"/>
                      <a:pt x="221133" y="5794974"/>
                      <a:pt x="260376" y="5760873"/>
                    </a:cubicBezTo>
                    <a:cubicBezTo>
                      <a:pt x="265520" y="5756493"/>
                      <a:pt x="267426" y="5747728"/>
                      <a:pt x="269141" y="5740488"/>
                    </a:cubicBezTo>
                    <a:cubicBezTo>
                      <a:pt x="271999" y="5728678"/>
                      <a:pt x="274665" y="5716485"/>
                      <a:pt x="275047" y="5704483"/>
                    </a:cubicBezTo>
                    <a:cubicBezTo>
                      <a:pt x="276951" y="5646189"/>
                      <a:pt x="303622" y="5600467"/>
                      <a:pt x="346295" y="5562746"/>
                    </a:cubicBezTo>
                    <a:cubicBezTo>
                      <a:pt x="352392" y="5557317"/>
                      <a:pt x="355774" y="5552507"/>
                      <a:pt x="355869" y="5547578"/>
                    </a:cubicBezTo>
                    <a:lnTo>
                      <a:pt x="355869" y="5547577"/>
                    </a:lnTo>
                    <a:cubicBezTo>
                      <a:pt x="355964" y="5542648"/>
                      <a:pt x="352773" y="5537599"/>
                      <a:pt x="345723" y="5531692"/>
                    </a:cubicBezTo>
                    <a:lnTo>
                      <a:pt x="345722" y="5531691"/>
                    </a:lnTo>
                    <a:lnTo>
                      <a:pt x="335103" y="5507667"/>
                    </a:lnTo>
                    <a:lnTo>
                      <a:pt x="339627" y="5480637"/>
                    </a:lnTo>
                    <a:cubicBezTo>
                      <a:pt x="343437" y="5462351"/>
                      <a:pt x="347439" y="5443870"/>
                      <a:pt x="351249" y="5425582"/>
                    </a:cubicBezTo>
                    <a:cubicBezTo>
                      <a:pt x="353915" y="5412057"/>
                      <a:pt x="356201" y="5398721"/>
                      <a:pt x="359440" y="5385384"/>
                    </a:cubicBezTo>
                    <a:cubicBezTo>
                      <a:pt x="361965" y="5375002"/>
                      <a:pt x="363668" y="5364882"/>
                      <a:pt x="364317" y="5355014"/>
                    </a:cubicBezTo>
                    <a:lnTo>
                      <a:pt x="364317" y="5355013"/>
                    </a:lnTo>
                    <a:lnTo>
                      <a:pt x="362870" y="5326162"/>
                    </a:lnTo>
                    <a:lnTo>
                      <a:pt x="360397" y="5321350"/>
                    </a:lnTo>
                    <a:lnTo>
                      <a:pt x="359341" y="5312287"/>
                    </a:lnTo>
                    <a:cubicBezTo>
                      <a:pt x="354789" y="5298594"/>
                      <a:pt x="347082" y="5285440"/>
                      <a:pt x="335437" y="5272795"/>
                    </a:cubicBezTo>
                    <a:cubicBezTo>
                      <a:pt x="323531" y="5259936"/>
                      <a:pt x="315815" y="5245268"/>
                      <a:pt x="311981" y="5229432"/>
                    </a:cubicBezTo>
                    <a:lnTo>
                      <a:pt x="311814" y="5179067"/>
                    </a:lnTo>
                    <a:lnTo>
                      <a:pt x="314362" y="5172090"/>
                    </a:lnTo>
                    <a:cubicBezTo>
                      <a:pt x="315243" y="5169780"/>
                      <a:pt x="315814" y="5167637"/>
                      <a:pt x="315052" y="5166113"/>
                    </a:cubicBezTo>
                    <a:lnTo>
                      <a:pt x="315052" y="5166112"/>
                    </a:lnTo>
                    <a:lnTo>
                      <a:pt x="308337" y="5133224"/>
                    </a:lnTo>
                    <a:lnTo>
                      <a:pt x="308338" y="5133219"/>
                    </a:lnTo>
                    <a:lnTo>
                      <a:pt x="321364" y="5087449"/>
                    </a:lnTo>
                    <a:lnTo>
                      <a:pt x="327270" y="5072375"/>
                    </a:lnTo>
                    <a:cubicBezTo>
                      <a:pt x="330949" y="5062299"/>
                      <a:pt x="333866" y="5052095"/>
                      <a:pt x="334485" y="5041521"/>
                    </a:cubicBezTo>
                    <a:cubicBezTo>
                      <a:pt x="335627" y="5022852"/>
                      <a:pt x="349725" y="5003801"/>
                      <a:pt x="360964" y="4987037"/>
                    </a:cubicBezTo>
                    <a:cubicBezTo>
                      <a:pt x="366751" y="4978392"/>
                      <a:pt x="372458" y="4970096"/>
                      <a:pt x="376969" y="4961455"/>
                    </a:cubicBezTo>
                    <a:lnTo>
                      <a:pt x="378247" y="4957452"/>
                    </a:lnTo>
                    <a:lnTo>
                      <a:pt x="381039" y="4952672"/>
                    </a:lnTo>
                    <a:lnTo>
                      <a:pt x="385799" y="4933804"/>
                    </a:lnTo>
                    <a:cubicBezTo>
                      <a:pt x="386468" y="4927121"/>
                      <a:pt x="386111" y="4919978"/>
                      <a:pt x="384396" y="4912167"/>
                    </a:cubicBezTo>
                    <a:lnTo>
                      <a:pt x="382691" y="4889274"/>
                    </a:lnTo>
                    <a:lnTo>
                      <a:pt x="390221" y="4863342"/>
                    </a:lnTo>
                    <a:lnTo>
                      <a:pt x="412401" y="4828916"/>
                    </a:lnTo>
                    <a:cubicBezTo>
                      <a:pt x="420784" y="4819963"/>
                      <a:pt x="425356" y="4810580"/>
                      <a:pt x="427237" y="4800483"/>
                    </a:cubicBezTo>
                    <a:lnTo>
                      <a:pt x="427237" y="4800482"/>
                    </a:lnTo>
                    <a:cubicBezTo>
                      <a:pt x="429119" y="4790385"/>
                      <a:pt x="428309" y="4779574"/>
                      <a:pt x="425928" y="4767763"/>
                    </a:cubicBezTo>
                    <a:cubicBezTo>
                      <a:pt x="420022" y="4738234"/>
                      <a:pt x="419640" y="4707563"/>
                      <a:pt x="416021" y="4677654"/>
                    </a:cubicBezTo>
                    <a:cubicBezTo>
                      <a:pt x="415259" y="4671175"/>
                      <a:pt x="412591" y="4662985"/>
                      <a:pt x="408019" y="4659173"/>
                    </a:cubicBezTo>
                    <a:cubicBezTo>
                      <a:pt x="351249" y="4612499"/>
                      <a:pt x="350677" y="4546775"/>
                      <a:pt x="348009" y="4482003"/>
                    </a:cubicBezTo>
                    <a:lnTo>
                      <a:pt x="347247" y="4363890"/>
                    </a:lnTo>
                    <a:lnTo>
                      <a:pt x="356201" y="4324645"/>
                    </a:lnTo>
                    <a:cubicBezTo>
                      <a:pt x="368204" y="4300070"/>
                      <a:pt x="383824" y="4277401"/>
                      <a:pt x="396017" y="4253014"/>
                    </a:cubicBezTo>
                    <a:cubicBezTo>
                      <a:pt x="400781" y="4243872"/>
                      <a:pt x="400971" y="4232060"/>
                      <a:pt x="401733" y="4221391"/>
                    </a:cubicBezTo>
                    <a:close/>
                    <a:moveTo>
                      <a:pt x="332842" y="2836171"/>
                    </a:moveTo>
                    <a:lnTo>
                      <a:pt x="332842" y="2836172"/>
                    </a:lnTo>
                    <a:cubicBezTo>
                      <a:pt x="336914" y="2839982"/>
                      <a:pt x="340200" y="2844316"/>
                      <a:pt x="341533" y="2848793"/>
                    </a:cubicBezTo>
                    <a:lnTo>
                      <a:pt x="358166" y="2903544"/>
                    </a:lnTo>
                    <a:lnTo>
                      <a:pt x="366072" y="2947858"/>
                    </a:lnTo>
                    <a:lnTo>
                      <a:pt x="366072" y="2947862"/>
                    </a:lnTo>
                    <a:lnTo>
                      <a:pt x="362488" y="2982147"/>
                    </a:lnTo>
                    <a:cubicBezTo>
                      <a:pt x="354392" y="3014152"/>
                      <a:pt x="350582" y="3045776"/>
                      <a:pt x="350796" y="3077400"/>
                    </a:cubicBezTo>
                    <a:lnTo>
                      <a:pt x="350796" y="3077401"/>
                    </a:lnTo>
                    <a:cubicBezTo>
                      <a:pt x="351010" y="3109025"/>
                      <a:pt x="355249" y="3140649"/>
                      <a:pt x="363250" y="3172654"/>
                    </a:cubicBezTo>
                    <a:cubicBezTo>
                      <a:pt x="389159" y="3276480"/>
                      <a:pt x="416591" y="3380305"/>
                      <a:pt x="410877" y="3489467"/>
                    </a:cubicBezTo>
                    <a:cubicBezTo>
                      <a:pt x="409925" y="3507563"/>
                      <a:pt x="421546" y="3529090"/>
                      <a:pt x="432976" y="3544713"/>
                    </a:cubicBezTo>
                    <a:cubicBezTo>
                      <a:pt x="438406" y="3552190"/>
                      <a:pt x="442585" y="3557715"/>
                      <a:pt x="445520" y="3562320"/>
                    </a:cubicBezTo>
                    <a:lnTo>
                      <a:pt x="450598" y="3574407"/>
                    </a:lnTo>
                    <a:lnTo>
                      <a:pt x="448246" y="3587173"/>
                    </a:lnTo>
                    <a:cubicBezTo>
                      <a:pt x="446228" y="3592231"/>
                      <a:pt x="442978" y="3598434"/>
                      <a:pt x="438500" y="3606816"/>
                    </a:cubicBezTo>
                    <a:cubicBezTo>
                      <a:pt x="434118" y="3614818"/>
                      <a:pt x="431452" y="3624724"/>
                      <a:pt x="424974" y="3630631"/>
                    </a:cubicBezTo>
                    <a:cubicBezTo>
                      <a:pt x="408496" y="3645681"/>
                      <a:pt x="402257" y="3662493"/>
                      <a:pt x="400733" y="3680162"/>
                    </a:cubicBezTo>
                    <a:lnTo>
                      <a:pt x="400733" y="3680163"/>
                    </a:lnTo>
                    <a:lnTo>
                      <a:pt x="404781" y="3734837"/>
                    </a:lnTo>
                    <a:lnTo>
                      <a:pt x="404399" y="3754651"/>
                    </a:lnTo>
                    <a:cubicBezTo>
                      <a:pt x="398399" y="3767129"/>
                      <a:pt x="396447" y="3778654"/>
                      <a:pt x="398042" y="3789775"/>
                    </a:cubicBezTo>
                    <a:lnTo>
                      <a:pt x="398042" y="3789776"/>
                    </a:lnTo>
                    <a:cubicBezTo>
                      <a:pt x="399638" y="3800896"/>
                      <a:pt x="404781" y="3811613"/>
                      <a:pt x="412973" y="3822472"/>
                    </a:cubicBezTo>
                    <a:lnTo>
                      <a:pt x="427308" y="3852619"/>
                    </a:lnTo>
                    <a:lnTo>
                      <a:pt x="417926" y="3885336"/>
                    </a:lnTo>
                    <a:lnTo>
                      <a:pt x="417925" y="3885337"/>
                    </a:lnTo>
                    <a:cubicBezTo>
                      <a:pt x="398494" y="3910103"/>
                      <a:pt x="388302" y="3935726"/>
                      <a:pt x="386040" y="3962158"/>
                    </a:cubicBezTo>
                    <a:lnTo>
                      <a:pt x="386040" y="3962159"/>
                    </a:lnTo>
                    <a:lnTo>
                      <a:pt x="388431" y="4002409"/>
                    </a:lnTo>
                    <a:lnTo>
                      <a:pt x="401733" y="4043837"/>
                    </a:lnTo>
                    <a:lnTo>
                      <a:pt x="401733" y="4043839"/>
                    </a:lnTo>
                    <a:lnTo>
                      <a:pt x="416855" y="4103825"/>
                    </a:lnTo>
                    <a:lnTo>
                      <a:pt x="405544" y="4165381"/>
                    </a:lnTo>
                    <a:lnTo>
                      <a:pt x="405543" y="4165382"/>
                    </a:lnTo>
                    <a:cubicBezTo>
                      <a:pt x="402114" y="4173479"/>
                      <a:pt x="401543" y="4182766"/>
                      <a:pt x="401638" y="4192386"/>
                    </a:cubicBezTo>
                    <a:lnTo>
                      <a:pt x="401638" y="4192387"/>
                    </a:lnTo>
                    <a:lnTo>
                      <a:pt x="405543" y="4165383"/>
                    </a:lnTo>
                    <a:lnTo>
                      <a:pt x="405544" y="4165381"/>
                    </a:lnTo>
                    <a:lnTo>
                      <a:pt x="414887" y="4134255"/>
                    </a:lnTo>
                    <a:lnTo>
                      <a:pt x="416855" y="4103825"/>
                    </a:lnTo>
                    <a:lnTo>
                      <a:pt x="416855" y="4103824"/>
                    </a:lnTo>
                    <a:cubicBezTo>
                      <a:pt x="415879" y="4083701"/>
                      <a:pt x="410497" y="4063841"/>
                      <a:pt x="401733" y="4043838"/>
                    </a:cubicBezTo>
                    <a:lnTo>
                      <a:pt x="401733" y="4043837"/>
                    </a:lnTo>
                    <a:lnTo>
                      <a:pt x="386040" y="3962159"/>
                    </a:lnTo>
                    <a:lnTo>
                      <a:pt x="395544" y="3923124"/>
                    </a:lnTo>
                    <a:cubicBezTo>
                      <a:pt x="400804" y="3910318"/>
                      <a:pt x="408210" y="3897721"/>
                      <a:pt x="417925" y="3885338"/>
                    </a:cubicBezTo>
                    <a:lnTo>
                      <a:pt x="417926" y="3885336"/>
                    </a:lnTo>
                    <a:lnTo>
                      <a:pt x="426528" y="3868763"/>
                    </a:lnTo>
                    <a:lnTo>
                      <a:pt x="427308" y="3852619"/>
                    </a:lnTo>
                    <a:lnTo>
                      <a:pt x="427308" y="3852618"/>
                    </a:lnTo>
                    <a:cubicBezTo>
                      <a:pt x="425642" y="3842045"/>
                      <a:pt x="420022" y="3831901"/>
                      <a:pt x="412973" y="3822471"/>
                    </a:cubicBezTo>
                    <a:lnTo>
                      <a:pt x="398042" y="3789775"/>
                    </a:lnTo>
                    <a:lnTo>
                      <a:pt x="404399" y="3754652"/>
                    </a:lnTo>
                    <a:cubicBezTo>
                      <a:pt x="407067" y="3749125"/>
                      <a:pt x="405733" y="3741315"/>
                      <a:pt x="404781" y="3734837"/>
                    </a:cubicBezTo>
                    <a:lnTo>
                      <a:pt x="404781" y="3734836"/>
                    </a:lnTo>
                    <a:lnTo>
                      <a:pt x="400733" y="3680163"/>
                    </a:lnTo>
                    <a:lnTo>
                      <a:pt x="407246" y="3654415"/>
                    </a:lnTo>
                    <a:cubicBezTo>
                      <a:pt x="411056" y="3646122"/>
                      <a:pt x="416735" y="3638157"/>
                      <a:pt x="424974" y="3630632"/>
                    </a:cubicBezTo>
                    <a:cubicBezTo>
                      <a:pt x="431452" y="3624725"/>
                      <a:pt x="434118" y="3614819"/>
                      <a:pt x="438500" y="3606817"/>
                    </a:cubicBezTo>
                    <a:cubicBezTo>
                      <a:pt x="447455" y="3590053"/>
                      <a:pt x="451503" y="3582004"/>
                      <a:pt x="450598" y="3574408"/>
                    </a:cubicBezTo>
                    <a:lnTo>
                      <a:pt x="450598" y="3574407"/>
                    </a:lnTo>
                    <a:cubicBezTo>
                      <a:pt x="449693" y="3566810"/>
                      <a:pt x="443835" y="3559667"/>
                      <a:pt x="432976" y="3544712"/>
                    </a:cubicBezTo>
                    <a:cubicBezTo>
                      <a:pt x="421546" y="3529089"/>
                      <a:pt x="409925" y="3507562"/>
                      <a:pt x="410877" y="3489466"/>
                    </a:cubicBezTo>
                    <a:cubicBezTo>
                      <a:pt x="416591" y="3380304"/>
                      <a:pt x="389159" y="3276479"/>
                      <a:pt x="363250" y="3172653"/>
                    </a:cubicBezTo>
                    <a:lnTo>
                      <a:pt x="350796" y="3077401"/>
                    </a:lnTo>
                    <a:lnTo>
                      <a:pt x="362488" y="2982148"/>
                    </a:lnTo>
                    <a:cubicBezTo>
                      <a:pt x="365441" y="2970575"/>
                      <a:pt x="366442" y="2959156"/>
                      <a:pt x="366072" y="2947862"/>
                    </a:cubicBezTo>
                    <a:lnTo>
                      <a:pt x="366072" y="2947861"/>
                    </a:lnTo>
                    <a:lnTo>
                      <a:pt x="366072" y="2947858"/>
                    </a:lnTo>
                    <a:lnTo>
                      <a:pt x="361441" y="2914327"/>
                    </a:lnTo>
                    <a:lnTo>
                      <a:pt x="358166" y="2903544"/>
                    </a:lnTo>
                    <a:lnTo>
                      <a:pt x="357138" y="2897784"/>
                    </a:lnTo>
                    <a:cubicBezTo>
                      <a:pt x="352392" y="2881306"/>
                      <a:pt x="346534" y="2865009"/>
                      <a:pt x="341533" y="2848792"/>
                    </a:cubicBezTo>
                    <a:close/>
                    <a:moveTo>
                      <a:pt x="296001" y="2745351"/>
                    </a:moveTo>
                    <a:lnTo>
                      <a:pt x="289670" y="2770757"/>
                    </a:lnTo>
                    <a:lnTo>
                      <a:pt x="290080" y="2778005"/>
                    </a:lnTo>
                    <a:lnTo>
                      <a:pt x="289301" y="2782304"/>
                    </a:lnTo>
                    <a:lnTo>
                      <a:pt x="290501" y="2785439"/>
                    </a:lnTo>
                    <a:lnTo>
                      <a:pt x="290929" y="2793022"/>
                    </a:lnTo>
                    <a:lnTo>
                      <a:pt x="300579" y="2811779"/>
                    </a:lnTo>
                    <a:lnTo>
                      <a:pt x="300582" y="2811786"/>
                    </a:lnTo>
                    <a:lnTo>
                      <a:pt x="300583" y="2811786"/>
                    </a:lnTo>
                    <a:lnTo>
                      <a:pt x="300579" y="2811779"/>
                    </a:lnTo>
                    <a:lnTo>
                      <a:pt x="290501" y="2785439"/>
                    </a:lnTo>
                    <a:lnTo>
                      <a:pt x="290080" y="2778005"/>
                    </a:lnTo>
                    <a:close/>
                    <a:moveTo>
                      <a:pt x="817328" y="1508457"/>
                    </a:moveTo>
                    <a:lnTo>
                      <a:pt x="845421" y="1596212"/>
                    </a:lnTo>
                    <a:cubicBezTo>
                      <a:pt x="847898" y="1604977"/>
                      <a:pt x="846373" y="1615835"/>
                      <a:pt x="843517" y="1624979"/>
                    </a:cubicBezTo>
                    <a:cubicBezTo>
                      <a:pt x="833801" y="1656222"/>
                      <a:pt x="809415" y="1676035"/>
                      <a:pt x="786935" y="1697752"/>
                    </a:cubicBezTo>
                    <a:cubicBezTo>
                      <a:pt x="777029" y="1707278"/>
                      <a:pt x="769981" y="1720422"/>
                      <a:pt x="764267" y="1733187"/>
                    </a:cubicBezTo>
                    <a:cubicBezTo>
                      <a:pt x="749595" y="1766334"/>
                      <a:pt x="736452" y="1800245"/>
                      <a:pt x="722546" y="1833774"/>
                    </a:cubicBezTo>
                    <a:cubicBezTo>
                      <a:pt x="721212" y="1837012"/>
                      <a:pt x="717783" y="1839678"/>
                      <a:pt x="714925" y="1842157"/>
                    </a:cubicBezTo>
                    <a:cubicBezTo>
                      <a:pt x="684824" y="1866921"/>
                      <a:pt x="654535" y="1891496"/>
                      <a:pt x="624434" y="1916453"/>
                    </a:cubicBezTo>
                    <a:cubicBezTo>
                      <a:pt x="618720" y="1921215"/>
                      <a:pt x="614528" y="1928075"/>
                      <a:pt x="609004" y="1933218"/>
                    </a:cubicBezTo>
                    <a:cubicBezTo>
                      <a:pt x="601384" y="1940458"/>
                      <a:pt x="594143" y="1949602"/>
                      <a:pt x="584999" y="1953412"/>
                    </a:cubicBezTo>
                    <a:cubicBezTo>
                      <a:pt x="556234" y="1965223"/>
                      <a:pt x="543850" y="1987893"/>
                      <a:pt x="538516" y="2016468"/>
                    </a:cubicBezTo>
                    <a:cubicBezTo>
                      <a:pt x="533563" y="2042569"/>
                      <a:pt x="529371" y="2068668"/>
                      <a:pt x="523657" y="2094577"/>
                    </a:cubicBezTo>
                    <a:cubicBezTo>
                      <a:pt x="516799" y="2126200"/>
                      <a:pt x="509369" y="2157635"/>
                      <a:pt x="500986" y="2188878"/>
                    </a:cubicBezTo>
                    <a:cubicBezTo>
                      <a:pt x="497366" y="2202403"/>
                      <a:pt x="493176" y="2216691"/>
                      <a:pt x="485746" y="2228313"/>
                    </a:cubicBezTo>
                    <a:cubicBezTo>
                      <a:pt x="465171" y="2260889"/>
                      <a:pt x="451265" y="2295752"/>
                      <a:pt x="456789" y="2334043"/>
                    </a:cubicBezTo>
                    <a:cubicBezTo>
                      <a:pt x="461171" y="2364714"/>
                      <a:pt x="449931" y="2390433"/>
                      <a:pt x="432404" y="2409484"/>
                    </a:cubicBezTo>
                    <a:cubicBezTo>
                      <a:pt x="424451" y="2418153"/>
                      <a:pt x="418938" y="2426976"/>
                      <a:pt x="415303" y="2435912"/>
                    </a:cubicBezTo>
                    <a:lnTo>
                      <a:pt x="415303" y="2435912"/>
                    </a:lnTo>
                    <a:lnTo>
                      <a:pt x="415303" y="2435912"/>
                    </a:lnTo>
                    <a:lnTo>
                      <a:pt x="414227" y="2440915"/>
                    </a:lnTo>
                    <a:lnTo>
                      <a:pt x="409472" y="2463016"/>
                    </a:lnTo>
                    <a:lnTo>
                      <a:pt x="409472" y="2463017"/>
                    </a:lnTo>
                    <a:lnTo>
                      <a:pt x="411535" y="2490550"/>
                    </a:lnTo>
                    <a:lnTo>
                      <a:pt x="418115" y="2518261"/>
                    </a:lnTo>
                    <a:lnTo>
                      <a:pt x="418115" y="2518264"/>
                    </a:lnTo>
                    <a:lnTo>
                      <a:pt x="421759" y="2545006"/>
                    </a:lnTo>
                    <a:lnTo>
                      <a:pt x="417545" y="2571033"/>
                    </a:lnTo>
                    <a:cubicBezTo>
                      <a:pt x="405543" y="2612944"/>
                      <a:pt x="372966" y="2640949"/>
                      <a:pt x="344391" y="2668000"/>
                    </a:cubicBezTo>
                    <a:cubicBezTo>
                      <a:pt x="320006" y="2691053"/>
                      <a:pt x="306290" y="2716962"/>
                      <a:pt x="296001" y="2745347"/>
                    </a:cubicBezTo>
                    <a:lnTo>
                      <a:pt x="296001" y="2745348"/>
                    </a:lnTo>
                    <a:cubicBezTo>
                      <a:pt x="306290" y="2716963"/>
                      <a:pt x="320006" y="2691054"/>
                      <a:pt x="344391" y="2668001"/>
                    </a:cubicBezTo>
                    <a:cubicBezTo>
                      <a:pt x="372966" y="2640950"/>
                      <a:pt x="405543" y="2612945"/>
                      <a:pt x="417545" y="2571034"/>
                    </a:cubicBezTo>
                    <a:cubicBezTo>
                      <a:pt x="420117" y="2561985"/>
                      <a:pt x="421593" y="2553555"/>
                      <a:pt x="421760" y="2545006"/>
                    </a:cubicBezTo>
                    <a:lnTo>
                      <a:pt x="421759" y="2545006"/>
                    </a:lnTo>
                    <a:lnTo>
                      <a:pt x="421760" y="2545005"/>
                    </a:lnTo>
                    <a:cubicBezTo>
                      <a:pt x="421926" y="2536456"/>
                      <a:pt x="420783" y="2527789"/>
                      <a:pt x="418115" y="2518263"/>
                    </a:cubicBezTo>
                    <a:lnTo>
                      <a:pt x="418115" y="2518261"/>
                    </a:lnTo>
                    <a:lnTo>
                      <a:pt x="409472" y="2463017"/>
                    </a:lnTo>
                    <a:lnTo>
                      <a:pt x="414227" y="2440915"/>
                    </a:lnTo>
                    <a:lnTo>
                      <a:pt x="415303" y="2435912"/>
                    </a:lnTo>
                    <a:lnTo>
                      <a:pt x="432404" y="2409485"/>
                    </a:lnTo>
                    <a:cubicBezTo>
                      <a:pt x="449931" y="2390434"/>
                      <a:pt x="461171" y="2364715"/>
                      <a:pt x="456789" y="2334044"/>
                    </a:cubicBezTo>
                    <a:cubicBezTo>
                      <a:pt x="451265" y="2295753"/>
                      <a:pt x="465171" y="2260890"/>
                      <a:pt x="485746" y="2228314"/>
                    </a:cubicBezTo>
                    <a:cubicBezTo>
                      <a:pt x="493176" y="2216692"/>
                      <a:pt x="497366" y="2202404"/>
                      <a:pt x="500986" y="2188879"/>
                    </a:cubicBezTo>
                    <a:cubicBezTo>
                      <a:pt x="509369" y="2157636"/>
                      <a:pt x="516799" y="2126201"/>
                      <a:pt x="523657" y="2094578"/>
                    </a:cubicBezTo>
                    <a:cubicBezTo>
                      <a:pt x="529371" y="2068669"/>
                      <a:pt x="533563" y="2042570"/>
                      <a:pt x="538516" y="2016469"/>
                    </a:cubicBezTo>
                    <a:cubicBezTo>
                      <a:pt x="543850" y="1987894"/>
                      <a:pt x="556234" y="1965224"/>
                      <a:pt x="584999" y="1953413"/>
                    </a:cubicBezTo>
                    <a:cubicBezTo>
                      <a:pt x="594143" y="1949603"/>
                      <a:pt x="601384" y="1940459"/>
                      <a:pt x="609004" y="1933219"/>
                    </a:cubicBezTo>
                    <a:cubicBezTo>
                      <a:pt x="614528" y="1928076"/>
                      <a:pt x="618720" y="1921216"/>
                      <a:pt x="624434" y="1916454"/>
                    </a:cubicBezTo>
                    <a:cubicBezTo>
                      <a:pt x="654535" y="1891497"/>
                      <a:pt x="684824" y="1866922"/>
                      <a:pt x="714925" y="1842158"/>
                    </a:cubicBezTo>
                    <a:cubicBezTo>
                      <a:pt x="717783" y="1839679"/>
                      <a:pt x="721212" y="1837013"/>
                      <a:pt x="722546" y="1833775"/>
                    </a:cubicBezTo>
                    <a:cubicBezTo>
                      <a:pt x="736452" y="1800246"/>
                      <a:pt x="749596" y="1766335"/>
                      <a:pt x="764267" y="1733188"/>
                    </a:cubicBezTo>
                    <a:cubicBezTo>
                      <a:pt x="769981" y="1720423"/>
                      <a:pt x="777029" y="1707279"/>
                      <a:pt x="786936" y="1697753"/>
                    </a:cubicBezTo>
                    <a:cubicBezTo>
                      <a:pt x="809416" y="1676036"/>
                      <a:pt x="833801" y="1656223"/>
                      <a:pt x="843517" y="1624980"/>
                    </a:cubicBezTo>
                    <a:cubicBezTo>
                      <a:pt x="846374" y="1615836"/>
                      <a:pt x="847899" y="1604978"/>
                      <a:pt x="845422" y="1596213"/>
                    </a:cubicBezTo>
                    <a:close/>
                    <a:moveTo>
                      <a:pt x="798723" y="1459072"/>
                    </a:moveTo>
                    <a:lnTo>
                      <a:pt x="807941" y="1481571"/>
                    </a:lnTo>
                    <a:lnTo>
                      <a:pt x="798724" y="1459073"/>
                    </a:lnTo>
                    <a:close/>
                    <a:moveTo>
                      <a:pt x="779530" y="1268757"/>
                    </a:moveTo>
                    <a:lnTo>
                      <a:pt x="774363" y="1286068"/>
                    </a:lnTo>
                    <a:cubicBezTo>
                      <a:pt x="759789" y="1306929"/>
                      <a:pt x="753550" y="1328551"/>
                      <a:pt x="752025" y="1350626"/>
                    </a:cubicBezTo>
                    <a:lnTo>
                      <a:pt x="757620" y="1413839"/>
                    </a:lnTo>
                    <a:lnTo>
                      <a:pt x="752026" y="1350627"/>
                    </a:lnTo>
                    <a:cubicBezTo>
                      <a:pt x="753550" y="1328552"/>
                      <a:pt x="759790" y="1306929"/>
                      <a:pt x="774363" y="1286069"/>
                    </a:cubicBezTo>
                    <a:cubicBezTo>
                      <a:pt x="777506" y="1281688"/>
                      <a:pt x="779078" y="1275401"/>
                      <a:pt x="779530" y="1268757"/>
                    </a:cubicBezTo>
                    <a:close/>
                    <a:moveTo>
                      <a:pt x="837801" y="773034"/>
                    </a:moveTo>
                    <a:lnTo>
                      <a:pt x="829801" y="854378"/>
                    </a:lnTo>
                    <a:cubicBezTo>
                      <a:pt x="827515" y="878955"/>
                      <a:pt x="826753" y="903721"/>
                      <a:pt x="798747" y="915342"/>
                    </a:cubicBezTo>
                    <a:cubicBezTo>
                      <a:pt x="794365" y="917058"/>
                      <a:pt x="791127" y="922772"/>
                      <a:pt x="788269" y="927154"/>
                    </a:cubicBezTo>
                    <a:cubicBezTo>
                      <a:pt x="744261" y="994784"/>
                      <a:pt x="745405" y="1030979"/>
                      <a:pt x="791889" y="1097086"/>
                    </a:cubicBezTo>
                    <a:cubicBezTo>
                      <a:pt x="796651" y="1103944"/>
                      <a:pt x="800081" y="1118612"/>
                      <a:pt x="796271" y="1123184"/>
                    </a:cubicBezTo>
                    <a:cubicBezTo>
                      <a:pt x="780459" y="1142616"/>
                      <a:pt x="773411" y="1162953"/>
                      <a:pt x="771553" y="1184028"/>
                    </a:cubicBezTo>
                    <a:cubicBezTo>
                      <a:pt x="773411" y="1162953"/>
                      <a:pt x="780460" y="1142617"/>
                      <a:pt x="796272" y="1123185"/>
                    </a:cubicBezTo>
                    <a:cubicBezTo>
                      <a:pt x="800082" y="1118613"/>
                      <a:pt x="796652" y="1103945"/>
                      <a:pt x="791890" y="1097087"/>
                    </a:cubicBezTo>
                    <a:cubicBezTo>
                      <a:pt x="745406" y="1030980"/>
                      <a:pt x="744262" y="994785"/>
                      <a:pt x="788270" y="927155"/>
                    </a:cubicBezTo>
                    <a:cubicBezTo>
                      <a:pt x="791128" y="922773"/>
                      <a:pt x="794366" y="917059"/>
                      <a:pt x="798748" y="915343"/>
                    </a:cubicBezTo>
                    <a:cubicBezTo>
                      <a:pt x="826753" y="903722"/>
                      <a:pt x="827515" y="878956"/>
                      <a:pt x="829801" y="854379"/>
                    </a:cubicBezTo>
                    <a:cubicBezTo>
                      <a:pt x="832277" y="827329"/>
                      <a:pt x="835515" y="800276"/>
                      <a:pt x="837801" y="773035"/>
                    </a:cubicBezTo>
                    <a:close/>
                    <a:moveTo>
                      <a:pt x="782400" y="517850"/>
                    </a:moveTo>
                    <a:lnTo>
                      <a:pt x="791317" y="556046"/>
                    </a:lnTo>
                    <a:cubicBezTo>
                      <a:pt x="793413" y="564047"/>
                      <a:pt x="798937" y="572621"/>
                      <a:pt x="797795" y="580049"/>
                    </a:cubicBezTo>
                    <a:cubicBezTo>
                      <a:pt x="794461" y="601577"/>
                      <a:pt x="796890" y="622200"/>
                      <a:pt x="801176" y="642536"/>
                    </a:cubicBezTo>
                    <a:lnTo>
                      <a:pt x="813700" y="694927"/>
                    </a:lnTo>
                    <a:lnTo>
                      <a:pt x="801177" y="642537"/>
                    </a:lnTo>
                    <a:cubicBezTo>
                      <a:pt x="796891" y="622200"/>
                      <a:pt x="794462" y="601578"/>
                      <a:pt x="797796" y="580050"/>
                    </a:cubicBezTo>
                    <a:cubicBezTo>
                      <a:pt x="798938" y="572622"/>
                      <a:pt x="793414" y="564048"/>
                      <a:pt x="791318" y="556047"/>
                    </a:cubicBezTo>
                    <a:close/>
                    <a:moveTo>
                      <a:pt x="783887" y="313532"/>
                    </a:moveTo>
                    <a:lnTo>
                      <a:pt x="786245" y="324057"/>
                    </a:lnTo>
                    <a:cubicBezTo>
                      <a:pt x="786031" y="328963"/>
                      <a:pt x="785126" y="334583"/>
                      <a:pt x="784459" y="338869"/>
                    </a:cubicBezTo>
                    <a:lnTo>
                      <a:pt x="784454" y="338897"/>
                    </a:lnTo>
                    <a:lnTo>
                      <a:pt x="778363" y="367327"/>
                    </a:lnTo>
                    <a:lnTo>
                      <a:pt x="774553" y="395639"/>
                    </a:lnTo>
                    <a:lnTo>
                      <a:pt x="784454" y="338897"/>
                    </a:lnTo>
                    <a:lnTo>
                      <a:pt x="784460" y="338870"/>
                    </a:lnTo>
                    <a:cubicBezTo>
                      <a:pt x="785794" y="330298"/>
                      <a:pt x="788080" y="316389"/>
                      <a:pt x="783888" y="313533"/>
                    </a:cubicBezTo>
                    <a:close/>
                    <a:moveTo>
                      <a:pt x="761560" y="281567"/>
                    </a:moveTo>
                    <a:lnTo>
                      <a:pt x="766454" y="295414"/>
                    </a:lnTo>
                    <a:lnTo>
                      <a:pt x="766455" y="295414"/>
                    </a:lnTo>
                    <a:close/>
                    <a:moveTo>
                      <a:pt x="774880" y="24485"/>
                    </a:moveTo>
                    <a:lnTo>
                      <a:pt x="777142" y="74128"/>
                    </a:lnTo>
                    <a:cubicBezTo>
                      <a:pt x="775758" y="100173"/>
                      <a:pt x="771253" y="125875"/>
                      <a:pt x="767023" y="151568"/>
                    </a:cubicBezTo>
                    <a:lnTo>
                      <a:pt x="766824" y="153387"/>
                    </a:lnTo>
                    <a:lnTo>
                      <a:pt x="763010" y="177270"/>
                    </a:lnTo>
                    <a:lnTo>
                      <a:pt x="758551" y="228943"/>
                    </a:lnTo>
                    <a:lnTo>
                      <a:pt x="766824" y="153387"/>
                    </a:lnTo>
                    <a:lnTo>
                      <a:pt x="771220" y="125860"/>
                    </a:lnTo>
                    <a:cubicBezTo>
                      <a:pt x="773910" y="108702"/>
                      <a:pt x="776220" y="91491"/>
                      <a:pt x="777143" y="74128"/>
                    </a:cubicBezTo>
                    <a:close/>
                    <a:moveTo>
                      <a:pt x="313354" y="0"/>
                    </a:moveTo>
                    <a:lnTo>
                      <a:pt x="777461" y="0"/>
                    </a:lnTo>
                    <a:lnTo>
                      <a:pt x="774743" y="21485"/>
                    </a:lnTo>
                    <a:lnTo>
                      <a:pt x="777461" y="0"/>
                    </a:lnTo>
                    <a:lnTo>
                      <a:pt x="4543952" y="1"/>
                    </a:lnTo>
                    <a:lnTo>
                      <a:pt x="4543952" y="6858000"/>
                    </a:lnTo>
                    <a:lnTo>
                      <a:pt x="284400" y="6858000"/>
                    </a:lnTo>
                    <a:lnTo>
                      <a:pt x="112147" y="6858000"/>
                    </a:lnTo>
                    <a:lnTo>
                      <a:pt x="102447" y="6815515"/>
                    </a:lnTo>
                    <a:cubicBezTo>
                      <a:pt x="96923" y="6793034"/>
                      <a:pt x="87016" y="6771318"/>
                      <a:pt x="83396" y="6748457"/>
                    </a:cubicBezTo>
                    <a:cubicBezTo>
                      <a:pt x="74824" y="6694163"/>
                      <a:pt x="68728" y="6639487"/>
                      <a:pt x="61870" y="6584811"/>
                    </a:cubicBezTo>
                    <a:cubicBezTo>
                      <a:pt x="54821" y="6528423"/>
                      <a:pt x="47391" y="6472224"/>
                      <a:pt x="41105" y="6415832"/>
                    </a:cubicBezTo>
                    <a:cubicBezTo>
                      <a:pt x="37865" y="6384971"/>
                      <a:pt x="37295" y="6353918"/>
                      <a:pt x="34247" y="6323057"/>
                    </a:cubicBezTo>
                    <a:cubicBezTo>
                      <a:pt x="31579" y="6296004"/>
                      <a:pt x="26626" y="6269143"/>
                      <a:pt x="23386" y="6242092"/>
                    </a:cubicBezTo>
                    <a:cubicBezTo>
                      <a:pt x="20720" y="6218659"/>
                      <a:pt x="19196" y="6195036"/>
                      <a:pt x="16528" y="6171604"/>
                    </a:cubicBezTo>
                    <a:cubicBezTo>
                      <a:pt x="12148" y="6134074"/>
                      <a:pt x="7194" y="6096735"/>
                      <a:pt x="2622" y="6059396"/>
                    </a:cubicBezTo>
                    <a:lnTo>
                      <a:pt x="0" y="6041768"/>
                    </a:lnTo>
                    <a:lnTo>
                      <a:pt x="0" y="6000936"/>
                    </a:lnTo>
                    <a:lnTo>
                      <a:pt x="3670" y="5957594"/>
                    </a:lnTo>
                    <a:lnTo>
                      <a:pt x="0" y="5912510"/>
                    </a:lnTo>
                    <a:lnTo>
                      <a:pt x="0" y="5886400"/>
                    </a:lnTo>
                    <a:lnTo>
                      <a:pt x="1098" y="5864317"/>
                    </a:lnTo>
                    <a:cubicBezTo>
                      <a:pt x="7576" y="5839360"/>
                      <a:pt x="16720" y="5815168"/>
                      <a:pt x="24720" y="5790591"/>
                    </a:cubicBezTo>
                    <a:cubicBezTo>
                      <a:pt x="25672" y="5787923"/>
                      <a:pt x="25864" y="5784685"/>
                      <a:pt x="26434" y="5781829"/>
                    </a:cubicBezTo>
                    <a:cubicBezTo>
                      <a:pt x="29675" y="5765634"/>
                      <a:pt x="32913" y="5749633"/>
                      <a:pt x="35771" y="5733439"/>
                    </a:cubicBezTo>
                    <a:cubicBezTo>
                      <a:pt x="37295" y="5724677"/>
                      <a:pt x="37485" y="5715722"/>
                      <a:pt x="38819" y="5706958"/>
                    </a:cubicBezTo>
                    <a:cubicBezTo>
                      <a:pt x="44153" y="5673049"/>
                      <a:pt x="35199" y="5635710"/>
                      <a:pt x="58250" y="5606371"/>
                    </a:cubicBezTo>
                    <a:cubicBezTo>
                      <a:pt x="73110" y="5587320"/>
                      <a:pt x="69680" y="5568841"/>
                      <a:pt x="67394" y="5548459"/>
                    </a:cubicBezTo>
                    <a:cubicBezTo>
                      <a:pt x="65680" y="5533026"/>
                      <a:pt x="66252" y="5517214"/>
                      <a:pt x="66060" y="5501593"/>
                    </a:cubicBezTo>
                    <a:cubicBezTo>
                      <a:pt x="65490" y="5474160"/>
                      <a:pt x="65298" y="5446727"/>
                      <a:pt x="64346" y="5419294"/>
                    </a:cubicBezTo>
                    <a:cubicBezTo>
                      <a:pt x="63966" y="5410530"/>
                      <a:pt x="59202" y="5401578"/>
                      <a:pt x="59964" y="5393004"/>
                    </a:cubicBezTo>
                    <a:cubicBezTo>
                      <a:pt x="63584" y="5353378"/>
                      <a:pt x="69300" y="5313753"/>
                      <a:pt x="72538" y="5274128"/>
                    </a:cubicBezTo>
                    <a:cubicBezTo>
                      <a:pt x="74442" y="5251649"/>
                      <a:pt x="70824" y="5228596"/>
                      <a:pt x="73490" y="5206307"/>
                    </a:cubicBezTo>
                    <a:cubicBezTo>
                      <a:pt x="76538" y="5180590"/>
                      <a:pt x="84348" y="5155444"/>
                      <a:pt x="89113" y="5129915"/>
                    </a:cubicBezTo>
                    <a:cubicBezTo>
                      <a:pt x="90445" y="5122866"/>
                      <a:pt x="88731" y="5115056"/>
                      <a:pt x="88351" y="5107626"/>
                    </a:cubicBezTo>
                    <a:cubicBezTo>
                      <a:pt x="87968" y="5099244"/>
                      <a:pt x="87206" y="5091051"/>
                      <a:pt x="87016" y="5082669"/>
                    </a:cubicBezTo>
                    <a:cubicBezTo>
                      <a:pt x="86634" y="5057140"/>
                      <a:pt x="87206" y="5031613"/>
                      <a:pt x="85872" y="5006085"/>
                    </a:cubicBezTo>
                    <a:cubicBezTo>
                      <a:pt x="85110" y="4990464"/>
                      <a:pt x="77300" y="4974081"/>
                      <a:pt x="80158" y="4959601"/>
                    </a:cubicBezTo>
                    <a:cubicBezTo>
                      <a:pt x="85682" y="4930074"/>
                      <a:pt x="73300" y="4900545"/>
                      <a:pt x="83586" y="4871018"/>
                    </a:cubicBezTo>
                    <a:cubicBezTo>
                      <a:pt x="86634" y="4861872"/>
                      <a:pt x="79014" y="4849299"/>
                      <a:pt x="78634" y="4838249"/>
                    </a:cubicBezTo>
                    <a:cubicBezTo>
                      <a:pt x="77682" y="4810626"/>
                      <a:pt x="77872" y="4783003"/>
                      <a:pt x="78062" y="4755380"/>
                    </a:cubicBezTo>
                    <a:cubicBezTo>
                      <a:pt x="78252" y="4730613"/>
                      <a:pt x="75586" y="4704894"/>
                      <a:pt x="80920" y="4681082"/>
                    </a:cubicBezTo>
                    <a:cubicBezTo>
                      <a:pt x="86634" y="4656125"/>
                      <a:pt x="85872" y="4633646"/>
                      <a:pt x="79396" y="4609451"/>
                    </a:cubicBezTo>
                    <a:cubicBezTo>
                      <a:pt x="75014" y="4592877"/>
                      <a:pt x="74442" y="4575350"/>
                      <a:pt x="73110" y="4558206"/>
                    </a:cubicBezTo>
                    <a:cubicBezTo>
                      <a:pt x="71586" y="4539727"/>
                      <a:pt x="75586" y="4519342"/>
                      <a:pt x="69300" y="4502578"/>
                    </a:cubicBezTo>
                    <a:cubicBezTo>
                      <a:pt x="50629" y="4452664"/>
                      <a:pt x="46629" y="4401418"/>
                      <a:pt x="46629" y="4349221"/>
                    </a:cubicBezTo>
                    <a:cubicBezTo>
                      <a:pt x="46629" y="4339694"/>
                      <a:pt x="49295" y="4329978"/>
                      <a:pt x="52153" y="4320836"/>
                    </a:cubicBezTo>
                    <a:cubicBezTo>
                      <a:pt x="69300" y="4267492"/>
                      <a:pt x="67776" y="4213960"/>
                      <a:pt x="57297" y="4159666"/>
                    </a:cubicBezTo>
                    <a:cubicBezTo>
                      <a:pt x="55011" y="4148426"/>
                      <a:pt x="54629" y="4135853"/>
                      <a:pt x="56915" y="4124613"/>
                    </a:cubicBezTo>
                    <a:cubicBezTo>
                      <a:pt x="63584" y="4092988"/>
                      <a:pt x="74634" y="4062317"/>
                      <a:pt x="79396" y="4030502"/>
                    </a:cubicBezTo>
                    <a:cubicBezTo>
                      <a:pt x="87206" y="3977924"/>
                      <a:pt x="60918" y="3932393"/>
                      <a:pt x="43771" y="3885337"/>
                    </a:cubicBezTo>
                    <a:cubicBezTo>
                      <a:pt x="31627" y="3851760"/>
                      <a:pt x="8016" y="3821934"/>
                      <a:pt x="426" y="3786776"/>
                    </a:cubicBezTo>
                    <a:lnTo>
                      <a:pt x="0" y="3773896"/>
                    </a:lnTo>
                    <a:lnTo>
                      <a:pt x="0" y="3393881"/>
                    </a:lnTo>
                    <a:lnTo>
                      <a:pt x="11838" y="3359515"/>
                    </a:lnTo>
                    <a:cubicBezTo>
                      <a:pt x="14434" y="3346204"/>
                      <a:pt x="14910" y="3332773"/>
                      <a:pt x="12910" y="3318770"/>
                    </a:cubicBezTo>
                    <a:cubicBezTo>
                      <a:pt x="12243" y="3314103"/>
                      <a:pt x="9909" y="3308769"/>
                      <a:pt x="6718" y="3304078"/>
                    </a:cubicBezTo>
                    <a:lnTo>
                      <a:pt x="0" y="3297656"/>
                    </a:lnTo>
                    <a:lnTo>
                      <a:pt x="0" y="3207866"/>
                    </a:lnTo>
                    <a:lnTo>
                      <a:pt x="15553" y="3186770"/>
                    </a:lnTo>
                    <a:cubicBezTo>
                      <a:pt x="28483" y="3162328"/>
                      <a:pt x="30484" y="3134646"/>
                      <a:pt x="36341" y="3107499"/>
                    </a:cubicBezTo>
                    <a:cubicBezTo>
                      <a:pt x="41105" y="3085402"/>
                      <a:pt x="41295" y="3064826"/>
                      <a:pt x="38057" y="3042727"/>
                    </a:cubicBezTo>
                    <a:cubicBezTo>
                      <a:pt x="30817" y="2994721"/>
                      <a:pt x="41105" y="2948046"/>
                      <a:pt x="54249" y="2901942"/>
                    </a:cubicBezTo>
                    <a:cubicBezTo>
                      <a:pt x="63012" y="2871461"/>
                      <a:pt x="68346" y="2840218"/>
                      <a:pt x="77300" y="2809929"/>
                    </a:cubicBezTo>
                    <a:cubicBezTo>
                      <a:pt x="84158" y="2787258"/>
                      <a:pt x="92351" y="2764589"/>
                      <a:pt x="103399" y="2743825"/>
                    </a:cubicBezTo>
                    <a:cubicBezTo>
                      <a:pt x="119594" y="2713722"/>
                      <a:pt x="143978" y="2687435"/>
                      <a:pt x="137500" y="2649142"/>
                    </a:cubicBezTo>
                    <a:cubicBezTo>
                      <a:pt x="131786" y="2615420"/>
                      <a:pt x="143786" y="2584941"/>
                      <a:pt x="155217" y="2554078"/>
                    </a:cubicBezTo>
                    <a:cubicBezTo>
                      <a:pt x="163599" y="2531408"/>
                      <a:pt x="172173" y="2508741"/>
                      <a:pt x="177507" y="2485306"/>
                    </a:cubicBezTo>
                    <a:cubicBezTo>
                      <a:pt x="183794" y="2457491"/>
                      <a:pt x="181126" y="2426058"/>
                      <a:pt x="192748" y="2401291"/>
                    </a:cubicBezTo>
                    <a:cubicBezTo>
                      <a:pt x="204940" y="2375382"/>
                      <a:pt x="196748" y="2353858"/>
                      <a:pt x="193318" y="2330805"/>
                    </a:cubicBezTo>
                    <a:cubicBezTo>
                      <a:pt x="187984" y="2294038"/>
                      <a:pt x="178077" y="2257458"/>
                      <a:pt x="190652" y="2220311"/>
                    </a:cubicBezTo>
                    <a:cubicBezTo>
                      <a:pt x="205892" y="2175162"/>
                      <a:pt x="222275" y="2130392"/>
                      <a:pt x="236753" y="2085053"/>
                    </a:cubicBezTo>
                    <a:cubicBezTo>
                      <a:pt x="242280" y="2067524"/>
                      <a:pt x="244566" y="2048667"/>
                      <a:pt x="247042" y="2030377"/>
                    </a:cubicBezTo>
                    <a:cubicBezTo>
                      <a:pt x="249138" y="2013042"/>
                      <a:pt x="243804" y="1992278"/>
                      <a:pt x="251804" y="1978939"/>
                    </a:cubicBezTo>
                    <a:cubicBezTo>
                      <a:pt x="272379" y="1944648"/>
                      <a:pt x="282475" y="1909407"/>
                      <a:pt x="282475" y="1869779"/>
                    </a:cubicBezTo>
                    <a:cubicBezTo>
                      <a:pt x="282475" y="1854919"/>
                      <a:pt x="291049" y="1840440"/>
                      <a:pt x="292573" y="1825392"/>
                    </a:cubicBezTo>
                    <a:cubicBezTo>
                      <a:pt x="294477" y="1804815"/>
                      <a:pt x="299622" y="1781193"/>
                      <a:pt x="292381" y="1763286"/>
                    </a:cubicBezTo>
                    <a:cubicBezTo>
                      <a:pt x="275237" y="1721184"/>
                      <a:pt x="289525" y="1687085"/>
                      <a:pt x="306480" y="1650316"/>
                    </a:cubicBezTo>
                    <a:cubicBezTo>
                      <a:pt x="323244" y="1614119"/>
                      <a:pt x="336579" y="1576018"/>
                      <a:pt x="347629" y="1537536"/>
                    </a:cubicBezTo>
                    <a:cubicBezTo>
                      <a:pt x="351629" y="1523058"/>
                      <a:pt x="344961" y="1505723"/>
                      <a:pt x="343629" y="1489719"/>
                    </a:cubicBezTo>
                    <a:cubicBezTo>
                      <a:pt x="343247" y="1484003"/>
                      <a:pt x="342675" y="1477716"/>
                      <a:pt x="344581" y="1472574"/>
                    </a:cubicBezTo>
                    <a:cubicBezTo>
                      <a:pt x="362870" y="1422853"/>
                      <a:pt x="376776" y="1372367"/>
                      <a:pt x="367252" y="1318455"/>
                    </a:cubicBezTo>
                    <a:cubicBezTo>
                      <a:pt x="366298" y="1313503"/>
                      <a:pt x="368394" y="1307977"/>
                      <a:pt x="369728" y="1303023"/>
                    </a:cubicBezTo>
                    <a:cubicBezTo>
                      <a:pt x="376586" y="1278828"/>
                      <a:pt x="387444" y="1255205"/>
                      <a:pt x="389921" y="1230632"/>
                    </a:cubicBezTo>
                    <a:cubicBezTo>
                      <a:pt x="396017" y="1170050"/>
                      <a:pt x="398495" y="1109090"/>
                      <a:pt x="402495" y="1048124"/>
                    </a:cubicBezTo>
                    <a:cubicBezTo>
                      <a:pt x="402685" y="1044314"/>
                      <a:pt x="402685" y="1040314"/>
                      <a:pt x="404019" y="1036886"/>
                    </a:cubicBezTo>
                    <a:cubicBezTo>
                      <a:pt x="412211" y="1014405"/>
                      <a:pt x="409543" y="994784"/>
                      <a:pt x="393923" y="975732"/>
                    </a:cubicBezTo>
                    <a:cubicBezTo>
                      <a:pt x="387064" y="967349"/>
                      <a:pt x="383444" y="955919"/>
                      <a:pt x="379634" y="945443"/>
                    </a:cubicBezTo>
                    <a:cubicBezTo>
                      <a:pt x="373918" y="930010"/>
                      <a:pt x="368394" y="914199"/>
                      <a:pt x="364774" y="898197"/>
                    </a:cubicBezTo>
                    <a:cubicBezTo>
                      <a:pt x="361346" y="882383"/>
                      <a:pt x="356583" y="865429"/>
                      <a:pt x="359250" y="850188"/>
                    </a:cubicBezTo>
                    <a:cubicBezTo>
                      <a:pt x="364012" y="822755"/>
                      <a:pt x="374680" y="796654"/>
                      <a:pt x="381730" y="769604"/>
                    </a:cubicBezTo>
                    <a:cubicBezTo>
                      <a:pt x="384206" y="760269"/>
                      <a:pt x="383824" y="749981"/>
                      <a:pt x="384016" y="740267"/>
                    </a:cubicBezTo>
                    <a:cubicBezTo>
                      <a:pt x="384586" y="717976"/>
                      <a:pt x="379062" y="695115"/>
                      <a:pt x="394875" y="674922"/>
                    </a:cubicBezTo>
                    <a:cubicBezTo>
                      <a:pt x="409733" y="656254"/>
                      <a:pt x="405353" y="637391"/>
                      <a:pt x="394113" y="617771"/>
                    </a:cubicBezTo>
                    <a:cubicBezTo>
                      <a:pt x="386110" y="603672"/>
                      <a:pt x="379824" y="587671"/>
                      <a:pt x="376776" y="571859"/>
                    </a:cubicBezTo>
                    <a:cubicBezTo>
                      <a:pt x="372586" y="550140"/>
                      <a:pt x="370870" y="528614"/>
                      <a:pt x="373348" y="505181"/>
                    </a:cubicBezTo>
                    <a:cubicBezTo>
                      <a:pt x="375062" y="488606"/>
                      <a:pt x="375824" y="475080"/>
                      <a:pt x="385920" y="462125"/>
                    </a:cubicBezTo>
                    <a:cubicBezTo>
                      <a:pt x="387444" y="460031"/>
                      <a:pt x="387826" y="456221"/>
                      <a:pt x="387634" y="453363"/>
                    </a:cubicBezTo>
                    <a:cubicBezTo>
                      <a:pt x="384396" y="415834"/>
                      <a:pt x="386110" y="378685"/>
                      <a:pt x="388399" y="340773"/>
                    </a:cubicBezTo>
                    <a:cubicBezTo>
                      <a:pt x="391445" y="292578"/>
                      <a:pt x="382492" y="241900"/>
                      <a:pt x="350487" y="200181"/>
                    </a:cubicBezTo>
                    <a:cubicBezTo>
                      <a:pt x="345723" y="194084"/>
                      <a:pt x="343629" y="184940"/>
                      <a:pt x="342485" y="176938"/>
                    </a:cubicBezTo>
                    <a:cubicBezTo>
                      <a:pt x="337533" y="139218"/>
                      <a:pt x="334103" y="101307"/>
                      <a:pt x="328579" y="63586"/>
                    </a:cubicBezTo>
                    <a:cubicBezTo>
                      <a:pt x="325530" y="43011"/>
                      <a:pt x="322862" y="21485"/>
                      <a:pt x="314480" y="2816"/>
                    </a:cubicBez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Shape 26">
                <a:extLst>
                  <a:ext uri="{FF2B5EF4-FFF2-40B4-BE49-F238E27FC236}">
                    <a16:creationId xmlns:a16="http://schemas.microsoft.com/office/drawing/2014/main" id="{176DBB23-7826-41BB-B874-141EA5461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648048" y="0"/>
                <a:ext cx="4543952" cy="6858000"/>
              </a:xfrm>
              <a:custGeom>
                <a:avLst/>
                <a:gdLst>
                  <a:gd name="connsiteX0" fmla="*/ 328959 w 4543952"/>
                  <a:gd name="connsiteY0" fmla="*/ 6564619 h 6858000"/>
                  <a:gd name="connsiteX1" fmla="*/ 306480 w 4543952"/>
                  <a:gd name="connsiteY1" fmla="*/ 6588624 h 6858000"/>
                  <a:gd name="connsiteX2" fmla="*/ 289858 w 4543952"/>
                  <a:gd name="connsiteY2" fmla="*/ 6625223 h 6858000"/>
                  <a:gd name="connsiteX3" fmla="*/ 289858 w 4543952"/>
                  <a:gd name="connsiteY3" fmla="*/ 6625224 h 6858000"/>
                  <a:gd name="connsiteX4" fmla="*/ 289870 w 4543952"/>
                  <a:gd name="connsiteY4" fmla="*/ 6645551 h 6858000"/>
                  <a:gd name="connsiteX5" fmla="*/ 296953 w 4543952"/>
                  <a:gd name="connsiteY5" fmla="*/ 6662539 h 6858000"/>
                  <a:gd name="connsiteX6" fmla="*/ 296953 w 4543952"/>
                  <a:gd name="connsiteY6" fmla="*/ 6662541 h 6858000"/>
                  <a:gd name="connsiteX7" fmla="*/ 296954 w 4543952"/>
                  <a:gd name="connsiteY7" fmla="*/ 6662543 h 6858000"/>
                  <a:gd name="connsiteX8" fmla="*/ 311551 w 4543952"/>
                  <a:gd name="connsiteY8" fmla="*/ 6702975 h 6858000"/>
                  <a:gd name="connsiteX9" fmla="*/ 297715 w 4543952"/>
                  <a:gd name="connsiteY9" fmla="*/ 6742551 h 6858000"/>
                  <a:gd name="connsiteX10" fmla="*/ 297714 w 4543952"/>
                  <a:gd name="connsiteY10" fmla="*/ 6742554 h 6858000"/>
                  <a:gd name="connsiteX11" fmla="*/ 283011 w 4543952"/>
                  <a:gd name="connsiteY11" fmla="*/ 6776799 h 6858000"/>
                  <a:gd name="connsiteX12" fmla="*/ 278238 w 4543952"/>
                  <a:gd name="connsiteY12" fmla="*/ 6812061 h 6858000"/>
                  <a:gd name="connsiteX13" fmla="*/ 278237 w 4543952"/>
                  <a:gd name="connsiteY13" fmla="*/ 6812062 h 6858000"/>
                  <a:gd name="connsiteX14" fmla="*/ 278237 w 4543952"/>
                  <a:gd name="connsiteY14" fmla="*/ 6812063 h 6858000"/>
                  <a:gd name="connsiteX15" fmla="*/ 278238 w 4543952"/>
                  <a:gd name="connsiteY15" fmla="*/ 6812061 h 6858000"/>
                  <a:gd name="connsiteX16" fmla="*/ 297714 w 4543952"/>
                  <a:gd name="connsiteY16" fmla="*/ 6742554 h 6858000"/>
                  <a:gd name="connsiteX17" fmla="*/ 297715 w 4543952"/>
                  <a:gd name="connsiteY17" fmla="*/ 6742552 h 6858000"/>
                  <a:gd name="connsiteX18" fmla="*/ 311551 w 4543952"/>
                  <a:gd name="connsiteY18" fmla="*/ 6702976 h 6858000"/>
                  <a:gd name="connsiteX19" fmla="*/ 311551 w 4543952"/>
                  <a:gd name="connsiteY19" fmla="*/ 6702975 h 6858000"/>
                  <a:gd name="connsiteX20" fmla="*/ 308405 w 4543952"/>
                  <a:gd name="connsiteY20" fmla="*/ 6683026 h 6858000"/>
                  <a:gd name="connsiteX21" fmla="*/ 296954 w 4543952"/>
                  <a:gd name="connsiteY21" fmla="*/ 6662543 h 6858000"/>
                  <a:gd name="connsiteX22" fmla="*/ 296953 w 4543952"/>
                  <a:gd name="connsiteY22" fmla="*/ 6662540 h 6858000"/>
                  <a:gd name="connsiteX23" fmla="*/ 296953 w 4543952"/>
                  <a:gd name="connsiteY23" fmla="*/ 6662539 h 6858000"/>
                  <a:gd name="connsiteX24" fmla="*/ 289858 w 4543952"/>
                  <a:gd name="connsiteY24" fmla="*/ 6625224 h 6858000"/>
                  <a:gd name="connsiteX25" fmla="*/ 306480 w 4543952"/>
                  <a:gd name="connsiteY25" fmla="*/ 6588625 h 6858000"/>
                  <a:gd name="connsiteX26" fmla="*/ 328959 w 4543952"/>
                  <a:gd name="connsiteY26" fmla="*/ 6564620 h 6858000"/>
                  <a:gd name="connsiteX27" fmla="*/ 248638 w 4543952"/>
                  <a:gd name="connsiteY27" fmla="*/ 6438980 h 6858000"/>
                  <a:gd name="connsiteX28" fmla="*/ 268569 w 4543952"/>
                  <a:gd name="connsiteY28" fmla="*/ 6463840 h 6858000"/>
                  <a:gd name="connsiteX29" fmla="*/ 268572 w 4543952"/>
                  <a:gd name="connsiteY29" fmla="*/ 6463848 h 6858000"/>
                  <a:gd name="connsiteX30" fmla="*/ 279556 w 4543952"/>
                  <a:gd name="connsiteY30" fmla="*/ 6508051 h 6858000"/>
                  <a:gd name="connsiteX31" fmla="*/ 282367 w 4543952"/>
                  <a:gd name="connsiteY31" fmla="*/ 6513011 h 6858000"/>
                  <a:gd name="connsiteX32" fmla="*/ 284834 w 4543952"/>
                  <a:gd name="connsiteY32" fmla="*/ 6521803 h 6858000"/>
                  <a:gd name="connsiteX33" fmla="*/ 301172 w 4543952"/>
                  <a:gd name="connsiteY33" fmla="*/ 6546194 h 6858000"/>
                  <a:gd name="connsiteX34" fmla="*/ 301172 w 4543952"/>
                  <a:gd name="connsiteY34" fmla="*/ 6546193 h 6858000"/>
                  <a:gd name="connsiteX35" fmla="*/ 282367 w 4543952"/>
                  <a:gd name="connsiteY35" fmla="*/ 6513011 h 6858000"/>
                  <a:gd name="connsiteX36" fmla="*/ 268572 w 4543952"/>
                  <a:gd name="connsiteY36" fmla="*/ 6463848 h 6858000"/>
                  <a:gd name="connsiteX37" fmla="*/ 268569 w 4543952"/>
                  <a:gd name="connsiteY37" fmla="*/ 6463839 h 6858000"/>
                  <a:gd name="connsiteX38" fmla="*/ 166047 w 4543952"/>
                  <a:gd name="connsiteY38" fmla="*/ 6392242 h 6858000"/>
                  <a:gd name="connsiteX39" fmla="*/ 173364 w 4543952"/>
                  <a:gd name="connsiteY39" fmla="*/ 6407332 h 6858000"/>
                  <a:gd name="connsiteX40" fmla="*/ 173364 w 4543952"/>
                  <a:gd name="connsiteY40" fmla="*/ 6407331 h 6858000"/>
                  <a:gd name="connsiteX41" fmla="*/ 401733 w 4543952"/>
                  <a:gd name="connsiteY41" fmla="*/ 4221390 h 6858000"/>
                  <a:gd name="connsiteX42" fmla="*/ 396017 w 4543952"/>
                  <a:gd name="connsiteY42" fmla="*/ 4253013 h 6858000"/>
                  <a:gd name="connsiteX43" fmla="*/ 356201 w 4543952"/>
                  <a:gd name="connsiteY43" fmla="*/ 4324644 h 6858000"/>
                  <a:gd name="connsiteX44" fmla="*/ 347247 w 4543952"/>
                  <a:gd name="connsiteY44" fmla="*/ 4363889 h 6858000"/>
                  <a:gd name="connsiteX45" fmla="*/ 347247 w 4543952"/>
                  <a:gd name="connsiteY45" fmla="*/ 4363890 h 6858000"/>
                  <a:gd name="connsiteX46" fmla="*/ 348009 w 4543952"/>
                  <a:gd name="connsiteY46" fmla="*/ 4482004 h 6858000"/>
                  <a:gd name="connsiteX47" fmla="*/ 408019 w 4543952"/>
                  <a:gd name="connsiteY47" fmla="*/ 4659174 h 6858000"/>
                  <a:gd name="connsiteX48" fmla="*/ 416021 w 4543952"/>
                  <a:gd name="connsiteY48" fmla="*/ 4677655 h 6858000"/>
                  <a:gd name="connsiteX49" fmla="*/ 425928 w 4543952"/>
                  <a:gd name="connsiteY49" fmla="*/ 4767764 h 6858000"/>
                  <a:gd name="connsiteX50" fmla="*/ 427237 w 4543952"/>
                  <a:gd name="connsiteY50" fmla="*/ 4800482 h 6858000"/>
                  <a:gd name="connsiteX51" fmla="*/ 412401 w 4543952"/>
                  <a:gd name="connsiteY51" fmla="*/ 4828915 h 6858000"/>
                  <a:gd name="connsiteX52" fmla="*/ 391971 w 4543952"/>
                  <a:gd name="connsiteY52" fmla="*/ 4857316 h 6858000"/>
                  <a:gd name="connsiteX53" fmla="*/ 390221 w 4543952"/>
                  <a:gd name="connsiteY53" fmla="*/ 4863342 h 6858000"/>
                  <a:gd name="connsiteX54" fmla="*/ 387469 w 4543952"/>
                  <a:gd name="connsiteY54" fmla="*/ 4867613 h 6858000"/>
                  <a:gd name="connsiteX55" fmla="*/ 382691 w 4543952"/>
                  <a:gd name="connsiteY55" fmla="*/ 4889274 h 6858000"/>
                  <a:gd name="connsiteX56" fmla="*/ 382691 w 4543952"/>
                  <a:gd name="connsiteY56" fmla="*/ 4889275 h 6858000"/>
                  <a:gd name="connsiteX57" fmla="*/ 384396 w 4543952"/>
                  <a:gd name="connsiteY57" fmla="*/ 4912168 h 6858000"/>
                  <a:gd name="connsiteX58" fmla="*/ 385799 w 4543952"/>
                  <a:gd name="connsiteY58" fmla="*/ 4933804 h 6858000"/>
                  <a:gd name="connsiteX59" fmla="*/ 378247 w 4543952"/>
                  <a:gd name="connsiteY59" fmla="*/ 4957452 h 6858000"/>
                  <a:gd name="connsiteX60" fmla="*/ 360964 w 4543952"/>
                  <a:gd name="connsiteY60" fmla="*/ 4987036 h 6858000"/>
                  <a:gd name="connsiteX61" fmla="*/ 334485 w 4543952"/>
                  <a:gd name="connsiteY61" fmla="*/ 5041520 h 6858000"/>
                  <a:gd name="connsiteX62" fmla="*/ 321371 w 4543952"/>
                  <a:gd name="connsiteY62" fmla="*/ 5087422 h 6858000"/>
                  <a:gd name="connsiteX63" fmla="*/ 321364 w 4543952"/>
                  <a:gd name="connsiteY63" fmla="*/ 5087449 h 6858000"/>
                  <a:gd name="connsiteX64" fmla="*/ 315482 w 4543952"/>
                  <a:gd name="connsiteY64" fmla="*/ 5102460 h 6858000"/>
                  <a:gd name="connsiteX65" fmla="*/ 308338 w 4543952"/>
                  <a:gd name="connsiteY65" fmla="*/ 5133219 h 6858000"/>
                  <a:gd name="connsiteX66" fmla="*/ 308337 w 4543952"/>
                  <a:gd name="connsiteY66" fmla="*/ 5133223 h 6858000"/>
                  <a:gd name="connsiteX67" fmla="*/ 308337 w 4543952"/>
                  <a:gd name="connsiteY67" fmla="*/ 5133224 h 6858000"/>
                  <a:gd name="connsiteX68" fmla="*/ 315052 w 4543952"/>
                  <a:gd name="connsiteY68" fmla="*/ 5166113 h 6858000"/>
                  <a:gd name="connsiteX69" fmla="*/ 314362 w 4543952"/>
                  <a:gd name="connsiteY69" fmla="*/ 5172089 h 6858000"/>
                  <a:gd name="connsiteX70" fmla="*/ 311814 w 4543952"/>
                  <a:gd name="connsiteY70" fmla="*/ 5179066 h 6858000"/>
                  <a:gd name="connsiteX71" fmla="*/ 311814 w 4543952"/>
                  <a:gd name="connsiteY71" fmla="*/ 5179067 h 6858000"/>
                  <a:gd name="connsiteX72" fmla="*/ 335437 w 4543952"/>
                  <a:gd name="connsiteY72" fmla="*/ 5272796 h 6858000"/>
                  <a:gd name="connsiteX73" fmla="*/ 360397 w 4543952"/>
                  <a:gd name="connsiteY73" fmla="*/ 5321350 h 6858000"/>
                  <a:gd name="connsiteX74" fmla="*/ 364317 w 4543952"/>
                  <a:gd name="connsiteY74" fmla="*/ 5355013 h 6858000"/>
                  <a:gd name="connsiteX75" fmla="*/ 359440 w 4543952"/>
                  <a:gd name="connsiteY75" fmla="*/ 5385383 h 6858000"/>
                  <a:gd name="connsiteX76" fmla="*/ 351249 w 4543952"/>
                  <a:gd name="connsiteY76" fmla="*/ 5425581 h 6858000"/>
                  <a:gd name="connsiteX77" fmla="*/ 339627 w 4543952"/>
                  <a:gd name="connsiteY77" fmla="*/ 5480636 h 6858000"/>
                  <a:gd name="connsiteX78" fmla="*/ 335103 w 4543952"/>
                  <a:gd name="connsiteY78" fmla="*/ 5507666 h 6858000"/>
                  <a:gd name="connsiteX79" fmla="*/ 335103 w 4543952"/>
                  <a:gd name="connsiteY79" fmla="*/ 5507667 h 6858000"/>
                  <a:gd name="connsiteX80" fmla="*/ 337324 w 4543952"/>
                  <a:gd name="connsiteY80" fmla="*/ 5520421 h 6858000"/>
                  <a:gd name="connsiteX81" fmla="*/ 345722 w 4543952"/>
                  <a:gd name="connsiteY81" fmla="*/ 5531691 h 6858000"/>
                  <a:gd name="connsiteX82" fmla="*/ 345723 w 4543952"/>
                  <a:gd name="connsiteY82" fmla="*/ 5531693 h 6858000"/>
                  <a:gd name="connsiteX83" fmla="*/ 355869 w 4543952"/>
                  <a:gd name="connsiteY83" fmla="*/ 5547577 h 6858000"/>
                  <a:gd name="connsiteX84" fmla="*/ 346295 w 4543952"/>
                  <a:gd name="connsiteY84" fmla="*/ 5562745 h 6858000"/>
                  <a:gd name="connsiteX85" fmla="*/ 275047 w 4543952"/>
                  <a:gd name="connsiteY85" fmla="*/ 5704482 h 6858000"/>
                  <a:gd name="connsiteX86" fmla="*/ 269141 w 4543952"/>
                  <a:gd name="connsiteY86" fmla="*/ 5740487 h 6858000"/>
                  <a:gd name="connsiteX87" fmla="*/ 260376 w 4543952"/>
                  <a:gd name="connsiteY87" fmla="*/ 5760872 h 6858000"/>
                  <a:gd name="connsiteX88" fmla="*/ 171981 w 4543952"/>
                  <a:gd name="connsiteY88" fmla="*/ 5883750 h 6858000"/>
                  <a:gd name="connsiteX89" fmla="*/ 171979 w 4543952"/>
                  <a:gd name="connsiteY89" fmla="*/ 5883755 h 6858000"/>
                  <a:gd name="connsiteX90" fmla="*/ 160957 w 4543952"/>
                  <a:gd name="connsiteY90" fmla="*/ 5909350 h 6858000"/>
                  <a:gd name="connsiteX91" fmla="*/ 154076 w 4543952"/>
                  <a:gd name="connsiteY91" fmla="*/ 5935945 h 6858000"/>
                  <a:gd name="connsiteX92" fmla="*/ 154075 w 4543952"/>
                  <a:gd name="connsiteY92" fmla="*/ 5935948 h 6858000"/>
                  <a:gd name="connsiteX93" fmla="*/ 154075 w 4543952"/>
                  <a:gd name="connsiteY93" fmla="*/ 5935949 h 6858000"/>
                  <a:gd name="connsiteX94" fmla="*/ 154242 w 4543952"/>
                  <a:gd name="connsiteY94" fmla="*/ 5964476 h 6858000"/>
                  <a:gd name="connsiteX95" fmla="*/ 157695 w 4543952"/>
                  <a:gd name="connsiteY95" fmla="*/ 5993289 h 6858000"/>
                  <a:gd name="connsiteX96" fmla="*/ 157695 w 4543952"/>
                  <a:gd name="connsiteY96" fmla="*/ 5993291 h 6858000"/>
                  <a:gd name="connsiteX97" fmla="*/ 164171 w 4543952"/>
                  <a:gd name="connsiteY97" fmla="*/ 6026440 h 6858000"/>
                  <a:gd name="connsiteX98" fmla="*/ 220371 w 4543952"/>
                  <a:gd name="connsiteY98" fmla="*/ 6108738 h 6858000"/>
                  <a:gd name="connsiteX99" fmla="*/ 234064 w 4543952"/>
                  <a:gd name="connsiteY99" fmla="*/ 6133314 h 6858000"/>
                  <a:gd name="connsiteX100" fmla="*/ 218468 w 4543952"/>
                  <a:gd name="connsiteY100" fmla="*/ 6155599 h 6858000"/>
                  <a:gd name="connsiteX101" fmla="*/ 218465 w 4543952"/>
                  <a:gd name="connsiteY101" fmla="*/ 6155601 h 6858000"/>
                  <a:gd name="connsiteX102" fmla="*/ 179794 w 4543952"/>
                  <a:gd name="connsiteY102" fmla="*/ 6228755 h 6858000"/>
                  <a:gd name="connsiteX103" fmla="*/ 162457 w 4543952"/>
                  <a:gd name="connsiteY103" fmla="*/ 6361538 h 6858000"/>
                  <a:gd name="connsiteX104" fmla="*/ 162457 w 4543952"/>
                  <a:gd name="connsiteY104" fmla="*/ 6361539 h 6858000"/>
                  <a:gd name="connsiteX105" fmla="*/ 179794 w 4543952"/>
                  <a:gd name="connsiteY105" fmla="*/ 6228756 h 6858000"/>
                  <a:gd name="connsiteX106" fmla="*/ 218465 w 4543952"/>
                  <a:gd name="connsiteY106" fmla="*/ 6155602 h 6858000"/>
                  <a:gd name="connsiteX107" fmla="*/ 218468 w 4543952"/>
                  <a:gd name="connsiteY107" fmla="*/ 6155599 h 6858000"/>
                  <a:gd name="connsiteX108" fmla="*/ 230364 w 4543952"/>
                  <a:gd name="connsiteY108" fmla="*/ 6143189 h 6858000"/>
                  <a:gd name="connsiteX109" fmla="*/ 234064 w 4543952"/>
                  <a:gd name="connsiteY109" fmla="*/ 6133314 h 6858000"/>
                  <a:gd name="connsiteX110" fmla="*/ 234064 w 4543952"/>
                  <a:gd name="connsiteY110" fmla="*/ 6133313 h 6858000"/>
                  <a:gd name="connsiteX111" fmla="*/ 220371 w 4543952"/>
                  <a:gd name="connsiteY111" fmla="*/ 6108737 h 6858000"/>
                  <a:gd name="connsiteX112" fmla="*/ 164171 w 4543952"/>
                  <a:gd name="connsiteY112" fmla="*/ 6026439 h 6858000"/>
                  <a:gd name="connsiteX113" fmla="*/ 157695 w 4543952"/>
                  <a:gd name="connsiteY113" fmla="*/ 5993290 h 6858000"/>
                  <a:gd name="connsiteX114" fmla="*/ 157695 w 4543952"/>
                  <a:gd name="connsiteY114" fmla="*/ 5993289 h 6858000"/>
                  <a:gd name="connsiteX115" fmla="*/ 154075 w 4543952"/>
                  <a:gd name="connsiteY115" fmla="*/ 5935949 h 6858000"/>
                  <a:gd name="connsiteX116" fmla="*/ 154076 w 4543952"/>
                  <a:gd name="connsiteY116" fmla="*/ 5935945 h 6858000"/>
                  <a:gd name="connsiteX117" fmla="*/ 171979 w 4543952"/>
                  <a:gd name="connsiteY117" fmla="*/ 5883755 h 6858000"/>
                  <a:gd name="connsiteX118" fmla="*/ 171981 w 4543952"/>
                  <a:gd name="connsiteY118" fmla="*/ 5883751 h 6858000"/>
                  <a:gd name="connsiteX119" fmla="*/ 260376 w 4543952"/>
                  <a:gd name="connsiteY119" fmla="*/ 5760873 h 6858000"/>
                  <a:gd name="connsiteX120" fmla="*/ 269141 w 4543952"/>
                  <a:gd name="connsiteY120" fmla="*/ 5740488 h 6858000"/>
                  <a:gd name="connsiteX121" fmla="*/ 275047 w 4543952"/>
                  <a:gd name="connsiteY121" fmla="*/ 5704483 h 6858000"/>
                  <a:gd name="connsiteX122" fmla="*/ 346295 w 4543952"/>
                  <a:gd name="connsiteY122" fmla="*/ 5562746 h 6858000"/>
                  <a:gd name="connsiteX123" fmla="*/ 355869 w 4543952"/>
                  <a:gd name="connsiteY123" fmla="*/ 5547578 h 6858000"/>
                  <a:gd name="connsiteX124" fmla="*/ 355869 w 4543952"/>
                  <a:gd name="connsiteY124" fmla="*/ 5547577 h 6858000"/>
                  <a:gd name="connsiteX125" fmla="*/ 345723 w 4543952"/>
                  <a:gd name="connsiteY125" fmla="*/ 5531692 h 6858000"/>
                  <a:gd name="connsiteX126" fmla="*/ 345722 w 4543952"/>
                  <a:gd name="connsiteY126" fmla="*/ 5531691 h 6858000"/>
                  <a:gd name="connsiteX127" fmla="*/ 335103 w 4543952"/>
                  <a:gd name="connsiteY127" fmla="*/ 5507667 h 6858000"/>
                  <a:gd name="connsiteX128" fmla="*/ 339627 w 4543952"/>
                  <a:gd name="connsiteY128" fmla="*/ 5480637 h 6858000"/>
                  <a:gd name="connsiteX129" fmla="*/ 351249 w 4543952"/>
                  <a:gd name="connsiteY129" fmla="*/ 5425582 h 6858000"/>
                  <a:gd name="connsiteX130" fmla="*/ 359440 w 4543952"/>
                  <a:gd name="connsiteY130" fmla="*/ 5385384 h 6858000"/>
                  <a:gd name="connsiteX131" fmla="*/ 364317 w 4543952"/>
                  <a:gd name="connsiteY131" fmla="*/ 5355014 h 6858000"/>
                  <a:gd name="connsiteX132" fmla="*/ 364317 w 4543952"/>
                  <a:gd name="connsiteY132" fmla="*/ 5355013 h 6858000"/>
                  <a:gd name="connsiteX133" fmla="*/ 362870 w 4543952"/>
                  <a:gd name="connsiteY133" fmla="*/ 5326162 h 6858000"/>
                  <a:gd name="connsiteX134" fmla="*/ 360397 w 4543952"/>
                  <a:gd name="connsiteY134" fmla="*/ 5321350 h 6858000"/>
                  <a:gd name="connsiteX135" fmla="*/ 359341 w 4543952"/>
                  <a:gd name="connsiteY135" fmla="*/ 5312287 h 6858000"/>
                  <a:gd name="connsiteX136" fmla="*/ 335437 w 4543952"/>
                  <a:gd name="connsiteY136" fmla="*/ 5272795 h 6858000"/>
                  <a:gd name="connsiteX137" fmla="*/ 311981 w 4543952"/>
                  <a:gd name="connsiteY137" fmla="*/ 5229432 h 6858000"/>
                  <a:gd name="connsiteX138" fmla="*/ 311814 w 4543952"/>
                  <a:gd name="connsiteY138" fmla="*/ 5179067 h 6858000"/>
                  <a:gd name="connsiteX139" fmla="*/ 314362 w 4543952"/>
                  <a:gd name="connsiteY139" fmla="*/ 5172090 h 6858000"/>
                  <a:gd name="connsiteX140" fmla="*/ 315052 w 4543952"/>
                  <a:gd name="connsiteY140" fmla="*/ 5166113 h 6858000"/>
                  <a:gd name="connsiteX141" fmla="*/ 315052 w 4543952"/>
                  <a:gd name="connsiteY141" fmla="*/ 5166112 h 6858000"/>
                  <a:gd name="connsiteX142" fmla="*/ 308337 w 4543952"/>
                  <a:gd name="connsiteY142" fmla="*/ 5133224 h 6858000"/>
                  <a:gd name="connsiteX143" fmla="*/ 308338 w 4543952"/>
                  <a:gd name="connsiteY143" fmla="*/ 5133219 h 6858000"/>
                  <a:gd name="connsiteX144" fmla="*/ 321364 w 4543952"/>
                  <a:gd name="connsiteY144" fmla="*/ 5087449 h 6858000"/>
                  <a:gd name="connsiteX145" fmla="*/ 327270 w 4543952"/>
                  <a:gd name="connsiteY145" fmla="*/ 5072375 h 6858000"/>
                  <a:gd name="connsiteX146" fmla="*/ 334485 w 4543952"/>
                  <a:gd name="connsiteY146" fmla="*/ 5041521 h 6858000"/>
                  <a:gd name="connsiteX147" fmla="*/ 360964 w 4543952"/>
                  <a:gd name="connsiteY147" fmla="*/ 4987037 h 6858000"/>
                  <a:gd name="connsiteX148" fmla="*/ 376969 w 4543952"/>
                  <a:gd name="connsiteY148" fmla="*/ 4961455 h 6858000"/>
                  <a:gd name="connsiteX149" fmla="*/ 378247 w 4543952"/>
                  <a:gd name="connsiteY149" fmla="*/ 4957452 h 6858000"/>
                  <a:gd name="connsiteX150" fmla="*/ 381039 w 4543952"/>
                  <a:gd name="connsiteY150" fmla="*/ 4952672 h 6858000"/>
                  <a:gd name="connsiteX151" fmla="*/ 385799 w 4543952"/>
                  <a:gd name="connsiteY151" fmla="*/ 4933804 h 6858000"/>
                  <a:gd name="connsiteX152" fmla="*/ 384396 w 4543952"/>
                  <a:gd name="connsiteY152" fmla="*/ 4912167 h 6858000"/>
                  <a:gd name="connsiteX153" fmla="*/ 382691 w 4543952"/>
                  <a:gd name="connsiteY153" fmla="*/ 4889274 h 6858000"/>
                  <a:gd name="connsiteX154" fmla="*/ 390221 w 4543952"/>
                  <a:gd name="connsiteY154" fmla="*/ 4863342 h 6858000"/>
                  <a:gd name="connsiteX155" fmla="*/ 412401 w 4543952"/>
                  <a:gd name="connsiteY155" fmla="*/ 4828916 h 6858000"/>
                  <a:gd name="connsiteX156" fmla="*/ 427237 w 4543952"/>
                  <a:gd name="connsiteY156" fmla="*/ 4800483 h 6858000"/>
                  <a:gd name="connsiteX157" fmla="*/ 427237 w 4543952"/>
                  <a:gd name="connsiteY157" fmla="*/ 4800482 h 6858000"/>
                  <a:gd name="connsiteX158" fmla="*/ 425928 w 4543952"/>
                  <a:gd name="connsiteY158" fmla="*/ 4767763 h 6858000"/>
                  <a:gd name="connsiteX159" fmla="*/ 416021 w 4543952"/>
                  <a:gd name="connsiteY159" fmla="*/ 4677654 h 6858000"/>
                  <a:gd name="connsiteX160" fmla="*/ 408019 w 4543952"/>
                  <a:gd name="connsiteY160" fmla="*/ 4659173 h 6858000"/>
                  <a:gd name="connsiteX161" fmla="*/ 348009 w 4543952"/>
                  <a:gd name="connsiteY161" fmla="*/ 4482003 h 6858000"/>
                  <a:gd name="connsiteX162" fmla="*/ 347247 w 4543952"/>
                  <a:gd name="connsiteY162" fmla="*/ 4363890 h 6858000"/>
                  <a:gd name="connsiteX163" fmla="*/ 356201 w 4543952"/>
                  <a:gd name="connsiteY163" fmla="*/ 4324645 h 6858000"/>
                  <a:gd name="connsiteX164" fmla="*/ 396017 w 4543952"/>
                  <a:gd name="connsiteY164" fmla="*/ 4253014 h 6858000"/>
                  <a:gd name="connsiteX165" fmla="*/ 401733 w 4543952"/>
                  <a:gd name="connsiteY165" fmla="*/ 4221391 h 6858000"/>
                  <a:gd name="connsiteX166" fmla="*/ 332842 w 4543952"/>
                  <a:gd name="connsiteY166" fmla="*/ 2836171 h 6858000"/>
                  <a:gd name="connsiteX167" fmla="*/ 332842 w 4543952"/>
                  <a:gd name="connsiteY167" fmla="*/ 2836172 h 6858000"/>
                  <a:gd name="connsiteX168" fmla="*/ 341533 w 4543952"/>
                  <a:gd name="connsiteY168" fmla="*/ 2848793 h 6858000"/>
                  <a:gd name="connsiteX169" fmla="*/ 358166 w 4543952"/>
                  <a:gd name="connsiteY169" fmla="*/ 2903544 h 6858000"/>
                  <a:gd name="connsiteX170" fmla="*/ 366072 w 4543952"/>
                  <a:gd name="connsiteY170" fmla="*/ 2947858 h 6858000"/>
                  <a:gd name="connsiteX171" fmla="*/ 366072 w 4543952"/>
                  <a:gd name="connsiteY171" fmla="*/ 2947862 h 6858000"/>
                  <a:gd name="connsiteX172" fmla="*/ 362488 w 4543952"/>
                  <a:gd name="connsiteY172" fmla="*/ 2982147 h 6858000"/>
                  <a:gd name="connsiteX173" fmla="*/ 350796 w 4543952"/>
                  <a:gd name="connsiteY173" fmla="*/ 3077400 h 6858000"/>
                  <a:gd name="connsiteX174" fmla="*/ 350796 w 4543952"/>
                  <a:gd name="connsiteY174" fmla="*/ 3077401 h 6858000"/>
                  <a:gd name="connsiteX175" fmla="*/ 363250 w 4543952"/>
                  <a:gd name="connsiteY175" fmla="*/ 3172654 h 6858000"/>
                  <a:gd name="connsiteX176" fmla="*/ 410877 w 4543952"/>
                  <a:gd name="connsiteY176" fmla="*/ 3489467 h 6858000"/>
                  <a:gd name="connsiteX177" fmla="*/ 432976 w 4543952"/>
                  <a:gd name="connsiteY177" fmla="*/ 3544713 h 6858000"/>
                  <a:gd name="connsiteX178" fmla="*/ 445520 w 4543952"/>
                  <a:gd name="connsiteY178" fmla="*/ 3562320 h 6858000"/>
                  <a:gd name="connsiteX179" fmla="*/ 450598 w 4543952"/>
                  <a:gd name="connsiteY179" fmla="*/ 3574407 h 6858000"/>
                  <a:gd name="connsiteX180" fmla="*/ 448246 w 4543952"/>
                  <a:gd name="connsiteY180" fmla="*/ 3587173 h 6858000"/>
                  <a:gd name="connsiteX181" fmla="*/ 438500 w 4543952"/>
                  <a:gd name="connsiteY181" fmla="*/ 3606816 h 6858000"/>
                  <a:gd name="connsiteX182" fmla="*/ 424974 w 4543952"/>
                  <a:gd name="connsiteY182" fmla="*/ 3630631 h 6858000"/>
                  <a:gd name="connsiteX183" fmla="*/ 400733 w 4543952"/>
                  <a:gd name="connsiteY183" fmla="*/ 3680162 h 6858000"/>
                  <a:gd name="connsiteX184" fmla="*/ 400733 w 4543952"/>
                  <a:gd name="connsiteY184" fmla="*/ 3680163 h 6858000"/>
                  <a:gd name="connsiteX185" fmla="*/ 404781 w 4543952"/>
                  <a:gd name="connsiteY185" fmla="*/ 3734837 h 6858000"/>
                  <a:gd name="connsiteX186" fmla="*/ 404399 w 4543952"/>
                  <a:gd name="connsiteY186" fmla="*/ 3754651 h 6858000"/>
                  <a:gd name="connsiteX187" fmla="*/ 398042 w 4543952"/>
                  <a:gd name="connsiteY187" fmla="*/ 3789775 h 6858000"/>
                  <a:gd name="connsiteX188" fmla="*/ 398042 w 4543952"/>
                  <a:gd name="connsiteY188" fmla="*/ 3789776 h 6858000"/>
                  <a:gd name="connsiteX189" fmla="*/ 412973 w 4543952"/>
                  <a:gd name="connsiteY189" fmla="*/ 3822472 h 6858000"/>
                  <a:gd name="connsiteX190" fmla="*/ 427308 w 4543952"/>
                  <a:gd name="connsiteY190" fmla="*/ 3852619 h 6858000"/>
                  <a:gd name="connsiteX191" fmla="*/ 417926 w 4543952"/>
                  <a:gd name="connsiteY191" fmla="*/ 3885336 h 6858000"/>
                  <a:gd name="connsiteX192" fmla="*/ 417925 w 4543952"/>
                  <a:gd name="connsiteY192" fmla="*/ 3885337 h 6858000"/>
                  <a:gd name="connsiteX193" fmla="*/ 386040 w 4543952"/>
                  <a:gd name="connsiteY193" fmla="*/ 3962158 h 6858000"/>
                  <a:gd name="connsiteX194" fmla="*/ 386040 w 4543952"/>
                  <a:gd name="connsiteY194" fmla="*/ 3962159 h 6858000"/>
                  <a:gd name="connsiteX195" fmla="*/ 388431 w 4543952"/>
                  <a:gd name="connsiteY195" fmla="*/ 4002409 h 6858000"/>
                  <a:gd name="connsiteX196" fmla="*/ 401733 w 4543952"/>
                  <a:gd name="connsiteY196" fmla="*/ 4043837 h 6858000"/>
                  <a:gd name="connsiteX197" fmla="*/ 401733 w 4543952"/>
                  <a:gd name="connsiteY197" fmla="*/ 4043839 h 6858000"/>
                  <a:gd name="connsiteX198" fmla="*/ 416855 w 4543952"/>
                  <a:gd name="connsiteY198" fmla="*/ 4103825 h 6858000"/>
                  <a:gd name="connsiteX199" fmla="*/ 405544 w 4543952"/>
                  <a:gd name="connsiteY199" fmla="*/ 4165381 h 6858000"/>
                  <a:gd name="connsiteX200" fmla="*/ 405543 w 4543952"/>
                  <a:gd name="connsiteY200" fmla="*/ 4165382 h 6858000"/>
                  <a:gd name="connsiteX201" fmla="*/ 401638 w 4543952"/>
                  <a:gd name="connsiteY201" fmla="*/ 4192386 h 6858000"/>
                  <a:gd name="connsiteX202" fmla="*/ 401638 w 4543952"/>
                  <a:gd name="connsiteY202" fmla="*/ 4192387 h 6858000"/>
                  <a:gd name="connsiteX203" fmla="*/ 405543 w 4543952"/>
                  <a:gd name="connsiteY203" fmla="*/ 4165383 h 6858000"/>
                  <a:gd name="connsiteX204" fmla="*/ 405544 w 4543952"/>
                  <a:gd name="connsiteY204" fmla="*/ 4165381 h 6858000"/>
                  <a:gd name="connsiteX205" fmla="*/ 414887 w 4543952"/>
                  <a:gd name="connsiteY205" fmla="*/ 4134255 h 6858000"/>
                  <a:gd name="connsiteX206" fmla="*/ 416855 w 4543952"/>
                  <a:gd name="connsiteY206" fmla="*/ 4103825 h 6858000"/>
                  <a:gd name="connsiteX207" fmla="*/ 416855 w 4543952"/>
                  <a:gd name="connsiteY207" fmla="*/ 4103824 h 6858000"/>
                  <a:gd name="connsiteX208" fmla="*/ 401733 w 4543952"/>
                  <a:gd name="connsiteY208" fmla="*/ 4043838 h 6858000"/>
                  <a:gd name="connsiteX209" fmla="*/ 401733 w 4543952"/>
                  <a:gd name="connsiteY209" fmla="*/ 4043837 h 6858000"/>
                  <a:gd name="connsiteX210" fmla="*/ 386040 w 4543952"/>
                  <a:gd name="connsiteY210" fmla="*/ 3962159 h 6858000"/>
                  <a:gd name="connsiteX211" fmla="*/ 395544 w 4543952"/>
                  <a:gd name="connsiteY211" fmla="*/ 3923124 h 6858000"/>
                  <a:gd name="connsiteX212" fmla="*/ 417925 w 4543952"/>
                  <a:gd name="connsiteY212" fmla="*/ 3885338 h 6858000"/>
                  <a:gd name="connsiteX213" fmla="*/ 417926 w 4543952"/>
                  <a:gd name="connsiteY213" fmla="*/ 3885336 h 6858000"/>
                  <a:gd name="connsiteX214" fmla="*/ 426528 w 4543952"/>
                  <a:gd name="connsiteY214" fmla="*/ 3868763 h 6858000"/>
                  <a:gd name="connsiteX215" fmla="*/ 427308 w 4543952"/>
                  <a:gd name="connsiteY215" fmla="*/ 3852619 h 6858000"/>
                  <a:gd name="connsiteX216" fmla="*/ 427308 w 4543952"/>
                  <a:gd name="connsiteY216" fmla="*/ 3852618 h 6858000"/>
                  <a:gd name="connsiteX217" fmla="*/ 412973 w 4543952"/>
                  <a:gd name="connsiteY217" fmla="*/ 3822471 h 6858000"/>
                  <a:gd name="connsiteX218" fmla="*/ 398042 w 4543952"/>
                  <a:gd name="connsiteY218" fmla="*/ 3789775 h 6858000"/>
                  <a:gd name="connsiteX219" fmla="*/ 404399 w 4543952"/>
                  <a:gd name="connsiteY219" fmla="*/ 3754652 h 6858000"/>
                  <a:gd name="connsiteX220" fmla="*/ 404781 w 4543952"/>
                  <a:gd name="connsiteY220" fmla="*/ 3734837 h 6858000"/>
                  <a:gd name="connsiteX221" fmla="*/ 404781 w 4543952"/>
                  <a:gd name="connsiteY221" fmla="*/ 3734836 h 6858000"/>
                  <a:gd name="connsiteX222" fmla="*/ 400733 w 4543952"/>
                  <a:gd name="connsiteY222" fmla="*/ 3680163 h 6858000"/>
                  <a:gd name="connsiteX223" fmla="*/ 407246 w 4543952"/>
                  <a:gd name="connsiteY223" fmla="*/ 3654415 h 6858000"/>
                  <a:gd name="connsiteX224" fmla="*/ 424974 w 4543952"/>
                  <a:gd name="connsiteY224" fmla="*/ 3630632 h 6858000"/>
                  <a:gd name="connsiteX225" fmla="*/ 438500 w 4543952"/>
                  <a:gd name="connsiteY225" fmla="*/ 3606817 h 6858000"/>
                  <a:gd name="connsiteX226" fmla="*/ 450598 w 4543952"/>
                  <a:gd name="connsiteY226" fmla="*/ 3574408 h 6858000"/>
                  <a:gd name="connsiteX227" fmla="*/ 450598 w 4543952"/>
                  <a:gd name="connsiteY227" fmla="*/ 3574407 h 6858000"/>
                  <a:gd name="connsiteX228" fmla="*/ 432976 w 4543952"/>
                  <a:gd name="connsiteY228" fmla="*/ 3544712 h 6858000"/>
                  <a:gd name="connsiteX229" fmla="*/ 410877 w 4543952"/>
                  <a:gd name="connsiteY229" fmla="*/ 3489466 h 6858000"/>
                  <a:gd name="connsiteX230" fmla="*/ 363250 w 4543952"/>
                  <a:gd name="connsiteY230" fmla="*/ 3172653 h 6858000"/>
                  <a:gd name="connsiteX231" fmla="*/ 350796 w 4543952"/>
                  <a:gd name="connsiteY231" fmla="*/ 3077401 h 6858000"/>
                  <a:gd name="connsiteX232" fmla="*/ 362488 w 4543952"/>
                  <a:gd name="connsiteY232" fmla="*/ 2982148 h 6858000"/>
                  <a:gd name="connsiteX233" fmla="*/ 366072 w 4543952"/>
                  <a:gd name="connsiteY233" fmla="*/ 2947862 h 6858000"/>
                  <a:gd name="connsiteX234" fmla="*/ 366072 w 4543952"/>
                  <a:gd name="connsiteY234" fmla="*/ 2947861 h 6858000"/>
                  <a:gd name="connsiteX235" fmla="*/ 366072 w 4543952"/>
                  <a:gd name="connsiteY235" fmla="*/ 2947858 h 6858000"/>
                  <a:gd name="connsiteX236" fmla="*/ 361441 w 4543952"/>
                  <a:gd name="connsiteY236" fmla="*/ 2914327 h 6858000"/>
                  <a:gd name="connsiteX237" fmla="*/ 358166 w 4543952"/>
                  <a:gd name="connsiteY237" fmla="*/ 2903544 h 6858000"/>
                  <a:gd name="connsiteX238" fmla="*/ 357138 w 4543952"/>
                  <a:gd name="connsiteY238" fmla="*/ 2897784 h 6858000"/>
                  <a:gd name="connsiteX239" fmla="*/ 341533 w 4543952"/>
                  <a:gd name="connsiteY239" fmla="*/ 2848792 h 6858000"/>
                  <a:gd name="connsiteX240" fmla="*/ 296001 w 4543952"/>
                  <a:gd name="connsiteY240" fmla="*/ 2745351 h 6858000"/>
                  <a:gd name="connsiteX241" fmla="*/ 289670 w 4543952"/>
                  <a:gd name="connsiteY241" fmla="*/ 2770757 h 6858000"/>
                  <a:gd name="connsiteX242" fmla="*/ 290080 w 4543952"/>
                  <a:gd name="connsiteY242" fmla="*/ 2778005 h 6858000"/>
                  <a:gd name="connsiteX243" fmla="*/ 289301 w 4543952"/>
                  <a:gd name="connsiteY243" fmla="*/ 2782304 h 6858000"/>
                  <a:gd name="connsiteX244" fmla="*/ 290501 w 4543952"/>
                  <a:gd name="connsiteY244" fmla="*/ 2785439 h 6858000"/>
                  <a:gd name="connsiteX245" fmla="*/ 290929 w 4543952"/>
                  <a:gd name="connsiteY245" fmla="*/ 2793022 h 6858000"/>
                  <a:gd name="connsiteX246" fmla="*/ 300579 w 4543952"/>
                  <a:gd name="connsiteY246" fmla="*/ 2811779 h 6858000"/>
                  <a:gd name="connsiteX247" fmla="*/ 300582 w 4543952"/>
                  <a:gd name="connsiteY247" fmla="*/ 2811786 h 6858000"/>
                  <a:gd name="connsiteX248" fmla="*/ 300583 w 4543952"/>
                  <a:gd name="connsiteY248" fmla="*/ 2811786 h 6858000"/>
                  <a:gd name="connsiteX249" fmla="*/ 300579 w 4543952"/>
                  <a:gd name="connsiteY249" fmla="*/ 2811779 h 6858000"/>
                  <a:gd name="connsiteX250" fmla="*/ 290501 w 4543952"/>
                  <a:gd name="connsiteY250" fmla="*/ 2785439 h 6858000"/>
                  <a:gd name="connsiteX251" fmla="*/ 290080 w 4543952"/>
                  <a:gd name="connsiteY251" fmla="*/ 2778005 h 6858000"/>
                  <a:gd name="connsiteX252" fmla="*/ 817328 w 4543952"/>
                  <a:gd name="connsiteY252" fmla="*/ 1508457 h 6858000"/>
                  <a:gd name="connsiteX253" fmla="*/ 845421 w 4543952"/>
                  <a:gd name="connsiteY253" fmla="*/ 1596212 h 6858000"/>
                  <a:gd name="connsiteX254" fmla="*/ 843517 w 4543952"/>
                  <a:gd name="connsiteY254" fmla="*/ 1624979 h 6858000"/>
                  <a:gd name="connsiteX255" fmla="*/ 786935 w 4543952"/>
                  <a:gd name="connsiteY255" fmla="*/ 1697752 h 6858000"/>
                  <a:gd name="connsiteX256" fmla="*/ 764267 w 4543952"/>
                  <a:gd name="connsiteY256" fmla="*/ 1733187 h 6858000"/>
                  <a:gd name="connsiteX257" fmla="*/ 722546 w 4543952"/>
                  <a:gd name="connsiteY257" fmla="*/ 1833774 h 6858000"/>
                  <a:gd name="connsiteX258" fmla="*/ 714925 w 4543952"/>
                  <a:gd name="connsiteY258" fmla="*/ 1842157 h 6858000"/>
                  <a:gd name="connsiteX259" fmla="*/ 624434 w 4543952"/>
                  <a:gd name="connsiteY259" fmla="*/ 1916453 h 6858000"/>
                  <a:gd name="connsiteX260" fmla="*/ 609004 w 4543952"/>
                  <a:gd name="connsiteY260" fmla="*/ 1933218 h 6858000"/>
                  <a:gd name="connsiteX261" fmla="*/ 584999 w 4543952"/>
                  <a:gd name="connsiteY261" fmla="*/ 1953412 h 6858000"/>
                  <a:gd name="connsiteX262" fmla="*/ 538516 w 4543952"/>
                  <a:gd name="connsiteY262" fmla="*/ 2016468 h 6858000"/>
                  <a:gd name="connsiteX263" fmla="*/ 523657 w 4543952"/>
                  <a:gd name="connsiteY263" fmla="*/ 2094577 h 6858000"/>
                  <a:gd name="connsiteX264" fmla="*/ 500986 w 4543952"/>
                  <a:gd name="connsiteY264" fmla="*/ 2188878 h 6858000"/>
                  <a:gd name="connsiteX265" fmla="*/ 485746 w 4543952"/>
                  <a:gd name="connsiteY265" fmla="*/ 2228313 h 6858000"/>
                  <a:gd name="connsiteX266" fmla="*/ 456789 w 4543952"/>
                  <a:gd name="connsiteY266" fmla="*/ 2334043 h 6858000"/>
                  <a:gd name="connsiteX267" fmla="*/ 432404 w 4543952"/>
                  <a:gd name="connsiteY267" fmla="*/ 2409484 h 6858000"/>
                  <a:gd name="connsiteX268" fmla="*/ 415303 w 4543952"/>
                  <a:gd name="connsiteY268" fmla="*/ 2435912 h 6858000"/>
                  <a:gd name="connsiteX269" fmla="*/ 415303 w 4543952"/>
                  <a:gd name="connsiteY269" fmla="*/ 2435912 h 6858000"/>
                  <a:gd name="connsiteX270" fmla="*/ 415303 w 4543952"/>
                  <a:gd name="connsiteY270" fmla="*/ 2435912 h 6858000"/>
                  <a:gd name="connsiteX271" fmla="*/ 414227 w 4543952"/>
                  <a:gd name="connsiteY271" fmla="*/ 2440915 h 6858000"/>
                  <a:gd name="connsiteX272" fmla="*/ 409472 w 4543952"/>
                  <a:gd name="connsiteY272" fmla="*/ 2463016 h 6858000"/>
                  <a:gd name="connsiteX273" fmla="*/ 409472 w 4543952"/>
                  <a:gd name="connsiteY273" fmla="*/ 2463017 h 6858000"/>
                  <a:gd name="connsiteX274" fmla="*/ 411535 w 4543952"/>
                  <a:gd name="connsiteY274" fmla="*/ 2490550 h 6858000"/>
                  <a:gd name="connsiteX275" fmla="*/ 418115 w 4543952"/>
                  <a:gd name="connsiteY275" fmla="*/ 2518261 h 6858000"/>
                  <a:gd name="connsiteX276" fmla="*/ 418115 w 4543952"/>
                  <a:gd name="connsiteY276" fmla="*/ 2518264 h 6858000"/>
                  <a:gd name="connsiteX277" fmla="*/ 421759 w 4543952"/>
                  <a:gd name="connsiteY277" fmla="*/ 2545006 h 6858000"/>
                  <a:gd name="connsiteX278" fmla="*/ 417545 w 4543952"/>
                  <a:gd name="connsiteY278" fmla="*/ 2571033 h 6858000"/>
                  <a:gd name="connsiteX279" fmla="*/ 344391 w 4543952"/>
                  <a:gd name="connsiteY279" fmla="*/ 2668000 h 6858000"/>
                  <a:gd name="connsiteX280" fmla="*/ 296001 w 4543952"/>
                  <a:gd name="connsiteY280" fmla="*/ 2745347 h 6858000"/>
                  <a:gd name="connsiteX281" fmla="*/ 296001 w 4543952"/>
                  <a:gd name="connsiteY281" fmla="*/ 2745348 h 6858000"/>
                  <a:gd name="connsiteX282" fmla="*/ 344391 w 4543952"/>
                  <a:gd name="connsiteY282" fmla="*/ 2668001 h 6858000"/>
                  <a:gd name="connsiteX283" fmla="*/ 417545 w 4543952"/>
                  <a:gd name="connsiteY283" fmla="*/ 2571034 h 6858000"/>
                  <a:gd name="connsiteX284" fmla="*/ 421760 w 4543952"/>
                  <a:gd name="connsiteY284" fmla="*/ 2545006 h 6858000"/>
                  <a:gd name="connsiteX285" fmla="*/ 421759 w 4543952"/>
                  <a:gd name="connsiteY285" fmla="*/ 2545006 h 6858000"/>
                  <a:gd name="connsiteX286" fmla="*/ 421760 w 4543952"/>
                  <a:gd name="connsiteY286" fmla="*/ 2545005 h 6858000"/>
                  <a:gd name="connsiteX287" fmla="*/ 418115 w 4543952"/>
                  <a:gd name="connsiteY287" fmla="*/ 2518263 h 6858000"/>
                  <a:gd name="connsiteX288" fmla="*/ 418115 w 4543952"/>
                  <a:gd name="connsiteY288" fmla="*/ 2518261 h 6858000"/>
                  <a:gd name="connsiteX289" fmla="*/ 409472 w 4543952"/>
                  <a:gd name="connsiteY289" fmla="*/ 2463017 h 6858000"/>
                  <a:gd name="connsiteX290" fmla="*/ 414227 w 4543952"/>
                  <a:gd name="connsiteY290" fmla="*/ 2440915 h 6858000"/>
                  <a:gd name="connsiteX291" fmla="*/ 415303 w 4543952"/>
                  <a:gd name="connsiteY291" fmla="*/ 2435912 h 6858000"/>
                  <a:gd name="connsiteX292" fmla="*/ 432404 w 4543952"/>
                  <a:gd name="connsiteY292" fmla="*/ 2409485 h 6858000"/>
                  <a:gd name="connsiteX293" fmla="*/ 456789 w 4543952"/>
                  <a:gd name="connsiteY293" fmla="*/ 2334044 h 6858000"/>
                  <a:gd name="connsiteX294" fmla="*/ 485746 w 4543952"/>
                  <a:gd name="connsiteY294" fmla="*/ 2228314 h 6858000"/>
                  <a:gd name="connsiteX295" fmla="*/ 500986 w 4543952"/>
                  <a:gd name="connsiteY295" fmla="*/ 2188879 h 6858000"/>
                  <a:gd name="connsiteX296" fmla="*/ 523657 w 4543952"/>
                  <a:gd name="connsiteY296" fmla="*/ 2094578 h 6858000"/>
                  <a:gd name="connsiteX297" fmla="*/ 538516 w 4543952"/>
                  <a:gd name="connsiteY297" fmla="*/ 2016469 h 6858000"/>
                  <a:gd name="connsiteX298" fmla="*/ 584999 w 4543952"/>
                  <a:gd name="connsiteY298" fmla="*/ 1953413 h 6858000"/>
                  <a:gd name="connsiteX299" fmla="*/ 609004 w 4543952"/>
                  <a:gd name="connsiteY299" fmla="*/ 1933219 h 6858000"/>
                  <a:gd name="connsiteX300" fmla="*/ 624434 w 4543952"/>
                  <a:gd name="connsiteY300" fmla="*/ 1916454 h 6858000"/>
                  <a:gd name="connsiteX301" fmla="*/ 714925 w 4543952"/>
                  <a:gd name="connsiteY301" fmla="*/ 1842158 h 6858000"/>
                  <a:gd name="connsiteX302" fmla="*/ 722546 w 4543952"/>
                  <a:gd name="connsiteY302" fmla="*/ 1833775 h 6858000"/>
                  <a:gd name="connsiteX303" fmla="*/ 764267 w 4543952"/>
                  <a:gd name="connsiteY303" fmla="*/ 1733188 h 6858000"/>
                  <a:gd name="connsiteX304" fmla="*/ 786936 w 4543952"/>
                  <a:gd name="connsiteY304" fmla="*/ 1697753 h 6858000"/>
                  <a:gd name="connsiteX305" fmla="*/ 843517 w 4543952"/>
                  <a:gd name="connsiteY305" fmla="*/ 1624980 h 6858000"/>
                  <a:gd name="connsiteX306" fmla="*/ 845422 w 4543952"/>
                  <a:gd name="connsiteY306" fmla="*/ 1596213 h 6858000"/>
                  <a:gd name="connsiteX307" fmla="*/ 798723 w 4543952"/>
                  <a:gd name="connsiteY307" fmla="*/ 1459072 h 6858000"/>
                  <a:gd name="connsiteX308" fmla="*/ 807941 w 4543952"/>
                  <a:gd name="connsiteY308" fmla="*/ 1481571 h 6858000"/>
                  <a:gd name="connsiteX309" fmla="*/ 798724 w 4543952"/>
                  <a:gd name="connsiteY309" fmla="*/ 1459073 h 6858000"/>
                  <a:gd name="connsiteX310" fmla="*/ 779530 w 4543952"/>
                  <a:gd name="connsiteY310" fmla="*/ 1268757 h 6858000"/>
                  <a:gd name="connsiteX311" fmla="*/ 774363 w 4543952"/>
                  <a:gd name="connsiteY311" fmla="*/ 1286068 h 6858000"/>
                  <a:gd name="connsiteX312" fmla="*/ 752025 w 4543952"/>
                  <a:gd name="connsiteY312" fmla="*/ 1350626 h 6858000"/>
                  <a:gd name="connsiteX313" fmla="*/ 757620 w 4543952"/>
                  <a:gd name="connsiteY313" fmla="*/ 1413839 h 6858000"/>
                  <a:gd name="connsiteX314" fmla="*/ 752026 w 4543952"/>
                  <a:gd name="connsiteY314" fmla="*/ 1350627 h 6858000"/>
                  <a:gd name="connsiteX315" fmla="*/ 774363 w 4543952"/>
                  <a:gd name="connsiteY315" fmla="*/ 1286069 h 6858000"/>
                  <a:gd name="connsiteX316" fmla="*/ 779530 w 4543952"/>
                  <a:gd name="connsiteY316" fmla="*/ 1268757 h 6858000"/>
                  <a:gd name="connsiteX317" fmla="*/ 837801 w 4543952"/>
                  <a:gd name="connsiteY317" fmla="*/ 773034 h 6858000"/>
                  <a:gd name="connsiteX318" fmla="*/ 829801 w 4543952"/>
                  <a:gd name="connsiteY318" fmla="*/ 854378 h 6858000"/>
                  <a:gd name="connsiteX319" fmla="*/ 798747 w 4543952"/>
                  <a:gd name="connsiteY319" fmla="*/ 915342 h 6858000"/>
                  <a:gd name="connsiteX320" fmla="*/ 788269 w 4543952"/>
                  <a:gd name="connsiteY320" fmla="*/ 927154 h 6858000"/>
                  <a:gd name="connsiteX321" fmla="*/ 791889 w 4543952"/>
                  <a:gd name="connsiteY321" fmla="*/ 1097086 h 6858000"/>
                  <a:gd name="connsiteX322" fmla="*/ 796271 w 4543952"/>
                  <a:gd name="connsiteY322" fmla="*/ 1123184 h 6858000"/>
                  <a:gd name="connsiteX323" fmla="*/ 771553 w 4543952"/>
                  <a:gd name="connsiteY323" fmla="*/ 1184028 h 6858000"/>
                  <a:gd name="connsiteX324" fmla="*/ 796272 w 4543952"/>
                  <a:gd name="connsiteY324" fmla="*/ 1123185 h 6858000"/>
                  <a:gd name="connsiteX325" fmla="*/ 791890 w 4543952"/>
                  <a:gd name="connsiteY325" fmla="*/ 1097087 h 6858000"/>
                  <a:gd name="connsiteX326" fmla="*/ 788270 w 4543952"/>
                  <a:gd name="connsiteY326" fmla="*/ 927155 h 6858000"/>
                  <a:gd name="connsiteX327" fmla="*/ 798748 w 4543952"/>
                  <a:gd name="connsiteY327" fmla="*/ 915343 h 6858000"/>
                  <a:gd name="connsiteX328" fmla="*/ 829801 w 4543952"/>
                  <a:gd name="connsiteY328" fmla="*/ 854379 h 6858000"/>
                  <a:gd name="connsiteX329" fmla="*/ 837801 w 4543952"/>
                  <a:gd name="connsiteY329" fmla="*/ 773035 h 6858000"/>
                  <a:gd name="connsiteX330" fmla="*/ 782400 w 4543952"/>
                  <a:gd name="connsiteY330" fmla="*/ 517850 h 6858000"/>
                  <a:gd name="connsiteX331" fmla="*/ 791317 w 4543952"/>
                  <a:gd name="connsiteY331" fmla="*/ 556046 h 6858000"/>
                  <a:gd name="connsiteX332" fmla="*/ 797795 w 4543952"/>
                  <a:gd name="connsiteY332" fmla="*/ 580049 h 6858000"/>
                  <a:gd name="connsiteX333" fmla="*/ 801176 w 4543952"/>
                  <a:gd name="connsiteY333" fmla="*/ 642536 h 6858000"/>
                  <a:gd name="connsiteX334" fmla="*/ 813700 w 4543952"/>
                  <a:gd name="connsiteY334" fmla="*/ 694927 h 6858000"/>
                  <a:gd name="connsiteX335" fmla="*/ 801177 w 4543952"/>
                  <a:gd name="connsiteY335" fmla="*/ 642537 h 6858000"/>
                  <a:gd name="connsiteX336" fmla="*/ 797796 w 4543952"/>
                  <a:gd name="connsiteY336" fmla="*/ 580050 h 6858000"/>
                  <a:gd name="connsiteX337" fmla="*/ 791318 w 4543952"/>
                  <a:gd name="connsiteY337" fmla="*/ 556047 h 6858000"/>
                  <a:gd name="connsiteX338" fmla="*/ 783887 w 4543952"/>
                  <a:gd name="connsiteY338" fmla="*/ 313532 h 6858000"/>
                  <a:gd name="connsiteX339" fmla="*/ 786245 w 4543952"/>
                  <a:gd name="connsiteY339" fmla="*/ 324057 h 6858000"/>
                  <a:gd name="connsiteX340" fmla="*/ 784459 w 4543952"/>
                  <a:gd name="connsiteY340" fmla="*/ 338869 h 6858000"/>
                  <a:gd name="connsiteX341" fmla="*/ 784454 w 4543952"/>
                  <a:gd name="connsiteY341" fmla="*/ 338897 h 6858000"/>
                  <a:gd name="connsiteX342" fmla="*/ 778363 w 4543952"/>
                  <a:gd name="connsiteY342" fmla="*/ 367327 h 6858000"/>
                  <a:gd name="connsiteX343" fmla="*/ 774553 w 4543952"/>
                  <a:gd name="connsiteY343" fmla="*/ 395639 h 6858000"/>
                  <a:gd name="connsiteX344" fmla="*/ 784454 w 4543952"/>
                  <a:gd name="connsiteY344" fmla="*/ 338897 h 6858000"/>
                  <a:gd name="connsiteX345" fmla="*/ 784460 w 4543952"/>
                  <a:gd name="connsiteY345" fmla="*/ 338870 h 6858000"/>
                  <a:gd name="connsiteX346" fmla="*/ 783888 w 4543952"/>
                  <a:gd name="connsiteY346" fmla="*/ 313533 h 6858000"/>
                  <a:gd name="connsiteX347" fmla="*/ 761560 w 4543952"/>
                  <a:gd name="connsiteY347" fmla="*/ 281567 h 6858000"/>
                  <a:gd name="connsiteX348" fmla="*/ 766454 w 4543952"/>
                  <a:gd name="connsiteY348" fmla="*/ 295414 h 6858000"/>
                  <a:gd name="connsiteX349" fmla="*/ 766455 w 4543952"/>
                  <a:gd name="connsiteY349" fmla="*/ 295414 h 6858000"/>
                  <a:gd name="connsiteX350" fmla="*/ 774880 w 4543952"/>
                  <a:gd name="connsiteY350" fmla="*/ 24485 h 6858000"/>
                  <a:gd name="connsiteX351" fmla="*/ 777142 w 4543952"/>
                  <a:gd name="connsiteY351" fmla="*/ 74128 h 6858000"/>
                  <a:gd name="connsiteX352" fmla="*/ 767023 w 4543952"/>
                  <a:gd name="connsiteY352" fmla="*/ 151568 h 6858000"/>
                  <a:gd name="connsiteX353" fmla="*/ 766824 w 4543952"/>
                  <a:gd name="connsiteY353" fmla="*/ 153387 h 6858000"/>
                  <a:gd name="connsiteX354" fmla="*/ 763010 w 4543952"/>
                  <a:gd name="connsiteY354" fmla="*/ 177270 h 6858000"/>
                  <a:gd name="connsiteX355" fmla="*/ 758551 w 4543952"/>
                  <a:gd name="connsiteY355" fmla="*/ 228943 h 6858000"/>
                  <a:gd name="connsiteX356" fmla="*/ 766824 w 4543952"/>
                  <a:gd name="connsiteY356" fmla="*/ 153387 h 6858000"/>
                  <a:gd name="connsiteX357" fmla="*/ 771220 w 4543952"/>
                  <a:gd name="connsiteY357" fmla="*/ 125860 h 6858000"/>
                  <a:gd name="connsiteX358" fmla="*/ 777143 w 4543952"/>
                  <a:gd name="connsiteY358" fmla="*/ 74128 h 6858000"/>
                  <a:gd name="connsiteX359" fmla="*/ 313354 w 4543952"/>
                  <a:gd name="connsiteY359" fmla="*/ 0 h 6858000"/>
                  <a:gd name="connsiteX360" fmla="*/ 777461 w 4543952"/>
                  <a:gd name="connsiteY360" fmla="*/ 0 h 6858000"/>
                  <a:gd name="connsiteX361" fmla="*/ 774743 w 4543952"/>
                  <a:gd name="connsiteY361" fmla="*/ 21485 h 6858000"/>
                  <a:gd name="connsiteX362" fmla="*/ 777461 w 4543952"/>
                  <a:gd name="connsiteY362" fmla="*/ 0 h 6858000"/>
                  <a:gd name="connsiteX363" fmla="*/ 4543952 w 4543952"/>
                  <a:gd name="connsiteY363" fmla="*/ 1 h 6858000"/>
                  <a:gd name="connsiteX364" fmla="*/ 4543952 w 4543952"/>
                  <a:gd name="connsiteY364" fmla="*/ 6858000 h 6858000"/>
                  <a:gd name="connsiteX365" fmla="*/ 284400 w 4543952"/>
                  <a:gd name="connsiteY365" fmla="*/ 6858000 h 6858000"/>
                  <a:gd name="connsiteX366" fmla="*/ 112147 w 4543952"/>
                  <a:gd name="connsiteY366" fmla="*/ 6858000 h 6858000"/>
                  <a:gd name="connsiteX367" fmla="*/ 102447 w 4543952"/>
                  <a:gd name="connsiteY367" fmla="*/ 6815515 h 6858000"/>
                  <a:gd name="connsiteX368" fmla="*/ 83396 w 4543952"/>
                  <a:gd name="connsiteY368" fmla="*/ 6748457 h 6858000"/>
                  <a:gd name="connsiteX369" fmla="*/ 61870 w 4543952"/>
                  <a:gd name="connsiteY369" fmla="*/ 6584811 h 6858000"/>
                  <a:gd name="connsiteX370" fmla="*/ 41105 w 4543952"/>
                  <a:gd name="connsiteY370" fmla="*/ 6415832 h 6858000"/>
                  <a:gd name="connsiteX371" fmla="*/ 34247 w 4543952"/>
                  <a:gd name="connsiteY371" fmla="*/ 6323057 h 6858000"/>
                  <a:gd name="connsiteX372" fmla="*/ 23386 w 4543952"/>
                  <a:gd name="connsiteY372" fmla="*/ 6242092 h 6858000"/>
                  <a:gd name="connsiteX373" fmla="*/ 16528 w 4543952"/>
                  <a:gd name="connsiteY373" fmla="*/ 6171604 h 6858000"/>
                  <a:gd name="connsiteX374" fmla="*/ 2622 w 4543952"/>
                  <a:gd name="connsiteY374" fmla="*/ 6059396 h 6858000"/>
                  <a:gd name="connsiteX375" fmla="*/ 0 w 4543952"/>
                  <a:gd name="connsiteY375" fmla="*/ 6041768 h 6858000"/>
                  <a:gd name="connsiteX376" fmla="*/ 0 w 4543952"/>
                  <a:gd name="connsiteY376" fmla="*/ 6000936 h 6858000"/>
                  <a:gd name="connsiteX377" fmla="*/ 3670 w 4543952"/>
                  <a:gd name="connsiteY377" fmla="*/ 5957594 h 6858000"/>
                  <a:gd name="connsiteX378" fmla="*/ 0 w 4543952"/>
                  <a:gd name="connsiteY378" fmla="*/ 5912510 h 6858000"/>
                  <a:gd name="connsiteX379" fmla="*/ 0 w 4543952"/>
                  <a:gd name="connsiteY379" fmla="*/ 5886400 h 6858000"/>
                  <a:gd name="connsiteX380" fmla="*/ 1098 w 4543952"/>
                  <a:gd name="connsiteY380" fmla="*/ 5864317 h 6858000"/>
                  <a:gd name="connsiteX381" fmla="*/ 24720 w 4543952"/>
                  <a:gd name="connsiteY381" fmla="*/ 5790591 h 6858000"/>
                  <a:gd name="connsiteX382" fmla="*/ 26434 w 4543952"/>
                  <a:gd name="connsiteY382" fmla="*/ 5781829 h 6858000"/>
                  <a:gd name="connsiteX383" fmla="*/ 35771 w 4543952"/>
                  <a:gd name="connsiteY383" fmla="*/ 5733439 h 6858000"/>
                  <a:gd name="connsiteX384" fmla="*/ 38819 w 4543952"/>
                  <a:gd name="connsiteY384" fmla="*/ 5706958 h 6858000"/>
                  <a:gd name="connsiteX385" fmla="*/ 58250 w 4543952"/>
                  <a:gd name="connsiteY385" fmla="*/ 5606371 h 6858000"/>
                  <a:gd name="connsiteX386" fmla="*/ 67394 w 4543952"/>
                  <a:gd name="connsiteY386" fmla="*/ 5548459 h 6858000"/>
                  <a:gd name="connsiteX387" fmla="*/ 66060 w 4543952"/>
                  <a:gd name="connsiteY387" fmla="*/ 5501593 h 6858000"/>
                  <a:gd name="connsiteX388" fmla="*/ 64346 w 4543952"/>
                  <a:gd name="connsiteY388" fmla="*/ 5419294 h 6858000"/>
                  <a:gd name="connsiteX389" fmla="*/ 59964 w 4543952"/>
                  <a:gd name="connsiteY389" fmla="*/ 5393004 h 6858000"/>
                  <a:gd name="connsiteX390" fmla="*/ 72538 w 4543952"/>
                  <a:gd name="connsiteY390" fmla="*/ 5274128 h 6858000"/>
                  <a:gd name="connsiteX391" fmla="*/ 73490 w 4543952"/>
                  <a:gd name="connsiteY391" fmla="*/ 5206307 h 6858000"/>
                  <a:gd name="connsiteX392" fmla="*/ 89113 w 4543952"/>
                  <a:gd name="connsiteY392" fmla="*/ 5129915 h 6858000"/>
                  <a:gd name="connsiteX393" fmla="*/ 88351 w 4543952"/>
                  <a:gd name="connsiteY393" fmla="*/ 5107626 h 6858000"/>
                  <a:gd name="connsiteX394" fmla="*/ 87016 w 4543952"/>
                  <a:gd name="connsiteY394" fmla="*/ 5082669 h 6858000"/>
                  <a:gd name="connsiteX395" fmla="*/ 85872 w 4543952"/>
                  <a:gd name="connsiteY395" fmla="*/ 5006085 h 6858000"/>
                  <a:gd name="connsiteX396" fmla="*/ 80158 w 4543952"/>
                  <a:gd name="connsiteY396" fmla="*/ 4959601 h 6858000"/>
                  <a:gd name="connsiteX397" fmla="*/ 83586 w 4543952"/>
                  <a:gd name="connsiteY397" fmla="*/ 4871018 h 6858000"/>
                  <a:gd name="connsiteX398" fmla="*/ 78634 w 4543952"/>
                  <a:gd name="connsiteY398" fmla="*/ 4838249 h 6858000"/>
                  <a:gd name="connsiteX399" fmla="*/ 78062 w 4543952"/>
                  <a:gd name="connsiteY399" fmla="*/ 4755380 h 6858000"/>
                  <a:gd name="connsiteX400" fmla="*/ 80920 w 4543952"/>
                  <a:gd name="connsiteY400" fmla="*/ 4681082 h 6858000"/>
                  <a:gd name="connsiteX401" fmla="*/ 79396 w 4543952"/>
                  <a:gd name="connsiteY401" fmla="*/ 4609451 h 6858000"/>
                  <a:gd name="connsiteX402" fmla="*/ 73110 w 4543952"/>
                  <a:gd name="connsiteY402" fmla="*/ 4558206 h 6858000"/>
                  <a:gd name="connsiteX403" fmla="*/ 69300 w 4543952"/>
                  <a:gd name="connsiteY403" fmla="*/ 4502578 h 6858000"/>
                  <a:gd name="connsiteX404" fmla="*/ 46629 w 4543952"/>
                  <a:gd name="connsiteY404" fmla="*/ 4349221 h 6858000"/>
                  <a:gd name="connsiteX405" fmla="*/ 52153 w 4543952"/>
                  <a:gd name="connsiteY405" fmla="*/ 4320836 h 6858000"/>
                  <a:gd name="connsiteX406" fmla="*/ 57297 w 4543952"/>
                  <a:gd name="connsiteY406" fmla="*/ 4159666 h 6858000"/>
                  <a:gd name="connsiteX407" fmla="*/ 56915 w 4543952"/>
                  <a:gd name="connsiteY407" fmla="*/ 4124613 h 6858000"/>
                  <a:gd name="connsiteX408" fmla="*/ 79396 w 4543952"/>
                  <a:gd name="connsiteY408" fmla="*/ 4030502 h 6858000"/>
                  <a:gd name="connsiteX409" fmla="*/ 43771 w 4543952"/>
                  <a:gd name="connsiteY409" fmla="*/ 3885337 h 6858000"/>
                  <a:gd name="connsiteX410" fmla="*/ 426 w 4543952"/>
                  <a:gd name="connsiteY410" fmla="*/ 3786776 h 6858000"/>
                  <a:gd name="connsiteX411" fmla="*/ 0 w 4543952"/>
                  <a:gd name="connsiteY411" fmla="*/ 3773896 h 6858000"/>
                  <a:gd name="connsiteX412" fmla="*/ 0 w 4543952"/>
                  <a:gd name="connsiteY412" fmla="*/ 3393881 h 6858000"/>
                  <a:gd name="connsiteX413" fmla="*/ 11838 w 4543952"/>
                  <a:gd name="connsiteY413" fmla="*/ 3359515 h 6858000"/>
                  <a:gd name="connsiteX414" fmla="*/ 12910 w 4543952"/>
                  <a:gd name="connsiteY414" fmla="*/ 3318770 h 6858000"/>
                  <a:gd name="connsiteX415" fmla="*/ 6718 w 4543952"/>
                  <a:gd name="connsiteY415" fmla="*/ 3304078 h 6858000"/>
                  <a:gd name="connsiteX416" fmla="*/ 0 w 4543952"/>
                  <a:gd name="connsiteY416" fmla="*/ 3297656 h 6858000"/>
                  <a:gd name="connsiteX417" fmla="*/ 0 w 4543952"/>
                  <a:gd name="connsiteY417" fmla="*/ 3207866 h 6858000"/>
                  <a:gd name="connsiteX418" fmla="*/ 15553 w 4543952"/>
                  <a:gd name="connsiteY418" fmla="*/ 3186770 h 6858000"/>
                  <a:gd name="connsiteX419" fmla="*/ 36341 w 4543952"/>
                  <a:gd name="connsiteY419" fmla="*/ 3107499 h 6858000"/>
                  <a:gd name="connsiteX420" fmla="*/ 38057 w 4543952"/>
                  <a:gd name="connsiteY420" fmla="*/ 3042727 h 6858000"/>
                  <a:gd name="connsiteX421" fmla="*/ 54249 w 4543952"/>
                  <a:gd name="connsiteY421" fmla="*/ 2901942 h 6858000"/>
                  <a:gd name="connsiteX422" fmla="*/ 77300 w 4543952"/>
                  <a:gd name="connsiteY422" fmla="*/ 2809929 h 6858000"/>
                  <a:gd name="connsiteX423" fmla="*/ 103399 w 4543952"/>
                  <a:gd name="connsiteY423" fmla="*/ 2743825 h 6858000"/>
                  <a:gd name="connsiteX424" fmla="*/ 137500 w 4543952"/>
                  <a:gd name="connsiteY424" fmla="*/ 2649142 h 6858000"/>
                  <a:gd name="connsiteX425" fmla="*/ 155217 w 4543952"/>
                  <a:gd name="connsiteY425" fmla="*/ 2554078 h 6858000"/>
                  <a:gd name="connsiteX426" fmla="*/ 177507 w 4543952"/>
                  <a:gd name="connsiteY426" fmla="*/ 2485306 h 6858000"/>
                  <a:gd name="connsiteX427" fmla="*/ 192748 w 4543952"/>
                  <a:gd name="connsiteY427" fmla="*/ 2401291 h 6858000"/>
                  <a:gd name="connsiteX428" fmla="*/ 193318 w 4543952"/>
                  <a:gd name="connsiteY428" fmla="*/ 2330805 h 6858000"/>
                  <a:gd name="connsiteX429" fmla="*/ 190652 w 4543952"/>
                  <a:gd name="connsiteY429" fmla="*/ 2220311 h 6858000"/>
                  <a:gd name="connsiteX430" fmla="*/ 236753 w 4543952"/>
                  <a:gd name="connsiteY430" fmla="*/ 2085053 h 6858000"/>
                  <a:gd name="connsiteX431" fmla="*/ 247042 w 4543952"/>
                  <a:gd name="connsiteY431" fmla="*/ 2030377 h 6858000"/>
                  <a:gd name="connsiteX432" fmla="*/ 251804 w 4543952"/>
                  <a:gd name="connsiteY432" fmla="*/ 1978939 h 6858000"/>
                  <a:gd name="connsiteX433" fmla="*/ 282475 w 4543952"/>
                  <a:gd name="connsiteY433" fmla="*/ 1869779 h 6858000"/>
                  <a:gd name="connsiteX434" fmla="*/ 292573 w 4543952"/>
                  <a:gd name="connsiteY434" fmla="*/ 1825392 h 6858000"/>
                  <a:gd name="connsiteX435" fmla="*/ 292381 w 4543952"/>
                  <a:gd name="connsiteY435" fmla="*/ 1763286 h 6858000"/>
                  <a:gd name="connsiteX436" fmla="*/ 306480 w 4543952"/>
                  <a:gd name="connsiteY436" fmla="*/ 1650316 h 6858000"/>
                  <a:gd name="connsiteX437" fmla="*/ 347629 w 4543952"/>
                  <a:gd name="connsiteY437" fmla="*/ 1537536 h 6858000"/>
                  <a:gd name="connsiteX438" fmla="*/ 343629 w 4543952"/>
                  <a:gd name="connsiteY438" fmla="*/ 1489719 h 6858000"/>
                  <a:gd name="connsiteX439" fmla="*/ 344581 w 4543952"/>
                  <a:gd name="connsiteY439" fmla="*/ 1472574 h 6858000"/>
                  <a:gd name="connsiteX440" fmla="*/ 367252 w 4543952"/>
                  <a:gd name="connsiteY440" fmla="*/ 1318455 h 6858000"/>
                  <a:gd name="connsiteX441" fmla="*/ 369728 w 4543952"/>
                  <a:gd name="connsiteY441" fmla="*/ 1303023 h 6858000"/>
                  <a:gd name="connsiteX442" fmla="*/ 389921 w 4543952"/>
                  <a:gd name="connsiteY442" fmla="*/ 1230632 h 6858000"/>
                  <a:gd name="connsiteX443" fmla="*/ 402495 w 4543952"/>
                  <a:gd name="connsiteY443" fmla="*/ 1048124 h 6858000"/>
                  <a:gd name="connsiteX444" fmla="*/ 404019 w 4543952"/>
                  <a:gd name="connsiteY444" fmla="*/ 1036886 h 6858000"/>
                  <a:gd name="connsiteX445" fmla="*/ 393923 w 4543952"/>
                  <a:gd name="connsiteY445" fmla="*/ 975732 h 6858000"/>
                  <a:gd name="connsiteX446" fmla="*/ 379634 w 4543952"/>
                  <a:gd name="connsiteY446" fmla="*/ 945443 h 6858000"/>
                  <a:gd name="connsiteX447" fmla="*/ 364774 w 4543952"/>
                  <a:gd name="connsiteY447" fmla="*/ 898197 h 6858000"/>
                  <a:gd name="connsiteX448" fmla="*/ 359250 w 4543952"/>
                  <a:gd name="connsiteY448" fmla="*/ 850188 h 6858000"/>
                  <a:gd name="connsiteX449" fmla="*/ 381730 w 4543952"/>
                  <a:gd name="connsiteY449" fmla="*/ 769604 h 6858000"/>
                  <a:gd name="connsiteX450" fmla="*/ 384016 w 4543952"/>
                  <a:gd name="connsiteY450" fmla="*/ 740267 h 6858000"/>
                  <a:gd name="connsiteX451" fmla="*/ 394875 w 4543952"/>
                  <a:gd name="connsiteY451" fmla="*/ 674922 h 6858000"/>
                  <a:gd name="connsiteX452" fmla="*/ 394113 w 4543952"/>
                  <a:gd name="connsiteY452" fmla="*/ 617771 h 6858000"/>
                  <a:gd name="connsiteX453" fmla="*/ 376776 w 4543952"/>
                  <a:gd name="connsiteY453" fmla="*/ 571859 h 6858000"/>
                  <a:gd name="connsiteX454" fmla="*/ 373348 w 4543952"/>
                  <a:gd name="connsiteY454" fmla="*/ 505181 h 6858000"/>
                  <a:gd name="connsiteX455" fmla="*/ 385920 w 4543952"/>
                  <a:gd name="connsiteY455" fmla="*/ 462125 h 6858000"/>
                  <a:gd name="connsiteX456" fmla="*/ 387634 w 4543952"/>
                  <a:gd name="connsiteY456" fmla="*/ 453363 h 6858000"/>
                  <a:gd name="connsiteX457" fmla="*/ 388399 w 4543952"/>
                  <a:gd name="connsiteY457" fmla="*/ 340773 h 6858000"/>
                  <a:gd name="connsiteX458" fmla="*/ 350487 w 4543952"/>
                  <a:gd name="connsiteY458" fmla="*/ 200181 h 6858000"/>
                  <a:gd name="connsiteX459" fmla="*/ 342485 w 4543952"/>
                  <a:gd name="connsiteY459" fmla="*/ 176938 h 6858000"/>
                  <a:gd name="connsiteX460" fmla="*/ 328579 w 4543952"/>
                  <a:gd name="connsiteY460" fmla="*/ 63586 h 6858000"/>
                  <a:gd name="connsiteX461" fmla="*/ 314480 w 4543952"/>
                  <a:gd name="connsiteY461" fmla="*/ 28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Lst>
                <a:rect l="l" t="t" r="r" b="b"/>
                <a:pathLst>
                  <a:path w="4543952" h="6858000">
                    <a:moveTo>
                      <a:pt x="328959" y="6564619"/>
                    </a:moveTo>
                    <a:lnTo>
                      <a:pt x="306480" y="6588624"/>
                    </a:lnTo>
                    <a:cubicBezTo>
                      <a:pt x="298003" y="6597577"/>
                      <a:pt x="291954" y="6611341"/>
                      <a:pt x="289858" y="6625223"/>
                    </a:cubicBezTo>
                    <a:lnTo>
                      <a:pt x="289858" y="6625224"/>
                    </a:lnTo>
                    <a:lnTo>
                      <a:pt x="289870" y="6645551"/>
                    </a:lnTo>
                    <a:lnTo>
                      <a:pt x="296953" y="6662539"/>
                    </a:lnTo>
                    <a:lnTo>
                      <a:pt x="296953" y="6662541"/>
                    </a:lnTo>
                    <a:lnTo>
                      <a:pt x="296954" y="6662543"/>
                    </a:lnTo>
                    <a:lnTo>
                      <a:pt x="311551" y="6702975"/>
                    </a:lnTo>
                    <a:lnTo>
                      <a:pt x="297715" y="6742551"/>
                    </a:lnTo>
                    <a:lnTo>
                      <a:pt x="297714" y="6742554"/>
                    </a:lnTo>
                    <a:lnTo>
                      <a:pt x="283011" y="6776799"/>
                    </a:lnTo>
                    <a:lnTo>
                      <a:pt x="278238" y="6812061"/>
                    </a:lnTo>
                    <a:lnTo>
                      <a:pt x="278237" y="6812062"/>
                    </a:lnTo>
                    <a:lnTo>
                      <a:pt x="278237" y="6812063"/>
                    </a:lnTo>
                    <a:lnTo>
                      <a:pt x="278238" y="6812061"/>
                    </a:lnTo>
                    <a:lnTo>
                      <a:pt x="297714" y="6742554"/>
                    </a:lnTo>
                    <a:lnTo>
                      <a:pt x="297715" y="6742552"/>
                    </a:lnTo>
                    <a:cubicBezTo>
                      <a:pt x="306003" y="6729218"/>
                      <a:pt x="311147" y="6716168"/>
                      <a:pt x="311551" y="6702976"/>
                    </a:cubicBezTo>
                    <a:lnTo>
                      <a:pt x="311551" y="6702975"/>
                    </a:lnTo>
                    <a:lnTo>
                      <a:pt x="308405" y="6683026"/>
                    </a:lnTo>
                    <a:lnTo>
                      <a:pt x="296954" y="6662543"/>
                    </a:lnTo>
                    <a:lnTo>
                      <a:pt x="296953" y="6662540"/>
                    </a:lnTo>
                    <a:lnTo>
                      <a:pt x="296953" y="6662539"/>
                    </a:lnTo>
                    <a:lnTo>
                      <a:pt x="289858" y="6625224"/>
                    </a:lnTo>
                    <a:lnTo>
                      <a:pt x="306480" y="6588625"/>
                    </a:lnTo>
                    <a:cubicBezTo>
                      <a:pt x="312576" y="6582146"/>
                      <a:pt x="318672" y="6575478"/>
                      <a:pt x="328959" y="6564620"/>
                    </a:cubicBezTo>
                    <a:close/>
                    <a:moveTo>
                      <a:pt x="248638" y="6438980"/>
                    </a:moveTo>
                    <a:cubicBezTo>
                      <a:pt x="258140" y="6444076"/>
                      <a:pt x="265617" y="6451649"/>
                      <a:pt x="268569" y="6463840"/>
                    </a:cubicBezTo>
                    <a:lnTo>
                      <a:pt x="268572" y="6463848"/>
                    </a:lnTo>
                    <a:lnTo>
                      <a:pt x="279556" y="6508051"/>
                    </a:lnTo>
                    <a:lnTo>
                      <a:pt x="282367" y="6513011"/>
                    </a:lnTo>
                    <a:lnTo>
                      <a:pt x="284834" y="6521803"/>
                    </a:lnTo>
                    <a:lnTo>
                      <a:pt x="301172" y="6546194"/>
                    </a:lnTo>
                    <a:lnTo>
                      <a:pt x="301172" y="6546193"/>
                    </a:lnTo>
                    <a:lnTo>
                      <a:pt x="282367" y="6513011"/>
                    </a:lnTo>
                    <a:lnTo>
                      <a:pt x="268572" y="6463848"/>
                    </a:lnTo>
                    <a:lnTo>
                      <a:pt x="268569" y="6463839"/>
                    </a:lnTo>
                    <a:close/>
                    <a:moveTo>
                      <a:pt x="166047" y="6392242"/>
                    </a:moveTo>
                    <a:lnTo>
                      <a:pt x="173364" y="6407332"/>
                    </a:lnTo>
                    <a:lnTo>
                      <a:pt x="173364" y="6407331"/>
                    </a:lnTo>
                    <a:close/>
                    <a:moveTo>
                      <a:pt x="401733" y="4221390"/>
                    </a:moveTo>
                    <a:lnTo>
                      <a:pt x="396017" y="4253013"/>
                    </a:lnTo>
                    <a:cubicBezTo>
                      <a:pt x="383824" y="4277400"/>
                      <a:pt x="368204" y="4300069"/>
                      <a:pt x="356201" y="4324644"/>
                    </a:cubicBezTo>
                    <a:cubicBezTo>
                      <a:pt x="350487" y="4336456"/>
                      <a:pt x="347439" y="4350553"/>
                      <a:pt x="347247" y="4363889"/>
                    </a:cubicBezTo>
                    <a:lnTo>
                      <a:pt x="347247" y="4363890"/>
                    </a:lnTo>
                    <a:cubicBezTo>
                      <a:pt x="346295" y="4403325"/>
                      <a:pt x="346295" y="4442761"/>
                      <a:pt x="348009" y="4482004"/>
                    </a:cubicBezTo>
                    <a:cubicBezTo>
                      <a:pt x="350677" y="4546776"/>
                      <a:pt x="351249" y="4612500"/>
                      <a:pt x="408019" y="4659174"/>
                    </a:cubicBezTo>
                    <a:cubicBezTo>
                      <a:pt x="412591" y="4662986"/>
                      <a:pt x="415259" y="4671176"/>
                      <a:pt x="416021" y="4677655"/>
                    </a:cubicBezTo>
                    <a:cubicBezTo>
                      <a:pt x="419640" y="4707564"/>
                      <a:pt x="420022" y="4738235"/>
                      <a:pt x="425928" y="4767764"/>
                    </a:cubicBezTo>
                    <a:lnTo>
                      <a:pt x="427237" y="4800482"/>
                    </a:lnTo>
                    <a:lnTo>
                      <a:pt x="412401" y="4828915"/>
                    </a:lnTo>
                    <a:cubicBezTo>
                      <a:pt x="404115" y="4837702"/>
                      <a:pt x="397114" y="4847213"/>
                      <a:pt x="391971" y="4857316"/>
                    </a:cubicBezTo>
                    <a:lnTo>
                      <a:pt x="390221" y="4863342"/>
                    </a:lnTo>
                    <a:lnTo>
                      <a:pt x="387469" y="4867613"/>
                    </a:lnTo>
                    <a:lnTo>
                      <a:pt x="382691" y="4889274"/>
                    </a:lnTo>
                    <a:lnTo>
                      <a:pt x="382691" y="4889275"/>
                    </a:lnTo>
                    <a:cubicBezTo>
                      <a:pt x="382122" y="4896713"/>
                      <a:pt x="382634" y="4904357"/>
                      <a:pt x="384396" y="4912168"/>
                    </a:cubicBezTo>
                    <a:lnTo>
                      <a:pt x="385799" y="4933804"/>
                    </a:lnTo>
                    <a:lnTo>
                      <a:pt x="378247" y="4957452"/>
                    </a:lnTo>
                    <a:lnTo>
                      <a:pt x="360964" y="4987036"/>
                    </a:lnTo>
                    <a:cubicBezTo>
                      <a:pt x="349725" y="5003800"/>
                      <a:pt x="335627" y="5022851"/>
                      <a:pt x="334485" y="5041520"/>
                    </a:cubicBezTo>
                    <a:cubicBezTo>
                      <a:pt x="333557" y="5057380"/>
                      <a:pt x="327458" y="5072410"/>
                      <a:pt x="321371" y="5087422"/>
                    </a:cubicBezTo>
                    <a:lnTo>
                      <a:pt x="321364" y="5087449"/>
                    </a:lnTo>
                    <a:lnTo>
                      <a:pt x="315482" y="5102460"/>
                    </a:lnTo>
                    <a:lnTo>
                      <a:pt x="308338" y="5133219"/>
                    </a:lnTo>
                    <a:lnTo>
                      <a:pt x="308337" y="5133223"/>
                    </a:lnTo>
                    <a:lnTo>
                      <a:pt x="308337" y="5133224"/>
                    </a:lnTo>
                    <a:lnTo>
                      <a:pt x="315052" y="5166113"/>
                    </a:lnTo>
                    <a:lnTo>
                      <a:pt x="314362" y="5172089"/>
                    </a:lnTo>
                    <a:cubicBezTo>
                      <a:pt x="313481" y="5174399"/>
                      <a:pt x="312290" y="5176875"/>
                      <a:pt x="311814" y="5179066"/>
                    </a:cubicBezTo>
                    <a:lnTo>
                      <a:pt x="311814" y="5179067"/>
                    </a:lnTo>
                    <a:cubicBezTo>
                      <a:pt x="304574" y="5214121"/>
                      <a:pt x="311624" y="5247078"/>
                      <a:pt x="335437" y="5272796"/>
                    </a:cubicBezTo>
                    <a:lnTo>
                      <a:pt x="360397" y="5321350"/>
                    </a:lnTo>
                    <a:lnTo>
                      <a:pt x="364317" y="5355013"/>
                    </a:lnTo>
                    <a:lnTo>
                      <a:pt x="359440" y="5385383"/>
                    </a:lnTo>
                    <a:cubicBezTo>
                      <a:pt x="356201" y="5398720"/>
                      <a:pt x="353915" y="5412056"/>
                      <a:pt x="351249" y="5425581"/>
                    </a:cubicBezTo>
                    <a:cubicBezTo>
                      <a:pt x="347439" y="5443869"/>
                      <a:pt x="343437" y="5462350"/>
                      <a:pt x="339627" y="5480636"/>
                    </a:cubicBezTo>
                    <a:cubicBezTo>
                      <a:pt x="337722" y="5489496"/>
                      <a:pt x="335151" y="5498831"/>
                      <a:pt x="335103" y="5507666"/>
                    </a:cubicBezTo>
                    <a:lnTo>
                      <a:pt x="335103" y="5507667"/>
                    </a:lnTo>
                    <a:lnTo>
                      <a:pt x="337324" y="5520421"/>
                    </a:lnTo>
                    <a:lnTo>
                      <a:pt x="345722" y="5531691"/>
                    </a:lnTo>
                    <a:lnTo>
                      <a:pt x="345723" y="5531693"/>
                    </a:lnTo>
                    <a:lnTo>
                      <a:pt x="355869" y="5547577"/>
                    </a:lnTo>
                    <a:lnTo>
                      <a:pt x="346295" y="5562745"/>
                    </a:lnTo>
                    <a:cubicBezTo>
                      <a:pt x="303622" y="5600466"/>
                      <a:pt x="276951" y="5646188"/>
                      <a:pt x="275047" y="5704482"/>
                    </a:cubicBezTo>
                    <a:cubicBezTo>
                      <a:pt x="274665" y="5716484"/>
                      <a:pt x="271999" y="5728677"/>
                      <a:pt x="269141" y="5740487"/>
                    </a:cubicBezTo>
                    <a:cubicBezTo>
                      <a:pt x="267426" y="5747727"/>
                      <a:pt x="265520" y="5756492"/>
                      <a:pt x="260376" y="5760872"/>
                    </a:cubicBezTo>
                    <a:cubicBezTo>
                      <a:pt x="221133" y="5794973"/>
                      <a:pt x="193890" y="5837456"/>
                      <a:pt x="171981" y="5883750"/>
                    </a:cubicBezTo>
                    <a:lnTo>
                      <a:pt x="171979" y="5883755"/>
                    </a:lnTo>
                    <a:lnTo>
                      <a:pt x="160957" y="5909350"/>
                    </a:lnTo>
                    <a:lnTo>
                      <a:pt x="154076" y="5935945"/>
                    </a:lnTo>
                    <a:lnTo>
                      <a:pt x="154075" y="5935948"/>
                    </a:lnTo>
                    <a:lnTo>
                      <a:pt x="154075" y="5935949"/>
                    </a:lnTo>
                    <a:lnTo>
                      <a:pt x="154242" y="5964476"/>
                    </a:lnTo>
                    <a:lnTo>
                      <a:pt x="157695" y="5993289"/>
                    </a:lnTo>
                    <a:lnTo>
                      <a:pt x="157695" y="5993291"/>
                    </a:lnTo>
                    <a:cubicBezTo>
                      <a:pt x="158837" y="6004531"/>
                      <a:pt x="158647" y="6017485"/>
                      <a:pt x="164171" y="6026440"/>
                    </a:cubicBezTo>
                    <a:cubicBezTo>
                      <a:pt x="181508" y="6054825"/>
                      <a:pt x="200176" y="6082258"/>
                      <a:pt x="220371" y="6108738"/>
                    </a:cubicBezTo>
                    <a:lnTo>
                      <a:pt x="234064" y="6133314"/>
                    </a:lnTo>
                    <a:lnTo>
                      <a:pt x="218468" y="6155599"/>
                    </a:lnTo>
                    <a:lnTo>
                      <a:pt x="218465" y="6155601"/>
                    </a:lnTo>
                    <a:cubicBezTo>
                      <a:pt x="196176" y="6175796"/>
                      <a:pt x="184556" y="6200943"/>
                      <a:pt x="179794" y="6228755"/>
                    </a:cubicBezTo>
                    <a:cubicBezTo>
                      <a:pt x="172363" y="6272763"/>
                      <a:pt x="166077" y="6317150"/>
                      <a:pt x="162457" y="6361538"/>
                    </a:cubicBezTo>
                    <a:lnTo>
                      <a:pt x="162457" y="6361539"/>
                    </a:lnTo>
                    <a:lnTo>
                      <a:pt x="179794" y="6228756"/>
                    </a:lnTo>
                    <a:cubicBezTo>
                      <a:pt x="184556" y="6200944"/>
                      <a:pt x="196176" y="6175797"/>
                      <a:pt x="218465" y="6155602"/>
                    </a:cubicBezTo>
                    <a:lnTo>
                      <a:pt x="218468" y="6155599"/>
                    </a:lnTo>
                    <a:lnTo>
                      <a:pt x="230364" y="6143189"/>
                    </a:lnTo>
                    <a:lnTo>
                      <a:pt x="234064" y="6133314"/>
                    </a:lnTo>
                    <a:lnTo>
                      <a:pt x="234064" y="6133313"/>
                    </a:lnTo>
                    <a:cubicBezTo>
                      <a:pt x="233993" y="6126883"/>
                      <a:pt x="229039" y="6120073"/>
                      <a:pt x="220371" y="6108737"/>
                    </a:cubicBezTo>
                    <a:cubicBezTo>
                      <a:pt x="200176" y="6082257"/>
                      <a:pt x="181508" y="6054824"/>
                      <a:pt x="164171" y="6026439"/>
                    </a:cubicBezTo>
                    <a:cubicBezTo>
                      <a:pt x="158647" y="6017484"/>
                      <a:pt x="158837" y="6004530"/>
                      <a:pt x="157695" y="5993290"/>
                    </a:cubicBezTo>
                    <a:lnTo>
                      <a:pt x="157695" y="5993289"/>
                    </a:lnTo>
                    <a:lnTo>
                      <a:pt x="154075" y="5935949"/>
                    </a:lnTo>
                    <a:lnTo>
                      <a:pt x="154076" y="5935945"/>
                    </a:lnTo>
                    <a:lnTo>
                      <a:pt x="171979" y="5883755"/>
                    </a:lnTo>
                    <a:lnTo>
                      <a:pt x="171981" y="5883751"/>
                    </a:lnTo>
                    <a:cubicBezTo>
                      <a:pt x="193890" y="5837457"/>
                      <a:pt x="221133" y="5794974"/>
                      <a:pt x="260376" y="5760873"/>
                    </a:cubicBezTo>
                    <a:cubicBezTo>
                      <a:pt x="265520" y="5756493"/>
                      <a:pt x="267426" y="5747728"/>
                      <a:pt x="269141" y="5740488"/>
                    </a:cubicBezTo>
                    <a:cubicBezTo>
                      <a:pt x="271999" y="5728678"/>
                      <a:pt x="274665" y="5716485"/>
                      <a:pt x="275047" y="5704483"/>
                    </a:cubicBezTo>
                    <a:cubicBezTo>
                      <a:pt x="276951" y="5646189"/>
                      <a:pt x="303622" y="5600467"/>
                      <a:pt x="346295" y="5562746"/>
                    </a:cubicBezTo>
                    <a:cubicBezTo>
                      <a:pt x="352392" y="5557317"/>
                      <a:pt x="355774" y="5552507"/>
                      <a:pt x="355869" y="5547578"/>
                    </a:cubicBezTo>
                    <a:lnTo>
                      <a:pt x="355869" y="5547577"/>
                    </a:lnTo>
                    <a:cubicBezTo>
                      <a:pt x="355964" y="5542648"/>
                      <a:pt x="352773" y="5537599"/>
                      <a:pt x="345723" y="5531692"/>
                    </a:cubicBezTo>
                    <a:lnTo>
                      <a:pt x="345722" y="5531691"/>
                    </a:lnTo>
                    <a:lnTo>
                      <a:pt x="335103" y="5507667"/>
                    </a:lnTo>
                    <a:lnTo>
                      <a:pt x="339627" y="5480637"/>
                    </a:lnTo>
                    <a:cubicBezTo>
                      <a:pt x="343437" y="5462351"/>
                      <a:pt x="347439" y="5443870"/>
                      <a:pt x="351249" y="5425582"/>
                    </a:cubicBezTo>
                    <a:cubicBezTo>
                      <a:pt x="353915" y="5412057"/>
                      <a:pt x="356201" y="5398721"/>
                      <a:pt x="359440" y="5385384"/>
                    </a:cubicBezTo>
                    <a:cubicBezTo>
                      <a:pt x="361965" y="5375002"/>
                      <a:pt x="363668" y="5364882"/>
                      <a:pt x="364317" y="5355014"/>
                    </a:cubicBezTo>
                    <a:lnTo>
                      <a:pt x="364317" y="5355013"/>
                    </a:lnTo>
                    <a:lnTo>
                      <a:pt x="362870" y="5326162"/>
                    </a:lnTo>
                    <a:lnTo>
                      <a:pt x="360397" y="5321350"/>
                    </a:lnTo>
                    <a:lnTo>
                      <a:pt x="359341" y="5312287"/>
                    </a:lnTo>
                    <a:cubicBezTo>
                      <a:pt x="354789" y="5298594"/>
                      <a:pt x="347082" y="5285440"/>
                      <a:pt x="335437" y="5272795"/>
                    </a:cubicBezTo>
                    <a:cubicBezTo>
                      <a:pt x="323531" y="5259936"/>
                      <a:pt x="315815" y="5245268"/>
                      <a:pt x="311981" y="5229432"/>
                    </a:cubicBezTo>
                    <a:lnTo>
                      <a:pt x="311814" y="5179067"/>
                    </a:lnTo>
                    <a:lnTo>
                      <a:pt x="314362" y="5172090"/>
                    </a:lnTo>
                    <a:cubicBezTo>
                      <a:pt x="315243" y="5169780"/>
                      <a:pt x="315814" y="5167637"/>
                      <a:pt x="315052" y="5166113"/>
                    </a:cubicBezTo>
                    <a:lnTo>
                      <a:pt x="315052" y="5166112"/>
                    </a:lnTo>
                    <a:lnTo>
                      <a:pt x="308337" y="5133224"/>
                    </a:lnTo>
                    <a:lnTo>
                      <a:pt x="308338" y="5133219"/>
                    </a:lnTo>
                    <a:lnTo>
                      <a:pt x="321364" y="5087449"/>
                    </a:lnTo>
                    <a:lnTo>
                      <a:pt x="327270" y="5072375"/>
                    </a:lnTo>
                    <a:cubicBezTo>
                      <a:pt x="330949" y="5062299"/>
                      <a:pt x="333866" y="5052095"/>
                      <a:pt x="334485" y="5041521"/>
                    </a:cubicBezTo>
                    <a:cubicBezTo>
                      <a:pt x="335627" y="5022852"/>
                      <a:pt x="349725" y="5003801"/>
                      <a:pt x="360964" y="4987037"/>
                    </a:cubicBezTo>
                    <a:cubicBezTo>
                      <a:pt x="366751" y="4978392"/>
                      <a:pt x="372458" y="4970096"/>
                      <a:pt x="376969" y="4961455"/>
                    </a:cubicBezTo>
                    <a:lnTo>
                      <a:pt x="378247" y="4957452"/>
                    </a:lnTo>
                    <a:lnTo>
                      <a:pt x="381039" y="4952672"/>
                    </a:lnTo>
                    <a:lnTo>
                      <a:pt x="385799" y="4933804"/>
                    </a:lnTo>
                    <a:cubicBezTo>
                      <a:pt x="386468" y="4927121"/>
                      <a:pt x="386111" y="4919978"/>
                      <a:pt x="384396" y="4912167"/>
                    </a:cubicBezTo>
                    <a:lnTo>
                      <a:pt x="382691" y="4889274"/>
                    </a:lnTo>
                    <a:lnTo>
                      <a:pt x="390221" y="4863342"/>
                    </a:lnTo>
                    <a:lnTo>
                      <a:pt x="412401" y="4828916"/>
                    </a:lnTo>
                    <a:cubicBezTo>
                      <a:pt x="420784" y="4819963"/>
                      <a:pt x="425356" y="4810580"/>
                      <a:pt x="427237" y="4800483"/>
                    </a:cubicBezTo>
                    <a:lnTo>
                      <a:pt x="427237" y="4800482"/>
                    </a:lnTo>
                    <a:cubicBezTo>
                      <a:pt x="429119" y="4790385"/>
                      <a:pt x="428309" y="4779574"/>
                      <a:pt x="425928" y="4767763"/>
                    </a:cubicBezTo>
                    <a:cubicBezTo>
                      <a:pt x="420022" y="4738234"/>
                      <a:pt x="419640" y="4707563"/>
                      <a:pt x="416021" y="4677654"/>
                    </a:cubicBezTo>
                    <a:cubicBezTo>
                      <a:pt x="415259" y="4671175"/>
                      <a:pt x="412591" y="4662985"/>
                      <a:pt x="408019" y="4659173"/>
                    </a:cubicBezTo>
                    <a:cubicBezTo>
                      <a:pt x="351249" y="4612499"/>
                      <a:pt x="350677" y="4546775"/>
                      <a:pt x="348009" y="4482003"/>
                    </a:cubicBezTo>
                    <a:lnTo>
                      <a:pt x="347247" y="4363890"/>
                    </a:lnTo>
                    <a:lnTo>
                      <a:pt x="356201" y="4324645"/>
                    </a:lnTo>
                    <a:cubicBezTo>
                      <a:pt x="368204" y="4300070"/>
                      <a:pt x="383824" y="4277401"/>
                      <a:pt x="396017" y="4253014"/>
                    </a:cubicBezTo>
                    <a:cubicBezTo>
                      <a:pt x="400781" y="4243872"/>
                      <a:pt x="400971" y="4232060"/>
                      <a:pt x="401733" y="4221391"/>
                    </a:cubicBezTo>
                    <a:close/>
                    <a:moveTo>
                      <a:pt x="332842" y="2836171"/>
                    </a:moveTo>
                    <a:lnTo>
                      <a:pt x="332842" y="2836172"/>
                    </a:lnTo>
                    <a:cubicBezTo>
                      <a:pt x="336914" y="2839982"/>
                      <a:pt x="340200" y="2844316"/>
                      <a:pt x="341533" y="2848793"/>
                    </a:cubicBezTo>
                    <a:lnTo>
                      <a:pt x="358166" y="2903544"/>
                    </a:lnTo>
                    <a:lnTo>
                      <a:pt x="366072" y="2947858"/>
                    </a:lnTo>
                    <a:lnTo>
                      <a:pt x="366072" y="2947862"/>
                    </a:lnTo>
                    <a:lnTo>
                      <a:pt x="362488" y="2982147"/>
                    </a:lnTo>
                    <a:cubicBezTo>
                      <a:pt x="354392" y="3014152"/>
                      <a:pt x="350582" y="3045776"/>
                      <a:pt x="350796" y="3077400"/>
                    </a:cubicBezTo>
                    <a:lnTo>
                      <a:pt x="350796" y="3077401"/>
                    </a:lnTo>
                    <a:cubicBezTo>
                      <a:pt x="351010" y="3109025"/>
                      <a:pt x="355249" y="3140649"/>
                      <a:pt x="363250" y="3172654"/>
                    </a:cubicBezTo>
                    <a:cubicBezTo>
                      <a:pt x="389159" y="3276480"/>
                      <a:pt x="416591" y="3380305"/>
                      <a:pt x="410877" y="3489467"/>
                    </a:cubicBezTo>
                    <a:cubicBezTo>
                      <a:pt x="409925" y="3507563"/>
                      <a:pt x="421546" y="3529090"/>
                      <a:pt x="432976" y="3544713"/>
                    </a:cubicBezTo>
                    <a:cubicBezTo>
                      <a:pt x="438406" y="3552190"/>
                      <a:pt x="442585" y="3557715"/>
                      <a:pt x="445520" y="3562320"/>
                    </a:cubicBezTo>
                    <a:lnTo>
                      <a:pt x="450598" y="3574407"/>
                    </a:lnTo>
                    <a:lnTo>
                      <a:pt x="448246" y="3587173"/>
                    </a:lnTo>
                    <a:cubicBezTo>
                      <a:pt x="446228" y="3592231"/>
                      <a:pt x="442978" y="3598434"/>
                      <a:pt x="438500" y="3606816"/>
                    </a:cubicBezTo>
                    <a:cubicBezTo>
                      <a:pt x="434118" y="3614818"/>
                      <a:pt x="431452" y="3624724"/>
                      <a:pt x="424974" y="3630631"/>
                    </a:cubicBezTo>
                    <a:cubicBezTo>
                      <a:pt x="408496" y="3645681"/>
                      <a:pt x="402257" y="3662493"/>
                      <a:pt x="400733" y="3680162"/>
                    </a:cubicBezTo>
                    <a:lnTo>
                      <a:pt x="400733" y="3680163"/>
                    </a:lnTo>
                    <a:lnTo>
                      <a:pt x="404781" y="3734837"/>
                    </a:lnTo>
                    <a:lnTo>
                      <a:pt x="404399" y="3754651"/>
                    </a:lnTo>
                    <a:cubicBezTo>
                      <a:pt x="398399" y="3767129"/>
                      <a:pt x="396447" y="3778654"/>
                      <a:pt x="398042" y="3789775"/>
                    </a:cubicBezTo>
                    <a:lnTo>
                      <a:pt x="398042" y="3789776"/>
                    </a:lnTo>
                    <a:cubicBezTo>
                      <a:pt x="399638" y="3800896"/>
                      <a:pt x="404781" y="3811613"/>
                      <a:pt x="412973" y="3822472"/>
                    </a:cubicBezTo>
                    <a:lnTo>
                      <a:pt x="427308" y="3852619"/>
                    </a:lnTo>
                    <a:lnTo>
                      <a:pt x="417926" y="3885336"/>
                    </a:lnTo>
                    <a:lnTo>
                      <a:pt x="417925" y="3885337"/>
                    </a:lnTo>
                    <a:cubicBezTo>
                      <a:pt x="398494" y="3910103"/>
                      <a:pt x="388302" y="3935726"/>
                      <a:pt x="386040" y="3962158"/>
                    </a:cubicBezTo>
                    <a:lnTo>
                      <a:pt x="386040" y="3962159"/>
                    </a:lnTo>
                    <a:lnTo>
                      <a:pt x="388431" y="4002409"/>
                    </a:lnTo>
                    <a:lnTo>
                      <a:pt x="401733" y="4043837"/>
                    </a:lnTo>
                    <a:lnTo>
                      <a:pt x="401733" y="4043839"/>
                    </a:lnTo>
                    <a:lnTo>
                      <a:pt x="416855" y="4103825"/>
                    </a:lnTo>
                    <a:lnTo>
                      <a:pt x="405544" y="4165381"/>
                    </a:lnTo>
                    <a:lnTo>
                      <a:pt x="405543" y="4165382"/>
                    </a:lnTo>
                    <a:cubicBezTo>
                      <a:pt x="402114" y="4173479"/>
                      <a:pt x="401543" y="4182766"/>
                      <a:pt x="401638" y="4192386"/>
                    </a:cubicBezTo>
                    <a:lnTo>
                      <a:pt x="401638" y="4192387"/>
                    </a:lnTo>
                    <a:lnTo>
                      <a:pt x="405543" y="4165383"/>
                    </a:lnTo>
                    <a:lnTo>
                      <a:pt x="405544" y="4165381"/>
                    </a:lnTo>
                    <a:lnTo>
                      <a:pt x="414887" y="4134255"/>
                    </a:lnTo>
                    <a:lnTo>
                      <a:pt x="416855" y="4103825"/>
                    </a:lnTo>
                    <a:lnTo>
                      <a:pt x="416855" y="4103824"/>
                    </a:lnTo>
                    <a:cubicBezTo>
                      <a:pt x="415879" y="4083701"/>
                      <a:pt x="410497" y="4063841"/>
                      <a:pt x="401733" y="4043838"/>
                    </a:cubicBezTo>
                    <a:lnTo>
                      <a:pt x="401733" y="4043837"/>
                    </a:lnTo>
                    <a:lnTo>
                      <a:pt x="386040" y="3962159"/>
                    </a:lnTo>
                    <a:lnTo>
                      <a:pt x="395544" y="3923124"/>
                    </a:lnTo>
                    <a:cubicBezTo>
                      <a:pt x="400804" y="3910318"/>
                      <a:pt x="408210" y="3897721"/>
                      <a:pt x="417925" y="3885338"/>
                    </a:cubicBezTo>
                    <a:lnTo>
                      <a:pt x="417926" y="3885336"/>
                    </a:lnTo>
                    <a:lnTo>
                      <a:pt x="426528" y="3868763"/>
                    </a:lnTo>
                    <a:lnTo>
                      <a:pt x="427308" y="3852619"/>
                    </a:lnTo>
                    <a:lnTo>
                      <a:pt x="427308" y="3852618"/>
                    </a:lnTo>
                    <a:cubicBezTo>
                      <a:pt x="425642" y="3842045"/>
                      <a:pt x="420022" y="3831901"/>
                      <a:pt x="412973" y="3822471"/>
                    </a:cubicBezTo>
                    <a:lnTo>
                      <a:pt x="398042" y="3789775"/>
                    </a:lnTo>
                    <a:lnTo>
                      <a:pt x="404399" y="3754652"/>
                    </a:lnTo>
                    <a:cubicBezTo>
                      <a:pt x="407067" y="3749125"/>
                      <a:pt x="405733" y="3741315"/>
                      <a:pt x="404781" y="3734837"/>
                    </a:cubicBezTo>
                    <a:lnTo>
                      <a:pt x="404781" y="3734836"/>
                    </a:lnTo>
                    <a:lnTo>
                      <a:pt x="400733" y="3680163"/>
                    </a:lnTo>
                    <a:lnTo>
                      <a:pt x="407246" y="3654415"/>
                    </a:lnTo>
                    <a:cubicBezTo>
                      <a:pt x="411056" y="3646122"/>
                      <a:pt x="416735" y="3638157"/>
                      <a:pt x="424974" y="3630632"/>
                    </a:cubicBezTo>
                    <a:cubicBezTo>
                      <a:pt x="431452" y="3624725"/>
                      <a:pt x="434118" y="3614819"/>
                      <a:pt x="438500" y="3606817"/>
                    </a:cubicBezTo>
                    <a:cubicBezTo>
                      <a:pt x="447455" y="3590053"/>
                      <a:pt x="451503" y="3582004"/>
                      <a:pt x="450598" y="3574408"/>
                    </a:cubicBezTo>
                    <a:lnTo>
                      <a:pt x="450598" y="3574407"/>
                    </a:lnTo>
                    <a:cubicBezTo>
                      <a:pt x="449693" y="3566810"/>
                      <a:pt x="443835" y="3559667"/>
                      <a:pt x="432976" y="3544712"/>
                    </a:cubicBezTo>
                    <a:cubicBezTo>
                      <a:pt x="421546" y="3529089"/>
                      <a:pt x="409925" y="3507562"/>
                      <a:pt x="410877" y="3489466"/>
                    </a:cubicBezTo>
                    <a:cubicBezTo>
                      <a:pt x="416591" y="3380304"/>
                      <a:pt x="389159" y="3276479"/>
                      <a:pt x="363250" y="3172653"/>
                    </a:cubicBezTo>
                    <a:lnTo>
                      <a:pt x="350796" y="3077401"/>
                    </a:lnTo>
                    <a:lnTo>
                      <a:pt x="362488" y="2982148"/>
                    </a:lnTo>
                    <a:cubicBezTo>
                      <a:pt x="365441" y="2970575"/>
                      <a:pt x="366442" y="2959156"/>
                      <a:pt x="366072" y="2947862"/>
                    </a:cubicBezTo>
                    <a:lnTo>
                      <a:pt x="366072" y="2947861"/>
                    </a:lnTo>
                    <a:lnTo>
                      <a:pt x="366072" y="2947858"/>
                    </a:lnTo>
                    <a:lnTo>
                      <a:pt x="361441" y="2914327"/>
                    </a:lnTo>
                    <a:lnTo>
                      <a:pt x="358166" y="2903544"/>
                    </a:lnTo>
                    <a:lnTo>
                      <a:pt x="357138" y="2897784"/>
                    </a:lnTo>
                    <a:cubicBezTo>
                      <a:pt x="352392" y="2881306"/>
                      <a:pt x="346534" y="2865009"/>
                      <a:pt x="341533" y="2848792"/>
                    </a:cubicBezTo>
                    <a:close/>
                    <a:moveTo>
                      <a:pt x="296001" y="2745351"/>
                    </a:moveTo>
                    <a:lnTo>
                      <a:pt x="289670" y="2770757"/>
                    </a:lnTo>
                    <a:lnTo>
                      <a:pt x="290080" y="2778005"/>
                    </a:lnTo>
                    <a:lnTo>
                      <a:pt x="289301" y="2782304"/>
                    </a:lnTo>
                    <a:lnTo>
                      <a:pt x="290501" y="2785439"/>
                    </a:lnTo>
                    <a:lnTo>
                      <a:pt x="290929" y="2793022"/>
                    </a:lnTo>
                    <a:lnTo>
                      <a:pt x="300579" y="2811779"/>
                    </a:lnTo>
                    <a:lnTo>
                      <a:pt x="300582" y="2811786"/>
                    </a:lnTo>
                    <a:lnTo>
                      <a:pt x="300583" y="2811786"/>
                    </a:lnTo>
                    <a:lnTo>
                      <a:pt x="300579" y="2811779"/>
                    </a:lnTo>
                    <a:lnTo>
                      <a:pt x="290501" y="2785439"/>
                    </a:lnTo>
                    <a:lnTo>
                      <a:pt x="290080" y="2778005"/>
                    </a:lnTo>
                    <a:close/>
                    <a:moveTo>
                      <a:pt x="817328" y="1508457"/>
                    </a:moveTo>
                    <a:lnTo>
                      <a:pt x="845421" y="1596212"/>
                    </a:lnTo>
                    <a:cubicBezTo>
                      <a:pt x="847898" y="1604977"/>
                      <a:pt x="846373" y="1615835"/>
                      <a:pt x="843517" y="1624979"/>
                    </a:cubicBezTo>
                    <a:cubicBezTo>
                      <a:pt x="833801" y="1656222"/>
                      <a:pt x="809415" y="1676035"/>
                      <a:pt x="786935" y="1697752"/>
                    </a:cubicBezTo>
                    <a:cubicBezTo>
                      <a:pt x="777029" y="1707278"/>
                      <a:pt x="769981" y="1720422"/>
                      <a:pt x="764267" y="1733187"/>
                    </a:cubicBezTo>
                    <a:cubicBezTo>
                      <a:pt x="749595" y="1766334"/>
                      <a:pt x="736452" y="1800245"/>
                      <a:pt x="722546" y="1833774"/>
                    </a:cubicBezTo>
                    <a:cubicBezTo>
                      <a:pt x="721212" y="1837012"/>
                      <a:pt x="717783" y="1839678"/>
                      <a:pt x="714925" y="1842157"/>
                    </a:cubicBezTo>
                    <a:cubicBezTo>
                      <a:pt x="684824" y="1866921"/>
                      <a:pt x="654535" y="1891496"/>
                      <a:pt x="624434" y="1916453"/>
                    </a:cubicBezTo>
                    <a:cubicBezTo>
                      <a:pt x="618720" y="1921215"/>
                      <a:pt x="614528" y="1928075"/>
                      <a:pt x="609004" y="1933218"/>
                    </a:cubicBezTo>
                    <a:cubicBezTo>
                      <a:pt x="601384" y="1940458"/>
                      <a:pt x="594143" y="1949602"/>
                      <a:pt x="584999" y="1953412"/>
                    </a:cubicBezTo>
                    <a:cubicBezTo>
                      <a:pt x="556234" y="1965223"/>
                      <a:pt x="543850" y="1987893"/>
                      <a:pt x="538516" y="2016468"/>
                    </a:cubicBezTo>
                    <a:cubicBezTo>
                      <a:pt x="533563" y="2042569"/>
                      <a:pt x="529371" y="2068668"/>
                      <a:pt x="523657" y="2094577"/>
                    </a:cubicBezTo>
                    <a:cubicBezTo>
                      <a:pt x="516799" y="2126200"/>
                      <a:pt x="509369" y="2157635"/>
                      <a:pt x="500986" y="2188878"/>
                    </a:cubicBezTo>
                    <a:cubicBezTo>
                      <a:pt x="497366" y="2202403"/>
                      <a:pt x="493176" y="2216691"/>
                      <a:pt x="485746" y="2228313"/>
                    </a:cubicBezTo>
                    <a:cubicBezTo>
                      <a:pt x="465171" y="2260889"/>
                      <a:pt x="451265" y="2295752"/>
                      <a:pt x="456789" y="2334043"/>
                    </a:cubicBezTo>
                    <a:cubicBezTo>
                      <a:pt x="461171" y="2364714"/>
                      <a:pt x="449931" y="2390433"/>
                      <a:pt x="432404" y="2409484"/>
                    </a:cubicBezTo>
                    <a:cubicBezTo>
                      <a:pt x="424451" y="2418153"/>
                      <a:pt x="418938" y="2426976"/>
                      <a:pt x="415303" y="2435912"/>
                    </a:cubicBezTo>
                    <a:lnTo>
                      <a:pt x="415303" y="2435912"/>
                    </a:lnTo>
                    <a:lnTo>
                      <a:pt x="415303" y="2435912"/>
                    </a:lnTo>
                    <a:lnTo>
                      <a:pt x="414227" y="2440915"/>
                    </a:lnTo>
                    <a:lnTo>
                      <a:pt x="409472" y="2463016"/>
                    </a:lnTo>
                    <a:lnTo>
                      <a:pt x="409472" y="2463017"/>
                    </a:lnTo>
                    <a:lnTo>
                      <a:pt x="411535" y="2490550"/>
                    </a:lnTo>
                    <a:lnTo>
                      <a:pt x="418115" y="2518261"/>
                    </a:lnTo>
                    <a:lnTo>
                      <a:pt x="418115" y="2518264"/>
                    </a:lnTo>
                    <a:lnTo>
                      <a:pt x="421759" y="2545006"/>
                    </a:lnTo>
                    <a:lnTo>
                      <a:pt x="417545" y="2571033"/>
                    </a:lnTo>
                    <a:cubicBezTo>
                      <a:pt x="405543" y="2612944"/>
                      <a:pt x="372966" y="2640949"/>
                      <a:pt x="344391" y="2668000"/>
                    </a:cubicBezTo>
                    <a:cubicBezTo>
                      <a:pt x="320006" y="2691053"/>
                      <a:pt x="306290" y="2716962"/>
                      <a:pt x="296001" y="2745347"/>
                    </a:cubicBezTo>
                    <a:lnTo>
                      <a:pt x="296001" y="2745348"/>
                    </a:lnTo>
                    <a:cubicBezTo>
                      <a:pt x="306290" y="2716963"/>
                      <a:pt x="320006" y="2691054"/>
                      <a:pt x="344391" y="2668001"/>
                    </a:cubicBezTo>
                    <a:cubicBezTo>
                      <a:pt x="372966" y="2640950"/>
                      <a:pt x="405543" y="2612945"/>
                      <a:pt x="417545" y="2571034"/>
                    </a:cubicBezTo>
                    <a:cubicBezTo>
                      <a:pt x="420117" y="2561985"/>
                      <a:pt x="421593" y="2553555"/>
                      <a:pt x="421760" y="2545006"/>
                    </a:cubicBezTo>
                    <a:lnTo>
                      <a:pt x="421759" y="2545006"/>
                    </a:lnTo>
                    <a:lnTo>
                      <a:pt x="421760" y="2545005"/>
                    </a:lnTo>
                    <a:cubicBezTo>
                      <a:pt x="421926" y="2536456"/>
                      <a:pt x="420783" y="2527789"/>
                      <a:pt x="418115" y="2518263"/>
                    </a:cubicBezTo>
                    <a:lnTo>
                      <a:pt x="418115" y="2518261"/>
                    </a:lnTo>
                    <a:lnTo>
                      <a:pt x="409472" y="2463017"/>
                    </a:lnTo>
                    <a:lnTo>
                      <a:pt x="414227" y="2440915"/>
                    </a:lnTo>
                    <a:lnTo>
                      <a:pt x="415303" y="2435912"/>
                    </a:lnTo>
                    <a:lnTo>
                      <a:pt x="432404" y="2409485"/>
                    </a:lnTo>
                    <a:cubicBezTo>
                      <a:pt x="449931" y="2390434"/>
                      <a:pt x="461171" y="2364715"/>
                      <a:pt x="456789" y="2334044"/>
                    </a:cubicBezTo>
                    <a:cubicBezTo>
                      <a:pt x="451265" y="2295753"/>
                      <a:pt x="465171" y="2260890"/>
                      <a:pt x="485746" y="2228314"/>
                    </a:cubicBezTo>
                    <a:cubicBezTo>
                      <a:pt x="493176" y="2216692"/>
                      <a:pt x="497366" y="2202404"/>
                      <a:pt x="500986" y="2188879"/>
                    </a:cubicBezTo>
                    <a:cubicBezTo>
                      <a:pt x="509369" y="2157636"/>
                      <a:pt x="516799" y="2126201"/>
                      <a:pt x="523657" y="2094578"/>
                    </a:cubicBezTo>
                    <a:cubicBezTo>
                      <a:pt x="529371" y="2068669"/>
                      <a:pt x="533563" y="2042570"/>
                      <a:pt x="538516" y="2016469"/>
                    </a:cubicBezTo>
                    <a:cubicBezTo>
                      <a:pt x="543850" y="1987894"/>
                      <a:pt x="556234" y="1965224"/>
                      <a:pt x="584999" y="1953413"/>
                    </a:cubicBezTo>
                    <a:cubicBezTo>
                      <a:pt x="594143" y="1949603"/>
                      <a:pt x="601384" y="1940459"/>
                      <a:pt x="609004" y="1933219"/>
                    </a:cubicBezTo>
                    <a:cubicBezTo>
                      <a:pt x="614528" y="1928076"/>
                      <a:pt x="618720" y="1921216"/>
                      <a:pt x="624434" y="1916454"/>
                    </a:cubicBezTo>
                    <a:cubicBezTo>
                      <a:pt x="654535" y="1891497"/>
                      <a:pt x="684824" y="1866922"/>
                      <a:pt x="714925" y="1842158"/>
                    </a:cubicBezTo>
                    <a:cubicBezTo>
                      <a:pt x="717783" y="1839679"/>
                      <a:pt x="721212" y="1837013"/>
                      <a:pt x="722546" y="1833775"/>
                    </a:cubicBezTo>
                    <a:cubicBezTo>
                      <a:pt x="736452" y="1800246"/>
                      <a:pt x="749596" y="1766335"/>
                      <a:pt x="764267" y="1733188"/>
                    </a:cubicBezTo>
                    <a:cubicBezTo>
                      <a:pt x="769981" y="1720423"/>
                      <a:pt x="777029" y="1707279"/>
                      <a:pt x="786936" y="1697753"/>
                    </a:cubicBezTo>
                    <a:cubicBezTo>
                      <a:pt x="809416" y="1676036"/>
                      <a:pt x="833801" y="1656223"/>
                      <a:pt x="843517" y="1624980"/>
                    </a:cubicBezTo>
                    <a:cubicBezTo>
                      <a:pt x="846374" y="1615836"/>
                      <a:pt x="847899" y="1604978"/>
                      <a:pt x="845422" y="1596213"/>
                    </a:cubicBezTo>
                    <a:close/>
                    <a:moveTo>
                      <a:pt x="798723" y="1459072"/>
                    </a:moveTo>
                    <a:lnTo>
                      <a:pt x="807941" y="1481571"/>
                    </a:lnTo>
                    <a:lnTo>
                      <a:pt x="798724" y="1459073"/>
                    </a:lnTo>
                    <a:close/>
                    <a:moveTo>
                      <a:pt x="779530" y="1268757"/>
                    </a:moveTo>
                    <a:lnTo>
                      <a:pt x="774363" y="1286068"/>
                    </a:lnTo>
                    <a:cubicBezTo>
                      <a:pt x="759789" y="1306929"/>
                      <a:pt x="753550" y="1328551"/>
                      <a:pt x="752025" y="1350626"/>
                    </a:cubicBezTo>
                    <a:lnTo>
                      <a:pt x="757620" y="1413839"/>
                    </a:lnTo>
                    <a:lnTo>
                      <a:pt x="752026" y="1350627"/>
                    </a:lnTo>
                    <a:cubicBezTo>
                      <a:pt x="753550" y="1328552"/>
                      <a:pt x="759790" y="1306929"/>
                      <a:pt x="774363" y="1286069"/>
                    </a:cubicBezTo>
                    <a:cubicBezTo>
                      <a:pt x="777506" y="1281688"/>
                      <a:pt x="779078" y="1275401"/>
                      <a:pt x="779530" y="1268757"/>
                    </a:cubicBezTo>
                    <a:close/>
                    <a:moveTo>
                      <a:pt x="837801" y="773034"/>
                    </a:moveTo>
                    <a:lnTo>
                      <a:pt x="829801" y="854378"/>
                    </a:lnTo>
                    <a:cubicBezTo>
                      <a:pt x="827515" y="878955"/>
                      <a:pt x="826753" y="903721"/>
                      <a:pt x="798747" y="915342"/>
                    </a:cubicBezTo>
                    <a:cubicBezTo>
                      <a:pt x="794365" y="917058"/>
                      <a:pt x="791127" y="922772"/>
                      <a:pt x="788269" y="927154"/>
                    </a:cubicBezTo>
                    <a:cubicBezTo>
                      <a:pt x="744261" y="994784"/>
                      <a:pt x="745405" y="1030979"/>
                      <a:pt x="791889" y="1097086"/>
                    </a:cubicBezTo>
                    <a:cubicBezTo>
                      <a:pt x="796651" y="1103944"/>
                      <a:pt x="800081" y="1118612"/>
                      <a:pt x="796271" y="1123184"/>
                    </a:cubicBezTo>
                    <a:cubicBezTo>
                      <a:pt x="780459" y="1142616"/>
                      <a:pt x="773411" y="1162953"/>
                      <a:pt x="771553" y="1184028"/>
                    </a:cubicBezTo>
                    <a:cubicBezTo>
                      <a:pt x="773411" y="1162953"/>
                      <a:pt x="780460" y="1142617"/>
                      <a:pt x="796272" y="1123185"/>
                    </a:cubicBezTo>
                    <a:cubicBezTo>
                      <a:pt x="800082" y="1118613"/>
                      <a:pt x="796652" y="1103945"/>
                      <a:pt x="791890" y="1097087"/>
                    </a:cubicBezTo>
                    <a:cubicBezTo>
                      <a:pt x="745406" y="1030980"/>
                      <a:pt x="744262" y="994785"/>
                      <a:pt x="788270" y="927155"/>
                    </a:cubicBezTo>
                    <a:cubicBezTo>
                      <a:pt x="791128" y="922773"/>
                      <a:pt x="794366" y="917059"/>
                      <a:pt x="798748" y="915343"/>
                    </a:cubicBezTo>
                    <a:cubicBezTo>
                      <a:pt x="826753" y="903722"/>
                      <a:pt x="827515" y="878956"/>
                      <a:pt x="829801" y="854379"/>
                    </a:cubicBezTo>
                    <a:cubicBezTo>
                      <a:pt x="832277" y="827329"/>
                      <a:pt x="835515" y="800276"/>
                      <a:pt x="837801" y="773035"/>
                    </a:cubicBezTo>
                    <a:close/>
                    <a:moveTo>
                      <a:pt x="782400" y="517850"/>
                    </a:moveTo>
                    <a:lnTo>
                      <a:pt x="791317" y="556046"/>
                    </a:lnTo>
                    <a:cubicBezTo>
                      <a:pt x="793413" y="564047"/>
                      <a:pt x="798937" y="572621"/>
                      <a:pt x="797795" y="580049"/>
                    </a:cubicBezTo>
                    <a:cubicBezTo>
                      <a:pt x="794461" y="601577"/>
                      <a:pt x="796890" y="622200"/>
                      <a:pt x="801176" y="642536"/>
                    </a:cubicBezTo>
                    <a:lnTo>
                      <a:pt x="813700" y="694927"/>
                    </a:lnTo>
                    <a:lnTo>
                      <a:pt x="801177" y="642537"/>
                    </a:lnTo>
                    <a:cubicBezTo>
                      <a:pt x="796891" y="622200"/>
                      <a:pt x="794462" y="601578"/>
                      <a:pt x="797796" y="580050"/>
                    </a:cubicBezTo>
                    <a:cubicBezTo>
                      <a:pt x="798938" y="572622"/>
                      <a:pt x="793414" y="564048"/>
                      <a:pt x="791318" y="556047"/>
                    </a:cubicBezTo>
                    <a:close/>
                    <a:moveTo>
                      <a:pt x="783887" y="313532"/>
                    </a:moveTo>
                    <a:lnTo>
                      <a:pt x="786245" y="324057"/>
                    </a:lnTo>
                    <a:cubicBezTo>
                      <a:pt x="786031" y="328963"/>
                      <a:pt x="785126" y="334583"/>
                      <a:pt x="784459" y="338869"/>
                    </a:cubicBezTo>
                    <a:lnTo>
                      <a:pt x="784454" y="338897"/>
                    </a:lnTo>
                    <a:lnTo>
                      <a:pt x="778363" y="367327"/>
                    </a:lnTo>
                    <a:lnTo>
                      <a:pt x="774553" y="395639"/>
                    </a:lnTo>
                    <a:lnTo>
                      <a:pt x="784454" y="338897"/>
                    </a:lnTo>
                    <a:lnTo>
                      <a:pt x="784460" y="338870"/>
                    </a:lnTo>
                    <a:cubicBezTo>
                      <a:pt x="785794" y="330298"/>
                      <a:pt x="788080" y="316389"/>
                      <a:pt x="783888" y="313533"/>
                    </a:cubicBezTo>
                    <a:close/>
                    <a:moveTo>
                      <a:pt x="761560" y="281567"/>
                    </a:moveTo>
                    <a:lnTo>
                      <a:pt x="766454" y="295414"/>
                    </a:lnTo>
                    <a:lnTo>
                      <a:pt x="766455" y="295414"/>
                    </a:lnTo>
                    <a:close/>
                    <a:moveTo>
                      <a:pt x="774880" y="24485"/>
                    </a:moveTo>
                    <a:lnTo>
                      <a:pt x="777142" y="74128"/>
                    </a:lnTo>
                    <a:cubicBezTo>
                      <a:pt x="775758" y="100173"/>
                      <a:pt x="771253" y="125875"/>
                      <a:pt x="767023" y="151568"/>
                    </a:cubicBezTo>
                    <a:lnTo>
                      <a:pt x="766824" y="153387"/>
                    </a:lnTo>
                    <a:lnTo>
                      <a:pt x="763010" y="177270"/>
                    </a:lnTo>
                    <a:lnTo>
                      <a:pt x="758551" y="228943"/>
                    </a:lnTo>
                    <a:lnTo>
                      <a:pt x="766824" y="153387"/>
                    </a:lnTo>
                    <a:lnTo>
                      <a:pt x="771220" y="125860"/>
                    </a:lnTo>
                    <a:cubicBezTo>
                      <a:pt x="773910" y="108702"/>
                      <a:pt x="776220" y="91491"/>
                      <a:pt x="777143" y="74128"/>
                    </a:cubicBezTo>
                    <a:close/>
                    <a:moveTo>
                      <a:pt x="313354" y="0"/>
                    </a:moveTo>
                    <a:lnTo>
                      <a:pt x="777461" y="0"/>
                    </a:lnTo>
                    <a:lnTo>
                      <a:pt x="774743" y="21485"/>
                    </a:lnTo>
                    <a:lnTo>
                      <a:pt x="777461" y="0"/>
                    </a:lnTo>
                    <a:lnTo>
                      <a:pt x="4543952" y="1"/>
                    </a:lnTo>
                    <a:lnTo>
                      <a:pt x="4543952" y="6858000"/>
                    </a:lnTo>
                    <a:lnTo>
                      <a:pt x="284400" y="6858000"/>
                    </a:lnTo>
                    <a:lnTo>
                      <a:pt x="112147" y="6858000"/>
                    </a:lnTo>
                    <a:lnTo>
                      <a:pt x="102447" y="6815515"/>
                    </a:lnTo>
                    <a:cubicBezTo>
                      <a:pt x="96923" y="6793034"/>
                      <a:pt x="87016" y="6771318"/>
                      <a:pt x="83396" y="6748457"/>
                    </a:cubicBezTo>
                    <a:cubicBezTo>
                      <a:pt x="74824" y="6694163"/>
                      <a:pt x="68728" y="6639487"/>
                      <a:pt x="61870" y="6584811"/>
                    </a:cubicBezTo>
                    <a:cubicBezTo>
                      <a:pt x="54821" y="6528423"/>
                      <a:pt x="47391" y="6472224"/>
                      <a:pt x="41105" y="6415832"/>
                    </a:cubicBezTo>
                    <a:cubicBezTo>
                      <a:pt x="37865" y="6384971"/>
                      <a:pt x="37295" y="6353918"/>
                      <a:pt x="34247" y="6323057"/>
                    </a:cubicBezTo>
                    <a:cubicBezTo>
                      <a:pt x="31579" y="6296004"/>
                      <a:pt x="26626" y="6269143"/>
                      <a:pt x="23386" y="6242092"/>
                    </a:cubicBezTo>
                    <a:cubicBezTo>
                      <a:pt x="20720" y="6218659"/>
                      <a:pt x="19196" y="6195036"/>
                      <a:pt x="16528" y="6171604"/>
                    </a:cubicBezTo>
                    <a:cubicBezTo>
                      <a:pt x="12148" y="6134074"/>
                      <a:pt x="7194" y="6096735"/>
                      <a:pt x="2622" y="6059396"/>
                    </a:cubicBezTo>
                    <a:lnTo>
                      <a:pt x="0" y="6041768"/>
                    </a:lnTo>
                    <a:lnTo>
                      <a:pt x="0" y="6000936"/>
                    </a:lnTo>
                    <a:lnTo>
                      <a:pt x="3670" y="5957594"/>
                    </a:lnTo>
                    <a:lnTo>
                      <a:pt x="0" y="5912510"/>
                    </a:lnTo>
                    <a:lnTo>
                      <a:pt x="0" y="5886400"/>
                    </a:lnTo>
                    <a:lnTo>
                      <a:pt x="1098" y="5864317"/>
                    </a:lnTo>
                    <a:cubicBezTo>
                      <a:pt x="7576" y="5839360"/>
                      <a:pt x="16720" y="5815168"/>
                      <a:pt x="24720" y="5790591"/>
                    </a:cubicBezTo>
                    <a:cubicBezTo>
                      <a:pt x="25672" y="5787923"/>
                      <a:pt x="25864" y="5784685"/>
                      <a:pt x="26434" y="5781829"/>
                    </a:cubicBezTo>
                    <a:cubicBezTo>
                      <a:pt x="29675" y="5765634"/>
                      <a:pt x="32913" y="5749633"/>
                      <a:pt x="35771" y="5733439"/>
                    </a:cubicBezTo>
                    <a:cubicBezTo>
                      <a:pt x="37295" y="5724677"/>
                      <a:pt x="37485" y="5715722"/>
                      <a:pt x="38819" y="5706958"/>
                    </a:cubicBezTo>
                    <a:cubicBezTo>
                      <a:pt x="44153" y="5673049"/>
                      <a:pt x="35199" y="5635710"/>
                      <a:pt x="58250" y="5606371"/>
                    </a:cubicBezTo>
                    <a:cubicBezTo>
                      <a:pt x="73110" y="5587320"/>
                      <a:pt x="69680" y="5568841"/>
                      <a:pt x="67394" y="5548459"/>
                    </a:cubicBezTo>
                    <a:cubicBezTo>
                      <a:pt x="65680" y="5533026"/>
                      <a:pt x="66252" y="5517214"/>
                      <a:pt x="66060" y="5501593"/>
                    </a:cubicBezTo>
                    <a:cubicBezTo>
                      <a:pt x="65490" y="5474160"/>
                      <a:pt x="65298" y="5446727"/>
                      <a:pt x="64346" y="5419294"/>
                    </a:cubicBezTo>
                    <a:cubicBezTo>
                      <a:pt x="63966" y="5410530"/>
                      <a:pt x="59202" y="5401578"/>
                      <a:pt x="59964" y="5393004"/>
                    </a:cubicBezTo>
                    <a:cubicBezTo>
                      <a:pt x="63584" y="5353378"/>
                      <a:pt x="69300" y="5313753"/>
                      <a:pt x="72538" y="5274128"/>
                    </a:cubicBezTo>
                    <a:cubicBezTo>
                      <a:pt x="74442" y="5251649"/>
                      <a:pt x="70824" y="5228596"/>
                      <a:pt x="73490" y="5206307"/>
                    </a:cubicBezTo>
                    <a:cubicBezTo>
                      <a:pt x="76538" y="5180590"/>
                      <a:pt x="84348" y="5155444"/>
                      <a:pt x="89113" y="5129915"/>
                    </a:cubicBezTo>
                    <a:cubicBezTo>
                      <a:pt x="90445" y="5122866"/>
                      <a:pt x="88731" y="5115056"/>
                      <a:pt x="88351" y="5107626"/>
                    </a:cubicBezTo>
                    <a:cubicBezTo>
                      <a:pt x="87968" y="5099244"/>
                      <a:pt x="87206" y="5091051"/>
                      <a:pt x="87016" y="5082669"/>
                    </a:cubicBezTo>
                    <a:cubicBezTo>
                      <a:pt x="86634" y="5057140"/>
                      <a:pt x="87206" y="5031613"/>
                      <a:pt x="85872" y="5006085"/>
                    </a:cubicBezTo>
                    <a:cubicBezTo>
                      <a:pt x="85110" y="4990464"/>
                      <a:pt x="77300" y="4974081"/>
                      <a:pt x="80158" y="4959601"/>
                    </a:cubicBezTo>
                    <a:cubicBezTo>
                      <a:pt x="85682" y="4930074"/>
                      <a:pt x="73300" y="4900545"/>
                      <a:pt x="83586" y="4871018"/>
                    </a:cubicBezTo>
                    <a:cubicBezTo>
                      <a:pt x="86634" y="4861872"/>
                      <a:pt x="79014" y="4849299"/>
                      <a:pt x="78634" y="4838249"/>
                    </a:cubicBezTo>
                    <a:cubicBezTo>
                      <a:pt x="77682" y="4810626"/>
                      <a:pt x="77872" y="4783003"/>
                      <a:pt x="78062" y="4755380"/>
                    </a:cubicBezTo>
                    <a:cubicBezTo>
                      <a:pt x="78252" y="4730613"/>
                      <a:pt x="75586" y="4704894"/>
                      <a:pt x="80920" y="4681082"/>
                    </a:cubicBezTo>
                    <a:cubicBezTo>
                      <a:pt x="86634" y="4656125"/>
                      <a:pt x="85872" y="4633646"/>
                      <a:pt x="79396" y="4609451"/>
                    </a:cubicBezTo>
                    <a:cubicBezTo>
                      <a:pt x="75014" y="4592877"/>
                      <a:pt x="74442" y="4575350"/>
                      <a:pt x="73110" y="4558206"/>
                    </a:cubicBezTo>
                    <a:cubicBezTo>
                      <a:pt x="71586" y="4539727"/>
                      <a:pt x="75586" y="4519342"/>
                      <a:pt x="69300" y="4502578"/>
                    </a:cubicBezTo>
                    <a:cubicBezTo>
                      <a:pt x="50629" y="4452664"/>
                      <a:pt x="46629" y="4401418"/>
                      <a:pt x="46629" y="4349221"/>
                    </a:cubicBezTo>
                    <a:cubicBezTo>
                      <a:pt x="46629" y="4339694"/>
                      <a:pt x="49295" y="4329978"/>
                      <a:pt x="52153" y="4320836"/>
                    </a:cubicBezTo>
                    <a:cubicBezTo>
                      <a:pt x="69300" y="4267492"/>
                      <a:pt x="67776" y="4213960"/>
                      <a:pt x="57297" y="4159666"/>
                    </a:cubicBezTo>
                    <a:cubicBezTo>
                      <a:pt x="55011" y="4148426"/>
                      <a:pt x="54629" y="4135853"/>
                      <a:pt x="56915" y="4124613"/>
                    </a:cubicBezTo>
                    <a:cubicBezTo>
                      <a:pt x="63584" y="4092988"/>
                      <a:pt x="74634" y="4062317"/>
                      <a:pt x="79396" y="4030502"/>
                    </a:cubicBezTo>
                    <a:cubicBezTo>
                      <a:pt x="87206" y="3977924"/>
                      <a:pt x="60918" y="3932393"/>
                      <a:pt x="43771" y="3885337"/>
                    </a:cubicBezTo>
                    <a:cubicBezTo>
                      <a:pt x="31627" y="3851760"/>
                      <a:pt x="8016" y="3821934"/>
                      <a:pt x="426" y="3786776"/>
                    </a:cubicBezTo>
                    <a:lnTo>
                      <a:pt x="0" y="3773896"/>
                    </a:lnTo>
                    <a:lnTo>
                      <a:pt x="0" y="3393881"/>
                    </a:lnTo>
                    <a:lnTo>
                      <a:pt x="11838" y="3359515"/>
                    </a:lnTo>
                    <a:cubicBezTo>
                      <a:pt x="14434" y="3346204"/>
                      <a:pt x="14910" y="3332773"/>
                      <a:pt x="12910" y="3318770"/>
                    </a:cubicBezTo>
                    <a:cubicBezTo>
                      <a:pt x="12243" y="3314103"/>
                      <a:pt x="9909" y="3308769"/>
                      <a:pt x="6718" y="3304078"/>
                    </a:cubicBezTo>
                    <a:lnTo>
                      <a:pt x="0" y="3297656"/>
                    </a:lnTo>
                    <a:lnTo>
                      <a:pt x="0" y="3207866"/>
                    </a:lnTo>
                    <a:lnTo>
                      <a:pt x="15553" y="3186770"/>
                    </a:lnTo>
                    <a:cubicBezTo>
                      <a:pt x="28483" y="3162328"/>
                      <a:pt x="30484" y="3134646"/>
                      <a:pt x="36341" y="3107499"/>
                    </a:cubicBezTo>
                    <a:cubicBezTo>
                      <a:pt x="41105" y="3085402"/>
                      <a:pt x="41295" y="3064826"/>
                      <a:pt x="38057" y="3042727"/>
                    </a:cubicBezTo>
                    <a:cubicBezTo>
                      <a:pt x="30817" y="2994721"/>
                      <a:pt x="41105" y="2948046"/>
                      <a:pt x="54249" y="2901942"/>
                    </a:cubicBezTo>
                    <a:cubicBezTo>
                      <a:pt x="63012" y="2871461"/>
                      <a:pt x="68346" y="2840218"/>
                      <a:pt x="77300" y="2809929"/>
                    </a:cubicBezTo>
                    <a:cubicBezTo>
                      <a:pt x="84158" y="2787258"/>
                      <a:pt x="92351" y="2764589"/>
                      <a:pt x="103399" y="2743825"/>
                    </a:cubicBezTo>
                    <a:cubicBezTo>
                      <a:pt x="119594" y="2713722"/>
                      <a:pt x="143978" y="2687435"/>
                      <a:pt x="137500" y="2649142"/>
                    </a:cubicBezTo>
                    <a:cubicBezTo>
                      <a:pt x="131786" y="2615420"/>
                      <a:pt x="143786" y="2584941"/>
                      <a:pt x="155217" y="2554078"/>
                    </a:cubicBezTo>
                    <a:cubicBezTo>
                      <a:pt x="163599" y="2531408"/>
                      <a:pt x="172173" y="2508741"/>
                      <a:pt x="177507" y="2485306"/>
                    </a:cubicBezTo>
                    <a:cubicBezTo>
                      <a:pt x="183794" y="2457491"/>
                      <a:pt x="181126" y="2426058"/>
                      <a:pt x="192748" y="2401291"/>
                    </a:cubicBezTo>
                    <a:cubicBezTo>
                      <a:pt x="204940" y="2375382"/>
                      <a:pt x="196748" y="2353858"/>
                      <a:pt x="193318" y="2330805"/>
                    </a:cubicBezTo>
                    <a:cubicBezTo>
                      <a:pt x="187984" y="2294038"/>
                      <a:pt x="178077" y="2257458"/>
                      <a:pt x="190652" y="2220311"/>
                    </a:cubicBezTo>
                    <a:cubicBezTo>
                      <a:pt x="205892" y="2175162"/>
                      <a:pt x="222275" y="2130392"/>
                      <a:pt x="236753" y="2085053"/>
                    </a:cubicBezTo>
                    <a:cubicBezTo>
                      <a:pt x="242280" y="2067524"/>
                      <a:pt x="244566" y="2048667"/>
                      <a:pt x="247042" y="2030377"/>
                    </a:cubicBezTo>
                    <a:cubicBezTo>
                      <a:pt x="249138" y="2013042"/>
                      <a:pt x="243804" y="1992278"/>
                      <a:pt x="251804" y="1978939"/>
                    </a:cubicBezTo>
                    <a:cubicBezTo>
                      <a:pt x="272379" y="1944648"/>
                      <a:pt x="282475" y="1909407"/>
                      <a:pt x="282475" y="1869779"/>
                    </a:cubicBezTo>
                    <a:cubicBezTo>
                      <a:pt x="282475" y="1854919"/>
                      <a:pt x="291049" y="1840440"/>
                      <a:pt x="292573" y="1825392"/>
                    </a:cubicBezTo>
                    <a:cubicBezTo>
                      <a:pt x="294477" y="1804815"/>
                      <a:pt x="299622" y="1781193"/>
                      <a:pt x="292381" y="1763286"/>
                    </a:cubicBezTo>
                    <a:cubicBezTo>
                      <a:pt x="275237" y="1721184"/>
                      <a:pt x="289525" y="1687085"/>
                      <a:pt x="306480" y="1650316"/>
                    </a:cubicBezTo>
                    <a:cubicBezTo>
                      <a:pt x="323244" y="1614119"/>
                      <a:pt x="336579" y="1576018"/>
                      <a:pt x="347629" y="1537536"/>
                    </a:cubicBezTo>
                    <a:cubicBezTo>
                      <a:pt x="351629" y="1523058"/>
                      <a:pt x="344961" y="1505723"/>
                      <a:pt x="343629" y="1489719"/>
                    </a:cubicBezTo>
                    <a:cubicBezTo>
                      <a:pt x="343247" y="1484003"/>
                      <a:pt x="342675" y="1477716"/>
                      <a:pt x="344581" y="1472574"/>
                    </a:cubicBezTo>
                    <a:cubicBezTo>
                      <a:pt x="362870" y="1422853"/>
                      <a:pt x="376776" y="1372367"/>
                      <a:pt x="367252" y="1318455"/>
                    </a:cubicBezTo>
                    <a:cubicBezTo>
                      <a:pt x="366298" y="1313503"/>
                      <a:pt x="368394" y="1307977"/>
                      <a:pt x="369728" y="1303023"/>
                    </a:cubicBezTo>
                    <a:cubicBezTo>
                      <a:pt x="376586" y="1278828"/>
                      <a:pt x="387444" y="1255205"/>
                      <a:pt x="389921" y="1230632"/>
                    </a:cubicBezTo>
                    <a:cubicBezTo>
                      <a:pt x="396017" y="1170050"/>
                      <a:pt x="398495" y="1109090"/>
                      <a:pt x="402495" y="1048124"/>
                    </a:cubicBezTo>
                    <a:cubicBezTo>
                      <a:pt x="402685" y="1044314"/>
                      <a:pt x="402685" y="1040314"/>
                      <a:pt x="404019" y="1036886"/>
                    </a:cubicBezTo>
                    <a:cubicBezTo>
                      <a:pt x="412211" y="1014405"/>
                      <a:pt x="409543" y="994784"/>
                      <a:pt x="393923" y="975732"/>
                    </a:cubicBezTo>
                    <a:cubicBezTo>
                      <a:pt x="387064" y="967349"/>
                      <a:pt x="383444" y="955919"/>
                      <a:pt x="379634" y="945443"/>
                    </a:cubicBezTo>
                    <a:cubicBezTo>
                      <a:pt x="373918" y="930010"/>
                      <a:pt x="368394" y="914199"/>
                      <a:pt x="364774" y="898197"/>
                    </a:cubicBezTo>
                    <a:cubicBezTo>
                      <a:pt x="361346" y="882383"/>
                      <a:pt x="356583" y="865429"/>
                      <a:pt x="359250" y="850188"/>
                    </a:cubicBezTo>
                    <a:cubicBezTo>
                      <a:pt x="364012" y="822755"/>
                      <a:pt x="374680" y="796654"/>
                      <a:pt x="381730" y="769604"/>
                    </a:cubicBezTo>
                    <a:cubicBezTo>
                      <a:pt x="384206" y="760269"/>
                      <a:pt x="383824" y="749981"/>
                      <a:pt x="384016" y="740267"/>
                    </a:cubicBezTo>
                    <a:cubicBezTo>
                      <a:pt x="384586" y="717976"/>
                      <a:pt x="379062" y="695115"/>
                      <a:pt x="394875" y="674922"/>
                    </a:cubicBezTo>
                    <a:cubicBezTo>
                      <a:pt x="409733" y="656254"/>
                      <a:pt x="405353" y="637391"/>
                      <a:pt x="394113" y="617771"/>
                    </a:cubicBezTo>
                    <a:cubicBezTo>
                      <a:pt x="386110" y="603672"/>
                      <a:pt x="379824" y="587671"/>
                      <a:pt x="376776" y="571859"/>
                    </a:cubicBezTo>
                    <a:cubicBezTo>
                      <a:pt x="372586" y="550140"/>
                      <a:pt x="370870" y="528614"/>
                      <a:pt x="373348" y="505181"/>
                    </a:cubicBezTo>
                    <a:cubicBezTo>
                      <a:pt x="375062" y="488606"/>
                      <a:pt x="375824" y="475080"/>
                      <a:pt x="385920" y="462125"/>
                    </a:cubicBezTo>
                    <a:cubicBezTo>
                      <a:pt x="387444" y="460031"/>
                      <a:pt x="387826" y="456221"/>
                      <a:pt x="387634" y="453363"/>
                    </a:cubicBezTo>
                    <a:cubicBezTo>
                      <a:pt x="384396" y="415834"/>
                      <a:pt x="386110" y="378685"/>
                      <a:pt x="388399" y="340773"/>
                    </a:cubicBezTo>
                    <a:cubicBezTo>
                      <a:pt x="391445" y="292578"/>
                      <a:pt x="382492" y="241900"/>
                      <a:pt x="350487" y="200181"/>
                    </a:cubicBezTo>
                    <a:cubicBezTo>
                      <a:pt x="345723" y="194084"/>
                      <a:pt x="343629" y="184940"/>
                      <a:pt x="342485" y="176938"/>
                    </a:cubicBezTo>
                    <a:cubicBezTo>
                      <a:pt x="337533" y="139218"/>
                      <a:pt x="334103" y="101307"/>
                      <a:pt x="328579" y="63586"/>
                    </a:cubicBezTo>
                    <a:cubicBezTo>
                      <a:pt x="325530" y="43011"/>
                      <a:pt x="322862" y="21485"/>
                      <a:pt x="314480" y="2816"/>
                    </a:cubicBez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30" name="Group 22">
              <a:extLst>
                <a:ext uri="{FF2B5EF4-FFF2-40B4-BE49-F238E27FC236}">
                  <a16:creationId xmlns:a16="http://schemas.microsoft.com/office/drawing/2014/main" id="{043AD90C-3309-4439-99A6-B9EE5E85B3A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7620000" y="-1"/>
              <a:ext cx="874716" cy="6858001"/>
              <a:chOff x="7620000" y="-1"/>
              <a:chExt cx="874716" cy="6858001"/>
            </a:xfrm>
          </p:grpSpPr>
          <p:sp>
            <p:nvSpPr>
              <p:cNvPr id="24" name="Freeform: Shape 23">
                <a:extLst>
                  <a:ext uri="{FF2B5EF4-FFF2-40B4-BE49-F238E27FC236}">
                    <a16:creationId xmlns:a16="http://schemas.microsoft.com/office/drawing/2014/main" id="{7A3E9337-6002-4002-B793-055F19307F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1" name="Freeform: Shape 24">
                <a:extLst>
                  <a:ext uri="{FF2B5EF4-FFF2-40B4-BE49-F238E27FC236}">
                    <a16:creationId xmlns:a16="http://schemas.microsoft.com/office/drawing/2014/main" id="{CA6D3F49-18AE-475F-915A-DF73EF064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pic>
        <p:nvPicPr>
          <p:cNvPr id="7" name="Picture 6">
            <a:extLst>
              <a:ext uri="{FF2B5EF4-FFF2-40B4-BE49-F238E27FC236}">
                <a16:creationId xmlns:a16="http://schemas.microsoft.com/office/drawing/2014/main" id="{6609DFE0-21A7-7933-D1D2-F8563584D9AC}"/>
              </a:ext>
            </a:extLst>
          </p:cNvPr>
          <p:cNvPicPr>
            <a:picLocks noChangeAspect="1"/>
          </p:cNvPicPr>
          <p:nvPr/>
        </p:nvPicPr>
        <p:blipFill>
          <a:blip r:embed="rId3"/>
          <a:stretch>
            <a:fillRect/>
          </a:stretch>
        </p:blipFill>
        <p:spPr>
          <a:xfrm>
            <a:off x="8585685" y="1082354"/>
            <a:ext cx="2955938" cy="3023979"/>
          </a:xfrm>
          <a:prstGeom prst="rect">
            <a:avLst/>
          </a:prstGeom>
        </p:spPr>
      </p:pic>
    </p:spTree>
    <p:extLst>
      <p:ext uri="{BB962C8B-B14F-4D97-AF65-F5344CB8AC3E}">
        <p14:creationId xmlns:p14="http://schemas.microsoft.com/office/powerpoint/2010/main" val="2956141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8" name="Arc 17">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E05FE99-F24A-6BFB-B5D3-EE5E18688FE2}"/>
              </a:ext>
            </a:extLst>
          </p:cNvPr>
          <p:cNvSpPr>
            <a:spLocks noGrp="1"/>
          </p:cNvSpPr>
          <p:nvPr>
            <p:ph type="title"/>
          </p:nvPr>
        </p:nvSpPr>
        <p:spPr>
          <a:xfrm>
            <a:off x="3525142" y="13597"/>
            <a:ext cx="5458838" cy="823913"/>
          </a:xfrm>
          <a:solidFill>
            <a:schemeClr val="tx2">
              <a:lumMod val="20000"/>
              <a:lumOff val="80000"/>
            </a:schemeClr>
          </a:solidFill>
        </p:spPr>
        <p:txBody>
          <a:bodyPr>
            <a:normAutofit/>
          </a:bodyPr>
          <a:lstStyle/>
          <a:p>
            <a:r>
              <a:rPr lang="en-GB" dirty="0"/>
              <a:t>  Project description</a:t>
            </a:r>
          </a:p>
        </p:txBody>
      </p:sp>
      <p:sp>
        <p:nvSpPr>
          <p:cNvPr id="20" name="Freeform: Shape 19">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AE974BF1-4E47-5AA6-F766-B2EC2AFB3573}"/>
              </a:ext>
            </a:extLst>
          </p:cNvPr>
          <p:cNvPicPr>
            <a:picLocks noChangeAspect="1"/>
          </p:cNvPicPr>
          <p:nvPr/>
        </p:nvPicPr>
        <p:blipFill>
          <a:blip r:embed="rId2"/>
          <a:stretch>
            <a:fillRect/>
          </a:stretch>
        </p:blipFill>
        <p:spPr>
          <a:xfrm>
            <a:off x="703182" y="900456"/>
            <a:ext cx="4777381" cy="488734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789C74CE-02ED-B7C6-34A6-9DB32E1915F1}"/>
              </a:ext>
            </a:extLst>
          </p:cNvPr>
          <p:cNvSpPr>
            <a:spLocks noGrp="1"/>
          </p:cNvSpPr>
          <p:nvPr>
            <p:ph idx="1"/>
          </p:nvPr>
        </p:nvSpPr>
        <p:spPr>
          <a:xfrm>
            <a:off x="5658742" y="1293880"/>
            <a:ext cx="5458838" cy="4192520"/>
          </a:xfrm>
          <a:solidFill>
            <a:schemeClr val="tx2">
              <a:lumMod val="20000"/>
              <a:lumOff val="80000"/>
            </a:schemeClr>
          </a:solidFill>
        </p:spPr>
        <p:txBody>
          <a:bodyPr>
            <a:normAutofit/>
          </a:bodyPr>
          <a:lstStyle/>
          <a:p>
            <a:endParaRPr lang="en-GB" sz="2000" dirty="0"/>
          </a:p>
          <a:p>
            <a:r>
              <a:rPr lang="en-GB" sz="2000" dirty="0"/>
              <a:t>Project timeline: 3 months</a:t>
            </a:r>
          </a:p>
          <a:p>
            <a:r>
              <a:rPr lang="en-GB" sz="2000" dirty="0"/>
              <a:t>This product is intended to allow athletes and individuals leading active lifestyles to improve their performance and recover faster. </a:t>
            </a:r>
          </a:p>
          <a:p>
            <a:r>
              <a:rPr lang="en-GB" sz="2000" dirty="0"/>
              <a:t>The solution contains an assortment of vital vitamins and minerals in appropriate levels to help optimal functionality and recovery (Smith et al., 2014)</a:t>
            </a:r>
          </a:p>
          <a:p>
            <a:r>
              <a:rPr lang="en-GB" sz="2000" dirty="0"/>
              <a:t>The usefulness and safety of this supplement have been decisively proved through thorough scientific testing.</a:t>
            </a:r>
          </a:p>
        </p:txBody>
      </p:sp>
    </p:spTree>
    <p:extLst>
      <p:ext uri="{BB962C8B-B14F-4D97-AF65-F5344CB8AC3E}">
        <p14:creationId xmlns:p14="http://schemas.microsoft.com/office/powerpoint/2010/main" val="2753292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B47B0-9EE6-3F36-8BA3-945D499C90B2}"/>
              </a:ext>
            </a:extLst>
          </p:cNvPr>
          <p:cNvSpPr>
            <a:spLocks noGrp="1"/>
          </p:cNvSpPr>
          <p:nvPr>
            <p:ph type="title"/>
          </p:nvPr>
        </p:nvSpPr>
        <p:spPr>
          <a:xfrm>
            <a:off x="640080" y="300037"/>
            <a:ext cx="10515600" cy="981075"/>
          </a:xfrm>
          <a:solidFill>
            <a:schemeClr val="tx2">
              <a:lumMod val="20000"/>
              <a:lumOff val="80000"/>
            </a:schemeClr>
          </a:solidFill>
        </p:spPr>
        <p:txBody>
          <a:bodyPr/>
          <a:lstStyle/>
          <a:p>
            <a:r>
              <a:rPr lang="en-GB" dirty="0"/>
              <a:t>                                Scope</a:t>
            </a:r>
          </a:p>
        </p:txBody>
      </p:sp>
      <p:sp>
        <p:nvSpPr>
          <p:cNvPr id="3" name="Content Placeholder 2">
            <a:extLst>
              <a:ext uri="{FF2B5EF4-FFF2-40B4-BE49-F238E27FC236}">
                <a16:creationId xmlns:a16="http://schemas.microsoft.com/office/drawing/2014/main" id="{6E42BFF2-2D8C-8B0B-E0E4-3FECD45E4C09}"/>
              </a:ext>
            </a:extLst>
          </p:cNvPr>
          <p:cNvSpPr>
            <a:spLocks noGrp="1"/>
          </p:cNvSpPr>
          <p:nvPr>
            <p:ph idx="1"/>
          </p:nvPr>
        </p:nvSpPr>
        <p:spPr>
          <a:xfrm>
            <a:off x="300568" y="1421765"/>
            <a:ext cx="6138332" cy="4351338"/>
          </a:xfrm>
          <a:solidFill>
            <a:schemeClr val="tx2">
              <a:lumMod val="20000"/>
              <a:lumOff val="80000"/>
            </a:schemeClr>
          </a:solidFill>
        </p:spPr>
        <p:txBody>
          <a:bodyPr>
            <a:normAutofit/>
          </a:bodyPr>
          <a:lstStyle/>
          <a:p>
            <a:r>
              <a:rPr lang="en-GB" sz="2000" dirty="0"/>
              <a:t>Introduce Vita-sport Pro Vitamin product to people</a:t>
            </a:r>
          </a:p>
          <a:p>
            <a:r>
              <a:rPr lang="en-GB" sz="2000" dirty="0"/>
              <a:t>Goal is to increase revenue and earnings</a:t>
            </a:r>
          </a:p>
          <a:p>
            <a:r>
              <a:rPr lang="en-GB" sz="2000" dirty="0"/>
              <a:t>Duties include market analysis, online and offline advertising</a:t>
            </a:r>
          </a:p>
          <a:p>
            <a:r>
              <a:rPr lang="en-GB" sz="2000" dirty="0"/>
              <a:t>Conduct surveys and studies to identify relevant client groups and demographics</a:t>
            </a:r>
          </a:p>
          <a:p>
            <a:r>
              <a:rPr lang="en-GB" sz="2000" dirty="0"/>
              <a:t>Allocate resources (promotional materials, packaging materials, advertising budget)</a:t>
            </a:r>
          </a:p>
          <a:p>
            <a:r>
              <a:rPr lang="en-GB" sz="2000" dirty="0"/>
              <a:t>Implement safeguards to minimize risks associated with the project.</a:t>
            </a:r>
          </a:p>
        </p:txBody>
      </p:sp>
      <p:pic>
        <p:nvPicPr>
          <p:cNvPr id="7" name="Picture 6">
            <a:extLst>
              <a:ext uri="{FF2B5EF4-FFF2-40B4-BE49-F238E27FC236}">
                <a16:creationId xmlns:a16="http://schemas.microsoft.com/office/drawing/2014/main" id="{B0489B09-ADFE-8A8F-2C48-45CA59A72651}"/>
              </a:ext>
            </a:extLst>
          </p:cNvPr>
          <p:cNvPicPr>
            <a:picLocks noChangeAspect="1"/>
          </p:cNvPicPr>
          <p:nvPr/>
        </p:nvPicPr>
        <p:blipFill>
          <a:blip r:embed="rId2"/>
          <a:stretch>
            <a:fillRect/>
          </a:stretch>
        </p:blipFill>
        <p:spPr>
          <a:xfrm>
            <a:off x="6791325" y="2099161"/>
            <a:ext cx="4579832" cy="3421677"/>
          </a:xfrm>
          <a:prstGeom prst="rect">
            <a:avLst/>
          </a:prstGeom>
        </p:spPr>
      </p:pic>
    </p:spTree>
    <p:extLst>
      <p:ext uri="{BB962C8B-B14F-4D97-AF65-F5344CB8AC3E}">
        <p14:creationId xmlns:p14="http://schemas.microsoft.com/office/powerpoint/2010/main" val="2482331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52E00-591F-64C5-BE8E-7AD49EA5DB20}"/>
              </a:ext>
            </a:extLst>
          </p:cNvPr>
          <p:cNvSpPr>
            <a:spLocks noGrp="1"/>
          </p:cNvSpPr>
          <p:nvPr>
            <p:ph type="title"/>
          </p:nvPr>
        </p:nvSpPr>
        <p:spPr>
          <a:xfrm>
            <a:off x="838200" y="365125"/>
            <a:ext cx="10515600" cy="701675"/>
          </a:xfrm>
          <a:solidFill>
            <a:schemeClr val="bg2"/>
          </a:solidFill>
        </p:spPr>
        <p:txBody>
          <a:bodyPr/>
          <a:lstStyle/>
          <a:p>
            <a:r>
              <a:rPr lang="en-GB" dirty="0"/>
              <a:t>              Work Breakdown Structure</a:t>
            </a:r>
          </a:p>
        </p:txBody>
      </p:sp>
      <p:sp>
        <p:nvSpPr>
          <p:cNvPr id="125" name="Text Box 6">
            <a:extLst>
              <a:ext uri="{FF2B5EF4-FFF2-40B4-BE49-F238E27FC236}">
                <a16:creationId xmlns:a16="http://schemas.microsoft.com/office/drawing/2014/main" id="{FE6804FE-8A56-D421-7D02-0C036CF716BC}"/>
              </a:ext>
            </a:extLst>
          </p:cNvPr>
          <p:cNvSpPr txBox="1">
            <a:spLocks noGrp="1"/>
          </p:cNvSpPr>
          <p:nvPr>
            <p:ph idx="1"/>
          </p:nvPr>
        </p:nvSpPr>
        <p:spPr>
          <a:xfrm>
            <a:off x="5254837" y="1310070"/>
            <a:ext cx="1920240" cy="503872"/>
          </a:xfrm>
          <a:prstGeom prst="rect">
            <a:avLst/>
          </a:prstGeom>
          <a:solidFill>
            <a:srgbClr val="00B0F0"/>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indent="0" algn="ctr">
              <a:lnSpc>
                <a:spcPct val="107000"/>
              </a:lnSpc>
              <a:spcAft>
                <a:spcPts val="800"/>
              </a:spcAft>
              <a:buNone/>
            </a:pPr>
            <a:r>
              <a:rPr lang="en-US" sz="1800" kern="1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Product Launch</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7" name="TextBox 126">
            <a:extLst>
              <a:ext uri="{FF2B5EF4-FFF2-40B4-BE49-F238E27FC236}">
                <a16:creationId xmlns:a16="http://schemas.microsoft.com/office/drawing/2014/main" id="{9CA71A4E-CD58-9F12-97A4-4BA0D8AC68E0}"/>
              </a:ext>
            </a:extLst>
          </p:cNvPr>
          <p:cNvSpPr txBox="1"/>
          <p:nvPr/>
        </p:nvSpPr>
        <p:spPr>
          <a:xfrm flipH="1">
            <a:off x="47943" y="2282298"/>
            <a:ext cx="1871559" cy="523220"/>
          </a:xfrm>
          <a:prstGeom prst="rect">
            <a:avLst/>
          </a:prstGeom>
          <a:solidFill>
            <a:schemeClr val="tx2">
              <a:lumMod val="20000"/>
              <a:lumOff val="80000"/>
            </a:schemeClr>
          </a:solidFill>
        </p:spPr>
        <p:txBody>
          <a:bodyPr wrap="square" rtlCol="0">
            <a:spAutoFit/>
          </a:bodyPr>
          <a:lstStyle/>
          <a:p>
            <a:r>
              <a:rPr lang="en-GB" sz="1400" dirty="0"/>
              <a:t>Project requirement identification </a:t>
            </a:r>
          </a:p>
        </p:txBody>
      </p:sp>
      <p:sp>
        <p:nvSpPr>
          <p:cNvPr id="128" name="TextBox 127">
            <a:extLst>
              <a:ext uri="{FF2B5EF4-FFF2-40B4-BE49-F238E27FC236}">
                <a16:creationId xmlns:a16="http://schemas.microsoft.com/office/drawing/2014/main" id="{430170F6-2812-440B-AEC1-2FAC0663B667}"/>
              </a:ext>
            </a:extLst>
          </p:cNvPr>
          <p:cNvSpPr txBox="1"/>
          <p:nvPr/>
        </p:nvSpPr>
        <p:spPr>
          <a:xfrm flipH="1">
            <a:off x="47942" y="3200040"/>
            <a:ext cx="1871559" cy="523220"/>
          </a:xfrm>
          <a:prstGeom prst="rect">
            <a:avLst/>
          </a:prstGeom>
          <a:solidFill>
            <a:schemeClr val="tx2">
              <a:lumMod val="20000"/>
              <a:lumOff val="80000"/>
            </a:schemeClr>
          </a:solidFill>
        </p:spPr>
        <p:txBody>
          <a:bodyPr wrap="square" rtlCol="0">
            <a:spAutoFit/>
          </a:bodyPr>
          <a:lstStyle/>
          <a:p>
            <a:r>
              <a:rPr lang="en-GB" sz="1400" dirty="0"/>
              <a:t>Project feasibility analysis </a:t>
            </a:r>
          </a:p>
        </p:txBody>
      </p:sp>
      <p:sp>
        <p:nvSpPr>
          <p:cNvPr id="129" name="TextBox 128">
            <a:extLst>
              <a:ext uri="{FF2B5EF4-FFF2-40B4-BE49-F238E27FC236}">
                <a16:creationId xmlns:a16="http://schemas.microsoft.com/office/drawing/2014/main" id="{BB3202E6-3874-D026-15E4-C52385F24F5A}"/>
              </a:ext>
            </a:extLst>
          </p:cNvPr>
          <p:cNvSpPr txBox="1"/>
          <p:nvPr/>
        </p:nvSpPr>
        <p:spPr>
          <a:xfrm>
            <a:off x="47943" y="4144872"/>
            <a:ext cx="1871558" cy="307777"/>
          </a:xfrm>
          <a:prstGeom prst="rect">
            <a:avLst/>
          </a:prstGeom>
          <a:solidFill>
            <a:schemeClr val="tx2">
              <a:lumMod val="20000"/>
              <a:lumOff val="80000"/>
            </a:schemeClr>
          </a:solidFill>
        </p:spPr>
        <p:txBody>
          <a:bodyPr wrap="square" rtlCol="0">
            <a:spAutoFit/>
          </a:bodyPr>
          <a:lstStyle/>
          <a:p>
            <a:r>
              <a:rPr lang="en-GB" sz="1400" dirty="0"/>
              <a:t>Kick off meetings</a:t>
            </a:r>
          </a:p>
        </p:txBody>
      </p:sp>
      <p:sp>
        <p:nvSpPr>
          <p:cNvPr id="130" name="TextBox 129">
            <a:extLst>
              <a:ext uri="{FF2B5EF4-FFF2-40B4-BE49-F238E27FC236}">
                <a16:creationId xmlns:a16="http://schemas.microsoft.com/office/drawing/2014/main" id="{78C1B41B-BC36-633D-828D-86B09BB4D3C9}"/>
              </a:ext>
            </a:extLst>
          </p:cNvPr>
          <p:cNvSpPr txBox="1"/>
          <p:nvPr/>
        </p:nvSpPr>
        <p:spPr>
          <a:xfrm>
            <a:off x="2075607" y="2282298"/>
            <a:ext cx="2127674" cy="523220"/>
          </a:xfrm>
          <a:prstGeom prst="rect">
            <a:avLst/>
          </a:prstGeom>
          <a:solidFill>
            <a:schemeClr val="tx2">
              <a:lumMod val="20000"/>
              <a:lumOff val="80000"/>
            </a:schemeClr>
          </a:solidFill>
        </p:spPr>
        <p:txBody>
          <a:bodyPr wrap="square" rtlCol="0">
            <a:spAutoFit/>
          </a:bodyPr>
          <a:lstStyle/>
          <a:p>
            <a:r>
              <a:rPr lang="en-GB" sz="1400" dirty="0"/>
              <a:t>Development of Marketing Plan blueprints </a:t>
            </a:r>
          </a:p>
        </p:txBody>
      </p:sp>
      <p:sp>
        <p:nvSpPr>
          <p:cNvPr id="131" name="TextBox 130">
            <a:extLst>
              <a:ext uri="{FF2B5EF4-FFF2-40B4-BE49-F238E27FC236}">
                <a16:creationId xmlns:a16="http://schemas.microsoft.com/office/drawing/2014/main" id="{3E270C07-FD22-5694-9CB0-116E31339EC1}"/>
              </a:ext>
            </a:extLst>
          </p:cNvPr>
          <p:cNvSpPr txBox="1"/>
          <p:nvPr/>
        </p:nvSpPr>
        <p:spPr>
          <a:xfrm>
            <a:off x="2075607" y="3188056"/>
            <a:ext cx="2127674" cy="523220"/>
          </a:xfrm>
          <a:prstGeom prst="rect">
            <a:avLst/>
          </a:prstGeom>
          <a:solidFill>
            <a:schemeClr val="tx2">
              <a:lumMod val="20000"/>
              <a:lumOff val="80000"/>
            </a:schemeClr>
          </a:solidFill>
        </p:spPr>
        <p:txBody>
          <a:bodyPr wrap="square" rtlCol="0">
            <a:spAutoFit/>
          </a:bodyPr>
          <a:lstStyle/>
          <a:p>
            <a:r>
              <a:rPr lang="en-GB" sz="1400" dirty="0"/>
              <a:t>Development of Marketing plan Budget</a:t>
            </a:r>
          </a:p>
        </p:txBody>
      </p:sp>
      <p:sp>
        <p:nvSpPr>
          <p:cNvPr id="132" name="TextBox 131">
            <a:extLst>
              <a:ext uri="{FF2B5EF4-FFF2-40B4-BE49-F238E27FC236}">
                <a16:creationId xmlns:a16="http://schemas.microsoft.com/office/drawing/2014/main" id="{3D79D580-DB2C-418E-C601-F2B33FE38FDC}"/>
              </a:ext>
            </a:extLst>
          </p:cNvPr>
          <p:cNvSpPr txBox="1"/>
          <p:nvPr/>
        </p:nvSpPr>
        <p:spPr>
          <a:xfrm flipH="1">
            <a:off x="2075607" y="4144872"/>
            <a:ext cx="2127673" cy="307777"/>
          </a:xfrm>
          <a:prstGeom prst="rect">
            <a:avLst/>
          </a:prstGeom>
          <a:solidFill>
            <a:schemeClr val="tx2">
              <a:lumMod val="20000"/>
              <a:lumOff val="80000"/>
            </a:schemeClr>
          </a:solidFill>
        </p:spPr>
        <p:txBody>
          <a:bodyPr wrap="square" rtlCol="0">
            <a:spAutoFit/>
          </a:bodyPr>
          <a:lstStyle/>
          <a:p>
            <a:r>
              <a:rPr lang="en-GB" sz="1400" dirty="0"/>
              <a:t>               Approvals</a:t>
            </a:r>
          </a:p>
        </p:txBody>
      </p:sp>
      <p:sp>
        <p:nvSpPr>
          <p:cNvPr id="133" name="TextBox 132">
            <a:extLst>
              <a:ext uri="{FF2B5EF4-FFF2-40B4-BE49-F238E27FC236}">
                <a16:creationId xmlns:a16="http://schemas.microsoft.com/office/drawing/2014/main" id="{E737E303-C1DA-B407-C820-A101BB49609E}"/>
              </a:ext>
            </a:extLst>
          </p:cNvPr>
          <p:cNvSpPr txBox="1"/>
          <p:nvPr/>
        </p:nvSpPr>
        <p:spPr>
          <a:xfrm>
            <a:off x="2075606" y="4821329"/>
            <a:ext cx="2127673" cy="369332"/>
          </a:xfrm>
          <a:prstGeom prst="rect">
            <a:avLst/>
          </a:prstGeom>
          <a:solidFill>
            <a:schemeClr val="tx2">
              <a:lumMod val="20000"/>
              <a:lumOff val="80000"/>
            </a:schemeClr>
          </a:solidFill>
        </p:spPr>
        <p:txBody>
          <a:bodyPr wrap="square" rtlCol="0">
            <a:spAutoFit/>
          </a:bodyPr>
          <a:lstStyle/>
          <a:p>
            <a:r>
              <a:rPr lang="en-GB" dirty="0"/>
              <a:t>       </a:t>
            </a:r>
            <a:r>
              <a:rPr lang="en-GB" sz="1400" dirty="0"/>
              <a:t>Resource planning</a:t>
            </a:r>
          </a:p>
        </p:txBody>
      </p:sp>
      <p:sp>
        <p:nvSpPr>
          <p:cNvPr id="134" name="TextBox 133">
            <a:extLst>
              <a:ext uri="{FF2B5EF4-FFF2-40B4-BE49-F238E27FC236}">
                <a16:creationId xmlns:a16="http://schemas.microsoft.com/office/drawing/2014/main" id="{B4ED1D78-58C9-2DDA-B24B-F8E763CC8262}"/>
              </a:ext>
            </a:extLst>
          </p:cNvPr>
          <p:cNvSpPr txBox="1"/>
          <p:nvPr/>
        </p:nvSpPr>
        <p:spPr>
          <a:xfrm>
            <a:off x="2075605" y="5531022"/>
            <a:ext cx="2127673" cy="369332"/>
          </a:xfrm>
          <a:prstGeom prst="rect">
            <a:avLst/>
          </a:prstGeom>
          <a:solidFill>
            <a:schemeClr val="tx2">
              <a:lumMod val="20000"/>
              <a:lumOff val="80000"/>
            </a:schemeClr>
          </a:solidFill>
        </p:spPr>
        <p:txBody>
          <a:bodyPr wrap="square" rtlCol="0">
            <a:spAutoFit/>
          </a:bodyPr>
          <a:lstStyle/>
          <a:p>
            <a:r>
              <a:rPr lang="en-GB" dirty="0"/>
              <a:t>           </a:t>
            </a:r>
            <a:r>
              <a:rPr lang="en-GB" sz="1400" dirty="0"/>
              <a:t>Approvals</a:t>
            </a:r>
          </a:p>
        </p:txBody>
      </p:sp>
      <p:sp>
        <p:nvSpPr>
          <p:cNvPr id="136" name="TextBox 135">
            <a:extLst>
              <a:ext uri="{FF2B5EF4-FFF2-40B4-BE49-F238E27FC236}">
                <a16:creationId xmlns:a16="http://schemas.microsoft.com/office/drawing/2014/main" id="{921F9262-1558-6BAC-09FB-5C4DB2C3A4A8}"/>
              </a:ext>
            </a:extLst>
          </p:cNvPr>
          <p:cNvSpPr txBox="1"/>
          <p:nvPr/>
        </p:nvSpPr>
        <p:spPr>
          <a:xfrm>
            <a:off x="4331126" y="2111097"/>
            <a:ext cx="2005751" cy="738664"/>
          </a:xfrm>
          <a:prstGeom prst="rect">
            <a:avLst/>
          </a:prstGeom>
          <a:solidFill>
            <a:schemeClr val="tx2">
              <a:lumMod val="20000"/>
              <a:lumOff val="80000"/>
            </a:schemeClr>
          </a:solidFill>
        </p:spPr>
        <p:txBody>
          <a:bodyPr wrap="square" rtlCol="0">
            <a:spAutoFit/>
          </a:bodyPr>
          <a:lstStyle/>
          <a:p>
            <a:r>
              <a:rPr lang="en-GB" sz="1400" dirty="0"/>
              <a:t>Implementation of offline marketing strategy</a:t>
            </a:r>
          </a:p>
        </p:txBody>
      </p:sp>
      <p:sp>
        <p:nvSpPr>
          <p:cNvPr id="137" name="TextBox 136">
            <a:extLst>
              <a:ext uri="{FF2B5EF4-FFF2-40B4-BE49-F238E27FC236}">
                <a16:creationId xmlns:a16="http://schemas.microsoft.com/office/drawing/2014/main" id="{42862622-F94C-6530-60C3-2940A0680313}"/>
              </a:ext>
            </a:extLst>
          </p:cNvPr>
          <p:cNvSpPr txBox="1"/>
          <p:nvPr/>
        </p:nvSpPr>
        <p:spPr>
          <a:xfrm>
            <a:off x="4331126" y="4064590"/>
            <a:ext cx="2066080" cy="738664"/>
          </a:xfrm>
          <a:prstGeom prst="rect">
            <a:avLst/>
          </a:prstGeom>
          <a:solidFill>
            <a:schemeClr val="tx2">
              <a:lumMod val="20000"/>
              <a:lumOff val="80000"/>
            </a:schemeClr>
          </a:solidFill>
        </p:spPr>
        <p:txBody>
          <a:bodyPr wrap="square" rtlCol="0">
            <a:spAutoFit/>
          </a:bodyPr>
          <a:lstStyle/>
          <a:p>
            <a:r>
              <a:rPr lang="en-GB" sz="1400" dirty="0"/>
              <a:t>Implementation of further measures for improvement</a:t>
            </a:r>
          </a:p>
        </p:txBody>
      </p:sp>
      <p:sp>
        <p:nvSpPr>
          <p:cNvPr id="138" name="TextBox 137">
            <a:extLst>
              <a:ext uri="{FF2B5EF4-FFF2-40B4-BE49-F238E27FC236}">
                <a16:creationId xmlns:a16="http://schemas.microsoft.com/office/drawing/2014/main" id="{7403231A-737E-7E86-7001-BF7C466254AE}"/>
              </a:ext>
            </a:extLst>
          </p:cNvPr>
          <p:cNvSpPr txBox="1"/>
          <p:nvPr/>
        </p:nvSpPr>
        <p:spPr>
          <a:xfrm flipH="1">
            <a:off x="4331126" y="3218765"/>
            <a:ext cx="2005751" cy="523220"/>
          </a:xfrm>
          <a:prstGeom prst="rect">
            <a:avLst/>
          </a:prstGeom>
          <a:solidFill>
            <a:schemeClr val="tx2">
              <a:lumMod val="20000"/>
              <a:lumOff val="80000"/>
            </a:schemeClr>
          </a:solidFill>
        </p:spPr>
        <p:txBody>
          <a:bodyPr wrap="square" rtlCol="0">
            <a:spAutoFit/>
          </a:bodyPr>
          <a:lstStyle/>
          <a:p>
            <a:r>
              <a:rPr lang="en-GB" sz="1400" dirty="0"/>
              <a:t>Performance measurement</a:t>
            </a:r>
          </a:p>
        </p:txBody>
      </p:sp>
      <p:sp>
        <p:nvSpPr>
          <p:cNvPr id="139" name="TextBox 138">
            <a:extLst>
              <a:ext uri="{FF2B5EF4-FFF2-40B4-BE49-F238E27FC236}">
                <a16:creationId xmlns:a16="http://schemas.microsoft.com/office/drawing/2014/main" id="{720CF693-57BB-5791-453E-D3D10529BBE5}"/>
              </a:ext>
            </a:extLst>
          </p:cNvPr>
          <p:cNvSpPr txBox="1"/>
          <p:nvPr/>
        </p:nvSpPr>
        <p:spPr>
          <a:xfrm flipH="1">
            <a:off x="6464722" y="2282298"/>
            <a:ext cx="2005751" cy="523220"/>
          </a:xfrm>
          <a:prstGeom prst="rect">
            <a:avLst/>
          </a:prstGeom>
          <a:solidFill>
            <a:schemeClr val="tx2">
              <a:lumMod val="20000"/>
              <a:lumOff val="80000"/>
            </a:schemeClr>
          </a:solidFill>
        </p:spPr>
        <p:txBody>
          <a:bodyPr wrap="square" rtlCol="0">
            <a:spAutoFit/>
          </a:bodyPr>
          <a:lstStyle/>
          <a:p>
            <a:r>
              <a:rPr lang="en-GB" sz="1400" dirty="0"/>
              <a:t>Implementation of social media marketing</a:t>
            </a:r>
          </a:p>
        </p:txBody>
      </p:sp>
      <p:sp>
        <p:nvSpPr>
          <p:cNvPr id="140" name="TextBox 139">
            <a:extLst>
              <a:ext uri="{FF2B5EF4-FFF2-40B4-BE49-F238E27FC236}">
                <a16:creationId xmlns:a16="http://schemas.microsoft.com/office/drawing/2014/main" id="{7681FBAD-678D-635E-8383-5D5E0CAE1776}"/>
              </a:ext>
            </a:extLst>
          </p:cNvPr>
          <p:cNvSpPr txBox="1"/>
          <p:nvPr/>
        </p:nvSpPr>
        <p:spPr>
          <a:xfrm>
            <a:off x="6464722" y="3200040"/>
            <a:ext cx="2066080" cy="523220"/>
          </a:xfrm>
          <a:prstGeom prst="rect">
            <a:avLst/>
          </a:prstGeom>
          <a:solidFill>
            <a:schemeClr val="tx2">
              <a:lumMod val="20000"/>
              <a:lumOff val="80000"/>
            </a:schemeClr>
          </a:solidFill>
        </p:spPr>
        <p:txBody>
          <a:bodyPr wrap="square" rtlCol="0">
            <a:spAutoFit/>
          </a:bodyPr>
          <a:lstStyle/>
          <a:p>
            <a:r>
              <a:rPr lang="en-GB" sz="1400" dirty="0"/>
              <a:t>Performance measurement</a:t>
            </a:r>
          </a:p>
        </p:txBody>
      </p:sp>
      <p:sp>
        <p:nvSpPr>
          <p:cNvPr id="141" name="TextBox 140">
            <a:extLst>
              <a:ext uri="{FF2B5EF4-FFF2-40B4-BE49-F238E27FC236}">
                <a16:creationId xmlns:a16="http://schemas.microsoft.com/office/drawing/2014/main" id="{90339B62-F931-5A82-4CC4-184D3412C247}"/>
              </a:ext>
            </a:extLst>
          </p:cNvPr>
          <p:cNvSpPr txBox="1"/>
          <p:nvPr/>
        </p:nvSpPr>
        <p:spPr>
          <a:xfrm>
            <a:off x="6525052" y="4082665"/>
            <a:ext cx="2005751" cy="738664"/>
          </a:xfrm>
          <a:prstGeom prst="rect">
            <a:avLst/>
          </a:prstGeom>
          <a:solidFill>
            <a:schemeClr val="tx2">
              <a:lumMod val="20000"/>
              <a:lumOff val="80000"/>
            </a:schemeClr>
          </a:solidFill>
        </p:spPr>
        <p:txBody>
          <a:bodyPr wrap="square" rtlCol="0">
            <a:spAutoFit/>
          </a:bodyPr>
          <a:lstStyle/>
          <a:p>
            <a:r>
              <a:rPr lang="en-GB" sz="1400" dirty="0"/>
              <a:t>Implementation of further measures for improvement</a:t>
            </a:r>
          </a:p>
        </p:txBody>
      </p:sp>
      <p:sp>
        <p:nvSpPr>
          <p:cNvPr id="142" name="TextBox 141">
            <a:extLst>
              <a:ext uri="{FF2B5EF4-FFF2-40B4-BE49-F238E27FC236}">
                <a16:creationId xmlns:a16="http://schemas.microsoft.com/office/drawing/2014/main" id="{748D98C0-21E5-A9E0-DE3D-B7F8E4324931}"/>
              </a:ext>
            </a:extLst>
          </p:cNvPr>
          <p:cNvSpPr txBox="1"/>
          <p:nvPr/>
        </p:nvSpPr>
        <p:spPr>
          <a:xfrm>
            <a:off x="8748501" y="2111097"/>
            <a:ext cx="1614699" cy="738664"/>
          </a:xfrm>
          <a:prstGeom prst="rect">
            <a:avLst/>
          </a:prstGeom>
          <a:solidFill>
            <a:schemeClr val="tx2">
              <a:lumMod val="20000"/>
              <a:lumOff val="80000"/>
            </a:schemeClr>
          </a:solidFill>
        </p:spPr>
        <p:txBody>
          <a:bodyPr wrap="square" rtlCol="0">
            <a:spAutoFit/>
          </a:bodyPr>
          <a:lstStyle/>
          <a:p>
            <a:r>
              <a:rPr lang="en-GB" sz="1400" dirty="0"/>
              <a:t>Implementation of website-based SEO marketing strategy </a:t>
            </a:r>
          </a:p>
        </p:txBody>
      </p:sp>
      <p:sp>
        <p:nvSpPr>
          <p:cNvPr id="143" name="TextBox 142">
            <a:extLst>
              <a:ext uri="{FF2B5EF4-FFF2-40B4-BE49-F238E27FC236}">
                <a16:creationId xmlns:a16="http://schemas.microsoft.com/office/drawing/2014/main" id="{D7D42992-A295-53AC-6E7C-53D67DA3DF94}"/>
              </a:ext>
            </a:extLst>
          </p:cNvPr>
          <p:cNvSpPr txBox="1"/>
          <p:nvPr/>
        </p:nvSpPr>
        <p:spPr>
          <a:xfrm flipH="1">
            <a:off x="8748501" y="3235706"/>
            <a:ext cx="1614698" cy="523220"/>
          </a:xfrm>
          <a:prstGeom prst="rect">
            <a:avLst/>
          </a:prstGeom>
          <a:solidFill>
            <a:schemeClr val="tx2">
              <a:lumMod val="20000"/>
              <a:lumOff val="80000"/>
            </a:schemeClr>
          </a:solidFill>
        </p:spPr>
        <p:txBody>
          <a:bodyPr wrap="square" rtlCol="0">
            <a:spAutoFit/>
          </a:bodyPr>
          <a:lstStyle/>
          <a:p>
            <a:r>
              <a:rPr lang="en-GB" sz="1400" dirty="0"/>
              <a:t>Performance measurement</a:t>
            </a:r>
          </a:p>
        </p:txBody>
      </p:sp>
      <p:sp>
        <p:nvSpPr>
          <p:cNvPr id="144" name="TextBox 143">
            <a:extLst>
              <a:ext uri="{FF2B5EF4-FFF2-40B4-BE49-F238E27FC236}">
                <a16:creationId xmlns:a16="http://schemas.microsoft.com/office/drawing/2014/main" id="{0DF9E5AE-F85E-4FF6-031E-DA7407DEBFA7}"/>
              </a:ext>
            </a:extLst>
          </p:cNvPr>
          <p:cNvSpPr txBox="1"/>
          <p:nvPr/>
        </p:nvSpPr>
        <p:spPr>
          <a:xfrm>
            <a:off x="8658650" y="4082665"/>
            <a:ext cx="1704550" cy="738664"/>
          </a:xfrm>
          <a:prstGeom prst="rect">
            <a:avLst/>
          </a:prstGeom>
          <a:solidFill>
            <a:schemeClr val="tx2">
              <a:lumMod val="20000"/>
              <a:lumOff val="80000"/>
            </a:schemeClr>
          </a:solidFill>
        </p:spPr>
        <p:txBody>
          <a:bodyPr wrap="square" rtlCol="0">
            <a:spAutoFit/>
          </a:bodyPr>
          <a:lstStyle/>
          <a:p>
            <a:r>
              <a:rPr lang="en-GB" sz="1400" dirty="0"/>
              <a:t>Implementation of further measures for improvement</a:t>
            </a:r>
          </a:p>
        </p:txBody>
      </p:sp>
      <p:sp>
        <p:nvSpPr>
          <p:cNvPr id="145" name="TextBox 144">
            <a:extLst>
              <a:ext uri="{FF2B5EF4-FFF2-40B4-BE49-F238E27FC236}">
                <a16:creationId xmlns:a16="http://schemas.microsoft.com/office/drawing/2014/main" id="{C0CD56DA-3C8E-6295-7580-29EF45569EDB}"/>
              </a:ext>
            </a:extLst>
          </p:cNvPr>
          <p:cNvSpPr txBox="1"/>
          <p:nvPr/>
        </p:nvSpPr>
        <p:spPr>
          <a:xfrm>
            <a:off x="10570633" y="2218819"/>
            <a:ext cx="1566333" cy="523220"/>
          </a:xfrm>
          <a:prstGeom prst="rect">
            <a:avLst/>
          </a:prstGeom>
          <a:solidFill>
            <a:schemeClr val="tx2">
              <a:lumMod val="20000"/>
              <a:lumOff val="80000"/>
            </a:schemeClr>
          </a:solidFill>
        </p:spPr>
        <p:txBody>
          <a:bodyPr wrap="square" rtlCol="0">
            <a:spAutoFit/>
          </a:bodyPr>
          <a:lstStyle/>
          <a:p>
            <a:r>
              <a:rPr lang="en-GB" sz="1400" dirty="0"/>
              <a:t>Meetings and discussion work</a:t>
            </a:r>
          </a:p>
        </p:txBody>
      </p:sp>
      <p:sp>
        <p:nvSpPr>
          <p:cNvPr id="146" name="TextBox 145">
            <a:extLst>
              <a:ext uri="{FF2B5EF4-FFF2-40B4-BE49-F238E27FC236}">
                <a16:creationId xmlns:a16="http://schemas.microsoft.com/office/drawing/2014/main" id="{12B3CC20-1128-3286-B9FD-BC6E23CBE4EA}"/>
              </a:ext>
            </a:extLst>
          </p:cNvPr>
          <p:cNvSpPr txBox="1"/>
          <p:nvPr/>
        </p:nvSpPr>
        <p:spPr>
          <a:xfrm>
            <a:off x="10570633" y="3403499"/>
            <a:ext cx="1330639" cy="307777"/>
          </a:xfrm>
          <a:prstGeom prst="rect">
            <a:avLst/>
          </a:prstGeom>
          <a:solidFill>
            <a:schemeClr val="tx2">
              <a:lumMod val="20000"/>
              <a:lumOff val="80000"/>
            </a:schemeClr>
          </a:solidFill>
        </p:spPr>
        <p:txBody>
          <a:bodyPr wrap="square" rtlCol="0">
            <a:spAutoFit/>
          </a:bodyPr>
          <a:lstStyle/>
          <a:p>
            <a:r>
              <a:rPr lang="en-GB" sz="1400" dirty="0"/>
              <a:t>Documentation</a:t>
            </a:r>
          </a:p>
        </p:txBody>
      </p:sp>
      <p:sp>
        <p:nvSpPr>
          <p:cNvPr id="147" name="TextBox 146">
            <a:extLst>
              <a:ext uri="{FF2B5EF4-FFF2-40B4-BE49-F238E27FC236}">
                <a16:creationId xmlns:a16="http://schemas.microsoft.com/office/drawing/2014/main" id="{F0CD26E4-8F5D-207E-53F0-3D8E2519A6B2}"/>
              </a:ext>
            </a:extLst>
          </p:cNvPr>
          <p:cNvSpPr txBox="1"/>
          <p:nvPr/>
        </p:nvSpPr>
        <p:spPr>
          <a:xfrm flipH="1">
            <a:off x="10570632" y="4372736"/>
            <a:ext cx="1330639" cy="307777"/>
          </a:xfrm>
          <a:prstGeom prst="rect">
            <a:avLst/>
          </a:prstGeom>
          <a:solidFill>
            <a:schemeClr val="tx2">
              <a:lumMod val="20000"/>
              <a:lumOff val="80000"/>
            </a:schemeClr>
          </a:solidFill>
        </p:spPr>
        <p:txBody>
          <a:bodyPr wrap="square" rtlCol="0">
            <a:spAutoFit/>
          </a:bodyPr>
          <a:lstStyle/>
          <a:p>
            <a:r>
              <a:rPr lang="en-GB" sz="1400" dirty="0"/>
              <a:t>Closure</a:t>
            </a:r>
          </a:p>
        </p:txBody>
      </p:sp>
      <p:cxnSp>
        <p:nvCxnSpPr>
          <p:cNvPr id="149" name="Straight Arrow Connector 148">
            <a:extLst>
              <a:ext uri="{FF2B5EF4-FFF2-40B4-BE49-F238E27FC236}">
                <a16:creationId xmlns:a16="http://schemas.microsoft.com/office/drawing/2014/main" id="{3E295036-29F7-391F-AD31-F033F6F61359}"/>
              </a:ext>
            </a:extLst>
          </p:cNvPr>
          <p:cNvCxnSpPr>
            <a:cxnSpLocks/>
            <a:stCxn id="125" idx="2"/>
          </p:cNvCxnSpPr>
          <p:nvPr/>
        </p:nvCxnSpPr>
        <p:spPr>
          <a:xfrm flipH="1">
            <a:off x="1337733" y="1813942"/>
            <a:ext cx="4877224" cy="404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3" name="Straight Arrow Connector 152">
            <a:extLst>
              <a:ext uri="{FF2B5EF4-FFF2-40B4-BE49-F238E27FC236}">
                <a16:creationId xmlns:a16="http://schemas.microsoft.com/office/drawing/2014/main" id="{2E8AAC5E-E979-D10D-799E-466114071653}"/>
              </a:ext>
            </a:extLst>
          </p:cNvPr>
          <p:cNvCxnSpPr>
            <a:cxnSpLocks/>
            <a:stCxn id="125" idx="2"/>
            <a:endCxn id="130" idx="0"/>
          </p:cNvCxnSpPr>
          <p:nvPr/>
        </p:nvCxnSpPr>
        <p:spPr>
          <a:xfrm flipH="1">
            <a:off x="3139444" y="1813942"/>
            <a:ext cx="3075513" cy="4683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7" name="Straight Arrow Connector 156">
            <a:extLst>
              <a:ext uri="{FF2B5EF4-FFF2-40B4-BE49-F238E27FC236}">
                <a16:creationId xmlns:a16="http://schemas.microsoft.com/office/drawing/2014/main" id="{CA5B19DB-F43E-D16F-B76C-B501A38FA71A}"/>
              </a:ext>
            </a:extLst>
          </p:cNvPr>
          <p:cNvCxnSpPr>
            <a:cxnSpLocks/>
            <a:stCxn id="125" idx="2"/>
            <a:endCxn id="136" idx="0"/>
          </p:cNvCxnSpPr>
          <p:nvPr/>
        </p:nvCxnSpPr>
        <p:spPr>
          <a:xfrm flipH="1">
            <a:off x="5334002" y="1813942"/>
            <a:ext cx="880955" cy="2971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6" name="Straight Arrow Connector 165">
            <a:extLst>
              <a:ext uri="{FF2B5EF4-FFF2-40B4-BE49-F238E27FC236}">
                <a16:creationId xmlns:a16="http://schemas.microsoft.com/office/drawing/2014/main" id="{29DEF480-79B5-4B97-A26D-E33B6996775D}"/>
              </a:ext>
            </a:extLst>
          </p:cNvPr>
          <p:cNvCxnSpPr>
            <a:cxnSpLocks/>
            <a:stCxn id="125" idx="2"/>
            <a:endCxn id="139" idx="0"/>
          </p:cNvCxnSpPr>
          <p:nvPr/>
        </p:nvCxnSpPr>
        <p:spPr>
          <a:xfrm>
            <a:off x="6214957" y="1813942"/>
            <a:ext cx="1252640" cy="4683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7" name="Straight Arrow Connector 176">
            <a:extLst>
              <a:ext uri="{FF2B5EF4-FFF2-40B4-BE49-F238E27FC236}">
                <a16:creationId xmlns:a16="http://schemas.microsoft.com/office/drawing/2014/main" id="{B729AE0C-C36B-B3E9-7397-A04B4171B1B1}"/>
              </a:ext>
            </a:extLst>
          </p:cNvPr>
          <p:cNvCxnSpPr>
            <a:cxnSpLocks/>
            <a:stCxn id="125" idx="2"/>
          </p:cNvCxnSpPr>
          <p:nvPr/>
        </p:nvCxnSpPr>
        <p:spPr>
          <a:xfrm>
            <a:off x="6214957" y="1813942"/>
            <a:ext cx="3056043" cy="2691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1" name="Straight Arrow Connector 180">
            <a:extLst>
              <a:ext uri="{FF2B5EF4-FFF2-40B4-BE49-F238E27FC236}">
                <a16:creationId xmlns:a16="http://schemas.microsoft.com/office/drawing/2014/main" id="{5CFDA1CD-BABB-A4F7-B25E-F298968BE300}"/>
              </a:ext>
            </a:extLst>
          </p:cNvPr>
          <p:cNvCxnSpPr>
            <a:cxnSpLocks/>
            <a:endCxn id="145" idx="0"/>
          </p:cNvCxnSpPr>
          <p:nvPr/>
        </p:nvCxnSpPr>
        <p:spPr>
          <a:xfrm>
            <a:off x="6464722" y="1813942"/>
            <a:ext cx="4889078" cy="404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4" name="Straight Arrow Connector 183">
            <a:extLst>
              <a:ext uri="{FF2B5EF4-FFF2-40B4-BE49-F238E27FC236}">
                <a16:creationId xmlns:a16="http://schemas.microsoft.com/office/drawing/2014/main" id="{6CC68BDB-782B-5F03-EA12-A797ACDC5892}"/>
              </a:ext>
            </a:extLst>
          </p:cNvPr>
          <p:cNvCxnSpPr>
            <a:cxnSpLocks/>
          </p:cNvCxnSpPr>
          <p:nvPr/>
        </p:nvCxnSpPr>
        <p:spPr>
          <a:xfrm>
            <a:off x="966788" y="2849761"/>
            <a:ext cx="0" cy="3502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8" name="Straight Arrow Connector 187">
            <a:extLst>
              <a:ext uri="{FF2B5EF4-FFF2-40B4-BE49-F238E27FC236}">
                <a16:creationId xmlns:a16="http://schemas.microsoft.com/office/drawing/2014/main" id="{3548E09A-7001-90A4-3793-5FB234D4CD95}"/>
              </a:ext>
            </a:extLst>
          </p:cNvPr>
          <p:cNvCxnSpPr>
            <a:cxnSpLocks/>
            <a:stCxn id="128" idx="2"/>
            <a:endCxn id="129" idx="0"/>
          </p:cNvCxnSpPr>
          <p:nvPr/>
        </p:nvCxnSpPr>
        <p:spPr>
          <a:xfrm>
            <a:off x="983721" y="3723260"/>
            <a:ext cx="1" cy="4216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3" name="Straight Arrow Connector 192">
            <a:extLst>
              <a:ext uri="{FF2B5EF4-FFF2-40B4-BE49-F238E27FC236}">
                <a16:creationId xmlns:a16="http://schemas.microsoft.com/office/drawing/2014/main" id="{D23CD878-8875-7237-D096-69B1488402AE}"/>
              </a:ext>
            </a:extLst>
          </p:cNvPr>
          <p:cNvCxnSpPr>
            <a:cxnSpLocks/>
            <a:stCxn id="130" idx="2"/>
            <a:endCxn id="131" idx="0"/>
          </p:cNvCxnSpPr>
          <p:nvPr/>
        </p:nvCxnSpPr>
        <p:spPr>
          <a:xfrm>
            <a:off x="3139444" y="2805518"/>
            <a:ext cx="0" cy="3825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8" name="Straight Arrow Connector 197">
            <a:extLst>
              <a:ext uri="{FF2B5EF4-FFF2-40B4-BE49-F238E27FC236}">
                <a16:creationId xmlns:a16="http://schemas.microsoft.com/office/drawing/2014/main" id="{3CCD5604-5060-3C2F-69D2-928BBBD0C9A9}"/>
              </a:ext>
            </a:extLst>
          </p:cNvPr>
          <p:cNvCxnSpPr>
            <a:cxnSpLocks/>
            <a:stCxn id="131" idx="2"/>
            <a:endCxn id="132" idx="0"/>
          </p:cNvCxnSpPr>
          <p:nvPr/>
        </p:nvCxnSpPr>
        <p:spPr>
          <a:xfrm flipH="1">
            <a:off x="3139443" y="3711276"/>
            <a:ext cx="1" cy="433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3" name="Straight Arrow Connector 202">
            <a:extLst>
              <a:ext uri="{FF2B5EF4-FFF2-40B4-BE49-F238E27FC236}">
                <a16:creationId xmlns:a16="http://schemas.microsoft.com/office/drawing/2014/main" id="{61820877-B8E5-F562-6433-06B6173A14BB}"/>
              </a:ext>
            </a:extLst>
          </p:cNvPr>
          <p:cNvCxnSpPr>
            <a:cxnSpLocks/>
            <a:stCxn id="132" idx="2"/>
            <a:endCxn id="133" idx="0"/>
          </p:cNvCxnSpPr>
          <p:nvPr/>
        </p:nvCxnSpPr>
        <p:spPr>
          <a:xfrm>
            <a:off x="3139443" y="4452649"/>
            <a:ext cx="0" cy="3686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8" name="Straight Arrow Connector 207">
            <a:extLst>
              <a:ext uri="{FF2B5EF4-FFF2-40B4-BE49-F238E27FC236}">
                <a16:creationId xmlns:a16="http://schemas.microsoft.com/office/drawing/2014/main" id="{272CDFD0-8905-B35E-D080-34F74B48718E}"/>
              </a:ext>
            </a:extLst>
          </p:cNvPr>
          <p:cNvCxnSpPr>
            <a:cxnSpLocks/>
            <a:stCxn id="133" idx="2"/>
            <a:endCxn id="134" idx="0"/>
          </p:cNvCxnSpPr>
          <p:nvPr/>
        </p:nvCxnSpPr>
        <p:spPr>
          <a:xfrm flipH="1">
            <a:off x="3139442" y="5190661"/>
            <a:ext cx="1" cy="3403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3" name="Straight Arrow Connector 212">
            <a:extLst>
              <a:ext uri="{FF2B5EF4-FFF2-40B4-BE49-F238E27FC236}">
                <a16:creationId xmlns:a16="http://schemas.microsoft.com/office/drawing/2014/main" id="{3DA540B3-BA4E-6E21-76E0-A99CF6D81CE0}"/>
              </a:ext>
            </a:extLst>
          </p:cNvPr>
          <p:cNvCxnSpPr>
            <a:cxnSpLocks/>
            <a:stCxn id="136" idx="2"/>
            <a:endCxn id="138" idx="0"/>
          </p:cNvCxnSpPr>
          <p:nvPr/>
        </p:nvCxnSpPr>
        <p:spPr>
          <a:xfrm flipH="1">
            <a:off x="5334001" y="2849761"/>
            <a:ext cx="1" cy="3690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8" name="Straight Arrow Connector 217">
            <a:extLst>
              <a:ext uri="{FF2B5EF4-FFF2-40B4-BE49-F238E27FC236}">
                <a16:creationId xmlns:a16="http://schemas.microsoft.com/office/drawing/2014/main" id="{005B1E62-54B2-A4F2-F907-56706ABD6D7E}"/>
              </a:ext>
            </a:extLst>
          </p:cNvPr>
          <p:cNvCxnSpPr>
            <a:cxnSpLocks/>
            <a:stCxn id="138" idx="2"/>
            <a:endCxn id="137" idx="0"/>
          </p:cNvCxnSpPr>
          <p:nvPr/>
        </p:nvCxnSpPr>
        <p:spPr>
          <a:xfrm>
            <a:off x="5334001" y="3741985"/>
            <a:ext cx="30165" cy="3226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4" name="Straight Arrow Connector 233">
            <a:extLst>
              <a:ext uri="{FF2B5EF4-FFF2-40B4-BE49-F238E27FC236}">
                <a16:creationId xmlns:a16="http://schemas.microsoft.com/office/drawing/2014/main" id="{1E3A1664-2638-0A88-94AC-71A06A68699D}"/>
              </a:ext>
            </a:extLst>
          </p:cNvPr>
          <p:cNvCxnSpPr>
            <a:cxnSpLocks/>
            <a:stCxn id="139" idx="2"/>
            <a:endCxn id="140" idx="0"/>
          </p:cNvCxnSpPr>
          <p:nvPr/>
        </p:nvCxnSpPr>
        <p:spPr>
          <a:xfrm>
            <a:off x="7467597" y="2805518"/>
            <a:ext cx="30165" cy="3945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0" name="Straight Arrow Connector 239">
            <a:extLst>
              <a:ext uri="{FF2B5EF4-FFF2-40B4-BE49-F238E27FC236}">
                <a16:creationId xmlns:a16="http://schemas.microsoft.com/office/drawing/2014/main" id="{D2873187-8C28-E1B7-5F9F-E316032F43BA}"/>
              </a:ext>
            </a:extLst>
          </p:cNvPr>
          <p:cNvCxnSpPr>
            <a:cxnSpLocks/>
            <a:stCxn id="140" idx="2"/>
            <a:endCxn id="141" idx="0"/>
          </p:cNvCxnSpPr>
          <p:nvPr/>
        </p:nvCxnSpPr>
        <p:spPr>
          <a:xfrm>
            <a:off x="7497762" y="3723260"/>
            <a:ext cx="30166" cy="3594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6" name="Straight Arrow Connector 245">
            <a:extLst>
              <a:ext uri="{FF2B5EF4-FFF2-40B4-BE49-F238E27FC236}">
                <a16:creationId xmlns:a16="http://schemas.microsoft.com/office/drawing/2014/main" id="{72728915-F209-4F30-6DB2-93432A648E13}"/>
              </a:ext>
            </a:extLst>
          </p:cNvPr>
          <p:cNvCxnSpPr>
            <a:cxnSpLocks/>
            <a:stCxn id="142" idx="2"/>
            <a:endCxn id="143" idx="0"/>
          </p:cNvCxnSpPr>
          <p:nvPr/>
        </p:nvCxnSpPr>
        <p:spPr>
          <a:xfrm flipH="1">
            <a:off x="9555850" y="2849761"/>
            <a:ext cx="1" cy="3859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1" name="Straight Arrow Connector 250">
            <a:extLst>
              <a:ext uri="{FF2B5EF4-FFF2-40B4-BE49-F238E27FC236}">
                <a16:creationId xmlns:a16="http://schemas.microsoft.com/office/drawing/2014/main" id="{2A6D6260-D1B4-B794-A65A-4F07890793D0}"/>
              </a:ext>
            </a:extLst>
          </p:cNvPr>
          <p:cNvCxnSpPr>
            <a:cxnSpLocks/>
            <a:endCxn id="144" idx="0"/>
          </p:cNvCxnSpPr>
          <p:nvPr/>
        </p:nvCxnSpPr>
        <p:spPr>
          <a:xfrm>
            <a:off x="9440333" y="3758926"/>
            <a:ext cx="70592" cy="323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7" name="Straight Arrow Connector 256">
            <a:extLst>
              <a:ext uri="{FF2B5EF4-FFF2-40B4-BE49-F238E27FC236}">
                <a16:creationId xmlns:a16="http://schemas.microsoft.com/office/drawing/2014/main" id="{1C4A12F7-9600-8A7C-DA48-ADE65638F7DB}"/>
              </a:ext>
            </a:extLst>
          </p:cNvPr>
          <p:cNvCxnSpPr>
            <a:cxnSpLocks/>
            <a:endCxn id="146" idx="0"/>
          </p:cNvCxnSpPr>
          <p:nvPr/>
        </p:nvCxnSpPr>
        <p:spPr>
          <a:xfrm>
            <a:off x="11225212" y="2742039"/>
            <a:ext cx="10741" cy="6614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3" name="Straight Arrow Connector 262">
            <a:extLst>
              <a:ext uri="{FF2B5EF4-FFF2-40B4-BE49-F238E27FC236}">
                <a16:creationId xmlns:a16="http://schemas.microsoft.com/office/drawing/2014/main" id="{2A9349E7-D972-8478-CA69-5950FB5EC7AD}"/>
              </a:ext>
            </a:extLst>
          </p:cNvPr>
          <p:cNvCxnSpPr>
            <a:cxnSpLocks/>
            <a:endCxn id="147" idx="0"/>
          </p:cNvCxnSpPr>
          <p:nvPr/>
        </p:nvCxnSpPr>
        <p:spPr>
          <a:xfrm>
            <a:off x="11225212" y="3758926"/>
            <a:ext cx="10739" cy="6138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0978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129911-ED60-BF64-3389-98DC19374981}"/>
              </a:ext>
            </a:extLst>
          </p:cNvPr>
          <p:cNvSpPr>
            <a:spLocks noGrp="1"/>
          </p:cNvSpPr>
          <p:nvPr>
            <p:ph type="title"/>
          </p:nvPr>
        </p:nvSpPr>
        <p:spPr>
          <a:xfrm>
            <a:off x="838200" y="184805"/>
            <a:ext cx="10515600" cy="920095"/>
          </a:xfrm>
          <a:solidFill>
            <a:schemeClr val="tx2">
              <a:lumMod val="20000"/>
              <a:lumOff val="80000"/>
            </a:schemeClr>
          </a:solidFill>
        </p:spPr>
        <p:txBody>
          <a:bodyPr vert="horz" lIns="91440" tIns="45720" rIns="91440" bIns="45720" rtlCol="0" anchor="ctr">
            <a:normAutofit/>
          </a:bodyPr>
          <a:lstStyle/>
          <a:p>
            <a:r>
              <a:rPr lang="en-US" sz="5200" kern="1200" dirty="0">
                <a:solidFill>
                  <a:schemeClr val="tx1"/>
                </a:solidFill>
                <a:latin typeface="+mj-lt"/>
                <a:ea typeface="+mj-ea"/>
                <a:cs typeface="+mj-cs"/>
              </a:rPr>
              <a:t>                           Quad Chart</a:t>
            </a:r>
          </a:p>
        </p:txBody>
      </p:sp>
      <p:graphicFrame>
        <p:nvGraphicFramePr>
          <p:cNvPr id="4" name="Content Placeholder 3">
            <a:extLst>
              <a:ext uri="{FF2B5EF4-FFF2-40B4-BE49-F238E27FC236}">
                <a16:creationId xmlns:a16="http://schemas.microsoft.com/office/drawing/2014/main" id="{C409BAF4-52D3-CFA8-DD22-54B495D68013}"/>
              </a:ext>
            </a:extLst>
          </p:cNvPr>
          <p:cNvGraphicFramePr>
            <a:graphicFrameLocks noGrp="1"/>
          </p:cNvGraphicFramePr>
          <p:nvPr>
            <p:ph idx="1"/>
            <p:extLst>
              <p:ext uri="{D42A27DB-BD31-4B8C-83A1-F6EECF244321}">
                <p14:modId xmlns:p14="http://schemas.microsoft.com/office/powerpoint/2010/main" val="2863348803"/>
              </p:ext>
            </p:extLst>
          </p:nvPr>
        </p:nvGraphicFramePr>
        <p:xfrm>
          <a:off x="838200" y="1873673"/>
          <a:ext cx="10512548" cy="4398434"/>
        </p:xfrm>
        <a:graphic>
          <a:graphicData uri="http://schemas.openxmlformats.org/drawingml/2006/table">
            <a:tbl>
              <a:tblPr firstRow="1" bandRow="1">
                <a:noFill/>
              </a:tblPr>
              <a:tblGrid>
                <a:gridCol w="5191028">
                  <a:extLst>
                    <a:ext uri="{9D8B030D-6E8A-4147-A177-3AD203B41FA5}">
                      <a16:colId xmlns:a16="http://schemas.microsoft.com/office/drawing/2014/main" val="1825673881"/>
                    </a:ext>
                  </a:extLst>
                </a:gridCol>
                <a:gridCol w="5321520">
                  <a:extLst>
                    <a:ext uri="{9D8B030D-6E8A-4147-A177-3AD203B41FA5}">
                      <a16:colId xmlns:a16="http://schemas.microsoft.com/office/drawing/2014/main" val="458695035"/>
                    </a:ext>
                  </a:extLst>
                </a:gridCol>
              </a:tblGrid>
              <a:tr h="681978">
                <a:tc>
                  <a:txBody>
                    <a:bodyPr/>
                    <a:lstStyle/>
                    <a:p>
                      <a:pPr fontAlgn="t"/>
                      <a:endParaRPr lang="en-GB" sz="1400" b="1">
                        <a:solidFill>
                          <a:srgbClr val="FFFFFF"/>
                        </a:solidFill>
                        <a:effectLst/>
                      </a:endParaRPr>
                    </a:p>
                    <a:p>
                      <a:pPr algn="just" rtl="0" fontAlgn="base"/>
                      <a:r>
                        <a:rPr lang="en-GB" sz="1400" b="1" i="0">
                          <a:solidFill>
                            <a:srgbClr val="FFFFFF"/>
                          </a:solidFill>
                          <a:effectLst/>
                          <a:latin typeface="Arial" panose="020B0604020202020204" pitchFamily="34" charset="0"/>
                        </a:rPr>
                        <a:t>Purpose </a:t>
                      </a:r>
                      <a:endParaRPr lang="en-GB" sz="1400" b="1" i="0">
                        <a:solidFill>
                          <a:srgbClr val="FFFFFF"/>
                        </a:solidFill>
                        <a:effectLst/>
                      </a:endParaRPr>
                    </a:p>
                  </a:txBody>
                  <a:tcPr marL="195223" marR="117134" marT="117134" marB="117134">
                    <a:lnL w="38100" cap="flat" cmpd="sng" algn="ctr">
                      <a:no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gn="ctr" fontAlgn="t"/>
                      <a:endParaRPr lang="en-GB" sz="1400" b="1">
                        <a:solidFill>
                          <a:srgbClr val="FFFFFF"/>
                        </a:solidFill>
                        <a:effectLst/>
                      </a:endParaRPr>
                    </a:p>
                    <a:p>
                      <a:pPr algn="just" rtl="0" fontAlgn="base"/>
                      <a:r>
                        <a:rPr lang="en-GB" sz="1400" b="1" i="0">
                          <a:solidFill>
                            <a:srgbClr val="FFFFFF"/>
                          </a:solidFill>
                          <a:effectLst/>
                          <a:latin typeface="Arial" panose="020B0604020202020204" pitchFamily="34" charset="0"/>
                        </a:rPr>
                        <a:t>Customers </a:t>
                      </a:r>
                      <a:endParaRPr lang="en-GB" sz="1400" b="1" i="0">
                        <a:solidFill>
                          <a:srgbClr val="FFFFFF"/>
                        </a:solidFill>
                        <a:effectLst/>
                      </a:endParaRPr>
                    </a:p>
                  </a:txBody>
                  <a:tcPr marL="195223" marR="117134" marT="117134" marB="117134">
                    <a:lnL w="38100" cap="flat" cmpd="sng" algn="ctr">
                      <a:solidFill>
                        <a:srgbClr val="FFFFFF"/>
                      </a:solidFill>
                      <a:prstDash val="solid"/>
                    </a:lnL>
                    <a:lnR w="38100" cap="flat" cmpd="sng" algn="ctr">
                      <a:noFill/>
                      <a:prstDash val="solid"/>
                    </a:lnR>
                    <a:lnT w="38100" cap="flat" cmpd="sng" algn="ctr">
                      <a:no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1692215708"/>
                  </a:ext>
                </a:extLst>
              </a:tr>
              <a:tr h="1723165">
                <a:tc>
                  <a:txBody>
                    <a:bodyPr/>
                    <a:lstStyle/>
                    <a:p>
                      <a:pPr fontAlgn="t"/>
                      <a:endParaRPr lang="en-GB" sz="1400">
                        <a:solidFill>
                          <a:schemeClr val="tx1">
                            <a:lumMod val="85000"/>
                            <a:lumOff val="15000"/>
                          </a:schemeClr>
                        </a:solidFill>
                        <a:effectLst/>
                      </a:endParaRP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For promoting NPL Nutritional Multivitamins to intended users </a:t>
                      </a: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The main intent is to increase product sales and revenue generation. </a:t>
                      </a:r>
                    </a:p>
                  </a:txBody>
                  <a:tcPr marL="195223" marR="117134" marT="117134" marB="117134">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fontAlgn="t"/>
                      <a:endParaRPr lang="en-GB" sz="1400">
                        <a:solidFill>
                          <a:schemeClr val="tx1">
                            <a:lumMod val="85000"/>
                            <a:lumOff val="15000"/>
                          </a:schemeClr>
                        </a:solidFill>
                        <a:effectLst/>
                      </a:endParaRP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Consumers segmented using demographic and  behavioral segmentation </a:t>
                      </a:r>
                    </a:p>
                    <a:p>
                      <a:pPr algn="just" rtl="0" fontAlgn="base">
                        <a:buFont typeface="Arial" panose="020B0604020202020204" pitchFamily="34" charset="0"/>
                        <a:buChar char="•"/>
                      </a:pPr>
                      <a:r>
                        <a:rPr lang="en-GB" sz="1400" b="1" i="0">
                          <a:solidFill>
                            <a:schemeClr val="tx1">
                              <a:lumMod val="85000"/>
                              <a:lumOff val="15000"/>
                            </a:schemeClr>
                          </a:solidFill>
                          <a:effectLst/>
                          <a:latin typeface="Arial" panose="020B0604020202020204" pitchFamily="34" charset="0"/>
                        </a:rPr>
                        <a:t>Income group:</a:t>
                      </a:r>
                      <a:r>
                        <a:rPr lang="en-GB" sz="1400" b="0" i="0">
                          <a:solidFill>
                            <a:schemeClr val="tx1">
                              <a:lumMod val="85000"/>
                              <a:lumOff val="15000"/>
                            </a:schemeClr>
                          </a:solidFill>
                          <a:effectLst/>
                          <a:latin typeface="Arial" panose="020B0604020202020204" pitchFamily="34" charset="0"/>
                        </a:rPr>
                        <a:t> Middle class </a:t>
                      </a:r>
                    </a:p>
                    <a:p>
                      <a:pPr algn="just" rtl="0" fontAlgn="base">
                        <a:buFont typeface="Arial" panose="020B0604020202020204" pitchFamily="34" charset="0"/>
                        <a:buChar char="•"/>
                      </a:pPr>
                      <a:r>
                        <a:rPr lang="en-GB" sz="1400" b="1" i="0">
                          <a:solidFill>
                            <a:schemeClr val="tx1">
                              <a:lumMod val="85000"/>
                              <a:lumOff val="15000"/>
                            </a:schemeClr>
                          </a:solidFill>
                          <a:effectLst/>
                          <a:latin typeface="Arial" panose="020B0604020202020204" pitchFamily="34" charset="0"/>
                        </a:rPr>
                        <a:t>Age group:  </a:t>
                      </a:r>
                      <a:r>
                        <a:rPr lang="en-GB" sz="1400" b="0" i="0">
                          <a:solidFill>
                            <a:schemeClr val="tx1">
                              <a:lumMod val="85000"/>
                              <a:lumOff val="15000"/>
                            </a:schemeClr>
                          </a:solidFill>
                          <a:effectLst/>
                          <a:latin typeface="Arial" panose="020B0604020202020204" pitchFamily="34" charset="0"/>
                        </a:rPr>
                        <a:t>25-45 </a:t>
                      </a:r>
                    </a:p>
                    <a:p>
                      <a:pPr algn="just" rtl="0" fontAlgn="base">
                        <a:buFont typeface="Arial" panose="020B0604020202020204" pitchFamily="34" charset="0"/>
                        <a:buChar char="•"/>
                      </a:pPr>
                      <a:r>
                        <a:rPr lang="en-GB" sz="1400" b="1" i="0">
                          <a:solidFill>
                            <a:schemeClr val="tx1">
                              <a:lumMod val="85000"/>
                              <a:lumOff val="15000"/>
                            </a:schemeClr>
                          </a:solidFill>
                          <a:effectLst/>
                          <a:latin typeface="Arial" panose="020B0604020202020204" pitchFamily="34" charset="0"/>
                        </a:rPr>
                        <a:t>Gender:</a:t>
                      </a:r>
                      <a:r>
                        <a:rPr lang="en-GB" sz="1400" b="0" i="0">
                          <a:solidFill>
                            <a:schemeClr val="tx1">
                              <a:lumMod val="85000"/>
                              <a:lumOff val="15000"/>
                            </a:schemeClr>
                          </a:solidFill>
                          <a:effectLst/>
                          <a:latin typeface="Arial" panose="020B0604020202020204" pitchFamily="34" charset="0"/>
                        </a:rPr>
                        <a:t> Both male and female </a:t>
                      </a:r>
                    </a:p>
                    <a:p>
                      <a:pPr algn="just" rtl="0" fontAlgn="base">
                        <a:buFont typeface="Arial" panose="020B0604020202020204" pitchFamily="34" charset="0"/>
                        <a:buChar char="•"/>
                      </a:pPr>
                      <a:r>
                        <a:rPr lang="en-GB" sz="1400" b="1" i="0">
                          <a:solidFill>
                            <a:schemeClr val="tx1">
                              <a:lumMod val="85000"/>
                              <a:lumOff val="15000"/>
                            </a:schemeClr>
                          </a:solidFill>
                          <a:effectLst/>
                          <a:latin typeface="Arial" panose="020B0604020202020204" pitchFamily="34" charset="0"/>
                        </a:rPr>
                        <a:t>Behavioral trait:</a:t>
                      </a:r>
                      <a:r>
                        <a:rPr lang="en-GB" sz="1400" b="0" i="0">
                          <a:solidFill>
                            <a:schemeClr val="tx1">
                              <a:lumMod val="85000"/>
                              <a:lumOff val="15000"/>
                            </a:schemeClr>
                          </a:solidFill>
                          <a:effectLst/>
                          <a:latin typeface="Arial" panose="020B0604020202020204" pitchFamily="34" charset="0"/>
                        </a:rPr>
                        <a:t> Fitness enthusiast </a:t>
                      </a:r>
                    </a:p>
                  </a:txBody>
                  <a:tcPr marL="195223" marR="117134" marT="117134" marB="117134">
                    <a:lnL w="38100" cap="flat" cmpd="sng" algn="ctr">
                      <a:solidFill>
                        <a:srgbClr val="FFFFFF"/>
                      </a:solidFill>
                      <a:prstDash val="solid"/>
                    </a:lnL>
                    <a:lnR w="38100" cap="flat" cmpd="sng" algn="ctr">
                      <a:no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extLst>
                  <a:ext uri="{0D108BD9-81ED-4DB2-BD59-A6C34878D82A}">
                    <a16:rowId xmlns:a16="http://schemas.microsoft.com/office/drawing/2014/main" val="207405731"/>
                  </a:ext>
                </a:extLst>
              </a:tr>
              <a:tr h="681978">
                <a:tc>
                  <a:txBody>
                    <a:bodyPr/>
                    <a:lstStyle/>
                    <a:p>
                      <a:pPr fontAlgn="t"/>
                      <a:endParaRPr lang="en-GB" sz="1400">
                        <a:solidFill>
                          <a:schemeClr val="tx1">
                            <a:lumMod val="85000"/>
                            <a:lumOff val="15000"/>
                          </a:schemeClr>
                        </a:solidFill>
                        <a:effectLst/>
                      </a:endParaRPr>
                    </a:p>
                    <a:p>
                      <a:pPr algn="just" rtl="0" fontAlgn="base"/>
                      <a:r>
                        <a:rPr lang="en-GB" sz="1400" b="1" i="0">
                          <a:solidFill>
                            <a:schemeClr val="tx1">
                              <a:lumMod val="85000"/>
                              <a:lumOff val="15000"/>
                            </a:schemeClr>
                          </a:solidFill>
                          <a:effectLst/>
                          <a:latin typeface="Arial" panose="020B0604020202020204" pitchFamily="34" charset="0"/>
                        </a:rPr>
                        <a:t>Desired end Result</a:t>
                      </a:r>
                      <a:r>
                        <a:rPr lang="en-GB" sz="1400" b="0" i="0">
                          <a:solidFill>
                            <a:schemeClr val="tx1">
                              <a:lumMod val="85000"/>
                              <a:lumOff val="15000"/>
                            </a:schemeClr>
                          </a:solidFill>
                          <a:effectLst/>
                          <a:latin typeface="Arial" panose="020B0604020202020204" pitchFamily="34" charset="0"/>
                        </a:rPr>
                        <a:t> </a:t>
                      </a:r>
                      <a:endParaRPr lang="en-GB" sz="1400" b="0" i="0">
                        <a:solidFill>
                          <a:schemeClr val="tx1">
                            <a:lumMod val="85000"/>
                            <a:lumOff val="15000"/>
                          </a:schemeClr>
                        </a:solidFill>
                        <a:effectLst/>
                      </a:endParaRPr>
                    </a:p>
                  </a:txBody>
                  <a:tcPr marL="195223" marR="117134" marT="117134" marB="117134">
                    <a:lnL w="12700" cmpd="sng">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tc>
                  <a:txBody>
                    <a:bodyPr/>
                    <a:lstStyle/>
                    <a:p>
                      <a:pPr fontAlgn="t"/>
                      <a:endParaRPr lang="en-GB" sz="1400">
                        <a:solidFill>
                          <a:schemeClr val="tx1">
                            <a:lumMod val="85000"/>
                            <a:lumOff val="15000"/>
                          </a:schemeClr>
                        </a:solidFill>
                        <a:effectLst/>
                      </a:endParaRPr>
                    </a:p>
                    <a:p>
                      <a:pPr algn="just" rtl="0" fontAlgn="base"/>
                      <a:r>
                        <a:rPr lang="en-GB" sz="1400" b="1" i="0">
                          <a:solidFill>
                            <a:schemeClr val="tx1">
                              <a:lumMod val="85000"/>
                              <a:lumOff val="15000"/>
                            </a:schemeClr>
                          </a:solidFill>
                          <a:effectLst/>
                          <a:latin typeface="Arial" panose="020B0604020202020204" pitchFamily="34" charset="0"/>
                        </a:rPr>
                        <a:t>Measures for success</a:t>
                      </a:r>
                      <a:r>
                        <a:rPr lang="en-GB" sz="1400" b="0" i="0">
                          <a:solidFill>
                            <a:schemeClr val="tx1">
                              <a:lumMod val="85000"/>
                              <a:lumOff val="15000"/>
                            </a:schemeClr>
                          </a:solidFill>
                          <a:effectLst/>
                          <a:latin typeface="Arial" panose="020B0604020202020204" pitchFamily="34" charset="0"/>
                        </a:rPr>
                        <a:t> </a:t>
                      </a:r>
                      <a:endParaRPr lang="en-GB" sz="1400" b="0" i="0">
                        <a:solidFill>
                          <a:schemeClr val="tx1">
                            <a:lumMod val="85000"/>
                            <a:lumOff val="15000"/>
                          </a:schemeClr>
                        </a:solidFill>
                        <a:effectLst/>
                      </a:endParaRPr>
                    </a:p>
                  </a:txBody>
                  <a:tcPr marL="195223" marR="117134" marT="117134" marB="117134">
                    <a:lnL w="38100" cap="flat" cmpd="sng" algn="ctr">
                      <a:solidFill>
                        <a:srgbClr val="FFFFFF"/>
                      </a:solidFill>
                      <a:prstDash val="solid"/>
                    </a:lnL>
                    <a:lnR w="12700" cmpd="sng">
                      <a:no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extLst>
                  <a:ext uri="{0D108BD9-81ED-4DB2-BD59-A6C34878D82A}">
                    <a16:rowId xmlns:a16="http://schemas.microsoft.com/office/drawing/2014/main" val="347064053"/>
                  </a:ext>
                </a:extLst>
              </a:tr>
              <a:tr h="1306690">
                <a:tc>
                  <a:txBody>
                    <a:bodyPr/>
                    <a:lstStyle/>
                    <a:p>
                      <a:pPr fontAlgn="t"/>
                      <a:endParaRPr lang="en-GB" sz="1400">
                        <a:solidFill>
                          <a:schemeClr val="tx1">
                            <a:lumMod val="85000"/>
                            <a:lumOff val="15000"/>
                          </a:schemeClr>
                        </a:solidFill>
                        <a:effectLst/>
                      </a:endParaRP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Increase in sales volume and value </a:t>
                      </a: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Increased profitability and revenue generation </a:t>
                      </a: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Increase in new consumer base  </a:t>
                      </a:r>
                    </a:p>
                  </a:txBody>
                  <a:tcPr marL="195223" marR="117134" marT="117134" marB="117134">
                    <a:lnL w="38100" cap="flat" cmpd="sng" algn="ctr">
                      <a:no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14902"/>
                      </a:srgbClr>
                    </a:solidFill>
                  </a:tcPr>
                </a:tc>
                <a:tc>
                  <a:txBody>
                    <a:bodyPr/>
                    <a:lstStyle/>
                    <a:p>
                      <a:pPr fontAlgn="t"/>
                      <a:endParaRPr lang="en-GB" sz="1400">
                        <a:solidFill>
                          <a:schemeClr val="tx1">
                            <a:lumMod val="85000"/>
                            <a:lumOff val="15000"/>
                          </a:schemeClr>
                        </a:solidFill>
                        <a:effectLst/>
                      </a:endParaRP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The sales volume and value of NPL Nutritional Multivitamins has increased by 12 % within 6 Months </a:t>
                      </a: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The profits generated had increased by 24% </a:t>
                      </a:r>
                    </a:p>
                    <a:p>
                      <a:pPr algn="just" rtl="0" fontAlgn="base">
                        <a:buFont typeface="Arial" panose="020B0604020202020204" pitchFamily="34" charset="0"/>
                        <a:buChar char="•"/>
                      </a:pPr>
                      <a:r>
                        <a:rPr lang="en-GB" sz="1400" b="0" i="0">
                          <a:solidFill>
                            <a:schemeClr val="tx1">
                              <a:lumMod val="85000"/>
                              <a:lumOff val="15000"/>
                            </a:schemeClr>
                          </a:solidFill>
                          <a:effectLst/>
                          <a:latin typeface="Arial" panose="020B0604020202020204" pitchFamily="34" charset="0"/>
                        </a:rPr>
                        <a:t>A total of 12 % increase in consumer base </a:t>
                      </a:r>
                    </a:p>
                  </a:txBody>
                  <a:tcPr marL="195223" marR="117134" marT="117134" marB="117134">
                    <a:lnL w="38100" cap="flat" cmpd="sng" algn="ctr">
                      <a:solidFill>
                        <a:srgbClr val="FFFFFF"/>
                      </a:solidFill>
                      <a:prstDash val="solid"/>
                    </a:lnL>
                    <a:lnR w="38100" cap="flat" cmpd="sng" algn="ctr">
                      <a:noFill/>
                      <a:prstDash val="solid"/>
                    </a:lnR>
                    <a:lnT w="38100" cap="flat" cmpd="sng" algn="ctr">
                      <a:solidFill>
                        <a:srgbClr val="FFFFFF"/>
                      </a:solidFill>
                      <a:prstDash val="solid"/>
                    </a:lnT>
                    <a:lnB w="12700" cmpd="sng">
                      <a:noFill/>
                      <a:prstDash val="solid"/>
                    </a:lnB>
                    <a:solidFill>
                      <a:srgbClr val="878E8B">
                        <a:alpha val="14902"/>
                      </a:srgbClr>
                    </a:solidFill>
                  </a:tcPr>
                </a:tc>
                <a:extLst>
                  <a:ext uri="{0D108BD9-81ED-4DB2-BD59-A6C34878D82A}">
                    <a16:rowId xmlns:a16="http://schemas.microsoft.com/office/drawing/2014/main" val="4061599606"/>
                  </a:ext>
                </a:extLst>
              </a:tr>
            </a:tbl>
          </a:graphicData>
        </a:graphic>
      </p:graphicFrame>
    </p:spTree>
    <p:extLst>
      <p:ext uri="{BB962C8B-B14F-4D97-AF65-F5344CB8AC3E}">
        <p14:creationId xmlns:p14="http://schemas.microsoft.com/office/powerpoint/2010/main" val="2968841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51722-9838-D3CE-587D-4B60A78F5CE7}"/>
              </a:ext>
            </a:extLst>
          </p:cNvPr>
          <p:cNvSpPr>
            <a:spLocks noGrp="1"/>
          </p:cNvSpPr>
          <p:nvPr>
            <p:ph type="title"/>
          </p:nvPr>
        </p:nvSpPr>
        <p:spPr>
          <a:xfrm>
            <a:off x="838200" y="365126"/>
            <a:ext cx="10515600" cy="743828"/>
          </a:xfrm>
          <a:solidFill>
            <a:schemeClr val="bg2"/>
          </a:solidFill>
        </p:spPr>
        <p:txBody>
          <a:bodyPr/>
          <a:lstStyle/>
          <a:p>
            <a:r>
              <a:rPr lang="en-GB" dirty="0"/>
              <a:t>                           Gant Chart </a:t>
            </a:r>
          </a:p>
        </p:txBody>
      </p:sp>
      <p:pic>
        <p:nvPicPr>
          <p:cNvPr id="2050" name="Picture 2">
            <a:extLst>
              <a:ext uri="{FF2B5EF4-FFF2-40B4-BE49-F238E27FC236}">
                <a16:creationId xmlns:a16="http://schemas.microsoft.com/office/drawing/2014/main" id="{31285DB6-DE46-2088-523C-52907012267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52146" y="1339417"/>
            <a:ext cx="9138054" cy="43840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BDA6506-5F25-D498-0A22-73DB33F11CEA}"/>
              </a:ext>
            </a:extLst>
          </p:cNvPr>
          <p:cNvSpPr txBox="1"/>
          <p:nvPr/>
        </p:nvSpPr>
        <p:spPr>
          <a:xfrm>
            <a:off x="3920066" y="5953929"/>
            <a:ext cx="3869267" cy="369332"/>
          </a:xfrm>
          <a:prstGeom prst="rect">
            <a:avLst/>
          </a:prstGeom>
          <a:noFill/>
        </p:spPr>
        <p:txBody>
          <a:bodyPr wrap="square" rtlCol="0">
            <a:spAutoFit/>
          </a:bodyPr>
          <a:lstStyle/>
          <a:p>
            <a:r>
              <a:rPr lang="en-GB"/>
              <a:t>Figure 1: Gantt chart </a:t>
            </a:r>
            <a:endParaRPr lang="en-GB" dirty="0"/>
          </a:p>
        </p:txBody>
      </p:sp>
    </p:spTree>
    <p:extLst>
      <p:ext uri="{BB962C8B-B14F-4D97-AF65-F5344CB8AC3E}">
        <p14:creationId xmlns:p14="http://schemas.microsoft.com/office/powerpoint/2010/main" val="2452271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9FF9A-255D-5A65-34A2-759AB33EFFC6}"/>
              </a:ext>
            </a:extLst>
          </p:cNvPr>
          <p:cNvSpPr>
            <a:spLocks noGrp="1"/>
          </p:cNvSpPr>
          <p:nvPr>
            <p:ph type="title"/>
          </p:nvPr>
        </p:nvSpPr>
        <p:spPr>
          <a:xfrm>
            <a:off x="677333" y="601134"/>
            <a:ext cx="10515600" cy="691621"/>
          </a:xfrm>
          <a:solidFill>
            <a:schemeClr val="bg2"/>
          </a:solidFill>
        </p:spPr>
        <p:txBody>
          <a:bodyPr>
            <a:normAutofit fontScale="90000"/>
          </a:bodyPr>
          <a:lstStyle/>
          <a:p>
            <a:r>
              <a:rPr lang="en-GB" dirty="0"/>
              <a:t>                        Stakeholders’ classification</a:t>
            </a:r>
          </a:p>
        </p:txBody>
      </p:sp>
      <p:graphicFrame>
        <p:nvGraphicFramePr>
          <p:cNvPr id="5" name="Content Placeholder 4">
            <a:extLst>
              <a:ext uri="{FF2B5EF4-FFF2-40B4-BE49-F238E27FC236}">
                <a16:creationId xmlns:a16="http://schemas.microsoft.com/office/drawing/2014/main" id="{98A78F30-4C6A-D6EB-A985-489743A41CB3}"/>
              </a:ext>
            </a:extLst>
          </p:cNvPr>
          <p:cNvGraphicFramePr>
            <a:graphicFrameLocks noGrp="1"/>
          </p:cNvGraphicFramePr>
          <p:nvPr>
            <p:ph idx="1"/>
            <p:extLst>
              <p:ext uri="{D42A27DB-BD31-4B8C-83A1-F6EECF244321}">
                <p14:modId xmlns:p14="http://schemas.microsoft.com/office/powerpoint/2010/main" val="950881738"/>
              </p:ext>
            </p:extLst>
          </p:nvPr>
        </p:nvGraphicFramePr>
        <p:xfrm>
          <a:off x="677333" y="1393825"/>
          <a:ext cx="9880600" cy="4718230"/>
        </p:xfrm>
        <a:graphic>
          <a:graphicData uri="http://schemas.openxmlformats.org/drawingml/2006/table">
            <a:tbl>
              <a:tblPr/>
              <a:tblGrid>
                <a:gridCol w="1608667">
                  <a:extLst>
                    <a:ext uri="{9D8B030D-6E8A-4147-A177-3AD203B41FA5}">
                      <a16:colId xmlns:a16="http://schemas.microsoft.com/office/drawing/2014/main" val="632472571"/>
                    </a:ext>
                  </a:extLst>
                </a:gridCol>
                <a:gridCol w="1363133">
                  <a:extLst>
                    <a:ext uri="{9D8B030D-6E8A-4147-A177-3AD203B41FA5}">
                      <a16:colId xmlns:a16="http://schemas.microsoft.com/office/drawing/2014/main" val="3242779764"/>
                    </a:ext>
                  </a:extLst>
                </a:gridCol>
                <a:gridCol w="3852334">
                  <a:extLst>
                    <a:ext uri="{9D8B030D-6E8A-4147-A177-3AD203B41FA5}">
                      <a16:colId xmlns:a16="http://schemas.microsoft.com/office/drawing/2014/main" val="3248419983"/>
                    </a:ext>
                  </a:extLst>
                </a:gridCol>
                <a:gridCol w="1540933">
                  <a:extLst>
                    <a:ext uri="{9D8B030D-6E8A-4147-A177-3AD203B41FA5}">
                      <a16:colId xmlns:a16="http://schemas.microsoft.com/office/drawing/2014/main" val="3711965890"/>
                    </a:ext>
                  </a:extLst>
                </a:gridCol>
                <a:gridCol w="1515533">
                  <a:extLst>
                    <a:ext uri="{9D8B030D-6E8A-4147-A177-3AD203B41FA5}">
                      <a16:colId xmlns:a16="http://schemas.microsoft.com/office/drawing/2014/main" val="828058223"/>
                    </a:ext>
                  </a:extLst>
                </a:gridCol>
              </a:tblGrid>
              <a:tr h="322321">
                <a:tc>
                  <a:txBody>
                    <a:bodyPr/>
                    <a:lstStyle/>
                    <a:p>
                      <a:pPr fontAlgn="t"/>
                      <a:endParaRPr lang="en-GB" sz="1100">
                        <a:effectLst/>
                      </a:endParaRPr>
                    </a:p>
                    <a:p>
                      <a:pPr algn="l" rtl="0" fontAlgn="base"/>
                      <a:r>
                        <a:rPr lang="en-GB" sz="1100" b="1" i="0">
                          <a:effectLst/>
                          <a:latin typeface="Arial" panose="020B0604020202020204" pitchFamily="34" charset="0"/>
                        </a:rPr>
                        <a:t>Stakeholders</a:t>
                      </a:r>
                      <a:r>
                        <a:rPr lang="en-GB" sz="1100" b="0" i="0">
                          <a:effectLst/>
                          <a:latin typeface="Arial" panose="020B0604020202020204" pitchFamily="34" charset="0"/>
                        </a:rPr>
                        <a: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algn="ctr" fontAlgn="t"/>
                      <a:endParaRPr lang="en-GB" sz="1100">
                        <a:effectLst/>
                      </a:endParaRPr>
                    </a:p>
                    <a:p>
                      <a:pPr algn="l" rtl="0" fontAlgn="base"/>
                      <a:r>
                        <a:rPr lang="en-GB" sz="1100" b="1" i="0">
                          <a:effectLst/>
                          <a:latin typeface="Arial" panose="020B0604020202020204" pitchFamily="34" charset="0"/>
                        </a:rPr>
                        <a:t>Type</a:t>
                      </a:r>
                      <a:r>
                        <a:rPr lang="en-GB" sz="1100" b="0" i="0">
                          <a:effectLst/>
                          <a:latin typeface="Arial" panose="020B0604020202020204" pitchFamily="34" charset="0"/>
                        </a:rPr>
                        <a: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algn="ctr" fontAlgn="t"/>
                      <a:endParaRPr lang="en-GB" sz="1100" dirty="0">
                        <a:effectLst/>
                      </a:endParaRPr>
                    </a:p>
                    <a:p>
                      <a:pPr algn="l" rtl="0" fontAlgn="base"/>
                      <a:r>
                        <a:rPr lang="en-GB" sz="1100" b="1" i="0" dirty="0">
                          <a:effectLst/>
                          <a:latin typeface="Arial" panose="020B0604020202020204" pitchFamily="34" charset="0"/>
                        </a:rPr>
                        <a:t>Areas of interest</a:t>
                      </a:r>
                      <a:r>
                        <a:rPr lang="en-GB" sz="1100" b="0" i="0" dirty="0">
                          <a:effectLst/>
                          <a:latin typeface="Arial" panose="020B0604020202020204" pitchFamily="34" charset="0"/>
                        </a:rPr>
                        <a:t> </a:t>
                      </a:r>
                      <a:endParaRPr lang="en-GB" sz="1100" b="0" i="0" dirty="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algn="ctr" fontAlgn="t"/>
                      <a:endParaRPr lang="en-GB" sz="1100">
                        <a:effectLst/>
                      </a:endParaRPr>
                    </a:p>
                    <a:p>
                      <a:pPr algn="ctr" rtl="0" fontAlgn="base"/>
                      <a:r>
                        <a:rPr lang="en-GB" sz="1100" b="1" i="0">
                          <a:effectLst/>
                          <a:latin typeface="Arial" panose="020B0604020202020204" pitchFamily="34" charset="0"/>
                        </a:rPr>
                        <a:t>Ways of communication</a:t>
                      </a:r>
                      <a:r>
                        <a:rPr lang="en-GB" sz="1100" b="0" i="0">
                          <a:effectLst/>
                          <a:latin typeface="Arial" panose="020B0604020202020204" pitchFamily="34" charset="0"/>
                        </a:rPr>
                        <a: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algn="ctr" fontAlgn="t"/>
                      <a:endParaRPr lang="en-GB" sz="1100">
                        <a:effectLst/>
                      </a:endParaRPr>
                    </a:p>
                    <a:p>
                      <a:pPr algn="l" rtl="0" fontAlgn="base"/>
                      <a:r>
                        <a:rPr lang="en-GB" sz="1100" b="1" i="0">
                          <a:effectLst/>
                          <a:latin typeface="Arial" panose="020B0604020202020204" pitchFamily="34" charset="0"/>
                        </a:rPr>
                        <a:t>Frequency of communication</a:t>
                      </a:r>
                      <a:r>
                        <a:rPr lang="en-GB" sz="1100" b="0" i="0">
                          <a:effectLst/>
                          <a:latin typeface="Arial" panose="020B0604020202020204" pitchFamily="34" charset="0"/>
                        </a:rPr>
                        <a: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2092578"/>
                  </a:ext>
                </a:extLst>
              </a:tr>
              <a:tr h="791583">
                <a:tc>
                  <a:txBody>
                    <a:bodyPr/>
                    <a:lstStyle/>
                    <a:p>
                      <a:pPr fontAlgn="t"/>
                      <a:endParaRPr lang="en-GB" sz="1100">
                        <a:effectLst/>
                      </a:endParaRPr>
                    </a:p>
                    <a:p>
                      <a:pPr algn="just" rtl="0" fontAlgn="base"/>
                      <a:r>
                        <a:rPr lang="en-GB" sz="1100" b="0" i="0">
                          <a:effectLst/>
                          <a:latin typeface="Arial" panose="020B0604020202020204" pitchFamily="34" charset="0"/>
                        </a:rPr>
                        <a:t>Marketing manager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Internal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just" rtl="0" fontAlgn="base"/>
                      <a:r>
                        <a:rPr lang="en-GB" sz="1100" b="0" i="0">
                          <a:effectLst/>
                          <a:latin typeface="Arial" panose="020B0604020202020204" pitchFamily="34" charset="0"/>
                        </a:rPr>
                        <a:t>The ways the entire marketing and promotional strategies would be conducted, The results of the marketing and promotional campaigns (Zhuang </a:t>
                      </a:r>
                      <a:r>
                        <a:rPr lang="en-GB" sz="1100" b="0" i="1">
                          <a:effectLst/>
                          <a:latin typeface="Arial" panose="020B0604020202020204" pitchFamily="34" charset="0"/>
                        </a:rPr>
                        <a:t>et al.</a:t>
                      </a:r>
                      <a:r>
                        <a:rPr lang="en-GB" sz="1100" b="0" i="0">
                          <a:effectLst/>
                          <a:latin typeface="Arial" panose="020B0604020202020204" pitchFamily="34" charset="0"/>
                        </a:rPr>
                        <a:t> 2019)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Daily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7421408"/>
                  </a:ext>
                </a:extLst>
              </a:tr>
              <a:tr h="583022">
                <a:tc>
                  <a:txBody>
                    <a:bodyPr/>
                    <a:lstStyle/>
                    <a:p>
                      <a:pPr fontAlgn="t"/>
                      <a:endParaRPr lang="en-GB" sz="1100">
                        <a:effectLst/>
                      </a:endParaRPr>
                    </a:p>
                    <a:p>
                      <a:pPr algn="just" rtl="0" fontAlgn="base"/>
                      <a:r>
                        <a:rPr lang="en-GB" sz="1100" b="0" i="0">
                          <a:effectLst/>
                          <a:latin typeface="Arial" panose="020B0604020202020204" pitchFamily="34" charset="0"/>
                        </a:rPr>
                        <a:t>The CEO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Internal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just" rtl="0" fontAlgn="base"/>
                      <a:r>
                        <a:rPr lang="en-GB" sz="1100" b="0" i="0">
                          <a:effectLst/>
                          <a:latin typeface="Arial" panose="020B0604020202020204" pitchFamily="34" charset="0"/>
                        </a:rPr>
                        <a:t>Enhancements of NPL Nutritional Multivitamins’ marketing and promotional strategies (Chamidah </a:t>
                      </a:r>
                      <a:r>
                        <a:rPr lang="en-GB" sz="1100" b="0" i="1">
                          <a:effectLst/>
                          <a:latin typeface="Arial" panose="020B0604020202020204" pitchFamily="34" charset="0"/>
                        </a:rPr>
                        <a:t>et al. </a:t>
                      </a:r>
                      <a:r>
                        <a:rPr lang="en-GB" sz="1100" b="0" i="0">
                          <a:effectLst/>
                          <a:latin typeface="Arial" panose="020B0604020202020204" pitchFamily="34" charset="0"/>
                        </a:rPr>
                        <a:t>2020</a:t>
                      </a:r>
                      <a:r>
                        <a:rPr lang="en-GB" sz="1100" b="0" i="1">
                          <a:effectLst/>
                          <a:latin typeface="Arial" panose="020B0604020202020204" pitchFamily="34" charset="0"/>
                        </a:rPr>
                        <a:t> </a:t>
                      </a:r>
                      <a:r>
                        <a:rPr lang="en-GB" sz="1100" b="0" i="0">
                          <a:effectLst/>
                          <a:latin typeface="Arial" panose="020B0604020202020204" pitchFamily="34" charset="0"/>
                        </a:rPr>
                        <a: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Weekly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9812922"/>
                  </a:ext>
                </a:extLst>
              </a:tr>
              <a:tr h="635163">
                <a:tc>
                  <a:txBody>
                    <a:bodyPr/>
                    <a:lstStyle/>
                    <a:p>
                      <a:pPr fontAlgn="t"/>
                      <a:endParaRPr lang="en-GB" sz="1100" dirty="0">
                        <a:effectLst/>
                      </a:endParaRPr>
                    </a:p>
                    <a:p>
                      <a:pPr algn="just" rtl="0" fontAlgn="base"/>
                      <a:r>
                        <a:rPr lang="en-GB" sz="1100" b="0" i="0" dirty="0">
                          <a:effectLst/>
                          <a:latin typeface="Arial" panose="020B0604020202020204" pitchFamily="34" charset="0"/>
                        </a:rPr>
                        <a:t>Marketing management teams </a:t>
                      </a:r>
                      <a:endParaRPr lang="en-GB" sz="1100" b="0" i="0" dirty="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Internal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just" rtl="0" fontAlgn="base"/>
                      <a:r>
                        <a:rPr lang="en-GB" sz="1100" b="0" i="0">
                          <a:effectLst/>
                          <a:latin typeface="Arial" panose="020B0604020202020204" pitchFamily="34" charset="0"/>
                        </a:rPr>
                        <a:t>Work requirements, Marketing content generation, ways the contents would be deployed (Civera </a:t>
                      </a:r>
                      <a:r>
                        <a:rPr lang="en-GB" sz="1100" b="0" i="1">
                          <a:effectLst/>
                          <a:latin typeface="Arial" panose="020B0604020202020204" pitchFamily="34" charset="0"/>
                        </a:rPr>
                        <a:t>et al. </a:t>
                      </a:r>
                      <a:r>
                        <a:rPr lang="en-GB" sz="1100" b="0" i="0">
                          <a:effectLst/>
                          <a:latin typeface="Arial" panose="020B0604020202020204" pitchFamily="34" charset="0"/>
                        </a:rPr>
                        <a:t>2019)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Daily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65281215"/>
                  </a:ext>
                </a:extLst>
              </a:tr>
              <a:tr h="530882">
                <a:tc>
                  <a:txBody>
                    <a:bodyPr/>
                    <a:lstStyle/>
                    <a:p>
                      <a:pPr fontAlgn="t"/>
                      <a:endParaRPr lang="en-GB" sz="1100">
                        <a:effectLst/>
                      </a:endParaRPr>
                    </a:p>
                    <a:p>
                      <a:pPr algn="l" rtl="0" fontAlgn="base"/>
                      <a:r>
                        <a:rPr lang="en-GB" sz="1100" b="0" i="0">
                          <a:effectLst/>
                          <a:latin typeface="Arial" panose="020B0604020202020204" pitchFamily="34" charset="0"/>
                        </a:rPr>
                        <a:t>The investors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External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dirty="0">
                        <a:effectLst/>
                      </a:endParaRPr>
                    </a:p>
                    <a:p>
                      <a:pPr algn="just" rtl="0" fontAlgn="base"/>
                      <a:r>
                        <a:rPr lang="en-GB" sz="1100" b="0" i="0" dirty="0">
                          <a:effectLst/>
                          <a:latin typeface="Arial" panose="020B0604020202020204" pitchFamily="34" charset="0"/>
                        </a:rPr>
                        <a:t>The  financial gain made by the brand, the amount of financial capital that needs to be invested by them </a:t>
                      </a:r>
                      <a:endParaRPr lang="en-GB" sz="1100" b="0" i="0" dirty="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Monthly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7262964"/>
                  </a:ext>
                </a:extLst>
              </a:tr>
              <a:tr h="426602">
                <a:tc>
                  <a:txBody>
                    <a:bodyPr/>
                    <a:lstStyle/>
                    <a:p>
                      <a:pPr fontAlgn="t"/>
                      <a:endParaRPr lang="en-GB" sz="1100">
                        <a:effectLst/>
                      </a:endParaRPr>
                    </a:p>
                    <a:p>
                      <a:pPr algn="l" rtl="0" fontAlgn="base"/>
                      <a:r>
                        <a:rPr lang="en-GB" sz="1100" b="0" i="0">
                          <a:effectLst/>
                          <a:latin typeface="Arial" panose="020B0604020202020204" pitchFamily="34" charset="0"/>
                        </a:rPr>
                        <a:t>The consumers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External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just" rtl="0" fontAlgn="base"/>
                      <a:r>
                        <a:rPr lang="en-GB" sz="1100" b="0" i="0">
                          <a:effectLst/>
                          <a:latin typeface="Arial" panose="020B0604020202020204" pitchFamily="34" charset="0"/>
                        </a:rPr>
                        <a:t>The benefits, NPL Nutritional Multivitamins would be providing to them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dirty="0">
                        <a:effectLst/>
                      </a:endParaRPr>
                    </a:p>
                    <a:p>
                      <a:pPr algn="l" rtl="0" fontAlgn="base"/>
                      <a:r>
                        <a:rPr lang="en-GB" sz="1100" b="0" i="0" dirty="0">
                          <a:effectLst/>
                          <a:latin typeface="Arial" panose="020B0604020202020204" pitchFamily="34" charset="0"/>
                        </a:rPr>
                        <a:t>By weekly </a:t>
                      </a:r>
                      <a:endParaRPr lang="en-GB" sz="1100" b="0" i="0" dirty="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77176826"/>
                  </a:ext>
                </a:extLst>
              </a:tr>
              <a:tr h="583022">
                <a:tc>
                  <a:txBody>
                    <a:bodyPr/>
                    <a:lstStyle/>
                    <a:p>
                      <a:pPr fontAlgn="t"/>
                      <a:endParaRPr lang="en-GB" sz="1100">
                        <a:effectLst/>
                      </a:endParaRPr>
                    </a:p>
                    <a:p>
                      <a:pPr algn="l" rtl="0" fontAlgn="base"/>
                      <a:r>
                        <a:rPr lang="en-GB" sz="1100" b="0" i="0">
                          <a:effectLst/>
                          <a:latin typeface="Arial" panose="020B0604020202020204" pitchFamily="34" charset="0"/>
                        </a:rPr>
                        <a:t>The government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External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just" rtl="0" fontAlgn="base"/>
                      <a:r>
                        <a:rPr lang="en-GB" sz="1100" b="0" i="0">
                          <a:effectLst/>
                          <a:latin typeface="Arial" panose="020B0604020202020204" pitchFamily="34" charset="0"/>
                        </a:rPr>
                        <a:t>The stakeholder is interested weather the project Is accomplished only after obtaining permits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As and when required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7040913"/>
                  </a:ext>
                </a:extLst>
              </a:tr>
              <a:tr h="478742">
                <a:tc>
                  <a:txBody>
                    <a:bodyPr/>
                    <a:lstStyle/>
                    <a:p>
                      <a:pPr fontAlgn="t"/>
                      <a:endParaRPr lang="en-GB" sz="1100">
                        <a:effectLst/>
                      </a:endParaRPr>
                    </a:p>
                    <a:p>
                      <a:pPr algn="l" rtl="0" fontAlgn="base"/>
                      <a:r>
                        <a:rPr lang="en-GB" sz="1100" b="0" i="0">
                          <a:effectLst/>
                          <a:latin typeface="Arial" panose="020B0604020202020204" pitchFamily="34" charset="0"/>
                        </a:rPr>
                        <a:t>Law enforcement agencies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External </a:t>
                      </a:r>
                      <a:endParaRPr lang="en-GB" sz="1100" b="0" i="0">
                        <a:effectLst/>
                      </a:endParaRPr>
                    </a:p>
                    <a:p>
                      <a:pPr algn="l" rtl="0" fontAlgn="base"/>
                      <a:r>
                        <a:rPr lang="en-GB" sz="1100" b="0" i="0">
                          <a:effectLst/>
                          <a:latin typeface="Arial" panose="020B0604020202020204" pitchFamily="34" charset="0"/>
                        </a:rPr>
                        <a:t>Stakeholders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just" rtl="0" fontAlgn="base"/>
                      <a:r>
                        <a:rPr lang="en-GB" sz="1100" b="0" i="0">
                          <a:effectLst/>
                          <a:latin typeface="Arial" panose="020B0604020202020204" pitchFamily="34" charset="0"/>
                        </a:rPr>
                        <a:t>The Marketing as well as promotions operations, complies with the legal codes of conduct.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a:effectLst/>
                      </a:endParaRPr>
                    </a:p>
                    <a:p>
                      <a:pPr algn="l" rtl="0" fontAlgn="base"/>
                      <a:r>
                        <a:rPr lang="en-GB" sz="1100" b="0" i="0">
                          <a:effectLst/>
                          <a:latin typeface="Arial" panose="020B0604020202020204" pitchFamily="34" charset="0"/>
                        </a:rPr>
                        <a:t>Face-to-face, Emails and reports. </a:t>
                      </a:r>
                      <a:endParaRPr lang="en-GB" sz="1100" b="0" i="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100" dirty="0">
                        <a:effectLst/>
                      </a:endParaRPr>
                    </a:p>
                    <a:p>
                      <a:pPr algn="l" rtl="0" fontAlgn="base"/>
                      <a:r>
                        <a:rPr lang="en-GB" sz="1100" b="0" i="0" dirty="0">
                          <a:effectLst/>
                          <a:latin typeface="Arial" panose="020B0604020202020204" pitchFamily="34" charset="0"/>
                        </a:rPr>
                        <a:t>As and when required </a:t>
                      </a:r>
                      <a:endParaRPr lang="en-GB" sz="1100" b="0" i="0" dirty="0">
                        <a:effectLst/>
                      </a:endParaRPr>
                    </a:p>
                  </a:txBody>
                  <a:tcPr marL="28440" marR="28440" marT="14220" marB="14220">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6437401"/>
                  </a:ext>
                </a:extLst>
              </a:tr>
            </a:tbl>
          </a:graphicData>
        </a:graphic>
      </p:graphicFrame>
      <p:sp>
        <p:nvSpPr>
          <p:cNvPr id="6" name="TextBox 5">
            <a:extLst>
              <a:ext uri="{FF2B5EF4-FFF2-40B4-BE49-F238E27FC236}">
                <a16:creationId xmlns:a16="http://schemas.microsoft.com/office/drawing/2014/main" id="{A4A96082-6EBB-3551-88D9-629914CCAA39}"/>
              </a:ext>
            </a:extLst>
          </p:cNvPr>
          <p:cNvSpPr txBox="1"/>
          <p:nvPr/>
        </p:nvSpPr>
        <p:spPr>
          <a:xfrm flipH="1">
            <a:off x="3711785" y="6213125"/>
            <a:ext cx="4467014" cy="369332"/>
          </a:xfrm>
          <a:prstGeom prst="rect">
            <a:avLst/>
          </a:prstGeom>
          <a:noFill/>
        </p:spPr>
        <p:txBody>
          <a:bodyPr wrap="square" rtlCol="0">
            <a:spAutoFit/>
          </a:bodyPr>
          <a:lstStyle/>
          <a:p>
            <a:r>
              <a:rPr lang="en-GB" dirty="0"/>
              <a:t>Table 2: Stakeholder classification </a:t>
            </a:r>
          </a:p>
        </p:txBody>
      </p:sp>
    </p:spTree>
    <p:extLst>
      <p:ext uri="{BB962C8B-B14F-4D97-AF65-F5344CB8AC3E}">
        <p14:creationId xmlns:p14="http://schemas.microsoft.com/office/powerpoint/2010/main" val="4130761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EBDCC-4CE4-6D01-D278-EA35ADEDF37A}"/>
              </a:ext>
            </a:extLst>
          </p:cNvPr>
          <p:cNvSpPr>
            <a:spLocks noGrp="1"/>
          </p:cNvSpPr>
          <p:nvPr>
            <p:ph type="title"/>
          </p:nvPr>
        </p:nvSpPr>
        <p:spPr>
          <a:xfrm>
            <a:off x="708660" y="242669"/>
            <a:ext cx="10515600" cy="1006475"/>
          </a:xfrm>
          <a:solidFill>
            <a:schemeClr val="tx2">
              <a:lumMod val="20000"/>
              <a:lumOff val="80000"/>
            </a:schemeClr>
          </a:solidFill>
        </p:spPr>
        <p:txBody>
          <a:bodyPr/>
          <a:lstStyle/>
          <a:p>
            <a:r>
              <a:rPr lang="en-GB" dirty="0"/>
              <a:t>                Resources Allocation</a:t>
            </a:r>
          </a:p>
        </p:txBody>
      </p:sp>
      <p:graphicFrame>
        <p:nvGraphicFramePr>
          <p:cNvPr id="4" name="Content Placeholder 3">
            <a:extLst>
              <a:ext uri="{FF2B5EF4-FFF2-40B4-BE49-F238E27FC236}">
                <a16:creationId xmlns:a16="http://schemas.microsoft.com/office/drawing/2014/main" id="{4F7F6184-491A-5437-9BE9-9A132BDF5093}"/>
              </a:ext>
            </a:extLst>
          </p:cNvPr>
          <p:cNvGraphicFramePr>
            <a:graphicFrameLocks noGrp="1"/>
          </p:cNvGraphicFramePr>
          <p:nvPr>
            <p:ph idx="1"/>
            <p:extLst>
              <p:ext uri="{D42A27DB-BD31-4B8C-83A1-F6EECF244321}">
                <p14:modId xmlns:p14="http://schemas.microsoft.com/office/powerpoint/2010/main" val="4057527814"/>
              </p:ext>
            </p:extLst>
          </p:nvPr>
        </p:nvGraphicFramePr>
        <p:xfrm>
          <a:off x="296337" y="1774734"/>
          <a:ext cx="9338730" cy="4090001"/>
        </p:xfrm>
        <a:graphic>
          <a:graphicData uri="http://schemas.openxmlformats.org/drawingml/2006/table">
            <a:tbl>
              <a:tblPr/>
              <a:tblGrid>
                <a:gridCol w="1446846">
                  <a:extLst>
                    <a:ext uri="{9D8B030D-6E8A-4147-A177-3AD203B41FA5}">
                      <a16:colId xmlns:a16="http://schemas.microsoft.com/office/drawing/2014/main" val="3656301650"/>
                    </a:ext>
                  </a:extLst>
                </a:gridCol>
                <a:gridCol w="1022901">
                  <a:extLst>
                    <a:ext uri="{9D8B030D-6E8A-4147-A177-3AD203B41FA5}">
                      <a16:colId xmlns:a16="http://schemas.microsoft.com/office/drawing/2014/main" val="3827671542"/>
                    </a:ext>
                  </a:extLst>
                </a:gridCol>
                <a:gridCol w="841258">
                  <a:extLst>
                    <a:ext uri="{9D8B030D-6E8A-4147-A177-3AD203B41FA5}">
                      <a16:colId xmlns:a16="http://schemas.microsoft.com/office/drawing/2014/main" val="3331807138"/>
                    </a:ext>
                  </a:extLst>
                </a:gridCol>
                <a:gridCol w="1582181">
                  <a:extLst>
                    <a:ext uri="{9D8B030D-6E8A-4147-A177-3AD203B41FA5}">
                      <a16:colId xmlns:a16="http://schemas.microsoft.com/office/drawing/2014/main" val="982605770"/>
                    </a:ext>
                  </a:extLst>
                </a:gridCol>
                <a:gridCol w="949309">
                  <a:extLst>
                    <a:ext uri="{9D8B030D-6E8A-4147-A177-3AD203B41FA5}">
                      <a16:colId xmlns:a16="http://schemas.microsoft.com/office/drawing/2014/main" val="316665364"/>
                    </a:ext>
                  </a:extLst>
                </a:gridCol>
                <a:gridCol w="1358361">
                  <a:extLst>
                    <a:ext uri="{9D8B030D-6E8A-4147-A177-3AD203B41FA5}">
                      <a16:colId xmlns:a16="http://schemas.microsoft.com/office/drawing/2014/main" val="2861515962"/>
                    </a:ext>
                  </a:extLst>
                </a:gridCol>
                <a:gridCol w="864411">
                  <a:extLst>
                    <a:ext uri="{9D8B030D-6E8A-4147-A177-3AD203B41FA5}">
                      <a16:colId xmlns:a16="http://schemas.microsoft.com/office/drawing/2014/main" val="2185561885"/>
                    </a:ext>
                  </a:extLst>
                </a:gridCol>
                <a:gridCol w="1273463">
                  <a:extLst>
                    <a:ext uri="{9D8B030D-6E8A-4147-A177-3AD203B41FA5}">
                      <a16:colId xmlns:a16="http://schemas.microsoft.com/office/drawing/2014/main" val="890267537"/>
                    </a:ext>
                  </a:extLst>
                </a:gridCol>
              </a:tblGrid>
              <a:tr h="802417">
                <a:tc>
                  <a:txBody>
                    <a:bodyPr/>
                    <a:lstStyle/>
                    <a:p>
                      <a:pPr fontAlgn="b"/>
                      <a:endParaRPr lang="en-GB" sz="1200" dirty="0">
                        <a:effectLst/>
                      </a:endParaRPr>
                    </a:p>
                    <a:p>
                      <a:pPr algn="l" rtl="0" fontAlgn="base"/>
                      <a:r>
                        <a:rPr lang="en-GB" sz="1200" b="0" i="0" dirty="0">
                          <a:effectLst/>
                          <a:latin typeface="Arial" panose="020B0604020202020204" pitchFamily="34" charset="0"/>
                        </a:rPr>
                        <a:t>Tasks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Marketing manager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The CEO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Marketing management teams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The investors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The consumers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The government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algn="ctr" fontAlgn="b"/>
                      <a:endParaRPr lang="en-GB" sz="1200" dirty="0">
                        <a:effectLst/>
                      </a:endParaRPr>
                    </a:p>
                    <a:p>
                      <a:pPr algn="l" rtl="0" fontAlgn="base"/>
                      <a:r>
                        <a:rPr lang="en-GB" sz="1200" b="0" i="0" dirty="0">
                          <a:effectLst/>
                          <a:latin typeface="Arial" panose="020B0604020202020204" pitchFamily="34" charset="0"/>
                        </a:rPr>
                        <a:t>Law enforcement agencies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4200709726"/>
                  </a:ext>
                </a:extLst>
              </a:tr>
              <a:tr h="467230">
                <a:tc>
                  <a:txBody>
                    <a:bodyPr/>
                    <a:lstStyle/>
                    <a:p>
                      <a:pPr fontAlgn="t"/>
                      <a:endParaRPr lang="en-GB" sz="1200">
                        <a:effectLst/>
                      </a:endParaRPr>
                    </a:p>
                    <a:p>
                      <a:pPr algn="l" rtl="0" fontAlgn="base"/>
                      <a:r>
                        <a:rPr lang="en-GB" sz="1200" b="0" i="0">
                          <a:effectLst/>
                          <a:latin typeface="Arial" panose="020B0604020202020204" pitchFamily="34" charset="0"/>
                        </a:rPr>
                        <a:t>Initiation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35174776"/>
                  </a:ext>
                </a:extLst>
              </a:tr>
              <a:tr h="467230">
                <a:tc>
                  <a:txBody>
                    <a:bodyPr/>
                    <a:lstStyle/>
                    <a:p>
                      <a:pPr fontAlgn="b"/>
                      <a:endParaRPr lang="en-GB" sz="1200">
                        <a:effectLst/>
                      </a:endParaRPr>
                    </a:p>
                    <a:p>
                      <a:pPr algn="l" rtl="0" fontAlgn="base"/>
                      <a:r>
                        <a:rPr lang="en-GB" sz="1200" b="0" i="0">
                          <a:effectLst/>
                          <a:latin typeface="Arial" panose="020B0604020202020204" pitchFamily="34" charset="0"/>
                        </a:rPr>
                        <a:t>Planning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dirty="0">
                        <a:effectLst/>
                      </a:endParaRPr>
                    </a:p>
                    <a:p>
                      <a:pPr algn="l" rtl="0" fontAlgn="base"/>
                      <a:r>
                        <a:rPr lang="en-GB" sz="1200" b="0" i="0" dirty="0">
                          <a:effectLst/>
                          <a:latin typeface="Arial" panose="020B0604020202020204" pitchFamily="34" charset="0"/>
                        </a:rPr>
                        <a:t>C I </a:t>
                      </a:r>
                      <a:endParaRPr lang="en-GB" sz="1200" b="0" i="0" dirty="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8420202"/>
                  </a:ext>
                </a:extLst>
              </a:tr>
              <a:tr h="467230">
                <a:tc>
                  <a:txBody>
                    <a:bodyPr/>
                    <a:lstStyle/>
                    <a:p>
                      <a:pPr fontAlgn="b"/>
                      <a:endParaRPr lang="en-GB" sz="1200">
                        <a:effectLst/>
                      </a:endParaRPr>
                    </a:p>
                    <a:p>
                      <a:pPr algn="l" rtl="0" fontAlgn="base"/>
                      <a:r>
                        <a:rPr lang="en-GB" sz="1200" b="0" i="0">
                          <a:effectLst/>
                          <a:latin typeface="Arial" panose="020B0604020202020204" pitchFamily="34" charset="0"/>
                        </a:rPr>
                        <a:t>Offline marketing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1048025"/>
                  </a:ext>
                </a:extLst>
              </a:tr>
              <a:tr h="543756">
                <a:tc>
                  <a:txBody>
                    <a:bodyPr/>
                    <a:lstStyle/>
                    <a:p>
                      <a:pPr fontAlgn="b"/>
                      <a:endParaRPr lang="en-GB" sz="1200">
                        <a:effectLst/>
                      </a:endParaRPr>
                    </a:p>
                    <a:p>
                      <a:pPr algn="l" rtl="0" fontAlgn="base"/>
                      <a:r>
                        <a:rPr lang="en-GB" sz="1200" b="0" i="0">
                          <a:effectLst/>
                          <a:latin typeface="Arial" panose="020B0604020202020204" pitchFamily="34" charset="0"/>
                        </a:rPr>
                        <a:t>Social media marketing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40771499"/>
                  </a:ext>
                </a:extLst>
              </a:tr>
              <a:tr h="690688">
                <a:tc>
                  <a:txBody>
                    <a:bodyPr/>
                    <a:lstStyle/>
                    <a:p>
                      <a:pPr fontAlgn="b"/>
                      <a:endParaRPr lang="en-GB" sz="1200">
                        <a:effectLst/>
                      </a:endParaRPr>
                    </a:p>
                    <a:p>
                      <a:pPr algn="l" rtl="0" fontAlgn="base"/>
                      <a:r>
                        <a:rPr lang="en-GB" sz="1200" b="0" i="0">
                          <a:effectLst/>
                          <a:latin typeface="Arial" panose="020B0604020202020204" pitchFamily="34" charset="0"/>
                        </a:rPr>
                        <a:t>website based SEO marketing strategy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dirty="0">
                        <a:effectLst/>
                      </a:endParaRPr>
                    </a:p>
                    <a:p>
                      <a:pPr algn="l" rtl="0" fontAlgn="base"/>
                      <a:r>
                        <a:rPr lang="en-GB" sz="1200" b="0" i="0" dirty="0">
                          <a:effectLst/>
                          <a:latin typeface="Arial" panose="020B0604020202020204" pitchFamily="34" charset="0"/>
                        </a:rPr>
                        <a:t>C I </a:t>
                      </a:r>
                      <a:endParaRPr lang="en-GB" sz="1200" b="0" i="0" dirty="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24982591"/>
                  </a:ext>
                </a:extLst>
              </a:tr>
              <a:tr h="467230">
                <a:tc>
                  <a:txBody>
                    <a:bodyPr/>
                    <a:lstStyle/>
                    <a:p>
                      <a:pPr algn="l" rtl="0" fontAlgn="base"/>
                      <a:r>
                        <a:rPr lang="en-GB" sz="1200" b="0" i="0" dirty="0">
                          <a:effectLst/>
                          <a:latin typeface="Arial" panose="020B0604020202020204" pitchFamily="34" charset="0"/>
                        </a:rPr>
                        <a:t>Closure </a:t>
                      </a:r>
                      <a:endParaRPr lang="en-GB" sz="1200" b="0" i="0" dirty="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R A C 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b"/>
                      <a:endParaRPr lang="en-GB" sz="1200">
                        <a:effectLst/>
                      </a:endParaRPr>
                    </a:p>
                    <a:p>
                      <a:pPr algn="l" rtl="0" fontAlgn="base"/>
                      <a:r>
                        <a:rPr lang="en-GB" sz="1200" b="0" i="0">
                          <a:effectLst/>
                          <a:latin typeface="Arial" panose="020B0604020202020204" pitchFamily="34" charset="0"/>
                        </a:rPr>
                        <a:t>I </a:t>
                      </a:r>
                      <a:endParaRPr lang="en-GB" sz="1200" b="0" i="0">
                        <a:effectLst/>
                      </a:endParaRPr>
                    </a:p>
                  </a:txBody>
                  <a:tcPr marL="69252" marR="69252" marT="34626" marB="34626" anchor="b">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a:effectLst/>
                      </a:endParaRPr>
                    </a:p>
                    <a:p>
                      <a:pPr algn="l" rtl="0" fontAlgn="base"/>
                      <a:r>
                        <a:rPr lang="en-GB" sz="1200" b="0" i="0">
                          <a:effectLst/>
                          <a:latin typeface="Arial" panose="020B0604020202020204" pitchFamily="34" charset="0"/>
                        </a:rPr>
                        <a:t>C I </a:t>
                      </a:r>
                      <a:endParaRPr lang="en-GB" sz="1200" b="0" i="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tc>
                  <a:txBody>
                    <a:bodyPr/>
                    <a:lstStyle/>
                    <a:p>
                      <a:pPr fontAlgn="t"/>
                      <a:endParaRPr lang="en-GB" sz="1200" dirty="0">
                        <a:effectLst/>
                      </a:endParaRPr>
                    </a:p>
                    <a:p>
                      <a:pPr algn="l" rtl="0" fontAlgn="base"/>
                      <a:r>
                        <a:rPr lang="en-GB" sz="1200" b="0" i="0" dirty="0">
                          <a:effectLst/>
                          <a:latin typeface="Arial" panose="020B0604020202020204" pitchFamily="34" charset="0"/>
                        </a:rPr>
                        <a:t>C I </a:t>
                      </a:r>
                      <a:endParaRPr lang="en-GB" sz="1200" b="0" i="0" dirty="0">
                        <a:effectLst/>
                      </a:endParaRPr>
                    </a:p>
                  </a:txBody>
                  <a:tcPr marL="69252" marR="69252" marT="34626" marB="34626">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2585717"/>
                  </a:ext>
                </a:extLst>
              </a:tr>
            </a:tbl>
          </a:graphicData>
        </a:graphic>
      </p:graphicFrame>
      <p:sp>
        <p:nvSpPr>
          <p:cNvPr id="5" name="TextBox 4">
            <a:extLst>
              <a:ext uri="{FF2B5EF4-FFF2-40B4-BE49-F238E27FC236}">
                <a16:creationId xmlns:a16="http://schemas.microsoft.com/office/drawing/2014/main" id="{8B4845C0-D962-6DD6-8FB2-BCE8EE785408}"/>
              </a:ext>
            </a:extLst>
          </p:cNvPr>
          <p:cNvSpPr txBox="1"/>
          <p:nvPr/>
        </p:nvSpPr>
        <p:spPr>
          <a:xfrm>
            <a:off x="1591733" y="5969000"/>
            <a:ext cx="8043334" cy="646331"/>
          </a:xfrm>
          <a:prstGeom prst="rect">
            <a:avLst/>
          </a:prstGeom>
          <a:noFill/>
        </p:spPr>
        <p:txBody>
          <a:bodyPr wrap="square" rtlCol="0">
            <a:spAutoFit/>
          </a:bodyPr>
          <a:lstStyle/>
          <a:p>
            <a:r>
              <a:rPr lang="en-GB" dirty="0"/>
              <a:t>Table 3: Responsibility Allocation Matrix </a:t>
            </a:r>
          </a:p>
          <a:p>
            <a:r>
              <a:rPr lang="en-GB" dirty="0"/>
              <a:t>(Source: Influenced from </a:t>
            </a:r>
            <a:r>
              <a:rPr lang="en-GB" dirty="0" err="1"/>
              <a:t>Suhanda</a:t>
            </a:r>
            <a:r>
              <a:rPr lang="en-GB" dirty="0"/>
              <a:t>, and </a:t>
            </a:r>
            <a:r>
              <a:rPr lang="en-GB" dirty="0" err="1"/>
              <a:t>Pratami</a:t>
            </a:r>
            <a:r>
              <a:rPr lang="en-GB" dirty="0"/>
              <a:t>, 2021)</a:t>
            </a:r>
          </a:p>
        </p:txBody>
      </p:sp>
      <p:pic>
        <p:nvPicPr>
          <p:cNvPr id="7" name="Picture 6">
            <a:extLst>
              <a:ext uri="{FF2B5EF4-FFF2-40B4-BE49-F238E27FC236}">
                <a16:creationId xmlns:a16="http://schemas.microsoft.com/office/drawing/2014/main" id="{9C351DF3-EBE7-CFAA-185C-BF2C7904E823}"/>
              </a:ext>
            </a:extLst>
          </p:cNvPr>
          <p:cNvPicPr>
            <a:picLocks noChangeAspect="1"/>
          </p:cNvPicPr>
          <p:nvPr/>
        </p:nvPicPr>
        <p:blipFill>
          <a:blip r:embed="rId2"/>
          <a:stretch>
            <a:fillRect/>
          </a:stretch>
        </p:blipFill>
        <p:spPr>
          <a:xfrm>
            <a:off x="9761001" y="3269766"/>
            <a:ext cx="1973800" cy="1402202"/>
          </a:xfrm>
          <a:prstGeom prst="rect">
            <a:avLst/>
          </a:prstGeom>
        </p:spPr>
      </p:pic>
    </p:spTree>
    <p:extLst>
      <p:ext uri="{BB962C8B-B14F-4D97-AF65-F5344CB8AC3E}">
        <p14:creationId xmlns:p14="http://schemas.microsoft.com/office/powerpoint/2010/main" val="1944353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20D339-21CC-EDE7-0AE6-4055CC0F69D7}"/>
              </a:ext>
            </a:extLst>
          </p:cNvPr>
          <p:cNvSpPr>
            <a:spLocks noGrp="1"/>
          </p:cNvSpPr>
          <p:nvPr>
            <p:ph type="title"/>
          </p:nvPr>
        </p:nvSpPr>
        <p:spPr>
          <a:xfrm>
            <a:off x="838200" y="698643"/>
            <a:ext cx="5243394" cy="1120632"/>
          </a:xfrm>
          <a:solidFill>
            <a:schemeClr val="tx2">
              <a:lumMod val="20000"/>
              <a:lumOff val="80000"/>
            </a:schemeClr>
          </a:solidFill>
        </p:spPr>
        <p:txBody>
          <a:bodyPr anchor="t">
            <a:normAutofit/>
          </a:bodyPr>
          <a:lstStyle/>
          <a:p>
            <a:r>
              <a:rPr lang="en-GB" sz="5600" dirty="0"/>
              <a:t>     Risk Analysis</a:t>
            </a:r>
          </a:p>
        </p:txBody>
      </p:sp>
      <p:cxnSp>
        <p:nvCxnSpPr>
          <p:cNvPr id="12" name="Straight Connector 11">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622" y="381934"/>
            <a:ext cx="0" cy="6476066"/>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34F88D19-C269-4F98-BE6B-CFB6207D36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10408" y="740316"/>
            <a:ext cx="465458" cy="872153"/>
            <a:chOff x="6110408" y="740316"/>
            <a:chExt cx="465458" cy="872153"/>
          </a:xfrm>
        </p:grpSpPr>
        <p:sp>
          <p:nvSpPr>
            <p:cNvPr id="15"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5948" y="74031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84728" y="969611"/>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17"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10408" y="1484755"/>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pSp>
      <p:pic>
        <p:nvPicPr>
          <p:cNvPr id="5" name="Picture 4">
            <a:extLst>
              <a:ext uri="{FF2B5EF4-FFF2-40B4-BE49-F238E27FC236}">
                <a16:creationId xmlns:a16="http://schemas.microsoft.com/office/drawing/2014/main" id="{060E4CFC-6EF0-1090-015E-643DD4B38E7C}"/>
              </a:ext>
            </a:extLst>
          </p:cNvPr>
          <p:cNvPicPr>
            <a:picLocks noChangeAspect="1"/>
          </p:cNvPicPr>
          <p:nvPr/>
        </p:nvPicPr>
        <p:blipFill>
          <a:blip r:embed="rId2"/>
          <a:stretch>
            <a:fillRect/>
          </a:stretch>
        </p:blipFill>
        <p:spPr>
          <a:xfrm>
            <a:off x="860380" y="2584398"/>
            <a:ext cx="5243391" cy="2071138"/>
          </a:xfrm>
          <a:prstGeom prst="rect">
            <a:avLst/>
          </a:prstGeom>
        </p:spPr>
      </p:pic>
      <p:sp>
        <p:nvSpPr>
          <p:cNvPr id="3" name="Content Placeholder 2">
            <a:extLst>
              <a:ext uri="{FF2B5EF4-FFF2-40B4-BE49-F238E27FC236}">
                <a16:creationId xmlns:a16="http://schemas.microsoft.com/office/drawing/2014/main" id="{6349DEA3-DD58-0282-5A94-4AEB05E82198}"/>
              </a:ext>
            </a:extLst>
          </p:cNvPr>
          <p:cNvSpPr>
            <a:spLocks noGrp="1"/>
          </p:cNvSpPr>
          <p:nvPr>
            <p:ph idx="1"/>
          </p:nvPr>
        </p:nvSpPr>
        <p:spPr>
          <a:xfrm>
            <a:off x="6762751" y="473073"/>
            <a:ext cx="4591049" cy="5527037"/>
          </a:xfrm>
          <a:solidFill>
            <a:schemeClr val="tx2">
              <a:lumMod val="20000"/>
              <a:lumOff val="80000"/>
            </a:schemeClr>
          </a:solidFill>
        </p:spPr>
        <p:txBody>
          <a:bodyPr anchor="ctr">
            <a:normAutofit fontScale="62500" lnSpcReduction="20000"/>
          </a:bodyPr>
          <a:lstStyle/>
          <a:p>
            <a:pPr marL="0" indent="0">
              <a:buNone/>
            </a:pPr>
            <a:endParaRPr lang="en-GB" sz="1300" dirty="0">
              <a:solidFill>
                <a:schemeClr val="tx1">
                  <a:alpha val="80000"/>
                </a:schemeClr>
              </a:solidFill>
            </a:endParaRPr>
          </a:p>
          <a:p>
            <a:pPr marL="0" indent="0">
              <a:buNone/>
            </a:pPr>
            <a:endParaRPr lang="en-GB" sz="2600" dirty="0">
              <a:solidFill>
                <a:schemeClr val="tx1">
                  <a:alpha val="80000"/>
                </a:schemeClr>
              </a:solidFill>
            </a:endParaRPr>
          </a:p>
          <a:p>
            <a:r>
              <a:rPr lang="en-GB" sz="2600" dirty="0">
                <a:solidFill>
                  <a:schemeClr val="tx1">
                    <a:alpha val="80000"/>
                  </a:schemeClr>
                </a:solidFill>
              </a:rPr>
              <a:t>Despite the temptation of creating a new product, it is risky and, if ignored or unforeseen, could rapidly turn the promise of success into the perdition of failure. </a:t>
            </a:r>
          </a:p>
          <a:p>
            <a:r>
              <a:rPr lang="en-GB" sz="2600" b="1" dirty="0">
                <a:solidFill>
                  <a:schemeClr val="tx1">
                    <a:alpha val="80000"/>
                  </a:schemeClr>
                </a:solidFill>
              </a:rPr>
              <a:t>Product acceptance</a:t>
            </a:r>
            <a:r>
              <a:rPr lang="en-GB" sz="2600" dirty="0">
                <a:solidFill>
                  <a:schemeClr val="tx1">
                    <a:alpha val="80000"/>
                  </a:schemeClr>
                </a:solidFill>
              </a:rPr>
              <a:t>: Sales and market penetration could be affected if the target market does not fully embrace or adopt the new product due to competition, lack of awareness, or customer preferences for existing alternatives (</a:t>
            </a:r>
            <a:r>
              <a:rPr lang="en-GB" sz="2600" dirty="0" err="1">
                <a:solidFill>
                  <a:schemeClr val="tx1">
                    <a:alpha val="80000"/>
                  </a:schemeClr>
                </a:solidFill>
              </a:rPr>
              <a:t>Brebbia</a:t>
            </a:r>
            <a:r>
              <a:rPr lang="en-GB" sz="2600" dirty="0">
                <a:solidFill>
                  <a:schemeClr val="tx1">
                    <a:alpha val="80000"/>
                  </a:schemeClr>
                </a:solidFill>
              </a:rPr>
              <a:t>, 2013). </a:t>
            </a:r>
          </a:p>
          <a:p>
            <a:r>
              <a:rPr lang="en-GB" sz="2600" b="1" dirty="0">
                <a:solidFill>
                  <a:schemeClr val="tx1">
                    <a:alpha val="80000"/>
                  </a:schemeClr>
                </a:solidFill>
              </a:rPr>
              <a:t>Regulatory compliance</a:t>
            </a:r>
            <a:r>
              <a:rPr lang="en-GB" sz="2600" dirty="0">
                <a:solidFill>
                  <a:schemeClr val="tx1">
                    <a:alpha val="80000"/>
                  </a:schemeClr>
                </a:solidFill>
              </a:rPr>
              <a:t>: Non-compliance with applicable laws and regulations during the product launch poses a significant risk in the highly regulated pharmaceutical industry.</a:t>
            </a:r>
          </a:p>
          <a:p>
            <a:r>
              <a:rPr lang="en-GB" sz="2600" b="1" dirty="0">
                <a:solidFill>
                  <a:schemeClr val="tx1">
                    <a:alpha val="80000"/>
                  </a:schemeClr>
                </a:solidFill>
              </a:rPr>
              <a:t>Customer feedback and unexpected side effects </a:t>
            </a:r>
            <a:r>
              <a:rPr lang="en-GB" sz="2600" dirty="0">
                <a:solidFill>
                  <a:schemeClr val="tx1">
                    <a:alpha val="80000"/>
                  </a:schemeClr>
                </a:solidFill>
              </a:rPr>
              <a:t>may arise, so it is essential to establish effective procedures for handling complaints, addressing concerns promptly, and ensuring the safety and effectiveness of the product.</a:t>
            </a:r>
          </a:p>
          <a:p>
            <a:r>
              <a:rPr lang="en-GB" sz="2600" b="1" dirty="0">
                <a:solidFill>
                  <a:schemeClr val="tx1">
                    <a:alpha val="80000"/>
                  </a:schemeClr>
                </a:solidFill>
              </a:rPr>
              <a:t>The competitive landscape </a:t>
            </a:r>
            <a:r>
              <a:rPr lang="en-GB" sz="2600" dirty="0">
                <a:solidFill>
                  <a:schemeClr val="tx1">
                    <a:alpha val="80000"/>
                  </a:schemeClr>
                </a:solidFill>
              </a:rPr>
              <a:t>carries a certain level of risk as competitors may introduce similar products or employ aggressive marketing strategies, which can impact the market share and profitability of Vita-Sport Pro. </a:t>
            </a:r>
          </a:p>
        </p:txBody>
      </p:sp>
    </p:spTree>
    <p:extLst>
      <p:ext uri="{BB962C8B-B14F-4D97-AF65-F5344CB8AC3E}">
        <p14:creationId xmlns:p14="http://schemas.microsoft.com/office/powerpoint/2010/main" val="6702792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16942-407B-5459-C5FF-E803F37D71A4}"/>
              </a:ext>
            </a:extLst>
          </p:cNvPr>
          <p:cNvSpPr>
            <a:spLocks noGrp="1"/>
          </p:cNvSpPr>
          <p:nvPr>
            <p:ph type="title"/>
          </p:nvPr>
        </p:nvSpPr>
        <p:spPr>
          <a:xfrm>
            <a:off x="838200" y="365125"/>
            <a:ext cx="10515600" cy="815975"/>
          </a:xfrm>
          <a:solidFill>
            <a:schemeClr val="tx2">
              <a:lumMod val="20000"/>
              <a:lumOff val="80000"/>
            </a:schemeClr>
          </a:solidFill>
        </p:spPr>
        <p:txBody>
          <a:bodyPr/>
          <a:lstStyle/>
          <a:p>
            <a:r>
              <a:rPr lang="en-GB" dirty="0"/>
              <a:t>                               Conclusion</a:t>
            </a:r>
          </a:p>
        </p:txBody>
      </p:sp>
      <p:sp>
        <p:nvSpPr>
          <p:cNvPr id="3" name="Content Placeholder 2">
            <a:extLst>
              <a:ext uri="{FF2B5EF4-FFF2-40B4-BE49-F238E27FC236}">
                <a16:creationId xmlns:a16="http://schemas.microsoft.com/office/drawing/2014/main" id="{8B8DD1E3-26CF-FEB1-C6F4-10E776A5F011}"/>
              </a:ext>
            </a:extLst>
          </p:cNvPr>
          <p:cNvSpPr>
            <a:spLocks noGrp="1"/>
          </p:cNvSpPr>
          <p:nvPr>
            <p:ph idx="1"/>
          </p:nvPr>
        </p:nvSpPr>
        <p:spPr>
          <a:xfrm>
            <a:off x="838200" y="1825625"/>
            <a:ext cx="7277100" cy="4351338"/>
          </a:xfrm>
          <a:solidFill>
            <a:schemeClr val="tx2">
              <a:lumMod val="20000"/>
              <a:lumOff val="80000"/>
            </a:schemeClr>
          </a:solidFill>
        </p:spPr>
        <p:txBody>
          <a:bodyPr/>
          <a:lstStyle/>
          <a:p>
            <a:r>
              <a:rPr lang="en-GB" dirty="0"/>
              <a:t>To ensure the successful execution of the Vita-Sport Pro launch project, it is crucial to have a clearly defined scope, a streamlined work breakdown structure, active stakeholder involvement, efficient resource allocation, and proactive risk mitigation.</a:t>
            </a:r>
          </a:p>
          <a:p>
            <a:r>
              <a:rPr lang="en-GB" dirty="0"/>
              <a:t>The project can attain its goals, fulfil stakeholders' desires, and contribute to the company's expansion and triumph by considering these factors.</a:t>
            </a:r>
          </a:p>
        </p:txBody>
      </p:sp>
      <p:pic>
        <p:nvPicPr>
          <p:cNvPr id="5" name="Picture 4">
            <a:extLst>
              <a:ext uri="{FF2B5EF4-FFF2-40B4-BE49-F238E27FC236}">
                <a16:creationId xmlns:a16="http://schemas.microsoft.com/office/drawing/2014/main" id="{F3DD37A3-B9BF-B98B-A104-F4E6809DA142}"/>
              </a:ext>
            </a:extLst>
          </p:cNvPr>
          <p:cNvPicPr>
            <a:picLocks noChangeAspect="1"/>
          </p:cNvPicPr>
          <p:nvPr/>
        </p:nvPicPr>
        <p:blipFill>
          <a:blip r:embed="rId2"/>
          <a:stretch>
            <a:fillRect/>
          </a:stretch>
        </p:blipFill>
        <p:spPr>
          <a:xfrm>
            <a:off x="8340567" y="2095500"/>
            <a:ext cx="3546633" cy="3447101"/>
          </a:xfrm>
          <a:prstGeom prst="rect">
            <a:avLst/>
          </a:prstGeom>
        </p:spPr>
      </p:pic>
    </p:spTree>
    <p:extLst>
      <p:ext uri="{BB962C8B-B14F-4D97-AF65-F5344CB8AC3E}">
        <p14:creationId xmlns:p14="http://schemas.microsoft.com/office/powerpoint/2010/main" val="1374072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4F504-2F64-4524-2CDC-3D4C07DBF8B0}"/>
              </a:ext>
            </a:extLst>
          </p:cNvPr>
          <p:cNvSpPr>
            <a:spLocks noGrp="1"/>
          </p:cNvSpPr>
          <p:nvPr>
            <p:ph type="title"/>
          </p:nvPr>
        </p:nvSpPr>
        <p:spPr>
          <a:xfrm>
            <a:off x="904875" y="259293"/>
            <a:ext cx="10515600" cy="559857"/>
          </a:xfrm>
        </p:spPr>
        <p:txBody>
          <a:bodyPr>
            <a:normAutofit fontScale="90000"/>
          </a:bodyPr>
          <a:lstStyle/>
          <a:p>
            <a:r>
              <a:rPr lang="en-GB" dirty="0"/>
              <a:t>                              References</a:t>
            </a:r>
          </a:p>
        </p:txBody>
      </p:sp>
      <p:sp>
        <p:nvSpPr>
          <p:cNvPr id="3" name="Content Placeholder 2">
            <a:extLst>
              <a:ext uri="{FF2B5EF4-FFF2-40B4-BE49-F238E27FC236}">
                <a16:creationId xmlns:a16="http://schemas.microsoft.com/office/drawing/2014/main" id="{8907DBEC-887E-9BCE-CB7F-8178745FC4AB}"/>
              </a:ext>
            </a:extLst>
          </p:cNvPr>
          <p:cNvSpPr>
            <a:spLocks noGrp="1"/>
          </p:cNvSpPr>
          <p:nvPr>
            <p:ph idx="1"/>
          </p:nvPr>
        </p:nvSpPr>
        <p:spPr>
          <a:xfrm>
            <a:off x="647700" y="1257300"/>
            <a:ext cx="10706100" cy="4919663"/>
          </a:xfrm>
        </p:spPr>
        <p:txBody>
          <a:bodyPr>
            <a:normAutofit fontScale="55000" lnSpcReduction="20000"/>
          </a:bodyPr>
          <a:lstStyle/>
          <a:p>
            <a:r>
              <a:rPr lang="en-GB" dirty="0" err="1"/>
              <a:t>Brebbia</a:t>
            </a:r>
            <a:r>
              <a:rPr lang="en-GB" dirty="0"/>
              <a:t>, C.A. (2013) Risk analysis VIII. Southampton: Wit Press.</a:t>
            </a:r>
          </a:p>
          <a:p>
            <a:r>
              <a:rPr lang="en-GB" dirty="0"/>
              <a:t>Brady, E., Cravens, D.W., </a:t>
            </a:r>
            <a:r>
              <a:rPr lang="en-GB" dirty="0" err="1"/>
              <a:t>Maister</a:t>
            </a:r>
            <a:r>
              <a:rPr lang="en-GB" dirty="0"/>
              <a:t>, D.A., Peter, J.P., Thompson, A.A. and Walker, O.C. (2007) Strategic marketing. North Ryde, </a:t>
            </a:r>
            <a:r>
              <a:rPr lang="en-GB" dirty="0" err="1"/>
              <a:t>Nsw</a:t>
            </a:r>
            <a:r>
              <a:rPr lang="en-GB" dirty="0"/>
              <a:t>: </a:t>
            </a:r>
            <a:r>
              <a:rPr lang="en-GB" dirty="0" err="1"/>
              <a:t>Mcgraw-Hill</a:t>
            </a:r>
            <a:r>
              <a:rPr lang="en-GB" dirty="0"/>
              <a:t> Custom Publishing.</a:t>
            </a:r>
          </a:p>
          <a:p>
            <a:r>
              <a:rPr lang="en-GB" dirty="0" err="1"/>
              <a:t>Chamidah</a:t>
            </a:r>
            <a:r>
              <a:rPr lang="en-GB" dirty="0"/>
              <a:t>, N., </a:t>
            </a:r>
            <a:r>
              <a:rPr lang="en-GB" dirty="0" err="1"/>
              <a:t>Guntoro</a:t>
            </a:r>
            <a:r>
              <a:rPr lang="en-GB" dirty="0"/>
              <a:t>, B. And Sulastri, E., (2020). Marketing communication and synergy of </a:t>
            </a:r>
            <a:r>
              <a:rPr lang="en-GB" dirty="0" err="1"/>
              <a:t>pentahelix</a:t>
            </a:r>
            <a:r>
              <a:rPr lang="en-GB" dirty="0"/>
              <a:t> strategy on satisfaction and sustainable tourism. The Journal of Asian Finance, Economics and Business, 7(3), pp.177-190. </a:t>
            </a:r>
          </a:p>
          <a:p>
            <a:r>
              <a:rPr lang="en-GB" dirty="0" err="1"/>
              <a:t>Civera</a:t>
            </a:r>
            <a:r>
              <a:rPr lang="en-GB" dirty="0"/>
              <a:t>, C., De Colle, S. and </a:t>
            </a:r>
            <a:r>
              <a:rPr lang="en-GB" dirty="0" err="1"/>
              <a:t>Casalegno</a:t>
            </a:r>
            <a:r>
              <a:rPr lang="en-GB" dirty="0"/>
              <a:t>, C., (2019). Stakeholder engagement through empowerment: The case of coffee farmers. Business Ethics: A European Review, 28(2), pp.156-174. </a:t>
            </a:r>
          </a:p>
          <a:p>
            <a:r>
              <a:rPr lang="en-GB" dirty="0"/>
              <a:t>Frost, E., (2012). So </a:t>
            </a:r>
            <a:r>
              <a:rPr lang="en-GB" dirty="0" err="1"/>
              <a:t>What’sa</a:t>
            </a:r>
            <a:r>
              <a:rPr lang="en-GB" dirty="0"/>
              <a:t> Quad Chart, Exactly?: Exercises in Genre. GRASSROOTS WRITING RESEARCH JOURNAL, p.113.</a:t>
            </a:r>
          </a:p>
          <a:p>
            <a:r>
              <a:rPr lang="en-GB" dirty="0"/>
              <a:t>Harlow, V.K. and </a:t>
            </a:r>
            <a:r>
              <a:rPr lang="en-GB" dirty="0" err="1"/>
              <a:t>Azoury</a:t>
            </a:r>
            <a:r>
              <a:rPr lang="en-GB" dirty="0"/>
              <a:t>, K. (2003) ‘SCENARIO-BASED FINANCIAL PLANNING: A NEW TOOL FOR UTILITY MANAGERS’. Proceedings of the Water Environment Federation 2003(9), pp. 63–72. </a:t>
            </a:r>
            <a:r>
              <a:rPr lang="en-GB" dirty="0" err="1"/>
              <a:t>doi</a:t>
            </a:r>
            <a:r>
              <a:rPr lang="en-GB" dirty="0"/>
              <a:t>: https://doi.org/10.2175/193864703784639561.</a:t>
            </a:r>
          </a:p>
          <a:p>
            <a:r>
              <a:rPr lang="en-GB" dirty="0" err="1"/>
              <a:t>Klingebiel</a:t>
            </a:r>
            <a:r>
              <a:rPr lang="en-GB" dirty="0"/>
              <a:t>, R. and Rammer, C. (2013) ‘Resource allocation strategy for innovation portfolio management’. Strategic Management Journal 35(2), pp. 246–268. </a:t>
            </a:r>
            <a:r>
              <a:rPr lang="en-GB" dirty="0" err="1"/>
              <a:t>doi</a:t>
            </a:r>
            <a:r>
              <a:rPr lang="en-GB" dirty="0"/>
              <a:t>: https://doi.org/10.1002/smj.2107.</a:t>
            </a:r>
          </a:p>
          <a:p>
            <a:r>
              <a:rPr lang="en-GB" dirty="0"/>
              <a:t>Lane, N. (2020) ‘Special issue: strategic sales and strategic marketing’. Journal of Strategic Marketing 17(3-4), pp. 189–190. </a:t>
            </a:r>
            <a:r>
              <a:rPr lang="en-GB" dirty="0" err="1"/>
              <a:t>doi</a:t>
            </a:r>
            <a:r>
              <a:rPr lang="en-GB" dirty="0"/>
              <a:t>: https://doi.org/10.1080/09652540903064621.</a:t>
            </a:r>
          </a:p>
          <a:p>
            <a:r>
              <a:rPr lang="en-GB" dirty="0" err="1"/>
              <a:t>Suhanda</a:t>
            </a:r>
            <a:r>
              <a:rPr lang="en-GB" dirty="0"/>
              <a:t>, R.D.P. and </a:t>
            </a:r>
            <a:r>
              <a:rPr lang="en-GB" dirty="0" err="1"/>
              <a:t>Pratami</a:t>
            </a:r>
            <a:r>
              <a:rPr lang="en-GB" dirty="0"/>
              <a:t>, D., (2021). RACI matrix design for managing stakeholders in project case study of PT. XYZ. International Journal of Innovation in Enterprise System, 5(02), pp.122-133.  </a:t>
            </a:r>
          </a:p>
          <a:p>
            <a:r>
              <a:rPr lang="en-GB" dirty="0"/>
              <a:t>Zhuang, T., Qian, Q.K., Visscher, H.J., </a:t>
            </a:r>
            <a:r>
              <a:rPr lang="en-GB" dirty="0" err="1"/>
              <a:t>Elsinga</a:t>
            </a:r>
            <a:r>
              <a:rPr lang="en-GB" dirty="0"/>
              <a:t>, M.G. and Wu, W., (2019). The role of stakeholders and their participation network in decision-making of urban renewal in China: The case of Chongqing. Cities, 92, pp.47-58. </a:t>
            </a:r>
          </a:p>
        </p:txBody>
      </p:sp>
    </p:spTree>
    <p:extLst>
      <p:ext uri="{BB962C8B-B14F-4D97-AF65-F5344CB8AC3E}">
        <p14:creationId xmlns:p14="http://schemas.microsoft.com/office/powerpoint/2010/main" val="28747966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9505</TotalTime>
  <Words>1636</Words>
  <Application>Microsoft Office PowerPoint</Application>
  <PresentationFormat>Widescreen</PresentationFormat>
  <Paragraphs>321</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Project Management Plan Proposal Pitch Presentation </vt:lpstr>
      <vt:lpstr>                              Introduction</vt:lpstr>
      <vt:lpstr>          About Pharma</vt:lpstr>
      <vt:lpstr>        Project description</vt:lpstr>
      <vt:lpstr>  Project description</vt:lpstr>
      <vt:lpstr>                                Scope</vt:lpstr>
      <vt:lpstr>              Work Breakdown Structure</vt:lpstr>
      <vt:lpstr>                           Quad Chart</vt:lpstr>
      <vt:lpstr>                           Gant Chart </vt:lpstr>
      <vt:lpstr>                        Stakeholders’ classification</vt:lpstr>
      <vt:lpstr>                Resources Allocation</vt:lpstr>
      <vt:lpstr>     Risk Analysis</vt:lpstr>
      <vt:lpstr>                               Conclusion</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Management Plan Proposal Pitch Presentation </dc:title>
  <dc:creator>Luminita Crisu</dc:creator>
  <cp:lastModifiedBy>Cristina Anton (2110293)</cp:lastModifiedBy>
  <cp:revision>4</cp:revision>
  <dcterms:created xsi:type="dcterms:W3CDTF">2023-06-18T16:45:53Z</dcterms:created>
  <dcterms:modified xsi:type="dcterms:W3CDTF">2023-07-13T09:16:07Z</dcterms:modified>
</cp:coreProperties>
</file>