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sldIdLst>
    <p:sldId id="256" r:id="rId2"/>
    <p:sldId id="258" r:id="rId3"/>
    <p:sldId id="259" r:id="rId4"/>
    <p:sldId id="257"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C0B0D87-AC01-447C-9AEB-83C175E74C02}">
          <p14:sldIdLst>
            <p14:sldId id="256"/>
            <p14:sldId id="258"/>
            <p14:sldId id="259"/>
            <p14:sldId id="257"/>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5350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2342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201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832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5/1/2019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91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5/1/2019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7336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5/1/2019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89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5189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5/1/2019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3918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62345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6731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54567-0DE4-3F47-BF90-CB84690072F9}"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44811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2486962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53797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6931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5/1/2019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8741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B482E8-6E0E-1B4F-B1FD-C69DB9E858D9}" type="datetimeFigureOut">
              <a:rPr lang="en-US" smtClean="0"/>
              <a:pPr/>
              <a:t>5/1/2019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7609039"/>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hyperlink" Target="http://www.greenpeace.org/usa/" TargetMode="External"/><Relationship Id="rId18" Type="http://schemas.openxmlformats.org/officeDocument/2006/relationships/image" Target="../media/image7.png"/><Relationship Id="rId3" Type="http://schemas.openxmlformats.org/officeDocument/2006/relationships/slide" Target="slide2.xml"/><Relationship Id="rId7" Type="http://schemas.openxmlformats.org/officeDocument/2006/relationships/slide" Target="slide4.xml"/><Relationship Id="rId12" Type="http://schemas.openxmlformats.org/officeDocument/2006/relationships/hyperlink" Target="https://www.greenpeace.org.uk/" TargetMode="External"/><Relationship Id="rId17" Type="http://schemas.openxmlformats.org/officeDocument/2006/relationships/image" Target="../media/image6.png"/><Relationship Id="rId2" Type="http://schemas.openxmlformats.org/officeDocument/2006/relationships/image" Target="../media/image1.jpeg"/><Relationship Id="rId16" Type="http://schemas.openxmlformats.org/officeDocument/2006/relationships/slide" Target="slide5.xm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hyperlink" Target="https://www.biggreenradicals.com/group/greenpeace/" TargetMode="External"/><Relationship Id="rId5" Type="http://schemas.openxmlformats.org/officeDocument/2006/relationships/hyperlink" Target="https://youtu.be/9U6LdefBNVQ" TargetMode="External"/><Relationship Id="rId15" Type="http://schemas.openxmlformats.org/officeDocument/2006/relationships/hyperlink" Target="https://www.msf.org/" TargetMode="External"/><Relationship Id="rId10" Type="http://schemas.openxmlformats.org/officeDocument/2006/relationships/image" Target="../media/image5.jpeg"/><Relationship Id="rId4" Type="http://schemas.openxmlformats.org/officeDocument/2006/relationships/image" Target="../media/image2.jpeg"/><Relationship Id="rId9" Type="http://schemas.openxmlformats.org/officeDocument/2006/relationships/slide" Target="slide3.xml"/><Relationship Id="rId14" Type="http://schemas.openxmlformats.org/officeDocument/2006/relationships/hyperlink" Target="https://www,activistfacts.com/organizations/131-greenpeace/"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youtu.be/z50sWtr3qj8"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Uoq2EG3BpS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tse2.mm.bing.net/th?id=OIP.p-Bek7Mk2-Y7ZJKFiEeHbwHaCc&amp;pid=15.1&amp;P=0&amp;w=354&amp;h=1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2422" y="63447"/>
            <a:ext cx="1533379" cy="9057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235003" y="132173"/>
            <a:ext cx="5628067" cy="73470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Greenpeace – critical analysis</a:t>
            </a:r>
          </a:p>
          <a:p>
            <a:pPr algn="ctr"/>
            <a:r>
              <a:rPr lang="en-GB" sz="1400" b="1" i="1" dirty="0"/>
              <a:t>Christopher Evans : email 1501653@student.uwtsd.ac.uk </a:t>
            </a:r>
          </a:p>
        </p:txBody>
      </p:sp>
      <p:pic>
        <p:nvPicPr>
          <p:cNvPr id="1032" name="Picture 8" descr="http://cdn.quotationof.com/images/greenpeace-quotes-1.jp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853" y="1036194"/>
            <a:ext cx="1709423" cy="139742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s://www.greenpeace.org.au/wp/wp-content/uploads/2018/05/GPAP-Master-Logo-Green-RGB_Web-1.p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875" y="248642"/>
            <a:ext cx="3557057" cy="547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www.sbs.com.au/news/sites/sbs.com.au.news/files/styles/full/public/greenpeace_peace_sign.png?itok=DQ2z3TNi&amp;mtime=1451778494">
            <a:hlinkClick r:id="rId7" action="ppaction://hlinksldjump"/>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5853" y="3930152"/>
            <a:ext cx="1783929" cy="100346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http://www.sbs.com.au/news/sites/sbs.com.au.news/files/greenpeace_arctic_sunrise_greenpeace.jpg">
            <a:hlinkClick r:id="rId9" action="ppaction://hlinksldjump"/>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65853" y="2673204"/>
            <a:ext cx="1783929" cy="1075562"/>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p:cNvSpPr/>
          <p:nvPr/>
        </p:nvSpPr>
        <p:spPr>
          <a:xfrm>
            <a:off x="6645532" y="1086976"/>
            <a:ext cx="2798842" cy="1195048"/>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“Every human has the right to improve their life” </a:t>
            </a:r>
            <a:r>
              <a:rPr lang="en-GB" sz="1200" dirty="0"/>
              <a:t>(Greenpeace.org)</a:t>
            </a:r>
            <a:r>
              <a:rPr lang="en-GB" sz="2000" dirty="0"/>
              <a:t> </a:t>
            </a:r>
          </a:p>
        </p:txBody>
      </p:sp>
      <p:sp>
        <p:nvSpPr>
          <p:cNvPr id="20" name="Rectangle 19"/>
          <p:cNvSpPr/>
          <p:nvPr/>
        </p:nvSpPr>
        <p:spPr>
          <a:xfrm>
            <a:off x="128601" y="6118458"/>
            <a:ext cx="11899276" cy="600298"/>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a:t>References and web links: </a:t>
            </a:r>
            <a:r>
              <a:rPr lang="en-GB" sz="800" dirty="0"/>
              <a:t>Bingimages.com  Googleimages.com  Greenpeace | Big Green Radicals. (2019). Retrieved from </a:t>
            </a:r>
            <a:r>
              <a:rPr lang="en-GB" sz="800" dirty="0">
                <a:hlinkClick r:id="rId11"/>
              </a:rPr>
              <a:t>https://www.biggreenradicals.com/group/greenpeace/</a:t>
            </a:r>
            <a:r>
              <a:rPr lang="en-GB" sz="800" dirty="0"/>
              <a:t> Greenpeace UK.(2019). </a:t>
            </a:r>
            <a:r>
              <a:rPr lang="en-GB" sz="800" dirty="0" err="1"/>
              <a:t>Retreived</a:t>
            </a:r>
            <a:r>
              <a:rPr lang="en-GB" sz="800" dirty="0"/>
              <a:t> from </a:t>
            </a:r>
            <a:r>
              <a:rPr lang="en-GB" sz="800" dirty="0">
                <a:hlinkClick r:id="rId12"/>
              </a:rPr>
              <a:t>https://www.greenpeace.org.uk/</a:t>
            </a:r>
            <a:r>
              <a:rPr lang="en-GB" sz="800" dirty="0"/>
              <a:t>  Greenpeace USA. (2019). Retrieved from </a:t>
            </a:r>
            <a:r>
              <a:rPr lang="en-GB" sz="800" dirty="0">
                <a:hlinkClick r:id="rId13"/>
              </a:rPr>
              <a:t>http://www.greenpeace.org/usa/</a:t>
            </a:r>
            <a:r>
              <a:rPr lang="en-GB" sz="800" dirty="0"/>
              <a:t>  Durbin, A., Richardson, B., Lyon, B., Margulis, C., &amp; Barre, D. et al . (2019). Greenpeace | Funding sources, staff profiles, and political agenda | Activist </a:t>
            </a:r>
            <a:r>
              <a:rPr lang="en-GB" sz="800" dirty="0" err="1"/>
              <a:t>FactsActivist</a:t>
            </a:r>
            <a:r>
              <a:rPr lang="en-GB" sz="800" dirty="0"/>
              <a:t> Facts. Retrieved from </a:t>
            </a:r>
            <a:r>
              <a:rPr lang="en-GB" sz="800" dirty="0">
                <a:hlinkClick r:id="rId14"/>
              </a:rPr>
              <a:t>https://www,activistfacts.com/organizations/131-greenpeace/</a:t>
            </a:r>
            <a:r>
              <a:rPr lang="en-GB" sz="800" dirty="0"/>
              <a:t> </a:t>
            </a:r>
            <a:r>
              <a:rPr lang="en-GB" sz="800" dirty="0" err="1"/>
              <a:t>Medecins</a:t>
            </a:r>
            <a:r>
              <a:rPr lang="en-GB" sz="800" dirty="0"/>
              <a:t> Sans </a:t>
            </a:r>
            <a:r>
              <a:rPr lang="en-GB" sz="800" dirty="0" err="1"/>
              <a:t>Frontieres</a:t>
            </a:r>
            <a:r>
              <a:rPr lang="en-GB" sz="800" dirty="0"/>
              <a:t> (MSF) International. (2019). Retrieved </a:t>
            </a:r>
            <a:r>
              <a:rPr lang="en-GB" sz="800"/>
              <a:t>from </a:t>
            </a:r>
            <a:r>
              <a:rPr lang="en-GB" sz="800">
                <a:hlinkClick r:id="rId15"/>
              </a:rPr>
              <a:t>https://www.msf.org/</a:t>
            </a:r>
            <a:r>
              <a:rPr lang="en-GB" sz="800"/>
              <a:t> </a:t>
            </a:r>
            <a:endParaRPr lang="en-GB" dirty="0"/>
          </a:p>
        </p:txBody>
      </p:sp>
      <p:pic>
        <p:nvPicPr>
          <p:cNvPr id="9" name="Picture 8">
            <a:hlinkClick r:id="rId16" action="ppaction://hlinksldjump"/>
          </p:cNvPr>
          <p:cNvPicPr>
            <a:picLocks noChangeAspect="1"/>
          </p:cNvPicPr>
          <p:nvPr/>
        </p:nvPicPr>
        <p:blipFill>
          <a:blip r:embed="rId17"/>
          <a:stretch>
            <a:fillRect/>
          </a:stretch>
        </p:blipFill>
        <p:spPr>
          <a:xfrm>
            <a:off x="147226" y="5048370"/>
            <a:ext cx="1821181" cy="693450"/>
          </a:xfrm>
          <a:prstGeom prst="rect">
            <a:avLst/>
          </a:prstGeom>
        </p:spPr>
      </p:pic>
      <p:sp>
        <p:nvSpPr>
          <p:cNvPr id="24" name="Rectangle 23"/>
          <p:cNvSpPr/>
          <p:nvPr/>
        </p:nvSpPr>
        <p:spPr>
          <a:xfrm>
            <a:off x="9863070" y="1071522"/>
            <a:ext cx="2164807" cy="154734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t>Human need</a:t>
            </a:r>
          </a:p>
          <a:p>
            <a:r>
              <a:rPr lang="en-GB" sz="800" dirty="0"/>
              <a:t>Humanity is ever increasing, and demand for resources is extremely high. Greenpeace attempts to educate humanity about better ways of co-existing with nature, they believe in shared equity and the reduction of greed, a one world ethos, that should be cared for rather than pillaged so that future generations can co-exist at one with nature in a sustainable way.</a:t>
            </a:r>
          </a:p>
        </p:txBody>
      </p:sp>
      <p:sp>
        <p:nvSpPr>
          <p:cNvPr id="25" name="Rectangle 24"/>
          <p:cNvSpPr/>
          <p:nvPr/>
        </p:nvSpPr>
        <p:spPr>
          <a:xfrm>
            <a:off x="9863069" y="2721184"/>
            <a:ext cx="2198447" cy="1542402"/>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t>Human dignity</a:t>
            </a:r>
          </a:p>
          <a:p>
            <a:r>
              <a:rPr lang="en-GB" sz="800" dirty="0"/>
              <a:t>Greenpeace believe that people and animals should be treated with dignity, Everyone deserves a voice and a say in what is happening to our planet, human dignity is a given, but corporate and political ideals of dignity has been lacking and need a considerable amount of effort to resemble a humanitarian view of it. </a:t>
            </a:r>
          </a:p>
        </p:txBody>
      </p:sp>
      <p:sp>
        <p:nvSpPr>
          <p:cNvPr id="26" name="Rectangle 25"/>
          <p:cNvSpPr/>
          <p:nvPr/>
        </p:nvSpPr>
        <p:spPr>
          <a:xfrm>
            <a:off x="9863069" y="4395747"/>
            <a:ext cx="2164807" cy="154240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dirty="0"/>
              <a:t>Human rights</a:t>
            </a:r>
          </a:p>
          <a:p>
            <a:r>
              <a:rPr lang="en-GB" sz="800" dirty="0"/>
              <a:t>Greenpeace believe that “every human has the right to improve their life” they have worked with </a:t>
            </a:r>
            <a:r>
              <a:rPr lang="en-GB" sz="800" dirty="0" err="1"/>
              <a:t>Medecins</a:t>
            </a:r>
            <a:r>
              <a:rPr lang="en-GB" sz="800" dirty="0"/>
              <a:t> Sans </a:t>
            </a:r>
            <a:r>
              <a:rPr lang="en-GB" sz="800" dirty="0" err="1"/>
              <a:t>Frontieres</a:t>
            </a:r>
            <a:r>
              <a:rPr lang="en-GB" sz="800" dirty="0"/>
              <a:t> (MSF) or Doctors Without Borders to save the lives of thousands of refugees escaping war, oppression, or looking for a better life. In Greece Greenpeace and MSF rescued hundreds of people, with MSF conducting 10169 medical consultations.</a:t>
            </a:r>
          </a:p>
        </p:txBody>
      </p:sp>
      <p:sp>
        <p:nvSpPr>
          <p:cNvPr id="27" name="Rectangle 26"/>
          <p:cNvSpPr/>
          <p:nvPr/>
        </p:nvSpPr>
        <p:spPr>
          <a:xfrm>
            <a:off x="2196056" y="4032403"/>
            <a:ext cx="4595544" cy="1905748"/>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u="sng" dirty="0"/>
              <a:t>Positives</a:t>
            </a:r>
          </a:p>
          <a:p>
            <a:r>
              <a:rPr lang="en-GB" sz="800" dirty="0"/>
              <a:t>Greenpeace holds to account those who chose to damage the environment, humanity and wildlife, they have considerable leverage with over 2.8 million members and a presence in 60 countries, they have been recognised as a very effective charitable organisation in comparison to similar charities by the Environmental Funders Network (EFN) and declared number 1 most effective organisation relative to its resources (Greenpeace.org) </a:t>
            </a:r>
          </a:p>
          <a:p>
            <a:r>
              <a:rPr lang="en-GB" sz="800" dirty="0"/>
              <a:t>Greenpeace is there to help humanity in need via direct assistance and education, it has used its maritime experience to help rescue refugees fleeing from war and oppression, and is a constant reminder and beacon of hope for past, current, and future generations that we do care about the world that we live in, and we won’t just let greedy corporations or governments destroy our planet in the name of GDP or proving that they have bigger and better weapons than each other. Greenpeace is a state of mind, the joining of beautiful minds and spirits that are willing to stand up and say enough is enough.</a:t>
            </a:r>
          </a:p>
        </p:txBody>
      </p:sp>
      <p:sp>
        <p:nvSpPr>
          <p:cNvPr id="30" name="Rectangle 29"/>
          <p:cNvSpPr/>
          <p:nvPr/>
        </p:nvSpPr>
        <p:spPr>
          <a:xfrm>
            <a:off x="6993137" y="4061115"/>
            <a:ext cx="2657299" cy="187703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2000" u="sng" dirty="0"/>
              <a:t>Negatives</a:t>
            </a:r>
          </a:p>
          <a:p>
            <a:r>
              <a:rPr lang="en-GB" sz="800" dirty="0"/>
              <a:t>Greenpeace has made many enemies over the years who would happily see them gone, they have lost their charity status in Canada and New Zealand because it is claimed that their overly politicized agenda no longer has any “public benefit”, they have had questions asked about the high salaries of their senior staff, and have had claims made about large parachute payments to leaving high level staff to keep their mouths shut about Greenpeace activities and policy. It is claimed that only six percent of revenue goes on field operations, with eleven percent going on legal cases, but sixty percent on salaries? </a:t>
            </a:r>
          </a:p>
        </p:txBody>
      </p:sp>
      <p:sp>
        <p:nvSpPr>
          <p:cNvPr id="18" name="Rectangle 17"/>
          <p:cNvSpPr/>
          <p:nvPr/>
        </p:nvSpPr>
        <p:spPr>
          <a:xfrm>
            <a:off x="2196055" y="940642"/>
            <a:ext cx="4187486" cy="294016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800" dirty="0"/>
              <a:t>Greenpeace was originally formed in 1971 by a group of anti-war protestors that took non-violent action against the United States of America Nuclear weapons testing program. These days they are a global organisation promoting a greener, more peaceful and equitable world, they believe in direct action, but non-violence and personal responsibility, they take direct action to help stop immediate crimes against the environment that would normally be caused by large corporations or questionable governments. Greenpeace’s ethos is that of promoting informed debate through education to promote making change happen. </a:t>
            </a:r>
          </a:p>
          <a:p>
            <a:r>
              <a:rPr lang="en-GB" sz="800" dirty="0"/>
              <a:t>Greenpeace values include:</a:t>
            </a:r>
          </a:p>
          <a:p>
            <a:r>
              <a:rPr lang="en-GB" sz="800" dirty="0"/>
              <a:t>Independence – No permanent allies or enemies, they receive no funding from governments, corporations or donors that may compromise their beliefs.</a:t>
            </a:r>
          </a:p>
          <a:p>
            <a:r>
              <a:rPr lang="en-GB" sz="800" dirty="0"/>
              <a:t>Internationalism – Environmental problems are a global issue, so must be addressed globally, Greenpeace is in forty countries with 2.8 million supporters across the world.</a:t>
            </a:r>
          </a:p>
          <a:p>
            <a:r>
              <a:rPr lang="en-GB" sz="800" dirty="0"/>
              <a:t>Personal responsibility – Greenpeace believes in taking action based on consequence, so personal action is based on personal responsibility.</a:t>
            </a:r>
          </a:p>
          <a:p>
            <a:r>
              <a:rPr lang="en-GB" sz="800" dirty="0"/>
              <a:t>Apart from just their presence to help police a greedy world, Greenpeace’s achievements so far include:</a:t>
            </a:r>
          </a:p>
          <a:p>
            <a:r>
              <a:rPr lang="en-GB" sz="800" dirty="0"/>
              <a:t>A moratorium on driftnet fishing – saving thousands of dolphins and other marine life.</a:t>
            </a:r>
          </a:p>
          <a:p>
            <a:r>
              <a:rPr lang="en-GB" sz="800" dirty="0"/>
              <a:t>Antarctica is now protected against mining and is now a sanctuary from exploitation.</a:t>
            </a:r>
          </a:p>
          <a:p>
            <a:r>
              <a:rPr lang="en-GB" sz="800" dirty="0"/>
              <a:t>Toxic dumping at sea has been banned internationally.</a:t>
            </a:r>
          </a:p>
          <a:p>
            <a:r>
              <a:rPr lang="en-GB" sz="800" dirty="0"/>
              <a:t>Mahogany exports from the Amazon rainforests are now illegal.</a:t>
            </a:r>
          </a:p>
          <a:p>
            <a:r>
              <a:rPr lang="en-GB" sz="800" dirty="0"/>
              <a:t>International agreement has been made to treat obsolete ships as waste in 163 countries. </a:t>
            </a:r>
          </a:p>
        </p:txBody>
      </p:sp>
      <p:pic>
        <p:nvPicPr>
          <p:cNvPr id="6" name="Picture 5"/>
          <p:cNvPicPr>
            <a:picLocks noChangeAspect="1"/>
          </p:cNvPicPr>
          <p:nvPr/>
        </p:nvPicPr>
        <p:blipFill>
          <a:blip r:embed="rId18"/>
          <a:stretch>
            <a:fillRect/>
          </a:stretch>
        </p:blipFill>
        <p:spPr>
          <a:xfrm>
            <a:off x="6690281" y="2496791"/>
            <a:ext cx="2709343" cy="1093471"/>
          </a:xfrm>
          <a:prstGeom prst="rect">
            <a:avLst/>
          </a:prstGeom>
        </p:spPr>
      </p:pic>
    </p:spTree>
    <p:extLst>
      <p:ext uri="{BB962C8B-B14F-4D97-AF65-F5344CB8AC3E}">
        <p14:creationId xmlns:p14="http://schemas.microsoft.com/office/powerpoint/2010/main" val="3991117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http://cdn.quotationof.com/images/greenpeace-quot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1622" y="440354"/>
            <a:ext cx="7357288" cy="6014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5603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6" descr="http://www.sbs.com.au/news/sites/sbs.com.au.news/files/greenpeace_arctic_sunrise_greenpeac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619" y="274936"/>
            <a:ext cx="10592858" cy="638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706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4" descr="http://www.sbs.com.au/news/sites/sbs.com.au.news/files/styles/full/public/greenpeace_peace_sign.png?itok=DQ2z3TNi&amp;mtime=145177849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281" y="322314"/>
            <a:ext cx="11254039" cy="6330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198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494361" y="413074"/>
            <a:ext cx="10253356" cy="3904163"/>
          </a:xfrm>
          <a:prstGeom prst="rect">
            <a:avLst/>
          </a:prstGeom>
        </p:spPr>
      </p:pic>
    </p:spTree>
    <p:extLst>
      <p:ext uri="{BB962C8B-B14F-4D97-AF65-F5344CB8AC3E}">
        <p14:creationId xmlns:p14="http://schemas.microsoft.com/office/powerpoint/2010/main" val="13590736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1489</TotalTime>
  <Words>926</Words>
  <Application>Microsoft Office PowerPoint</Application>
  <PresentationFormat>Widescreen</PresentationFormat>
  <Paragraphs>26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faye brodrick</dc:creator>
  <cp:lastModifiedBy>Christopher Evans (1501653)</cp:lastModifiedBy>
  <cp:revision>24</cp:revision>
  <dcterms:created xsi:type="dcterms:W3CDTF">2019-04-26T19:21:09Z</dcterms:created>
  <dcterms:modified xsi:type="dcterms:W3CDTF">2019-05-02T09:32:43Z</dcterms:modified>
</cp:coreProperties>
</file>