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2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3" r:id="rId18"/>
    <p:sldId id="274" r:id="rId19"/>
    <p:sldId id="275" r:id="rId20"/>
    <p:sldId id="276" r:id="rId21"/>
    <p:sldId id="277" r:id="rId22"/>
    <p:sldId id="278" r:id="rId23"/>
    <p:sldId id="279" r:id="rId24"/>
    <p:sldId id="280" r:id="rId25"/>
    <p:sldId id="281"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83" d="100"/>
          <a:sy n="83" d="100"/>
        </p:scale>
        <p:origin x="45"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_rels/data7.xml.rels><?xml version="1.0" encoding="UTF-8" standalone="yes"?>
<Relationships xmlns="http://schemas.openxmlformats.org/package/2006/relationships"><Relationship Id="rId1" Type="http://schemas.openxmlformats.org/officeDocument/2006/relationships/image" Target="../media/image4.png"/></Relationships>
</file>

<file path=ppt/diagrams/_rels/drawing7.xml.rels><?xml version="1.0" encoding="UTF-8" standalone="yes"?>
<Relationships xmlns="http://schemas.openxmlformats.org/package/2006/relationships"><Relationship Id="rId1" Type="http://schemas.openxmlformats.org/officeDocument/2006/relationships/image" Target="../media/image4.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CDA4302-1222-457E-8ABA-61D402949DC2}" type="doc">
      <dgm:prSet loTypeId="urn:microsoft.com/office/officeart/2005/8/layout/default" loCatId="list" qsTypeId="urn:microsoft.com/office/officeart/2005/8/quickstyle/simple1" qsCatId="simple" csTypeId="urn:microsoft.com/office/officeart/2005/8/colors/accent1_2" csCatId="accent1" phldr="1"/>
      <dgm:spPr/>
    </dgm:pt>
    <dgm:pt modelId="{6B78F925-AB14-40BB-A10E-2B4A45DC04D3}">
      <dgm:prSet phldrT="[Text]"/>
      <dgm:spPr/>
      <dgm:t>
        <a:bodyPr/>
        <a:lstStyle/>
        <a:p>
          <a:r>
            <a:rPr lang="en-GB" dirty="0"/>
            <a:t>1. Decide on the topic of your investigation </a:t>
          </a:r>
          <a:endParaRPr lang="en-US" dirty="0"/>
        </a:p>
      </dgm:t>
    </dgm:pt>
    <dgm:pt modelId="{B6D9BCB9-E473-4FF4-8BBB-1DE4C750E520}" type="parTrans" cxnId="{08D27876-DBDA-4D90-AD64-EFD6C84AA407}">
      <dgm:prSet/>
      <dgm:spPr/>
      <dgm:t>
        <a:bodyPr/>
        <a:lstStyle/>
        <a:p>
          <a:endParaRPr lang="en-US"/>
        </a:p>
      </dgm:t>
    </dgm:pt>
    <dgm:pt modelId="{22517444-C2F1-4E0E-A947-6F5C56E8FB03}" type="sibTrans" cxnId="{08D27876-DBDA-4D90-AD64-EFD6C84AA407}">
      <dgm:prSet/>
      <dgm:spPr/>
      <dgm:t>
        <a:bodyPr/>
        <a:lstStyle/>
        <a:p>
          <a:endParaRPr lang="en-US"/>
        </a:p>
      </dgm:t>
    </dgm:pt>
    <dgm:pt modelId="{39C28CA2-022C-4826-B6B9-24EDB9F66EC1}">
      <dgm:prSet phldrT="[Text]"/>
      <dgm:spPr/>
      <dgm:t>
        <a:bodyPr/>
        <a:lstStyle/>
        <a:p>
          <a:r>
            <a:rPr lang="en-GB" dirty="0"/>
            <a:t>7. Discard ambiguous statements, keeping only clear ones.</a:t>
          </a:r>
          <a:endParaRPr lang="en-US" dirty="0"/>
        </a:p>
      </dgm:t>
    </dgm:pt>
    <dgm:pt modelId="{50DCC787-9E1D-4CE7-BA92-1F44F36A26DF}" type="parTrans" cxnId="{FD30CB3A-A7F1-4AE5-BAE2-4F62604393CF}">
      <dgm:prSet/>
      <dgm:spPr/>
      <dgm:t>
        <a:bodyPr/>
        <a:lstStyle/>
        <a:p>
          <a:endParaRPr lang="en-US"/>
        </a:p>
      </dgm:t>
    </dgm:pt>
    <dgm:pt modelId="{48B191AD-E751-4F35-B595-588B5AC5803D}" type="sibTrans" cxnId="{FD30CB3A-A7F1-4AE5-BAE2-4F62604393CF}">
      <dgm:prSet/>
      <dgm:spPr/>
      <dgm:t>
        <a:bodyPr/>
        <a:lstStyle/>
        <a:p>
          <a:endParaRPr lang="en-US"/>
        </a:p>
      </dgm:t>
    </dgm:pt>
    <dgm:pt modelId="{C255784D-5983-4DAD-9FCE-0F699691B84D}">
      <dgm:prSet phldrT="[Text]"/>
      <dgm:spPr/>
      <dgm:t>
        <a:bodyPr/>
        <a:lstStyle/>
        <a:p>
          <a:r>
            <a:rPr lang="en-GB" dirty="0"/>
            <a:t>9. Allocate a 5-point, 7-point or 9-point, scale to each statement.</a:t>
          </a:r>
          <a:endParaRPr lang="en-US" dirty="0"/>
        </a:p>
      </dgm:t>
    </dgm:pt>
    <dgm:pt modelId="{AE160A01-BFD5-4970-B1B3-AE04CE918C0F}" type="parTrans" cxnId="{F4EA05B7-ECAF-48D6-BC79-2CBF795494ED}">
      <dgm:prSet/>
      <dgm:spPr/>
      <dgm:t>
        <a:bodyPr/>
        <a:lstStyle/>
        <a:p>
          <a:endParaRPr lang="en-US"/>
        </a:p>
      </dgm:t>
    </dgm:pt>
    <dgm:pt modelId="{95C20FC6-D78F-47CD-9D2E-FF719E4C5C11}" type="sibTrans" cxnId="{F4EA05B7-ECAF-48D6-BC79-2CBF795494ED}">
      <dgm:prSet/>
      <dgm:spPr/>
      <dgm:t>
        <a:bodyPr/>
        <a:lstStyle/>
        <a:p>
          <a:endParaRPr lang="en-US"/>
        </a:p>
      </dgm:t>
    </dgm:pt>
    <dgm:pt modelId="{D95BD10A-BCBE-4770-B934-028CE9E523D8}">
      <dgm:prSet/>
      <dgm:spPr/>
      <dgm:t>
        <a:bodyPr/>
        <a:lstStyle/>
        <a:p>
          <a:r>
            <a:rPr lang="en-GB" dirty="0"/>
            <a:t>2. Collect a panel of volunteers</a:t>
          </a:r>
          <a:endParaRPr lang="en-US" dirty="0"/>
        </a:p>
      </dgm:t>
    </dgm:pt>
    <dgm:pt modelId="{1D5173D7-B2A7-4220-9070-D6999684E5F4}" type="parTrans" cxnId="{EABD3ECA-489E-4749-AE86-E6F3E3B1CC1B}">
      <dgm:prSet/>
      <dgm:spPr/>
      <dgm:t>
        <a:bodyPr/>
        <a:lstStyle/>
        <a:p>
          <a:endParaRPr lang="en-US"/>
        </a:p>
      </dgm:t>
    </dgm:pt>
    <dgm:pt modelId="{8399B350-59F4-4359-9FEA-DBEFFD267923}" type="sibTrans" cxnId="{EABD3ECA-489E-4749-AE86-E6F3E3B1CC1B}">
      <dgm:prSet/>
      <dgm:spPr/>
      <dgm:t>
        <a:bodyPr/>
        <a:lstStyle/>
        <a:p>
          <a:endParaRPr lang="en-US"/>
        </a:p>
      </dgm:t>
    </dgm:pt>
    <dgm:pt modelId="{EC947ADC-44EF-4B96-AC4E-AD07BA5BB7AB}">
      <dgm:prSet/>
      <dgm:spPr/>
      <dgm:t>
        <a:bodyPr/>
        <a:lstStyle/>
        <a:p>
          <a:r>
            <a:rPr lang="en-GB" dirty="0"/>
            <a:t>3. Ask them to generate statements about the topic</a:t>
          </a:r>
          <a:endParaRPr lang="en-US" dirty="0"/>
        </a:p>
      </dgm:t>
    </dgm:pt>
    <dgm:pt modelId="{74F830E0-583D-4E8B-B30A-A8810237D649}" type="parTrans" cxnId="{5C337CA6-64D8-4EF0-B560-B85D9F8AE1A6}">
      <dgm:prSet/>
      <dgm:spPr/>
      <dgm:t>
        <a:bodyPr/>
        <a:lstStyle/>
        <a:p>
          <a:endParaRPr lang="en-US"/>
        </a:p>
      </dgm:t>
    </dgm:pt>
    <dgm:pt modelId="{E5E06B8B-9F67-483C-9F57-E9B1A9DF7C9C}" type="sibTrans" cxnId="{5C337CA6-64D8-4EF0-B560-B85D9F8AE1A6}">
      <dgm:prSet/>
      <dgm:spPr/>
      <dgm:t>
        <a:bodyPr/>
        <a:lstStyle/>
        <a:p>
          <a:endParaRPr lang="en-US"/>
        </a:p>
      </dgm:t>
    </dgm:pt>
    <dgm:pt modelId="{3E244A4B-7D38-452C-8A20-18051D476AD6}">
      <dgm:prSet/>
      <dgm:spPr/>
      <dgm:t>
        <a:bodyPr/>
        <a:lstStyle/>
        <a:p>
          <a:r>
            <a:rPr lang="en-GB" dirty="0"/>
            <a:t>4. Collect all the statements and discard those which are repetitive or badly worded.</a:t>
          </a:r>
          <a:endParaRPr lang="en-US" dirty="0"/>
        </a:p>
      </dgm:t>
    </dgm:pt>
    <dgm:pt modelId="{B5B04E3C-4283-435F-8B7F-51C8D72049C2}" type="parTrans" cxnId="{8A2706E0-D327-4EA2-8260-A00257FD0206}">
      <dgm:prSet/>
      <dgm:spPr/>
      <dgm:t>
        <a:bodyPr/>
        <a:lstStyle/>
        <a:p>
          <a:endParaRPr lang="en-US"/>
        </a:p>
      </dgm:t>
    </dgm:pt>
    <dgm:pt modelId="{34B85008-D1B2-4970-A1CC-E1E8C6E2DDF6}" type="sibTrans" cxnId="{8A2706E0-D327-4EA2-8260-A00257FD0206}">
      <dgm:prSet/>
      <dgm:spPr/>
      <dgm:t>
        <a:bodyPr/>
        <a:lstStyle/>
        <a:p>
          <a:endParaRPr lang="en-US"/>
        </a:p>
      </dgm:t>
    </dgm:pt>
    <dgm:pt modelId="{A92D2B5D-2E6C-442D-95A1-229D99B5B696}">
      <dgm:prSet/>
      <dgm:spPr/>
      <dgm:t>
        <a:bodyPr/>
        <a:lstStyle/>
        <a:p>
          <a:r>
            <a:rPr lang="en-GB" dirty="0"/>
            <a:t>5. Put the statements into a list.</a:t>
          </a:r>
          <a:endParaRPr lang="en-US" dirty="0"/>
        </a:p>
      </dgm:t>
    </dgm:pt>
    <dgm:pt modelId="{BE34B6A7-EA48-4442-AE21-82C8A21CC8CC}" type="parTrans" cxnId="{E8D512A0-0ABE-4CA4-A3FB-098E13FBFCA1}">
      <dgm:prSet/>
      <dgm:spPr/>
      <dgm:t>
        <a:bodyPr/>
        <a:lstStyle/>
        <a:p>
          <a:endParaRPr lang="en-US"/>
        </a:p>
      </dgm:t>
    </dgm:pt>
    <dgm:pt modelId="{6797B6C2-4FEC-47EB-97F0-EF1CBC04543C}" type="sibTrans" cxnId="{E8D512A0-0ABE-4CA4-A3FB-098E13FBFCA1}">
      <dgm:prSet/>
      <dgm:spPr/>
      <dgm:t>
        <a:bodyPr/>
        <a:lstStyle/>
        <a:p>
          <a:endParaRPr lang="en-US"/>
        </a:p>
      </dgm:t>
    </dgm:pt>
    <dgm:pt modelId="{D03BB26A-CF09-4F2D-B3A0-8BD81482789E}">
      <dgm:prSet/>
      <dgm:spPr/>
      <dgm:t>
        <a:bodyPr/>
        <a:lstStyle/>
        <a:p>
          <a:r>
            <a:rPr lang="en-GB" dirty="0"/>
            <a:t>6. Ask a second panel to evaluate each statement as positive or negative.</a:t>
          </a:r>
          <a:endParaRPr lang="en-US" dirty="0"/>
        </a:p>
      </dgm:t>
    </dgm:pt>
    <dgm:pt modelId="{52F91158-3C64-40ED-A6ED-14DF86DF865F}" type="parTrans" cxnId="{8026EC38-A75B-4689-8C6A-E0EFAD5D75BF}">
      <dgm:prSet/>
      <dgm:spPr/>
      <dgm:t>
        <a:bodyPr/>
        <a:lstStyle/>
        <a:p>
          <a:endParaRPr lang="en-US"/>
        </a:p>
      </dgm:t>
    </dgm:pt>
    <dgm:pt modelId="{EEEE1E38-332C-4766-B2B6-93B899D0F09A}" type="sibTrans" cxnId="{8026EC38-A75B-4689-8C6A-E0EFAD5D75BF}">
      <dgm:prSet/>
      <dgm:spPr/>
      <dgm:t>
        <a:bodyPr/>
        <a:lstStyle/>
        <a:p>
          <a:endParaRPr lang="en-US"/>
        </a:p>
      </dgm:t>
    </dgm:pt>
    <dgm:pt modelId="{AD4DC403-FD23-4018-A291-2996693A4698}">
      <dgm:prSet/>
      <dgm:spPr/>
      <dgm:t>
        <a:bodyPr/>
        <a:lstStyle/>
        <a:p>
          <a:r>
            <a:rPr lang="en-GB" dirty="0"/>
            <a:t>10. Combine your statements into a full Likert-based questionnaire</a:t>
          </a:r>
          <a:endParaRPr lang="en-US" dirty="0"/>
        </a:p>
      </dgm:t>
    </dgm:pt>
    <dgm:pt modelId="{EB967C9D-075D-4EC6-A719-B5BC29B05928}" type="parTrans" cxnId="{FD8957EF-E8E4-410E-9E83-A3BA2A27C411}">
      <dgm:prSet/>
      <dgm:spPr/>
      <dgm:t>
        <a:bodyPr/>
        <a:lstStyle/>
        <a:p>
          <a:endParaRPr lang="en-US"/>
        </a:p>
      </dgm:t>
    </dgm:pt>
    <dgm:pt modelId="{43535D22-1234-4285-88FF-90095089D700}" type="sibTrans" cxnId="{FD8957EF-E8E4-410E-9E83-A3BA2A27C411}">
      <dgm:prSet/>
      <dgm:spPr/>
      <dgm:t>
        <a:bodyPr/>
        <a:lstStyle/>
        <a:p>
          <a:endParaRPr lang="en-US"/>
        </a:p>
      </dgm:t>
    </dgm:pt>
    <dgm:pt modelId="{248ECB86-4ECA-48FF-9F8D-13E684B16814}">
      <dgm:prSet phldrT="[Text]"/>
      <dgm:spPr/>
      <dgm:t>
        <a:bodyPr/>
        <a:lstStyle/>
        <a:p>
          <a:r>
            <a:rPr lang="en-GB" dirty="0"/>
            <a:t>8. Select positive and negative statements and arrange them in random order.</a:t>
          </a:r>
          <a:endParaRPr lang="en-US" dirty="0"/>
        </a:p>
      </dgm:t>
    </dgm:pt>
    <dgm:pt modelId="{88AB1B79-D7CE-4CC2-A1DC-FF1195F84F0D}" type="parTrans" cxnId="{154AE36F-6852-441B-9EAA-D50AAE1CC8C9}">
      <dgm:prSet/>
      <dgm:spPr/>
      <dgm:t>
        <a:bodyPr/>
        <a:lstStyle/>
        <a:p>
          <a:endParaRPr lang="en-US"/>
        </a:p>
      </dgm:t>
    </dgm:pt>
    <dgm:pt modelId="{21A4E5B1-F99F-48FE-843F-026D96431AA9}" type="sibTrans" cxnId="{154AE36F-6852-441B-9EAA-D50AAE1CC8C9}">
      <dgm:prSet/>
      <dgm:spPr/>
      <dgm:t>
        <a:bodyPr/>
        <a:lstStyle/>
        <a:p>
          <a:endParaRPr lang="en-US"/>
        </a:p>
      </dgm:t>
    </dgm:pt>
    <dgm:pt modelId="{10F8F936-7C15-4851-A4A5-2811960E106E}" type="pres">
      <dgm:prSet presAssocID="{7CDA4302-1222-457E-8ABA-61D402949DC2}" presName="diagram" presStyleCnt="0">
        <dgm:presLayoutVars>
          <dgm:dir/>
          <dgm:resizeHandles val="exact"/>
        </dgm:presLayoutVars>
      </dgm:prSet>
      <dgm:spPr/>
    </dgm:pt>
    <dgm:pt modelId="{90F67165-0E86-4521-9C9D-F30AE935A073}" type="pres">
      <dgm:prSet presAssocID="{6B78F925-AB14-40BB-A10E-2B4A45DC04D3}" presName="node" presStyleLbl="node1" presStyleIdx="0" presStyleCnt="10">
        <dgm:presLayoutVars>
          <dgm:bulletEnabled val="1"/>
        </dgm:presLayoutVars>
      </dgm:prSet>
      <dgm:spPr/>
    </dgm:pt>
    <dgm:pt modelId="{D12DCD72-7FD8-4662-BAB8-04FCC3ADEC6D}" type="pres">
      <dgm:prSet presAssocID="{22517444-C2F1-4E0E-A947-6F5C56E8FB03}" presName="sibTrans" presStyleCnt="0"/>
      <dgm:spPr/>
    </dgm:pt>
    <dgm:pt modelId="{FCE4B302-D26D-41D9-B764-88D4B70A8FCA}" type="pres">
      <dgm:prSet presAssocID="{D95BD10A-BCBE-4770-B934-028CE9E523D8}" presName="node" presStyleLbl="node1" presStyleIdx="1" presStyleCnt="10">
        <dgm:presLayoutVars>
          <dgm:bulletEnabled val="1"/>
        </dgm:presLayoutVars>
      </dgm:prSet>
      <dgm:spPr/>
    </dgm:pt>
    <dgm:pt modelId="{4E755C9F-10D9-4056-BFC8-44E7B71E8824}" type="pres">
      <dgm:prSet presAssocID="{8399B350-59F4-4359-9FEA-DBEFFD267923}" presName="sibTrans" presStyleCnt="0"/>
      <dgm:spPr/>
    </dgm:pt>
    <dgm:pt modelId="{FD5A2927-9432-4D76-B143-428BE0AF273D}" type="pres">
      <dgm:prSet presAssocID="{EC947ADC-44EF-4B96-AC4E-AD07BA5BB7AB}" presName="node" presStyleLbl="node1" presStyleIdx="2" presStyleCnt="10">
        <dgm:presLayoutVars>
          <dgm:bulletEnabled val="1"/>
        </dgm:presLayoutVars>
      </dgm:prSet>
      <dgm:spPr/>
    </dgm:pt>
    <dgm:pt modelId="{2FBC1A7E-2F0A-4914-A85D-4E032293C422}" type="pres">
      <dgm:prSet presAssocID="{E5E06B8B-9F67-483C-9F57-E9B1A9DF7C9C}" presName="sibTrans" presStyleCnt="0"/>
      <dgm:spPr/>
    </dgm:pt>
    <dgm:pt modelId="{71754403-A244-4668-B5D5-35F928F42B76}" type="pres">
      <dgm:prSet presAssocID="{3E244A4B-7D38-452C-8A20-18051D476AD6}" presName="node" presStyleLbl="node1" presStyleIdx="3" presStyleCnt="10">
        <dgm:presLayoutVars>
          <dgm:bulletEnabled val="1"/>
        </dgm:presLayoutVars>
      </dgm:prSet>
      <dgm:spPr/>
    </dgm:pt>
    <dgm:pt modelId="{BE5EEBDC-7657-4210-8B10-8BE18881A7C4}" type="pres">
      <dgm:prSet presAssocID="{34B85008-D1B2-4970-A1CC-E1E8C6E2DDF6}" presName="sibTrans" presStyleCnt="0"/>
      <dgm:spPr/>
    </dgm:pt>
    <dgm:pt modelId="{9FF4C41E-5396-49B9-804E-9E04790F4FDD}" type="pres">
      <dgm:prSet presAssocID="{A92D2B5D-2E6C-442D-95A1-229D99B5B696}" presName="node" presStyleLbl="node1" presStyleIdx="4" presStyleCnt="10">
        <dgm:presLayoutVars>
          <dgm:bulletEnabled val="1"/>
        </dgm:presLayoutVars>
      </dgm:prSet>
      <dgm:spPr/>
    </dgm:pt>
    <dgm:pt modelId="{6B5B751C-A876-497F-9FF7-25DD76AF968E}" type="pres">
      <dgm:prSet presAssocID="{6797B6C2-4FEC-47EB-97F0-EF1CBC04543C}" presName="sibTrans" presStyleCnt="0"/>
      <dgm:spPr/>
    </dgm:pt>
    <dgm:pt modelId="{860F9EC9-D45C-4EBE-922B-5EFCDC557F3C}" type="pres">
      <dgm:prSet presAssocID="{D03BB26A-CF09-4F2D-B3A0-8BD81482789E}" presName="node" presStyleLbl="node1" presStyleIdx="5" presStyleCnt="10">
        <dgm:presLayoutVars>
          <dgm:bulletEnabled val="1"/>
        </dgm:presLayoutVars>
      </dgm:prSet>
      <dgm:spPr/>
    </dgm:pt>
    <dgm:pt modelId="{9DF1E811-84C9-4686-9F47-B80DCA1A1755}" type="pres">
      <dgm:prSet presAssocID="{EEEE1E38-332C-4766-B2B6-93B899D0F09A}" presName="sibTrans" presStyleCnt="0"/>
      <dgm:spPr/>
    </dgm:pt>
    <dgm:pt modelId="{07EBED66-42F9-45B2-A5D3-8634204BAEBA}" type="pres">
      <dgm:prSet presAssocID="{39C28CA2-022C-4826-B6B9-24EDB9F66EC1}" presName="node" presStyleLbl="node1" presStyleIdx="6" presStyleCnt="10">
        <dgm:presLayoutVars>
          <dgm:bulletEnabled val="1"/>
        </dgm:presLayoutVars>
      </dgm:prSet>
      <dgm:spPr/>
    </dgm:pt>
    <dgm:pt modelId="{C1375E8A-F3F8-4DF8-8A3E-001ADDE99D7E}" type="pres">
      <dgm:prSet presAssocID="{48B191AD-E751-4F35-B595-588B5AC5803D}" presName="sibTrans" presStyleCnt="0"/>
      <dgm:spPr/>
    </dgm:pt>
    <dgm:pt modelId="{8C09928E-8BA3-4DEE-86F9-CD31E11F0BF9}" type="pres">
      <dgm:prSet presAssocID="{248ECB86-4ECA-48FF-9F8D-13E684B16814}" presName="node" presStyleLbl="node1" presStyleIdx="7" presStyleCnt="10">
        <dgm:presLayoutVars>
          <dgm:bulletEnabled val="1"/>
        </dgm:presLayoutVars>
      </dgm:prSet>
      <dgm:spPr/>
    </dgm:pt>
    <dgm:pt modelId="{66CD0EF8-B464-439E-9AA3-91F2630FF6B0}" type="pres">
      <dgm:prSet presAssocID="{21A4E5B1-F99F-48FE-843F-026D96431AA9}" presName="sibTrans" presStyleCnt="0"/>
      <dgm:spPr/>
    </dgm:pt>
    <dgm:pt modelId="{D0B9A824-B4AB-44E0-B363-64FF17BBD48D}" type="pres">
      <dgm:prSet presAssocID="{C255784D-5983-4DAD-9FCE-0F699691B84D}" presName="node" presStyleLbl="node1" presStyleIdx="8" presStyleCnt="10">
        <dgm:presLayoutVars>
          <dgm:bulletEnabled val="1"/>
        </dgm:presLayoutVars>
      </dgm:prSet>
      <dgm:spPr/>
    </dgm:pt>
    <dgm:pt modelId="{D0BA8F3A-E299-47F6-B242-25AFCA43C401}" type="pres">
      <dgm:prSet presAssocID="{95C20FC6-D78F-47CD-9D2E-FF719E4C5C11}" presName="sibTrans" presStyleCnt="0"/>
      <dgm:spPr/>
    </dgm:pt>
    <dgm:pt modelId="{E2D20341-68DC-4AC2-9A75-1EDDE86B80D8}" type="pres">
      <dgm:prSet presAssocID="{AD4DC403-FD23-4018-A291-2996693A4698}" presName="node" presStyleLbl="node1" presStyleIdx="9" presStyleCnt="10">
        <dgm:presLayoutVars>
          <dgm:bulletEnabled val="1"/>
        </dgm:presLayoutVars>
      </dgm:prSet>
      <dgm:spPr/>
    </dgm:pt>
  </dgm:ptLst>
  <dgm:cxnLst>
    <dgm:cxn modelId="{C6036824-D841-42CF-81E6-CF3BD620EB7B}" type="presOf" srcId="{A92D2B5D-2E6C-442D-95A1-229D99B5B696}" destId="{9FF4C41E-5396-49B9-804E-9E04790F4FDD}" srcOrd="0" destOrd="0" presId="urn:microsoft.com/office/officeart/2005/8/layout/default"/>
    <dgm:cxn modelId="{8026EC38-A75B-4689-8C6A-E0EFAD5D75BF}" srcId="{7CDA4302-1222-457E-8ABA-61D402949DC2}" destId="{D03BB26A-CF09-4F2D-B3A0-8BD81482789E}" srcOrd="5" destOrd="0" parTransId="{52F91158-3C64-40ED-A6ED-14DF86DF865F}" sibTransId="{EEEE1E38-332C-4766-B2B6-93B899D0F09A}"/>
    <dgm:cxn modelId="{FD30CB3A-A7F1-4AE5-BAE2-4F62604393CF}" srcId="{7CDA4302-1222-457E-8ABA-61D402949DC2}" destId="{39C28CA2-022C-4826-B6B9-24EDB9F66EC1}" srcOrd="6" destOrd="0" parTransId="{50DCC787-9E1D-4CE7-BA92-1F44F36A26DF}" sibTransId="{48B191AD-E751-4F35-B595-588B5AC5803D}"/>
    <dgm:cxn modelId="{468ADF60-E688-447B-AC8F-8194223D1442}" type="presOf" srcId="{C255784D-5983-4DAD-9FCE-0F699691B84D}" destId="{D0B9A824-B4AB-44E0-B363-64FF17BBD48D}" srcOrd="0" destOrd="0" presId="urn:microsoft.com/office/officeart/2005/8/layout/default"/>
    <dgm:cxn modelId="{755C3446-8776-4D73-8CF7-EB4772BF4E8B}" type="presOf" srcId="{AD4DC403-FD23-4018-A291-2996693A4698}" destId="{E2D20341-68DC-4AC2-9A75-1EDDE86B80D8}" srcOrd="0" destOrd="0" presId="urn:microsoft.com/office/officeart/2005/8/layout/default"/>
    <dgm:cxn modelId="{85BF8666-AE24-434E-A0F4-2CD8E71C8A4C}" type="presOf" srcId="{D03BB26A-CF09-4F2D-B3A0-8BD81482789E}" destId="{860F9EC9-D45C-4EBE-922B-5EFCDC557F3C}" srcOrd="0" destOrd="0" presId="urn:microsoft.com/office/officeart/2005/8/layout/default"/>
    <dgm:cxn modelId="{7D55CA6C-B62A-4453-9940-134DED1C9554}" type="presOf" srcId="{D95BD10A-BCBE-4770-B934-028CE9E523D8}" destId="{FCE4B302-D26D-41D9-B764-88D4B70A8FCA}" srcOrd="0" destOrd="0" presId="urn:microsoft.com/office/officeart/2005/8/layout/default"/>
    <dgm:cxn modelId="{154AE36F-6852-441B-9EAA-D50AAE1CC8C9}" srcId="{7CDA4302-1222-457E-8ABA-61D402949DC2}" destId="{248ECB86-4ECA-48FF-9F8D-13E684B16814}" srcOrd="7" destOrd="0" parTransId="{88AB1B79-D7CE-4CC2-A1DC-FF1195F84F0D}" sibTransId="{21A4E5B1-F99F-48FE-843F-026D96431AA9}"/>
    <dgm:cxn modelId="{08D27876-DBDA-4D90-AD64-EFD6C84AA407}" srcId="{7CDA4302-1222-457E-8ABA-61D402949DC2}" destId="{6B78F925-AB14-40BB-A10E-2B4A45DC04D3}" srcOrd="0" destOrd="0" parTransId="{B6D9BCB9-E473-4FF4-8BBB-1DE4C750E520}" sibTransId="{22517444-C2F1-4E0E-A947-6F5C56E8FB03}"/>
    <dgm:cxn modelId="{E48C8E7D-8CB4-471A-88F7-61341F4A4DB6}" type="presOf" srcId="{6B78F925-AB14-40BB-A10E-2B4A45DC04D3}" destId="{90F67165-0E86-4521-9C9D-F30AE935A073}" srcOrd="0" destOrd="0" presId="urn:microsoft.com/office/officeart/2005/8/layout/default"/>
    <dgm:cxn modelId="{F363B286-8FB1-4AFF-A4D8-189C6AEC1C74}" type="presOf" srcId="{39C28CA2-022C-4826-B6B9-24EDB9F66EC1}" destId="{07EBED66-42F9-45B2-A5D3-8634204BAEBA}" srcOrd="0" destOrd="0" presId="urn:microsoft.com/office/officeart/2005/8/layout/default"/>
    <dgm:cxn modelId="{E8D512A0-0ABE-4CA4-A3FB-098E13FBFCA1}" srcId="{7CDA4302-1222-457E-8ABA-61D402949DC2}" destId="{A92D2B5D-2E6C-442D-95A1-229D99B5B696}" srcOrd="4" destOrd="0" parTransId="{BE34B6A7-EA48-4442-AE21-82C8A21CC8CC}" sibTransId="{6797B6C2-4FEC-47EB-97F0-EF1CBC04543C}"/>
    <dgm:cxn modelId="{D4EB05A1-22D1-4C8A-BBFA-5347EC41E835}" type="presOf" srcId="{248ECB86-4ECA-48FF-9F8D-13E684B16814}" destId="{8C09928E-8BA3-4DEE-86F9-CD31E11F0BF9}" srcOrd="0" destOrd="0" presId="urn:microsoft.com/office/officeart/2005/8/layout/default"/>
    <dgm:cxn modelId="{5C337CA6-64D8-4EF0-B560-B85D9F8AE1A6}" srcId="{7CDA4302-1222-457E-8ABA-61D402949DC2}" destId="{EC947ADC-44EF-4B96-AC4E-AD07BA5BB7AB}" srcOrd="2" destOrd="0" parTransId="{74F830E0-583D-4E8B-B30A-A8810237D649}" sibTransId="{E5E06B8B-9F67-483C-9F57-E9B1A9DF7C9C}"/>
    <dgm:cxn modelId="{157D47A7-F67F-4642-B108-620ECE1CC4B5}" type="presOf" srcId="{7CDA4302-1222-457E-8ABA-61D402949DC2}" destId="{10F8F936-7C15-4851-A4A5-2811960E106E}" srcOrd="0" destOrd="0" presId="urn:microsoft.com/office/officeart/2005/8/layout/default"/>
    <dgm:cxn modelId="{F4EA05B7-ECAF-48D6-BC79-2CBF795494ED}" srcId="{7CDA4302-1222-457E-8ABA-61D402949DC2}" destId="{C255784D-5983-4DAD-9FCE-0F699691B84D}" srcOrd="8" destOrd="0" parTransId="{AE160A01-BFD5-4970-B1B3-AE04CE918C0F}" sibTransId="{95C20FC6-D78F-47CD-9D2E-FF719E4C5C11}"/>
    <dgm:cxn modelId="{21C326BA-5E7F-4BC4-92DF-804E9D16ABE3}" type="presOf" srcId="{EC947ADC-44EF-4B96-AC4E-AD07BA5BB7AB}" destId="{FD5A2927-9432-4D76-B143-428BE0AF273D}" srcOrd="0" destOrd="0" presId="urn:microsoft.com/office/officeart/2005/8/layout/default"/>
    <dgm:cxn modelId="{EABD3ECA-489E-4749-AE86-E6F3E3B1CC1B}" srcId="{7CDA4302-1222-457E-8ABA-61D402949DC2}" destId="{D95BD10A-BCBE-4770-B934-028CE9E523D8}" srcOrd="1" destOrd="0" parTransId="{1D5173D7-B2A7-4220-9070-D6999684E5F4}" sibTransId="{8399B350-59F4-4359-9FEA-DBEFFD267923}"/>
    <dgm:cxn modelId="{8A2706E0-D327-4EA2-8260-A00257FD0206}" srcId="{7CDA4302-1222-457E-8ABA-61D402949DC2}" destId="{3E244A4B-7D38-452C-8A20-18051D476AD6}" srcOrd="3" destOrd="0" parTransId="{B5B04E3C-4283-435F-8B7F-51C8D72049C2}" sibTransId="{34B85008-D1B2-4970-A1CC-E1E8C6E2DDF6}"/>
    <dgm:cxn modelId="{901112E9-BB7B-42AE-8E57-5AFB0FBA2415}" type="presOf" srcId="{3E244A4B-7D38-452C-8A20-18051D476AD6}" destId="{71754403-A244-4668-B5D5-35F928F42B76}" srcOrd="0" destOrd="0" presId="urn:microsoft.com/office/officeart/2005/8/layout/default"/>
    <dgm:cxn modelId="{FD8957EF-E8E4-410E-9E83-A3BA2A27C411}" srcId="{7CDA4302-1222-457E-8ABA-61D402949DC2}" destId="{AD4DC403-FD23-4018-A291-2996693A4698}" srcOrd="9" destOrd="0" parTransId="{EB967C9D-075D-4EC6-A719-B5BC29B05928}" sibTransId="{43535D22-1234-4285-88FF-90095089D700}"/>
    <dgm:cxn modelId="{417D5D89-F60C-484C-BED2-458130C90941}" type="presParOf" srcId="{10F8F936-7C15-4851-A4A5-2811960E106E}" destId="{90F67165-0E86-4521-9C9D-F30AE935A073}" srcOrd="0" destOrd="0" presId="urn:microsoft.com/office/officeart/2005/8/layout/default"/>
    <dgm:cxn modelId="{C65F93C5-C46A-453F-BFBC-387FCB92217A}" type="presParOf" srcId="{10F8F936-7C15-4851-A4A5-2811960E106E}" destId="{D12DCD72-7FD8-4662-BAB8-04FCC3ADEC6D}" srcOrd="1" destOrd="0" presId="urn:microsoft.com/office/officeart/2005/8/layout/default"/>
    <dgm:cxn modelId="{3BF042D8-4772-497F-B17E-A033B31A7AAF}" type="presParOf" srcId="{10F8F936-7C15-4851-A4A5-2811960E106E}" destId="{FCE4B302-D26D-41D9-B764-88D4B70A8FCA}" srcOrd="2" destOrd="0" presId="urn:microsoft.com/office/officeart/2005/8/layout/default"/>
    <dgm:cxn modelId="{0C1AC654-A1E8-462B-A6A9-0A884213BA79}" type="presParOf" srcId="{10F8F936-7C15-4851-A4A5-2811960E106E}" destId="{4E755C9F-10D9-4056-BFC8-44E7B71E8824}" srcOrd="3" destOrd="0" presId="urn:microsoft.com/office/officeart/2005/8/layout/default"/>
    <dgm:cxn modelId="{119A5712-6A9E-4D49-BE66-46A9CA36DAAD}" type="presParOf" srcId="{10F8F936-7C15-4851-A4A5-2811960E106E}" destId="{FD5A2927-9432-4D76-B143-428BE0AF273D}" srcOrd="4" destOrd="0" presId="urn:microsoft.com/office/officeart/2005/8/layout/default"/>
    <dgm:cxn modelId="{0B6DA19F-D685-4B9A-A10C-391BD844FD5A}" type="presParOf" srcId="{10F8F936-7C15-4851-A4A5-2811960E106E}" destId="{2FBC1A7E-2F0A-4914-A85D-4E032293C422}" srcOrd="5" destOrd="0" presId="urn:microsoft.com/office/officeart/2005/8/layout/default"/>
    <dgm:cxn modelId="{82375FAC-1917-4353-B3D9-2C1836E1D386}" type="presParOf" srcId="{10F8F936-7C15-4851-A4A5-2811960E106E}" destId="{71754403-A244-4668-B5D5-35F928F42B76}" srcOrd="6" destOrd="0" presId="urn:microsoft.com/office/officeart/2005/8/layout/default"/>
    <dgm:cxn modelId="{493A6369-FDA8-4CF7-8A9C-C4C8674B6DCC}" type="presParOf" srcId="{10F8F936-7C15-4851-A4A5-2811960E106E}" destId="{BE5EEBDC-7657-4210-8B10-8BE18881A7C4}" srcOrd="7" destOrd="0" presId="urn:microsoft.com/office/officeart/2005/8/layout/default"/>
    <dgm:cxn modelId="{414063D6-5DCB-4DDE-BBF3-2C6B2C99AB74}" type="presParOf" srcId="{10F8F936-7C15-4851-A4A5-2811960E106E}" destId="{9FF4C41E-5396-49B9-804E-9E04790F4FDD}" srcOrd="8" destOrd="0" presId="urn:microsoft.com/office/officeart/2005/8/layout/default"/>
    <dgm:cxn modelId="{90404951-A411-4AB4-9DFD-D6A247D69351}" type="presParOf" srcId="{10F8F936-7C15-4851-A4A5-2811960E106E}" destId="{6B5B751C-A876-497F-9FF7-25DD76AF968E}" srcOrd="9" destOrd="0" presId="urn:microsoft.com/office/officeart/2005/8/layout/default"/>
    <dgm:cxn modelId="{705B25CA-0533-4F41-8247-98D7EC02035F}" type="presParOf" srcId="{10F8F936-7C15-4851-A4A5-2811960E106E}" destId="{860F9EC9-D45C-4EBE-922B-5EFCDC557F3C}" srcOrd="10" destOrd="0" presId="urn:microsoft.com/office/officeart/2005/8/layout/default"/>
    <dgm:cxn modelId="{F575AF27-D878-46B4-88AB-F2F736C67B99}" type="presParOf" srcId="{10F8F936-7C15-4851-A4A5-2811960E106E}" destId="{9DF1E811-84C9-4686-9F47-B80DCA1A1755}" srcOrd="11" destOrd="0" presId="urn:microsoft.com/office/officeart/2005/8/layout/default"/>
    <dgm:cxn modelId="{066254F7-C0AD-4F95-A2D4-F9E836EA3C66}" type="presParOf" srcId="{10F8F936-7C15-4851-A4A5-2811960E106E}" destId="{07EBED66-42F9-45B2-A5D3-8634204BAEBA}" srcOrd="12" destOrd="0" presId="urn:microsoft.com/office/officeart/2005/8/layout/default"/>
    <dgm:cxn modelId="{846DCBA1-A53E-4CD9-9036-F012C92F2C66}" type="presParOf" srcId="{10F8F936-7C15-4851-A4A5-2811960E106E}" destId="{C1375E8A-F3F8-4DF8-8A3E-001ADDE99D7E}" srcOrd="13" destOrd="0" presId="urn:microsoft.com/office/officeart/2005/8/layout/default"/>
    <dgm:cxn modelId="{E1AD8F65-A865-461B-B031-DBAED2B033D6}" type="presParOf" srcId="{10F8F936-7C15-4851-A4A5-2811960E106E}" destId="{8C09928E-8BA3-4DEE-86F9-CD31E11F0BF9}" srcOrd="14" destOrd="0" presId="urn:microsoft.com/office/officeart/2005/8/layout/default"/>
    <dgm:cxn modelId="{2361ACA4-3FBF-4534-9FBD-8ADB347B8F93}" type="presParOf" srcId="{10F8F936-7C15-4851-A4A5-2811960E106E}" destId="{66CD0EF8-B464-439E-9AA3-91F2630FF6B0}" srcOrd="15" destOrd="0" presId="urn:microsoft.com/office/officeart/2005/8/layout/default"/>
    <dgm:cxn modelId="{A596D560-455B-4624-BEA1-525633B18DA8}" type="presParOf" srcId="{10F8F936-7C15-4851-A4A5-2811960E106E}" destId="{D0B9A824-B4AB-44E0-B363-64FF17BBD48D}" srcOrd="16" destOrd="0" presId="urn:microsoft.com/office/officeart/2005/8/layout/default"/>
    <dgm:cxn modelId="{EE93DB05-CFA1-4101-ABD7-EE5AF6841D7F}" type="presParOf" srcId="{10F8F936-7C15-4851-A4A5-2811960E106E}" destId="{D0BA8F3A-E299-47F6-B242-25AFCA43C401}" srcOrd="17" destOrd="0" presId="urn:microsoft.com/office/officeart/2005/8/layout/default"/>
    <dgm:cxn modelId="{24B6B112-39A1-44C8-89B1-90C6580CB093}" type="presParOf" srcId="{10F8F936-7C15-4851-A4A5-2811960E106E}" destId="{E2D20341-68DC-4AC2-9A75-1EDDE86B80D8}"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D42260-A765-4EB7-A419-AAD046123F19}" type="doc">
      <dgm:prSet loTypeId="urn:microsoft.com/office/officeart/2009/3/layout/HorizontalOrganizationChart" loCatId="hierarchy" qsTypeId="urn:microsoft.com/office/officeart/2005/8/quickstyle/simple1" qsCatId="simple" csTypeId="urn:microsoft.com/office/officeart/2005/8/colors/colorful3" csCatId="colorful" phldr="1"/>
      <dgm:spPr/>
      <dgm:t>
        <a:bodyPr/>
        <a:lstStyle/>
        <a:p>
          <a:endParaRPr lang="en-GB"/>
        </a:p>
      </dgm:t>
    </dgm:pt>
    <dgm:pt modelId="{3EBAA057-94CF-4D22-A434-4D253952CC38}">
      <dgm:prSet/>
      <dgm:spPr/>
      <dgm:t>
        <a:bodyPr/>
        <a:lstStyle/>
        <a:p>
          <a:pPr rtl="0"/>
          <a:r>
            <a:rPr lang="en-US" dirty="0"/>
            <a:t>The higher the score, the more reliable the generated scale is</a:t>
          </a:r>
          <a:endParaRPr lang="en-GB" dirty="0"/>
        </a:p>
      </dgm:t>
    </dgm:pt>
    <dgm:pt modelId="{AADF14AF-AC80-4428-AC1B-958E087D4032}" type="parTrans" cxnId="{5FDCB619-4CC0-4059-BE47-7848BA74C8AF}">
      <dgm:prSet/>
      <dgm:spPr/>
      <dgm:t>
        <a:bodyPr/>
        <a:lstStyle/>
        <a:p>
          <a:endParaRPr lang="en-GB"/>
        </a:p>
      </dgm:t>
    </dgm:pt>
    <dgm:pt modelId="{EDB37DC9-F821-4762-8FF7-8B9DD41DEBC0}" type="sibTrans" cxnId="{5FDCB619-4CC0-4059-BE47-7848BA74C8AF}">
      <dgm:prSet/>
      <dgm:spPr/>
      <dgm:t>
        <a:bodyPr/>
        <a:lstStyle/>
        <a:p>
          <a:endParaRPr lang="en-GB"/>
        </a:p>
      </dgm:t>
    </dgm:pt>
    <dgm:pt modelId="{5A6BB705-938D-4E02-84F2-C8F310C3C617}">
      <dgm:prSet/>
      <dgm:spPr/>
      <dgm:t>
        <a:bodyPr/>
        <a:lstStyle/>
        <a:p>
          <a:pPr rtl="0"/>
          <a:r>
            <a:rPr lang="en-US"/>
            <a:t>A score of .70 or greater is generally considered to be acceptable</a:t>
          </a:r>
          <a:endParaRPr lang="en-GB"/>
        </a:p>
      </dgm:t>
    </dgm:pt>
    <dgm:pt modelId="{F97D8836-9DB2-4185-AE88-09727D454B44}" type="parTrans" cxnId="{9EF32C1F-4219-4F26-8961-D33655CA359B}">
      <dgm:prSet/>
      <dgm:spPr/>
      <dgm:t>
        <a:bodyPr/>
        <a:lstStyle/>
        <a:p>
          <a:endParaRPr lang="en-GB"/>
        </a:p>
      </dgm:t>
    </dgm:pt>
    <dgm:pt modelId="{0565A01F-9BA5-4DE0-A806-37B7BE0C8956}" type="sibTrans" cxnId="{9EF32C1F-4219-4F26-8961-D33655CA359B}">
      <dgm:prSet/>
      <dgm:spPr/>
      <dgm:t>
        <a:bodyPr/>
        <a:lstStyle/>
        <a:p>
          <a:endParaRPr lang="en-GB"/>
        </a:p>
      </dgm:t>
    </dgm:pt>
    <dgm:pt modelId="{4121701C-284E-4F1A-8ECD-6F0988072F56}">
      <dgm:prSet/>
      <dgm:spPr/>
      <dgm:t>
        <a:bodyPr/>
        <a:lstStyle/>
        <a:p>
          <a:pPr rtl="0"/>
          <a:r>
            <a:rPr lang="en-US"/>
            <a:t>.90 or &gt; = high reliability</a:t>
          </a:r>
          <a:endParaRPr lang="en-GB"/>
        </a:p>
      </dgm:t>
    </dgm:pt>
    <dgm:pt modelId="{8B447F3B-CB35-4C32-94ED-13C2CD78B7DD}" type="parTrans" cxnId="{F314DBA0-0165-4627-B9CD-2B6C47AD48B6}">
      <dgm:prSet/>
      <dgm:spPr/>
      <dgm:t>
        <a:bodyPr/>
        <a:lstStyle/>
        <a:p>
          <a:endParaRPr lang="en-GB"/>
        </a:p>
      </dgm:t>
    </dgm:pt>
    <dgm:pt modelId="{F83E145C-3A12-4867-83D3-A0579E90E8DD}" type="sibTrans" cxnId="{F314DBA0-0165-4627-B9CD-2B6C47AD48B6}">
      <dgm:prSet/>
      <dgm:spPr/>
      <dgm:t>
        <a:bodyPr/>
        <a:lstStyle/>
        <a:p>
          <a:endParaRPr lang="en-GB"/>
        </a:p>
      </dgm:t>
    </dgm:pt>
    <dgm:pt modelId="{FCCA43FF-AC41-4A42-87A9-BB5A9A453936}">
      <dgm:prSet/>
      <dgm:spPr/>
      <dgm:t>
        <a:bodyPr/>
        <a:lstStyle/>
        <a:p>
          <a:pPr rtl="0"/>
          <a:r>
            <a:rPr lang="en-US"/>
            <a:t>.80-.89  = good reliability</a:t>
          </a:r>
          <a:endParaRPr lang="en-GB"/>
        </a:p>
      </dgm:t>
    </dgm:pt>
    <dgm:pt modelId="{711C64AE-617E-40D1-A3F8-ADBAA3364F10}" type="parTrans" cxnId="{CA6C4B9A-3A64-4CE5-AF28-9E6384C3703A}">
      <dgm:prSet/>
      <dgm:spPr/>
      <dgm:t>
        <a:bodyPr/>
        <a:lstStyle/>
        <a:p>
          <a:endParaRPr lang="en-GB"/>
        </a:p>
      </dgm:t>
    </dgm:pt>
    <dgm:pt modelId="{58E03795-F53D-4B5B-A909-406599381C18}" type="sibTrans" cxnId="{CA6C4B9A-3A64-4CE5-AF28-9E6384C3703A}">
      <dgm:prSet/>
      <dgm:spPr/>
      <dgm:t>
        <a:bodyPr/>
        <a:lstStyle/>
        <a:p>
          <a:endParaRPr lang="en-GB"/>
        </a:p>
      </dgm:t>
    </dgm:pt>
    <dgm:pt modelId="{671E0120-6B94-4487-97DE-000E702F1FC7}">
      <dgm:prSet/>
      <dgm:spPr/>
      <dgm:t>
        <a:bodyPr/>
        <a:lstStyle/>
        <a:p>
          <a:pPr rtl="0"/>
          <a:r>
            <a:rPr lang="en-US" dirty="0"/>
            <a:t>.70-.79 = acceptable reliability</a:t>
          </a:r>
          <a:endParaRPr lang="en-GB" dirty="0"/>
        </a:p>
      </dgm:t>
    </dgm:pt>
    <dgm:pt modelId="{2564F57E-69B8-4C69-9425-31D6FAB07EBF}" type="parTrans" cxnId="{1FE39E56-1B13-4A12-9A9E-AB58DCE6B3B5}">
      <dgm:prSet/>
      <dgm:spPr/>
      <dgm:t>
        <a:bodyPr/>
        <a:lstStyle/>
        <a:p>
          <a:endParaRPr lang="en-GB"/>
        </a:p>
      </dgm:t>
    </dgm:pt>
    <dgm:pt modelId="{E24DFBF1-2F86-49EC-BA5F-BBC3F848D573}" type="sibTrans" cxnId="{1FE39E56-1B13-4A12-9A9E-AB58DCE6B3B5}">
      <dgm:prSet/>
      <dgm:spPr/>
      <dgm:t>
        <a:bodyPr/>
        <a:lstStyle/>
        <a:p>
          <a:endParaRPr lang="en-GB"/>
        </a:p>
      </dgm:t>
    </dgm:pt>
    <dgm:pt modelId="{38E02876-0544-4A5B-90E7-AE03BCD53C12}">
      <dgm:prSet/>
      <dgm:spPr/>
      <dgm:t>
        <a:bodyPr/>
        <a:lstStyle/>
        <a:p>
          <a:pPr rtl="0"/>
          <a:r>
            <a:rPr lang="en-US"/>
            <a:t>.65-.69 = marginal reliability</a:t>
          </a:r>
          <a:endParaRPr lang="en-GB"/>
        </a:p>
      </dgm:t>
    </dgm:pt>
    <dgm:pt modelId="{39D95A05-87F3-4ADE-9DB8-62655D9CAE62}" type="parTrans" cxnId="{EFA6743C-6668-4687-9C50-6BB6ACD99CA5}">
      <dgm:prSet/>
      <dgm:spPr/>
      <dgm:t>
        <a:bodyPr/>
        <a:lstStyle/>
        <a:p>
          <a:endParaRPr lang="en-GB"/>
        </a:p>
      </dgm:t>
    </dgm:pt>
    <dgm:pt modelId="{D815EDDB-3853-4B11-896C-00045EB2E22E}" type="sibTrans" cxnId="{EFA6743C-6668-4687-9C50-6BB6ACD99CA5}">
      <dgm:prSet/>
      <dgm:spPr/>
      <dgm:t>
        <a:bodyPr/>
        <a:lstStyle/>
        <a:p>
          <a:endParaRPr lang="en-GB"/>
        </a:p>
      </dgm:t>
    </dgm:pt>
    <dgm:pt modelId="{AA5E2AB3-B0E1-4AB5-8B6F-EB2BB31B743E}">
      <dgm:prSet/>
      <dgm:spPr/>
      <dgm:t>
        <a:bodyPr/>
        <a:lstStyle/>
        <a:p>
          <a:pPr rtl="0"/>
          <a:r>
            <a:rPr lang="en-US"/>
            <a:t>lower thresholds are sometimes used in the literature. </a:t>
          </a:r>
          <a:endParaRPr lang="en-GB"/>
        </a:p>
      </dgm:t>
    </dgm:pt>
    <dgm:pt modelId="{9A62D8FC-3196-453B-8EF8-20FCB855660B}" type="parTrans" cxnId="{D7AAC088-6446-4F0A-981E-92B923AE6312}">
      <dgm:prSet/>
      <dgm:spPr/>
      <dgm:t>
        <a:bodyPr/>
        <a:lstStyle/>
        <a:p>
          <a:endParaRPr lang="en-GB"/>
        </a:p>
      </dgm:t>
    </dgm:pt>
    <dgm:pt modelId="{D5452774-21E3-45F9-8841-83AB035C0042}" type="sibTrans" cxnId="{D7AAC088-6446-4F0A-981E-92B923AE6312}">
      <dgm:prSet/>
      <dgm:spPr/>
      <dgm:t>
        <a:bodyPr/>
        <a:lstStyle/>
        <a:p>
          <a:endParaRPr lang="en-GB"/>
        </a:p>
      </dgm:t>
    </dgm:pt>
    <dgm:pt modelId="{F2938D20-38F4-4310-8B46-7E5BB22218BD}" type="pres">
      <dgm:prSet presAssocID="{81D42260-A765-4EB7-A419-AAD046123F19}" presName="hierChild1" presStyleCnt="0">
        <dgm:presLayoutVars>
          <dgm:orgChart val="1"/>
          <dgm:chPref val="1"/>
          <dgm:dir/>
          <dgm:animOne val="branch"/>
          <dgm:animLvl val="lvl"/>
          <dgm:resizeHandles/>
        </dgm:presLayoutVars>
      </dgm:prSet>
      <dgm:spPr/>
    </dgm:pt>
    <dgm:pt modelId="{B9DBCA63-454A-4287-AB3D-41CCE29A1D23}" type="pres">
      <dgm:prSet presAssocID="{3EBAA057-94CF-4D22-A434-4D253952CC38}" presName="hierRoot1" presStyleCnt="0">
        <dgm:presLayoutVars>
          <dgm:hierBranch val="init"/>
        </dgm:presLayoutVars>
      </dgm:prSet>
      <dgm:spPr/>
    </dgm:pt>
    <dgm:pt modelId="{79C0AAD0-F9D9-4E1E-A784-8E0E3986D796}" type="pres">
      <dgm:prSet presAssocID="{3EBAA057-94CF-4D22-A434-4D253952CC38}" presName="rootComposite1" presStyleCnt="0"/>
      <dgm:spPr/>
    </dgm:pt>
    <dgm:pt modelId="{135A3596-40F1-4347-B63A-C964A5CAE873}" type="pres">
      <dgm:prSet presAssocID="{3EBAA057-94CF-4D22-A434-4D253952CC38}" presName="rootText1" presStyleLbl="node0" presStyleIdx="0" presStyleCnt="3">
        <dgm:presLayoutVars>
          <dgm:chPref val="3"/>
        </dgm:presLayoutVars>
      </dgm:prSet>
      <dgm:spPr/>
    </dgm:pt>
    <dgm:pt modelId="{95FC1B73-2AAD-4528-A1AB-E33692361D98}" type="pres">
      <dgm:prSet presAssocID="{3EBAA057-94CF-4D22-A434-4D253952CC38}" presName="rootConnector1" presStyleLbl="node1" presStyleIdx="0" presStyleCnt="0"/>
      <dgm:spPr/>
    </dgm:pt>
    <dgm:pt modelId="{90CEFD88-1812-4BE8-9ED2-169D624F3B95}" type="pres">
      <dgm:prSet presAssocID="{3EBAA057-94CF-4D22-A434-4D253952CC38}" presName="hierChild2" presStyleCnt="0"/>
      <dgm:spPr/>
    </dgm:pt>
    <dgm:pt modelId="{923B5F0E-5257-482C-A065-001490CB7E88}" type="pres">
      <dgm:prSet presAssocID="{3EBAA057-94CF-4D22-A434-4D253952CC38}" presName="hierChild3" presStyleCnt="0"/>
      <dgm:spPr/>
    </dgm:pt>
    <dgm:pt modelId="{81503B26-9C96-4D8A-AE92-40FD9A1EE834}" type="pres">
      <dgm:prSet presAssocID="{5A6BB705-938D-4E02-84F2-C8F310C3C617}" presName="hierRoot1" presStyleCnt="0">
        <dgm:presLayoutVars>
          <dgm:hierBranch val="init"/>
        </dgm:presLayoutVars>
      </dgm:prSet>
      <dgm:spPr/>
    </dgm:pt>
    <dgm:pt modelId="{E24811F0-B09E-4D36-A7B2-222B4377D9B2}" type="pres">
      <dgm:prSet presAssocID="{5A6BB705-938D-4E02-84F2-C8F310C3C617}" presName="rootComposite1" presStyleCnt="0"/>
      <dgm:spPr/>
    </dgm:pt>
    <dgm:pt modelId="{0BCDCA57-E29C-4270-A239-940661164B3E}" type="pres">
      <dgm:prSet presAssocID="{5A6BB705-938D-4E02-84F2-C8F310C3C617}" presName="rootText1" presStyleLbl="node0" presStyleIdx="1" presStyleCnt="3">
        <dgm:presLayoutVars>
          <dgm:chPref val="3"/>
        </dgm:presLayoutVars>
      </dgm:prSet>
      <dgm:spPr/>
    </dgm:pt>
    <dgm:pt modelId="{8D247DF5-CC64-4BEF-A1AB-5387DEC42EE7}" type="pres">
      <dgm:prSet presAssocID="{5A6BB705-938D-4E02-84F2-C8F310C3C617}" presName="rootConnector1" presStyleLbl="node1" presStyleIdx="0" presStyleCnt="0"/>
      <dgm:spPr/>
    </dgm:pt>
    <dgm:pt modelId="{02CD753E-5409-4CAA-8191-217A5D40DC94}" type="pres">
      <dgm:prSet presAssocID="{5A6BB705-938D-4E02-84F2-C8F310C3C617}" presName="hierChild2" presStyleCnt="0"/>
      <dgm:spPr/>
    </dgm:pt>
    <dgm:pt modelId="{2E995D04-5426-4E82-8E3D-5BF1D8D5D55E}" type="pres">
      <dgm:prSet presAssocID="{8B447F3B-CB35-4C32-94ED-13C2CD78B7DD}" presName="Name64" presStyleLbl="parChTrans1D2" presStyleIdx="0" presStyleCnt="4"/>
      <dgm:spPr/>
    </dgm:pt>
    <dgm:pt modelId="{A5BA04AC-CDAF-4EED-902E-ACDF739D5F00}" type="pres">
      <dgm:prSet presAssocID="{4121701C-284E-4F1A-8ECD-6F0988072F56}" presName="hierRoot2" presStyleCnt="0">
        <dgm:presLayoutVars>
          <dgm:hierBranch val="init"/>
        </dgm:presLayoutVars>
      </dgm:prSet>
      <dgm:spPr/>
    </dgm:pt>
    <dgm:pt modelId="{CA5F55C3-8848-4101-B9A9-B64BD9BF3450}" type="pres">
      <dgm:prSet presAssocID="{4121701C-284E-4F1A-8ECD-6F0988072F56}" presName="rootComposite" presStyleCnt="0"/>
      <dgm:spPr/>
    </dgm:pt>
    <dgm:pt modelId="{5303CD4F-BFF7-4A5C-8482-E9703B602964}" type="pres">
      <dgm:prSet presAssocID="{4121701C-284E-4F1A-8ECD-6F0988072F56}" presName="rootText" presStyleLbl="node2" presStyleIdx="0" presStyleCnt="4">
        <dgm:presLayoutVars>
          <dgm:chPref val="3"/>
        </dgm:presLayoutVars>
      </dgm:prSet>
      <dgm:spPr/>
    </dgm:pt>
    <dgm:pt modelId="{038346D6-BAE7-47E6-B663-E04C03320FF4}" type="pres">
      <dgm:prSet presAssocID="{4121701C-284E-4F1A-8ECD-6F0988072F56}" presName="rootConnector" presStyleLbl="node2" presStyleIdx="0" presStyleCnt="4"/>
      <dgm:spPr/>
    </dgm:pt>
    <dgm:pt modelId="{86468DA9-2BD9-4E13-8B31-79D336C54956}" type="pres">
      <dgm:prSet presAssocID="{4121701C-284E-4F1A-8ECD-6F0988072F56}" presName="hierChild4" presStyleCnt="0"/>
      <dgm:spPr/>
    </dgm:pt>
    <dgm:pt modelId="{CAE5EF2A-E721-4681-8BC6-ADF85084F64F}" type="pres">
      <dgm:prSet presAssocID="{4121701C-284E-4F1A-8ECD-6F0988072F56}" presName="hierChild5" presStyleCnt="0"/>
      <dgm:spPr/>
    </dgm:pt>
    <dgm:pt modelId="{FA3AC421-9640-41A6-861A-8BB6C2F24F1E}" type="pres">
      <dgm:prSet presAssocID="{711C64AE-617E-40D1-A3F8-ADBAA3364F10}" presName="Name64" presStyleLbl="parChTrans1D2" presStyleIdx="1" presStyleCnt="4"/>
      <dgm:spPr/>
    </dgm:pt>
    <dgm:pt modelId="{B1023D4A-F7E5-4667-A359-45480D01581E}" type="pres">
      <dgm:prSet presAssocID="{FCCA43FF-AC41-4A42-87A9-BB5A9A453936}" presName="hierRoot2" presStyleCnt="0">
        <dgm:presLayoutVars>
          <dgm:hierBranch val="init"/>
        </dgm:presLayoutVars>
      </dgm:prSet>
      <dgm:spPr/>
    </dgm:pt>
    <dgm:pt modelId="{9CCA84C4-3E8B-424C-A96C-4FD88B23E09D}" type="pres">
      <dgm:prSet presAssocID="{FCCA43FF-AC41-4A42-87A9-BB5A9A453936}" presName="rootComposite" presStyleCnt="0"/>
      <dgm:spPr/>
    </dgm:pt>
    <dgm:pt modelId="{E9D68CED-7FC6-4290-B273-3508F912C6D0}" type="pres">
      <dgm:prSet presAssocID="{FCCA43FF-AC41-4A42-87A9-BB5A9A453936}" presName="rootText" presStyleLbl="node2" presStyleIdx="1" presStyleCnt="4">
        <dgm:presLayoutVars>
          <dgm:chPref val="3"/>
        </dgm:presLayoutVars>
      </dgm:prSet>
      <dgm:spPr/>
    </dgm:pt>
    <dgm:pt modelId="{C64A1E46-9BB5-4091-A3CD-0A7897C316E5}" type="pres">
      <dgm:prSet presAssocID="{FCCA43FF-AC41-4A42-87A9-BB5A9A453936}" presName="rootConnector" presStyleLbl="node2" presStyleIdx="1" presStyleCnt="4"/>
      <dgm:spPr/>
    </dgm:pt>
    <dgm:pt modelId="{D8ED0B34-D7CD-456D-91AF-F565A72A9747}" type="pres">
      <dgm:prSet presAssocID="{FCCA43FF-AC41-4A42-87A9-BB5A9A453936}" presName="hierChild4" presStyleCnt="0"/>
      <dgm:spPr/>
    </dgm:pt>
    <dgm:pt modelId="{EDBC65C6-432E-40C2-891B-3ED9B63E44B3}" type="pres">
      <dgm:prSet presAssocID="{FCCA43FF-AC41-4A42-87A9-BB5A9A453936}" presName="hierChild5" presStyleCnt="0"/>
      <dgm:spPr/>
    </dgm:pt>
    <dgm:pt modelId="{D130F624-C0F2-451F-A41F-4D04B5BCF13B}" type="pres">
      <dgm:prSet presAssocID="{2564F57E-69B8-4C69-9425-31D6FAB07EBF}" presName="Name64" presStyleLbl="parChTrans1D2" presStyleIdx="2" presStyleCnt="4"/>
      <dgm:spPr/>
    </dgm:pt>
    <dgm:pt modelId="{74F68C0B-00EA-448F-9BCC-B4BD1A12BF1B}" type="pres">
      <dgm:prSet presAssocID="{671E0120-6B94-4487-97DE-000E702F1FC7}" presName="hierRoot2" presStyleCnt="0">
        <dgm:presLayoutVars>
          <dgm:hierBranch val="init"/>
        </dgm:presLayoutVars>
      </dgm:prSet>
      <dgm:spPr/>
    </dgm:pt>
    <dgm:pt modelId="{277B0888-D214-482F-9384-871095695B89}" type="pres">
      <dgm:prSet presAssocID="{671E0120-6B94-4487-97DE-000E702F1FC7}" presName="rootComposite" presStyleCnt="0"/>
      <dgm:spPr/>
    </dgm:pt>
    <dgm:pt modelId="{53B71050-9B6C-440B-9E69-E9CD2664FED3}" type="pres">
      <dgm:prSet presAssocID="{671E0120-6B94-4487-97DE-000E702F1FC7}" presName="rootText" presStyleLbl="node2" presStyleIdx="2" presStyleCnt="4">
        <dgm:presLayoutVars>
          <dgm:chPref val="3"/>
        </dgm:presLayoutVars>
      </dgm:prSet>
      <dgm:spPr/>
    </dgm:pt>
    <dgm:pt modelId="{4D87E22D-3FE0-4BFB-9788-6BE2E99F7E42}" type="pres">
      <dgm:prSet presAssocID="{671E0120-6B94-4487-97DE-000E702F1FC7}" presName="rootConnector" presStyleLbl="node2" presStyleIdx="2" presStyleCnt="4"/>
      <dgm:spPr/>
    </dgm:pt>
    <dgm:pt modelId="{0722854D-DB58-4EF6-A188-766196A562D9}" type="pres">
      <dgm:prSet presAssocID="{671E0120-6B94-4487-97DE-000E702F1FC7}" presName="hierChild4" presStyleCnt="0"/>
      <dgm:spPr/>
    </dgm:pt>
    <dgm:pt modelId="{1FCF7B50-E8B9-455D-A5CF-2397B8642959}" type="pres">
      <dgm:prSet presAssocID="{671E0120-6B94-4487-97DE-000E702F1FC7}" presName="hierChild5" presStyleCnt="0"/>
      <dgm:spPr/>
    </dgm:pt>
    <dgm:pt modelId="{D41FAFAE-177C-47C0-9AC0-297CDF067AF8}" type="pres">
      <dgm:prSet presAssocID="{39D95A05-87F3-4ADE-9DB8-62655D9CAE62}" presName="Name64" presStyleLbl="parChTrans1D2" presStyleIdx="3" presStyleCnt="4"/>
      <dgm:spPr/>
    </dgm:pt>
    <dgm:pt modelId="{D7B33869-7704-478A-8D4E-D6AAD8C78F78}" type="pres">
      <dgm:prSet presAssocID="{38E02876-0544-4A5B-90E7-AE03BCD53C12}" presName="hierRoot2" presStyleCnt="0">
        <dgm:presLayoutVars>
          <dgm:hierBranch val="init"/>
        </dgm:presLayoutVars>
      </dgm:prSet>
      <dgm:spPr/>
    </dgm:pt>
    <dgm:pt modelId="{37CDEBD0-1C59-455C-A8DF-08B121DA3B47}" type="pres">
      <dgm:prSet presAssocID="{38E02876-0544-4A5B-90E7-AE03BCD53C12}" presName="rootComposite" presStyleCnt="0"/>
      <dgm:spPr/>
    </dgm:pt>
    <dgm:pt modelId="{5EE0A6D4-CB6D-44DA-B8DB-1ECE1AA0995D}" type="pres">
      <dgm:prSet presAssocID="{38E02876-0544-4A5B-90E7-AE03BCD53C12}" presName="rootText" presStyleLbl="node2" presStyleIdx="3" presStyleCnt="4">
        <dgm:presLayoutVars>
          <dgm:chPref val="3"/>
        </dgm:presLayoutVars>
      </dgm:prSet>
      <dgm:spPr/>
    </dgm:pt>
    <dgm:pt modelId="{6B9FDA01-301B-4892-81BF-CF0CE1B0916E}" type="pres">
      <dgm:prSet presAssocID="{38E02876-0544-4A5B-90E7-AE03BCD53C12}" presName="rootConnector" presStyleLbl="node2" presStyleIdx="3" presStyleCnt="4"/>
      <dgm:spPr/>
    </dgm:pt>
    <dgm:pt modelId="{2A900E40-3E21-4F85-84D6-C607504EF87D}" type="pres">
      <dgm:prSet presAssocID="{38E02876-0544-4A5B-90E7-AE03BCD53C12}" presName="hierChild4" presStyleCnt="0"/>
      <dgm:spPr/>
    </dgm:pt>
    <dgm:pt modelId="{458EC788-CC34-41CC-B381-356915B3135B}" type="pres">
      <dgm:prSet presAssocID="{38E02876-0544-4A5B-90E7-AE03BCD53C12}" presName="hierChild5" presStyleCnt="0"/>
      <dgm:spPr/>
    </dgm:pt>
    <dgm:pt modelId="{9A464CBF-116F-43F2-981E-8AAB5E238813}" type="pres">
      <dgm:prSet presAssocID="{5A6BB705-938D-4E02-84F2-C8F310C3C617}" presName="hierChild3" presStyleCnt="0"/>
      <dgm:spPr/>
    </dgm:pt>
    <dgm:pt modelId="{581D533C-E218-4F60-95FA-55DB5A590CDE}" type="pres">
      <dgm:prSet presAssocID="{AA5E2AB3-B0E1-4AB5-8B6F-EB2BB31B743E}" presName="hierRoot1" presStyleCnt="0">
        <dgm:presLayoutVars>
          <dgm:hierBranch val="init"/>
        </dgm:presLayoutVars>
      </dgm:prSet>
      <dgm:spPr/>
    </dgm:pt>
    <dgm:pt modelId="{DDAF6996-DC52-476A-AAC3-C03FF68E6CC3}" type="pres">
      <dgm:prSet presAssocID="{AA5E2AB3-B0E1-4AB5-8B6F-EB2BB31B743E}" presName="rootComposite1" presStyleCnt="0"/>
      <dgm:spPr/>
    </dgm:pt>
    <dgm:pt modelId="{45132E88-CB71-4837-B682-F0E7CC8636EE}" type="pres">
      <dgm:prSet presAssocID="{AA5E2AB3-B0E1-4AB5-8B6F-EB2BB31B743E}" presName="rootText1" presStyleLbl="node0" presStyleIdx="2" presStyleCnt="3">
        <dgm:presLayoutVars>
          <dgm:chPref val="3"/>
        </dgm:presLayoutVars>
      </dgm:prSet>
      <dgm:spPr/>
    </dgm:pt>
    <dgm:pt modelId="{F8AE9BF9-61D4-4DFA-8108-589F63B630E5}" type="pres">
      <dgm:prSet presAssocID="{AA5E2AB3-B0E1-4AB5-8B6F-EB2BB31B743E}" presName="rootConnector1" presStyleLbl="node1" presStyleIdx="0" presStyleCnt="0"/>
      <dgm:spPr/>
    </dgm:pt>
    <dgm:pt modelId="{CEC65E21-EE09-4C6F-9523-2D3691747445}" type="pres">
      <dgm:prSet presAssocID="{AA5E2AB3-B0E1-4AB5-8B6F-EB2BB31B743E}" presName="hierChild2" presStyleCnt="0"/>
      <dgm:spPr/>
    </dgm:pt>
    <dgm:pt modelId="{989D55D8-BC32-4407-ADF4-7F4231746469}" type="pres">
      <dgm:prSet presAssocID="{AA5E2AB3-B0E1-4AB5-8B6F-EB2BB31B743E}" presName="hierChild3" presStyleCnt="0"/>
      <dgm:spPr/>
    </dgm:pt>
  </dgm:ptLst>
  <dgm:cxnLst>
    <dgm:cxn modelId="{5FDCB619-4CC0-4059-BE47-7848BA74C8AF}" srcId="{81D42260-A765-4EB7-A419-AAD046123F19}" destId="{3EBAA057-94CF-4D22-A434-4D253952CC38}" srcOrd="0" destOrd="0" parTransId="{AADF14AF-AC80-4428-AC1B-958E087D4032}" sibTransId="{EDB37DC9-F821-4762-8FF7-8B9DD41DEBC0}"/>
    <dgm:cxn modelId="{9EF32C1F-4219-4F26-8961-D33655CA359B}" srcId="{81D42260-A765-4EB7-A419-AAD046123F19}" destId="{5A6BB705-938D-4E02-84F2-C8F310C3C617}" srcOrd="1" destOrd="0" parTransId="{F97D8836-9DB2-4185-AE88-09727D454B44}" sibTransId="{0565A01F-9BA5-4DE0-A806-37B7BE0C8956}"/>
    <dgm:cxn modelId="{33271B25-22DF-435F-A09E-44FE4E429EE7}" type="presOf" srcId="{2564F57E-69B8-4C69-9425-31D6FAB07EBF}" destId="{D130F624-C0F2-451F-A41F-4D04B5BCF13B}" srcOrd="0" destOrd="0" presId="urn:microsoft.com/office/officeart/2009/3/layout/HorizontalOrganizationChart"/>
    <dgm:cxn modelId="{45DC5338-374E-41E2-B088-BBE9B96831AF}" type="presOf" srcId="{FCCA43FF-AC41-4A42-87A9-BB5A9A453936}" destId="{C64A1E46-9BB5-4091-A3CD-0A7897C316E5}" srcOrd="1" destOrd="0" presId="urn:microsoft.com/office/officeart/2009/3/layout/HorizontalOrganizationChart"/>
    <dgm:cxn modelId="{9122F839-EA08-4CDE-818B-2DA12597D902}" type="presOf" srcId="{5A6BB705-938D-4E02-84F2-C8F310C3C617}" destId="{8D247DF5-CC64-4BEF-A1AB-5387DEC42EE7}" srcOrd="1" destOrd="0" presId="urn:microsoft.com/office/officeart/2009/3/layout/HorizontalOrganizationChart"/>
    <dgm:cxn modelId="{EFA6743C-6668-4687-9C50-6BB6ACD99CA5}" srcId="{5A6BB705-938D-4E02-84F2-C8F310C3C617}" destId="{38E02876-0544-4A5B-90E7-AE03BCD53C12}" srcOrd="3" destOrd="0" parTransId="{39D95A05-87F3-4ADE-9DB8-62655D9CAE62}" sibTransId="{D815EDDB-3853-4B11-896C-00045EB2E22E}"/>
    <dgm:cxn modelId="{3CEFEF60-5B71-4D9D-A481-AD48C788340F}" type="presOf" srcId="{3EBAA057-94CF-4D22-A434-4D253952CC38}" destId="{95FC1B73-2AAD-4528-A1AB-E33692361D98}" srcOrd="1" destOrd="0" presId="urn:microsoft.com/office/officeart/2009/3/layout/HorizontalOrganizationChart"/>
    <dgm:cxn modelId="{E13DC342-0B17-424E-B825-14E4190264F1}" type="presOf" srcId="{8B447F3B-CB35-4C32-94ED-13C2CD78B7DD}" destId="{2E995D04-5426-4E82-8E3D-5BF1D8D5D55E}" srcOrd="0" destOrd="0" presId="urn:microsoft.com/office/officeart/2009/3/layout/HorizontalOrganizationChart"/>
    <dgm:cxn modelId="{1FE39E56-1B13-4A12-9A9E-AB58DCE6B3B5}" srcId="{5A6BB705-938D-4E02-84F2-C8F310C3C617}" destId="{671E0120-6B94-4487-97DE-000E702F1FC7}" srcOrd="2" destOrd="0" parTransId="{2564F57E-69B8-4C69-9425-31D6FAB07EBF}" sibTransId="{E24DFBF1-2F86-49EC-BA5F-BBC3F848D573}"/>
    <dgm:cxn modelId="{C6A31C7D-EBD5-4E87-B263-6F1C299DBBBB}" type="presOf" srcId="{711C64AE-617E-40D1-A3F8-ADBAA3364F10}" destId="{FA3AC421-9640-41A6-861A-8BB6C2F24F1E}" srcOrd="0" destOrd="0" presId="urn:microsoft.com/office/officeart/2009/3/layout/HorizontalOrganizationChart"/>
    <dgm:cxn modelId="{49AEE485-8462-44B7-BDF2-28E22D8B30F4}" type="presOf" srcId="{3EBAA057-94CF-4D22-A434-4D253952CC38}" destId="{135A3596-40F1-4347-B63A-C964A5CAE873}" srcOrd="0" destOrd="0" presId="urn:microsoft.com/office/officeart/2009/3/layout/HorizontalOrganizationChart"/>
    <dgm:cxn modelId="{D7AAC088-6446-4F0A-981E-92B923AE6312}" srcId="{81D42260-A765-4EB7-A419-AAD046123F19}" destId="{AA5E2AB3-B0E1-4AB5-8B6F-EB2BB31B743E}" srcOrd="2" destOrd="0" parTransId="{9A62D8FC-3196-453B-8EF8-20FCB855660B}" sibTransId="{D5452774-21E3-45F9-8841-83AB035C0042}"/>
    <dgm:cxn modelId="{AD3B248C-3330-4292-A77F-644CC1AC917B}" type="presOf" srcId="{5A6BB705-938D-4E02-84F2-C8F310C3C617}" destId="{0BCDCA57-E29C-4270-A239-940661164B3E}" srcOrd="0" destOrd="0" presId="urn:microsoft.com/office/officeart/2009/3/layout/HorizontalOrganizationChart"/>
    <dgm:cxn modelId="{81359B94-50B7-48D1-BE68-EC1946BC3D83}" type="presOf" srcId="{FCCA43FF-AC41-4A42-87A9-BB5A9A453936}" destId="{E9D68CED-7FC6-4290-B273-3508F912C6D0}" srcOrd="0" destOrd="0" presId="urn:microsoft.com/office/officeart/2009/3/layout/HorizontalOrganizationChart"/>
    <dgm:cxn modelId="{374AC495-DD63-450E-B3D4-D1043EF8EA4B}" type="presOf" srcId="{4121701C-284E-4F1A-8ECD-6F0988072F56}" destId="{5303CD4F-BFF7-4A5C-8482-E9703B602964}" srcOrd="0" destOrd="0" presId="urn:microsoft.com/office/officeart/2009/3/layout/HorizontalOrganizationChart"/>
    <dgm:cxn modelId="{CA6C4B9A-3A64-4CE5-AF28-9E6384C3703A}" srcId="{5A6BB705-938D-4E02-84F2-C8F310C3C617}" destId="{FCCA43FF-AC41-4A42-87A9-BB5A9A453936}" srcOrd="1" destOrd="0" parTransId="{711C64AE-617E-40D1-A3F8-ADBAA3364F10}" sibTransId="{58E03795-F53D-4B5B-A909-406599381C18}"/>
    <dgm:cxn modelId="{88F9CD9E-5537-4E59-A55B-A8AB5CC7A0B9}" type="presOf" srcId="{671E0120-6B94-4487-97DE-000E702F1FC7}" destId="{4D87E22D-3FE0-4BFB-9788-6BE2E99F7E42}" srcOrd="1" destOrd="0" presId="urn:microsoft.com/office/officeart/2009/3/layout/HorizontalOrganizationChart"/>
    <dgm:cxn modelId="{DD1B279F-C2D4-40C1-B4B3-5A50A5B268C8}" type="presOf" srcId="{81D42260-A765-4EB7-A419-AAD046123F19}" destId="{F2938D20-38F4-4310-8B46-7E5BB22218BD}" srcOrd="0" destOrd="0" presId="urn:microsoft.com/office/officeart/2009/3/layout/HorizontalOrganizationChart"/>
    <dgm:cxn modelId="{F314DBA0-0165-4627-B9CD-2B6C47AD48B6}" srcId="{5A6BB705-938D-4E02-84F2-C8F310C3C617}" destId="{4121701C-284E-4F1A-8ECD-6F0988072F56}" srcOrd="0" destOrd="0" parTransId="{8B447F3B-CB35-4C32-94ED-13C2CD78B7DD}" sibTransId="{F83E145C-3A12-4867-83D3-A0579E90E8DD}"/>
    <dgm:cxn modelId="{DC0793A5-46B7-4220-8FAC-B45108DA81C0}" type="presOf" srcId="{38E02876-0544-4A5B-90E7-AE03BCD53C12}" destId="{5EE0A6D4-CB6D-44DA-B8DB-1ECE1AA0995D}" srcOrd="0" destOrd="0" presId="urn:microsoft.com/office/officeart/2009/3/layout/HorizontalOrganizationChart"/>
    <dgm:cxn modelId="{2D88CBA9-6C09-4842-8DDA-945BE4524DFB}" type="presOf" srcId="{4121701C-284E-4F1A-8ECD-6F0988072F56}" destId="{038346D6-BAE7-47E6-B663-E04C03320FF4}" srcOrd="1" destOrd="0" presId="urn:microsoft.com/office/officeart/2009/3/layout/HorizontalOrganizationChart"/>
    <dgm:cxn modelId="{D53EEAAB-A9AF-4924-8CD6-4CED253408D9}" type="presOf" srcId="{671E0120-6B94-4487-97DE-000E702F1FC7}" destId="{53B71050-9B6C-440B-9E69-E9CD2664FED3}" srcOrd="0" destOrd="0" presId="urn:microsoft.com/office/officeart/2009/3/layout/HorizontalOrganizationChart"/>
    <dgm:cxn modelId="{663EDAB9-993F-4C44-AB3D-7935FF30F2FD}" type="presOf" srcId="{AA5E2AB3-B0E1-4AB5-8B6F-EB2BB31B743E}" destId="{F8AE9BF9-61D4-4DFA-8108-589F63B630E5}" srcOrd="1" destOrd="0" presId="urn:microsoft.com/office/officeart/2009/3/layout/HorizontalOrganizationChart"/>
    <dgm:cxn modelId="{E54D18D7-487D-45C1-BBAF-0E9F2FEEAAC4}" type="presOf" srcId="{38E02876-0544-4A5B-90E7-AE03BCD53C12}" destId="{6B9FDA01-301B-4892-81BF-CF0CE1B0916E}" srcOrd="1" destOrd="0" presId="urn:microsoft.com/office/officeart/2009/3/layout/HorizontalOrganizationChart"/>
    <dgm:cxn modelId="{71D57BD8-CAD3-4DE8-810C-03B88E6E5438}" type="presOf" srcId="{39D95A05-87F3-4ADE-9DB8-62655D9CAE62}" destId="{D41FAFAE-177C-47C0-9AC0-297CDF067AF8}" srcOrd="0" destOrd="0" presId="urn:microsoft.com/office/officeart/2009/3/layout/HorizontalOrganizationChart"/>
    <dgm:cxn modelId="{0EB58CED-FCFC-4228-ACBF-B649592981C5}" type="presOf" srcId="{AA5E2AB3-B0E1-4AB5-8B6F-EB2BB31B743E}" destId="{45132E88-CB71-4837-B682-F0E7CC8636EE}" srcOrd="0" destOrd="0" presId="urn:microsoft.com/office/officeart/2009/3/layout/HorizontalOrganizationChart"/>
    <dgm:cxn modelId="{92D1781A-50DD-439F-A0A2-6845D5B1B45C}" type="presParOf" srcId="{F2938D20-38F4-4310-8B46-7E5BB22218BD}" destId="{B9DBCA63-454A-4287-AB3D-41CCE29A1D23}" srcOrd="0" destOrd="0" presId="urn:microsoft.com/office/officeart/2009/3/layout/HorizontalOrganizationChart"/>
    <dgm:cxn modelId="{AADA7E9D-8D7E-4F0F-AF40-283E6C393735}" type="presParOf" srcId="{B9DBCA63-454A-4287-AB3D-41CCE29A1D23}" destId="{79C0AAD0-F9D9-4E1E-A784-8E0E3986D796}" srcOrd="0" destOrd="0" presId="urn:microsoft.com/office/officeart/2009/3/layout/HorizontalOrganizationChart"/>
    <dgm:cxn modelId="{B6FF5DA5-D69E-4E12-ACD2-A180F7B5D174}" type="presParOf" srcId="{79C0AAD0-F9D9-4E1E-A784-8E0E3986D796}" destId="{135A3596-40F1-4347-B63A-C964A5CAE873}" srcOrd="0" destOrd="0" presId="urn:microsoft.com/office/officeart/2009/3/layout/HorizontalOrganizationChart"/>
    <dgm:cxn modelId="{3B22AC4A-CF1F-41C8-8661-F8395D17DAD5}" type="presParOf" srcId="{79C0AAD0-F9D9-4E1E-A784-8E0E3986D796}" destId="{95FC1B73-2AAD-4528-A1AB-E33692361D98}" srcOrd="1" destOrd="0" presId="urn:microsoft.com/office/officeart/2009/3/layout/HorizontalOrganizationChart"/>
    <dgm:cxn modelId="{0F070F74-DF99-4FED-A5CF-F584A0A77974}" type="presParOf" srcId="{B9DBCA63-454A-4287-AB3D-41CCE29A1D23}" destId="{90CEFD88-1812-4BE8-9ED2-169D624F3B95}" srcOrd="1" destOrd="0" presId="urn:microsoft.com/office/officeart/2009/3/layout/HorizontalOrganizationChart"/>
    <dgm:cxn modelId="{C9BFB944-95E4-4C81-8E7B-552CD3F0C6A9}" type="presParOf" srcId="{B9DBCA63-454A-4287-AB3D-41CCE29A1D23}" destId="{923B5F0E-5257-482C-A065-001490CB7E88}" srcOrd="2" destOrd="0" presId="urn:microsoft.com/office/officeart/2009/3/layout/HorizontalOrganizationChart"/>
    <dgm:cxn modelId="{08D47977-4F8F-42AF-B2D6-D1C7617CA0E6}" type="presParOf" srcId="{F2938D20-38F4-4310-8B46-7E5BB22218BD}" destId="{81503B26-9C96-4D8A-AE92-40FD9A1EE834}" srcOrd="1" destOrd="0" presId="urn:microsoft.com/office/officeart/2009/3/layout/HorizontalOrganizationChart"/>
    <dgm:cxn modelId="{7F1A483C-C76D-434E-A7C5-2766D667BE3E}" type="presParOf" srcId="{81503B26-9C96-4D8A-AE92-40FD9A1EE834}" destId="{E24811F0-B09E-4D36-A7B2-222B4377D9B2}" srcOrd="0" destOrd="0" presId="urn:microsoft.com/office/officeart/2009/3/layout/HorizontalOrganizationChart"/>
    <dgm:cxn modelId="{1B43B580-1048-464E-B59E-194E4D7D2CE5}" type="presParOf" srcId="{E24811F0-B09E-4D36-A7B2-222B4377D9B2}" destId="{0BCDCA57-E29C-4270-A239-940661164B3E}" srcOrd="0" destOrd="0" presId="urn:microsoft.com/office/officeart/2009/3/layout/HorizontalOrganizationChart"/>
    <dgm:cxn modelId="{26654438-5B60-430F-A734-4E2AB266C79D}" type="presParOf" srcId="{E24811F0-B09E-4D36-A7B2-222B4377D9B2}" destId="{8D247DF5-CC64-4BEF-A1AB-5387DEC42EE7}" srcOrd="1" destOrd="0" presId="urn:microsoft.com/office/officeart/2009/3/layout/HorizontalOrganizationChart"/>
    <dgm:cxn modelId="{54376496-8FFC-44CE-9054-61814917223B}" type="presParOf" srcId="{81503B26-9C96-4D8A-AE92-40FD9A1EE834}" destId="{02CD753E-5409-4CAA-8191-217A5D40DC94}" srcOrd="1" destOrd="0" presId="urn:microsoft.com/office/officeart/2009/3/layout/HorizontalOrganizationChart"/>
    <dgm:cxn modelId="{FD4F0293-26F8-4945-8DA7-178A0DED1703}" type="presParOf" srcId="{02CD753E-5409-4CAA-8191-217A5D40DC94}" destId="{2E995D04-5426-4E82-8E3D-5BF1D8D5D55E}" srcOrd="0" destOrd="0" presId="urn:microsoft.com/office/officeart/2009/3/layout/HorizontalOrganizationChart"/>
    <dgm:cxn modelId="{EF585A74-920F-40EF-ACA2-589FCB10A308}" type="presParOf" srcId="{02CD753E-5409-4CAA-8191-217A5D40DC94}" destId="{A5BA04AC-CDAF-4EED-902E-ACDF739D5F00}" srcOrd="1" destOrd="0" presId="urn:microsoft.com/office/officeart/2009/3/layout/HorizontalOrganizationChart"/>
    <dgm:cxn modelId="{D4FD81C6-999D-4768-B9DB-8F85A434920A}" type="presParOf" srcId="{A5BA04AC-CDAF-4EED-902E-ACDF739D5F00}" destId="{CA5F55C3-8848-4101-B9A9-B64BD9BF3450}" srcOrd="0" destOrd="0" presId="urn:microsoft.com/office/officeart/2009/3/layout/HorizontalOrganizationChart"/>
    <dgm:cxn modelId="{C1231866-EF22-4759-9812-66EDEE38BFD3}" type="presParOf" srcId="{CA5F55C3-8848-4101-B9A9-B64BD9BF3450}" destId="{5303CD4F-BFF7-4A5C-8482-E9703B602964}" srcOrd="0" destOrd="0" presId="urn:microsoft.com/office/officeart/2009/3/layout/HorizontalOrganizationChart"/>
    <dgm:cxn modelId="{4807343D-D8E5-43AC-B266-77AF76BF1ACE}" type="presParOf" srcId="{CA5F55C3-8848-4101-B9A9-B64BD9BF3450}" destId="{038346D6-BAE7-47E6-B663-E04C03320FF4}" srcOrd="1" destOrd="0" presId="urn:microsoft.com/office/officeart/2009/3/layout/HorizontalOrganizationChart"/>
    <dgm:cxn modelId="{E40E1FDE-F9C1-40AE-808B-CFD9E4345A57}" type="presParOf" srcId="{A5BA04AC-CDAF-4EED-902E-ACDF739D5F00}" destId="{86468DA9-2BD9-4E13-8B31-79D336C54956}" srcOrd="1" destOrd="0" presId="urn:microsoft.com/office/officeart/2009/3/layout/HorizontalOrganizationChart"/>
    <dgm:cxn modelId="{29871C36-517E-4554-A667-9D08D19F1CBD}" type="presParOf" srcId="{A5BA04AC-CDAF-4EED-902E-ACDF739D5F00}" destId="{CAE5EF2A-E721-4681-8BC6-ADF85084F64F}" srcOrd="2" destOrd="0" presId="urn:microsoft.com/office/officeart/2009/3/layout/HorizontalOrganizationChart"/>
    <dgm:cxn modelId="{89988526-C32B-48D8-9473-0CBF4F9C4BDB}" type="presParOf" srcId="{02CD753E-5409-4CAA-8191-217A5D40DC94}" destId="{FA3AC421-9640-41A6-861A-8BB6C2F24F1E}" srcOrd="2" destOrd="0" presId="urn:microsoft.com/office/officeart/2009/3/layout/HorizontalOrganizationChart"/>
    <dgm:cxn modelId="{81E2DB74-C1C4-4D55-ACCF-50667F85529C}" type="presParOf" srcId="{02CD753E-5409-4CAA-8191-217A5D40DC94}" destId="{B1023D4A-F7E5-4667-A359-45480D01581E}" srcOrd="3" destOrd="0" presId="urn:microsoft.com/office/officeart/2009/3/layout/HorizontalOrganizationChart"/>
    <dgm:cxn modelId="{B04BD915-3518-449C-B45C-D84DDC2EEEBD}" type="presParOf" srcId="{B1023D4A-F7E5-4667-A359-45480D01581E}" destId="{9CCA84C4-3E8B-424C-A96C-4FD88B23E09D}" srcOrd="0" destOrd="0" presId="urn:microsoft.com/office/officeart/2009/3/layout/HorizontalOrganizationChart"/>
    <dgm:cxn modelId="{5BDF5995-2962-48B4-801E-3D968CC7EEF3}" type="presParOf" srcId="{9CCA84C4-3E8B-424C-A96C-4FD88B23E09D}" destId="{E9D68CED-7FC6-4290-B273-3508F912C6D0}" srcOrd="0" destOrd="0" presId="urn:microsoft.com/office/officeart/2009/3/layout/HorizontalOrganizationChart"/>
    <dgm:cxn modelId="{BBFD205C-0D9D-4AEB-885F-901EFD4205F8}" type="presParOf" srcId="{9CCA84C4-3E8B-424C-A96C-4FD88B23E09D}" destId="{C64A1E46-9BB5-4091-A3CD-0A7897C316E5}" srcOrd="1" destOrd="0" presId="urn:microsoft.com/office/officeart/2009/3/layout/HorizontalOrganizationChart"/>
    <dgm:cxn modelId="{74E39EF9-1932-434E-8D12-E4DFF6213670}" type="presParOf" srcId="{B1023D4A-F7E5-4667-A359-45480D01581E}" destId="{D8ED0B34-D7CD-456D-91AF-F565A72A9747}" srcOrd="1" destOrd="0" presId="urn:microsoft.com/office/officeart/2009/3/layout/HorizontalOrganizationChart"/>
    <dgm:cxn modelId="{A9E3EC2F-F6C2-4684-8C12-14F4B28CF077}" type="presParOf" srcId="{B1023D4A-F7E5-4667-A359-45480D01581E}" destId="{EDBC65C6-432E-40C2-891B-3ED9B63E44B3}" srcOrd="2" destOrd="0" presId="urn:microsoft.com/office/officeart/2009/3/layout/HorizontalOrganizationChart"/>
    <dgm:cxn modelId="{BF9642F0-A934-4AD4-82D3-748E87A83A39}" type="presParOf" srcId="{02CD753E-5409-4CAA-8191-217A5D40DC94}" destId="{D130F624-C0F2-451F-A41F-4D04B5BCF13B}" srcOrd="4" destOrd="0" presId="urn:microsoft.com/office/officeart/2009/3/layout/HorizontalOrganizationChart"/>
    <dgm:cxn modelId="{E4B4660D-9190-4F1B-AC18-E61CC64628C4}" type="presParOf" srcId="{02CD753E-5409-4CAA-8191-217A5D40DC94}" destId="{74F68C0B-00EA-448F-9BCC-B4BD1A12BF1B}" srcOrd="5" destOrd="0" presId="urn:microsoft.com/office/officeart/2009/3/layout/HorizontalOrganizationChart"/>
    <dgm:cxn modelId="{52E3875F-5747-4E0C-9C29-3E39C1F764F7}" type="presParOf" srcId="{74F68C0B-00EA-448F-9BCC-B4BD1A12BF1B}" destId="{277B0888-D214-482F-9384-871095695B89}" srcOrd="0" destOrd="0" presId="urn:microsoft.com/office/officeart/2009/3/layout/HorizontalOrganizationChart"/>
    <dgm:cxn modelId="{E71EF819-6411-4587-82F4-093C2E9FD8DE}" type="presParOf" srcId="{277B0888-D214-482F-9384-871095695B89}" destId="{53B71050-9B6C-440B-9E69-E9CD2664FED3}" srcOrd="0" destOrd="0" presId="urn:microsoft.com/office/officeart/2009/3/layout/HorizontalOrganizationChart"/>
    <dgm:cxn modelId="{3B5D1972-7183-43BF-AFE1-D6CE07984724}" type="presParOf" srcId="{277B0888-D214-482F-9384-871095695B89}" destId="{4D87E22D-3FE0-4BFB-9788-6BE2E99F7E42}" srcOrd="1" destOrd="0" presId="urn:microsoft.com/office/officeart/2009/3/layout/HorizontalOrganizationChart"/>
    <dgm:cxn modelId="{938CDC96-76C8-4847-864C-6599FE2337FD}" type="presParOf" srcId="{74F68C0B-00EA-448F-9BCC-B4BD1A12BF1B}" destId="{0722854D-DB58-4EF6-A188-766196A562D9}" srcOrd="1" destOrd="0" presId="urn:microsoft.com/office/officeart/2009/3/layout/HorizontalOrganizationChart"/>
    <dgm:cxn modelId="{19DEF278-6603-41EC-B881-04BFE7D0268B}" type="presParOf" srcId="{74F68C0B-00EA-448F-9BCC-B4BD1A12BF1B}" destId="{1FCF7B50-E8B9-455D-A5CF-2397B8642959}" srcOrd="2" destOrd="0" presId="urn:microsoft.com/office/officeart/2009/3/layout/HorizontalOrganizationChart"/>
    <dgm:cxn modelId="{EA661D4F-C11B-4B89-BE34-36194071B538}" type="presParOf" srcId="{02CD753E-5409-4CAA-8191-217A5D40DC94}" destId="{D41FAFAE-177C-47C0-9AC0-297CDF067AF8}" srcOrd="6" destOrd="0" presId="urn:microsoft.com/office/officeart/2009/3/layout/HorizontalOrganizationChart"/>
    <dgm:cxn modelId="{D9F51016-F7FB-447E-9CA4-22E4FA2EA6E2}" type="presParOf" srcId="{02CD753E-5409-4CAA-8191-217A5D40DC94}" destId="{D7B33869-7704-478A-8D4E-D6AAD8C78F78}" srcOrd="7" destOrd="0" presId="urn:microsoft.com/office/officeart/2009/3/layout/HorizontalOrganizationChart"/>
    <dgm:cxn modelId="{94D8470E-5C00-4C77-BC67-BCF5EFDC26BC}" type="presParOf" srcId="{D7B33869-7704-478A-8D4E-D6AAD8C78F78}" destId="{37CDEBD0-1C59-455C-A8DF-08B121DA3B47}" srcOrd="0" destOrd="0" presId="urn:microsoft.com/office/officeart/2009/3/layout/HorizontalOrganizationChart"/>
    <dgm:cxn modelId="{26CACD9A-4782-4116-AA8C-6A709F33CAFF}" type="presParOf" srcId="{37CDEBD0-1C59-455C-A8DF-08B121DA3B47}" destId="{5EE0A6D4-CB6D-44DA-B8DB-1ECE1AA0995D}" srcOrd="0" destOrd="0" presId="urn:microsoft.com/office/officeart/2009/3/layout/HorizontalOrganizationChart"/>
    <dgm:cxn modelId="{A870A4CE-3BA0-4570-9CED-EF6202231238}" type="presParOf" srcId="{37CDEBD0-1C59-455C-A8DF-08B121DA3B47}" destId="{6B9FDA01-301B-4892-81BF-CF0CE1B0916E}" srcOrd="1" destOrd="0" presId="urn:microsoft.com/office/officeart/2009/3/layout/HorizontalOrganizationChart"/>
    <dgm:cxn modelId="{DD6D12A3-B4F6-4D9D-B7F5-094E6E92F26E}" type="presParOf" srcId="{D7B33869-7704-478A-8D4E-D6AAD8C78F78}" destId="{2A900E40-3E21-4F85-84D6-C607504EF87D}" srcOrd="1" destOrd="0" presId="urn:microsoft.com/office/officeart/2009/3/layout/HorizontalOrganizationChart"/>
    <dgm:cxn modelId="{1CD0C128-8175-44ED-AAC6-C3F6A9E329A9}" type="presParOf" srcId="{D7B33869-7704-478A-8D4E-D6AAD8C78F78}" destId="{458EC788-CC34-41CC-B381-356915B3135B}" srcOrd="2" destOrd="0" presId="urn:microsoft.com/office/officeart/2009/3/layout/HorizontalOrganizationChart"/>
    <dgm:cxn modelId="{D3DAFBD1-C343-4B48-9800-9F9673D38448}" type="presParOf" srcId="{81503B26-9C96-4D8A-AE92-40FD9A1EE834}" destId="{9A464CBF-116F-43F2-981E-8AAB5E238813}" srcOrd="2" destOrd="0" presId="urn:microsoft.com/office/officeart/2009/3/layout/HorizontalOrganizationChart"/>
    <dgm:cxn modelId="{367E6E6E-0A6B-4FBA-BAAD-143FA8FDDF3F}" type="presParOf" srcId="{F2938D20-38F4-4310-8B46-7E5BB22218BD}" destId="{581D533C-E218-4F60-95FA-55DB5A590CDE}" srcOrd="2" destOrd="0" presId="urn:microsoft.com/office/officeart/2009/3/layout/HorizontalOrganizationChart"/>
    <dgm:cxn modelId="{05341096-6263-4ADB-93BF-437E7C21A106}" type="presParOf" srcId="{581D533C-E218-4F60-95FA-55DB5A590CDE}" destId="{DDAF6996-DC52-476A-AAC3-C03FF68E6CC3}" srcOrd="0" destOrd="0" presId="urn:microsoft.com/office/officeart/2009/3/layout/HorizontalOrganizationChart"/>
    <dgm:cxn modelId="{D31616C1-DBE0-4150-8F84-DD3D2E3EC949}" type="presParOf" srcId="{DDAF6996-DC52-476A-AAC3-C03FF68E6CC3}" destId="{45132E88-CB71-4837-B682-F0E7CC8636EE}" srcOrd="0" destOrd="0" presId="urn:microsoft.com/office/officeart/2009/3/layout/HorizontalOrganizationChart"/>
    <dgm:cxn modelId="{FEFF11AB-D97C-4001-A55C-D0A1E016A780}" type="presParOf" srcId="{DDAF6996-DC52-476A-AAC3-C03FF68E6CC3}" destId="{F8AE9BF9-61D4-4DFA-8108-589F63B630E5}" srcOrd="1" destOrd="0" presId="urn:microsoft.com/office/officeart/2009/3/layout/HorizontalOrganizationChart"/>
    <dgm:cxn modelId="{C78B3B4C-2F92-45DE-AAE3-562CED0A034D}" type="presParOf" srcId="{581D533C-E218-4F60-95FA-55DB5A590CDE}" destId="{CEC65E21-EE09-4C6F-9523-2D3691747445}" srcOrd="1" destOrd="0" presId="urn:microsoft.com/office/officeart/2009/3/layout/HorizontalOrganizationChart"/>
    <dgm:cxn modelId="{3DADC97C-65C7-4017-88AE-6BF5E8A930AA}" type="presParOf" srcId="{581D533C-E218-4F60-95FA-55DB5A590CDE}" destId="{989D55D8-BC32-4407-ADF4-7F4231746469}"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472334A-B5F6-4064-92EB-8101A033C389}" type="doc">
      <dgm:prSet loTypeId="urn:microsoft.com/office/officeart/2005/8/layout/bProcess4" loCatId="process" qsTypeId="urn:microsoft.com/office/officeart/2005/8/quickstyle/simple1" qsCatId="simple" csTypeId="urn:microsoft.com/office/officeart/2005/8/colors/accent2_4" csCatId="accent2"/>
      <dgm:spPr/>
      <dgm:t>
        <a:bodyPr/>
        <a:lstStyle/>
        <a:p>
          <a:endParaRPr lang="en-GB"/>
        </a:p>
      </dgm:t>
    </dgm:pt>
    <dgm:pt modelId="{60D0D9BA-53D4-4FE0-8B3C-B77023B3FBBF}">
      <dgm:prSet/>
      <dgm:spPr/>
      <dgm:t>
        <a:bodyPr/>
        <a:lstStyle/>
        <a:p>
          <a:pPr rtl="0"/>
          <a:r>
            <a:rPr lang="en-US" dirty="0"/>
            <a:t>Is my measurement valid? (Am I measuring what I think I am measuring?)</a:t>
          </a:r>
          <a:endParaRPr lang="en-GB" dirty="0"/>
        </a:p>
      </dgm:t>
    </dgm:pt>
    <dgm:pt modelId="{B451875C-46AC-44C0-B778-F370587C7F41}" type="parTrans" cxnId="{F7426F80-A3B4-41CB-95E1-533E8DA7A174}">
      <dgm:prSet/>
      <dgm:spPr/>
      <dgm:t>
        <a:bodyPr/>
        <a:lstStyle/>
        <a:p>
          <a:endParaRPr lang="en-GB"/>
        </a:p>
      </dgm:t>
    </dgm:pt>
    <dgm:pt modelId="{796CF88F-3E43-4C56-9838-5AC135F098AD}" type="sibTrans" cxnId="{F7426F80-A3B4-41CB-95E1-533E8DA7A174}">
      <dgm:prSet/>
      <dgm:spPr/>
      <dgm:t>
        <a:bodyPr/>
        <a:lstStyle/>
        <a:p>
          <a:endParaRPr lang="en-GB"/>
        </a:p>
      </dgm:t>
    </dgm:pt>
    <dgm:pt modelId="{98F3108B-D96D-46C8-AEA9-7B71EB16CCB0}">
      <dgm:prSet/>
      <dgm:spPr/>
      <dgm:t>
        <a:bodyPr/>
        <a:lstStyle/>
        <a:p>
          <a:pPr rtl="0"/>
          <a:r>
            <a:rPr lang="en-US"/>
            <a:t>Logical Validity (subjective process)</a:t>
          </a:r>
          <a:endParaRPr lang="en-GB"/>
        </a:p>
      </dgm:t>
    </dgm:pt>
    <dgm:pt modelId="{37E32272-2CC7-4890-B65C-275A7AE87BB0}" type="parTrans" cxnId="{8008EFB2-9032-4EAC-AEDD-994EF2D086E8}">
      <dgm:prSet/>
      <dgm:spPr/>
      <dgm:t>
        <a:bodyPr/>
        <a:lstStyle/>
        <a:p>
          <a:endParaRPr lang="en-GB"/>
        </a:p>
      </dgm:t>
    </dgm:pt>
    <dgm:pt modelId="{6875950C-AACB-412E-85AE-723612B9928B}" type="sibTrans" cxnId="{8008EFB2-9032-4EAC-AEDD-994EF2D086E8}">
      <dgm:prSet/>
      <dgm:spPr/>
      <dgm:t>
        <a:bodyPr/>
        <a:lstStyle/>
        <a:p>
          <a:endParaRPr lang="en-GB"/>
        </a:p>
      </dgm:t>
    </dgm:pt>
    <dgm:pt modelId="{95E1EB13-3A02-418F-A685-E947D1C2C345}">
      <dgm:prSet/>
      <dgm:spPr/>
      <dgm:t>
        <a:bodyPr/>
        <a:lstStyle/>
        <a:p>
          <a:pPr rtl="0"/>
          <a:r>
            <a:rPr lang="en-US"/>
            <a:t>Face validity</a:t>
          </a:r>
          <a:endParaRPr lang="en-GB"/>
        </a:p>
      </dgm:t>
    </dgm:pt>
    <dgm:pt modelId="{F71086A0-7F53-4970-8BB5-A417FE2CCFB0}" type="parTrans" cxnId="{91C93F13-FF2A-4200-B7AC-A20FB3E77AE7}">
      <dgm:prSet/>
      <dgm:spPr/>
      <dgm:t>
        <a:bodyPr/>
        <a:lstStyle/>
        <a:p>
          <a:endParaRPr lang="en-GB"/>
        </a:p>
      </dgm:t>
    </dgm:pt>
    <dgm:pt modelId="{25D9DA12-DA07-456F-873A-96EC6148535C}" type="sibTrans" cxnId="{91C93F13-FF2A-4200-B7AC-A20FB3E77AE7}">
      <dgm:prSet/>
      <dgm:spPr/>
      <dgm:t>
        <a:bodyPr/>
        <a:lstStyle/>
        <a:p>
          <a:endParaRPr lang="en-GB"/>
        </a:p>
      </dgm:t>
    </dgm:pt>
    <dgm:pt modelId="{BC62A88B-E80D-407F-8BDA-76AC5767F189}">
      <dgm:prSet/>
      <dgm:spPr/>
      <dgm:t>
        <a:bodyPr/>
        <a:lstStyle/>
        <a:p>
          <a:pPr rtl="0"/>
          <a:r>
            <a:rPr lang="en-US"/>
            <a:t>Content validity</a:t>
          </a:r>
          <a:endParaRPr lang="en-GB"/>
        </a:p>
      </dgm:t>
    </dgm:pt>
    <dgm:pt modelId="{93C35215-D4C0-41BE-9A28-1FB0D6D56912}" type="parTrans" cxnId="{9BD35ACA-68AE-4919-AB5C-3DFFD4668AA5}">
      <dgm:prSet/>
      <dgm:spPr/>
      <dgm:t>
        <a:bodyPr/>
        <a:lstStyle/>
        <a:p>
          <a:endParaRPr lang="en-GB"/>
        </a:p>
      </dgm:t>
    </dgm:pt>
    <dgm:pt modelId="{D431E61C-FC5C-4F9E-B306-BD3F2A2E5961}" type="sibTrans" cxnId="{9BD35ACA-68AE-4919-AB5C-3DFFD4668AA5}">
      <dgm:prSet/>
      <dgm:spPr/>
      <dgm:t>
        <a:bodyPr/>
        <a:lstStyle/>
        <a:p>
          <a:endParaRPr lang="en-GB"/>
        </a:p>
      </dgm:t>
    </dgm:pt>
    <dgm:pt modelId="{442EDE24-4904-4C15-9C73-93C66C447A0A}">
      <dgm:prSet/>
      <dgm:spPr/>
      <dgm:t>
        <a:bodyPr/>
        <a:lstStyle/>
        <a:p>
          <a:pPr rtl="0"/>
          <a:r>
            <a:rPr lang="en-GB"/>
            <a:t>A logically valid test simply appears to measure the right variable in its entirety?</a:t>
          </a:r>
        </a:p>
      </dgm:t>
    </dgm:pt>
    <dgm:pt modelId="{2D56DAFB-1AF8-4B69-9E62-B64774F77F71}" type="parTrans" cxnId="{FA6410EE-852D-40B8-A45D-306657E6DE72}">
      <dgm:prSet/>
      <dgm:spPr/>
      <dgm:t>
        <a:bodyPr/>
        <a:lstStyle/>
        <a:p>
          <a:endParaRPr lang="en-GB"/>
        </a:p>
      </dgm:t>
    </dgm:pt>
    <dgm:pt modelId="{F46675F2-A34E-4704-9764-845D787D13B6}" type="sibTrans" cxnId="{FA6410EE-852D-40B8-A45D-306657E6DE72}">
      <dgm:prSet/>
      <dgm:spPr/>
      <dgm:t>
        <a:bodyPr/>
        <a:lstStyle/>
        <a:p>
          <a:endParaRPr lang="en-GB"/>
        </a:p>
      </dgm:t>
    </dgm:pt>
    <dgm:pt modelId="{18EEC3C0-449E-485F-BB0D-3A9CDACD4943}">
      <dgm:prSet/>
      <dgm:spPr/>
      <dgm:t>
        <a:bodyPr/>
        <a:lstStyle/>
        <a:p>
          <a:pPr rtl="0"/>
          <a:r>
            <a:rPr lang="en-US"/>
            <a:t>Statistical Validity (Criterion-related validity)</a:t>
          </a:r>
          <a:endParaRPr lang="en-GB"/>
        </a:p>
      </dgm:t>
    </dgm:pt>
    <dgm:pt modelId="{3B90720D-27E5-475B-B436-52555587D316}" type="parTrans" cxnId="{85EBA6A2-7307-4A60-B44A-66532166D8FC}">
      <dgm:prSet/>
      <dgm:spPr/>
      <dgm:t>
        <a:bodyPr/>
        <a:lstStyle/>
        <a:p>
          <a:endParaRPr lang="en-GB"/>
        </a:p>
      </dgm:t>
    </dgm:pt>
    <dgm:pt modelId="{30692359-6D18-4A77-8F4D-F8882BE4E660}" type="sibTrans" cxnId="{85EBA6A2-7307-4A60-B44A-66532166D8FC}">
      <dgm:prSet/>
      <dgm:spPr/>
      <dgm:t>
        <a:bodyPr/>
        <a:lstStyle/>
        <a:p>
          <a:endParaRPr lang="en-GB"/>
        </a:p>
      </dgm:t>
    </dgm:pt>
    <dgm:pt modelId="{D18A9052-4471-416B-A60C-C973D7CEA4DC}">
      <dgm:prSet/>
      <dgm:spPr/>
      <dgm:t>
        <a:bodyPr/>
        <a:lstStyle/>
        <a:p>
          <a:pPr rtl="0"/>
          <a:r>
            <a:rPr lang="en-US"/>
            <a:t>Predictive</a:t>
          </a:r>
          <a:endParaRPr lang="en-GB"/>
        </a:p>
      </dgm:t>
    </dgm:pt>
    <dgm:pt modelId="{0B2E06FB-9FBF-4299-AF8C-22DD88680401}" type="parTrans" cxnId="{B3AF819E-6B21-48DB-BED1-A3501C8FC389}">
      <dgm:prSet/>
      <dgm:spPr/>
      <dgm:t>
        <a:bodyPr/>
        <a:lstStyle/>
        <a:p>
          <a:endParaRPr lang="en-GB"/>
        </a:p>
      </dgm:t>
    </dgm:pt>
    <dgm:pt modelId="{66F6901C-2099-4B49-87B1-7442829D756F}" type="sibTrans" cxnId="{B3AF819E-6B21-48DB-BED1-A3501C8FC389}">
      <dgm:prSet/>
      <dgm:spPr/>
      <dgm:t>
        <a:bodyPr/>
        <a:lstStyle/>
        <a:p>
          <a:endParaRPr lang="en-GB"/>
        </a:p>
      </dgm:t>
    </dgm:pt>
    <dgm:pt modelId="{A947CF60-F76F-4F82-91D6-4AEDE4E9E146}">
      <dgm:prSet/>
      <dgm:spPr/>
      <dgm:t>
        <a:bodyPr/>
        <a:lstStyle/>
        <a:p>
          <a:pPr rtl="0"/>
          <a:r>
            <a:rPr lang="en-US"/>
            <a:t>Concurrent</a:t>
          </a:r>
          <a:endParaRPr lang="en-GB"/>
        </a:p>
      </dgm:t>
    </dgm:pt>
    <dgm:pt modelId="{C89B8FBF-6D3D-4108-A2E1-FAEAA90660F4}" type="parTrans" cxnId="{62E08F72-01F5-4D62-851E-4F99B571FCAD}">
      <dgm:prSet/>
      <dgm:spPr/>
      <dgm:t>
        <a:bodyPr/>
        <a:lstStyle/>
        <a:p>
          <a:endParaRPr lang="en-GB"/>
        </a:p>
      </dgm:t>
    </dgm:pt>
    <dgm:pt modelId="{CAB17EE2-0A2E-40B5-B238-17D2BA6F977B}" type="sibTrans" cxnId="{62E08F72-01F5-4D62-851E-4F99B571FCAD}">
      <dgm:prSet/>
      <dgm:spPr/>
      <dgm:t>
        <a:bodyPr/>
        <a:lstStyle/>
        <a:p>
          <a:endParaRPr lang="en-GB"/>
        </a:p>
      </dgm:t>
    </dgm:pt>
    <dgm:pt modelId="{7641F76D-92F2-4AB4-AD15-7D3320B26691}">
      <dgm:prSet/>
      <dgm:spPr/>
      <dgm:t>
        <a:bodyPr/>
        <a:lstStyle/>
        <a:p>
          <a:pPr rtl="0"/>
          <a:r>
            <a:rPr lang="en-GB"/>
            <a:t>A statistically valid test produces results that agree with other similar tests?</a:t>
          </a:r>
        </a:p>
      </dgm:t>
    </dgm:pt>
    <dgm:pt modelId="{9BB9C4B0-4446-4C61-872F-630F6F157789}" type="parTrans" cxnId="{388B85A5-061A-427B-9F41-C0F2B2E208DD}">
      <dgm:prSet/>
      <dgm:spPr/>
      <dgm:t>
        <a:bodyPr/>
        <a:lstStyle/>
        <a:p>
          <a:endParaRPr lang="en-GB"/>
        </a:p>
      </dgm:t>
    </dgm:pt>
    <dgm:pt modelId="{377E8E6F-F246-4E77-8115-FDA94B8983FA}" type="sibTrans" cxnId="{388B85A5-061A-427B-9F41-C0F2B2E208DD}">
      <dgm:prSet/>
      <dgm:spPr/>
      <dgm:t>
        <a:bodyPr/>
        <a:lstStyle/>
        <a:p>
          <a:endParaRPr lang="en-GB"/>
        </a:p>
      </dgm:t>
    </dgm:pt>
    <dgm:pt modelId="{C208DC68-83C2-4C17-B057-67C80F3AA0F3}">
      <dgm:prSet/>
      <dgm:spPr/>
      <dgm:t>
        <a:bodyPr/>
        <a:lstStyle/>
        <a:p>
          <a:pPr rtl="0"/>
          <a:r>
            <a:rPr lang="en-US"/>
            <a:t>Logical/Statistical Validity</a:t>
          </a:r>
          <a:endParaRPr lang="en-GB"/>
        </a:p>
      </dgm:t>
    </dgm:pt>
    <dgm:pt modelId="{D91FE7B2-6457-448C-B19D-8E64788AC9AC}" type="parTrans" cxnId="{5526FB4E-5832-45BD-8A61-B154313138ED}">
      <dgm:prSet/>
      <dgm:spPr/>
      <dgm:t>
        <a:bodyPr/>
        <a:lstStyle/>
        <a:p>
          <a:endParaRPr lang="en-GB"/>
        </a:p>
      </dgm:t>
    </dgm:pt>
    <dgm:pt modelId="{5367806F-374D-4CE1-9023-F614DF02AFE9}" type="sibTrans" cxnId="{5526FB4E-5832-45BD-8A61-B154313138ED}">
      <dgm:prSet/>
      <dgm:spPr/>
      <dgm:t>
        <a:bodyPr/>
        <a:lstStyle/>
        <a:p>
          <a:endParaRPr lang="en-GB"/>
        </a:p>
      </dgm:t>
    </dgm:pt>
    <dgm:pt modelId="{5A7DCE27-AF93-4FA2-B419-D23CAFD9D0BD}">
      <dgm:prSet/>
      <dgm:spPr/>
      <dgm:t>
        <a:bodyPr/>
        <a:lstStyle/>
        <a:p>
          <a:pPr rtl="0"/>
          <a:r>
            <a:rPr lang="en-US"/>
            <a:t>Construct validity</a:t>
          </a:r>
          <a:endParaRPr lang="en-GB"/>
        </a:p>
      </dgm:t>
    </dgm:pt>
    <dgm:pt modelId="{8BE5FCF3-C5D9-413E-97EF-4F2680BAE1C7}" type="parTrans" cxnId="{C6C699C8-D657-4018-91D7-C07BEBD2127E}">
      <dgm:prSet/>
      <dgm:spPr/>
      <dgm:t>
        <a:bodyPr/>
        <a:lstStyle/>
        <a:p>
          <a:endParaRPr lang="en-GB"/>
        </a:p>
      </dgm:t>
    </dgm:pt>
    <dgm:pt modelId="{7895D3B3-98DA-448E-8E30-D676546194BF}" type="sibTrans" cxnId="{C6C699C8-D657-4018-91D7-C07BEBD2127E}">
      <dgm:prSet/>
      <dgm:spPr/>
      <dgm:t>
        <a:bodyPr/>
        <a:lstStyle/>
        <a:p>
          <a:endParaRPr lang="en-GB"/>
        </a:p>
      </dgm:t>
    </dgm:pt>
    <dgm:pt modelId="{D814D07B-606E-45FE-8DD8-887635F284EA}" type="pres">
      <dgm:prSet presAssocID="{C472334A-B5F6-4064-92EB-8101A033C389}" presName="Name0" presStyleCnt="0">
        <dgm:presLayoutVars>
          <dgm:dir/>
          <dgm:resizeHandles/>
        </dgm:presLayoutVars>
      </dgm:prSet>
      <dgm:spPr/>
    </dgm:pt>
    <dgm:pt modelId="{31A2FC4B-A7DD-43C7-9954-B5BB79DA259E}" type="pres">
      <dgm:prSet presAssocID="{60D0D9BA-53D4-4FE0-8B3C-B77023B3FBBF}" presName="compNode" presStyleCnt="0"/>
      <dgm:spPr/>
    </dgm:pt>
    <dgm:pt modelId="{67040A50-D1DA-48EC-AFB4-6E95B990A6FA}" type="pres">
      <dgm:prSet presAssocID="{60D0D9BA-53D4-4FE0-8B3C-B77023B3FBBF}" presName="dummyConnPt" presStyleCnt="0"/>
      <dgm:spPr/>
    </dgm:pt>
    <dgm:pt modelId="{A991B7D3-9628-4CA9-8538-21D21C83A7B5}" type="pres">
      <dgm:prSet presAssocID="{60D0D9BA-53D4-4FE0-8B3C-B77023B3FBBF}" presName="node" presStyleLbl="node1" presStyleIdx="0" presStyleCnt="6" custLinFactNeighborX="1768">
        <dgm:presLayoutVars>
          <dgm:bulletEnabled val="1"/>
        </dgm:presLayoutVars>
      </dgm:prSet>
      <dgm:spPr/>
    </dgm:pt>
    <dgm:pt modelId="{707E9CB6-E2E1-4B4B-8023-D853245C61E0}" type="pres">
      <dgm:prSet presAssocID="{796CF88F-3E43-4C56-9838-5AC135F098AD}" presName="sibTrans" presStyleLbl="bgSibTrans2D1" presStyleIdx="0" presStyleCnt="5"/>
      <dgm:spPr/>
    </dgm:pt>
    <dgm:pt modelId="{9D69272D-7BFE-4556-8497-43E37A494EAD}" type="pres">
      <dgm:prSet presAssocID="{98F3108B-D96D-46C8-AEA9-7B71EB16CCB0}" presName="compNode" presStyleCnt="0"/>
      <dgm:spPr/>
    </dgm:pt>
    <dgm:pt modelId="{62280789-3B36-453E-8A79-83EAFEF9E2FC}" type="pres">
      <dgm:prSet presAssocID="{98F3108B-D96D-46C8-AEA9-7B71EB16CCB0}" presName="dummyConnPt" presStyleCnt="0"/>
      <dgm:spPr/>
    </dgm:pt>
    <dgm:pt modelId="{08AA2F90-FC66-4586-97C4-2F2A16C3D612}" type="pres">
      <dgm:prSet presAssocID="{98F3108B-D96D-46C8-AEA9-7B71EB16CCB0}" presName="node" presStyleLbl="node1" presStyleIdx="1" presStyleCnt="6">
        <dgm:presLayoutVars>
          <dgm:bulletEnabled val="1"/>
        </dgm:presLayoutVars>
      </dgm:prSet>
      <dgm:spPr/>
    </dgm:pt>
    <dgm:pt modelId="{2311FE9F-1740-49AA-9F5D-F901085C304C}" type="pres">
      <dgm:prSet presAssocID="{6875950C-AACB-412E-85AE-723612B9928B}" presName="sibTrans" presStyleLbl="bgSibTrans2D1" presStyleIdx="1" presStyleCnt="5"/>
      <dgm:spPr/>
    </dgm:pt>
    <dgm:pt modelId="{9F94BCEE-17FE-4E5C-880D-25ED552501BD}" type="pres">
      <dgm:prSet presAssocID="{442EDE24-4904-4C15-9C73-93C66C447A0A}" presName="compNode" presStyleCnt="0"/>
      <dgm:spPr/>
    </dgm:pt>
    <dgm:pt modelId="{76F4FA59-5FFE-4FDE-8A88-DDCED7407FC5}" type="pres">
      <dgm:prSet presAssocID="{442EDE24-4904-4C15-9C73-93C66C447A0A}" presName="dummyConnPt" presStyleCnt="0"/>
      <dgm:spPr/>
    </dgm:pt>
    <dgm:pt modelId="{A3711637-C0EE-420C-B2A3-21C8E0D458FA}" type="pres">
      <dgm:prSet presAssocID="{442EDE24-4904-4C15-9C73-93C66C447A0A}" presName="node" presStyleLbl="node1" presStyleIdx="2" presStyleCnt="6">
        <dgm:presLayoutVars>
          <dgm:bulletEnabled val="1"/>
        </dgm:presLayoutVars>
      </dgm:prSet>
      <dgm:spPr/>
    </dgm:pt>
    <dgm:pt modelId="{5840DB66-FB9C-4F7D-9F8C-73BA2C52C548}" type="pres">
      <dgm:prSet presAssocID="{F46675F2-A34E-4704-9764-845D787D13B6}" presName="sibTrans" presStyleLbl="bgSibTrans2D1" presStyleIdx="2" presStyleCnt="5"/>
      <dgm:spPr/>
    </dgm:pt>
    <dgm:pt modelId="{3291D908-F875-43D7-87D5-3C01C2A41059}" type="pres">
      <dgm:prSet presAssocID="{18EEC3C0-449E-485F-BB0D-3A9CDACD4943}" presName="compNode" presStyleCnt="0"/>
      <dgm:spPr/>
    </dgm:pt>
    <dgm:pt modelId="{E6A2CE2D-30CD-45A1-B56B-973CFF60E9C5}" type="pres">
      <dgm:prSet presAssocID="{18EEC3C0-449E-485F-BB0D-3A9CDACD4943}" presName="dummyConnPt" presStyleCnt="0"/>
      <dgm:spPr/>
    </dgm:pt>
    <dgm:pt modelId="{2345F161-5861-4C43-B0B7-7CFF1CDF92B9}" type="pres">
      <dgm:prSet presAssocID="{18EEC3C0-449E-485F-BB0D-3A9CDACD4943}" presName="node" presStyleLbl="node1" presStyleIdx="3" presStyleCnt="6">
        <dgm:presLayoutVars>
          <dgm:bulletEnabled val="1"/>
        </dgm:presLayoutVars>
      </dgm:prSet>
      <dgm:spPr/>
    </dgm:pt>
    <dgm:pt modelId="{4368BA7C-7CAF-4F99-A99D-FDD6E87A1871}" type="pres">
      <dgm:prSet presAssocID="{30692359-6D18-4A77-8F4D-F8882BE4E660}" presName="sibTrans" presStyleLbl="bgSibTrans2D1" presStyleIdx="3" presStyleCnt="5"/>
      <dgm:spPr/>
    </dgm:pt>
    <dgm:pt modelId="{C7DCA244-E48D-4F49-B38E-7F5471703718}" type="pres">
      <dgm:prSet presAssocID="{7641F76D-92F2-4AB4-AD15-7D3320B26691}" presName="compNode" presStyleCnt="0"/>
      <dgm:spPr/>
    </dgm:pt>
    <dgm:pt modelId="{68633E90-7C7A-4B4F-AA8F-BA91EEC49911}" type="pres">
      <dgm:prSet presAssocID="{7641F76D-92F2-4AB4-AD15-7D3320B26691}" presName="dummyConnPt" presStyleCnt="0"/>
      <dgm:spPr/>
    </dgm:pt>
    <dgm:pt modelId="{5EAF8367-3BAF-4A00-B464-573D0E545488}" type="pres">
      <dgm:prSet presAssocID="{7641F76D-92F2-4AB4-AD15-7D3320B26691}" presName="node" presStyleLbl="node1" presStyleIdx="4" presStyleCnt="6">
        <dgm:presLayoutVars>
          <dgm:bulletEnabled val="1"/>
        </dgm:presLayoutVars>
      </dgm:prSet>
      <dgm:spPr/>
    </dgm:pt>
    <dgm:pt modelId="{BD3D9ADC-B82C-43A7-BA3E-3B7D6BD87BED}" type="pres">
      <dgm:prSet presAssocID="{377E8E6F-F246-4E77-8115-FDA94B8983FA}" presName="sibTrans" presStyleLbl="bgSibTrans2D1" presStyleIdx="4" presStyleCnt="5"/>
      <dgm:spPr/>
    </dgm:pt>
    <dgm:pt modelId="{6AF06498-0905-40AD-8ABB-B535DCC1E8E6}" type="pres">
      <dgm:prSet presAssocID="{C208DC68-83C2-4C17-B057-67C80F3AA0F3}" presName="compNode" presStyleCnt="0"/>
      <dgm:spPr/>
    </dgm:pt>
    <dgm:pt modelId="{43759427-EADA-494B-B3B0-F4F2709C6A0B}" type="pres">
      <dgm:prSet presAssocID="{C208DC68-83C2-4C17-B057-67C80F3AA0F3}" presName="dummyConnPt" presStyleCnt="0"/>
      <dgm:spPr/>
    </dgm:pt>
    <dgm:pt modelId="{EB416379-9E7D-4ED1-8449-495BCB618B29}" type="pres">
      <dgm:prSet presAssocID="{C208DC68-83C2-4C17-B057-67C80F3AA0F3}" presName="node" presStyleLbl="node1" presStyleIdx="5" presStyleCnt="6">
        <dgm:presLayoutVars>
          <dgm:bulletEnabled val="1"/>
        </dgm:presLayoutVars>
      </dgm:prSet>
      <dgm:spPr/>
    </dgm:pt>
  </dgm:ptLst>
  <dgm:cxnLst>
    <dgm:cxn modelId="{91C93F13-FF2A-4200-B7AC-A20FB3E77AE7}" srcId="{98F3108B-D96D-46C8-AEA9-7B71EB16CCB0}" destId="{95E1EB13-3A02-418F-A685-E947D1C2C345}" srcOrd="0" destOrd="0" parTransId="{F71086A0-7F53-4970-8BB5-A417FE2CCFB0}" sibTransId="{25D9DA12-DA07-456F-873A-96EC6148535C}"/>
    <dgm:cxn modelId="{B3045119-9B41-4F11-85FA-6315195C0203}" type="presOf" srcId="{5A7DCE27-AF93-4FA2-B419-D23CAFD9D0BD}" destId="{EB416379-9E7D-4ED1-8449-495BCB618B29}" srcOrd="0" destOrd="1" presId="urn:microsoft.com/office/officeart/2005/8/layout/bProcess4"/>
    <dgm:cxn modelId="{93568E1A-9F7B-40BD-BB60-35D4CB35A81E}" type="presOf" srcId="{18EEC3C0-449E-485F-BB0D-3A9CDACD4943}" destId="{2345F161-5861-4C43-B0B7-7CFF1CDF92B9}" srcOrd="0" destOrd="0" presId="urn:microsoft.com/office/officeart/2005/8/layout/bProcess4"/>
    <dgm:cxn modelId="{CD771132-79FB-4158-9F6A-68297FAA85AC}" type="presOf" srcId="{BC62A88B-E80D-407F-8BDA-76AC5767F189}" destId="{08AA2F90-FC66-4586-97C4-2F2A16C3D612}" srcOrd="0" destOrd="2" presId="urn:microsoft.com/office/officeart/2005/8/layout/bProcess4"/>
    <dgm:cxn modelId="{AA858542-3F44-402A-B7F3-EAB386481030}" type="presOf" srcId="{C208DC68-83C2-4C17-B057-67C80F3AA0F3}" destId="{EB416379-9E7D-4ED1-8449-495BCB618B29}" srcOrd="0" destOrd="0" presId="urn:microsoft.com/office/officeart/2005/8/layout/bProcess4"/>
    <dgm:cxn modelId="{2EC03868-74C1-411B-8461-B9E0D7ABAD55}" type="presOf" srcId="{30692359-6D18-4A77-8F4D-F8882BE4E660}" destId="{4368BA7C-7CAF-4F99-A99D-FDD6E87A1871}" srcOrd="0" destOrd="0" presId="urn:microsoft.com/office/officeart/2005/8/layout/bProcess4"/>
    <dgm:cxn modelId="{56C09869-2372-400E-ACE0-D88DF773D677}" type="presOf" srcId="{377E8E6F-F246-4E77-8115-FDA94B8983FA}" destId="{BD3D9ADC-B82C-43A7-BA3E-3B7D6BD87BED}" srcOrd="0" destOrd="0" presId="urn:microsoft.com/office/officeart/2005/8/layout/bProcess4"/>
    <dgm:cxn modelId="{1389C16E-527A-41BD-BC38-05EDFD24C6C0}" type="presOf" srcId="{98F3108B-D96D-46C8-AEA9-7B71EB16CCB0}" destId="{08AA2F90-FC66-4586-97C4-2F2A16C3D612}" srcOrd="0" destOrd="0" presId="urn:microsoft.com/office/officeart/2005/8/layout/bProcess4"/>
    <dgm:cxn modelId="{5526FB4E-5832-45BD-8A61-B154313138ED}" srcId="{C472334A-B5F6-4064-92EB-8101A033C389}" destId="{C208DC68-83C2-4C17-B057-67C80F3AA0F3}" srcOrd="5" destOrd="0" parTransId="{D91FE7B2-6457-448C-B19D-8E64788AC9AC}" sibTransId="{5367806F-374D-4CE1-9023-F614DF02AFE9}"/>
    <dgm:cxn modelId="{62E08F72-01F5-4D62-851E-4F99B571FCAD}" srcId="{18EEC3C0-449E-485F-BB0D-3A9CDACD4943}" destId="{A947CF60-F76F-4F82-91D6-4AEDE4E9E146}" srcOrd="1" destOrd="0" parTransId="{C89B8FBF-6D3D-4108-A2E1-FAEAA90660F4}" sibTransId="{CAB17EE2-0A2E-40B5-B238-17D2BA6F977B}"/>
    <dgm:cxn modelId="{F7426F80-A3B4-41CB-95E1-533E8DA7A174}" srcId="{C472334A-B5F6-4064-92EB-8101A033C389}" destId="{60D0D9BA-53D4-4FE0-8B3C-B77023B3FBBF}" srcOrd="0" destOrd="0" parTransId="{B451875C-46AC-44C0-B778-F370587C7F41}" sibTransId="{796CF88F-3E43-4C56-9838-5AC135F098AD}"/>
    <dgm:cxn modelId="{EF825199-CA12-4DA4-8E4C-A748B06E9154}" type="presOf" srcId="{442EDE24-4904-4C15-9C73-93C66C447A0A}" destId="{A3711637-C0EE-420C-B2A3-21C8E0D458FA}" srcOrd="0" destOrd="0" presId="urn:microsoft.com/office/officeart/2005/8/layout/bProcess4"/>
    <dgm:cxn modelId="{B3AF819E-6B21-48DB-BED1-A3501C8FC389}" srcId="{18EEC3C0-449E-485F-BB0D-3A9CDACD4943}" destId="{D18A9052-4471-416B-A60C-C973D7CEA4DC}" srcOrd="0" destOrd="0" parTransId="{0B2E06FB-9FBF-4299-AF8C-22DD88680401}" sibTransId="{66F6901C-2099-4B49-87B1-7442829D756F}"/>
    <dgm:cxn modelId="{85EBA6A2-7307-4A60-B44A-66532166D8FC}" srcId="{C472334A-B5F6-4064-92EB-8101A033C389}" destId="{18EEC3C0-449E-485F-BB0D-3A9CDACD4943}" srcOrd="3" destOrd="0" parTransId="{3B90720D-27E5-475B-B436-52555587D316}" sibTransId="{30692359-6D18-4A77-8F4D-F8882BE4E660}"/>
    <dgm:cxn modelId="{388B85A5-061A-427B-9F41-C0F2B2E208DD}" srcId="{C472334A-B5F6-4064-92EB-8101A033C389}" destId="{7641F76D-92F2-4AB4-AD15-7D3320B26691}" srcOrd="4" destOrd="0" parTransId="{9BB9C4B0-4446-4C61-872F-630F6F157789}" sibTransId="{377E8E6F-F246-4E77-8115-FDA94B8983FA}"/>
    <dgm:cxn modelId="{F9A8B0B1-CEEE-46F8-A336-42A3CF5006F8}" type="presOf" srcId="{7641F76D-92F2-4AB4-AD15-7D3320B26691}" destId="{5EAF8367-3BAF-4A00-B464-573D0E545488}" srcOrd="0" destOrd="0" presId="urn:microsoft.com/office/officeart/2005/8/layout/bProcess4"/>
    <dgm:cxn modelId="{8008EFB2-9032-4EAC-AEDD-994EF2D086E8}" srcId="{C472334A-B5F6-4064-92EB-8101A033C389}" destId="{98F3108B-D96D-46C8-AEA9-7B71EB16CCB0}" srcOrd="1" destOrd="0" parTransId="{37E32272-2CC7-4890-B65C-275A7AE87BB0}" sibTransId="{6875950C-AACB-412E-85AE-723612B9928B}"/>
    <dgm:cxn modelId="{E4771EB3-618F-4803-BE23-F1BFFBB6A6E6}" type="presOf" srcId="{C472334A-B5F6-4064-92EB-8101A033C389}" destId="{D814D07B-606E-45FE-8DD8-887635F284EA}" srcOrd="0" destOrd="0" presId="urn:microsoft.com/office/officeart/2005/8/layout/bProcess4"/>
    <dgm:cxn modelId="{5FD5A1B6-A29B-42A6-A6B3-DDA0F4902691}" type="presOf" srcId="{A947CF60-F76F-4F82-91D6-4AEDE4E9E146}" destId="{2345F161-5861-4C43-B0B7-7CFF1CDF92B9}" srcOrd="0" destOrd="2" presId="urn:microsoft.com/office/officeart/2005/8/layout/bProcess4"/>
    <dgm:cxn modelId="{308B0ABC-AA33-493B-A4BA-13B21C759396}" type="presOf" srcId="{D18A9052-4471-416B-A60C-C973D7CEA4DC}" destId="{2345F161-5861-4C43-B0B7-7CFF1CDF92B9}" srcOrd="0" destOrd="1" presId="urn:microsoft.com/office/officeart/2005/8/layout/bProcess4"/>
    <dgm:cxn modelId="{C6C699C8-D657-4018-91D7-C07BEBD2127E}" srcId="{C208DC68-83C2-4C17-B057-67C80F3AA0F3}" destId="{5A7DCE27-AF93-4FA2-B419-D23CAFD9D0BD}" srcOrd="0" destOrd="0" parTransId="{8BE5FCF3-C5D9-413E-97EF-4F2680BAE1C7}" sibTransId="{7895D3B3-98DA-448E-8E30-D676546194BF}"/>
    <dgm:cxn modelId="{9BD35ACA-68AE-4919-AB5C-3DFFD4668AA5}" srcId="{98F3108B-D96D-46C8-AEA9-7B71EB16CCB0}" destId="{BC62A88B-E80D-407F-8BDA-76AC5767F189}" srcOrd="1" destOrd="0" parTransId="{93C35215-D4C0-41BE-9A28-1FB0D6D56912}" sibTransId="{D431E61C-FC5C-4F9E-B306-BD3F2A2E5961}"/>
    <dgm:cxn modelId="{C41C61CD-9356-4291-A7F2-CD6A60912662}" type="presOf" srcId="{F46675F2-A34E-4704-9764-845D787D13B6}" destId="{5840DB66-FB9C-4F7D-9F8C-73BA2C52C548}" srcOrd="0" destOrd="0" presId="urn:microsoft.com/office/officeart/2005/8/layout/bProcess4"/>
    <dgm:cxn modelId="{AB61B8D0-627D-434E-ABA5-11B5633F42DC}" type="presOf" srcId="{60D0D9BA-53D4-4FE0-8B3C-B77023B3FBBF}" destId="{A991B7D3-9628-4CA9-8538-21D21C83A7B5}" srcOrd="0" destOrd="0" presId="urn:microsoft.com/office/officeart/2005/8/layout/bProcess4"/>
    <dgm:cxn modelId="{8892A5DC-07EF-4D30-83E4-E36F22307248}" type="presOf" srcId="{6875950C-AACB-412E-85AE-723612B9928B}" destId="{2311FE9F-1740-49AA-9F5D-F901085C304C}" srcOrd="0" destOrd="0" presId="urn:microsoft.com/office/officeart/2005/8/layout/bProcess4"/>
    <dgm:cxn modelId="{8437C2DD-F2F7-4340-8262-30A25B714892}" type="presOf" srcId="{95E1EB13-3A02-418F-A685-E947D1C2C345}" destId="{08AA2F90-FC66-4586-97C4-2F2A16C3D612}" srcOrd="0" destOrd="1" presId="urn:microsoft.com/office/officeart/2005/8/layout/bProcess4"/>
    <dgm:cxn modelId="{02815BE5-5A70-46C2-97AA-360A3DB4EBA8}" type="presOf" srcId="{796CF88F-3E43-4C56-9838-5AC135F098AD}" destId="{707E9CB6-E2E1-4B4B-8023-D853245C61E0}" srcOrd="0" destOrd="0" presId="urn:microsoft.com/office/officeart/2005/8/layout/bProcess4"/>
    <dgm:cxn modelId="{FA6410EE-852D-40B8-A45D-306657E6DE72}" srcId="{C472334A-B5F6-4064-92EB-8101A033C389}" destId="{442EDE24-4904-4C15-9C73-93C66C447A0A}" srcOrd="2" destOrd="0" parTransId="{2D56DAFB-1AF8-4B69-9E62-B64774F77F71}" sibTransId="{F46675F2-A34E-4704-9764-845D787D13B6}"/>
    <dgm:cxn modelId="{FD14C8F2-F2E8-47F7-849E-02BA4BECB9F5}" type="presParOf" srcId="{D814D07B-606E-45FE-8DD8-887635F284EA}" destId="{31A2FC4B-A7DD-43C7-9954-B5BB79DA259E}" srcOrd="0" destOrd="0" presId="urn:microsoft.com/office/officeart/2005/8/layout/bProcess4"/>
    <dgm:cxn modelId="{2E819BFA-5994-40F4-A3E9-6C26E33615C4}" type="presParOf" srcId="{31A2FC4B-A7DD-43C7-9954-B5BB79DA259E}" destId="{67040A50-D1DA-48EC-AFB4-6E95B990A6FA}" srcOrd="0" destOrd="0" presId="urn:microsoft.com/office/officeart/2005/8/layout/bProcess4"/>
    <dgm:cxn modelId="{79483ACC-9272-4C73-B737-1840126D483D}" type="presParOf" srcId="{31A2FC4B-A7DD-43C7-9954-B5BB79DA259E}" destId="{A991B7D3-9628-4CA9-8538-21D21C83A7B5}" srcOrd="1" destOrd="0" presId="urn:microsoft.com/office/officeart/2005/8/layout/bProcess4"/>
    <dgm:cxn modelId="{56A96CDA-5307-468C-A725-8FD394756DED}" type="presParOf" srcId="{D814D07B-606E-45FE-8DD8-887635F284EA}" destId="{707E9CB6-E2E1-4B4B-8023-D853245C61E0}" srcOrd="1" destOrd="0" presId="urn:microsoft.com/office/officeart/2005/8/layout/bProcess4"/>
    <dgm:cxn modelId="{E131DBA4-4F6F-4E53-BD00-51C27FE24777}" type="presParOf" srcId="{D814D07B-606E-45FE-8DD8-887635F284EA}" destId="{9D69272D-7BFE-4556-8497-43E37A494EAD}" srcOrd="2" destOrd="0" presId="urn:microsoft.com/office/officeart/2005/8/layout/bProcess4"/>
    <dgm:cxn modelId="{04547700-6C29-4655-8E8E-90C26E337286}" type="presParOf" srcId="{9D69272D-7BFE-4556-8497-43E37A494EAD}" destId="{62280789-3B36-453E-8A79-83EAFEF9E2FC}" srcOrd="0" destOrd="0" presId="urn:microsoft.com/office/officeart/2005/8/layout/bProcess4"/>
    <dgm:cxn modelId="{4398BB5E-CB6E-4B0C-8506-CB0B7132BA02}" type="presParOf" srcId="{9D69272D-7BFE-4556-8497-43E37A494EAD}" destId="{08AA2F90-FC66-4586-97C4-2F2A16C3D612}" srcOrd="1" destOrd="0" presId="urn:microsoft.com/office/officeart/2005/8/layout/bProcess4"/>
    <dgm:cxn modelId="{4CA0004F-2D53-40DA-B796-E3F5D1D5E9E1}" type="presParOf" srcId="{D814D07B-606E-45FE-8DD8-887635F284EA}" destId="{2311FE9F-1740-49AA-9F5D-F901085C304C}" srcOrd="3" destOrd="0" presId="urn:microsoft.com/office/officeart/2005/8/layout/bProcess4"/>
    <dgm:cxn modelId="{C5FA4963-BFD9-425E-A909-9990DB31710E}" type="presParOf" srcId="{D814D07B-606E-45FE-8DD8-887635F284EA}" destId="{9F94BCEE-17FE-4E5C-880D-25ED552501BD}" srcOrd="4" destOrd="0" presId="urn:microsoft.com/office/officeart/2005/8/layout/bProcess4"/>
    <dgm:cxn modelId="{F626B519-9F2C-404F-8BBD-3CA10E52FCF1}" type="presParOf" srcId="{9F94BCEE-17FE-4E5C-880D-25ED552501BD}" destId="{76F4FA59-5FFE-4FDE-8A88-DDCED7407FC5}" srcOrd="0" destOrd="0" presId="urn:microsoft.com/office/officeart/2005/8/layout/bProcess4"/>
    <dgm:cxn modelId="{EC053111-BBEE-45F7-9DA0-F7DB3E0C47CA}" type="presParOf" srcId="{9F94BCEE-17FE-4E5C-880D-25ED552501BD}" destId="{A3711637-C0EE-420C-B2A3-21C8E0D458FA}" srcOrd="1" destOrd="0" presId="urn:microsoft.com/office/officeart/2005/8/layout/bProcess4"/>
    <dgm:cxn modelId="{8DF0A96F-91E1-4D5B-95B2-EA2B1103E347}" type="presParOf" srcId="{D814D07B-606E-45FE-8DD8-887635F284EA}" destId="{5840DB66-FB9C-4F7D-9F8C-73BA2C52C548}" srcOrd="5" destOrd="0" presId="urn:microsoft.com/office/officeart/2005/8/layout/bProcess4"/>
    <dgm:cxn modelId="{ED670DB2-3F30-4FD7-8709-8E16A166DF35}" type="presParOf" srcId="{D814D07B-606E-45FE-8DD8-887635F284EA}" destId="{3291D908-F875-43D7-87D5-3C01C2A41059}" srcOrd="6" destOrd="0" presId="urn:microsoft.com/office/officeart/2005/8/layout/bProcess4"/>
    <dgm:cxn modelId="{F0B0B4F1-84AB-4B94-B605-48B9D846168F}" type="presParOf" srcId="{3291D908-F875-43D7-87D5-3C01C2A41059}" destId="{E6A2CE2D-30CD-45A1-B56B-973CFF60E9C5}" srcOrd="0" destOrd="0" presId="urn:microsoft.com/office/officeart/2005/8/layout/bProcess4"/>
    <dgm:cxn modelId="{EE9A8F65-CB55-4167-A552-5BC84198417D}" type="presParOf" srcId="{3291D908-F875-43D7-87D5-3C01C2A41059}" destId="{2345F161-5861-4C43-B0B7-7CFF1CDF92B9}" srcOrd="1" destOrd="0" presId="urn:microsoft.com/office/officeart/2005/8/layout/bProcess4"/>
    <dgm:cxn modelId="{F381327E-21D4-4874-B869-405A77164CB8}" type="presParOf" srcId="{D814D07B-606E-45FE-8DD8-887635F284EA}" destId="{4368BA7C-7CAF-4F99-A99D-FDD6E87A1871}" srcOrd="7" destOrd="0" presId="urn:microsoft.com/office/officeart/2005/8/layout/bProcess4"/>
    <dgm:cxn modelId="{8EEB7292-8487-40D9-976E-B3CEE0CC4086}" type="presParOf" srcId="{D814D07B-606E-45FE-8DD8-887635F284EA}" destId="{C7DCA244-E48D-4F49-B38E-7F5471703718}" srcOrd="8" destOrd="0" presId="urn:microsoft.com/office/officeart/2005/8/layout/bProcess4"/>
    <dgm:cxn modelId="{01C67552-ECA3-45AA-AD53-BED32DBC368F}" type="presParOf" srcId="{C7DCA244-E48D-4F49-B38E-7F5471703718}" destId="{68633E90-7C7A-4B4F-AA8F-BA91EEC49911}" srcOrd="0" destOrd="0" presId="urn:microsoft.com/office/officeart/2005/8/layout/bProcess4"/>
    <dgm:cxn modelId="{35056F2E-A098-44AD-8011-624A34AFF5C5}" type="presParOf" srcId="{C7DCA244-E48D-4F49-B38E-7F5471703718}" destId="{5EAF8367-3BAF-4A00-B464-573D0E545488}" srcOrd="1" destOrd="0" presId="urn:microsoft.com/office/officeart/2005/8/layout/bProcess4"/>
    <dgm:cxn modelId="{7AE14A0A-86FB-4F52-BF22-90AC17082863}" type="presParOf" srcId="{D814D07B-606E-45FE-8DD8-887635F284EA}" destId="{BD3D9ADC-B82C-43A7-BA3E-3B7D6BD87BED}" srcOrd="9" destOrd="0" presId="urn:microsoft.com/office/officeart/2005/8/layout/bProcess4"/>
    <dgm:cxn modelId="{52C32329-7F44-4EDA-BA57-1443F269F42D}" type="presParOf" srcId="{D814D07B-606E-45FE-8DD8-887635F284EA}" destId="{6AF06498-0905-40AD-8ABB-B535DCC1E8E6}" srcOrd="10" destOrd="0" presId="urn:microsoft.com/office/officeart/2005/8/layout/bProcess4"/>
    <dgm:cxn modelId="{A6E5367C-955A-4523-AE93-B8CA8584C075}" type="presParOf" srcId="{6AF06498-0905-40AD-8ABB-B535DCC1E8E6}" destId="{43759427-EADA-494B-B3B0-F4F2709C6A0B}" srcOrd="0" destOrd="0" presId="urn:microsoft.com/office/officeart/2005/8/layout/bProcess4"/>
    <dgm:cxn modelId="{5A68451D-EF71-4995-8AE6-BBE7C024F8C0}" type="presParOf" srcId="{6AF06498-0905-40AD-8ABB-B535DCC1E8E6}" destId="{EB416379-9E7D-4ED1-8449-495BCB618B29}"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9AC3F05-4ADE-49A1-A177-C801D39DB14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442B4998-5054-4FF0-9A6A-2794528E27C2}">
      <dgm:prSet/>
      <dgm:spPr/>
      <dgm:t>
        <a:bodyPr/>
        <a:lstStyle/>
        <a:p>
          <a:pPr rtl="0"/>
          <a:r>
            <a:rPr lang="en-GB" dirty="0">
              <a:solidFill>
                <a:schemeClr val="bg1"/>
              </a:solidFill>
            </a:rPr>
            <a:t>Is the survey measuring what it’s supposed to be measuring?</a:t>
          </a:r>
        </a:p>
      </dgm:t>
    </dgm:pt>
    <dgm:pt modelId="{4E2D872B-BE0E-4444-8C34-E594C229616D}" type="parTrans" cxnId="{72E2CBE2-0D80-4A84-B1E3-25E925442472}">
      <dgm:prSet/>
      <dgm:spPr/>
      <dgm:t>
        <a:bodyPr/>
        <a:lstStyle/>
        <a:p>
          <a:endParaRPr lang="en-GB"/>
        </a:p>
      </dgm:t>
    </dgm:pt>
    <dgm:pt modelId="{98329337-7CC5-40FA-B7B7-9E5CBE9B75E7}" type="sibTrans" cxnId="{72E2CBE2-0D80-4A84-B1E3-25E925442472}">
      <dgm:prSet/>
      <dgm:spPr/>
      <dgm:t>
        <a:bodyPr/>
        <a:lstStyle/>
        <a:p>
          <a:endParaRPr lang="en-GB"/>
        </a:p>
      </dgm:t>
    </dgm:pt>
    <dgm:pt modelId="{1EDC2E6D-38AA-4644-9430-FAEACF6DD6E9}" type="pres">
      <dgm:prSet presAssocID="{79AC3F05-4ADE-49A1-A177-C801D39DB141}" presName="vert0" presStyleCnt="0">
        <dgm:presLayoutVars>
          <dgm:dir/>
          <dgm:animOne val="branch"/>
          <dgm:animLvl val="lvl"/>
        </dgm:presLayoutVars>
      </dgm:prSet>
      <dgm:spPr/>
    </dgm:pt>
    <dgm:pt modelId="{90F73D8E-EB3B-489B-A7E9-E74C6EB42212}" type="pres">
      <dgm:prSet presAssocID="{442B4998-5054-4FF0-9A6A-2794528E27C2}" presName="thickLine" presStyleLbl="alignNode1" presStyleIdx="0" presStyleCnt="1"/>
      <dgm:spPr/>
    </dgm:pt>
    <dgm:pt modelId="{B9F34637-E2FA-43A8-A596-96CE56182B44}" type="pres">
      <dgm:prSet presAssocID="{442B4998-5054-4FF0-9A6A-2794528E27C2}" presName="horz1" presStyleCnt="0"/>
      <dgm:spPr/>
    </dgm:pt>
    <dgm:pt modelId="{AF60A005-7BFB-4CB9-9103-833C826AFD03}" type="pres">
      <dgm:prSet presAssocID="{442B4998-5054-4FF0-9A6A-2794528E27C2}" presName="tx1" presStyleLbl="revTx" presStyleIdx="0" presStyleCnt="1"/>
      <dgm:spPr/>
    </dgm:pt>
    <dgm:pt modelId="{AA9A172E-B8E8-4C6C-814A-8B5CDE1F9F59}" type="pres">
      <dgm:prSet presAssocID="{442B4998-5054-4FF0-9A6A-2794528E27C2}" presName="vert1" presStyleCnt="0"/>
      <dgm:spPr/>
    </dgm:pt>
  </dgm:ptLst>
  <dgm:cxnLst>
    <dgm:cxn modelId="{84F73925-8657-4C1A-BCC4-D97215237AA5}" type="presOf" srcId="{442B4998-5054-4FF0-9A6A-2794528E27C2}" destId="{AF60A005-7BFB-4CB9-9103-833C826AFD03}" srcOrd="0" destOrd="0" presId="urn:microsoft.com/office/officeart/2008/layout/LinedList"/>
    <dgm:cxn modelId="{061BC6C6-EAD2-442A-8EAA-D6A58EB92AC7}" type="presOf" srcId="{79AC3F05-4ADE-49A1-A177-C801D39DB141}" destId="{1EDC2E6D-38AA-4644-9430-FAEACF6DD6E9}" srcOrd="0" destOrd="0" presId="urn:microsoft.com/office/officeart/2008/layout/LinedList"/>
    <dgm:cxn modelId="{72E2CBE2-0D80-4A84-B1E3-25E925442472}" srcId="{79AC3F05-4ADE-49A1-A177-C801D39DB141}" destId="{442B4998-5054-4FF0-9A6A-2794528E27C2}" srcOrd="0" destOrd="0" parTransId="{4E2D872B-BE0E-4444-8C34-E594C229616D}" sibTransId="{98329337-7CC5-40FA-B7B7-9E5CBE9B75E7}"/>
    <dgm:cxn modelId="{D2B0C807-6169-4010-8E41-56246C09D221}" type="presParOf" srcId="{1EDC2E6D-38AA-4644-9430-FAEACF6DD6E9}" destId="{90F73D8E-EB3B-489B-A7E9-E74C6EB42212}" srcOrd="0" destOrd="0" presId="urn:microsoft.com/office/officeart/2008/layout/LinedList"/>
    <dgm:cxn modelId="{5634E80B-19E9-4E2B-85ED-80E9824114FB}" type="presParOf" srcId="{1EDC2E6D-38AA-4644-9430-FAEACF6DD6E9}" destId="{B9F34637-E2FA-43A8-A596-96CE56182B44}" srcOrd="1" destOrd="0" presId="urn:microsoft.com/office/officeart/2008/layout/LinedList"/>
    <dgm:cxn modelId="{DC1281AF-14A3-4BF8-9473-3B49DF4394B5}" type="presParOf" srcId="{B9F34637-E2FA-43A8-A596-96CE56182B44}" destId="{AF60A005-7BFB-4CB9-9103-833C826AFD03}" srcOrd="0" destOrd="0" presId="urn:microsoft.com/office/officeart/2008/layout/LinedList"/>
    <dgm:cxn modelId="{8B909432-B5A2-41F3-9193-D78CDF3868DB}" type="presParOf" srcId="{B9F34637-E2FA-43A8-A596-96CE56182B44}" destId="{AA9A172E-B8E8-4C6C-814A-8B5CDE1F9F59}"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804AD27-885E-43A2-8C02-61DC5426EC2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F0290760-B185-410D-8FE7-C856B9BDFA00}">
      <dgm:prSet/>
      <dgm:spPr/>
      <dgm:t>
        <a:bodyPr/>
        <a:lstStyle/>
        <a:p>
          <a:pPr rtl="0"/>
          <a:r>
            <a:rPr lang="en-GB"/>
            <a:t>Typically measured using factor analysis</a:t>
          </a:r>
        </a:p>
      </dgm:t>
    </dgm:pt>
    <dgm:pt modelId="{A127912C-EAA0-49F3-831B-8254EACE167D}" type="parTrans" cxnId="{DCBCB4A8-D5B3-4775-A236-1D3B3A3AC7A8}">
      <dgm:prSet/>
      <dgm:spPr/>
      <dgm:t>
        <a:bodyPr/>
        <a:lstStyle/>
        <a:p>
          <a:endParaRPr lang="en-GB"/>
        </a:p>
      </dgm:t>
    </dgm:pt>
    <dgm:pt modelId="{76A2FC78-3405-4A2E-92B5-676178018DC6}" type="sibTrans" cxnId="{DCBCB4A8-D5B3-4775-A236-1D3B3A3AC7A8}">
      <dgm:prSet/>
      <dgm:spPr/>
      <dgm:t>
        <a:bodyPr/>
        <a:lstStyle/>
        <a:p>
          <a:endParaRPr lang="en-GB"/>
        </a:p>
      </dgm:t>
    </dgm:pt>
    <dgm:pt modelId="{FE3DEEBA-79EF-42A0-82DE-ABB4B92BAED9}" type="pres">
      <dgm:prSet presAssocID="{C804AD27-885E-43A2-8C02-61DC5426EC23}" presName="linear" presStyleCnt="0">
        <dgm:presLayoutVars>
          <dgm:animLvl val="lvl"/>
          <dgm:resizeHandles val="exact"/>
        </dgm:presLayoutVars>
      </dgm:prSet>
      <dgm:spPr/>
    </dgm:pt>
    <dgm:pt modelId="{176A6155-DB6B-41EF-9B27-9D930982ABFA}" type="pres">
      <dgm:prSet presAssocID="{F0290760-B185-410D-8FE7-C856B9BDFA00}" presName="parentText" presStyleLbl="node1" presStyleIdx="0" presStyleCnt="1" custLinFactNeighborX="-5128" custLinFactNeighborY="38145">
        <dgm:presLayoutVars>
          <dgm:chMax val="0"/>
          <dgm:bulletEnabled val="1"/>
        </dgm:presLayoutVars>
      </dgm:prSet>
      <dgm:spPr/>
    </dgm:pt>
  </dgm:ptLst>
  <dgm:cxnLst>
    <dgm:cxn modelId="{57D9CC0D-08CF-4547-BF12-EAD00C2CE31D}" type="presOf" srcId="{F0290760-B185-410D-8FE7-C856B9BDFA00}" destId="{176A6155-DB6B-41EF-9B27-9D930982ABFA}" srcOrd="0" destOrd="0" presId="urn:microsoft.com/office/officeart/2005/8/layout/vList2"/>
    <dgm:cxn modelId="{DCBCB4A8-D5B3-4775-A236-1D3B3A3AC7A8}" srcId="{C804AD27-885E-43A2-8C02-61DC5426EC23}" destId="{F0290760-B185-410D-8FE7-C856B9BDFA00}" srcOrd="0" destOrd="0" parTransId="{A127912C-EAA0-49F3-831B-8254EACE167D}" sibTransId="{76A2FC78-3405-4A2E-92B5-676178018DC6}"/>
    <dgm:cxn modelId="{AA58FEE6-9457-4BF4-B713-F3BC48AA0306}" type="presOf" srcId="{C804AD27-885E-43A2-8C02-61DC5426EC23}" destId="{FE3DEEBA-79EF-42A0-82DE-ABB4B92BAED9}" srcOrd="0" destOrd="0" presId="urn:microsoft.com/office/officeart/2005/8/layout/vList2"/>
    <dgm:cxn modelId="{3A16B129-65D4-4DC0-AE91-6BF75DDAA0EF}" type="presParOf" srcId="{FE3DEEBA-79EF-42A0-82DE-ABB4B92BAED9}" destId="{176A6155-DB6B-41EF-9B27-9D930982ABFA}" srcOrd="0" destOrd="0" presId="urn:microsoft.com/office/officeart/2005/8/layout/vList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F3D9E21-4FFB-4D4C-A9D6-900AE8AF3FB3}" type="doc">
      <dgm:prSet loTypeId="urn:microsoft.com/office/officeart/2005/8/layout/cycle2" loCatId="cycle" qsTypeId="urn:microsoft.com/office/officeart/2005/8/quickstyle/simple1" qsCatId="simple" csTypeId="urn:microsoft.com/office/officeart/2005/8/colors/accent1_2" csCatId="accent1"/>
      <dgm:spPr/>
      <dgm:t>
        <a:bodyPr/>
        <a:lstStyle/>
        <a:p>
          <a:endParaRPr lang="en-GB"/>
        </a:p>
      </dgm:t>
    </dgm:pt>
    <dgm:pt modelId="{74F3894F-BFC0-474D-84CA-373D6593BF5D}">
      <dgm:prSet/>
      <dgm:spPr/>
      <dgm:t>
        <a:bodyPr/>
        <a:lstStyle/>
        <a:p>
          <a:pPr rtl="0"/>
          <a:r>
            <a:rPr lang="en-GB"/>
            <a:t>Infers that a test is valid by definition</a:t>
          </a:r>
        </a:p>
      </dgm:t>
    </dgm:pt>
    <dgm:pt modelId="{37E9786D-09C7-42C6-9697-ABE0CA39583D}" type="parTrans" cxnId="{F3CD0547-94BD-4CC8-866E-CE2D48F91632}">
      <dgm:prSet/>
      <dgm:spPr/>
      <dgm:t>
        <a:bodyPr/>
        <a:lstStyle/>
        <a:p>
          <a:endParaRPr lang="en-GB"/>
        </a:p>
      </dgm:t>
    </dgm:pt>
    <dgm:pt modelId="{6B7F1A94-0CAC-4F12-B537-ED350CEBBC4B}" type="sibTrans" cxnId="{F3CD0547-94BD-4CC8-866E-CE2D48F91632}">
      <dgm:prSet/>
      <dgm:spPr/>
      <dgm:t>
        <a:bodyPr/>
        <a:lstStyle/>
        <a:p>
          <a:endParaRPr lang="en-GB"/>
        </a:p>
      </dgm:t>
    </dgm:pt>
    <dgm:pt modelId="{B66D4A16-E7DD-44DB-AD4D-E3B212EB1C4B}">
      <dgm:prSet/>
      <dgm:spPr/>
      <dgm:t>
        <a:bodyPr/>
        <a:lstStyle/>
        <a:p>
          <a:pPr rtl="0"/>
          <a:r>
            <a:rPr lang="en-GB"/>
            <a:t>It is clear that the test measures what it is supposed to</a:t>
          </a:r>
        </a:p>
      </dgm:t>
    </dgm:pt>
    <dgm:pt modelId="{39055E62-89CE-4BED-82EE-1FC5B32EF87E}" type="parTrans" cxnId="{5626028E-FC74-4E0F-9595-8DD6CB93183E}">
      <dgm:prSet/>
      <dgm:spPr/>
      <dgm:t>
        <a:bodyPr/>
        <a:lstStyle/>
        <a:p>
          <a:endParaRPr lang="en-GB"/>
        </a:p>
      </dgm:t>
    </dgm:pt>
    <dgm:pt modelId="{19F71006-75F3-4CA5-B553-BBE3411CD26F}" type="sibTrans" cxnId="{5626028E-FC74-4E0F-9595-8DD6CB93183E}">
      <dgm:prSet/>
      <dgm:spPr/>
      <dgm:t>
        <a:bodyPr/>
        <a:lstStyle/>
        <a:p>
          <a:endParaRPr lang="en-GB"/>
        </a:p>
      </dgm:t>
    </dgm:pt>
    <dgm:pt modelId="{BF6DCCE5-1AB7-4FFE-8063-7DE7C2044A3F}" type="pres">
      <dgm:prSet presAssocID="{FF3D9E21-4FFB-4D4C-A9D6-900AE8AF3FB3}" presName="cycle" presStyleCnt="0">
        <dgm:presLayoutVars>
          <dgm:dir/>
          <dgm:resizeHandles val="exact"/>
        </dgm:presLayoutVars>
      </dgm:prSet>
      <dgm:spPr/>
    </dgm:pt>
    <dgm:pt modelId="{1FB472BF-C634-4BB1-BBDE-F54CC8DD692A}" type="pres">
      <dgm:prSet presAssocID="{74F3894F-BFC0-474D-84CA-373D6593BF5D}" presName="node" presStyleLbl="node1" presStyleIdx="0" presStyleCnt="2">
        <dgm:presLayoutVars>
          <dgm:bulletEnabled val="1"/>
        </dgm:presLayoutVars>
      </dgm:prSet>
      <dgm:spPr/>
    </dgm:pt>
    <dgm:pt modelId="{24014792-CD78-4769-BC97-CD6CD931B3A3}" type="pres">
      <dgm:prSet presAssocID="{6B7F1A94-0CAC-4F12-B537-ED350CEBBC4B}" presName="sibTrans" presStyleLbl="sibTrans2D1" presStyleIdx="0" presStyleCnt="2" custLinFactY="32851" custLinFactNeighborX="2442" custLinFactNeighborY="100000"/>
      <dgm:spPr/>
    </dgm:pt>
    <dgm:pt modelId="{871BC21A-198C-4EB0-B639-93C02F05F4D2}" type="pres">
      <dgm:prSet presAssocID="{6B7F1A94-0CAC-4F12-B537-ED350CEBBC4B}" presName="connectorText" presStyleLbl="sibTrans2D1" presStyleIdx="0" presStyleCnt="2"/>
      <dgm:spPr/>
    </dgm:pt>
    <dgm:pt modelId="{1F3EBB71-D3EF-4EFB-90F9-A49747E73BA5}" type="pres">
      <dgm:prSet presAssocID="{B66D4A16-E7DD-44DB-AD4D-E3B212EB1C4B}" presName="node" presStyleLbl="node1" presStyleIdx="1" presStyleCnt="2">
        <dgm:presLayoutVars>
          <dgm:bulletEnabled val="1"/>
        </dgm:presLayoutVars>
      </dgm:prSet>
      <dgm:spPr/>
    </dgm:pt>
    <dgm:pt modelId="{CFE89221-5DF0-4E6A-B0AF-FC8EC9D8E4C7}" type="pres">
      <dgm:prSet presAssocID="{19F71006-75F3-4CA5-B553-BBE3411CD26F}" presName="sibTrans" presStyleLbl="sibTrans2D1" presStyleIdx="1" presStyleCnt="2" custLinFactNeighborX="-2181" custLinFactNeighborY="-80974"/>
      <dgm:spPr/>
    </dgm:pt>
    <dgm:pt modelId="{DC819F20-5C39-419E-98AA-58446E1C86C8}" type="pres">
      <dgm:prSet presAssocID="{19F71006-75F3-4CA5-B553-BBE3411CD26F}" presName="connectorText" presStyleLbl="sibTrans2D1" presStyleIdx="1" presStyleCnt="2"/>
      <dgm:spPr/>
    </dgm:pt>
  </dgm:ptLst>
  <dgm:cxnLst>
    <dgm:cxn modelId="{CC380301-7613-46CF-A088-5255D9144FA2}" type="presOf" srcId="{B66D4A16-E7DD-44DB-AD4D-E3B212EB1C4B}" destId="{1F3EBB71-D3EF-4EFB-90F9-A49747E73BA5}" srcOrd="0" destOrd="0" presId="urn:microsoft.com/office/officeart/2005/8/layout/cycle2"/>
    <dgm:cxn modelId="{7F020A21-BB13-4B67-9C67-8B85B9719159}" type="presOf" srcId="{19F71006-75F3-4CA5-B553-BBE3411CD26F}" destId="{CFE89221-5DF0-4E6A-B0AF-FC8EC9D8E4C7}" srcOrd="0" destOrd="0" presId="urn:microsoft.com/office/officeart/2005/8/layout/cycle2"/>
    <dgm:cxn modelId="{F3CD0547-94BD-4CC8-866E-CE2D48F91632}" srcId="{FF3D9E21-4FFB-4D4C-A9D6-900AE8AF3FB3}" destId="{74F3894F-BFC0-474D-84CA-373D6593BF5D}" srcOrd="0" destOrd="0" parTransId="{37E9786D-09C7-42C6-9697-ABE0CA39583D}" sibTransId="{6B7F1A94-0CAC-4F12-B537-ED350CEBBC4B}"/>
    <dgm:cxn modelId="{0FDA214C-E0EC-49A3-B569-4B9626E4A8FF}" type="presOf" srcId="{19F71006-75F3-4CA5-B553-BBE3411CD26F}" destId="{DC819F20-5C39-419E-98AA-58446E1C86C8}" srcOrd="1" destOrd="0" presId="urn:microsoft.com/office/officeart/2005/8/layout/cycle2"/>
    <dgm:cxn modelId="{5626028E-FC74-4E0F-9595-8DD6CB93183E}" srcId="{FF3D9E21-4FFB-4D4C-A9D6-900AE8AF3FB3}" destId="{B66D4A16-E7DD-44DB-AD4D-E3B212EB1C4B}" srcOrd="1" destOrd="0" parTransId="{39055E62-89CE-4BED-82EE-1FC5B32EF87E}" sibTransId="{19F71006-75F3-4CA5-B553-BBE3411CD26F}"/>
    <dgm:cxn modelId="{28638D9A-215C-44EB-8118-0D1BC66AA522}" type="presOf" srcId="{6B7F1A94-0CAC-4F12-B537-ED350CEBBC4B}" destId="{871BC21A-198C-4EB0-B639-93C02F05F4D2}" srcOrd="1" destOrd="0" presId="urn:microsoft.com/office/officeart/2005/8/layout/cycle2"/>
    <dgm:cxn modelId="{6F8F32B1-D1B4-4D3B-B5E9-2DB6BEBE924E}" type="presOf" srcId="{FF3D9E21-4FFB-4D4C-A9D6-900AE8AF3FB3}" destId="{BF6DCCE5-1AB7-4FFE-8063-7DE7C2044A3F}" srcOrd="0" destOrd="0" presId="urn:microsoft.com/office/officeart/2005/8/layout/cycle2"/>
    <dgm:cxn modelId="{2CBD2AC5-BD82-4230-99C1-25EF8E29734F}" type="presOf" srcId="{74F3894F-BFC0-474D-84CA-373D6593BF5D}" destId="{1FB472BF-C634-4BB1-BBDE-F54CC8DD692A}" srcOrd="0" destOrd="0" presId="urn:microsoft.com/office/officeart/2005/8/layout/cycle2"/>
    <dgm:cxn modelId="{8D6EF5E8-D76E-4428-B428-048BA68C700A}" type="presOf" srcId="{6B7F1A94-0CAC-4F12-B537-ED350CEBBC4B}" destId="{24014792-CD78-4769-BC97-CD6CD931B3A3}" srcOrd="0" destOrd="0" presId="urn:microsoft.com/office/officeart/2005/8/layout/cycle2"/>
    <dgm:cxn modelId="{9C7B801D-448B-442F-A050-91D56C4B832C}" type="presParOf" srcId="{BF6DCCE5-1AB7-4FFE-8063-7DE7C2044A3F}" destId="{1FB472BF-C634-4BB1-BBDE-F54CC8DD692A}" srcOrd="0" destOrd="0" presId="urn:microsoft.com/office/officeart/2005/8/layout/cycle2"/>
    <dgm:cxn modelId="{7220BF36-4B97-466E-8A27-6365D7DE14E8}" type="presParOf" srcId="{BF6DCCE5-1AB7-4FFE-8063-7DE7C2044A3F}" destId="{24014792-CD78-4769-BC97-CD6CD931B3A3}" srcOrd="1" destOrd="0" presId="urn:microsoft.com/office/officeart/2005/8/layout/cycle2"/>
    <dgm:cxn modelId="{6C4AA80D-5B7F-44C5-AF02-992490582DD8}" type="presParOf" srcId="{24014792-CD78-4769-BC97-CD6CD931B3A3}" destId="{871BC21A-198C-4EB0-B639-93C02F05F4D2}" srcOrd="0" destOrd="0" presId="urn:microsoft.com/office/officeart/2005/8/layout/cycle2"/>
    <dgm:cxn modelId="{58E6E322-2115-46EA-8BB5-453D9581B925}" type="presParOf" srcId="{BF6DCCE5-1AB7-4FFE-8063-7DE7C2044A3F}" destId="{1F3EBB71-D3EF-4EFB-90F9-A49747E73BA5}" srcOrd="2" destOrd="0" presId="urn:microsoft.com/office/officeart/2005/8/layout/cycle2"/>
    <dgm:cxn modelId="{9D0E7B8A-2BEF-4853-B321-FB3D989A456B}" type="presParOf" srcId="{BF6DCCE5-1AB7-4FFE-8063-7DE7C2044A3F}" destId="{CFE89221-5DF0-4E6A-B0AF-FC8EC9D8E4C7}" srcOrd="3" destOrd="0" presId="urn:microsoft.com/office/officeart/2005/8/layout/cycle2"/>
    <dgm:cxn modelId="{2818F01D-2EFC-4B9A-B4E0-C9088020C33F}" type="presParOf" srcId="{CFE89221-5DF0-4E6A-B0AF-FC8EC9D8E4C7}" destId="{DC819F20-5C39-419E-98AA-58446E1C86C8}"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56C8D79-1050-4A38-977E-DA4663320D20}" type="doc">
      <dgm:prSet loTypeId="urn:microsoft.com/office/officeart/2008/layout/AlternatingPictureBlocks" loCatId="list" qsTypeId="urn:microsoft.com/office/officeart/2005/8/quickstyle/simple1" qsCatId="simple" csTypeId="urn:microsoft.com/office/officeart/2005/8/colors/accent1_2" csCatId="accent1" phldr="1"/>
      <dgm:spPr/>
      <dgm:t>
        <a:bodyPr/>
        <a:lstStyle/>
        <a:p>
          <a:endParaRPr lang="en-GB"/>
        </a:p>
      </dgm:t>
    </dgm:pt>
    <dgm:pt modelId="{76C227FE-0E41-41E0-8B03-5CABB81437BD}">
      <dgm:prSet/>
      <dgm:spPr/>
      <dgm:t>
        <a:bodyPr/>
        <a:lstStyle/>
        <a:p>
          <a:pPr rtl="0"/>
          <a:r>
            <a:rPr lang="en-GB" dirty="0"/>
            <a:t>Infers that the test measures all aspects contributing to the variable of interest</a:t>
          </a:r>
        </a:p>
      </dgm:t>
    </dgm:pt>
    <dgm:pt modelId="{1CE77C02-5467-4CAA-BAB0-BBAF1022D413}" type="parTrans" cxnId="{0C4A08EB-09B2-4329-AED3-9935EFBE5223}">
      <dgm:prSet/>
      <dgm:spPr/>
      <dgm:t>
        <a:bodyPr/>
        <a:lstStyle/>
        <a:p>
          <a:endParaRPr lang="en-GB"/>
        </a:p>
      </dgm:t>
    </dgm:pt>
    <dgm:pt modelId="{18CE6C75-03DD-4E9F-9BB8-40380A3A5E7F}" type="sibTrans" cxnId="{0C4A08EB-09B2-4329-AED3-9935EFBE5223}">
      <dgm:prSet/>
      <dgm:spPr/>
      <dgm:t>
        <a:bodyPr/>
        <a:lstStyle/>
        <a:p>
          <a:endParaRPr lang="en-GB"/>
        </a:p>
      </dgm:t>
    </dgm:pt>
    <dgm:pt modelId="{C9C71E74-C33D-49D7-83A1-4F1F6B225732}" type="pres">
      <dgm:prSet presAssocID="{856C8D79-1050-4A38-977E-DA4663320D20}" presName="linearFlow" presStyleCnt="0">
        <dgm:presLayoutVars>
          <dgm:dir/>
          <dgm:resizeHandles val="exact"/>
        </dgm:presLayoutVars>
      </dgm:prSet>
      <dgm:spPr/>
    </dgm:pt>
    <dgm:pt modelId="{641BE13D-608D-4E2E-97B7-FC58CBE7FD6D}" type="pres">
      <dgm:prSet presAssocID="{76C227FE-0E41-41E0-8B03-5CABB81437BD}" presName="comp" presStyleCnt="0"/>
      <dgm:spPr/>
    </dgm:pt>
    <dgm:pt modelId="{52BB00B7-E6E0-4490-949F-C6ECAAA6761E}" type="pres">
      <dgm:prSet presAssocID="{76C227FE-0E41-41E0-8B03-5CABB81437BD}" presName="rect2" presStyleLbl="node1" presStyleIdx="0" presStyleCnt="1">
        <dgm:presLayoutVars>
          <dgm:bulletEnabled val="1"/>
        </dgm:presLayoutVars>
      </dgm:prSet>
      <dgm:spPr/>
    </dgm:pt>
    <dgm:pt modelId="{B5E47CA1-9FC6-458F-ABDB-0F49AA7286D9}" type="pres">
      <dgm:prSet presAssocID="{76C227FE-0E41-41E0-8B03-5CABB81437BD}" presName="rect1" presStyleLbl="lnNode1" presStyleIdx="0" presStyleCnt="1" custScaleY="124426"/>
      <dgm:spPr>
        <a:blipFill rotWithShape="1">
          <a:blip xmlns:r="http://schemas.openxmlformats.org/officeDocument/2006/relationships" r:embed="rId1"/>
          <a:stretch>
            <a:fillRect/>
          </a:stretch>
        </a:blipFill>
      </dgm:spPr>
    </dgm:pt>
  </dgm:ptLst>
  <dgm:cxnLst>
    <dgm:cxn modelId="{6465BE63-544B-4857-918B-1B4AA7A941C2}" type="presOf" srcId="{76C227FE-0E41-41E0-8B03-5CABB81437BD}" destId="{52BB00B7-E6E0-4490-949F-C6ECAAA6761E}" srcOrd="0" destOrd="0" presId="urn:microsoft.com/office/officeart/2008/layout/AlternatingPictureBlocks"/>
    <dgm:cxn modelId="{0C4A08EB-09B2-4329-AED3-9935EFBE5223}" srcId="{856C8D79-1050-4A38-977E-DA4663320D20}" destId="{76C227FE-0E41-41E0-8B03-5CABB81437BD}" srcOrd="0" destOrd="0" parTransId="{1CE77C02-5467-4CAA-BAB0-BBAF1022D413}" sibTransId="{18CE6C75-03DD-4E9F-9BB8-40380A3A5E7F}"/>
    <dgm:cxn modelId="{8E9917FA-510F-4201-9730-4A344292717B}" type="presOf" srcId="{856C8D79-1050-4A38-977E-DA4663320D20}" destId="{C9C71E74-C33D-49D7-83A1-4F1F6B225732}" srcOrd="0" destOrd="0" presId="urn:microsoft.com/office/officeart/2008/layout/AlternatingPictureBlocks"/>
    <dgm:cxn modelId="{FC818CCB-723E-4670-9EF1-2A3FAF515686}" type="presParOf" srcId="{C9C71E74-C33D-49D7-83A1-4F1F6B225732}" destId="{641BE13D-608D-4E2E-97B7-FC58CBE7FD6D}" srcOrd="0" destOrd="0" presId="urn:microsoft.com/office/officeart/2008/layout/AlternatingPictureBlocks"/>
    <dgm:cxn modelId="{7335B39F-5835-4D64-A8D0-7719CBE7FA4B}" type="presParOf" srcId="{641BE13D-608D-4E2E-97B7-FC58CBE7FD6D}" destId="{52BB00B7-E6E0-4490-949F-C6ECAAA6761E}" srcOrd="0" destOrd="0" presId="urn:microsoft.com/office/officeart/2008/layout/AlternatingPictureBlocks"/>
    <dgm:cxn modelId="{E780A56F-EA08-42CC-B61D-9E7F2C188D4B}" type="presParOf" srcId="{641BE13D-608D-4E2E-97B7-FC58CBE7FD6D}" destId="{B5E47CA1-9FC6-458F-ABDB-0F49AA7286D9}" srcOrd="1" destOrd="0" presId="urn:microsoft.com/office/officeart/2008/layout/AlternatingPictureBlocks"/>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DC75335-3060-4412-A171-2519A49F64BE}"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GB"/>
        </a:p>
      </dgm:t>
    </dgm:pt>
    <dgm:pt modelId="{E5F32025-C9BE-47DE-B968-4A77F0D2F079}">
      <dgm:prSet/>
      <dgm:spPr/>
      <dgm:t>
        <a:bodyPr/>
        <a:lstStyle/>
        <a:p>
          <a:pPr rtl="0"/>
          <a:r>
            <a:rPr lang="en-GB" dirty="0"/>
            <a:t>Infers that the test produces similar results to a previously validated test </a:t>
          </a:r>
        </a:p>
      </dgm:t>
    </dgm:pt>
    <dgm:pt modelId="{981C1BB2-36BA-46E2-ABA7-0BA83BC0D3F1}" type="parTrans" cxnId="{BD599813-E262-4EFD-AAE2-59F4D7F9BCCA}">
      <dgm:prSet/>
      <dgm:spPr/>
      <dgm:t>
        <a:bodyPr/>
        <a:lstStyle/>
        <a:p>
          <a:endParaRPr lang="en-GB"/>
        </a:p>
      </dgm:t>
    </dgm:pt>
    <dgm:pt modelId="{6435002D-1617-494E-973B-ABBABB3147F2}" type="sibTrans" cxnId="{BD599813-E262-4EFD-AAE2-59F4D7F9BCCA}">
      <dgm:prSet/>
      <dgm:spPr/>
      <dgm:t>
        <a:bodyPr/>
        <a:lstStyle/>
        <a:p>
          <a:endParaRPr lang="en-GB"/>
        </a:p>
      </dgm:t>
    </dgm:pt>
    <dgm:pt modelId="{F7DA69D9-74BB-433A-AA14-B29850DA3135}" type="pres">
      <dgm:prSet presAssocID="{EDC75335-3060-4412-A171-2519A49F64BE}" presName="linear" presStyleCnt="0">
        <dgm:presLayoutVars>
          <dgm:dir/>
          <dgm:animLvl val="lvl"/>
          <dgm:resizeHandles val="exact"/>
        </dgm:presLayoutVars>
      </dgm:prSet>
      <dgm:spPr/>
    </dgm:pt>
    <dgm:pt modelId="{20E221D0-F2E9-466A-9C18-4652C1D0EAB2}" type="pres">
      <dgm:prSet presAssocID="{E5F32025-C9BE-47DE-B968-4A77F0D2F079}" presName="parentLin" presStyleCnt="0"/>
      <dgm:spPr/>
    </dgm:pt>
    <dgm:pt modelId="{0C37DA3E-07FC-4305-9968-C91F3E2EA491}" type="pres">
      <dgm:prSet presAssocID="{E5F32025-C9BE-47DE-B968-4A77F0D2F079}" presName="parentLeftMargin" presStyleLbl="node1" presStyleIdx="0" presStyleCnt="1"/>
      <dgm:spPr/>
    </dgm:pt>
    <dgm:pt modelId="{73449549-FF69-486D-80E8-0AD58D9E8725}" type="pres">
      <dgm:prSet presAssocID="{E5F32025-C9BE-47DE-B968-4A77F0D2F079}" presName="parentText" presStyleLbl="node1" presStyleIdx="0" presStyleCnt="1">
        <dgm:presLayoutVars>
          <dgm:chMax val="0"/>
          <dgm:bulletEnabled val="1"/>
        </dgm:presLayoutVars>
      </dgm:prSet>
      <dgm:spPr/>
    </dgm:pt>
    <dgm:pt modelId="{96EE407C-36B8-4B9C-83D3-A5D8AC382977}" type="pres">
      <dgm:prSet presAssocID="{E5F32025-C9BE-47DE-B968-4A77F0D2F079}" presName="negativeSpace" presStyleCnt="0"/>
      <dgm:spPr/>
    </dgm:pt>
    <dgm:pt modelId="{4ECC3C4D-94B9-4A13-B369-6CCCE5D07461}" type="pres">
      <dgm:prSet presAssocID="{E5F32025-C9BE-47DE-B968-4A77F0D2F079}" presName="childText" presStyleLbl="conFgAcc1" presStyleIdx="0" presStyleCnt="1">
        <dgm:presLayoutVars>
          <dgm:bulletEnabled val="1"/>
        </dgm:presLayoutVars>
      </dgm:prSet>
      <dgm:spPr/>
    </dgm:pt>
  </dgm:ptLst>
  <dgm:cxnLst>
    <dgm:cxn modelId="{BCEA7600-0586-4B5B-80E7-C7B96639A90D}" type="presOf" srcId="{EDC75335-3060-4412-A171-2519A49F64BE}" destId="{F7DA69D9-74BB-433A-AA14-B29850DA3135}" srcOrd="0" destOrd="0" presId="urn:microsoft.com/office/officeart/2005/8/layout/list1"/>
    <dgm:cxn modelId="{BD599813-E262-4EFD-AAE2-59F4D7F9BCCA}" srcId="{EDC75335-3060-4412-A171-2519A49F64BE}" destId="{E5F32025-C9BE-47DE-B968-4A77F0D2F079}" srcOrd="0" destOrd="0" parTransId="{981C1BB2-36BA-46E2-ABA7-0BA83BC0D3F1}" sibTransId="{6435002D-1617-494E-973B-ABBABB3147F2}"/>
    <dgm:cxn modelId="{EB00CA31-630F-49BE-B66E-F8427A9AF62C}" type="presOf" srcId="{E5F32025-C9BE-47DE-B968-4A77F0D2F079}" destId="{0C37DA3E-07FC-4305-9968-C91F3E2EA491}" srcOrd="0" destOrd="0" presId="urn:microsoft.com/office/officeart/2005/8/layout/list1"/>
    <dgm:cxn modelId="{B12C00CF-4E41-4EF9-AE54-8528EADF3065}" type="presOf" srcId="{E5F32025-C9BE-47DE-B968-4A77F0D2F079}" destId="{73449549-FF69-486D-80E8-0AD58D9E8725}" srcOrd="1" destOrd="0" presId="urn:microsoft.com/office/officeart/2005/8/layout/list1"/>
    <dgm:cxn modelId="{7DF9EEEF-42B9-4170-B08F-B4C93A367D8A}" type="presParOf" srcId="{F7DA69D9-74BB-433A-AA14-B29850DA3135}" destId="{20E221D0-F2E9-466A-9C18-4652C1D0EAB2}" srcOrd="0" destOrd="0" presId="urn:microsoft.com/office/officeart/2005/8/layout/list1"/>
    <dgm:cxn modelId="{13556716-DD87-4CFE-807E-1DB8897A3FA5}" type="presParOf" srcId="{20E221D0-F2E9-466A-9C18-4652C1D0EAB2}" destId="{0C37DA3E-07FC-4305-9968-C91F3E2EA491}" srcOrd="0" destOrd="0" presId="urn:microsoft.com/office/officeart/2005/8/layout/list1"/>
    <dgm:cxn modelId="{A7227599-BFD4-4C90-AE44-B114A0ED9F44}" type="presParOf" srcId="{20E221D0-F2E9-466A-9C18-4652C1D0EAB2}" destId="{73449549-FF69-486D-80E8-0AD58D9E8725}" srcOrd="1" destOrd="0" presId="urn:microsoft.com/office/officeart/2005/8/layout/list1"/>
    <dgm:cxn modelId="{6EAE4716-4DD7-41A6-AE58-6CF907825339}" type="presParOf" srcId="{F7DA69D9-74BB-433A-AA14-B29850DA3135}" destId="{96EE407C-36B8-4B9C-83D3-A5D8AC382977}" srcOrd="1" destOrd="0" presId="urn:microsoft.com/office/officeart/2005/8/layout/list1"/>
    <dgm:cxn modelId="{562BE3A2-F59A-4FD8-B9E2-745FBE34E763}" type="presParOf" srcId="{F7DA69D9-74BB-433A-AA14-B29850DA3135}" destId="{4ECC3C4D-94B9-4A13-B369-6CCCE5D07461}" srcOrd="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8A14ECB-EDB1-4407-8EB8-D3681ADE66F7}" type="doc">
      <dgm:prSet loTypeId="urn:microsoft.com/office/officeart/2005/8/layout/lProcess3" loCatId="process" qsTypeId="urn:microsoft.com/office/officeart/2005/8/quickstyle/simple1" qsCatId="simple" csTypeId="urn:microsoft.com/office/officeart/2005/8/colors/colorful3" csCatId="colorful" phldr="1"/>
      <dgm:spPr/>
      <dgm:t>
        <a:bodyPr/>
        <a:lstStyle/>
        <a:p>
          <a:endParaRPr lang="en-GB"/>
        </a:p>
      </dgm:t>
    </dgm:pt>
    <dgm:pt modelId="{F5B7D1DE-E0B7-433A-9EAB-0DCFC5420858}">
      <dgm:prSet/>
      <dgm:spPr/>
      <dgm:t>
        <a:bodyPr/>
        <a:lstStyle/>
        <a:p>
          <a:pPr rtl="0"/>
          <a:r>
            <a:rPr lang="en-GB" dirty="0"/>
            <a:t>Infers that the test provides a valid reflection of future performance using a similar test </a:t>
          </a:r>
        </a:p>
      </dgm:t>
    </dgm:pt>
    <dgm:pt modelId="{33BB5873-C089-4749-9796-153A09978000}" type="parTrans" cxnId="{C6DA0ECF-E929-4726-9BF5-2F25E470C2C5}">
      <dgm:prSet/>
      <dgm:spPr/>
      <dgm:t>
        <a:bodyPr/>
        <a:lstStyle/>
        <a:p>
          <a:endParaRPr lang="en-GB"/>
        </a:p>
      </dgm:t>
    </dgm:pt>
    <dgm:pt modelId="{262D1369-8621-4FBB-A0FF-0EEA8A7E6986}" type="sibTrans" cxnId="{C6DA0ECF-E929-4726-9BF5-2F25E470C2C5}">
      <dgm:prSet/>
      <dgm:spPr/>
      <dgm:t>
        <a:bodyPr/>
        <a:lstStyle/>
        <a:p>
          <a:endParaRPr lang="en-GB"/>
        </a:p>
      </dgm:t>
    </dgm:pt>
    <dgm:pt modelId="{CD58AFA8-1F61-479F-9EBA-1A9FC00E3C76}" type="pres">
      <dgm:prSet presAssocID="{38A14ECB-EDB1-4407-8EB8-D3681ADE66F7}" presName="Name0" presStyleCnt="0">
        <dgm:presLayoutVars>
          <dgm:chPref val="3"/>
          <dgm:dir/>
          <dgm:animLvl val="lvl"/>
          <dgm:resizeHandles/>
        </dgm:presLayoutVars>
      </dgm:prSet>
      <dgm:spPr/>
    </dgm:pt>
    <dgm:pt modelId="{1DFF9131-BBF8-43D4-B0BA-0A55BD88FD5B}" type="pres">
      <dgm:prSet presAssocID="{F5B7D1DE-E0B7-433A-9EAB-0DCFC5420858}" presName="horFlow" presStyleCnt="0"/>
      <dgm:spPr/>
    </dgm:pt>
    <dgm:pt modelId="{0396D3E2-4197-480D-A5F6-30F65BFEB236}" type="pres">
      <dgm:prSet presAssocID="{F5B7D1DE-E0B7-433A-9EAB-0DCFC5420858}" presName="bigChev" presStyleLbl="node1" presStyleIdx="0" presStyleCnt="1" custScaleX="93070"/>
      <dgm:spPr/>
    </dgm:pt>
  </dgm:ptLst>
  <dgm:cxnLst>
    <dgm:cxn modelId="{71DF6500-3F79-4600-ACAC-A2BBC301D843}" type="presOf" srcId="{38A14ECB-EDB1-4407-8EB8-D3681ADE66F7}" destId="{CD58AFA8-1F61-479F-9EBA-1A9FC00E3C76}" srcOrd="0" destOrd="0" presId="urn:microsoft.com/office/officeart/2005/8/layout/lProcess3"/>
    <dgm:cxn modelId="{B5265AB9-3233-45B3-BD9D-1CD25B72BFBE}" type="presOf" srcId="{F5B7D1DE-E0B7-433A-9EAB-0DCFC5420858}" destId="{0396D3E2-4197-480D-A5F6-30F65BFEB236}" srcOrd="0" destOrd="0" presId="urn:microsoft.com/office/officeart/2005/8/layout/lProcess3"/>
    <dgm:cxn modelId="{C6DA0ECF-E929-4726-9BF5-2F25E470C2C5}" srcId="{38A14ECB-EDB1-4407-8EB8-D3681ADE66F7}" destId="{F5B7D1DE-E0B7-433A-9EAB-0DCFC5420858}" srcOrd="0" destOrd="0" parTransId="{33BB5873-C089-4749-9796-153A09978000}" sibTransId="{262D1369-8621-4FBB-A0FF-0EEA8A7E6986}"/>
    <dgm:cxn modelId="{AE52A089-356C-4330-8F44-F58A22DD51A3}" type="presParOf" srcId="{CD58AFA8-1F61-479F-9EBA-1A9FC00E3C76}" destId="{1DFF9131-BBF8-43D4-B0BA-0A55BD88FD5B}" srcOrd="0" destOrd="0" presId="urn:microsoft.com/office/officeart/2005/8/layout/lProcess3"/>
    <dgm:cxn modelId="{A07C138B-F8A1-4218-AD90-12D7262F6474}" type="presParOf" srcId="{1DFF9131-BBF8-43D4-B0BA-0A55BD88FD5B}" destId="{0396D3E2-4197-480D-A5F6-30F65BFEB236}" srcOrd="0" destOrd="0" presId="urn:microsoft.com/office/officeart/2005/8/layout/lProcess3"/>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FED1883-89E1-4E41-8829-611FAEBD0E4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4F5D4D86-54F2-4A22-84EB-781A94AC667A}">
      <dgm:prSet/>
      <dgm:spPr/>
      <dgm:t>
        <a:bodyPr/>
        <a:lstStyle/>
        <a:p>
          <a:pPr rtl="0"/>
          <a:r>
            <a:rPr lang="en-GB" dirty="0">
              <a:solidFill>
                <a:schemeClr val="bg1"/>
              </a:solidFill>
            </a:rPr>
            <a:t>Infers not only that the test is measuring what it is supposed to, but also that it is capable of detecting what </a:t>
          </a:r>
          <a:r>
            <a:rPr lang="en-GB" i="1" dirty="0">
              <a:solidFill>
                <a:schemeClr val="bg1"/>
              </a:solidFill>
            </a:rPr>
            <a:t>should</a:t>
          </a:r>
          <a:r>
            <a:rPr lang="en-GB" dirty="0">
              <a:solidFill>
                <a:schemeClr val="bg1"/>
              </a:solidFill>
            </a:rPr>
            <a:t> exist, theoretically</a:t>
          </a:r>
        </a:p>
      </dgm:t>
    </dgm:pt>
    <dgm:pt modelId="{80B82C14-759E-487C-9B73-CAE856FDD23F}" type="parTrans" cxnId="{D3C812AD-4F37-49DB-AC61-BF20EB3CA2AC}">
      <dgm:prSet/>
      <dgm:spPr/>
      <dgm:t>
        <a:bodyPr/>
        <a:lstStyle/>
        <a:p>
          <a:endParaRPr lang="en-GB"/>
        </a:p>
      </dgm:t>
    </dgm:pt>
    <dgm:pt modelId="{1DB86BBE-7654-4B37-AF18-9D58FC3CA119}" type="sibTrans" cxnId="{D3C812AD-4F37-49DB-AC61-BF20EB3CA2AC}">
      <dgm:prSet/>
      <dgm:spPr/>
      <dgm:t>
        <a:bodyPr/>
        <a:lstStyle/>
        <a:p>
          <a:endParaRPr lang="en-GB"/>
        </a:p>
      </dgm:t>
    </dgm:pt>
    <dgm:pt modelId="{4AAFB0B4-22ED-48DC-8945-17B0C7D9F60C}">
      <dgm:prSet/>
      <dgm:spPr/>
      <dgm:t>
        <a:bodyPr/>
        <a:lstStyle/>
        <a:p>
          <a:pPr rtl="0"/>
          <a:endParaRPr lang="en-GB" dirty="0"/>
        </a:p>
        <a:p>
          <a:pPr rtl="0"/>
          <a:r>
            <a:rPr lang="en-GB" dirty="0"/>
            <a:t>Therefore relates to hypothetical or intangible constructs </a:t>
          </a:r>
        </a:p>
      </dgm:t>
    </dgm:pt>
    <dgm:pt modelId="{BF72BF3C-813E-48F3-947B-BF07A1834095}" type="parTrans" cxnId="{FA9EDAE9-1E74-4EAD-B9AD-10430CC154DC}">
      <dgm:prSet/>
      <dgm:spPr/>
      <dgm:t>
        <a:bodyPr/>
        <a:lstStyle/>
        <a:p>
          <a:endParaRPr lang="en-GB"/>
        </a:p>
      </dgm:t>
    </dgm:pt>
    <dgm:pt modelId="{F17F6DB8-638D-4BD9-9214-9A356588A1A8}" type="sibTrans" cxnId="{FA9EDAE9-1E74-4EAD-B9AD-10430CC154DC}">
      <dgm:prSet/>
      <dgm:spPr/>
      <dgm:t>
        <a:bodyPr/>
        <a:lstStyle/>
        <a:p>
          <a:endParaRPr lang="en-GB"/>
        </a:p>
      </dgm:t>
    </dgm:pt>
    <dgm:pt modelId="{001A9A7E-F5C1-4898-B7BB-0709E94B22AE}" type="pres">
      <dgm:prSet presAssocID="{2FED1883-89E1-4E41-8829-611FAEBD0E46}" presName="vert0" presStyleCnt="0">
        <dgm:presLayoutVars>
          <dgm:dir/>
          <dgm:animOne val="branch"/>
          <dgm:animLvl val="lvl"/>
        </dgm:presLayoutVars>
      </dgm:prSet>
      <dgm:spPr/>
    </dgm:pt>
    <dgm:pt modelId="{101C2654-0F21-4A12-80EA-0423B40B4246}" type="pres">
      <dgm:prSet presAssocID="{4F5D4D86-54F2-4A22-84EB-781A94AC667A}" presName="thickLine" presStyleLbl="alignNode1" presStyleIdx="0" presStyleCnt="2"/>
      <dgm:spPr/>
    </dgm:pt>
    <dgm:pt modelId="{17F5514D-0706-4402-8051-980528729DE5}" type="pres">
      <dgm:prSet presAssocID="{4F5D4D86-54F2-4A22-84EB-781A94AC667A}" presName="horz1" presStyleCnt="0"/>
      <dgm:spPr/>
    </dgm:pt>
    <dgm:pt modelId="{050DDC51-25C6-479D-8247-CFC99699E48B}" type="pres">
      <dgm:prSet presAssocID="{4F5D4D86-54F2-4A22-84EB-781A94AC667A}" presName="tx1" presStyleLbl="revTx" presStyleIdx="0" presStyleCnt="2"/>
      <dgm:spPr/>
    </dgm:pt>
    <dgm:pt modelId="{4B82BFCA-9DC1-4ACD-B586-1330D7D4A487}" type="pres">
      <dgm:prSet presAssocID="{4F5D4D86-54F2-4A22-84EB-781A94AC667A}" presName="vert1" presStyleCnt="0"/>
      <dgm:spPr/>
    </dgm:pt>
    <dgm:pt modelId="{E08EF2CD-E719-4BE4-9B64-C70243A3823D}" type="pres">
      <dgm:prSet presAssocID="{4AAFB0B4-22ED-48DC-8945-17B0C7D9F60C}" presName="thickLine" presStyleLbl="alignNode1" presStyleIdx="1" presStyleCnt="2"/>
      <dgm:spPr/>
    </dgm:pt>
    <dgm:pt modelId="{EF12DE43-178B-461E-8B81-5AC2B8735794}" type="pres">
      <dgm:prSet presAssocID="{4AAFB0B4-22ED-48DC-8945-17B0C7D9F60C}" presName="horz1" presStyleCnt="0"/>
      <dgm:spPr/>
    </dgm:pt>
    <dgm:pt modelId="{F7925A5E-D478-4166-9979-898CEC3D7A32}" type="pres">
      <dgm:prSet presAssocID="{4AAFB0B4-22ED-48DC-8945-17B0C7D9F60C}" presName="tx1" presStyleLbl="revTx" presStyleIdx="1" presStyleCnt="2"/>
      <dgm:spPr/>
    </dgm:pt>
    <dgm:pt modelId="{12579977-2478-4A03-841D-815A9982E825}" type="pres">
      <dgm:prSet presAssocID="{4AAFB0B4-22ED-48DC-8945-17B0C7D9F60C}" presName="vert1" presStyleCnt="0"/>
      <dgm:spPr/>
    </dgm:pt>
  </dgm:ptLst>
  <dgm:cxnLst>
    <dgm:cxn modelId="{76B33E04-3675-48CA-B445-B36219903698}" type="presOf" srcId="{4F5D4D86-54F2-4A22-84EB-781A94AC667A}" destId="{050DDC51-25C6-479D-8247-CFC99699E48B}" srcOrd="0" destOrd="0" presId="urn:microsoft.com/office/officeart/2008/layout/LinedList"/>
    <dgm:cxn modelId="{9D12484E-9D54-445D-BD6A-821615208930}" type="presOf" srcId="{4AAFB0B4-22ED-48DC-8945-17B0C7D9F60C}" destId="{F7925A5E-D478-4166-9979-898CEC3D7A32}" srcOrd="0" destOrd="0" presId="urn:microsoft.com/office/officeart/2008/layout/LinedList"/>
    <dgm:cxn modelId="{827DF778-DCAE-44E2-82F7-2B57C9696202}" type="presOf" srcId="{2FED1883-89E1-4E41-8829-611FAEBD0E46}" destId="{001A9A7E-F5C1-4898-B7BB-0709E94B22AE}" srcOrd="0" destOrd="0" presId="urn:microsoft.com/office/officeart/2008/layout/LinedList"/>
    <dgm:cxn modelId="{D3C812AD-4F37-49DB-AC61-BF20EB3CA2AC}" srcId="{2FED1883-89E1-4E41-8829-611FAEBD0E46}" destId="{4F5D4D86-54F2-4A22-84EB-781A94AC667A}" srcOrd="0" destOrd="0" parTransId="{80B82C14-759E-487C-9B73-CAE856FDD23F}" sibTransId="{1DB86BBE-7654-4B37-AF18-9D58FC3CA119}"/>
    <dgm:cxn modelId="{FA9EDAE9-1E74-4EAD-B9AD-10430CC154DC}" srcId="{2FED1883-89E1-4E41-8829-611FAEBD0E46}" destId="{4AAFB0B4-22ED-48DC-8945-17B0C7D9F60C}" srcOrd="1" destOrd="0" parTransId="{BF72BF3C-813E-48F3-947B-BF07A1834095}" sibTransId="{F17F6DB8-638D-4BD9-9214-9A356588A1A8}"/>
    <dgm:cxn modelId="{97705B0D-039E-4E20-A016-A66D6CDBBA42}" type="presParOf" srcId="{001A9A7E-F5C1-4898-B7BB-0709E94B22AE}" destId="{101C2654-0F21-4A12-80EA-0423B40B4246}" srcOrd="0" destOrd="0" presId="urn:microsoft.com/office/officeart/2008/layout/LinedList"/>
    <dgm:cxn modelId="{57884DEA-90A7-4F46-9D51-80DC7EF5972A}" type="presParOf" srcId="{001A9A7E-F5C1-4898-B7BB-0709E94B22AE}" destId="{17F5514D-0706-4402-8051-980528729DE5}" srcOrd="1" destOrd="0" presId="urn:microsoft.com/office/officeart/2008/layout/LinedList"/>
    <dgm:cxn modelId="{DCA33FEF-453B-4FAD-A1E0-E8D170FA5256}" type="presParOf" srcId="{17F5514D-0706-4402-8051-980528729DE5}" destId="{050DDC51-25C6-479D-8247-CFC99699E48B}" srcOrd="0" destOrd="0" presId="urn:microsoft.com/office/officeart/2008/layout/LinedList"/>
    <dgm:cxn modelId="{29EF7399-B46D-478B-BF07-CC51C0413A02}" type="presParOf" srcId="{17F5514D-0706-4402-8051-980528729DE5}" destId="{4B82BFCA-9DC1-4ACD-B586-1330D7D4A487}" srcOrd="1" destOrd="0" presId="urn:microsoft.com/office/officeart/2008/layout/LinedList"/>
    <dgm:cxn modelId="{71B90D9C-38EE-4206-9EAC-48CCE43AD908}" type="presParOf" srcId="{001A9A7E-F5C1-4898-B7BB-0709E94B22AE}" destId="{E08EF2CD-E719-4BE4-9B64-C70243A3823D}" srcOrd="2" destOrd="0" presId="urn:microsoft.com/office/officeart/2008/layout/LinedList"/>
    <dgm:cxn modelId="{08B00D4D-6EEB-4B8E-8EFE-F4BB29BD43DA}" type="presParOf" srcId="{001A9A7E-F5C1-4898-B7BB-0709E94B22AE}" destId="{EF12DE43-178B-461E-8B81-5AC2B8735794}" srcOrd="3" destOrd="0" presId="urn:microsoft.com/office/officeart/2008/layout/LinedList"/>
    <dgm:cxn modelId="{52FD04B0-497B-4250-B694-1499B0A14756}" type="presParOf" srcId="{EF12DE43-178B-461E-8B81-5AC2B8735794}" destId="{F7925A5E-D478-4166-9979-898CEC3D7A32}" srcOrd="0" destOrd="0" presId="urn:microsoft.com/office/officeart/2008/layout/LinedList"/>
    <dgm:cxn modelId="{4FF0CEB1-FE2A-416A-8DF7-57F6F3FD5420}" type="presParOf" srcId="{EF12DE43-178B-461E-8B81-5AC2B8735794}" destId="{12579977-2478-4A03-841D-815A9982E82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F67165-0E86-4521-9C9D-F30AE935A073}">
      <dsp:nvSpPr>
        <dsp:cNvPr id="0" name=""/>
        <dsp:cNvSpPr/>
      </dsp:nvSpPr>
      <dsp:spPr>
        <a:xfrm>
          <a:off x="2621" y="18367"/>
          <a:ext cx="2079513" cy="124770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1. Decide on the topic of your investigation </a:t>
          </a:r>
          <a:endParaRPr lang="en-US" sz="1500" kern="1200" dirty="0"/>
        </a:p>
      </dsp:txBody>
      <dsp:txXfrm>
        <a:off x="2621" y="18367"/>
        <a:ext cx="2079513" cy="1247708"/>
      </dsp:txXfrm>
    </dsp:sp>
    <dsp:sp modelId="{FCE4B302-D26D-41D9-B764-88D4B70A8FCA}">
      <dsp:nvSpPr>
        <dsp:cNvPr id="0" name=""/>
        <dsp:cNvSpPr/>
      </dsp:nvSpPr>
      <dsp:spPr>
        <a:xfrm>
          <a:off x="2290085" y="18367"/>
          <a:ext cx="2079513" cy="124770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2. Collect a panel of volunteers</a:t>
          </a:r>
          <a:endParaRPr lang="en-US" sz="1500" kern="1200" dirty="0"/>
        </a:p>
      </dsp:txBody>
      <dsp:txXfrm>
        <a:off x="2290085" y="18367"/>
        <a:ext cx="2079513" cy="1247708"/>
      </dsp:txXfrm>
    </dsp:sp>
    <dsp:sp modelId="{FD5A2927-9432-4D76-B143-428BE0AF273D}">
      <dsp:nvSpPr>
        <dsp:cNvPr id="0" name=""/>
        <dsp:cNvSpPr/>
      </dsp:nvSpPr>
      <dsp:spPr>
        <a:xfrm>
          <a:off x="4577550" y="18367"/>
          <a:ext cx="2079513" cy="124770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3. Ask them to generate statements about the topic</a:t>
          </a:r>
          <a:endParaRPr lang="en-US" sz="1500" kern="1200" dirty="0"/>
        </a:p>
      </dsp:txBody>
      <dsp:txXfrm>
        <a:off x="4577550" y="18367"/>
        <a:ext cx="2079513" cy="1247708"/>
      </dsp:txXfrm>
    </dsp:sp>
    <dsp:sp modelId="{71754403-A244-4668-B5D5-35F928F42B76}">
      <dsp:nvSpPr>
        <dsp:cNvPr id="0" name=""/>
        <dsp:cNvSpPr/>
      </dsp:nvSpPr>
      <dsp:spPr>
        <a:xfrm>
          <a:off x="6865015" y="18367"/>
          <a:ext cx="2079513" cy="124770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4. Collect all the statements and discard those which are repetitive or badly worded.</a:t>
          </a:r>
          <a:endParaRPr lang="en-US" sz="1500" kern="1200" dirty="0"/>
        </a:p>
      </dsp:txBody>
      <dsp:txXfrm>
        <a:off x="6865015" y="18367"/>
        <a:ext cx="2079513" cy="1247708"/>
      </dsp:txXfrm>
    </dsp:sp>
    <dsp:sp modelId="{9FF4C41E-5396-49B9-804E-9E04790F4FDD}">
      <dsp:nvSpPr>
        <dsp:cNvPr id="0" name=""/>
        <dsp:cNvSpPr/>
      </dsp:nvSpPr>
      <dsp:spPr>
        <a:xfrm>
          <a:off x="2621" y="1474026"/>
          <a:ext cx="2079513" cy="124770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5. Put the statements into a list.</a:t>
          </a:r>
          <a:endParaRPr lang="en-US" sz="1500" kern="1200" dirty="0"/>
        </a:p>
      </dsp:txBody>
      <dsp:txXfrm>
        <a:off x="2621" y="1474026"/>
        <a:ext cx="2079513" cy="1247708"/>
      </dsp:txXfrm>
    </dsp:sp>
    <dsp:sp modelId="{860F9EC9-D45C-4EBE-922B-5EFCDC557F3C}">
      <dsp:nvSpPr>
        <dsp:cNvPr id="0" name=""/>
        <dsp:cNvSpPr/>
      </dsp:nvSpPr>
      <dsp:spPr>
        <a:xfrm>
          <a:off x="2290085" y="1474026"/>
          <a:ext cx="2079513" cy="124770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6. Ask a second panel to evaluate each statement as positive or negative.</a:t>
          </a:r>
          <a:endParaRPr lang="en-US" sz="1500" kern="1200" dirty="0"/>
        </a:p>
      </dsp:txBody>
      <dsp:txXfrm>
        <a:off x="2290085" y="1474026"/>
        <a:ext cx="2079513" cy="1247708"/>
      </dsp:txXfrm>
    </dsp:sp>
    <dsp:sp modelId="{07EBED66-42F9-45B2-A5D3-8634204BAEBA}">
      <dsp:nvSpPr>
        <dsp:cNvPr id="0" name=""/>
        <dsp:cNvSpPr/>
      </dsp:nvSpPr>
      <dsp:spPr>
        <a:xfrm>
          <a:off x="4577550" y="1474026"/>
          <a:ext cx="2079513" cy="124770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7. Discard ambiguous statements, keeping only clear ones.</a:t>
          </a:r>
          <a:endParaRPr lang="en-US" sz="1500" kern="1200" dirty="0"/>
        </a:p>
      </dsp:txBody>
      <dsp:txXfrm>
        <a:off x="4577550" y="1474026"/>
        <a:ext cx="2079513" cy="1247708"/>
      </dsp:txXfrm>
    </dsp:sp>
    <dsp:sp modelId="{8C09928E-8BA3-4DEE-86F9-CD31E11F0BF9}">
      <dsp:nvSpPr>
        <dsp:cNvPr id="0" name=""/>
        <dsp:cNvSpPr/>
      </dsp:nvSpPr>
      <dsp:spPr>
        <a:xfrm>
          <a:off x="6865015" y="1474026"/>
          <a:ext cx="2079513" cy="124770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8. Select positive and negative statements and arrange them in random order.</a:t>
          </a:r>
          <a:endParaRPr lang="en-US" sz="1500" kern="1200" dirty="0"/>
        </a:p>
      </dsp:txBody>
      <dsp:txXfrm>
        <a:off x="6865015" y="1474026"/>
        <a:ext cx="2079513" cy="1247708"/>
      </dsp:txXfrm>
    </dsp:sp>
    <dsp:sp modelId="{D0B9A824-B4AB-44E0-B363-64FF17BBD48D}">
      <dsp:nvSpPr>
        <dsp:cNvPr id="0" name=""/>
        <dsp:cNvSpPr/>
      </dsp:nvSpPr>
      <dsp:spPr>
        <a:xfrm>
          <a:off x="2290085" y="2929686"/>
          <a:ext cx="2079513" cy="124770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9. Allocate a 5-point, 7-point or 9-point, scale to each statement.</a:t>
          </a:r>
          <a:endParaRPr lang="en-US" sz="1500" kern="1200" dirty="0"/>
        </a:p>
      </dsp:txBody>
      <dsp:txXfrm>
        <a:off x="2290085" y="2929686"/>
        <a:ext cx="2079513" cy="1247708"/>
      </dsp:txXfrm>
    </dsp:sp>
    <dsp:sp modelId="{E2D20341-68DC-4AC2-9A75-1EDDE86B80D8}">
      <dsp:nvSpPr>
        <dsp:cNvPr id="0" name=""/>
        <dsp:cNvSpPr/>
      </dsp:nvSpPr>
      <dsp:spPr>
        <a:xfrm>
          <a:off x="4577550" y="2929686"/>
          <a:ext cx="2079513" cy="124770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10. Combine your statements into a full Likert-based questionnaire</a:t>
          </a:r>
          <a:endParaRPr lang="en-US" sz="1500" kern="1200" dirty="0"/>
        </a:p>
      </dsp:txBody>
      <dsp:txXfrm>
        <a:off x="4577550" y="2929686"/>
        <a:ext cx="2079513" cy="12477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1FAFAE-177C-47C0-9AC0-297CDF067AF8}">
      <dsp:nvSpPr>
        <dsp:cNvPr id="0" name=""/>
        <dsp:cNvSpPr/>
      </dsp:nvSpPr>
      <dsp:spPr>
        <a:xfrm>
          <a:off x="3845011" y="3200400"/>
          <a:ext cx="768176" cy="2477368"/>
        </a:xfrm>
        <a:custGeom>
          <a:avLst/>
          <a:gdLst/>
          <a:ahLst/>
          <a:cxnLst/>
          <a:rect l="0" t="0" r="0" b="0"/>
          <a:pathLst>
            <a:path>
              <a:moveTo>
                <a:pt x="0" y="0"/>
              </a:moveTo>
              <a:lnTo>
                <a:pt x="384088" y="0"/>
              </a:lnTo>
              <a:lnTo>
                <a:pt x="384088" y="2477368"/>
              </a:lnTo>
              <a:lnTo>
                <a:pt x="768176" y="2477368"/>
              </a:lnTo>
            </a:path>
          </a:pathLst>
        </a:custGeom>
        <a:noFill/>
        <a:ln w="19050"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130F624-C0F2-451F-A41F-4D04B5BCF13B}">
      <dsp:nvSpPr>
        <dsp:cNvPr id="0" name=""/>
        <dsp:cNvSpPr/>
      </dsp:nvSpPr>
      <dsp:spPr>
        <a:xfrm>
          <a:off x="3845011" y="3200400"/>
          <a:ext cx="768176" cy="825789"/>
        </a:xfrm>
        <a:custGeom>
          <a:avLst/>
          <a:gdLst/>
          <a:ahLst/>
          <a:cxnLst/>
          <a:rect l="0" t="0" r="0" b="0"/>
          <a:pathLst>
            <a:path>
              <a:moveTo>
                <a:pt x="0" y="0"/>
              </a:moveTo>
              <a:lnTo>
                <a:pt x="384088" y="0"/>
              </a:lnTo>
              <a:lnTo>
                <a:pt x="384088" y="825789"/>
              </a:lnTo>
              <a:lnTo>
                <a:pt x="768176" y="825789"/>
              </a:lnTo>
            </a:path>
          </a:pathLst>
        </a:custGeom>
        <a:noFill/>
        <a:ln w="19050"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A3AC421-9640-41A6-861A-8BB6C2F24F1E}">
      <dsp:nvSpPr>
        <dsp:cNvPr id="0" name=""/>
        <dsp:cNvSpPr/>
      </dsp:nvSpPr>
      <dsp:spPr>
        <a:xfrm>
          <a:off x="3845011" y="2374610"/>
          <a:ext cx="768176" cy="825789"/>
        </a:xfrm>
        <a:custGeom>
          <a:avLst/>
          <a:gdLst/>
          <a:ahLst/>
          <a:cxnLst/>
          <a:rect l="0" t="0" r="0" b="0"/>
          <a:pathLst>
            <a:path>
              <a:moveTo>
                <a:pt x="0" y="825789"/>
              </a:moveTo>
              <a:lnTo>
                <a:pt x="384088" y="825789"/>
              </a:lnTo>
              <a:lnTo>
                <a:pt x="384088" y="0"/>
              </a:lnTo>
              <a:lnTo>
                <a:pt x="768176" y="0"/>
              </a:lnTo>
            </a:path>
          </a:pathLst>
        </a:custGeom>
        <a:noFill/>
        <a:ln w="19050"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E995D04-5426-4E82-8E3D-5BF1D8D5D55E}">
      <dsp:nvSpPr>
        <dsp:cNvPr id="0" name=""/>
        <dsp:cNvSpPr/>
      </dsp:nvSpPr>
      <dsp:spPr>
        <a:xfrm>
          <a:off x="3845011" y="723031"/>
          <a:ext cx="768176" cy="2477368"/>
        </a:xfrm>
        <a:custGeom>
          <a:avLst/>
          <a:gdLst/>
          <a:ahLst/>
          <a:cxnLst/>
          <a:rect l="0" t="0" r="0" b="0"/>
          <a:pathLst>
            <a:path>
              <a:moveTo>
                <a:pt x="0" y="2477368"/>
              </a:moveTo>
              <a:lnTo>
                <a:pt x="384088" y="2477368"/>
              </a:lnTo>
              <a:lnTo>
                <a:pt x="384088" y="0"/>
              </a:lnTo>
              <a:lnTo>
                <a:pt x="768176" y="0"/>
              </a:lnTo>
            </a:path>
          </a:pathLst>
        </a:custGeom>
        <a:noFill/>
        <a:ln w="19050"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35A3596-40F1-4347-B63A-C964A5CAE873}">
      <dsp:nvSpPr>
        <dsp:cNvPr id="0" name=""/>
        <dsp:cNvSpPr/>
      </dsp:nvSpPr>
      <dsp:spPr>
        <a:xfrm>
          <a:off x="4129" y="963086"/>
          <a:ext cx="3840881" cy="1171468"/>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rtl="0">
            <a:lnSpc>
              <a:spcPct val="90000"/>
            </a:lnSpc>
            <a:spcBef>
              <a:spcPct val="0"/>
            </a:spcBef>
            <a:spcAft>
              <a:spcPct val="35000"/>
            </a:spcAft>
            <a:buNone/>
          </a:pPr>
          <a:r>
            <a:rPr lang="en-US" sz="2500" kern="1200" dirty="0"/>
            <a:t>The higher the score, the more reliable the generated scale is</a:t>
          </a:r>
          <a:endParaRPr lang="en-GB" sz="2500" kern="1200" dirty="0"/>
        </a:p>
      </dsp:txBody>
      <dsp:txXfrm>
        <a:off x="4129" y="963086"/>
        <a:ext cx="3840881" cy="1171468"/>
      </dsp:txXfrm>
    </dsp:sp>
    <dsp:sp modelId="{0BCDCA57-E29C-4270-A239-940661164B3E}">
      <dsp:nvSpPr>
        <dsp:cNvPr id="0" name=""/>
        <dsp:cNvSpPr/>
      </dsp:nvSpPr>
      <dsp:spPr>
        <a:xfrm>
          <a:off x="4129" y="2614665"/>
          <a:ext cx="3840881" cy="1171468"/>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rtl="0">
            <a:lnSpc>
              <a:spcPct val="90000"/>
            </a:lnSpc>
            <a:spcBef>
              <a:spcPct val="0"/>
            </a:spcBef>
            <a:spcAft>
              <a:spcPct val="35000"/>
            </a:spcAft>
            <a:buNone/>
          </a:pPr>
          <a:r>
            <a:rPr lang="en-US" sz="2500" kern="1200"/>
            <a:t>A score of .70 or greater is generally considered to be acceptable</a:t>
          </a:r>
          <a:endParaRPr lang="en-GB" sz="2500" kern="1200"/>
        </a:p>
      </dsp:txBody>
      <dsp:txXfrm>
        <a:off x="4129" y="2614665"/>
        <a:ext cx="3840881" cy="1171468"/>
      </dsp:txXfrm>
    </dsp:sp>
    <dsp:sp modelId="{5303CD4F-BFF7-4A5C-8482-E9703B602964}">
      <dsp:nvSpPr>
        <dsp:cNvPr id="0" name=""/>
        <dsp:cNvSpPr/>
      </dsp:nvSpPr>
      <dsp:spPr>
        <a:xfrm>
          <a:off x="4613188" y="137296"/>
          <a:ext cx="3840881" cy="1171468"/>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rtl="0">
            <a:lnSpc>
              <a:spcPct val="90000"/>
            </a:lnSpc>
            <a:spcBef>
              <a:spcPct val="0"/>
            </a:spcBef>
            <a:spcAft>
              <a:spcPct val="35000"/>
            </a:spcAft>
            <a:buNone/>
          </a:pPr>
          <a:r>
            <a:rPr lang="en-US" sz="2500" kern="1200"/>
            <a:t>.90 or &gt; = high reliability</a:t>
          </a:r>
          <a:endParaRPr lang="en-GB" sz="2500" kern="1200"/>
        </a:p>
      </dsp:txBody>
      <dsp:txXfrm>
        <a:off x="4613188" y="137296"/>
        <a:ext cx="3840881" cy="1171468"/>
      </dsp:txXfrm>
    </dsp:sp>
    <dsp:sp modelId="{E9D68CED-7FC6-4290-B273-3508F912C6D0}">
      <dsp:nvSpPr>
        <dsp:cNvPr id="0" name=""/>
        <dsp:cNvSpPr/>
      </dsp:nvSpPr>
      <dsp:spPr>
        <a:xfrm>
          <a:off x="4613188" y="1788875"/>
          <a:ext cx="3840881" cy="1171468"/>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rtl="0">
            <a:lnSpc>
              <a:spcPct val="90000"/>
            </a:lnSpc>
            <a:spcBef>
              <a:spcPct val="0"/>
            </a:spcBef>
            <a:spcAft>
              <a:spcPct val="35000"/>
            </a:spcAft>
            <a:buNone/>
          </a:pPr>
          <a:r>
            <a:rPr lang="en-US" sz="2500" kern="1200"/>
            <a:t>.80-.89  = good reliability</a:t>
          </a:r>
          <a:endParaRPr lang="en-GB" sz="2500" kern="1200"/>
        </a:p>
      </dsp:txBody>
      <dsp:txXfrm>
        <a:off x="4613188" y="1788875"/>
        <a:ext cx="3840881" cy="1171468"/>
      </dsp:txXfrm>
    </dsp:sp>
    <dsp:sp modelId="{53B71050-9B6C-440B-9E69-E9CD2664FED3}">
      <dsp:nvSpPr>
        <dsp:cNvPr id="0" name=""/>
        <dsp:cNvSpPr/>
      </dsp:nvSpPr>
      <dsp:spPr>
        <a:xfrm>
          <a:off x="4613188" y="3440455"/>
          <a:ext cx="3840881" cy="1171468"/>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rtl="0">
            <a:lnSpc>
              <a:spcPct val="90000"/>
            </a:lnSpc>
            <a:spcBef>
              <a:spcPct val="0"/>
            </a:spcBef>
            <a:spcAft>
              <a:spcPct val="35000"/>
            </a:spcAft>
            <a:buNone/>
          </a:pPr>
          <a:r>
            <a:rPr lang="en-US" sz="2500" kern="1200" dirty="0"/>
            <a:t>.70-.79 = acceptable reliability</a:t>
          </a:r>
          <a:endParaRPr lang="en-GB" sz="2500" kern="1200" dirty="0"/>
        </a:p>
      </dsp:txBody>
      <dsp:txXfrm>
        <a:off x="4613188" y="3440455"/>
        <a:ext cx="3840881" cy="1171468"/>
      </dsp:txXfrm>
    </dsp:sp>
    <dsp:sp modelId="{5EE0A6D4-CB6D-44DA-B8DB-1ECE1AA0995D}">
      <dsp:nvSpPr>
        <dsp:cNvPr id="0" name=""/>
        <dsp:cNvSpPr/>
      </dsp:nvSpPr>
      <dsp:spPr>
        <a:xfrm>
          <a:off x="4613188" y="5092034"/>
          <a:ext cx="3840881" cy="1171468"/>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rtl="0">
            <a:lnSpc>
              <a:spcPct val="90000"/>
            </a:lnSpc>
            <a:spcBef>
              <a:spcPct val="0"/>
            </a:spcBef>
            <a:spcAft>
              <a:spcPct val="35000"/>
            </a:spcAft>
            <a:buNone/>
          </a:pPr>
          <a:r>
            <a:rPr lang="en-US" sz="2500" kern="1200"/>
            <a:t>.65-.69 = marginal reliability</a:t>
          </a:r>
          <a:endParaRPr lang="en-GB" sz="2500" kern="1200"/>
        </a:p>
      </dsp:txBody>
      <dsp:txXfrm>
        <a:off x="4613188" y="5092034"/>
        <a:ext cx="3840881" cy="1171468"/>
      </dsp:txXfrm>
    </dsp:sp>
    <dsp:sp modelId="{45132E88-CB71-4837-B682-F0E7CC8636EE}">
      <dsp:nvSpPr>
        <dsp:cNvPr id="0" name=""/>
        <dsp:cNvSpPr/>
      </dsp:nvSpPr>
      <dsp:spPr>
        <a:xfrm>
          <a:off x="4129" y="4266244"/>
          <a:ext cx="3840881" cy="1171468"/>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rtl="0">
            <a:lnSpc>
              <a:spcPct val="90000"/>
            </a:lnSpc>
            <a:spcBef>
              <a:spcPct val="0"/>
            </a:spcBef>
            <a:spcAft>
              <a:spcPct val="35000"/>
            </a:spcAft>
            <a:buNone/>
          </a:pPr>
          <a:r>
            <a:rPr lang="en-US" sz="2500" kern="1200"/>
            <a:t>lower thresholds are sometimes used in the literature. </a:t>
          </a:r>
          <a:endParaRPr lang="en-GB" sz="2500" kern="1200"/>
        </a:p>
      </dsp:txBody>
      <dsp:txXfrm>
        <a:off x="4129" y="4266244"/>
        <a:ext cx="3840881" cy="11714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7E9CB6-E2E1-4B4B-8023-D853245C61E0}">
      <dsp:nvSpPr>
        <dsp:cNvPr id="0" name=""/>
        <dsp:cNvSpPr/>
      </dsp:nvSpPr>
      <dsp:spPr>
        <a:xfrm rot="5481425">
          <a:off x="1772418" y="1115391"/>
          <a:ext cx="1745649" cy="210454"/>
        </a:xfrm>
        <a:prstGeom prst="rect">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991B7D3-9628-4CA9-8538-21D21C83A7B5}">
      <dsp:nvSpPr>
        <dsp:cNvPr id="0" name=""/>
        <dsp:cNvSpPr/>
      </dsp:nvSpPr>
      <dsp:spPr>
        <a:xfrm>
          <a:off x="2193921" y="342"/>
          <a:ext cx="2338387" cy="1403032"/>
        </a:xfrm>
        <a:prstGeom prst="roundRect">
          <a:avLst>
            <a:gd name="adj" fmla="val 10000"/>
          </a:avLst>
        </a:prstGeom>
        <a:solidFill>
          <a:schemeClr val="accent2">
            <a:shade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dirty="0"/>
            <a:t>Is my measurement valid? (Am I measuring what I think I am measuring?)</a:t>
          </a:r>
          <a:endParaRPr lang="en-GB" sz="1600" kern="1200" dirty="0"/>
        </a:p>
      </dsp:txBody>
      <dsp:txXfrm>
        <a:off x="2235014" y="41435"/>
        <a:ext cx="2256201" cy="1320846"/>
      </dsp:txXfrm>
    </dsp:sp>
    <dsp:sp modelId="{2311FE9F-1740-49AA-9F5D-F901085C304C}">
      <dsp:nvSpPr>
        <dsp:cNvPr id="0" name=""/>
        <dsp:cNvSpPr/>
      </dsp:nvSpPr>
      <dsp:spPr>
        <a:xfrm rot="5400000">
          <a:off x="1751991" y="2869182"/>
          <a:ext cx="1745159" cy="210454"/>
        </a:xfrm>
        <a:prstGeom prst="rect">
          <a:avLst/>
        </a:prstGeom>
        <a:solidFill>
          <a:schemeClr val="accent2">
            <a:shade val="90000"/>
            <a:hueOff val="177875"/>
            <a:satOff val="-949"/>
            <a:lumOff val="1243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8AA2F90-FC66-4586-97C4-2F2A16C3D612}">
      <dsp:nvSpPr>
        <dsp:cNvPr id="0" name=""/>
        <dsp:cNvSpPr/>
      </dsp:nvSpPr>
      <dsp:spPr>
        <a:xfrm>
          <a:off x="2152578" y="1754132"/>
          <a:ext cx="2338387" cy="1403032"/>
        </a:xfrm>
        <a:prstGeom prst="roundRect">
          <a:avLst>
            <a:gd name="adj" fmla="val 10000"/>
          </a:avLst>
        </a:prstGeom>
        <a:solidFill>
          <a:schemeClr val="accent2">
            <a:shade val="50000"/>
            <a:hueOff val="152231"/>
            <a:satOff val="1656"/>
            <a:lumOff val="1524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US" sz="1600" kern="1200"/>
            <a:t>Logical Validity (subjective process)</a:t>
          </a:r>
          <a:endParaRPr lang="en-GB" sz="1600" kern="1200"/>
        </a:p>
        <a:p>
          <a:pPr marL="114300" lvl="1" indent="-114300" algn="l" defTabSz="533400" rtl="0">
            <a:lnSpc>
              <a:spcPct val="90000"/>
            </a:lnSpc>
            <a:spcBef>
              <a:spcPct val="0"/>
            </a:spcBef>
            <a:spcAft>
              <a:spcPct val="15000"/>
            </a:spcAft>
            <a:buChar char="•"/>
          </a:pPr>
          <a:r>
            <a:rPr lang="en-US" sz="1200" kern="1200"/>
            <a:t>Face validity</a:t>
          </a:r>
          <a:endParaRPr lang="en-GB" sz="1200" kern="1200"/>
        </a:p>
        <a:p>
          <a:pPr marL="114300" lvl="1" indent="-114300" algn="l" defTabSz="533400" rtl="0">
            <a:lnSpc>
              <a:spcPct val="90000"/>
            </a:lnSpc>
            <a:spcBef>
              <a:spcPct val="0"/>
            </a:spcBef>
            <a:spcAft>
              <a:spcPct val="15000"/>
            </a:spcAft>
            <a:buChar char="•"/>
          </a:pPr>
          <a:r>
            <a:rPr lang="en-US" sz="1200" kern="1200"/>
            <a:t>Content validity</a:t>
          </a:r>
          <a:endParaRPr lang="en-GB" sz="1200" kern="1200"/>
        </a:p>
      </dsp:txBody>
      <dsp:txXfrm>
        <a:off x="2193671" y="1795225"/>
        <a:ext cx="2256201" cy="1320846"/>
      </dsp:txXfrm>
    </dsp:sp>
    <dsp:sp modelId="{5840DB66-FB9C-4F7D-9F8C-73BA2C52C548}">
      <dsp:nvSpPr>
        <dsp:cNvPr id="0" name=""/>
        <dsp:cNvSpPr/>
      </dsp:nvSpPr>
      <dsp:spPr>
        <a:xfrm>
          <a:off x="2628886" y="3746077"/>
          <a:ext cx="3101424" cy="210454"/>
        </a:xfrm>
        <a:prstGeom prst="rect">
          <a:avLst/>
        </a:prstGeom>
        <a:solidFill>
          <a:schemeClr val="accent2">
            <a:shade val="90000"/>
            <a:hueOff val="355749"/>
            <a:satOff val="-1898"/>
            <a:lumOff val="2486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3711637-C0EE-420C-B2A3-21C8E0D458FA}">
      <dsp:nvSpPr>
        <dsp:cNvPr id="0" name=""/>
        <dsp:cNvSpPr/>
      </dsp:nvSpPr>
      <dsp:spPr>
        <a:xfrm>
          <a:off x="2152578" y="3507923"/>
          <a:ext cx="2338387" cy="1403032"/>
        </a:xfrm>
        <a:prstGeom prst="roundRect">
          <a:avLst>
            <a:gd name="adj" fmla="val 10000"/>
          </a:avLst>
        </a:prstGeom>
        <a:solidFill>
          <a:schemeClr val="accent2">
            <a:shade val="50000"/>
            <a:hueOff val="304463"/>
            <a:satOff val="3311"/>
            <a:lumOff val="3048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t>A logically valid test simply appears to measure the right variable in its entirety?</a:t>
          </a:r>
        </a:p>
      </dsp:txBody>
      <dsp:txXfrm>
        <a:off x="2193671" y="3549016"/>
        <a:ext cx="2256201" cy="1320846"/>
      </dsp:txXfrm>
    </dsp:sp>
    <dsp:sp modelId="{4368BA7C-7CAF-4F99-A99D-FDD6E87A1871}">
      <dsp:nvSpPr>
        <dsp:cNvPr id="0" name=""/>
        <dsp:cNvSpPr/>
      </dsp:nvSpPr>
      <dsp:spPr>
        <a:xfrm rot="16200000">
          <a:off x="4862046" y="2869182"/>
          <a:ext cx="1745159" cy="210454"/>
        </a:xfrm>
        <a:prstGeom prst="rect">
          <a:avLst/>
        </a:prstGeom>
        <a:solidFill>
          <a:schemeClr val="accent2">
            <a:shade val="90000"/>
            <a:hueOff val="355749"/>
            <a:satOff val="-1898"/>
            <a:lumOff val="2486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345F161-5861-4C43-B0B7-7CFF1CDF92B9}">
      <dsp:nvSpPr>
        <dsp:cNvPr id="0" name=""/>
        <dsp:cNvSpPr/>
      </dsp:nvSpPr>
      <dsp:spPr>
        <a:xfrm>
          <a:off x="5262633" y="3507923"/>
          <a:ext cx="2338387" cy="1403032"/>
        </a:xfrm>
        <a:prstGeom prst="roundRect">
          <a:avLst>
            <a:gd name="adj" fmla="val 10000"/>
          </a:avLst>
        </a:prstGeom>
        <a:solidFill>
          <a:schemeClr val="accent2">
            <a:shade val="50000"/>
            <a:hueOff val="456694"/>
            <a:satOff val="4967"/>
            <a:lumOff val="4572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US" sz="1600" kern="1200"/>
            <a:t>Statistical Validity (Criterion-related validity)</a:t>
          </a:r>
          <a:endParaRPr lang="en-GB" sz="1600" kern="1200"/>
        </a:p>
        <a:p>
          <a:pPr marL="114300" lvl="1" indent="-114300" algn="l" defTabSz="533400" rtl="0">
            <a:lnSpc>
              <a:spcPct val="90000"/>
            </a:lnSpc>
            <a:spcBef>
              <a:spcPct val="0"/>
            </a:spcBef>
            <a:spcAft>
              <a:spcPct val="15000"/>
            </a:spcAft>
            <a:buChar char="•"/>
          </a:pPr>
          <a:r>
            <a:rPr lang="en-US" sz="1200" kern="1200"/>
            <a:t>Predictive</a:t>
          </a:r>
          <a:endParaRPr lang="en-GB" sz="1200" kern="1200"/>
        </a:p>
        <a:p>
          <a:pPr marL="114300" lvl="1" indent="-114300" algn="l" defTabSz="533400" rtl="0">
            <a:lnSpc>
              <a:spcPct val="90000"/>
            </a:lnSpc>
            <a:spcBef>
              <a:spcPct val="0"/>
            </a:spcBef>
            <a:spcAft>
              <a:spcPct val="15000"/>
            </a:spcAft>
            <a:buChar char="•"/>
          </a:pPr>
          <a:r>
            <a:rPr lang="en-US" sz="1200" kern="1200"/>
            <a:t>Concurrent</a:t>
          </a:r>
          <a:endParaRPr lang="en-GB" sz="1200" kern="1200"/>
        </a:p>
      </dsp:txBody>
      <dsp:txXfrm>
        <a:off x="5303726" y="3549016"/>
        <a:ext cx="2256201" cy="1320846"/>
      </dsp:txXfrm>
    </dsp:sp>
    <dsp:sp modelId="{BD3D9ADC-B82C-43A7-BA3E-3B7D6BD87BED}">
      <dsp:nvSpPr>
        <dsp:cNvPr id="0" name=""/>
        <dsp:cNvSpPr/>
      </dsp:nvSpPr>
      <dsp:spPr>
        <a:xfrm rot="16200000">
          <a:off x="4862046" y="1115391"/>
          <a:ext cx="1745159" cy="210454"/>
        </a:xfrm>
        <a:prstGeom prst="rect">
          <a:avLst/>
        </a:prstGeom>
        <a:solidFill>
          <a:schemeClr val="accent2">
            <a:shade val="90000"/>
            <a:hueOff val="177875"/>
            <a:satOff val="-949"/>
            <a:lumOff val="1243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EAF8367-3BAF-4A00-B464-573D0E545488}">
      <dsp:nvSpPr>
        <dsp:cNvPr id="0" name=""/>
        <dsp:cNvSpPr/>
      </dsp:nvSpPr>
      <dsp:spPr>
        <a:xfrm>
          <a:off x="5262633" y="1754132"/>
          <a:ext cx="2338387" cy="1403032"/>
        </a:xfrm>
        <a:prstGeom prst="roundRect">
          <a:avLst>
            <a:gd name="adj" fmla="val 10000"/>
          </a:avLst>
        </a:prstGeom>
        <a:solidFill>
          <a:schemeClr val="accent2">
            <a:shade val="50000"/>
            <a:hueOff val="304463"/>
            <a:satOff val="3311"/>
            <a:lumOff val="3048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t>A statistically valid test produces results that agree with other similar tests?</a:t>
          </a:r>
        </a:p>
      </dsp:txBody>
      <dsp:txXfrm>
        <a:off x="5303726" y="1795225"/>
        <a:ext cx="2256201" cy="1320846"/>
      </dsp:txXfrm>
    </dsp:sp>
    <dsp:sp modelId="{EB416379-9E7D-4ED1-8449-495BCB618B29}">
      <dsp:nvSpPr>
        <dsp:cNvPr id="0" name=""/>
        <dsp:cNvSpPr/>
      </dsp:nvSpPr>
      <dsp:spPr>
        <a:xfrm>
          <a:off x="5262633" y="342"/>
          <a:ext cx="2338387" cy="1403032"/>
        </a:xfrm>
        <a:prstGeom prst="roundRect">
          <a:avLst>
            <a:gd name="adj" fmla="val 10000"/>
          </a:avLst>
        </a:prstGeom>
        <a:solidFill>
          <a:schemeClr val="accent2">
            <a:shade val="50000"/>
            <a:hueOff val="152231"/>
            <a:satOff val="1656"/>
            <a:lumOff val="1524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US" sz="1600" kern="1200"/>
            <a:t>Logical/Statistical Validity</a:t>
          </a:r>
          <a:endParaRPr lang="en-GB" sz="1600" kern="1200"/>
        </a:p>
        <a:p>
          <a:pPr marL="114300" lvl="1" indent="-114300" algn="l" defTabSz="533400" rtl="0">
            <a:lnSpc>
              <a:spcPct val="90000"/>
            </a:lnSpc>
            <a:spcBef>
              <a:spcPct val="0"/>
            </a:spcBef>
            <a:spcAft>
              <a:spcPct val="15000"/>
            </a:spcAft>
            <a:buChar char="•"/>
          </a:pPr>
          <a:r>
            <a:rPr lang="en-US" sz="1200" kern="1200"/>
            <a:t>Construct validity</a:t>
          </a:r>
          <a:endParaRPr lang="en-GB" sz="1200" kern="1200"/>
        </a:p>
      </dsp:txBody>
      <dsp:txXfrm>
        <a:off x="5303726" y="41435"/>
        <a:ext cx="2256201" cy="13208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F73D8E-EB3B-489B-A7E9-E74C6EB42212}">
      <dsp:nvSpPr>
        <dsp:cNvPr id="0" name=""/>
        <dsp:cNvSpPr/>
      </dsp:nvSpPr>
      <dsp:spPr>
        <a:xfrm>
          <a:off x="0" y="0"/>
          <a:ext cx="807720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60A005-7BFB-4CB9-9103-833C826AFD03}">
      <dsp:nvSpPr>
        <dsp:cNvPr id="0" name=""/>
        <dsp:cNvSpPr/>
      </dsp:nvSpPr>
      <dsp:spPr>
        <a:xfrm>
          <a:off x="0" y="0"/>
          <a:ext cx="8077200" cy="830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GB" sz="2300" kern="1200" dirty="0">
              <a:solidFill>
                <a:schemeClr val="bg1"/>
              </a:solidFill>
            </a:rPr>
            <a:t>Is the survey measuring what it’s supposed to be measuring?</a:t>
          </a:r>
        </a:p>
      </dsp:txBody>
      <dsp:txXfrm>
        <a:off x="0" y="0"/>
        <a:ext cx="8077200" cy="83099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6A6155-DB6B-41EF-9B27-9D930982ABFA}">
      <dsp:nvSpPr>
        <dsp:cNvPr id="0" name=""/>
        <dsp:cNvSpPr/>
      </dsp:nvSpPr>
      <dsp:spPr>
        <a:xfrm>
          <a:off x="0" y="1772962"/>
          <a:ext cx="1895285" cy="207791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a:t>Typically measured using factor analysis</a:t>
          </a:r>
        </a:p>
      </dsp:txBody>
      <dsp:txXfrm>
        <a:off x="92520" y="1865482"/>
        <a:ext cx="1710245" cy="189287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B472BF-C634-4BB1-BBDE-F54CC8DD692A}">
      <dsp:nvSpPr>
        <dsp:cNvPr id="0" name=""/>
        <dsp:cNvSpPr/>
      </dsp:nvSpPr>
      <dsp:spPr>
        <a:xfrm>
          <a:off x="783" y="39"/>
          <a:ext cx="1523921" cy="1523921"/>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kern="1200"/>
            <a:t>Infers that a test is valid by definition</a:t>
          </a:r>
        </a:p>
      </dsp:txBody>
      <dsp:txXfrm>
        <a:off x="223956" y="223212"/>
        <a:ext cx="1077575" cy="1077575"/>
      </dsp:txXfrm>
    </dsp:sp>
    <dsp:sp modelId="{24014792-CD78-4769-BC97-CD6CD931B3A3}">
      <dsp:nvSpPr>
        <dsp:cNvPr id="0" name=""/>
        <dsp:cNvSpPr/>
      </dsp:nvSpPr>
      <dsp:spPr>
        <a:xfrm>
          <a:off x="2376674" y="431038"/>
          <a:ext cx="3476249" cy="51432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2376674" y="533903"/>
        <a:ext cx="3321952" cy="308593"/>
      </dsp:txXfrm>
    </dsp:sp>
    <dsp:sp modelId="{1F3EBB71-D3EF-4EFB-90F9-A49747E73BA5}">
      <dsp:nvSpPr>
        <dsp:cNvPr id="0" name=""/>
        <dsp:cNvSpPr/>
      </dsp:nvSpPr>
      <dsp:spPr>
        <a:xfrm>
          <a:off x="6731883" y="39"/>
          <a:ext cx="1523921" cy="1523921"/>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kern="1200"/>
            <a:t>It is clear that the test measures what it is supposed to</a:t>
          </a:r>
        </a:p>
      </dsp:txBody>
      <dsp:txXfrm>
        <a:off x="6955056" y="223212"/>
        <a:ext cx="1077575" cy="1077575"/>
      </dsp:txXfrm>
    </dsp:sp>
    <dsp:sp modelId="{CFE89221-5DF0-4E6A-B0AF-FC8EC9D8E4C7}">
      <dsp:nvSpPr>
        <dsp:cNvPr id="0" name=""/>
        <dsp:cNvSpPr/>
      </dsp:nvSpPr>
      <dsp:spPr>
        <a:xfrm rot="10800000">
          <a:off x="2412736" y="845453"/>
          <a:ext cx="3476249" cy="51432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2567033" y="948318"/>
        <a:ext cx="3321952" cy="30859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BB00B7-E6E0-4490-949F-C6ECAAA6761E}">
      <dsp:nvSpPr>
        <dsp:cNvPr id="0" name=""/>
        <dsp:cNvSpPr/>
      </dsp:nvSpPr>
      <dsp:spPr>
        <a:xfrm>
          <a:off x="1533906" y="412057"/>
          <a:ext cx="3114294" cy="140854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dirty="0"/>
            <a:t>Infers that the test measures all aspects contributing to the variable of interest</a:t>
          </a:r>
        </a:p>
      </dsp:txBody>
      <dsp:txXfrm>
        <a:off x="1533906" y="412057"/>
        <a:ext cx="3114294" cy="1408545"/>
      </dsp:txXfrm>
    </dsp:sp>
    <dsp:sp modelId="{B5E47CA1-9FC6-458F-ABDB-0F49AA7286D9}">
      <dsp:nvSpPr>
        <dsp:cNvPr id="0" name=""/>
        <dsp:cNvSpPr/>
      </dsp:nvSpPr>
      <dsp:spPr>
        <a:xfrm>
          <a:off x="0" y="240031"/>
          <a:ext cx="1394460" cy="1752596"/>
        </a:xfrm>
        <a:prstGeom prst="rect">
          <a:avLst/>
        </a:prstGeom>
        <a:blipFill rotWithShape="1">
          <a:blip xmlns:r="http://schemas.openxmlformats.org/officeDocument/2006/relationships" r:embed="rId1"/>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CC3C4D-94B9-4A13-B369-6CCCE5D07461}">
      <dsp:nvSpPr>
        <dsp:cNvPr id="0" name=""/>
        <dsp:cNvSpPr/>
      </dsp:nvSpPr>
      <dsp:spPr>
        <a:xfrm>
          <a:off x="0" y="409661"/>
          <a:ext cx="8644555" cy="3024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3449549-FF69-486D-80E8-0AD58D9E8725}">
      <dsp:nvSpPr>
        <dsp:cNvPr id="0" name=""/>
        <dsp:cNvSpPr/>
      </dsp:nvSpPr>
      <dsp:spPr>
        <a:xfrm>
          <a:off x="432227" y="232541"/>
          <a:ext cx="6051188" cy="3542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721" tIns="0" rIns="228721" bIns="0" numCol="1" spcCol="1270" anchor="ctr" anchorCtr="0">
          <a:noAutofit/>
        </a:bodyPr>
        <a:lstStyle/>
        <a:p>
          <a:pPr marL="0" lvl="0" indent="0" algn="l" defTabSz="533400" rtl="0">
            <a:lnSpc>
              <a:spcPct val="90000"/>
            </a:lnSpc>
            <a:spcBef>
              <a:spcPct val="0"/>
            </a:spcBef>
            <a:spcAft>
              <a:spcPct val="35000"/>
            </a:spcAft>
            <a:buNone/>
          </a:pPr>
          <a:r>
            <a:rPr lang="en-GB" sz="1200" kern="1200" dirty="0"/>
            <a:t>Infers that the test produces similar results to a previously validated test </a:t>
          </a:r>
        </a:p>
      </dsp:txBody>
      <dsp:txXfrm>
        <a:off x="449520" y="249834"/>
        <a:ext cx="6016602" cy="31965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96D3E2-4197-480D-A5F6-30F65BFEB236}">
      <dsp:nvSpPr>
        <dsp:cNvPr id="0" name=""/>
        <dsp:cNvSpPr/>
      </dsp:nvSpPr>
      <dsp:spPr>
        <a:xfrm>
          <a:off x="1037416" y="462"/>
          <a:ext cx="4424378" cy="1901527"/>
        </a:xfrm>
        <a:prstGeom prst="chevron">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13970" rIns="0" bIns="13970" numCol="1" spcCol="1270" anchor="ctr" anchorCtr="0">
          <a:noAutofit/>
        </a:bodyPr>
        <a:lstStyle/>
        <a:p>
          <a:pPr marL="0" lvl="0" indent="0" algn="ctr" defTabSz="977900" rtl="0">
            <a:lnSpc>
              <a:spcPct val="90000"/>
            </a:lnSpc>
            <a:spcBef>
              <a:spcPct val="0"/>
            </a:spcBef>
            <a:spcAft>
              <a:spcPct val="35000"/>
            </a:spcAft>
            <a:buNone/>
          </a:pPr>
          <a:r>
            <a:rPr lang="en-GB" sz="2200" kern="1200" dirty="0"/>
            <a:t>Infers that the test provides a valid reflection of future performance using a similar test </a:t>
          </a:r>
        </a:p>
      </dsp:txBody>
      <dsp:txXfrm>
        <a:off x="1988180" y="462"/>
        <a:ext cx="2522851" cy="190152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1C2654-0F21-4A12-80EA-0423B40B4246}">
      <dsp:nvSpPr>
        <dsp:cNvPr id="0" name=""/>
        <dsp:cNvSpPr/>
      </dsp:nvSpPr>
      <dsp:spPr>
        <a:xfrm>
          <a:off x="0" y="0"/>
          <a:ext cx="849788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0DDC51-25C6-479D-8247-CFC99699E48B}">
      <dsp:nvSpPr>
        <dsp:cNvPr id="0" name=""/>
        <dsp:cNvSpPr/>
      </dsp:nvSpPr>
      <dsp:spPr>
        <a:xfrm>
          <a:off x="0" y="0"/>
          <a:ext cx="8497888" cy="1081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dirty="0">
              <a:solidFill>
                <a:schemeClr val="bg1"/>
              </a:solidFill>
            </a:rPr>
            <a:t>Infers not only that the test is measuring what it is supposed to, but also that it is capable of detecting what </a:t>
          </a:r>
          <a:r>
            <a:rPr lang="en-GB" sz="2100" i="1" kern="1200" dirty="0">
              <a:solidFill>
                <a:schemeClr val="bg1"/>
              </a:solidFill>
            </a:rPr>
            <a:t>should</a:t>
          </a:r>
          <a:r>
            <a:rPr lang="en-GB" sz="2100" kern="1200" dirty="0">
              <a:solidFill>
                <a:schemeClr val="bg1"/>
              </a:solidFill>
            </a:rPr>
            <a:t> exist, theoretically</a:t>
          </a:r>
        </a:p>
      </dsp:txBody>
      <dsp:txXfrm>
        <a:off x="0" y="0"/>
        <a:ext cx="8497888" cy="1081415"/>
      </dsp:txXfrm>
    </dsp:sp>
    <dsp:sp modelId="{E08EF2CD-E719-4BE4-9B64-C70243A3823D}">
      <dsp:nvSpPr>
        <dsp:cNvPr id="0" name=""/>
        <dsp:cNvSpPr/>
      </dsp:nvSpPr>
      <dsp:spPr>
        <a:xfrm>
          <a:off x="0" y="1081415"/>
          <a:ext cx="849788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925A5E-D478-4166-9979-898CEC3D7A32}">
      <dsp:nvSpPr>
        <dsp:cNvPr id="0" name=""/>
        <dsp:cNvSpPr/>
      </dsp:nvSpPr>
      <dsp:spPr>
        <a:xfrm>
          <a:off x="0" y="1081415"/>
          <a:ext cx="8497888" cy="1081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endParaRPr lang="en-GB" sz="2100" kern="1200" dirty="0"/>
        </a:p>
        <a:p>
          <a:pPr marL="0" lvl="0" indent="0" algn="l" defTabSz="933450" rtl="0">
            <a:lnSpc>
              <a:spcPct val="90000"/>
            </a:lnSpc>
            <a:spcBef>
              <a:spcPct val="0"/>
            </a:spcBef>
            <a:spcAft>
              <a:spcPct val="35000"/>
            </a:spcAft>
            <a:buNone/>
          </a:pPr>
          <a:r>
            <a:rPr lang="en-GB" sz="2100" kern="1200" dirty="0"/>
            <a:t>Therefore relates to hypothetical or intangible constructs </a:t>
          </a:r>
        </a:p>
      </dsp:txBody>
      <dsp:txXfrm>
        <a:off x="0" y="1081415"/>
        <a:ext cx="8497888" cy="108141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AlternatingPictureBlocks">
  <dgm:title val=""/>
  <dgm:desc val=""/>
  <dgm:catLst>
    <dgm:cat type="picture" pri="15000"/>
    <dgm:cat type="pictureconvert" pri="15000"/>
    <dgm:cat type="list" pri="13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primFontSz" for="des" ptType="node" op="equ" val="65"/>
      <dgm:constr type="w" for="ch" forName="comp" refType="w"/>
      <dgm:constr type="h" for="ch" forName="comp" refType="h"/>
      <dgm:constr type="h" for="ch" forName="sibTrans" refType="w" refFor="ch" refForName="comp" op="equ" fact="0.05"/>
    </dgm:constrLst>
    <dgm:ruleLst/>
    <dgm:forEach name="Name0" axis="ch" ptType="node">
      <dgm:layoutNode name="comp" styleLbl="node1">
        <dgm:alg type="composite">
          <dgm:param type="ar" val="3.30"/>
        </dgm:alg>
        <dgm:shape xmlns:r="http://schemas.openxmlformats.org/officeDocument/2006/relationships" r:blip="">
          <dgm:adjLst/>
        </dgm:shape>
        <dgm:presOf/>
        <dgm:choose name="Name1">
          <dgm:if name="Name2" func="var" arg="dir" op="equ" val="norm">
            <dgm:choose name="Name4">
              <dgm:if name="Name5" axis="desOrSelf" ptType="node" func="posOdd" op="equ" val="1">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if>
              <dgm:else name="Name6">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else>
            </dgm:choose>
          </dgm:if>
          <dgm:else name="Name3">
            <dgm:choose name="Name7">
              <dgm:if name="Name8" axis="desOrSelf" ptType="node" func="posOdd" op="equ" val="1">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if>
              <dgm:else name="Name9">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else>
            </dgm:choose>
          </dgm:else>
        </dgm:choose>
        <dgm:ruleLst/>
        <dgm:layoutNode name="rect2" styleLbl="node1">
          <dgm:varLst>
            <dgm:bulletEnabled val="1"/>
          </dgm:varLst>
          <dgm:alg type="tx"/>
          <dgm:shape xmlns:r="http://schemas.openxmlformats.org/officeDocument/2006/relationships" type="rect" r:blip="">
            <dgm:adjLst/>
          </dgm:shape>
          <dgm:presOf axis="desOrSelf" ptType="node"/>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 styleLbl="lnNod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7CAC8B-D8A6-4A12-96B6-AF5AC2288680}" type="datetimeFigureOut">
              <a:rPr lang="en-GB" smtClean="0"/>
              <a:t>06/11/2022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D14C68-3C81-4225-8C40-89205EAD0C29}" type="slidenum">
              <a:rPr lang="en-GB" smtClean="0"/>
              <a:t>‹#›</a:t>
            </a:fld>
            <a:endParaRPr lang="en-GB"/>
          </a:p>
        </p:txBody>
      </p:sp>
    </p:spTree>
    <p:extLst>
      <p:ext uri="{BB962C8B-B14F-4D97-AF65-F5344CB8AC3E}">
        <p14:creationId xmlns:p14="http://schemas.microsoft.com/office/powerpoint/2010/main" val="17459396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a:lstStyle>
            <a:lvl1pPr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F66E1F5-A1C6-4B86-BCDB-7DE110D61D40}" type="slidenum">
              <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S PGothic"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S PGothic" panose="020B0600070205080204" pitchFamily="34" charset="-128"/>
              <a:cs typeface="+mn-cs"/>
            </a:endParaRPr>
          </a:p>
        </p:txBody>
      </p:sp>
      <p:sp>
        <p:nvSpPr>
          <p:cNvPr id="65539" name="Rectangle 2"/>
          <p:cNvSpPr>
            <a:spLocks noGrp="1" noRot="1" noChangeAspect="1" noChangeArrowheads="1" noTextEdit="1"/>
          </p:cNvSpPr>
          <p:nvPr>
            <p:ph type="sldImg"/>
          </p:nvPr>
        </p:nvSpPr>
        <p:spPr>
          <a:ln/>
        </p:spPr>
      </p:sp>
      <p:sp>
        <p:nvSpPr>
          <p:cNvPr id="65540"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pPr eaLnBrk="1" hangingPunct="1">
              <a:defRPr/>
            </a:pPr>
            <a:endParaRPr lang="en-GB" dirty="0">
              <a:latin typeface="Times New Roman" charset="0"/>
              <a:ea typeface="ＭＳ Ｐゴシック" charset="0"/>
              <a:cs typeface="+mn-cs"/>
            </a:endParaRPr>
          </a:p>
        </p:txBody>
      </p:sp>
    </p:spTree>
    <p:extLst>
      <p:ext uri="{BB962C8B-B14F-4D97-AF65-F5344CB8AC3E}">
        <p14:creationId xmlns:p14="http://schemas.microsoft.com/office/powerpoint/2010/main" val="33726476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a:lstStyle>
            <a:lvl1pPr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0C81A37-CCA2-47DF-8466-022AE3060E09}" type="slidenum">
              <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S PGothic"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S PGothic" panose="020B0600070205080204" pitchFamily="34" charset="-128"/>
              <a:cs typeface="+mn-cs"/>
            </a:endParaRPr>
          </a:p>
        </p:txBody>
      </p:sp>
      <p:sp>
        <p:nvSpPr>
          <p:cNvPr id="67587" name="Rectangle 2"/>
          <p:cNvSpPr>
            <a:spLocks noGrp="1" noRot="1" noChangeAspect="1" noChangeArrowheads="1" noTextEdit="1"/>
          </p:cNvSpPr>
          <p:nvPr>
            <p:ph type="sldImg"/>
          </p:nvPr>
        </p:nvSpPr>
        <p:spPr>
          <a:ln/>
        </p:spPr>
      </p:sp>
      <p:sp>
        <p:nvSpPr>
          <p:cNvPr id="67588"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pPr eaLnBrk="1" hangingPunct="1">
              <a:defRPr/>
            </a:pPr>
            <a:endParaRPr lang="en-US">
              <a:latin typeface="Times New Roman" charset="0"/>
              <a:ea typeface="ＭＳ Ｐゴシック" charset="0"/>
              <a:cs typeface="+mn-cs"/>
            </a:endParaRPr>
          </a:p>
        </p:txBody>
      </p:sp>
    </p:spTree>
    <p:extLst>
      <p:ext uri="{BB962C8B-B14F-4D97-AF65-F5344CB8AC3E}">
        <p14:creationId xmlns:p14="http://schemas.microsoft.com/office/powerpoint/2010/main" val="13582065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a:lstStyle>
            <a:lvl1pPr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5D1B9B8A-206B-4D5B-A5C3-D059DAE20426}" type="slidenum">
              <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S PGothic"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S PGothic" panose="020B0600070205080204" pitchFamily="34" charset="-128"/>
              <a:cs typeface="+mn-cs"/>
            </a:endParaRPr>
          </a:p>
        </p:txBody>
      </p:sp>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pPr eaLnBrk="1" hangingPunct="1">
              <a:defRPr/>
            </a:pPr>
            <a:endParaRPr lang="en-GB" altLang="en-US" dirty="0">
              <a:cs typeface="ＭＳ Ｐゴシック" charset="0"/>
            </a:endParaRPr>
          </a:p>
        </p:txBody>
      </p:sp>
    </p:spTree>
    <p:extLst>
      <p:ext uri="{BB962C8B-B14F-4D97-AF65-F5344CB8AC3E}">
        <p14:creationId xmlns:p14="http://schemas.microsoft.com/office/powerpoint/2010/main" val="14915756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8A03C8E9-4BCE-49AE-AB35-054B164D11DE}" type="datetimeFigureOut">
              <a:rPr lang="en-GB" smtClean="0"/>
              <a:t>06/11/2022</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EE957343-755C-4D04-A7AE-5C424BD15D29}" type="slidenum">
              <a:rPr lang="en-GB" smtClean="0"/>
              <a:t>‹#›</a:t>
            </a:fld>
            <a:endParaRPr lang="en-GB"/>
          </a:p>
        </p:txBody>
      </p:sp>
    </p:spTree>
    <p:extLst>
      <p:ext uri="{BB962C8B-B14F-4D97-AF65-F5344CB8AC3E}">
        <p14:creationId xmlns:p14="http://schemas.microsoft.com/office/powerpoint/2010/main" val="36423204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03C8E9-4BCE-49AE-AB35-054B164D11DE}" type="datetimeFigureOut">
              <a:rPr lang="en-GB" smtClean="0"/>
              <a:t>06/11/2022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957343-755C-4D04-A7AE-5C424BD15D29}" type="slidenum">
              <a:rPr lang="en-GB" smtClean="0"/>
              <a:t>‹#›</a:t>
            </a:fld>
            <a:endParaRPr lang="en-GB"/>
          </a:p>
        </p:txBody>
      </p:sp>
    </p:spTree>
    <p:extLst>
      <p:ext uri="{BB962C8B-B14F-4D97-AF65-F5344CB8AC3E}">
        <p14:creationId xmlns:p14="http://schemas.microsoft.com/office/powerpoint/2010/main" val="31543664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03C8E9-4BCE-49AE-AB35-054B164D11DE}" type="datetimeFigureOut">
              <a:rPr lang="en-GB" smtClean="0"/>
              <a:t>06/11/2022</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E957343-755C-4D04-A7AE-5C424BD15D29}" type="slidenum">
              <a:rPr lang="en-GB" smtClean="0"/>
              <a:t>‹#›</a:t>
            </a:fld>
            <a:endParaRPr lang="en-GB"/>
          </a:p>
        </p:txBody>
      </p:sp>
    </p:spTree>
    <p:extLst>
      <p:ext uri="{BB962C8B-B14F-4D97-AF65-F5344CB8AC3E}">
        <p14:creationId xmlns:p14="http://schemas.microsoft.com/office/powerpoint/2010/main" val="30576929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A03C8E9-4BCE-49AE-AB35-054B164D11DE}" type="datetimeFigureOut">
              <a:rPr lang="en-GB" smtClean="0"/>
              <a:t>06/11/2022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957343-755C-4D04-A7AE-5C424BD15D29}" type="slidenum">
              <a:rPr lang="en-GB" smtClean="0"/>
              <a:t>‹#›</a:t>
            </a:fld>
            <a:endParaRPr lang="en-GB"/>
          </a:p>
        </p:txBody>
      </p:sp>
    </p:spTree>
    <p:extLst>
      <p:ext uri="{BB962C8B-B14F-4D97-AF65-F5344CB8AC3E}">
        <p14:creationId xmlns:p14="http://schemas.microsoft.com/office/powerpoint/2010/main" val="14830141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03C8E9-4BCE-49AE-AB35-054B164D11DE}" type="datetimeFigureOut">
              <a:rPr lang="en-GB" smtClean="0"/>
              <a:t>06/11/2022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957343-755C-4D04-A7AE-5C424BD15D29}" type="slidenum">
              <a:rPr lang="en-GB" smtClean="0"/>
              <a:t>‹#›</a:t>
            </a:fld>
            <a:endParaRPr lang="en-GB"/>
          </a:p>
        </p:txBody>
      </p:sp>
    </p:spTree>
    <p:extLst>
      <p:ext uri="{BB962C8B-B14F-4D97-AF65-F5344CB8AC3E}">
        <p14:creationId xmlns:p14="http://schemas.microsoft.com/office/powerpoint/2010/main" val="40631013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A03C8E9-4BCE-49AE-AB35-054B164D11DE}" type="datetimeFigureOut">
              <a:rPr lang="en-GB" smtClean="0"/>
              <a:t>06/11/2022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957343-755C-4D04-A7AE-5C424BD15D29}" type="slidenum">
              <a:rPr lang="en-GB" smtClean="0"/>
              <a:t>‹#›</a:t>
            </a:fld>
            <a:endParaRPr lang="en-GB"/>
          </a:p>
        </p:txBody>
      </p:sp>
    </p:spTree>
    <p:extLst>
      <p:ext uri="{BB962C8B-B14F-4D97-AF65-F5344CB8AC3E}">
        <p14:creationId xmlns:p14="http://schemas.microsoft.com/office/powerpoint/2010/main" val="26382944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03C8E9-4BCE-49AE-AB35-054B164D11DE}" type="datetimeFigureOut">
              <a:rPr lang="en-GB" smtClean="0"/>
              <a:t>06/11/2022</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EE957343-755C-4D04-A7AE-5C424BD15D29}" type="slidenum">
              <a:rPr lang="en-GB" smtClean="0"/>
              <a:t>‹#›</a:t>
            </a:fld>
            <a:endParaRPr lang="en-GB"/>
          </a:p>
        </p:txBody>
      </p:sp>
    </p:spTree>
    <p:extLst>
      <p:ext uri="{BB962C8B-B14F-4D97-AF65-F5344CB8AC3E}">
        <p14:creationId xmlns:p14="http://schemas.microsoft.com/office/powerpoint/2010/main" val="41943665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A03C8E9-4BCE-49AE-AB35-054B164D11DE}" type="datetimeFigureOut">
              <a:rPr lang="en-GB" smtClean="0"/>
              <a:t>06/11/2022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E957343-755C-4D04-A7AE-5C424BD15D29}" type="slidenum">
              <a:rPr lang="en-GB" smtClean="0"/>
              <a:t>‹#›</a:t>
            </a:fld>
            <a:endParaRPr lang="en-GB"/>
          </a:p>
        </p:txBody>
      </p:sp>
    </p:spTree>
    <p:extLst>
      <p:ext uri="{BB962C8B-B14F-4D97-AF65-F5344CB8AC3E}">
        <p14:creationId xmlns:p14="http://schemas.microsoft.com/office/powerpoint/2010/main" val="18366583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A03C8E9-4BCE-49AE-AB35-054B164D11DE}" type="datetimeFigureOut">
              <a:rPr lang="en-GB" smtClean="0"/>
              <a:t>06/11/2022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E957343-755C-4D04-A7AE-5C424BD15D29}" type="slidenum">
              <a:rPr lang="en-GB" smtClean="0"/>
              <a:t>‹#›</a:t>
            </a:fld>
            <a:endParaRPr lang="en-GB"/>
          </a:p>
        </p:txBody>
      </p:sp>
    </p:spTree>
    <p:extLst>
      <p:ext uri="{BB962C8B-B14F-4D97-AF65-F5344CB8AC3E}">
        <p14:creationId xmlns:p14="http://schemas.microsoft.com/office/powerpoint/2010/main" val="3322446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A03C8E9-4BCE-49AE-AB35-054B164D11DE}" type="datetimeFigureOut">
              <a:rPr lang="en-GB" smtClean="0"/>
              <a:t>06/11/2022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E957343-755C-4D04-A7AE-5C424BD15D29}" type="slidenum">
              <a:rPr lang="en-GB" smtClean="0"/>
              <a:t>‹#›</a:t>
            </a:fld>
            <a:endParaRPr lang="en-GB"/>
          </a:p>
        </p:txBody>
      </p:sp>
    </p:spTree>
    <p:extLst>
      <p:ext uri="{BB962C8B-B14F-4D97-AF65-F5344CB8AC3E}">
        <p14:creationId xmlns:p14="http://schemas.microsoft.com/office/powerpoint/2010/main" val="15370435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A03C8E9-4BCE-49AE-AB35-054B164D11DE}" type="datetimeFigureOut">
              <a:rPr lang="en-GB" smtClean="0"/>
              <a:t>06/11/2022</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E957343-755C-4D04-A7AE-5C424BD15D29}" type="slidenum">
              <a:rPr lang="en-GB" smtClean="0"/>
              <a:t>‹#›</a:t>
            </a:fld>
            <a:endParaRPr lang="en-GB"/>
          </a:p>
        </p:txBody>
      </p:sp>
    </p:spTree>
    <p:extLst>
      <p:ext uri="{BB962C8B-B14F-4D97-AF65-F5344CB8AC3E}">
        <p14:creationId xmlns:p14="http://schemas.microsoft.com/office/powerpoint/2010/main" val="3570542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A03C8E9-4BCE-49AE-AB35-054B164D11DE}" type="datetimeFigureOut">
              <a:rPr lang="en-GB" smtClean="0"/>
              <a:t>06/11/2022</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E957343-755C-4D04-A7AE-5C424BD15D29}" type="slidenum">
              <a:rPr lang="en-GB" smtClean="0"/>
              <a:t>‹#›</a:t>
            </a:fld>
            <a:endParaRPr lang="en-GB"/>
          </a:p>
        </p:txBody>
      </p:sp>
    </p:spTree>
    <p:extLst>
      <p:ext uri="{BB962C8B-B14F-4D97-AF65-F5344CB8AC3E}">
        <p14:creationId xmlns:p14="http://schemas.microsoft.com/office/powerpoint/2010/main" val="23892170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03C8E9-4BCE-49AE-AB35-054B164D11DE}" type="datetimeFigureOut">
              <a:rPr lang="en-GB" smtClean="0"/>
              <a:t>06/11/2022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E957343-755C-4D04-A7AE-5C424BD15D29}" type="slidenum">
              <a:rPr lang="en-GB" smtClean="0"/>
              <a:t>‹#›</a:t>
            </a:fld>
            <a:endParaRPr lang="en-GB"/>
          </a:p>
        </p:txBody>
      </p:sp>
    </p:spTree>
    <p:extLst>
      <p:ext uri="{BB962C8B-B14F-4D97-AF65-F5344CB8AC3E}">
        <p14:creationId xmlns:p14="http://schemas.microsoft.com/office/powerpoint/2010/main" val="30493223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A03C8E9-4BCE-49AE-AB35-054B164D11DE}" type="datetimeFigureOut">
              <a:rPr lang="en-GB" smtClean="0"/>
              <a:t>06/11/2022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957343-755C-4D04-A7AE-5C424BD15D29}" type="slidenum">
              <a:rPr lang="en-GB" smtClean="0"/>
              <a:t>‹#›</a:t>
            </a:fld>
            <a:endParaRPr lang="en-GB"/>
          </a:p>
        </p:txBody>
      </p:sp>
    </p:spTree>
    <p:extLst>
      <p:ext uri="{BB962C8B-B14F-4D97-AF65-F5344CB8AC3E}">
        <p14:creationId xmlns:p14="http://schemas.microsoft.com/office/powerpoint/2010/main" val="6106948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A03C8E9-4BCE-49AE-AB35-054B164D11DE}" type="datetimeFigureOut">
              <a:rPr lang="en-GB" smtClean="0"/>
              <a:t>06/11/2022</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EE957343-755C-4D04-A7AE-5C424BD15D29}" type="slidenum">
              <a:rPr lang="en-GB" smtClean="0"/>
              <a:t>‹#›</a:t>
            </a:fld>
            <a:endParaRPr lang="en-GB"/>
          </a:p>
        </p:txBody>
      </p:sp>
    </p:spTree>
    <p:extLst>
      <p:ext uri="{BB962C8B-B14F-4D97-AF65-F5344CB8AC3E}">
        <p14:creationId xmlns:p14="http://schemas.microsoft.com/office/powerpoint/2010/main" val="7315270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8A03C8E9-4BCE-49AE-AB35-054B164D11DE}" type="datetimeFigureOut">
              <a:rPr lang="en-GB" smtClean="0"/>
              <a:t>06/11/2022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957343-755C-4D04-A7AE-5C424BD15D29}" type="slidenum">
              <a:rPr lang="en-GB" smtClean="0"/>
              <a:t>‹#›</a:t>
            </a:fld>
            <a:endParaRPr lang="en-GB"/>
          </a:p>
        </p:txBody>
      </p:sp>
    </p:spTree>
    <p:extLst>
      <p:ext uri="{BB962C8B-B14F-4D97-AF65-F5344CB8AC3E}">
        <p14:creationId xmlns:p14="http://schemas.microsoft.com/office/powerpoint/2010/main" val="2437418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8A03C8E9-4BCE-49AE-AB35-054B164D11DE}" type="datetimeFigureOut">
              <a:rPr lang="en-GB" smtClean="0"/>
              <a:t>06/11/2022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E957343-755C-4D04-A7AE-5C424BD15D29}" type="slidenum">
              <a:rPr lang="en-GB" smtClean="0"/>
              <a:t>‹#›</a:t>
            </a:fld>
            <a:endParaRPr lang="en-GB"/>
          </a:p>
        </p:txBody>
      </p:sp>
    </p:spTree>
    <p:extLst>
      <p:ext uri="{BB962C8B-B14F-4D97-AF65-F5344CB8AC3E}">
        <p14:creationId xmlns:p14="http://schemas.microsoft.com/office/powerpoint/2010/main" val="19003542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8A03C8E9-4BCE-49AE-AB35-054B164D11DE}" type="datetimeFigureOut">
              <a:rPr lang="en-GB" smtClean="0"/>
              <a:t>06/11/2022</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EE957343-755C-4D04-A7AE-5C424BD15D29}" type="slidenum">
              <a:rPr lang="en-GB" smtClean="0"/>
              <a:t>‹#›</a:t>
            </a:fld>
            <a:endParaRPr lang="en-GB"/>
          </a:p>
        </p:txBody>
      </p:sp>
    </p:spTree>
    <p:extLst>
      <p:ext uri="{BB962C8B-B14F-4D97-AF65-F5344CB8AC3E}">
        <p14:creationId xmlns:p14="http://schemas.microsoft.com/office/powerpoint/2010/main" val="2880574266"/>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2.xml.rels><?xml version="1.0" encoding="UTF-8" standalone="yes"?>
<Relationships xmlns="http://schemas.openxmlformats.org/package/2006/relationships"><Relationship Id="rId8" Type="http://schemas.openxmlformats.org/officeDocument/2006/relationships/diagramLayout" Target="../diagrams/layout4.xml"/><Relationship Id="rId13" Type="http://schemas.openxmlformats.org/officeDocument/2006/relationships/diagramLayout" Target="../diagrams/layout5.xml"/><Relationship Id="rId3" Type="http://schemas.openxmlformats.org/officeDocument/2006/relationships/diagramLayout" Target="../diagrams/layout3.xml"/><Relationship Id="rId7" Type="http://schemas.openxmlformats.org/officeDocument/2006/relationships/diagramData" Target="../diagrams/data4.xml"/><Relationship Id="rId12" Type="http://schemas.openxmlformats.org/officeDocument/2006/relationships/diagramData" Target="../diagrams/data5.xml"/><Relationship Id="rId2" Type="http://schemas.openxmlformats.org/officeDocument/2006/relationships/diagramData" Target="../diagrams/data3.xml"/><Relationship Id="rId16" Type="http://schemas.microsoft.com/office/2007/relationships/diagramDrawing" Target="../diagrams/drawing5.xml"/><Relationship Id="rId1" Type="http://schemas.openxmlformats.org/officeDocument/2006/relationships/slideLayout" Target="../slideLayouts/slideLayout2.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5" Type="http://schemas.openxmlformats.org/officeDocument/2006/relationships/diagramColors" Target="../diagrams/colors5.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 Id="rId14" Type="http://schemas.openxmlformats.org/officeDocument/2006/relationships/diagramQuickStyle" Target="../diagrams/quickStyle5.xml"/></Relationships>
</file>

<file path=ppt/slides/_rels/slide23.xml.rels><?xml version="1.0" encoding="UTF-8" standalone="yes"?>
<Relationships xmlns="http://schemas.openxmlformats.org/package/2006/relationships"><Relationship Id="rId8" Type="http://schemas.openxmlformats.org/officeDocument/2006/relationships/image" Target="../media/image3.jpeg"/><Relationship Id="rId13" Type="http://schemas.microsoft.com/office/2007/relationships/diagramDrawing" Target="../diagrams/drawing7.xml"/><Relationship Id="rId3" Type="http://schemas.openxmlformats.org/officeDocument/2006/relationships/diagramData" Target="../diagrams/data6.xml"/><Relationship Id="rId7" Type="http://schemas.microsoft.com/office/2007/relationships/diagramDrawing" Target="../diagrams/drawing6.xml"/><Relationship Id="rId12" Type="http://schemas.openxmlformats.org/officeDocument/2006/relationships/diagramColors" Target="../diagrams/colors7.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6.xml"/><Relationship Id="rId11" Type="http://schemas.openxmlformats.org/officeDocument/2006/relationships/diagramQuickStyle" Target="../diagrams/quickStyle7.xml"/><Relationship Id="rId5" Type="http://schemas.openxmlformats.org/officeDocument/2006/relationships/diagramQuickStyle" Target="../diagrams/quickStyle6.xml"/><Relationship Id="rId10" Type="http://schemas.openxmlformats.org/officeDocument/2006/relationships/diagramLayout" Target="../diagrams/layout7.xml"/><Relationship Id="rId4" Type="http://schemas.openxmlformats.org/officeDocument/2006/relationships/diagramLayout" Target="../diagrams/layout6.xml"/><Relationship Id="rId9" Type="http://schemas.openxmlformats.org/officeDocument/2006/relationships/diagramData" Target="../diagrams/data7.xml"/></Relationships>
</file>

<file path=ppt/slides/_rels/slide24.xml.rels><?xml version="1.0" encoding="UTF-8" standalone="yes"?>
<Relationships xmlns="http://schemas.openxmlformats.org/package/2006/relationships"><Relationship Id="rId8" Type="http://schemas.openxmlformats.org/officeDocument/2006/relationships/image" Target="../media/image5.jpeg"/><Relationship Id="rId13" Type="http://schemas.openxmlformats.org/officeDocument/2006/relationships/diagramColors" Target="../diagrams/colors9.xml"/><Relationship Id="rId3" Type="http://schemas.openxmlformats.org/officeDocument/2006/relationships/diagramData" Target="../diagrams/data8.xml"/><Relationship Id="rId7" Type="http://schemas.microsoft.com/office/2007/relationships/diagramDrawing" Target="../diagrams/drawing8.xml"/><Relationship Id="rId12" Type="http://schemas.openxmlformats.org/officeDocument/2006/relationships/diagramQuickStyle" Target="../diagrams/quickStyle9.xml"/><Relationship Id="rId2" Type="http://schemas.openxmlformats.org/officeDocument/2006/relationships/notesSlide" Target="../notesSlides/notesSlide2.xml"/><Relationship Id="rId16"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8.xml"/><Relationship Id="rId11" Type="http://schemas.openxmlformats.org/officeDocument/2006/relationships/diagramLayout" Target="../diagrams/layout9.xml"/><Relationship Id="rId5" Type="http://schemas.openxmlformats.org/officeDocument/2006/relationships/diagramQuickStyle" Target="../diagrams/quickStyle8.xml"/><Relationship Id="rId15" Type="http://schemas.openxmlformats.org/officeDocument/2006/relationships/image" Target="../media/image7.png"/><Relationship Id="rId10" Type="http://schemas.openxmlformats.org/officeDocument/2006/relationships/diagramData" Target="../diagrams/data9.xml"/><Relationship Id="rId4" Type="http://schemas.openxmlformats.org/officeDocument/2006/relationships/diagramLayout" Target="../diagrams/layout8.xml"/><Relationship Id="rId9" Type="http://schemas.openxmlformats.org/officeDocument/2006/relationships/image" Target="../media/image6.jpeg"/><Relationship Id="rId14" Type="http://schemas.microsoft.com/office/2007/relationships/diagramDrawing" Target="../diagrams/drawing9.xml"/></Relationships>
</file>

<file path=ppt/slides/_rels/slide25.xml.rels><?xml version="1.0" encoding="UTF-8" standalone="yes"?>
<Relationships xmlns="http://schemas.openxmlformats.org/package/2006/relationships"><Relationship Id="rId8" Type="http://schemas.openxmlformats.org/officeDocument/2006/relationships/hyperlink" Target="http://photos1.blogger.com/img/173/2267/320/Ross%20sportsmanship.jpg" TargetMode="External"/><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10" Type="http://schemas.openxmlformats.org/officeDocument/2006/relationships/image" Target="../media/image10.jpeg"/><Relationship Id="rId4" Type="http://schemas.openxmlformats.org/officeDocument/2006/relationships/diagramLayout" Target="../diagrams/layout10.xml"/><Relationship Id="rId9" Type="http://schemas.openxmlformats.org/officeDocument/2006/relationships/image" Target="../media/image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4FA47-0173-48BE-A7EC-C1871F27272C}"/>
              </a:ext>
            </a:extLst>
          </p:cNvPr>
          <p:cNvSpPr>
            <a:spLocks noGrp="1"/>
          </p:cNvSpPr>
          <p:nvPr>
            <p:ph type="ctrTitle"/>
          </p:nvPr>
        </p:nvSpPr>
        <p:spPr/>
        <p:txBody>
          <a:bodyPr>
            <a:normAutofit fontScale="90000"/>
          </a:bodyPr>
          <a:lstStyle/>
          <a:p>
            <a:r>
              <a:rPr lang="en-GB" dirty="0"/>
              <a:t>Recap on what we have covered so far (Quantitative Research Methods) </a:t>
            </a:r>
          </a:p>
        </p:txBody>
      </p:sp>
      <p:sp>
        <p:nvSpPr>
          <p:cNvPr id="3" name="Subtitle 2">
            <a:extLst>
              <a:ext uri="{FF2B5EF4-FFF2-40B4-BE49-F238E27FC236}">
                <a16:creationId xmlns:a16="http://schemas.microsoft.com/office/drawing/2014/main" id="{B8A8E35B-20F3-4C5E-BF33-DCCAAC76F7F3}"/>
              </a:ext>
            </a:extLst>
          </p:cNvPr>
          <p:cNvSpPr>
            <a:spLocks noGrp="1"/>
          </p:cNvSpPr>
          <p:nvPr>
            <p:ph type="subTitle" idx="1"/>
          </p:nvPr>
        </p:nvSpPr>
        <p:spPr/>
        <p:txBody>
          <a:bodyPr/>
          <a:lstStyle/>
          <a:p>
            <a:r>
              <a:rPr lang="en-GB" dirty="0"/>
              <a:t>Dr Stuart Jones</a:t>
            </a:r>
          </a:p>
        </p:txBody>
      </p:sp>
    </p:spTree>
    <p:extLst>
      <p:ext uri="{BB962C8B-B14F-4D97-AF65-F5344CB8AC3E}">
        <p14:creationId xmlns:p14="http://schemas.microsoft.com/office/powerpoint/2010/main" val="31838429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650EE-84D1-4288-BC3B-703B367738EC}"/>
              </a:ext>
            </a:extLst>
          </p:cNvPr>
          <p:cNvSpPr>
            <a:spLocks noGrp="1"/>
          </p:cNvSpPr>
          <p:nvPr>
            <p:ph type="title"/>
          </p:nvPr>
        </p:nvSpPr>
        <p:spPr/>
        <p:txBody>
          <a:bodyPr/>
          <a:lstStyle/>
          <a:p>
            <a:r>
              <a:rPr lang="en-GB" dirty="0"/>
              <a:t>Aims of the Session. </a:t>
            </a:r>
          </a:p>
        </p:txBody>
      </p:sp>
      <p:sp>
        <p:nvSpPr>
          <p:cNvPr id="3" name="Content Placeholder 2">
            <a:extLst>
              <a:ext uri="{FF2B5EF4-FFF2-40B4-BE49-F238E27FC236}">
                <a16:creationId xmlns:a16="http://schemas.microsoft.com/office/drawing/2014/main" id="{6F552DE0-66DA-4190-9ED2-5D4205351375}"/>
              </a:ext>
            </a:extLst>
          </p:cNvPr>
          <p:cNvSpPr>
            <a:spLocks noGrp="1"/>
          </p:cNvSpPr>
          <p:nvPr>
            <p:ph idx="1"/>
          </p:nvPr>
        </p:nvSpPr>
        <p:spPr/>
        <p:txBody>
          <a:bodyPr>
            <a:normAutofit/>
          </a:bodyPr>
          <a:lstStyle/>
          <a:p>
            <a:r>
              <a:rPr lang="en-GB" dirty="0"/>
              <a:t>To recap on what we have covered so far – Quantitative Research Methods. </a:t>
            </a:r>
          </a:p>
          <a:p>
            <a:pPr lvl="1"/>
            <a:r>
              <a:rPr lang="en-GB" dirty="0"/>
              <a:t>Session 1 – Recap and T test. </a:t>
            </a:r>
          </a:p>
          <a:p>
            <a:pPr lvl="1"/>
            <a:r>
              <a:rPr lang="en-GB" dirty="0"/>
              <a:t>Session 2 – One Way </a:t>
            </a:r>
            <a:r>
              <a:rPr lang="en-GB" dirty="0" err="1"/>
              <a:t>Anova</a:t>
            </a:r>
            <a:endParaRPr lang="en-GB" dirty="0"/>
          </a:p>
          <a:p>
            <a:pPr lvl="1"/>
            <a:r>
              <a:rPr lang="en-GB" dirty="0"/>
              <a:t>Session 3 – Factorial </a:t>
            </a:r>
            <a:r>
              <a:rPr lang="en-GB" dirty="0" err="1"/>
              <a:t>Anova</a:t>
            </a:r>
            <a:endParaRPr lang="en-GB" dirty="0"/>
          </a:p>
          <a:p>
            <a:pPr lvl="1"/>
            <a:r>
              <a:rPr lang="en-GB" dirty="0"/>
              <a:t>Session 4 – Ethical Considerations</a:t>
            </a:r>
          </a:p>
          <a:p>
            <a:pPr lvl="1"/>
            <a:r>
              <a:rPr lang="en-GB" dirty="0"/>
              <a:t> – Data Cleaning and Screening. </a:t>
            </a:r>
          </a:p>
          <a:p>
            <a:pPr lvl="1"/>
            <a:r>
              <a:rPr lang="en-GB" dirty="0"/>
              <a:t>Session 5 – Scale Development – Reliability and Validity. </a:t>
            </a:r>
          </a:p>
          <a:p>
            <a:pPr lvl="1"/>
            <a:endParaRPr lang="en-GB" dirty="0"/>
          </a:p>
          <a:p>
            <a:pPr lvl="1"/>
            <a:endParaRPr lang="en-GB" dirty="0"/>
          </a:p>
          <a:p>
            <a:pPr lvl="1"/>
            <a:endParaRPr lang="en-GB" dirty="0"/>
          </a:p>
          <a:p>
            <a:pPr lvl="1"/>
            <a:endParaRPr lang="en-GB" dirty="0"/>
          </a:p>
          <a:p>
            <a:pPr lvl="1"/>
            <a:endParaRPr lang="en-GB" dirty="0"/>
          </a:p>
          <a:p>
            <a:pPr lvl="1"/>
            <a:endParaRPr lang="en-GB" dirty="0"/>
          </a:p>
        </p:txBody>
      </p:sp>
    </p:spTree>
    <p:extLst>
      <p:ext uri="{BB962C8B-B14F-4D97-AF65-F5344CB8AC3E}">
        <p14:creationId xmlns:p14="http://schemas.microsoft.com/office/powerpoint/2010/main" val="40489698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50CB5-A517-42FC-B5CC-8D1D874CBE38}"/>
              </a:ext>
            </a:extLst>
          </p:cNvPr>
          <p:cNvSpPr>
            <a:spLocks noGrp="1"/>
          </p:cNvSpPr>
          <p:nvPr>
            <p:ph type="title"/>
          </p:nvPr>
        </p:nvSpPr>
        <p:spPr/>
        <p:txBody>
          <a:bodyPr/>
          <a:lstStyle/>
          <a:p>
            <a:r>
              <a:rPr lang="en-GB" dirty="0"/>
              <a:t>Session 1 – Recap. </a:t>
            </a:r>
          </a:p>
        </p:txBody>
      </p:sp>
      <p:sp>
        <p:nvSpPr>
          <p:cNvPr id="3" name="Content Placeholder 2">
            <a:extLst>
              <a:ext uri="{FF2B5EF4-FFF2-40B4-BE49-F238E27FC236}">
                <a16:creationId xmlns:a16="http://schemas.microsoft.com/office/drawing/2014/main" id="{064A6B48-903E-4C11-B797-DE5B7C478336}"/>
              </a:ext>
            </a:extLst>
          </p:cNvPr>
          <p:cNvSpPr>
            <a:spLocks noGrp="1"/>
          </p:cNvSpPr>
          <p:nvPr>
            <p:ph idx="1"/>
          </p:nvPr>
        </p:nvSpPr>
        <p:spPr/>
        <p:txBody>
          <a:bodyPr>
            <a:normAutofit fontScale="55000" lnSpcReduction="20000"/>
          </a:bodyPr>
          <a:lstStyle/>
          <a:p>
            <a:r>
              <a:rPr lang="en-GB" dirty="0"/>
              <a:t>Scientific Approach</a:t>
            </a:r>
          </a:p>
          <a:p>
            <a:pPr lvl="1"/>
            <a:r>
              <a:rPr lang="en-GB" dirty="0"/>
              <a:t>What is Quantitative Research. </a:t>
            </a:r>
          </a:p>
          <a:p>
            <a:pPr lvl="1"/>
            <a:r>
              <a:rPr lang="en-GB" dirty="0"/>
              <a:t>Why use Quantitative Research Methods (e.g. Hypothesis testing). </a:t>
            </a:r>
          </a:p>
          <a:p>
            <a:r>
              <a:rPr lang="en-GB" dirty="0"/>
              <a:t>Designing Research. </a:t>
            </a:r>
          </a:p>
          <a:p>
            <a:pPr lvl="1"/>
            <a:r>
              <a:rPr lang="en-GB" dirty="0"/>
              <a:t> What question are you asking?</a:t>
            </a:r>
          </a:p>
          <a:p>
            <a:pPr lvl="1"/>
            <a:r>
              <a:rPr lang="en-GB" dirty="0"/>
              <a:t>How can you test this with specific hypotheses?</a:t>
            </a:r>
          </a:p>
          <a:p>
            <a:pPr lvl="1"/>
            <a:r>
              <a:rPr lang="en-GB" dirty="0"/>
              <a:t>What are the variables</a:t>
            </a:r>
          </a:p>
          <a:p>
            <a:pPr lvl="1"/>
            <a:r>
              <a:rPr lang="en-GB" dirty="0"/>
              <a:t>What type of data</a:t>
            </a:r>
          </a:p>
          <a:p>
            <a:pPr lvl="1"/>
            <a:r>
              <a:rPr lang="en-GB" dirty="0"/>
              <a:t>How will you analyse the data</a:t>
            </a:r>
          </a:p>
          <a:p>
            <a:pPr lvl="1"/>
            <a:r>
              <a:rPr lang="en-GB" dirty="0"/>
              <a:t>Type of Sample</a:t>
            </a:r>
          </a:p>
          <a:p>
            <a:r>
              <a:rPr lang="en-GB" dirty="0"/>
              <a:t>Descriptive Statistics. </a:t>
            </a:r>
          </a:p>
          <a:p>
            <a:pPr lvl="1"/>
            <a:r>
              <a:rPr lang="en-GB" dirty="0"/>
              <a:t>Mean, Mode and Median. </a:t>
            </a:r>
          </a:p>
          <a:p>
            <a:pPr lvl="1"/>
            <a:r>
              <a:rPr lang="en-GB" dirty="0"/>
              <a:t>Frequency</a:t>
            </a:r>
          </a:p>
          <a:p>
            <a:pPr lvl="1"/>
            <a:r>
              <a:rPr lang="en-GB" dirty="0"/>
              <a:t>Variation and Dispersion (e.g. Range / Variance / Standard Deviation). </a:t>
            </a:r>
          </a:p>
          <a:p>
            <a:endParaRPr lang="en-GB" dirty="0"/>
          </a:p>
          <a:p>
            <a:endParaRPr lang="en-GB" dirty="0"/>
          </a:p>
        </p:txBody>
      </p:sp>
    </p:spTree>
    <p:extLst>
      <p:ext uri="{BB962C8B-B14F-4D97-AF65-F5344CB8AC3E}">
        <p14:creationId xmlns:p14="http://schemas.microsoft.com/office/powerpoint/2010/main" val="3279785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90499-FDA9-4F80-B5AF-4F82D53903AF}"/>
              </a:ext>
            </a:extLst>
          </p:cNvPr>
          <p:cNvSpPr>
            <a:spLocks noGrp="1"/>
          </p:cNvSpPr>
          <p:nvPr>
            <p:ph type="title"/>
          </p:nvPr>
        </p:nvSpPr>
        <p:spPr/>
        <p:txBody>
          <a:bodyPr/>
          <a:lstStyle/>
          <a:p>
            <a:r>
              <a:rPr lang="en-GB" dirty="0"/>
              <a:t>Session 1 –Recap. </a:t>
            </a:r>
          </a:p>
        </p:txBody>
      </p:sp>
      <p:sp>
        <p:nvSpPr>
          <p:cNvPr id="3" name="Content Placeholder 2">
            <a:extLst>
              <a:ext uri="{FF2B5EF4-FFF2-40B4-BE49-F238E27FC236}">
                <a16:creationId xmlns:a16="http://schemas.microsoft.com/office/drawing/2014/main" id="{230C8818-55B1-4ED5-A707-F384FA320D36}"/>
              </a:ext>
            </a:extLst>
          </p:cNvPr>
          <p:cNvSpPr>
            <a:spLocks noGrp="1"/>
          </p:cNvSpPr>
          <p:nvPr>
            <p:ph sz="half" idx="1"/>
          </p:nvPr>
        </p:nvSpPr>
        <p:spPr/>
        <p:txBody>
          <a:bodyPr>
            <a:normAutofit fontScale="92500" lnSpcReduction="20000"/>
          </a:bodyPr>
          <a:lstStyle/>
          <a:p>
            <a:r>
              <a:rPr lang="en-GB" dirty="0"/>
              <a:t>Hypothesis</a:t>
            </a:r>
          </a:p>
          <a:p>
            <a:pPr lvl="1"/>
            <a:r>
              <a:rPr lang="en-GB" dirty="0"/>
              <a:t>Experimental Hypothesis</a:t>
            </a:r>
          </a:p>
          <a:p>
            <a:pPr lvl="2"/>
            <a:r>
              <a:rPr lang="en-GB" dirty="0"/>
              <a:t>One Tailed vs Two Tailed. </a:t>
            </a:r>
          </a:p>
          <a:p>
            <a:pPr lvl="1"/>
            <a:r>
              <a:rPr lang="en-GB" dirty="0"/>
              <a:t>Null Hypothesis</a:t>
            </a:r>
          </a:p>
          <a:p>
            <a:endParaRPr lang="en-GB" dirty="0"/>
          </a:p>
          <a:p>
            <a:r>
              <a:rPr lang="en-GB" dirty="0"/>
              <a:t>Variables</a:t>
            </a:r>
          </a:p>
          <a:p>
            <a:pPr lvl="1"/>
            <a:r>
              <a:rPr lang="en-GB" dirty="0"/>
              <a:t>Independent</a:t>
            </a:r>
          </a:p>
          <a:p>
            <a:pPr lvl="1"/>
            <a:r>
              <a:rPr lang="en-GB" dirty="0"/>
              <a:t>Dependent</a:t>
            </a:r>
          </a:p>
          <a:p>
            <a:pPr lvl="1"/>
            <a:r>
              <a:rPr lang="en-GB" dirty="0"/>
              <a:t>Confounding</a:t>
            </a:r>
          </a:p>
          <a:p>
            <a:endParaRPr lang="en-GB" dirty="0"/>
          </a:p>
        </p:txBody>
      </p:sp>
      <p:sp>
        <p:nvSpPr>
          <p:cNvPr id="4" name="Content Placeholder 3">
            <a:extLst>
              <a:ext uri="{FF2B5EF4-FFF2-40B4-BE49-F238E27FC236}">
                <a16:creationId xmlns:a16="http://schemas.microsoft.com/office/drawing/2014/main" id="{3F2B4F27-5C91-4F25-BF35-9FCD9939FC80}"/>
              </a:ext>
            </a:extLst>
          </p:cNvPr>
          <p:cNvSpPr>
            <a:spLocks noGrp="1"/>
          </p:cNvSpPr>
          <p:nvPr>
            <p:ph sz="half" idx="2"/>
          </p:nvPr>
        </p:nvSpPr>
        <p:spPr/>
        <p:txBody>
          <a:bodyPr>
            <a:normAutofit fontScale="92500" lnSpcReduction="20000"/>
          </a:bodyPr>
          <a:lstStyle/>
          <a:p>
            <a:r>
              <a:rPr lang="en-GB" dirty="0"/>
              <a:t>Types of Design</a:t>
            </a:r>
          </a:p>
          <a:p>
            <a:pPr lvl="1"/>
            <a:r>
              <a:rPr lang="en-GB" dirty="0"/>
              <a:t>Independent measures/unrelated/between-subjects design</a:t>
            </a:r>
          </a:p>
          <a:p>
            <a:pPr lvl="1"/>
            <a:r>
              <a:rPr lang="en-GB" dirty="0"/>
              <a:t>Repeated measures/related/within-subjects design</a:t>
            </a:r>
          </a:p>
          <a:p>
            <a:endParaRPr lang="en-GB" dirty="0"/>
          </a:p>
          <a:p>
            <a:r>
              <a:rPr lang="en-GB" dirty="0"/>
              <a:t>Data Types</a:t>
            </a:r>
          </a:p>
          <a:p>
            <a:pPr lvl="1"/>
            <a:r>
              <a:rPr lang="en-GB" dirty="0"/>
              <a:t>Interval</a:t>
            </a:r>
          </a:p>
          <a:p>
            <a:pPr lvl="1"/>
            <a:r>
              <a:rPr lang="en-GB" dirty="0"/>
              <a:t>Ratio</a:t>
            </a:r>
          </a:p>
          <a:p>
            <a:pPr lvl="1"/>
            <a:r>
              <a:rPr lang="en-GB" dirty="0"/>
              <a:t>Nominal</a:t>
            </a:r>
          </a:p>
          <a:p>
            <a:pPr lvl="1"/>
            <a:r>
              <a:rPr lang="en-GB" dirty="0"/>
              <a:t>Ordinal</a:t>
            </a:r>
          </a:p>
          <a:p>
            <a:endParaRPr lang="en-GB" dirty="0"/>
          </a:p>
        </p:txBody>
      </p:sp>
    </p:spTree>
    <p:extLst>
      <p:ext uri="{BB962C8B-B14F-4D97-AF65-F5344CB8AC3E}">
        <p14:creationId xmlns:p14="http://schemas.microsoft.com/office/powerpoint/2010/main" val="1734564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1E256FE-340A-44DB-97F6-A0CCBD9620E4}"/>
              </a:ext>
            </a:extLst>
          </p:cNvPr>
          <p:cNvSpPr>
            <a:spLocks noGrp="1"/>
          </p:cNvSpPr>
          <p:nvPr>
            <p:ph type="title"/>
          </p:nvPr>
        </p:nvSpPr>
        <p:spPr/>
        <p:txBody>
          <a:bodyPr/>
          <a:lstStyle/>
          <a:p>
            <a:r>
              <a:rPr lang="en-GB" dirty="0"/>
              <a:t>Session 1 –Recap</a:t>
            </a:r>
          </a:p>
        </p:txBody>
      </p:sp>
      <p:sp>
        <p:nvSpPr>
          <p:cNvPr id="6" name="Content Placeholder 5">
            <a:extLst>
              <a:ext uri="{FF2B5EF4-FFF2-40B4-BE49-F238E27FC236}">
                <a16:creationId xmlns:a16="http://schemas.microsoft.com/office/drawing/2014/main" id="{D16C0423-BB88-47D2-B2B1-9A40E734ABDD}"/>
              </a:ext>
            </a:extLst>
          </p:cNvPr>
          <p:cNvSpPr>
            <a:spLocks noGrp="1"/>
          </p:cNvSpPr>
          <p:nvPr>
            <p:ph idx="1"/>
          </p:nvPr>
        </p:nvSpPr>
        <p:spPr>
          <a:xfrm>
            <a:off x="838200" y="2186194"/>
            <a:ext cx="10515600" cy="5110315"/>
          </a:xfrm>
        </p:spPr>
        <p:txBody>
          <a:bodyPr>
            <a:normAutofit/>
          </a:bodyPr>
          <a:lstStyle/>
          <a:p>
            <a:r>
              <a:rPr lang="en-GB" dirty="0"/>
              <a:t>Types of Tests</a:t>
            </a:r>
          </a:p>
          <a:p>
            <a:pPr lvl="1"/>
            <a:r>
              <a:rPr lang="en-GB" dirty="0"/>
              <a:t>See next slide. </a:t>
            </a:r>
          </a:p>
          <a:p>
            <a:pPr lvl="1"/>
            <a:endParaRPr lang="en-GB" dirty="0"/>
          </a:p>
          <a:p>
            <a:r>
              <a:rPr lang="en-GB" dirty="0"/>
              <a:t>Statistical Testing</a:t>
            </a:r>
          </a:p>
          <a:p>
            <a:pPr lvl="1"/>
            <a:r>
              <a:rPr lang="en-GB" dirty="0"/>
              <a:t>Remember P &lt; .05</a:t>
            </a:r>
          </a:p>
          <a:p>
            <a:pPr lvl="1"/>
            <a:r>
              <a:rPr lang="en-GB" dirty="0"/>
              <a:t>How to report it in APA version 7. </a:t>
            </a:r>
          </a:p>
          <a:p>
            <a:endParaRPr lang="en-GB" dirty="0"/>
          </a:p>
          <a:p>
            <a:r>
              <a:rPr lang="en-GB" dirty="0"/>
              <a:t>Ethics in Design</a:t>
            </a:r>
          </a:p>
          <a:p>
            <a:pPr lvl="1"/>
            <a:r>
              <a:rPr lang="en-GB" dirty="0"/>
              <a:t>Duty of Care to the Participants. </a:t>
            </a:r>
          </a:p>
          <a:p>
            <a:pPr lvl="2"/>
            <a:r>
              <a:rPr lang="en-GB" dirty="0"/>
              <a:t>Informed Consent</a:t>
            </a:r>
          </a:p>
          <a:p>
            <a:pPr lvl="2"/>
            <a:r>
              <a:rPr lang="en-GB" dirty="0"/>
              <a:t>Right to Withdraw</a:t>
            </a:r>
          </a:p>
          <a:p>
            <a:pPr lvl="2"/>
            <a:r>
              <a:rPr lang="en-GB" dirty="0"/>
              <a:t>Debriefing. </a:t>
            </a:r>
          </a:p>
        </p:txBody>
      </p:sp>
    </p:spTree>
    <p:extLst>
      <p:ext uri="{BB962C8B-B14F-4D97-AF65-F5344CB8AC3E}">
        <p14:creationId xmlns:p14="http://schemas.microsoft.com/office/powerpoint/2010/main" val="36049292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09DD9-EB15-4FCE-8DFA-321B1211239A}"/>
              </a:ext>
            </a:extLst>
          </p:cNvPr>
          <p:cNvSpPr>
            <a:spLocks noGrp="1"/>
          </p:cNvSpPr>
          <p:nvPr>
            <p:ph type="title"/>
          </p:nvPr>
        </p:nvSpPr>
        <p:spPr/>
        <p:txBody>
          <a:bodyPr/>
          <a:lstStyle/>
          <a:p>
            <a:r>
              <a:rPr lang="en-GB" dirty="0"/>
              <a:t>Session 1-  </a:t>
            </a:r>
          </a:p>
        </p:txBody>
      </p:sp>
      <p:pic>
        <p:nvPicPr>
          <p:cNvPr id="4" name="Content Placeholder 3">
            <a:extLst>
              <a:ext uri="{FF2B5EF4-FFF2-40B4-BE49-F238E27FC236}">
                <a16:creationId xmlns:a16="http://schemas.microsoft.com/office/drawing/2014/main" id="{AC9B1028-6D71-4E8C-B5BB-408027D28C41}"/>
              </a:ext>
            </a:extLst>
          </p:cNvPr>
          <p:cNvPicPr>
            <a:picLocks noGrp="1" noChangeAspect="1"/>
          </p:cNvPicPr>
          <p:nvPr>
            <p:ph idx="1"/>
          </p:nvPr>
        </p:nvPicPr>
        <p:blipFill>
          <a:blip r:embed="rId2"/>
          <a:stretch>
            <a:fillRect/>
          </a:stretch>
        </p:blipFill>
        <p:spPr>
          <a:xfrm>
            <a:off x="822385" y="2375140"/>
            <a:ext cx="10610489" cy="4341962"/>
          </a:xfrm>
          <a:prstGeom prst="rect">
            <a:avLst/>
          </a:prstGeom>
        </p:spPr>
      </p:pic>
    </p:spTree>
    <p:extLst>
      <p:ext uri="{BB962C8B-B14F-4D97-AF65-F5344CB8AC3E}">
        <p14:creationId xmlns:p14="http://schemas.microsoft.com/office/powerpoint/2010/main" val="34410939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B08EE-EAA2-4CC6-A0EB-DC05F66B49C1}"/>
              </a:ext>
            </a:extLst>
          </p:cNvPr>
          <p:cNvSpPr>
            <a:spLocks noGrp="1"/>
          </p:cNvSpPr>
          <p:nvPr>
            <p:ph type="title"/>
          </p:nvPr>
        </p:nvSpPr>
        <p:spPr/>
        <p:txBody>
          <a:bodyPr/>
          <a:lstStyle/>
          <a:p>
            <a:r>
              <a:rPr lang="en-GB" dirty="0"/>
              <a:t>Session 1– The T Test. </a:t>
            </a:r>
          </a:p>
        </p:txBody>
      </p:sp>
      <p:sp>
        <p:nvSpPr>
          <p:cNvPr id="3" name="Content Placeholder 2">
            <a:extLst>
              <a:ext uri="{FF2B5EF4-FFF2-40B4-BE49-F238E27FC236}">
                <a16:creationId xmlns:a16="http://schemas.microsoft.com/office/drawing/2014/main" id="{078B0730-C8CF-445B-8569-88A0CB4FB791}"/>
              </a:ext>
            </a:extLst>
          </p:cNvPr>
          <p:cNvSpPr>
            <a:spLocks noGrp="1"/>
          </p:cNvSpPr>
          <p:nvPr>
            <p:ph idx="1"/>
          </p:nvPr>
        </p:nvSpPr>
        <p:spPr>
          <a:xfrm>
            <a:off x="780690" y="2415398"/>
            <a:ext cx="10515600" cy="4894052"/>
          </a:xfrm>
        </p:spPr>
        <p:txBody>
          <a:bodyPr/>
          <a:lstStyle/>
          <a:p>
            <a:pPr>
              <a:lnSpc>
                <a:spcPct val="80000"/>
              </a:lnSpc>
            </a:pPr>
            <a:r>
              <a:rPr lang="en-GB" altLang="en-US" dirty="0"/>
              <a:t>Use</a:t>
            </a:r>
          </a:p>
          <a:p>
            <a:pPr lvl="1">
              <a:lnSpc>
                <a:spcPct val="80000"/>
              </a:lnSpc>
            </a:pPr>
            <a:r>
              <a:rPr lang="en-GB" altLang="en-US" dirty="0"/>
              <a:t>When making two comparisons</a:t>
            </a:r>
          </a:p>
          <a:p>
            <a:pPr lvl="1">
              <a:lnSpc>
                <a:spcPct val="80000"/>
              </a:lnSpc>
            </a:pPr>
            <a:r>
              <a:rPr lang="en-GB" altLang="en-US" dirty="0"/>
              <a:t>Just be clear whether a ‘related’ or ‘unrelated’ comparison is involved</a:t>
            </a:r>
          </a:p>
          <a:p>
            <a:pPr lvl="1">
              <a:lnSpc>
                <a:spcPct val="80000"/>
              </a:lnSpc>
            </a:pPr>
            <a:endParaRPr lang="en-GB" altLang="en-US" dirty="0"/>
          </a:p>
          <a:p>
            <a:pPr>
              <a:lnSpc>
                <a:spcPct val="80000"/>
              </a:lnSpc>
            </a:pPr>
            <a:r>
              <a:rPr lang="en-GB" altLang="en-US" dirty="0"/>
              <a:t>The test rationale</a:t>
            </a:r>
          </a:p>
          <a:p>
            <a:pPr lvl="1">
              <a:lnSpc>
                <a:spcPct val="80000"/>
              </a:lnSpc>
            </a:pPr>
            <a:r>
              <a:rPr lang="en-GB" altLang="en-US" dirty="0"/>
              <a:t>Related t-test</a:t>
            </a:r>
          </a:p>
          <a:p>
            <a:pPr lvl="2">
              <a:lnSpc>
                <a:spcPct val="80000"/>
              </a:lnSpc>
            </a:pPr>
            <a:r>
              <a:rPr lang="en-GB" altLang="en-US" dirty="0"/>
              <a:t>Calculates the difference between each participants pair of scores</a:t>
            </a:r>
          </a:p>
          <a:p>
            <a:pPr lvl="2">
              <a:lnSpc>
                <a:spcPct val="80000"/>
              </a:lnSpc>
            </a:pPr>
            <a:r>
              <a:rPr lang="en-GB" altLang="en-US" dirty="0"/>
              <a:t>Works out the mean of these differences</a:t>
            </a:r>
          </a:p>
          <a:p>
            <a:pPr lvl="2">
              <a:lnSpc>
                <a:spcPct val="80000"/>
              </a:lnSpc>
            </a:pPr>
            <a:r>
              <a:rPr lang="en-GB" altLang="en-US" dirty="0"/>
              <a:t>If the null hypothesis is correct, the difference between the scores should be close to zero</a:t>
            </a:r>
          </a:p>
          <a:p>
            <a:pPr lvl="2">
              <a:lnSpc>
                <a:spcPct val="80000"/>
              </a:lnSpc>
            </a:pPr>
            <a:r>
              <a:rPr lang="en-GB" altLang="en-US" dirty="0"/>
              <a:t>The t-test compares the observed mean difference with a hypothetical mean difference of zero and works out if this difference is statistically significant.</a:t>
            </a:r>
          </a:p>
          <a:p>
            <a:endParaRPr lang="en-GB" dirty="0"/>
          </a:p>
        </p:txBody>
      </p:sp>
    </p:spTree>
    <p:extLst>
      <p:ext uri="{BB962C8B-B14F-4D97-AF65-F5344CB8AC3E}">
        <p14:creationId xmlns:p14="http://schemas.microsoft.com/office/powerpoint/2010/main" val="22921424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35141-B7B2-48BA-A4CC-76744BB20234}"/>
              </a:ext>
            </a:extLst>
          </p:cNvPr>
          <p:cNvSpPr>
            <a:spLocks noGrp="1"/>
          </p:cNvSpPr>
          <p:nvPr>
            <p:ph type="title"/>
          </p:nvPr>
        </p:nvSpPr>
        <p:spPr/>
        <p:txBody>
          <a:bodyPr/>
          <a:lstStyle/>
          <a:p>
            <a:r>
              <a:rPr lang="en-GB" dirty="0"/>
              <a:t>Session 1 The T Test. </a:t>
            </a:r>
          </a:p>
        </p:txBody>
      </p:sp>
      <p:sp>
        <p:nvSpPr>
          <p:cNvPr id="3" name="Content Placeholder 2">
            <a:extLst>
              <a:ext uri="{FF2B5EF4-FFF2-40B4-BE49-F238E27FC236}">
                <a16:creationId xmlns:a16="http://schemas.microsoft.com/office/drawing/2014/main" id="{BDD7B4FC-9E9D-4CB1-BD9B-C4FC6AA1514E}"/>
              </a:ext>
            </a:extLst>
          </p:cNvPr>
          <p:cNvSpPr>
            <a:spLocks noGrp="1"/>
          </p:cNvSpPr>
          <p:nvPr>
            <p:ph idx="1"/>
          </p:nvPr>
        </p:nvSpPr>
        <p:spPr>
          <a:xfrm>
            <a:off x="1154954" y="2603500"/>
            <a:ext cx="8825659" cy="3843308"/>
          </a:xfrm>
        </p:spPr>
        <p:txBody>
          <a:bodyPr/>
          <a:lstStyle/>
          <a:p>
            <a:r>
              <a:rPr lang="en-GB" altLang="en-US" dirty="0"/>
              <a:t>Number of comparisons</a:t>
            </a:r>
          </a:p>
          <a:p>
            <a:pPr lvl="1"/>
            <a:r>
              <a:rPr lang="en-GB" altLang="en-US" dirty="0"/>
              <a:t>If two groups/occasions</a:t>
            </a:r>
          </a:p>
          <a:p>
            <a:pPr lvl="2"/>
            <a:r>
              <a:rPr lang="en-GB" altLang="en-US" dirty="0"/>
              <a:t>t-test (related designs - comparing children at beginning and end of therapeutic intervention) – Pre and Post. </a:t>
            </a:r>
          </a:p>
          <a:p>
            <a:pPr lvl="2"/>
            <a:endParaRPr lang="en-GB" altLang="en-US" dirty="0"/>
          </a:p>
          <a:p>
            <a:pPr lvl="2"/>
            <a:r>
              <a:rPr lang="en-GB" altLang="en-US" dirty="0"/>
              <a:t>t-test (unrelated designs - comparing two different interventions)</a:t>
            </a:r>
          </a:p>
          <a:p>
            <a:endParaRPr lang="en-GB" dirty="0"/>
          </a:p>
        </p:txBody>
      </p:sp>
    </p:spTree>
    <p:extLst>
      <p:ext uri="{BB962C8B-B14F-4D97-AF65-F5344CB8AC3E}">
        <p14:creationId xmlns:p14="http://schemas.microsoft.com/office/powerpoint/2010/main" val="13633617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CB53E-A20D-4974-9346-9D7509EBBD0E}"/>
              </a:ext>
            </a:extLst>
          </p:cNvPr>
          <p:cNvSpPr>
            <a:spLocks noGrp="1"/>
          </p:cNvSpPr>
          <p:nvPr>
            <p:ph type="title"/>
          </p:nvPr>
        </p:nvSpPr>
        <p:spPr/>
        <p:txBody>
          <a:bodyPr/>
          <a:lstStyle/>
          <a:p>
            <a:r>
              <a:rPr lang="en-GB" dirty="0"/>
              <a:t>Session 2– One Way </a:t>
            </a:r>
            <a:r>
              <a:rPr lang="en-GB" dirty="0" err="1"/>
              <a:t>Anova</a:t>
            </a:r>
            <a:r>
              <a:rPr lang="en-GB" dirty="0"/>
              <a:t>. </a:t>
            </a:r>
          </a:p>
        </p:txBody>
      </p:sp>
      <p:sp>
        <p:nvSpPr>
          <p:cNvPr id="3" name="Content Placeholder 2">
            <a:extLst>
              <a:ext uri="{FF2B5EF4-FFF2-40B4-BE49-F238E27FC236}">
                <a16:creationId xmlns:a16="http://schemas.microsoft.com/office/drawing/2014/main" id="{D383B1E3-8AAD-4EF9-AC88-1DB1B06A4902}"/>
              </a:ext>
            </a:extLst>
          </p:cNvPr>
          <p:cNvSpPr>
            <a:spLocks noGrp="1"/>
          </p:cNvSpPr>
          <p:nvPr>
            <p:ph idx="1"/>
          </p:nvPr>
        </p:nvSpPr>
        <p:spPr>
          <a:xfrm>
            <a:off x="207034" y="2573247"/>
            <a:ext cx="12088483" cy="4351338"/>
          </a:xfrm>
        </p:spPr>
        <p:txBody>
          <a:bodyPr>
            <a:normAutofit/>
          </a:bodyPr>
          <a:lstStyle/>
          <a:p>
            <a:r>
              <a:rPr lang="en-GB" dirty="0"/>
              <a:t>ANOVA is a statistical method used to compare the means of more than two groups</a:t>
            </a:r>
          </a:p>
          <a:p>
            <a:endParaRPr lang="en-GB" dirty="0"/>
          </a:p>
          <a:p>
            <a:r>
              <a:rPr lang="en-GB" dirty="0"/>
              <a:t>One way ANOVA – one factor (variable) with at least 3 levels, levels are independent</a:t>
            </a:r>
          </a:p>
          <a:p>
            <a:endParaRPr lang="en-GB" dirty="0"/>
          </a:p>
          <a:p>
            <a:r>
              <a:rPr lang="en-GB" dirty="0"/>
              <a:t>One way between groups </a:t>
            </a:r>
            <a:r>
              <a:rPr lang="en-GB" dirty="0" err="1"/>
              <a:t>Anova</a:t>
            </a:r>
            <a:r>
              <a:rPr lang="en-GB" dirty="0"/>
              <a:t> (aka independent </a:t>
            </a:r>
            <a:r>
              <a:rPr lang="en-GB" dirty="0" err="1"/>
              <a:t>Anova</a:t>
            </a:r>
            <a:r>
              <a:rPr lang="en-GB" dirty="0"/>
              <a:t>) - one factor with at least 3 levels, levels are independent</a:t>
            </a:r>
          </a:p>
          <a:p>
            <a:endParaRPr lang="en-GB" dirty="0"/>
          </a:p>
          <a:p>
            <a:r>
              <a:rPr lang="en-GB" dirty="0"/>
              <a:t>One way within groups </a:t>
            </a:r>
            <a:r>
              <a:rPr lang="en-GB" dirty="0" err="1"/>
              <a:t>Anova</a:t>
            </a:r>
            <a:r>
              <a:rPr lang="en-GB" dirty="0"/>
              <a:t> (aka repeated measures </a:t>
            </a:r>
            <a:r>
              <a:rPr lang="en-GB" dirty="0" err="1"/>
              <a:t>Anova</a:t>
            </a:r>
            <a:r>
              <a:rPr lang="en-GB" dirty="0"/>
              <a:t>) – one factor with at least 3 levels, levels are dependent. </a:t>
            </a:r>
          </a:p>
          <a:p>
            <a:endParaRPr lang="en-GB" dirty="0"/>
          </a:p>
          <a:p>
            <a:endParaRPr lang="en-GB" dirty="0"/>
          </a:p>
        </p:txBody>
      </p:sp>
    </p:spTree>
    <p:extLst>
      <p:ext uri="{BB962C8B-B14F-4D97-AF65-F5344CB8AC3E}">
        <p14:creationId xmlns:p14="http://schemas.microsoft.com/office/powerpoint/2010/main" val="21669768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945DA-24CD-42EA-B0C0-61A0E6861609}"/>
              </a:ext>
            </a:extLst>
          </p:cNvPr>
          <p:cNvSpPr>
            <a:spLocks noGrp="1"/>
          </p:cNvSpPr>
          <p:nvPr>
            <p:ph type="title"/>
          </p:nvPr>
        </p:nvSpPr>
        <p:spPr>
          <a:xfrm>
            <a:off x="1154954" y="973668"/>
            <a:ext cx="8995461" cy="706964"/>
          </a:xfrm>
        </p:spPr>
        <p:txBody>
          <a:bodyPr/>
          <a:lstStyle/>
          <a:p>
            <a:r>
              <a:rPr lang="en-GB" dirty="0"/>
              <a:t>Session 2 – One Way </a:t>
            </a:r>
            <a:r>
              <a:rPr lang="en-GB" dirty="0" err="1"/>
              <a:t>Anova</a:t>
            </a:r>
            <a:r>
              <a:rPr lang="en-GB" dirty="0"/>
              <a:t> – Post Hoc. </a:t>
            </a:r>
          </a:p>
        </p:txBody>
      </p:sp>
      <p:sp>
        <p:nvSpPr>
          <p:cNvPr id="3" name="Content Placeholder 2">
            <a:extLst>
              <a:ext uri="{FF2B5EF4-FFF2-40B4-BE49-F238E27FC236}">
                <a16:creationId xmlns:a16="http://schemas.microsoft.com/office/drawing/2014/main" id="{C0514A89-86B9-4566-80DD-ED1E6AAE4540}"/>
              </a:ext>
            </a:extLst>
          </p:cNvPr>
          <p:cNvSpPr>
            <a:spLocks noGrp="1"/>
          </p:cNvSpPr>
          <p:nvPr>
            <p:ph idx="1"/>
          </p:nvPr>
        </p:nvSpPr>
        <p:spPr>
          <a:xfrm>
            <a:off x="907211" y="2320205"/>
            <a:ext cx="10515600" cy="4747703"/>
          </a:xfrm>
        </p:spPr>
        <p:txBody>
          <a:bodyPr>
            <a:normAutofit fontScale="85000" lnSpcReduction="20000"/>
          </a:bodyPr>
          <a:lstStyle/>
          <a:p>
            <a:r>
              <a:rPr lang="en-GB" sz="2800" dirty="0"/>
              <a:t>Sometimes following the ANOVA we need to carry out what's called post hoc analysis. </a:t>
            </a:r>
          </a:p>
          <a:p>
            <a:endParaRPr lang="en-GB" sz="2800" dirty="0"/>
          </a:p>
          <a:p>
            <a:r>
              <a:rPr lang="en-GB" sz="2800" dirty="0"/>
              <a:t>For example if we find a significant difference between the conditions in a one-way ANOVA - all the ANOVA has shown us is that there is a difference somewhere between groups- we don't know where that difference is. So additional tests called post hoc tests need to be carried out to determine where the differences lie. </a:t>
            </a:r>
          </a:p>
          <a:p>
            <a:endParaRPr lang="en-GB" sz="2800" dirty="0"/>
          </a:p>
          <a:p>
            <a:r>
              <a:rPr lang="en-GB" sz="2800" dirty="0"/>
              <a:t>Maybe between groups 1 and 2 there are differences or maybe between groups 1 and 3 or maybe they're all different- it is the post hoc test that enables us to answer these questions and discover where the differences between each group lies.</a:t>
            </a:r>
          </a:p>
          <a:p>
            <a:endParaRPr lang="en-GB" dirty="0"/>
          </a:p>
        </p:txBody>
      </p:sp>
    </p:spTree>
    <p:extLst>
      <p:ext uri="{BB962C8B-B14F-4D97-AF65-F5344CB8AC3E}">
        <p14:creationId xmlns:p14="http://schemas.microsoft.com/office/powerpoint/2010/main" val="31587314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4822D-CD13-4385-83BB-ED9CE4CE994D}"/>
              </a:ext>
            </a:extLst>
          </p:cNvPr>
          <p:cNvSpPr>
            <a:spLocks noGrp="1"/>
          </p:cNvSpPr>
          <p:nvPr>
            <p:ph type="title"/>
          </p:nvPr>
        </p:nvSpPr>
        <p:spPr/>
        <p:txBody>
          <a:bodyPr/>
          <a:lstStyle/>
          <a:p>
            <a:r>
              <a:rPr lang="en-GB" dirty="0"/>
              <a:t>Session 3 – Factorial </a:t>
            </a:r>
            <a:r>
              <a:rPr lang="en-GB" dirty="0" err="1"/>
              <a:t>Anova</a:t>
            </a:r>
            <a:r>
              <a:rPr lang="en-GB" dirty="0"/>
              <a:t>. </a:t>
            </a:r>
          </a:p>
        </p:txBody>
      </p:sp>
      <p:sp>
        <p:nvSpPr>
          <p:cNvPr id="3" name="Content Placeholder 2">
            <a:extLst>
              <a:ext uri="{FF2B5EF4-FFF2-40B4-BE49-F238E27FC236}">
                <a16:creationId xmlns:a16="http://schemas.microsoft.com/office/drawing/2014/main" id="{2656DC7A-A16D-44F7-A562-BFE846D5F065}"/>
              </a:ext>
            </a:extLst>
          </p:cNvPr>
          <p:cNvSpPr>
            <a:spLocks noGrp="1"/>
          </p:cNvSpPr>
          <p:nvPr>
            <p:ph idx="1"/>
          </p:nvPr>
        </p:nvSpPr>
        <p:spPr>
          <a:xfrm>
            <a:off x="838200" y="2331707"/>
            <a:ext cx="10515600" cy="4805213"/>
          </a:xfrm>
        </p:spPr>
        <p:txBody>
          <a:bodyPr>
            <a:normAutofit/>
          </a:bodyPr>
          <a:lstStyle/>
          <a:p>
            <a:r>
              <a:rPr lang="en-GB" dirty="0"/>
              <a:t>RECAP</a:t>
            </a:r>
          </a:p>
          <a:p>
            <a:r>
              <a:rPr lang="en-GB" dirty="0"/>
              <a:t>ANOVA compares the mean differences between groups </a:t>
            </a:r>
          </a:p>
          <a:p>
            <a:endParaRPr lang="en-GB" dirty="0"/>
          </a:p>
          <a:p>
            <a:r>
              <a:rPr lang="en-GB" dirty="0"/>
              <a:t>The two-way ANOVA compares means of two independent variables (called factors). </a:t>
            </a:r>
          </a:p>
          <a:p>
            <a:endParaRPr lang="en-GB" dirty="0"/>
          </a:p>
          <a:p>
            <a:r>
              <a:rPr lang="en-GB" dirty="0"/>
              <a:t>The primary purpose of a two-way ANOVA is to understand if there is an interaction between the two independent variables on the dependent variable. </a:t>
            </a:r>
          </a:p>
          <a:p>
            <a:endParaRPr lang="en-GB" dirty="0"/>
          </a:p>
          <a:p>
            <a:r>
              <a:rPr lang="en-GB" dirty="0"/>
              <a:t>The interaction term in a two-way ANOVA informs you whether the effect of one of your independent variables on the dependent variable is the same for all values of your other independent variable (and vice versa).</a:t>
            </a:r>
          </a:p>
          <a:p>
            <a:endParaRPr lang="en-GB" dirty="0"/>
          </a:p>
        </p:txBody>
      </p:sp>
    </p:spTree>
    <p:extLst>
      <p:ext uri="{BB962C8B-B14F-4D97-AF65-F5344CB8AC3E}">
        <p14:creationId xmlns:p14="http://schemas.microsoft.com/office/powerpoint/2010/main" val="28018544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003B6-9652-47BC-AA20-951D3AD0A8FB}"/>
              </a:ext>
            </a:extLst>
          </p:cNvPr>
          <p:cNvSpPr>
            <a:spLocks noGrp="1"/>
          </p:cNvSpPr>
          <p:nvPr>
            <p:ph type="title"/>
          </p:nvPr>
        </p:nvSpPr>
        <p:spPr/>
        <p:txBody>
          <a:bodyPr/>
          <a:lstStyle/>
          <a:p>
            <a:r>
              <a:rPr lang="en-GB" dirty="0"/>
              <a:t>Session 3 (Online) – Factorial </a:t>
            </a:r>
            <a:r>
              <a:rPr lang="en-GB" dirty="0" err="1"/>
              <a:t>Anova</a:t>
            </a:r>
            <a:r>
              <a:rPr lang="en-GB" dirty="0"/>
              <a:t>. </a:t>
            </a:r>
          </a:p>
        </p:txBody>
      </p:sp>
      <p:sp>
        <p:nvSpPr>
          <p:cNvPr id="3" name="Content Placeholder 2">
            <a:extLst>
              <a:ext uri="{FF2B5EF4-FFF2-40B4-BE49-F238E27FC236}">
                <a16:creationId xmlns:a16="http://schemas.microsoft.com/office/drawing/2014/main" id="{5E24AD93-E7D2-48FD-AD0E-609CD4988237}"/>
              </a:ext>
            </a:extLst>
          </p:cNvPr>
          <p:cNvSpPr>
            <a:spLocks noGrp="1"/>
          </p:cNvSpPr>
          <p:nvPr>
            <p:ph idx="1"/>
          </p:nvPr>
        </p:nvSpPr>
        <p:spPr/>
        <p:txBody>
          <a:bodyPr>
            <a:normAutofit/>
          </a:bodyPr>
          <a:lstStyle/>
          <a:p>
            <a:r>
              <a:rPr lang="en-GB" dirty="0"/>
              <a:t>A Factorial ANOVA is two or more factors (each of which with at least two levels), levels can be either independent, dependent, or both (mixed)</a:t>
            </a:r>
          </a:p>
          <a:p>
            <a:endParaRPr lang="en-GB" dirty="0"/>
          </a:p>
          <a:p>
            <a:r>
              <a:rPr lang="en-GB" dirty="0"/>
              <a:t>A 2x2 </a:t>
            </a:r>
            <a:r>
              <a:rPr lang="en-GB" dirty="0" err="1"/>
              <a:t>Anova</a:t>
            </a:r>
            <a:r>
              <a:rPr lang="en-GB" dirty="0"/>
              <a:t> is an example of a factorial </a:t>
            </a:r>
            <a:r>
              <a:rPr lang="en-GB" dirty="0" err="1"/>
              <a:t>Anova</a:t>
            </a:r>
            <a:r>
              <a:rPr lang="en-GB" dirty="0"/>
              <a:t> – 2 factors (IVs) with two levels.</a:t>
            </a:r>
          </a:p>
          <a:p>
            <a:pPr lvl="1"/>
            <a:r>
              <a:rPr lang="en-GB" dirty="0"/>
              <a:t>For example investigating Age and Gender differences in social media usage</a:t>
            </a:r>
          </a:p>
          <a:p>
            <a:pPr lvl="2"/>
            <a:r>
              <a:rPr lang="en-GB" dirty="0"/>
              <a:t>IV 1 (Gender – 2 Levels Male / Female)</a:t>
            </a:r>
          </a:p>
          <a:p>
            <a:pPr lvl="2"/>
            <a:r>
              <a:rPr lang="en-GB" dirty="0"/>
              <a:t>IV 2 (Age – 2 Levels Young / Old)</a:t>
            </a:r>
          </a:p>
          <a:p>
            <a:pPr lvl="2"/>
            <a:r>
              <a:rPr lang="en-GB" dirty="0"/>
              <a:t>DV – Social Media usage. </a:t>
            </a:r>
          </a:p>
          <a:p>
            <a:endParaRPr lang="en-GB" dirty="0"/>
          </a:p>
        </p:txBody>
      </p:sp>
    </p:spTree>
    <p:extLst>
      <p:ext uri="{BB962C8B-B14F-4D97-AF65-F5344CB8AC3E}">
        <p14:creationId xmlns:p14="http://schemas.microsoft.com/office/powerpoint/2010/main" val="5222416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F54CD-CD8A-4921-AE9F-17FE3E6D7D24}"/>
              </a:ext>
            </a:extLst>
          </p:cNvPr>
          <p:cNvSpPr>
            <a:spLocks noGrp="1"/>
          </p:cNvSpPr>
          <p:nvPr>
            <p:ph type="title"/>
          </p:nvPr>
        </p:nvSpPr>
        <p:spPr/>
        <p:txBody>
          <a:bodyPr/>
          <a:lstStyle/>
          <a:p>
            <a:r>
              <a:rPr lang="en-GB" dirty="0"/>
              <a:t>Session 3 – Factorial </a:t>
            </a:r>
            <a:r>
              <a:rPr lang="en-GB" dirty="0" err="1"/>
              <a:t>Anova</a:t>
            </a:r>
            <a:r>
              <a:rPr lang="en-GB" dirty="0"/>
              <a:t>. </a:t>
            </a:r>
          </a:p>
        </p:txBody>
      </p:sp>
      <p:sp>
        <p:nvSpPr>
          <p:cNvPr id="3" name="Content Placeholder 2">
            <a:extLst>
              <a:ext uri="{FF2B5EF4-FFF2-40B4-BE49-F238E27FC236}">
                <a16:creationId xmlns:a16="http://schemas.microsoft.com/office/drawing/2014/main" id="{A367B606-3073-4FB6-A2EE-6C5F37990720}"/>
              </a:ext>
            </a:extLst>
          </p:cNvPr>
          <p:cNvSpPr>
            <a:spLocks noGrp="1"/>
          </p:cNvSpPr>
          <p:nvPr>
            <p:ph idx="1"/>
          </p:nvPr>
        </p:nvSpPr>
        <p:spPr>
          <a:xfrm>
            <a:off x="63260" y="2122098"/>
            <a:ext cx="12128740" cy="4658263"/>
          </a:xfrm>
        </p:spPr>
        <p:txBody>
          <a:bodyPr>
            <a:normAutofit fontScale="92500" lnSpcReduction="10000"/>
          </a:bodyPr>
          <a:lstStyle/>
          <a:p>
            <a:r>
              <a:rPr lang="en-GB" dirty="0"/>
              <a:t>Types of Factorial </a:t>
            </a:r>
            <a:r>
              <a:rPr lang="en-GB" dirty="0" err="1"/>
              <a:t>Anova</a:t>
            </a:r>
            <a:r>
              <a:rPr lang="en-GB" dirty="0"/>
              <a:t>. </a:t>
            </a:r>
          </a:p>
          <a:p>
            <a:endParaRPr lang="en-GB" dirty="0"/>
          </a:p>
          <a:p>
            <a:r>
              <a:rPr lang="en-GB" dirty="0"/>
              <a:t>Between Groups </a:t>
            </a:r>
            <a:r>
              <a:rPr lang="en-GB" dirty="0" err="1"/>
              <a:t>Anova</a:t>
            </a:r>
            <a:r>
              <a:rPr lang="en-GB" dirty="0"/>
              <a:t>. </a:t>
            </a:r>
          </a:p>
          <a:p>
            <a:pPr lvl="1"/>
            <a:r>
              <a:rPr lang="en-GB" dirty="0"/>
              <a:t>So if you have designed your study in which you have </a:t>
            </a:r>
            <a:r>
              <a:rPr lang="en-GB" b="1" dirty="0"/>
              <a:t>grouped</a:t>
            </a:r>
            <a:r>
              <a:rPr lang="en-GB" dirty="0"/>
              <a:t> the </a:t>
            </a:r>
            <a:r>
              <a:rPr lang="en-GB" b="1" dirty="0"/>
              <a:t>participants</a:t>
            </a:r>
            <a:r>
              <a:rPr lang="en-GB" dirty="0"/>
              <a:t> in accordance to </a:t>
            </a:r>
            <a:r>
              <a:rPr lang="en-GB" b="1" dirty="0"/>
              <a:t>BOTH Factors (IVs) </a:t>
            </a:r>
            <a:r>
              <a:rPr lang="en-GB" dirty="0"/>
              <a:t>then you have a </a:t>
            </a:r>
            <a:r>
              <a:rPr lang="en-GB" b="1" dirty="0"/>
              <a:t>between groups (independent) </a:t>
            </a:r>
            <a:r>
              <a:rPr lang="en-GB" b="1" dirty="0" err="1"/>
              <a:t>Anova</a:t>
            </a:r>
            <a:r>
              <a:rPr lang="en-GB" b="1" dirty="0"/>
              <a:t>. </a:t>
            </a:r>
          </a:p>
          <a:p>
            <a:endParaRPr lang="en-GB" dirty="0"/>
          </a:p>
          <a:p>
            <a:r>
              <a:rPr lang="en-GB" dirty="0"/>
              <a:t>Within Groups </a:t>
            </a:r>
            <a:r>
              <a:rPr lang="en-GB" dirty="0" err="1"/>
              <a:t>Anova</a:t>
            </a:r>
            <a:endParaRPr lang="en-GB" dirty="0"/>
          </a:p>
          <a:p>
            <a:pPr lvl="1"/>
            <a:r>
              <a:rPr lang="en-GB" dirty="0"/>
              <a:t>In this 2x2 design you are NOT grouping participants to look at between group effects, but you are looking at </a:t>
            </a:r>
            <a:r>
              <a:rPr lang="en-GB" b="1" dirty="0"/>
              <a:t>within group differences </a:t>
            </a:r>
            <a:r>
              <a:rPr lang="en-GB" dirty="0"/>
              <a:t>on both your factors. In other words – you are not grouping your participants and </a:t>
            </a:r>
            <a:r>
              <a:rPr lang="en-GB" b="1" dirty="0"/>
              <a:t>all</a:t>
            </a:r>
            <a:r>
              <a:rPr lang="en-GB" dirty="0"/>
              <a:t> participants will partake in </a:t>
            </a:r>
            <a:r>
              <a:rPr lang="en-GB" b="1" dirty="0"/>
              <a:t>all elements (or conditions) </a:t>
            </a:r>
            <a:r>
              <a:rPr lang="en-GB" dirty="0"/>
              <a:t>of the study. </a:t>
            </a:r>
          </a:p>
          <a:p>
            <a:endParaRPr lang="en-GB" dirty="0"/>
          </a:p>
          <a:p>
            <a:r>
              <a:rPr lang="en-GB" dirty="0"/>
              <a:t>Mixed Design </a:t>
            </a:r>
            <a:r>
              <a:rPr lang="en-GB" dirty="0" err="1"/>
              <a:t>Anova</a:t>
            </a:r>
            <a:r>
              <a:rPr lang="en-GB" dirty="0"/>
              <a:t>. </a:t>
            </a:r>
          </a:p>
          <a:p>
            <a:pPr lvl="1"/>
            <a:r>
              <a:rPr lang="en-GB" dirty="0"/>
              <a:t>In this 2x2 design you are manipulating </a:t>
            </a:r>
            <a:r>
              <a:rPr lang="en-GB" b="1" dirty="0"/>
              <a:t>one</a:t>
            </a:r>
            <a:r>
              <a:rPr lang="en-GB" dirty="0"/>
              <a:t> of the factors (IV) to between subjects but the other IV is a within subjects. This is often the scenario where all the participants are doing the same elements of the study, but you are grouping the participants for other factor (IV). </a:t>
            </a:r>
          </a:p>
        </p:txBody>
      </p:sp>
    </p:spTree>
    <p:extLst>
      <p:ext uri="{BB962C8B-B14F-4D97-AF65-F5344CB8AC3E}">
        <p14:creationId xmlns:p14="http://schemas.microsoft.com/office/powerpoint/2010/main" val="28142644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C3275-6EFD-4723-9130-F385197059DC}"/>
              </a:ext>
            </a:extLst>
          </p:cNvPr>
          <p:cNvSpPr>
            <a:spLocks noGrp="1"/>
          </p:cNvSpPr>
          <p:nvPr>
            <p:ph type="title"/>
          </p:nvPr>
        </p:nvSpPr>
        <p:spPr/>
        <p:txBody>
          <a:bodyPr/>
          <a:lstStyle/>
          <a:p>
            <a:r>
              <a:rPr lang="en-GB" dirty="0"/>
              <a:t>Session 3– Factorial </a:t>
            </a:r>
            <a:r>
              <a:rPr lang="en-GB" dirty="0" err="1"/>
              <a:t>Anova</a:t>
            </a:r>
            <a:endParaRPr lang="en-GB" dirty="0"/>
          </a:p>
        </p:txBody>
      </p:sp>
      <p:sp>
        <p:nvSpPr>
          <p:cNvPr id="3" name="Content Placeholder 2">
            <a:extLst>
              <a:ext uri="{FF2B5EF4-FFF2-40B4-BE49-F238E27FC236}">
                <a16:creationId xmlns:a16="http://schemas.microsoft.com/office/drawing/2014/main" id="{C9D21653-215E-41DD-887C-C4215272D7B9}"/>
              </a:ext>
            </a:extLst>
          </p:cNvPr>
          <p:cNvSpPr>
            <a:spLocks noGrp="1"/>
          </p:cNvSpPr>
          <p:nvPr>
            <p:ph idx="1"/>
          </p:nvPr>
        </p:nvSpPr>
        <p:spPr>
          <a:xfrm>
            <a:off x="838200" y="2343209"/>
            <a:ext cx="10515600" cy="4621183"/>
          </a:xfrm>
        </p:spPr>
        <p:txBody>
          <a:bodyPr/>
          <a:lstStyle/>
          <a:p>
            <a:r>
              <a:rPr lang="en-GB" dirty="0"/>
              <a:t>No matter what your design (e.g. between groups, within groups or mixed) you report the results of your 2x2 </a:t>
            </a:r>
            <a:r>
              <a:rPr lang="en-GB" dirty="0" err="1"/>
              <a:t>Anova</a:t>
            </a:r>
            <a:r>
              <a:rPr lang="en-GB" dirty="0"/>
              <a:t> in the same way, using the same information.</a:t>
            </a:r>
          </a:p>
          <a:p>
            <a:endParaRPr lang="en-GB" dirty="0"/>
          </a:p>
          <a:p>
            <a:pPr lvl="1"/>
            <a:r>
              <a:rPr lang="en-GB" dirty="0"/>
              <a:t> </a:t>
            </a:r>
            <a:r>
              <a:rPr lang="en-GB" sz="2800" dirty="0"/>
              <a:t>Remember you are reporting this for your 3 hypotheses.</a:t>
            </a:r>
          </a:p>
          <a:p>
            <a:pPr lvl="2"/>
            <a:r>
              <a:rPr lang="en-GB" sz="2800" dirty="0"/>
              <a:t> Main effect 1 – e.g. hypotheses linked to Factor 1 alone.</a:t>
            </a:r>
          </a:p>
          <a:p>
            <a:pPr lvl="2"/>
            <a:r>
              <a:rPr lang="en-GB" sz="2800" dirty="0"/>
              <a:t> Main effect 2 – e.g. hypotheses linked to Factor 2 alone.</a:t>
            </a:r>
          </a:p>
          <a:p>
            <a:pPr lvl="2"/>
            <a:r>
              <a:rPr lang="en-GB" sz="2800" dirty="0"/>
              <a:t> Interaction hypotheses.</a:t>
            </a:r>
          </a:p>
        </p:txBody>
      </p:sp>
    </p:spTree>
    <p:extLst>
      <p:ext uri="{BB962C8B-B14F-4D97-AF65-F5344CB8AC3E}">
        <p14:creationId xmlns:p14="http://schemas.microsoft.com/office/powerpoint/2010/main" val="10220594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20408-6A5A-49AE-B68F-4A6DCEDDEC39}"/>
              </a:ext>
            </a:extLst>
          </p:cNvPr>
          <p:cNvSpPr>
            <a:spLocks noGrp="1"/>
          </p:cNvSpPr>
          <p:nvPr>
            <p:ph type="title"/>
          </p:nvPr>
        </p:nvSpPr>
        <p:spPr/>
        <p:txBody>
          <a:bodyPr/>
          <a:lstStyle/>
          <a:p>
            <a:r>
              <a:rPr lang="en-GB" dirty="0"/>
              <a:t>Session 4 – Ethical Considerations in Practice. </a:t>
            </a:r>
          </a:p>
        </p:txBody>
      </p:sp>
      <p:sp>
        <p:nvSpPr>
          <p:cNvPr id="3" name="Content Placeholder 2">
            <a:extLst>
              <a:ext uri="{FF2B5EF4-FFF2-40B4-BE49-F238E27FC236}">
                <a16:creationId xmlns:a16="http://schemas.microsoft.com/office/drawing/2014/main" id="{03B4709D-CD87-4913-9F1C-C0F521E53FC3}"/>
              </a:ext>
            </a:extLst>
          </p:cNvPr>
          <p:cNvSpPr>
            <a:spLocks noGrp="1"/>
          </p:cNvSpPr>
          <p:nvPr>
            <p:ph sz="half" idx="1"/>
          </p:nvPr>
        </p:nvSpPr>
        <p:spPr/>
        <p:txBody>
          <a:bodyPr/>
          <a:lstStyle/>
          <a:p>
            <a:r>
              <a:rPr lang="en-GB" dirty="0"/>
              <a:t>Four Ethical Principles of the BPS. </a:t>
            </a:r>
          </a:p>
          <a:p>
            <a:pPr lvl="1"/>
            <a:r>
              <a:rPr lang="en-GB" dirty="0"/>
              <a:t>Respect</a:t>
            </a:r>
          </a:p>
          <a:p>
            <a:pPr lvl="1"/>
            <a:r>
              <a:rPr lang="en-GB" dirty="0"/>
              <a:t>Competence</a:t>
            </a:r>
          </a:p>
          <a:p>
            <a:pPr lvl="1"/>
            <a:r>
              <a:rPr lang="en-GB" dirty="0"/>
              <a:t>Responsibility </a:t>
            </a:r>
          </a:p>
          <a:p>
            <a:pPr lvl="1"/>
            <a:r>
              <a:rPr lang="en-GB" dirty="0"/>
              <a:t>Integrity</a:t>
            </a:r>
          </a:p>
          <a:p>
            <a:endParaRPr lang="en-GB" dirty="0"/>
          </a:p>
          <a:p>
            <a:endParaRPr lang="en-GB" dirty="0"/>
          </a:p>
        </p:txBody>
      </p:sp>
      <p:sp>
        <p:nvSpPr>
          <p:cNvPr id="7" name="Content Placeholder 6">
            <a:extLst>
              <a:ext uri="{FF2B5EF4-FFF2-40B4-BE49-F238E27FC236}">
                <a16:creationId xmlns:a16="http://schemas.microsoft.com/office/drawing/2014/main" id="{18332D90-F858-4BA9-B8E0-85479EB19B15}"/>
              </a:ext>
            </a:extLst>
          </p:cNvPr>
          <p:cNvSpPr>
            <a:spLocks noGrp="1"/>
          </p:cNvSpPr>
          <p:nvPr>
            <p:ph sz="half" idx="2"/>
          </p:nvPr>
        </p:nvSpPr>
        <p:spPr>
          <a:xfrm>
            <a:off x="6327476" y="2603500"/>
            <a:ext cx="5181600" cy="4744781"/>
          </a:xfrm>
        </p:spPr>
        <p:txBody>
          <a:bodyPr/>
          <a:lstStyle/>
          <a:p>
            <a:r>
              <a:rPr lang="en-GB" dirty="0"/>
              <a:t>Nine Major Considerations </a:t>
            </a:r>
          </a:p>
          <a:p>
            <a:pPr lvl="1"/>
            <a:r>
              <a:rPr lang="en-GB" dirty="0"/>
              <a:t>Consent</a:t>
            </a:r>
          </a:p>
          <a:p>
            <a:pPr lvl="1"/>
            <a:r>
              <a:rPr lang="en-GB" dirty="0"/>
              <a:t>Deception</a:t>
            </a:r>
          </a:p>
          <a:p>
            <a:pPr lvl="1"/>
            <a:r>
              <a:rPr lang="en-GB" dirty="0"/>
              <a:t>Debriefing</a:t>
            </a:r>
          </a:p>
          <a:p>
            <a:pPr lvl="1"/>
            <a:r>
              <a:rPr lang="en-GB" dirty="0"/>
              <a:t>Withdrawal</a:t>
            </a:r>
          </a:p>
          <a:p>
            <a:pPr lvl="1"/>
            <a:r>
              <a:rPr lang="en-GB" dirty="0"/>
              <a:t>Confidentiality</a:t>
            </a:r>
          </a:p>
          <a:p>
            <a:pPr lvl="1"/>
            <a:r>
              <a:rPr lang="en-GB" dirty="0"/>
              <a:t>Protection of Participants</a:t>
            </a:r>
          </a:p>
          <a:p>
            <a:pPr lvl="1"/>
            <a:r>
              <a:rPr lang="en-GB" dirty="0"/>
              <a:t>Observational Research</a:t>
            </a:r>
          </a:p>
          <a:p>
            <a:pPr lvl="1"/>
            <a:r>
              <a:rPr lang="en-GB" dirty="0"/>
              <a:t>Giving Advice</a:t>
            </a:r>
          </a:p>
          <a:p>
            <a:pPr lvl="1"/>
            <a:r>
              <a:rPr lang="en-GB" dirty="0"/>
              <a:t>Responsibility to Colleagues. </a:t>
            </a:r>
          </a:p>
        </p:txBody>
      </p:sp>
    </p:spTree>
    <p:extLst>
      <p:ext uri="{BB962C8B-B14F-4D97-AF65-F5344CB8AC3E}">
        <p14:creationId xmlns:p14="http://schemas.microsoft.com/office/powerpoint/2010/main" val="20380173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6C53861-7BDA-4F06-A4C9-7E0C717D1DE6}"/>
              </a:ext>
            </a:extLst>
          </p:cNvPr>
          <p:cNvSpPr>
            <a:spLocks noGrp="1"/>
          </p:cNvSpPr>
          <p:nvPr>
            <p:ph type="title"/>
          </p:nvPr>
        </p:nvSpPr>
        <p:spPr/>
        <p:txBody>
          <a:bodyPr/>
          <a:lstStyle/>
          <a:p>
            <a:r>
              <a:rPr lang="en-GB" dirty="0"/>
              <a:t>Data Cleaning and Screening. </a:t>
            </a:r>
          </a:p>
        </p:txBody>
      </p:sp>
      <p:sp>
        <p:nvSpPr>
          <p:cNvPr id="6" name="Content Placeholder 5">
            <a:extLst>
              <a:ext uri="{FF2B5EF4-FFF2-40B4-BE49-F238E27FC236}">
                <a16:creationId xmlns:a16="http://schemas.microsoft.com/office/drawing/2014/main" id="{AE2B7254-8CAF-4229-AEA9-274F82EF50A0}"/>
              </a:ext>
            </a:extLst>
          </p:cNvPr>
          <p:cNvSpPr>
            <a:spLocks noGrp="1"/>
          </p:cNvSpPr>
          <p:nvPr>
            <p:ph idx="1"/>
          </p:nvPr>
        </p:nvSpPr>
        <p:spPr>
          <a:xfrm>
            <a:off x="907211" y="2573247"/>
            <a:ext cx="10515600" cy="4736201"/>
          </a:xfrm>
        </p:spPr>
        <p:txBody>
          <a:bodyPr>
            <a:normAutofit/>
          </a:bodyPr>
          <a:lstStyle/>
          <a:p>
            <a:r>
              <a:rPr lang="en-GB" dirty="0"/>
              <a:t>What is meant by screening and cleaning is checking the data sets for any errors and then correcting or dealing with the errors / outliers effectively. It is easy, particularly when you dealing with larger data sets, to make errors. For example a slip of the finger which means you have typed in 23 instead of 2 could have a major impact on the data set and subsequent analysis. </a:t>
            </a:r>
          </a:p>
          <a:p>
            <a:endParaRPr lang="en-GB" dirty="0"/>
          </a:p>
          <a:p>
            <a:r>
              <a:rPr lang="en-GB" dirty="0"/>
              <a:t>Some analyses are particularly sensitive to outliers, spending the time to screen and then clean the data prior to conducting the analysis is far more effective than doing it later on. It can take time, particularly if you have a data set with a lot of variables, but it is really important</a:t>
            </a:r>
          </a:p>
        </p:txBody>
      </p:sp>
    </p:spTree>
    <p:extLst>
      <p:ext uri="{BB962C8B-B14F-4D97-AF65-F5344CB8AC3E}">
        <p14:creationId xmlns:p14="http://schemas.microsoft.com/office/powerpoint/2010/main" val="1750662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Session 5 – Scale Development – Reliability and Validity. </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672047480"/>
              </p:ext>
            </p:extLst>
          </p:nvPr>
        </p:nvGraphicFramePr>
        <p:xfrm>
          <a:off x="143774" y="2062014"/>
          <a:ext cx="12048228" cy="4795986"/>
        </p:xfrm>
        <a:graphic>
          <a:graphicData uri="http://schemas.openxmlformats.org/drawingml/2006/table">
            <a:tbl>
              <a:tblPr firstRow="1" bandRow="1">
                <a:tableStyleId>{5C22544A-7EE6-4342-B048-85BDC9FD1C3A}</a:tableStyleId>
              </a:tblPr>
              <a:tblGrid>
                <a:gridCol w="3012057">
                  <a:extLst>
                    <a:ext uri="{9D8B030D-6E8A-4147-A177-3AD203B41FA5}">
                      <a16:colId xmlns:a16="http://schemas.microsoft.com/office/drawing/2014/main" val="139936878"/>
                    </a:ext>
                  </a:extLst>
                </a:gridCol>
                <a:gridCol w="3012057">
                  <a:extLst>
                    <a:ext uri="{9D8B030D-6E8A-4147-A177-3AD203B41FA5}">
                      <a16:colId xmlns:a16="http://schemas.microsoft.com/office/drawing/2014/main" val="3959943129"/>
                    </a:ext>
                  </a:extLst>
                </a:gridCol>
                <a:gridCol w="3012057">
                  <a:extLst>
                    <a:ext uri="{9D8B030D-6E8A-4147-A177-3AD203B41FA5}">
                      <a16:colId xmlns:a16="http://schemas.microsoft.com/office/drawing/2014/main" val="2231533769"/>
                    </a:ext>
                  </a:extLst>
                </a:gridCol>
                <a:gridCol w="3012057">
                  <a:extLst>
                    <a:ext uri="{9D8B030D-6E8A-4147-A177-3AD203B41FA5}">
                      <a16:colId xmlns:a16="http://schemas.microsoft.com/office/drawing/2014/main" val="1181636692"/>
                    </a:ext>
                  </a:extLst>
                </a:gridCol>
              </a:tblGrid>
              <a:tr h="278161">
                <a:tc>
                  <a:txBody>
                    <a:bodyPr/>
                    <a:lstStyle/>
                    <a:p>
                      <a:r>
                        <a:rPr lang="en-GB" dirty="0"/>
                        <a:t>Rating Scale</a:t>
                      </a:r>
                    </a:p>
                  </a:txBody>
                  <a:tcPr/>
                </a:tc>
                <a:tc>
                  <a:txBody>
                    <a:bodyPr/>
                    <a:lstStyle/>
                    <a:p>
                      <a:r>
                        <a:rPr lang="en-GB" dirty="0"/>
                        <a:t>Subject Must</a:t>
                      </a:r>
                    </a:p>
                  </a:txBody>
                  <a:tcPr/>
                </a:tc>
                <a:tc>
                  <a:txBody>
                    <a:bodyPr/>
                    <a:lstStyle/>
                    <a:p>
                      <a:r>
                        <a:rPr lang="en-GB" dirty="0"/>
                        <a:t>Advantages</a:t>
                      </a:r>
                    </a:p>
                  </a:txBody>
                  <a:tcPr/>
                </a:tc>
                <a:tc>
                  <a:txBody>
                    <a:bodyPr/>
                    <a:lstStyle/>
                    <a:p>
                      <a:r>
                        <a:rPr lang="en-GB" dirty="0"/>
                        <a:t>Disadvantages</a:t>
                      </a:r>
                    </a:p>
                  </a:txBody>
                  <a:tcPr/>
                </a:tc>
                <a:extLst>
                  <a:ext uri="{0D108BD9-81ED-4DB2-BD59-A6C34878D82A}">
                    <a16:rowId xmlns:a16="http://schemas.microsoft.com/office/drawing/2014/main" val="188882145"/>
                  </a:ext>
                </a:extLst>
              </a:tr>
              <a:tr h="625863">
                <a:tc>
                  <a:txBody>
                    <a:bodyPr/>
                    <a:lstStyle/>
                    <a:p>
                      <a:r>
                        <a:rPr lang="en-GB" sz="1200" dirty="0" err="1"/>
                        <a:t>Guttman</a:t>
                      </a:r>
                      <a:r>
                        <a:rPr lang="en-GB" sz="1200" dirty="0"/>
                        <a:t> Scale</a:t>
                      </a:r>
                    </a:p>
                  </a:txBody>
                  <a:tcPr/>
                </a:tc>
                <a:tc>
                  <a:txBody>
                    <a:bodyPr/>
                    <a:lstStyle/>
                    <a:p>
                      <a:r>
                        <a:rPr lang="en-GB" sz="1200" dirty="0"/>
                        <a:t>Respond to a series of statements about a</a:t>
                      </a:r>
                      <a:r>
                        <a:rPr lang="en-GB" sz="1200" baseline="0" dirty="0"/>
                        <a:t> topic (Cumulative scoring)</a:t>
                      </a:r>
                      <a:endParaRPr lang="en-GB" sz="1200" dirty="0"/>
                    </a:p>
                  </a:txBody>
                  <a:tcPr/>
                </a:tc>
                <a:tc>
                  <a:txBody>
                    <a:bodyPr/>
                    <a:lstStyle/>
                    <a:p>
                      <a:r>
                        <a:rPr lang="en-GB" sz="1200" dirty="0"/>
                        <a:t>Implemented to gain insights for multiple queries</a:t>
                      </a:r>
                    </a:p>
                    <a:p>
                      <a:r>
                        <a:rPr lang="en-GB" sz="1200" dirty="0"/>
                        <a:t>Produces data in a ranked manner:</a:t>
                      </a:r>
                    </a:p>
                  </a:txBody>
                  <a:tcPr/>
                </a:tc>
                <a:tc>
                  <a:txBody>
                    <a:bodyPr/>
                    <a:lstStyle/>
                    <a:p>
                      <a:r>
                        <a:rPr lang="en-GB" sz="1200" dirty="0" err="1"/>
                        <a:t>Guttman</a:t>
                      </a:r>
                      <a:r>
                        <a:rPr lang="en-GB" sz="1200" dirty="0"/>
                        <a:t> scale is that respondents may feel overly committed to questions.</a:t>
                      </a:r>
                      <a:r>
                        <a:rPr lang="en-GB" sz="1200" baseline="0" dirty="0"/>
                        <a:t> </a:t>
                      </a:r>
                      <a:endParaRPr lang="en-GB" sz="1200" dirty="0"/>
                    </a:p>
                  </a:txBody>
                  <a:tcPr/>
                </a:tc>
                <a:extLst>
                  <a:ext uri="{0D108BD9-81ED-4DB2-BD59-A6C34878D82A}">
                    <a16:rowId xmlns:a16="http://schemas.microsoft.com/office/drawing/2014/main" val="854119789"/>
                  </a:ext>
                </a:extLst>
              </a:tr>
              <a:tr h="486782">
                <a:tc>
                  <a:txBody>
                    <a:bodyPr/>
                    <a:lstStyle/>
                    <a:p>
                      <a:r>
                        <a:rPr lang="en-GB" sz="1200" dirty="0" err="1"/>
                        <a:t>Thurstone</a:t>
                      </a:r>
                      <a:r>
                        <a:rPr lang="en-GB" sz="1200" dirty="0"/>
                        <a:t> Scale</a:t>
                      </a:r>
                    </a:p>
                  </a:txBody>
                  <a:tcPr/>
                </a:tc>
                <a:tc>
                  <a:txBody>
                    <a:bodyPr/>
                    <a:lstStyle/>
                    <a:p>
                      <a:r>
                        <a:rPr lang="en-GB" sz="1200" dirty="0"/>
                        <a:t>Respond (agree / disagree) to a number of statements on a topic. Score is averaged out. </a:t>
                      </a:r>
                    </a:p>
                  </a:txBody>
                  <a:tcPr/>
                </a:tc>
                <a:tc>
                  <a:txBody>
                    <a:bodyPr/>
                    <a:lstStyle/>
                    <a:p>
                      <a:r>
                        <a:rPr lang="en-GB" sz="1200" dirty="0"/>
                        <a:t>Equal</a:t>
                      </a:r>
                      <a:r>
                        <a:rPr lang="en-GB" sz="1200" baseline="0" dirty="0"/>
                        <a:t> appearing intervals. </a:t>
                      </a:r>
                      <a:endParaRPr lang="en-GB" sz="1200" dirty="0"/>
                    </a:p>
                  </a:txBody>
                  <a:tcPr/>
                </a:tc>
                <a:tc>
                  <a:txBody>
                    <a:bodyPr/>
                    <a:lstStyle/>
                    <a:p>
                      <a:r>
                        <a:rPr lang="en-GB" sz="1200" dirty="0"/>
                        <a:t>Complex</a:t>
                      </a:r>
                      <a:r>
                        <a:rPr lang="en-GB" sz="1200" baseline="0" dirty="0"/>
                        <a:t> scoring and development. </a:t>
                      </a:r>
                      <a:endParaRPr lang="en-GB" sz="1200" dirty="0"/>
                    </a:p>
                  </a:txBody>
                  <a:tcPr/>
                </a:tc>
                <a:extLst>
                  <a:ext uri="{0D108BD9-81ED-4DB2-BD59-A6C34878D82A}">
                    <a16:rowId xmlns:a16="http://schemas.microsoft.com/office/drawing/2014/main" val="3826109203"/>
                  </a:ext>
                </a:extLst>
              </a:tr>
              <a:tr h="486782">
                <a:tc>
                  <a:txBody>
                    <a:bodyPr/>
                    <a:lstStyle/>
                    <a:p>
                      <a:r>
                        <a:rPr lang="en-GB" sz="1200" dirty="0"/>
                        <a:t>Category scale</a:t>
                      </a:r>
                    </a:p>
                    <a:p>
                      <a:endParaRPr lang="en-GB" sz="1200" dirty="0"/>
                    </a:p>
                  </a:txBody>
                  <a:tcPr/>
                </a:tc>
                <a:tc>
                  <a:txBody>
                    <a:bodyPr/>
                    <a:lstStyle/>
                    <a:p>
                      <a:r>
                        <a:rPr lang="en-GB" sz="1200" dirty="0"/>
                        <a:t>Indicate a response category </a:t>
                      </a:r>
                    </a:p>
                    <a:p>
                      <a:endParaRPr lang="en-GB" sz="1200" dirty="0"/>
                    </a:p>
                  </a:txBody>
                  <a:tcPr/>
                </a:tc>
                <a:tc>
                  <a:txBody>
                    <a:bodyPr/>
                    <a:lstStyle/>
                    <a:p>
                      <a:r>
                        <a:rPr lang="en-GB" sz="1200" dirty="0"/>
                        <a:t>Flexible, easy to respond </a:t>
                      </a:r>
                    </a:p>
                    <a:p>
                      <a:endParaRPr lang="en-GB" sz="1200" dirty="0"/>
                    </a:p>
                  </a:txBody>
                  <a:tcPr/>
                </a:tc>
                <a:tc>
                  <a:txBody>
                    <a:bodyPr/>
                    <a:lstStyle/>
                    <a:p>
                      <a:r>
                        <a:rPr lang="en-GB" sz="1200" dirty="0"/>
                        <a:t>Ambiguous items, few categories, only gross distinction.</a:t>
                      </a:r>
                    </a:p>
                  </a:txBody>
                  <a:tcPr/>
                </a:tc>
                <a:extLst>
                  <a:ext uri="{0D108BD9-81ED-4DB2-BD59-A6C34878D82A}">
                    <a16:rowId xmlns:a16="http://schemas.microsoft.com/office/drawing/2014/main" val="1176562430"/>
                  </a:ext>
                </a:extLst>
              </a:tr>
              <a:tr h="347702">
                <a:tc>
                  <a:txBody>
                    <a:bodyPr/>
                    <a:lstStyle/>
                    <a:p>
                      <a:r>
                        <a:rPr lang="en-GB" sz="1200" dirty="0"/>
                        <a:t>Likert scale</a:t>
                      </a:r>
                    </a:p>
                  </a:txBody>
                  <a:tcPr/>
                </a:tc>
                <a:tc>
                  <a:txBody>
                    <a:bodyPr/>
                    <a:lstStyle/>
                    <a:p>
                      <a:r>
                        <a:rPr lang="en-GB" sz="1200" dirty="0"/>
                        <a:t>Evaluate statements on a 5- or 7-point scale </a:t>
                      </a:r>
                    </a:p>
                  </a:txBody>
                  <a:tcPr/>
                </a:tc>
                <a:tc>
                  <a:txBody>
                    <a:bodyPr/>
                    <a:lstStyle/>
                    <a:p>
                      <a:r>
                        <a:rPr lang="en-GB" sz="1200" dirty="0"/>
                        <a:t>Easiest scale to construct </a:t>
                      </a:r>
                    </a:p>
                  </a:txBody>
                  <a:tcPr/>
                </a:tc>
                <a:tc>
                  <a:txBody>
                    <a:bodyPr/>
                    <a:lstStyle/>
                    <a:p>
                      <a:r>
                        <a:rPr lang="en-GB" sz="1200" dirty="0"/>
                        <a:t>Hard to judge what a single score means </a:t>
                      </a:r>
                    </a:p>
                  </a:txBody>
                  <a:tcPr/>
                </a:tc>
                <a:extLst>
                  <a:ext uri="{0D108BD9-81ED-4DB2-BD59-A6C34878D82A}">
                    <a16:rowId xmlns:a16="http://schemas.microsoft.com/office/drawing/2014/main" val="585101289"/>
                  </a:ext>
                </a:extLst>
              </a:tr>
              <a:tr h="486782">
                <a:tc>
                  <a:txBody>
                    <a:bodyPr/>
                    <a:lstStyle/>
                    <a:p>
                      <a:r>
                        <a:rPr lang="en-GB" sz="1200" dirty="0"/>
                        <a:t>Semantic differential and numerical scales </a:t>
                      </a:r>
                    </a:p>
                  </a:txBody>
                  <a:tcPr/>
                </a:tc>
                <a:tc>
                  <a:txBody>
                    <a:bodyPr/>
                    <a:lstStyle/>
                    <a:p>
                      <a:r>
                        <a:rPr lang="en-GB" sz="1200" dirty="0"/>
                        <a:t>Choose points between bipolar adjectives on relative dimensions </a:t>
                      </a:r>
                    </a:p>
                  </a:txBody>
                  <a:tcPr/>
                </a:tc>
                <a:tc>
                  <a:txBody>
                    <a:bodyPr/>
                    <a:lstStyle/>
                    <a:p>
                      <a:r>
                        <a:rPr lang="en-GB" sz="1200" dirty="0"/>
                        <a:t>Easy to construct, norms exist for comparison, e.g. profile analysis </a:t>
                      </a:r>
                    </a:p>
                  </a:txBody>
                  <a:tcPr/>
                </a:tc>
                <a:tc>
                  <a:txBody>
                    <a:bodyPr/>
                    <a:lstStyle/>
                    <a:p>
                      <a:r>
                        <a:rPr lang="en-GB" sz="1200" dirty="0"/>
                        <a:t>Bipolar adjectives must be found, data may be ordinal, not interval </a:t>
                      </a:r>
                    </a:p>
                  </a:txBody>
                  <a:tcPr/>
                </a:tc>
                <a:extLst>
                  <a:ext uri="{0D108BD9-81ED-4DB2-BD59-A6C34878D82A}">
                    <a16:rowId xmlns:a16="http://schemas.microsoft.com/office/drawing/2014/main" val="3285816359"/>
                  </a:ext>
                </a:extLst>
              </a:tr>
              <a:tr h="347702">
                <a:tc>
                  <a:txBody>
                    <a:bodyPr/>
                    <a:lstStyle/>
                    <a:p>
                      <a:r>
                        <a:rPr lang="en-GB" sz="1200" dirty="0"/>
                        <a:t>Constant sum scale </a:t>
                      </a:r>
                    </a:p>
                  </a:txBody>
                  <a:tcPr/>
                </a:tc>
                <a:tc>
                  <a:txBody>
                    <a:bodyPr/>
                    <a:lstStyle/>
                    <a:p>
                      <a:r>
                        <a:rPr lang="en-GB" sz="1200" dirty="0"/>
                        <a:t>Divide a construct sum among response alternatives </a:t>
                      </a:r>
                    </a:p>
                  </a:txBody>
                  <a:tcPr/>
                </a:tc>
                <a:tc>
                  <a:txBody>
                    <a:bodyPr/>
                    <a:lstStyle/>
                    <a:p>
                      <a:r>
                        <a:rPr lang="en-GB" sz="1200" dirty="0"/>
                        <a:t>Scale approximates an interval measure </a:t>
                      </a:r>
                    </a:p>
                  </a:txBody>
                  <a:tcPr/>
                </a:tc>
                <a:tc>
                  <a:txBody>
                    <a:bodyPr/>
                    <a:lstStyle/>
                    <a:p>
                      <a:r>
                        <a:rPr lang="en-GB" sz="1200" dirty="0"/>
                        <a:t>Difficult for respondents with low education levels </a:t>
                      </a:r>
                    </a:p>
                  </a:txBody>
                  <a:tcPr/>
                </a:tc>
                <a:extLst>
                  <a:ext uri="{0D108BD9-81ED-4DB2-BD59-A6C34878D82A}">
                    <a16:rowId xmlns:a16="http://schemas.microsoft.com/office/drawing/2014/main" val="1582212031"/>
                  </a:ext>
                </a:extLst>
              </a:tr>
              <a:tr h="347702">
                <a:tc>
                  <a:txBody>
                    <a:bodyPr/>
                    <a:lstStyle/>
                    <a:p>
                      <a:r>
                        <a:rPr lang="en-GB" sz="1200" dirty="0" err="1"/>
                        <a:t>Stapel</a:t>
                      </a:r>
                      <a:r>
                        <a:rPr lang="en-GB" sz="1200" dirty="0"/>
                        <a:t> scale </a:t>
                      </a:r>
                    </a:p>
                  </a:txBody>
                  <a:tcPr/>
                </a:tc>
                <a:tc>
                  <a:txBody>
                    <a:bodyPr/>
                    <a:lstStyle/>
                    <a:p>
                      <a:r>
                        <a:rPr lang="en-GB" sz="1200" dirty="0"/>
                        <a:t>Choose point on  scale with 1 centre</a:t>
                      </a:r>
                      <a:r>
                        <a:rPr lang="en-GB" sz="1200" baseline="0" dirty="0"/>
                        <a:t> </a:t>
                      </a:r>
                      <a:r>
                        <a:rPr lang="en-GB" sz="1200" dirty="0"/>
                        <a:t>adjective </a:t>
                      </a:r>
                    </a:p>
                  </a:txBody>
                  <a:tcPr/>
                </a:tc>
                <a:tc>
                  <a:txBody>
                    <a:bodyPr/>
                    <a:lstStyle/>
                    <a:p>
                      <a:r>
                        <a:rPr lang="en-GB" sz="1200" dirty="0"/>
                        <a:t>Easier to construct than semantic differential </a:t>
                      </a:r>
                    </a:p>
                  </a:txBody>
                  <a:tcPr/>
                </a:tc>
                <a:tc>
                  <a:txBody>
                    <a:bodyPr/>
                    <a:lstStyle/>
                    <a:p>
                      <a:r>
                        <a:rPr lang="en-GB" sz="1200" dirty="0"/>
                        <a:t>Endpoints are numerical, not verbal.</a:t>
                      </a:r>
                    </a:p>
                  </a:txBody>
                  <a:tcPr/>
                </a:tc>
                <a:extLst>
                  <a:ext uri="{0D108BD9-81ED-4DB2-BD59-A6C34878D82A}">
                    <a16:rowId xmlns:a16="http://schemas.microsoft.com/office/drawing/2014/main" val="442494796"/>
                  </a:ext>
                </a:extLst>
              </a:tr>
              <a:tr h="347702">
                <a:tc>
                  <a:txBody>
                    <a:bodyPr/>
                    <a:lstStyle/>
                    <a:p>
                      <a:r>
                        <a:rPr lang="en-GB" sz="1200" dirty="0"/>
                        <a:t>Graphic scale </a:t>
                      </a:r>
                    </a:p>
                  </a:txBody>
                  <a:tcPr/>
                </a:tc>
                <a:tc>
                  <a:txBody>
                    <a:bodyPr/>
                    <a:lstStyle/>
                    <a:p>
                      <a:r>
                        <a:rPr lang="en-GB" sz="1200" dirty="0"/>
                        <a:t>Choose a point on a continuum </a:t>
                      </a:r>
                    </a:p>
                  </a:txBody>
                  <a:tcPr/>
                </a:tc>
                <a:tc>
                  <a:txBody>
                    <a:bodyPr/>
                    <a:lstStyle/>
                    <a:p>
                      <a:r>
                        <a:rPr lang="en-GB" sz="1200" dirty="0"/>
                        <a:t>Visual impact, unlimited scale points </a:t>
                      </a:r>
                    </a:p>
                  </a:txBody>
                  <a:tcPr/>
                </a:tc>
                <a:tc>
                  <a:txBody>
                    <a:bodyPr/>
                    <a:lstStyle/>
                    <a:p>
                      <a:r>
                        <a:rPr lang="en-GB" sz="1200" dirty="0"/>
                        <a:t>No standard answers </a:t>
                      </a:r>
                    </a:p>
                  </a:txBody>
                  <a:tcPr/>
                </a:tc>
                <a:extLst>
                  <a:ext uri="{0D108BD9-81ED-4DB2-BD59-A6C34878D82A}">
                    <a16:rowId xmlns:a16="http://schemas.microsoft.com/office/drawing/2014/main" val="770113919"/>
                  </a:ext>
                </a:extLst>
              </a:tr>
              <a:tr h="347702">
                <a:tc>
                  <a:txBody>
                    <a:bodyPr/>
                    <a:lstStyle/>
                    <a:p>
                      <a:r>
                        <a:rPr lang="en-GB" sz="1200" dirty="0"/>
                        <a:t>Graphic scale-picture response </a:t>
                      </a:r>
                    </a:p>
                  </a:txBody>
                  <a:tcPr/>
                </a:tc>
                <a:tc>
                  <a:txBody>
                    <a:bodyPr/>
                    <a:lstStyle/>
                    <a:p>
                      <a:r>
                        <a:rPr lang="en-GB" sz="1200" dirty="0"/>
                        <a:t>Choose a visual picture </a:t>
                      </a:r>
                    </a:p>
                  </a:txBody>
                  <a:tcPr/>
                </a:tc>
                <a:tc>
                  <a:txBody>
                    <a:bodyPr/>
                    <a:lstStyle/>
                    <a:p>
                      <a:r>
                        <a:rPr lang="en-GB" sz="1200" dirty="0"/>
                        <a:t>Visual impact, easy for poor readers </a:t>
                      </a:r>
                    </a:p>
                  </a:txBody>
                  <a:tcPr/>
                </a:tc>
                <a:tc>
                  <a:txBody>
                    <a:bodyPr/>
                    <a:lstStyle/>
                    <a:p>
                      <a:r>
                        <a:rPr lang="en-GB" sz="1200" dirty="0"/>
                        <a:t>Hard to attach a verbal explanation to response </a:t>
                      </a:r>
                    </a:p>
                  </a:txBody>
                  <a:tcPr/>
                </a:tc>
                <a:extLst>
                  <a:ext uri="{0D108BD9-81ED-4DB2-BD59-A6C34878D82A}">
                    <a16:rowId xmlns:a16="http://schemas.microsoft.com/office/drawing/2014/main" val="772070986"/>
                  </a:ext>
                </a:extLst>
              </a:tr>
            </a:tbl>
          </a:graphicData>
        </a:graphic>
      </p:graphicFrame>
    </p:spTree>
    <p:extLst>
      <p:ext uri="{BB962C8B-B14F-4D97-AF65-F5344CB8AC3E}">
        <p14:creationId xmlns:p14="http://schemas.microsoft.com/office/powerpoint/2010/main" val="15229944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pPr algn="ctr"/>
            <a:r>
              <a:rPr lang="en-GB" dirty="0"/>
              <a:t>Steps to creating a </a:t>
            </a:r>
            <a:r>
              <a:rPr lang="en-GB" dirty="0" err="1"/>
              <a:t>likert</a:t>
            </a:r>
            <a:r>
              <a:rPr lang="en-GB" dirty="0"/>
              <a:t> scale</a:t>
            </a:r>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3293941572"/>
              </p:ext>
            </p:extLst>
          </p:nvPr>
        </p:nvGraphicFramePr>
        <p:xfrm>
          <a:off x="1500128" y="2466706"/>
          <a:ext cx="8947150" cy="4195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593414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a:spLocks noGrp="1" noChangeArrowheads="1"/>
          </p:cNvSpPr>
          <p:nvPr>
            <p:ph type="title"/>
          </p:nvPr>
        </p:nvSpPr>
        <p:spPr>
          <a:xfrm>
            <a:off x="983411" y="808412"/>
            <a:ext cx="9512062" cy="1143000"/>
          </a:xfrm>
        </p:spPr>
        <p:txBody>
          <a:bodyPr>
            <a:normAutofit fontScale="90000"/>
          </a:bodyPr>
          <a:lstStyle/>
          <a:p>
            <a:pPr algn="ctr">
              <a:defRPr/>
            </a:pPr>
            <a:r>
              <a:rPr lang="en-GB" dirty="0"/>
              <a:t>Session 5 – Scale Development – Reliability and Validity. </a:t>
            </a:r>
            <a:endParaRPr lang="en-US" dirty="0"/>
          </a:p>
        </p:txBody>
      </p:sp>
      <p:sp>
        <p:nvSpPr>
          <p:cNvPr id="4" name="Rectangle 3"/>
          <p:cNvSpPr>
            <a:spLocks noGrp="1" noChangeArrowheads="1"/>
          </p:cNvSpPr>
          <p:nvPr>
            <p:ph idx="1"/>
          </p:nvPr>
        </p:nvSpPr>
        <p:spPr bwMode="auto">
          <a:xfrm>
            <a:off x="900682" y="2244306"/>
            <a:ext cx="7623412" cy="1524000"/>
          </a:xfrm>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vert="horz" wrap="square" lIns="91440" tIns="45720" rIns="91440" bIns="45720" numCol="1" rtlCol="0" anchor="t" anchorCtr="0" compatLnSpc="1">
            <a:prstTxWarp prst="textNoShape">
              <a:avLst/>
            </a:prstTxWarp>
            <a:normAutofit fontScale="92500" lnSpcReduction="10000"/>
          </a:bodyPr>
          <a:lstStyle/>
          <a:p>
            <a:pPr eaLnBrk="1" hangingPunct="1"/>
            <a:r>
              <a:rPr lang="en-GB" altLang="en-US" sz="2800" dirty="0"/>
              <a:t>Reliability</a:t>
            </a:r>
          </a:p>
          <a:p>
            <a:pPr eaLnBrk="1" hangingPunct="1">
              <a:buFontTx/>
              <a:buNone/>
            </a:pPr>
            <a:r>
              <a:rPr lang="en-GB" altLang="en-US" sz="2400" dirty="0"/>
              <a:t>		</a:t>
            </a:r>
            <a:r>
              <a:rPr lang="en-GB" altLang="en-US" sz="2400" i="1" dirty="0"/>
              <a:t>“…the degree to which a test or measure produces the same scores when applied in the same circumstances…” </a:t>
            </a:r>
            <a:r>
              <a:rPr lang="en-GB" altLang="en-US" sz="2400" dirty="0"/>
              <a:t>(Nelson 1997)</a:t>
            </a:r>
          </a:p>
        </p:txBody>
      </p:sp>
      <p:sp>
        <p:nvSpPr>
          <p:cNvPr id="6" name="Rectangle 3"/>
          <p:cNvSpPr txBox="1">
            <a:spLocks noChangeArrowheads="1"/>
          </p:cNvSpPr>
          <p:nvPr/>
        </p:nvSpPr>
        <p:spPr bwMode="auto">
          <a:xfrm>
            <a:off x="1435640" y="3673464"/>
            <a:ext cx="9013825" cy="2925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vert="horz" wrap="square" lIns="91440" tIns="45720" rIns="91440" bIns="45720" numCol="1" anchor="t" anchorCtr="0" compatLnSpc="1">
            <a:prstTxWarp prst="textNoShape">
              <a:avLst/>
            </a:prstTxWarp>
          </a:bodyPr>
          <a:lstStyle>
            <a:lvl1pPr marL="365125" indent="-282575" algn="l" rtl="0" eaLnBrk="0" fontAlgn="base" hangingPunct="0">
              <a:spcBef>
                <a:spcPts val="600"/>
              </a:spcBef>
              <a:spcAft>
                <a:spcPct val="0"/>
              </a:spcAft>
              <a:buClr>
                <a:schemeClr val="accent1"/>
              </a:buClr>
              <a:buSzPct val="80000"/>
              <a:buFont typeface="Wingdings 2" panose="05020102010507070707" pitchFamily="18" charset="2"/>
              <a:buChar char=""/>
              <a:defRPr sz="3200" kern="1200">
                <a:solidFill>
                  <a:schemeClr val="tx1"/>
                </a:solidFill>
                <a:latin typeface="+mn-lt"/>
                <a:ea typeface="+mn-ea"/>
                <a:cs typeface="+mn-cs"/>
              </a:defRPr>
            </a:lvl1pPr>
            <a:lvl2pPr marL="639763" indent="-236538" algn="l" rtl="0" eaLnBrk="0" fontAlgn="base" hangingPunct="0">
              <a:spcBef>
                <a:spcPts val="550"/>
              </a:spcBef>
              <a:spcAft>
                <a:spcPct val="0"/>
              </a:spcAft>
              <a:buClr>
                <a:schemeClr val="accent1"/>
              </a:buClr>
              <a:buFont typeface="Verdana" panose="020B0604030504040204" pitchFamily="34" charset="0"/>
              <a:buChar char="◦"/>
              <a:defRPr sz="2800" kern="1200">
                <a:solidFill>
                  <a:schemeClr val="tx1"/>
                </a:solidFill>
                <a:latin typeface="+mn-lt"/>
                <a:ea typeface="+mn-ea"/>
                <a:cs typeface="+mn-cs"/>
              </a:defRPr>
            </a:lvl2pPr>
            <a:lvl3pPr marL="885825" indent="-228600" algn="l" rtl="0" eaLnBrk="0" fontAlgn="base" hangingPunct="0">
              <a:spcBef>
                <a:spcPct val="20000"/>
              </a:spcBef>
              <a:spcAft>
                <a:spcPct val="0"/>
              </a:spcAft>
              <a:buClr>
                <a:schemeClr val="accent2"/>
              </a:buClr>
              <a:buFont typeface="Wingdings 2" panose="05020102010507070707" pitchFamily="18" charset="2"/>
              <a:buChar char=""/>
              <a:defRPr sz="2400" kern="1200">
                <a:solidFill>
                  <a:schemeClr val="tx1"/>
                </a:solidFill>
                <a:latin typeface="+mn-lt"/>
                <a:ea typeface="+mn-ea"/>
                <a:cs typeface="+mn-cs"/>
              </a:defRPr>
            </a:lvl3pPr>
            <a:lvl4pPr marL="1096963" indent="-173038" algn="l" rtl="0" eaLnBrk="0" fontAlgn="base" hangingPunct="0">
              <a:spcBef>
                <a:spcPct val="20000"/>
              </a:spcBef>
              <a:spcAft>
                <a:spcPct val="0"/>
              </a:spcAft>
              <a:buClr>
                <a:srgbClr val="C32D2E"/>
              </a:buClr>
              <a:buFont typeface="Wingdings 2" panose="05020102010507070707" pitchFamily="18" charset="2"/>
              <a:buChar char=""/>
              <a:defRPr sz="2000" kern="1200">
                <a:solidFill>
                  <a:schemeClr val="tx1"/>
                </a:solidFill>
                <a:latin typeface="+mn-lt"/>
                <a:ea typeface="+mn-ea"/>
                <a:cs typeface="+mn-cs"/>
              </a:defRPr>
            </a:lvl4pPr>
            <a:lvl5pPr marL="1296988" indent="-182563" algn="l" rtl="0" eaLnBrk="0" fontAlgn="base" hangingPunct="0">
              <a:spcBef>
                <a:spcPct val="20000"/>
              </a:spcBef>
              <a:spcAft>
                <a:spcPct val="0"/>
              </a:spcAft>
              <a:buClr>
                <a:srgbClr val="84AA33"/>
              </a:buClr>
              <a:buFont typeface="Wingdings 2" panose="05020102010507070707" pitchFamily="18" charset="2"/>
              <a:buChar char=""/>
              <a:defRPr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pPr marL="82550" marR="0" lvl="0" indent="0" algn="l" defTabSz="914400" rtl="0" eaLnBrk="1" fontAlgn="base" latinLnBrk="0" hangingPunct="1">
              <a:lnSpc>
                <a:spcPct val="100000"/>
              </a:lnSpc>
              <a:spcBef>
                <a:spcPts val="600"/>
              </a:spcBef>
              <a:spcAft>
                <a:spcPct val="0"/>
              </a:spcAft>
              <a:buClr>
                <a:srgbClr val="B01513"/>
              </a:buClr>
              <a:buSzPct val="80000"/>
              <a:buFont typeface="Wingdings 2" panose="05020102010507070707" pitchFamily="18" charset="2"/>
              <a:buNone/>
              <a:tabLst/>
              <a:defRPr/>
            </a:pPr>
            <a:r>
              <a:rPr kumimoji="0" lang="en-GB" altLang="en-US" sz="2800" b="0" i="0" u="none" strike="noStrike" kern="1200" cap="none" spc="0" normalizeH="0" baseline="0" noProof="0" dirty="0">
                <a:ln>
                  <a:noFill/>
                </a:ln>
                <a:effectLst/>
                <a:uLnTx/>
                <a:uFillTx/>
                <a:latin typeface="Century Gothic" panose="020B0502020202020204"/>
                <a:ea typeface="+mn-ea"/>
                <a:cs typeface="+mn-cs"/>
              </a:rPr>
              <a:t>Validity</a:t>
            </a:r>
          </a:p>
          <a:p>
            <a:pPr marL="365125" marR="0" lvl="0" indent="-282575" algn="l" defTabSz="914400" rtl="0" eaLnBrk="1" fontAlgn="base" latinLnBrk="0" hangingPunct="1">
              <a:lnSpc>
                <a:spcPct val="100000"/>
              </a:lnSpc>
              <a:spcBef>
                <a:spcPts val="600"/>
              </a:spcBef>
              <a:spcAft>
                <a:spcPct val="0"/>
              </a:spcAft>
              <a:buClr>
                <a:srgbClr val="B01513"/>
              </a:buClr>
              <a:buSzPct val="80000"/>
              <a:buFontTx/>
              <a:buNone/>
              <a:tabLst/>
              <a:defRPr/>
            </a:pPr>
            <a:r>
              <a:rPr kumimoji="0" lang="en-GB" altLang="en-US" sz="2400" b="0" i="0" u="none" strike="noStrike" kern="1200" cap="none" spc="0" normalizeH="0" baseline="0" noProof="0" dirty="0">
                <a:ln>
                  <a:noFill/>
                </a:ln>
                <a:effectLst/>
                <a:uLnTx/>
                <a:uFillTx/>
                <a:latin typeface="Century Gothic" panose="020B0502020202020204"/>
                <a:ea typeface="+mn-ea"/>
                <a:cs typeface="+mn-cs"/>
              </a:rPr>
              <a:t>		</a:t>
            </a:r>
            <a:r>
              <a:rPr kumimoji="0" lang="en-GB" altLang="en-US" sz="2400" b="0" i="1" u="none" strike="noStrike" kern="1200" cap="none" spc="0" normalizeH="0" baseline="0" noProof="0" dirty="0">
                <a:ln>
                  <a:noFill/>
                </a:ln>
                <a:effectLst/>
                <a:uLnTx/>
                <a:uFillTx/>
                <a:latin typeface="Century Gothic" panose="020B0502020202020204"/>
                <a:ea typeface="+mn-ea"/>
                <a:cs typeface="+mn-cs"/>
              </a:rPr>
              <a:t>“Degree to which a test or instrument measures what it purports to measure”   </a:t>
            </a:r>
            <a:r>
              <a:rPr kumimoji="0" lang="en-GB" altLang="en-US" sz="2400" b="0" i="0" u="none" strike="noStrike" kern="1200" cap="none" spc="0" normalizeH="0" baseline="0" noProof="0" dirty="0">
                <a:ln>
                  <a:noFill/>
                </a:ln>
                <a:effectLst/>
                <a:uLnTx/>
                <a:uFillTx/>
                <a:latin typeface="Century Gothic" panose="020B0502020202020204"/>
                <a:ea typeface="+mn-ea"/>
                <a:cs typeface="+mn-cs"/>
              </a:rPr>
              <a:t>(Thomas &amp; Nelson 1996)</a:t>
            </a:r>
          </a:p>
        </p:txBody>
      </p:sp>
      <p:sp>
        <p:nvSpPr>
          <p:cNvPr id="7" name="Rectangle 3"/>
          <p:cNvSpPr txBox="1">
            <a:spLocks noChangeArrowheads="1"/>
          </p:cNvSpPr>
          <p:nvPr/>
        </p:nvSpPr>
        <p:spPr bwMode="auto">
          <a:xfrm>
            <a:off x="3200400" y="5136345"/>
            <a:ext cx="7848600" cy="175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vert="horz" wrap="square" lIns="91440" tIns="45720" rIns="91440" bIns="45720" numCol="1" anchor="t" anchorCtr="0" compatLnSpc="1">
            <a:prstTxWarp prst="textNoShape">
              <a:avLst/>
            </a:prstTxWarp>
          </a:bodyPr>
          <a:lstStyle>
            <a:lvl1pPr marL="365125" indent="-282575" algn="l" rtl="0" eaLnBrk="0" fontAlgn="base" hangingPunct="0">
              <a:spcBef>
                <a:spcPts val="600"/>
              </a:spcBef>
              <a:spcAft>
                <a:spcPct val="0"/>
              </a:spcAft>
              <a:buClr>
                <a:schemeClr val="accent1"/>
              </a:buClr>
              <a:buSzPct val="80000"/>
              <a:buFont typeface="Wingdings 2" panose="05020102010507070707" pitchFamily="18" charset="2"/>
              <a:buChar char=""/>
              <a:defRPr sz="3200" kern="1200">
                <a:solidFill>
                  <a:schemeClr val="tx1"/>
                </a:solidFill>
                <a:latin typeface="+mn-lt"/>
                <a:ea typeface="+mn-ea"/>
                <a:cs typeface="+mn-cs"/>
              </a:defRPr>
            </a:lvl1pPr>
            <a:lvl2pPr marL="639763" indent="-236538" algn="l" rtl="0" eaLnBrk="0" fontAlgn="base" hangingPunct="0">
              <a:spcBef>
                <a:spcPts val="550"/>
              </a:spcBef>
              <a:spcAft>
                <a:spcPct val="0"/>
              </a:spcAft>
              <a:buClr>
                <a:schemeClr val="accent1"/>
              </a:buClr>
              <a:buFont typeface="Verdana" panose="020B0604030504040204" pitchFamily="34" charset="0"/>
              <a:buChar char="◦"/>
              <a:defRPr sz="2800" kern="1200">
                <a:solidFill>
                  <a:schemeClr val="tx1"/>
                </a:solidFill>
                <a:latin typeface="+mn-lt"/>
                <a:ea typeface="+mn-ea"/>
                <a:cs typeface="+mn-cs"/>
              </a:defRPr>
            </a:lvl2pPr>
            <a:lvl3pPr marL="885825" indent="-228600" algn="l" rtl="0" eaLnBrk="0" fontAlgn="base" hangingPunct="0">
              <a:spcBef>
                <a:spcPct val="20000"/>
              </a:spcBef>
              <a:spcAft>
                <a:spcPct val="0"/>
              </a:spcAft>
              <a:buClr>
                <a:schemeClr val="accent2"/>
              </a:buClr>
              <a:buFont typeface="Wingdings 2" panose="05020102010507070707" pitchFamily="18" charset="2"/>
              <a:buChar char=""/>
              <a:defRPr sz="2400" kern="1200">
                <a:solidFill>
                  <a:schemeClr val="tx1"/>
                </a:solidFill>
                <a:latin typeface="+mn-lt"/>
                <a:ea typeface="+mn-ea"/>
                <a:cs typeface="+mn-cs"/>
              </a:defRPr>
            </a:lvl3pPr>
            <a:lvl4pPr marL="1096963" indent="-173038" algn="l" rtl="0" eaLnBrk="0" fontAlgn="base" hangingPunct="0">
              <a:spcBef>
                <a:spcPct val="20000"/>
              </a:spcBef>
              <a:spcAft>
                <a:spcPct val="0"/>
              </a:spcAft>
              <a:buClr>
                <a:srgbClr val="C32D2E"/>
              </a:buClr>
              <a:buFont typeface="Wingdings 2" panose="05020102010507070707" pitchFamily="18" charset="2"/>
              <a:buChar char=""/>
              <a:defRPr sz="2000" kern="1200">
                <a:solidFill>
                  <a:schemeClr val="tx1"/>
                </a:solidFill>
                <a:latin typeface="+mn-lt"/>
                <a:ea typeface="+mn-ea"/>
                <a:cs typeface="+mn-cs"/>
              </a:defRPr>
            </a:lvl4pPr>
            <a:lvl5pPr marL="1296988" indent="-182563" algn="l" rtl="0" eaLnBrk="0" fontAlgn="base" hangingPunct="0">
              <a:spcBef>
                <a:spcPct val="20000"/>
              </a:spcBef>
              <a:spcAft>
                <a:spcPct val="0"/>
              </a:spcAft>
              <a:buClr>
                <a:srgbClr val="84AA33"/>
              </a:buClr>
              <a:buFont typeface="Wingdings 2" panose="05020102010507070707" pitchFamily="18" charset="2"/>
              <a:buChar char=""/>
              <a:defRPr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pPr marL="82550" marR="0" lvl="0" indent="0" algn="l" defTabSz="914400" rtl="0" eaLnBrk="1" fontAlgn="base" latinLnBrk="0" hangingPunct="1">
              <a:lnSpc>
                <a:spcPct val="100000"/>
              </a:lnSpc>
              <a:spcBef>
                <a:spcPts val="600"/>
              </a:spcBef>
              <a:spcAft>
                <a:spcPct val="0"/>
              </a:spcAft>
              <a:buClr>
                <a:srgbClr val="B01513"/>
              </a:buClr>
              <a:buSzPct val="80000"/>
              <a:buFont typeface="Wingdings 2" panose="05020102010507070707" pitchFamily="18" charset="2"/>
              <a:buNone/>
              <a:tabLst/>
              <a:defRPr/>
            </a:pPr>
            <a:r>
              <a:rPr kumimoji="0" lang="en-GB" altLang="en-US" sz="2800" i="0" u="none" strike="noStrike" kern="1200" cap="none" spc="0" normalizeH="0" baseline="0" noProof="0" dirty="0">
                <a:ln>
                  <a:noFill/>
                </a:ln>
                <a:effectLst/>
                <a:uLnTx/>
                <a:uFillTx/>
                <a:latin typeface="Century Gothic" panose="020B0502020202020204"/>
                <a:ea typeface="+mn-ea"/>
                <a:cs typeface="+mn-cs"/>
              </a:rPr>
              <a:t>Objectivity</a:t>
            </a:r>
          </a:p>
          <a:p>
            <a:pPr marL="365125" marR="0" lvl="0" indent="-282575" algn="l" defTabSz="914400" rtl="0" eaLnBrk="1" fontAlgn="base" latinLnBrk="0" hangingPunct="1">
              <a:lnSpc>
                <a:spcPct val="100000"/>
              </a:lnSpc>
              <a:spcBef>
                <a:spcPts val="600"/>
              </a:spcBef>
              <a:spcAft>
                <a:spcPct val="0"/>
              </a:spcAft>
              <a:buClr>
                <a:srgbClr val="B01513"/>
              </a:buClr>
              <a:buSzPct val="80000"/>
              <a:buFontTx/>
              <a:buNone/>
              <a:tabLst/>
              <a:defRPr/>
            </a:pPr>
            <a:r>
              <a:rPr kumimoji="0" lang="en-GB" altLang="en-US" sz="2400" i="0" u="none" strike="noStrike" kern="1200" cap="none" spc="0" normalizeH="0" baseline="0" noProof="0" dirty="0">
                <a:ln>
                  <a:noFill/>
                </a:ln>
                <a:effectLst/>
                <a:uLnTx/>
                <a:uFillTx/>
                <a:latin typeface="Century Gothic" panose="020B0502020202020204"/>
                <a:ea typeface="+mn-ea"/>
                <a:cs typeface="+mn-cs"/>
              </a:rPr>
              <a:t>		</a:t>
            </a:r>
            <a:r>
              <a:rPr kumimoji="0" lang="en-GB" altLang="en-US" sz="2400" i="1" u="none" strike="noStrike" kern="1200" cap="none" spc="0" normalizeH="0" baseline="0" noProof="0" dirty="0">
                <a:ln>
                  <a:noFill/>
                </a:ln>
                <a:effectLst/>
                <a:uLnTx/>
                <a:uFillTx/>
                <a:latin typeface="Century Gothic" panose="020B0502020202020204"/>
                <a:ea typeface="+mn-ea"/>
                <a:cs typeface="+mn-cs"/>
              </a:rPr>
              <a:t>“…the degree to which different observers agree on measurements…” </a:t>
            </a:r>
            <a:r>
              <a:rPr kumimoji="0" lang="en-GB" altLang="en-US" sz="2400" i="0" u="none" strike="noStrike" kern="1200" cap="none" spc="0" normalizeH="0" baseline="0" noProof="0" dirty="0">
                <a:ln>
                  <a:noFill/>
                </a:ln>
                <a:effectLst/>
                <a:uLnTx/>
                <a:uFillTx/>
                <a:latin typeface="Century Gothic" panose="020B0502020202020204"/>
                <a:ea typeface="+mn-ea"/>
                <a:cs typeface="+mn-cs"/>
              </a:rPr>
              <a:t>(Atkinson &amp; </a:t>
            </a:r>
            <a:r>
              <a:rPr kumimoji="0" lang="en-GB" altLang="en-US" sz="2400" i="0" u="none" strike="noStrike" kern="1200" cap="none" spc="0" normalizeH="0" baseline="0" noProof="0" dirty="0" err="1">
                <a:ln>
                  <a:noFill/>
                </a:ln>
                <a:effectLst/>
                <a:uLnTx/>
                <a:uFillTx/>
                <a:latin typeface="Century Gothic" panose="020B0502020202020204"/>
                <a:ea typeface="+mn-ea"/>
                <a:cs typeface="+mn-cs"/>
              </a:rPr>
              <a:t>Nevill</a:t>
            </a:r>
            <a:r>
              <a:rPr kumimoji="0" lang="en-GB" altLang="en-US" sz="2400" i="0" u="none" strike="noStrike" kern="1200" cap="none" spc="0" normalizeH="0" baseline="0" noProof="0" dirty="0">
                <a:ln>
                  <a:noFill/>
                </a:ln>
                <a:effectLst/>
                <a:uLnTx/>
                <a:uFillTx/>
                <a:latin typeface="Century Gothic" panose="020B0502020202020204"/>
                <a:ea typeface="+mn-ea"/>
                <a:cs typeface="+mn-cs"/>
              </a:rPr>
              <a:t> 1998)</a:t>
            </a:r>
          </a:p>
        </p:txBody>
      </p:sp>
    </p:spTree>
    <p:extLst>
      <p:ext uri="{BB962C8B-B14F-4D97-AF65-F5344CB8AC3E}">
        <p14:creationId xmlns:p14="http://schemas.microsoft.com/office/powerpoint/2010/main" val="33330543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Session 5 - Internal Reliability </a:t>
            </a:r>
          </a:p>
        </p:txBody>
      </p:sp>
      <p:sp>
        <p:nvSpPr>
          <p:cNvPr id="4" name="Text Placeholder 3"/>
          <p:cNvSpPr>
            <a:spLocks noGrp="1"/>
          </p:cNvSpPr>
          <p:nvPr>
            <p:ph type="body" idx="1"/>
          </p:nvPr>
        </p:nvSpPr>
        <p:spPr/>
        <p:txBody>
          <a:bodyPr/>
          <a:lstStyle/>
          <a:p>
            <a:r>
              <a:rPr lang="en-GB" dirty="0"/>
              <a:t>Cronbach Alpha</a:t>
            </a:r>
          </a:p>
        </p:txBody>
      </p:sp>
      <p:sp>
        <p:nvSpPr>
          <p:cNvPr id="5" name="Content Placeholder 4"/>
          <p:cNvSpPr>
            <a:spLocks noGrp="1"/>
          </p:cNvSpPr>
          <p:nvPr>
            <p:ph sz="half" idx="2"/>
          </p:nvPr>
        </p:nvSpPr>
        <p:spPr/>
        <p:txBody>
          <a:bodyPr>
            <a:normAutofit fontScale="85000" lnSpcReduction="20000"/>
          </a:bodyPr>
          <a:lstStyle/>
          <a:p>
            <a:r>
              <a:rPr lang="en-GB" dirty="0"/>
              <a:t>Cronbach’s alpha is a measure of internal consistency</a:t>
            </a:r>
          </a:p>
          <a:p>
            <a:r>
              <a:rPr lang="en-GB" dirty="0"/>
              <a:t>Measures all items – (or the items you wish to select) together. </a:t>
            </a:r>
          </a:p>
          <a:p>
            <a:r>
              <a:rPr lang="en-GB" dirty="0"/>
              <a:t>Typically used to see if all items of a </a:t>
            </a:r>
            <a:r>
              <a:rPr lang="en-GB" dirty="0" err="1"/>
              <a:t>likert</a:t>
            </a:r>
            <a:r>
              <a:rPr lang="en-GB" dirty="0"/>
              <a:t> scale are reliable. </a:t>
            </a:r>
          </a:p>
          <a:p>
            <a:r>
              <a:rPr lang="en-GB" dirty="0"/>
              <a:t>Careful if covering many sub areas (subscales) within a scale – should run separate Cronbach Alpha for these. </a:t>
            </a:r>
          </a:p>
          <a:p>
            <a:pPr lvl="1"/>
            <a:r>
              <a:rPr lang="en-GB" dirty="0"/>
              <a:t>Emotion Scale with Subscales for Anger and Happiness – The Cronbach Alpha for the whole scale (all questions likely to be low). </a:t>
            </a:r>
          </a:p>
        </p:txBody>
      </p:sp>
      <p:sp>
        <p:nvSpPr>
          <p:cNvPr id="6" name="Text Placeholder 5"/>
          <p:cNvSpPr>
            <a:spLocks noGrp="1"/>
          </p:cNvSpPr>
          <p:nvPr>
            <p:ph type="body" sz="quarter" idx="3"/>
          </p:nvPr>
        </p:nvSpPr>
        <p:spPr>
          <a:xfrm>
            <a:off x="6161518" y="2603500"/>
            <a:ext cx="6030482" cy="576262"/>
          </a:xfrm>
        </p:spPr>
        <p:txBody>
          <a:bodyPr/>
          <a:lstStyle/>
          <a:p>
            <a:r>
              <a:rPr lang="en-GB" dirty="0"/>
              <a:t>Split Half Reliability (Spearman Brown)</a:t>
            </a:r>
          </a:p>
        </p:txBody>
      </p:sp>
      <p:sp>
        <p:nvSpPr>
          <p:cNvPr id="7" name="Content Placeholder 6"/>
          <p:cNvSpPr>
            <a:spLocks noGrp="1"/>
          </p:cNvSpPr>
          <p:nvPr>
            <p:ph sz="quarter" idx="4"/>
          </p:nvPr>
        </p:nvSpPr>
        <p:spPr>
          <a:xfrm>
            <a:off x="6211890" y="3259676"/>
            <a:ext cx="5183188" cy="3684588"/>
          </a:xfrm>
        </p:spPr>
        <p:txBody>
          <a:bodyPr>
            <a:normAutofit fontScale="85000" lnSpcReduction="20000"/>
          </a:bodyPr>
          <a:lstStyle/>
          <a:p>
            <a:r>
              <a:rPr lang="en-GB" dirty="0"/>
              <a:t>Used in a variety of areas and in multiple trial scenarios. </a:t>
            </a:r>
          </a:p>
          <a:p>
            <a:r>
              <a:rPr lang="en-GB" dirty="0"/>
              <a:t>Splits the measures / items from the scale (or procedure) in half. Calculates reliability for each half separately. </a:t>
            </a:r>
          </a:p>
          <a:p>
            <a:r>
              <a:rPr lang="en-GB" dirty="0"/>
              <a:t>Then Spearman Brown Technique calculates a combined score. </a:t>
            </a:r>
          </a:p>
          <a:p>
            <a:r>
              <a:rPr lang="en-GB" dirty="0"/>
              <a:t>Not as frequently reported as Cronbach Alpha – but useful in multiple trial scenarios or two subscales of equal size. </a:t>
            </a:r>
          </a:p>
        </p:txBody>
      </p:sp>
    </p:spTree>
    <p:extLst>
      <p:ext uri="{BB962C8B-B14F-4D97-AF65-F5344CB8AC3E}">
        <p14:creationId xmlns:p14="http://schemas.microsoft.com/office/powerpoint/2010/main" val="4023638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p:cNvSpPr>
          <p:nvPr>
            <p:ph type="title"/>
          </p:nvPr>
        </p:nvSpPr>
        <p:spPr>
          <a:xfrm>
            <a:off x="552091" y="-1"/>
            <a:ext cx="10345947" cy="1311215"/>
          </a:xfrm>
        </p:spPr>
        <p:txBody>
          <a:bodyPr>
            <a:normAutofit/>
          </a:bodyPr>
          <a:lstStyle/>
          <a:p>
            <a:pPr algn="ctr">
              <a:defRPr/>
            </a:pPr>
            <a:r>
              <a:rPr lang="en-US" altLang="en-US" dirty="0">
                <a:solidFill>
                  <a:schemeClr val="bg1"/>
                </a:solidFill>
              </a:rPr>
              <a:t>Session 5 Interpreting scale reliability</a:t>
            </a:r>
          </a:p>
        </p:txBody>
      </p:sp>
      <p:graphicFrame>
        <p:nvGraphicFramePr>
          <p:cNvPr id="2" name="Content Placeholder 1"/>
          <p:cNvGraphicFramePr>
            <a:graphicFrameLocks noGrp="1"/>
          </p:cNvGraphicFramePr>
          <p:nvPr>
            <p:ph idx="1"/>
          </p:nvPr>
        </p:nvGraphicFramePr>
        <p:xfrm>
          <a:off x="1905000" y="839314"/>
          <a:ext cx="8458200" cy="6400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369986"/>
      </p:ext>
    </p:extLst>
  </p:cSld>
  <p:clrMapOvr>
    <a:masterClrMapping/>
  </p:clrMapOvr>
  <p:transition spd="slow"/>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2346325" y="209558"/>
            <a:ext cx="7499350" cy="1143000"/>
          </a:xfrm>
        </p:spPr>
        <p:txBody>
          <a:bodyPr>
            <a:normAutofit/>
          </a:bodyPr>
          <a:lstStyle/>
          <a:p>
            <a:pPr>
              <a:defRPr/>
            </a:pPr>
            <a:r>
              <a:rPr lang="en-US" sz="3600" dirty="0">
                <a:solidFill>
                  <a:schemeClr val="bg1"/>
                </a:solidFill>
              </a:rPr>
              <a:t>Session 5 Measuring validity</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08314543"/>
              </p:ext>
            </p:extLst>
          </p:nvPr>
        </p:nvGraphicFramePr>
        <p:xfrm>
          <a:off x="140898" y="2026503"/>
          <a:ext cx="9753600" cy="49112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 name="Diagram 2"/>
          <p:cNvGraphicFramePr/>
          <p:nvPr>
            <p:extLst>
              <p:ext uri="{D42A27DB-BD31-4B8C-83A1-F6EECF244321}">
                <p14:modId xmlns:p14="http://schemas.microsoft.com/office/powerpoint/2010/main" val="1082590318"/>
              </p:ext>
            </p:extLst>
          </p:nvPr>
        </p:nvGraphicFramePr>
        <p:xfrm>
          <a:off x="1943099" y="1143000"/>
          <a:ext cx="8077200" cy="83099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7" name="Diagram 6"/>
          <p:cNvGraphicFramePr/>
          <p:nvPr/>
        </p:nvGraphicFramePr>
        <p:xfrm>
          <a:off x="8353616" y="1143000"/>
          <a:ext cx="1895285" cy="4038600"/>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14463106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bwMode="auto">
          <a:xfrm>
            <a:off x="3302808" y="435144"/>
            <a:ext cx="8229600" cy="1143000"/>
          </a:xfrm>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vert="horz" wrap="square" lIns="91440" tIns="45720" rIns="91440" bIns="45720" numCol="1" rtlCol="0" anchor="t" anchorCtr="0" compatLnSpc="1">
            <a:prstTxWarp prst="textNoShape">
              <a:avLst/>
            </a:prstTxWarp>
            <a:normAutofit fontScale="90000"/>
          </a:bodyPr>
          <a:lstStyle/>
          <a:p>
            <a:pPr eaLnBrk="1" hangingPunct="1">
              <a:defRPr/>
            </a:pPr>
            <a:r>
              <a:rPr lang="en-GB" dirty="0">
                <a:ea typeface="ＭＳ Ｐゴシック" charset="0"/>
                <a:cs typeface="+mn-cs"/>
              </a:rPr>
              <a:t>Face Validity</a:t>
            </a:r>
            <a:br>
              <a:rPr lang="en-GB" dirty="0">
                <a:ea typeface="ＭＳ Ｐゴシック" charset="0"/>
                <a:cs typeface="+mn-cs"/>
              </a:rPr>
            </a:br>
            <a:endParaRPr lang="en-GB" dirty="0">
              <a:ea typeface="ＭＳ Ｐゴシック" charset="0"/>
              <a:cs typeface="+mj-cs"/>
            </a:endParaRP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3332121947"/>
              </p:ext>
            </p:extLst>
          </p:nvPr>
        </p:nvGraphicFramePr>
        <p:xfrm>
          <a:off x="2079624" y="876925"/>
          <a:ext cx="8256588" cy="152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56677" name="Picture 5" descr="reaction_time_small"/>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629401" y="2753437"/>
            <a:ext cx="2065867" cy="12333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6678" name="Text Box 6"/>
          <p:cNvSpPr txBox="1">
            <a:spLocks noChangeArrowheads="1"/>
          </p:cNvSpPr>
          <p:nvPr/>
        </p:nvSpPr>
        <p:spPr bwMode="auto">
          <a:xfrm>
            <a:off x="1676400" y="2786419"/>
            <a:ext cx="4953000" cy="120032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wrap="square">
            <a:spAutoFit/>
          </a:bodyPr>
          <a:lstStyle>
            <a:lvl1pPr marL="342900" indent="-342900" eaLnBrk="0" hangingPunct="0">
              <a:defRPr sz="2400">
                <a:solidFill>
                  <a:schemeClr val="tx1"/>
                </a:solidFill>
                <a:latin typeface="Times New Roman" charset="0"/>
                <a:ea typeface="ＭＳ Ｐゴシック" charset="0"/>
              </a:defRPr>
            </a:lvl1pPr>
            <a:lvl2pPr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effectLst/>
                <a:uLnTx/>
                <a:uFillTx/>
                <a:latin typeface="Times New Roman" charset="0"/>
                <a:ea typeface="ＭＳ Ｐゴシック" charset="0"/>
                <a:cs typeface="+mn-cs"/>
              </a:rPr>
              <a:t>e.g. if you want to assess reaction time, measuring how long it takes an individual to react to a given stimulus would have face validity</a:t>
            </a:r>
          </a:p>
        </p:txBody>
      </p:sp>
      <p:sp>
        <p:nvSpPr>
          <p:cNvPr id="3" name="Rectangle 2"/>
          <p:cNvSpPr/>
          <p:nvPr/>
        </p:nvSpPr>
        <p:spPr>
          <a:xfrm>
            <a:off x="1828801" y="4019730"/>
            <a:ext cx="3458767" cy="769441"/>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4400" b="0" i="0" u="none" strike="noStrike" kern="1200" cap="all" spc="100" normalizeH="0" baseline="0" noProof="0" dirty="0">
                <a:ln>
                  <a:noFill/>
                </a:ln>
                <a:solidFill>
                  <a:prstClr val="black">
                    <a:lumMod val="95000"/>
                    <a:lumOff val="5000"/>
                  </a:prstClr>
                </a:solidFill>
                <a:effectLst/>
                <a:uLnTx/>
                <a:uFillTx/>
                <a:latin typeface="Tw Cen MT Condensed" panose="020B0606020104020203"/>
                <a:ea typeface="+mn-ea"/>
                <a:cs typeface="+mn-cs"/>
              </a:rPr>
              <a:t>Content Validity</a:t>
            </a: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graphicFrame>
        <p:nvGraphicFramePr>
          <p:cNvPr id="5" name="Diagram 4"/>
          <p:cNvGraphicFramePr/>
          <p:nvPr/>
        </p:nvGraphicFramePr>
        <p:xfrm>
          <a:off x="1712794" y="4789170"/>
          <a:ext cx="4648200" cy="2232660"/>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10" name="Text Box 5"/>
          <p:cNvSpPr txBox="1">
            <a:spLocks noChangeArrowheads="1"/>
          </p:cNvSpPr>
          <p:nvPr/>
        </p:nvSpPr>
        <p:spPr bwMode="auto">
          <a:xfrm>
            <a:off x="6303962" y="4466005"/>
            <a:ext cx="4032250" cy="64633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a:spAutoFit/>
          </a:bodyPr>
          <a:lstStyle>
            <a:lvl1pPr marL="342900" indent="-342900" eaLnBrk="0" hangingPunct="0">
              <a:defRPr sz="2400">
                <a:solidFill>
                  <a:schemeClr val="tx1"/>
                </a:solidFill>
                <a:latin typeface="Times New Roman" charset="0"/>
                <a:ea typeface="ＭＳ Ｐゴシック" charset="0"/>
              </a:defRPr>
            </a:lvl1pPr>
            <a:lvl2pPr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effectLst/>
                <a:uLnTx/>
                <a:uFillTx/>
                <a:latin typeface="Times New Roman" charset="0"/>
                <a:ea typeface="ＭＳ Ｐゴシック" charset="0"/>
                <a:cs typeface="+mn-cs"/>
              </a:rPr>
              <a:t>e.</a:t>
            </a:r>
            <a:r>
              <a:rPr kumimoji="0" lang="en-GB" sz="1800" i="0" u="none" strike="noStrike" kern="1200" cap="none" spc="0" normalizeH="0" baseline="0" noProof="0" dirty="0">
                <a:ln>
                  <a:noFill/>
                </a:ln>
                <a:effectLst/>
                <a:uLnTx/>
                <a:uFillTx/>
                <a:latin typeface="Times New Roman" charset="0"/>
                <a:ea typeface="ＭＳ Ｐゴシック" charset="0"/>
                <a:cs typeface="+mn-cs"/>
              </a:rPr>
              <a:t>g.</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1800" i="0" u="none" strike="noStrike" kern="1200" cap="none" spc="0" normalizeH="0" baseline="0" noProof="0" dirty="0">
                <a:ln>
                  <a:noFill/>
                </a:ln>
                <a:effectLst/>
                <a:uLnTx/>
                <a:uFillTx/>
                <a:latin typeface="Times New Roman" charset="0"/>
                <a:ea typeface="ＭＳ Ｐゴシック" charset="0"/>
                <a:cs typeface="+mn-cs"/>
              </a:rPr>
              <a:t>Who is the most physically fit?</a:t>
            </a:r>
          </a:p>
        </p:txBody>
      </p:sp>
      <p:sp>
        <p:nvSpPr>
          <p:cNvPr id="11" name="Text Box 22"/>
          <p:cNvSpPr txBox="1">
            <a:spLocks noChangeArrowheads="1"/>
          </p:cNvSpPr>
          <p:nvPr/>
        </p:nvSpPr>
        <p:spPr bwMode="auto">
          <a:xfrm>
            <a:off x="6666931" y="5243781"/>
            <a:ext cx="4049712" cy="132343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wrap="square">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1" fontAlgn="auto" latinLnBrk="0" hangingPunct="1">
              <a:lnSpc>
                <a:spcPct val="100000"/>
              </a:lnSpc>
              <a:spcBef>
                <a:spcPct val="50000"/>
              </a:spcBef>
              <a:spcAft>
                <a:spcPts val="0"/>
              </a:spcAft>
              <a:buClrTx/>
              <a:buSzTx/>
              <a:buFont typeface="Wingdings" charset="0"/>
              <a:buChar char="Ø"/>
              <a:tabLst/>
              <a:defRPr/>
            </a:pPr>
            <a:r>
              <a:rPr kumimoji="0" lang="en-GB" sz="2000" b="0" i="0" u="none" strike="noStrike" kern="1200" cap="none" spc="0" normalizeH="0" baseline="0" noProof="0" dirty="0">
                <a:ln>
                  <a:noFill/>
                </a:ln>
                <a:effectLst/>
                <a:uLnTx/>
                <a:uFillTx/>
                <a:latin typeface="Times New Roman" charset="0"/>
                <a:ea typeface="ＭＳ Ｐゴシック" charset="0"/>
                <a:cs typeface="+mn-cs"/>
              </a:rPr>
              <a:t>VO</a:t>
            </a:r>
            <a:r>
              <a:rPr kumimoji="0" lang="en-GB" sz="2000" b="0" i="0" u="none" strike="noStrike" kern="1200" cap="none" spc="0" normalizeH="0" baseline="-25000" noProof="0" dirty="0">
                <a:ln>
                  <a:noFill/>
                </a:ln>
                <a:effectLst/>
                <a:uLnTx/>
                <a:uFillTx/>
                <a:latin typeface="Times New Roman" charset="0"/>
                <a:ea typeface="ＭＳ Ｐゴシック" charset="0"/>
                <a:cs typeface="+mn-cs"/>
              </a:rPr>
              <a:t>2</a:t>
            </a:r>
            <a:r>
              <a:rPr kumimoji="0" lang="en-GB" sz="2000" b="0" i="0" u="none" strike="noStrike" kern="1200" cap="none" spc="0" normalizeH="0" baseline="0" noProof="0" dirty="0">
                <a:ln>
                  <a:noFill/>
                </a:ln>
                <a:effectLst/>
                <a:uLnTx/>
                <a:uFillTx/>
                <a:latin typeface="Times New Roman" charset="0"/>
                <a:ea typeface="ＭＳ Ｐゴシック" charset="0"/>
                <a:cs typeface="+mn-cs"/>
              </a:rPr>
              <a:t> max test?</a:t>
            </a:r>
          </a:p>
          <a:p>
            <a:pPr marL="0" marR="0" lvl="0" indent="0" algn="l" defTabSz="914400" rtl="0" eaLnBrk="1" fontAlgn="auto" latinLnBrk="0" hangingPunct="1">
              <a:lnSpc>
                <a:spcPct val="100000"/>
              </a:lnSpc>
              <a:spcBef>
                <a:spcPct val="50000"/>
              </a:spcBef>
              <a:spcAft>
                <a:spcPts val="0"/>
              </a:spcAft>
              <a:buClrTx/>
              <a:buSzTx/>
              <a:buFont typeface="Wingdings" charset="0"/>
              <a:buChar char="Ø"/>
              <a:tabLst/>
              <a:defRPr/>
            </a:pPr>
            <a:r>
              <a:rPr kumimoji="0" lang="en-GB" sz="2000" b="0" i="0" u="none" strike="noStrike" kern="1200" cap="none" spc="0" normalizeH="0" baseline="0" noProof="0" dirty="0">
                <a:ln>
                  <a:noFill/>
                </a:ln>
                <a:effectLst/>
                <a:uLnTx/>
                <a:uFillTx/>
                <a:latin typeface="Times New Roman" charset="0"/>
                <a:ea typeface="ＭＳ Ｐゴシック" charset="0"/>
                <a:cs typeface="+mn-cs"/>
              </a:rPr>
              <a:t>Wingate test (cycle)?</a:t>
            </a:r>
          </a:p>
          <a:p>
            <a:pPr marL="0" marR="0" lvl="0" indent="0" algn="l" defTabSz="914400" rtl="0" eaLnBrk="1" fontAlgn="auto" latinLnBrk="0" hangingPunct="1">
              <a:lnSpc>
                <a:spcPct val="100000"/>
              </a:lnSpc>
              <a:spcBef>
                <a:spcPct val="50000"/>
              </a:spcBef>
              <a:spcAft>
                <a:spcPts val="0"/>
              </a:spcAft>
              <a:buClrTx/>
              <a:buSzTx/>
              <a:buFont typeface="Wingdings" charset="0"/>
              <a:buChar char="Ø"/>
              <a:tabLst/>
              <a:defRPr/>
            </a:pPr>
            <a:r>
              <a:rPr kumimoji="0" lang="en-GB" sz="2000" b="0" i="0" u="none" strike="noStrike" kern="1200" cap="none" spc="0" normalizeH="0" baseline="0" noProof="0" dirty="0">
                <a:ln>
                  <a:noFill/>
                </a:ln>
                <a:effectLst/>
                <a:uLnTx/>
                <a:uFillTx/>
                <a:latin typeface="Times New Roman" charset="0"/>
                <a:ea typeface="ＭＳ Ｐゴシック" charset="0"/>
                <a:cs typeface="+mn-cs"/>
              </a:rPr>
              <a:t>1 RM (repetition –weights)?</a:t>
            </a:r>
          </a:p>
        </p:txBody>
      </p:sp>
    </p:spTree>
    <p:extLst>
      <p:ext uri="{BB962C8B-B14F-4D97-AF65-F5344CB8AC3E}">
        <p14:creationId xmlns:p14="http://schemas.microsoft.com/office/powerpoint/2010/main" val="302741635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56678"/>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5667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p:bldGraphic spid="2" grpId="0">
        <p:bldAsOne/>
      </p:bldGraphic>
      <p:bldP spid="156678" grpId="0"/>
      <p:bldP spid="3" grpId="0"/>
      <p:bldGraphic spid="5" grpId="0">
        <p:bldAsOne/>
      </p:bldGraphic>
      <p:bldP spid="10" grpId="0"/>
      <p:bldP spid="11"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bwMode="auto">
          <a:xfrm>
            <a:off x="1905000" y="362243"/>
            <a:ext cx="8229600" cy="1143000"/>
          </a:xfrm>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vert="horz" wrap="square" lIns="91440" tIns="45720" rIns="91440" bIns="45720" numCol="1" rtlCol="0" anchor="t" anchorCtr="0" compatLnSpc="1">
            <a:prstTxWarp prst="textNoShape">
              <a:avLst/>
            </a:prstTxWarp>
            <a:normAutofit fontScale="90000"/>
          </a:bodyPr>
          <a:lstStyle/>
          <a:p>
            <a:pPr eaLnBrk="1" hangingPunct="1">
              <a:defRPr/>
            </a:pPr>
            <a:r>
              <a:rPr lang="en-GB" dirty="0">
                <a:ea typeface="ＭＳ Ｐゴシック" charset="0"/>
                <a:cs typeface="+mn-cs"/>
              </a:rPr>
              <a:t>Concurrent Validity</a:t>
            </a:r>
            <a:br>
              <a:rPr lang="en-GB" dirty="0">
                <a:ea typeface="ＭＳ Ｐゴシック" charset="0"/>
                <a:cs typeface="+mn-cs"/>
              </a:rPr>
            </a:br>
            <a:endParaRPr lang="en-GB" dirty="0">
              <a:ea typeface="ＭＳ Ｐゴシック" charset="0"/>
              <a:cs typeface="+mj-cs"/>
            </a:endParaRP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118950886"/>
              </p:ext>
            </p:extLst>
          </p:nvPr>
        </p:nvGraphicFramePr>
        <p:xfrm>
          <a:off x="1461588" y="748898"/>
          <a:ext cx="8644555" cy="9446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90820" name="Text Box 4"/>
          <p:cNvSpPr txBox="1">
            <a:spLocks noChangeArrowheads="1"/>
          </p:cNvSpPr>
          <p:nvPr/>
        </p:nvSpPr>
        <p:spPr bwMode="auto">
          <a:xfrm>
            <a:off x="5325433" y="2218893"/>
            <a:ext cx="1728788" cy="120032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a:spAutoFit/>
          </a:bodyPr>
          <a:lstStyle>
            <a:lvl1pPr marL="342900" indent="-342900" eaLnBrk="0" hangingPunct="0">
              <a:defRPr sz="2400">
                <a:solidFill>
                  <a:schemeClr val="tx1"/>
                </a:solidFill>
                <a:latin typeface="Times New Roman" charset="0"/>
                <a:ea typeface="ＭＳ Ｐゴシック" charset="0"/>
              </a:defRPr>
            </a:lvl1pPr>
            <a:lvl2pPr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effectLst/>
                <a:uLnTx/>
                <a:uFillTx/>
                <a:latin typeface="Times New Roman" charset="0"/>
                <a:ea typeface="ＭＳ Ｐゴシック" charset="0"/>
                <a:cs typeface="+mn-cs"/>
              </a:rPr>
              <a:t>e.g.  </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effectLst/>
                <a:uLnTx/>
                <a:uFillTx/>
                <a:latin typeface="Times New Roman" charset="0"/>
                <a:ea typeface="ＭＳ Ｐゴシック" charset="0"/>
                <a:cs typeface="+mn-cs"/>
              </a:rPr>
              <a:t>VO</a:t>
            </a:r>
            <a:r>
              <a:rPr kumimoji="0" lang="en-GB" sz="2400" b="0" i="0" u="none" strike="noStrike" kern="1200" cap="none" spc="0" normalizeH="0" baseline="-25000" noProof="0" dirty="0">
                <a:ln>
                  <a:noFill/>
                </a:ln>
                <a:effectLst/>
                <a:uLnTx/>
                <a:uFillTx/>
                <a:latin typeface="Times New Roman" charset="0"/>
                <a:ea typeface="ＭＳ Ｐゴシック" charset="0"/>
                <a:cs typeface="+mn-cs"/>
              </a:rPr>
              <a:t>2</a:t>
            </a:r>
            <a:r>
              <a:rPr kumimoji="0" lang="en-GB" sz="2400" b="0" i="0" u="none" strike="noStrike" kern="1200" cap="none" spc="0" normalizeH="0" baseline="0" noProof="0" dirty="0">
                <a:ln>
                  <a:noFill/>
                </a:ln>
                <a:effectLst/>
                <a:uLnTx/>
                <a:uFillTx/>
                <a:latin typeface="Times New Roman" charset="0"/>
                <a:ea typeface="ＭＳ Ｐゴシック" charset="0"/>
                <a:cs typeface="+mn-cs"/>
              </a:rPr>
              <a:t> max</a:t>
            </a:r>
          </a:p>
        </p:txBody>
      </p:sp>
      <p:sp>
        <p:nvSpPr>
          <p:cNvPr id="15365" name="Text Box 7"/>
          <p:cNvSpPr txBox="1">
            <a:spLocks noChangeArrowheads="1"/>
          </p:cNvSpPr>
          <p:nvPr/>
        </p:nvSpPr>
        <p:spPr bwMode="auto">
          <a:xfrm>
            <a:off x="4367213" y="3500438"/>
            <a:ext cx="3529012"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Times New Roman" charset="0"/>
              <a:ea typeface="ＭＳ Ｐゴシック" charset="0"/>
              <a:cs typeface="+mn-cs"/>
            </a:endParaRPr>
          </a:p>
        </p:txBody>
      </p:sp>
      <p:sp>
        <p:nvSpPr>
          <p:cNvPr id="15366" name="Text Box 8"/>
          <p:cNvSpPr txBox="1">
            <a:spLocks noChangeArrowheads="1"/>
          </p:cNvSpPr>
          <p:nvPr/>
        </p:nvSpPr>
        <p:spPr bwMode="auto">
          <a:xfrm>
            <a:off x="4367213" y="3644900"/>
            <a:ext cx="1873250"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Times New Roman" charset="0"/>
              <a:ea typeface="ＭＳ Ｐゴシック" charset="0"/>
              <a:cs typeface="+mn-cs"/>
            </a:endParaRPr>
          </a:p>
        </p:txBody>
      </p:sp>
      <p:pic>
        <p:nvPicPr>
          <p:cNvPr id="290826" name="Picture 10" descr="Jono Becca RPE"/>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152638" y="1454145"/>
            <a:ext cx="3133499" cy="17944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0827" name="Text Box 11"/>
          <p:cNvSpPr txBox="1">
            <a:spLocks noChangeArrowheads="1"/>
          </p:cNvSpPr>
          <p:nvPr/>
        </p:nvSpPr>
        <p:spPr bwMode="auto">
          <a:xfrm>
            <a:off x="1905000" y="3322508"/>
            <a:ext cx="4064000" cy="70788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GB" sz="2000" b="0" i="0" u="none" strike="noStrike" kern="1200" cap="none" spc="0" normalizeH="0" baseline="0" noProof="0" dirty="0">
                <a:ln>
                  <a:noFill/>
                </a:ln>
                <a:effectLst/>
                <a:uLnTx/>
                <a:uFillTx/>
                <a:latin typeface="Times New Roman" charset="0"/>
                <a:ea typeface="ＭＳ Ｐゴシック" charset="0"/>
                <a:cs typeface="+mn-cs"/>
              </a:rPr>
              <a:t>Incremental Treadmill Protocol </a:t>
            </a:r>
            <a:r>
              <a:rPr kumimoji="0" lang="en-GB" sz="2000" b="0" i="0" u="none" strike="noStrike" kern="1200" cap="none" spc="0" normalizeH="0" baseline="0" noProof="0" dirty="0">
                <a:ln>
                  <a:noFill/>
                </a:ln>
                <a:solidFill>
                  <a:prstClr val="white"/>
                </a:solidFill>
                <a:effectLst/>
                <a:uLnTx/>
                <a:uFillTx/>
                <a:latin typeface="Times New Roman" charset="0"/>
                <a:ea typeface="ＭＳ Ｐゴシック" charset="0"/>
                <a:cs typeface="+mn-cs"/>
              </a:rPr>
              <a:t>with </a:t>
            </a:r>
            <a:r>
              <a:rPr kumimoji="0" lang="en-GB" sz="2000" b="0" i="0" u="none" strike="noStrike" kern="1200" cap="none" spc="0" normalizeH="0" baseline="0" noProof="0" dirty="0">
                <a:ln>
                  <a:noFill/>
                </a:ln>
                <a:effectLst/>
                <a:uLnTx/>
                <a:uFillTx/>
                <a:latin typeface="Times New Roman" charset="0"/>
                <a:ea typeface="ＭＳ Ｐゴシック" charset="0"/>
                <a:cs typeface="+mn-cs"/>
              </a:rPr>
              <a:t>expired gas analysis</a:t>
            </a:r>
          </a:p>
        </p:txBody>
      </p:sp>
      <p:pic>
        <p:nvPicPr>
          <p:cNvPr id="290829" name="Picture 13"/>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6964210" y="1461684"/>
            <a:ext cx="3032125" cy="17944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0830" name="Text Box 14"/>
          <p:cNvSpPr txBox="1">
            <a:spLocks noChangeArrowheads="1"/>
          </p:cNvSpPr>
          <p:nvPr/>
        </p:nvSpPr>
        <p:spPr bwMode="auto">
          <a:xfrm>
            <a:off x="6459538" y="3312726"/>
            <a:ext cx="4208462" cy="40011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GB" sz="2000" b="0" i="0" u="none" strike="noStrike" kern="1200" cap="none" spc="0" normalizeH="0" baseline="0" noProof="0" dirty="0">
                <a:ln>
                  <a:noFill/>
                </a:ln>
                <a:effectLst/>
                <a:uLnTx/>
                <a:uFillTx/>
                <a:latin typeface="Times New Roman" charset="0"/>
                <a:ea typeface="ＭＳ Ｐゴシック" charset="0"/>
                <a:cs typeface="+mn-cs"/>
              </a:rPr>
              <a:t>Multi-Stage Fitness (Beep) Test</a:t>
            </a:r>
          </a:p>
        </p:txBody>
      </p:sp>
      <p:sp>
        <p:nvSpPr>
          <p:cNvPr id="12" name="Rectangle 2"/>
          <p:cNvSpPr txBox="1">
            <a:spLocks noChangeArrowheads="1"/>
          </p:cNvSpPr>
          <p:nvPr/>
        </p:nvSpPr>
        <p:spPr bwMode="auto">
          <a:xfrm>
            <a:off x="603408" y="4120069"/>
            <a:ext cx="8229600" cy="1143000"/>
          </a:xfrm>
          <a:prstGeom prst="rect">
            <a:avLst/>
          </a:prstGeom>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vert="horz" wrap="square" lIns="91440" tIns="45720" rIns="91440" bIns="45720" numCol="1" rtlCol="0" anchor="t" anchorCtr="0" compatLnSpc="1">
            <a:prstTxWarp prst="textNoShape">
              <a:avLst/>
            </a:prstTxWarp>
            <a:normAutofit fontScale="97500"/>
          </a:bodyPr>
          <a:lst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a:lstStyle>
          <a:p>
            <a:pPr marL="0" marR="0" lvl="0" indent="0" algn="l" defTabSz="914400" rtl="0" eaLnBrk="1" fontAlgn="auto" latinLnBrk="0" hangingPunct="1">
              <a:lnSpc>
                <a:spcPct val="80000"/>
              </a:lnSpc>
              <a:spcBef>
                <a:spcPct val="0"/>
              </a:spcBef>
              <a:spcAft>
                <a:spcPts val="0"/>
              </a:spcAft>
              <a:buClrTx/>
              <a:buSzTx/>
              <a:buFontTx/>
              <a:buNone/>
              <a:tabLst/>
              <a:defRPr/>
            </a:pPr>
            <a:r>
              <a:rPr kumimoji="0" lang="en-GB" sz="4400" b="0" i="0" u="none" strike="noStrike" kern="1200" cap="all" spc="100" normalizeH="0" baseline="0" noProof="0" dirty="0">
                <a:ln>
                  <a:noFill/>
                </a:ln>
                <a:solidFill>
                  <a:schemeClr val="tx1"/>
                </a:solidFill>
                <a:effectLst/>
                <a:uLnTx/>
                <a:uFillTx/>
                <a:latin typeface="Century Gothic" panose="020B0502020202020204"/>
                <a:ea typeface="ＭＳ Ｐゴシック" charset="0"/>
                <a:cs typeface="+mj-cs"/>
              </a:rPr>
              <a:t>Predictive Validity</a:t>
            </a:r>
            <a:br>
              <a:rPr kumimoji="0" lang="en-GB" sz="4400" b="0" i="0" u="none" strike="noStrike" kern="1200" cap="all" spc="100" normalizeH="0" baseline="0" noProof="0" dirty="0">
                <a:ln>
                  <a:noFill/>
                </a:ln>
                <a:solidFill>
                  <a:prstClr val="white">
                    <a:lumMod val="95000"/>
                    <a:lumOff val="5000"/>
                  </a:prstClr>
                </a:solidFill>
                <a:effectLst/>
                <a:uLnTx/>
                <a:uFillTx/>
                <a:latin typeface="Century Gothic" panose="020B0502020202020204"/>
                <a:ea typeface="ＭＳ Ｐゴシック" charset="0"/>
                <a:cs typeface="+mj-cs"/>
              </a:rPr>
            </a:br>
            <a:endParaRPr kumimoji="0" lang="en-GB" sz="4400" b="0" i="0" u="none" strike="noStrike" kern="1200" cap="all" spc="100" normalizeH="0" baseline="0" noProof="0" dirty="0">
              <a:ln>
                <a:noFill/>
              </a:ln>
              <a:solidFill>
                <a:prstClr val="white">
                  <a:lumMod val="95000"/>
                  <a:lumOff val="5000"/>
                </a:prstClr>
              </a:solidFill>
              <a:effectLst/>
              <a:uLnTx/>
              <a:uFillTx/>
              <a:latin typeface="Century Gothic" panose="020B0502020202020204"/>
              <a:ea typeface="ＭＳ Ｐゴシック" charset="0"/>
              <a:cs typeface="+mj-cs"/>
            </a:endParaRPr>
          </a:p>
        </p:txBody>
      </p:sp>
      <p:graphicFrame>
        <p:nvGraphicFramePr>
          <p:cNvPr id="3" name="Diagram 2"/>
          <p:cNvGraphicFramePr/>
          <p:nvPr/>
        </p:nvGraphicFramePr>
        <p:xfrm>
          <a:off x="687394" y="4867455"/>
          <a:ext cx="6499212" cy="1902452"/>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4" name="Rectangle 3"/>
          <p:cNvSpPr/>
          <p:nvPr/>
        </p:nvSpPr>
        <p:spPr>
          <a:xfrm>
            <a:off x="6240463" y="3922169"/>
            <a:ext cx="4238155" cy="923330"/>
          </a:xfrm>
          <a:prstGeom prst="rect">
            <a:avLst/>
          </a:prstGeom>
        </p:spPr>
        <p:txBody>
          <a:bodyPr wrap="square">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1800" i="0" u="none" strike="noStrike" kern="1200" cap="none" spc="0" normalizeH="0" baseline="0" noProof="0" dirty="0">
                <a:ln>
                  <a:noFill/>
                </a:ln>
                <a:effectLst/>
                <a:uLnTx/>
                <a:uFillTx/>
                <a:latin typeface="Century Gothic" panose="020B0502020202020204"/>
                <a:ea typeface="+mn-ea"/>
                <a:cs typeface="+mn-cs"/>
              </a:rPr>
              <a:t>e.g. can performance during</a:t>
            </a: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 </a:t>
            </a:r>
            <a:r>
              <a:rPr kumimoji="0" lang="en-GB" sz="1800" b="0" i="0" u="none" strike="noStrike" kern="1200" cap="none" spc="0" normalizeH="0" baseline="0" noProof="0" dirty="0">
                <a:ln>
                  <a:noFill/>
                </a:ln>
                <a:effectLst/>
                <a:uLnTx/>
                <a:uFillTx/>
                <a:latin typeface="Century Gothic" panose="020B0502020202020204"/>
                <a:ea typeface="+mn-ea"/>
                <a:cs typeface="+mn-cs"/>
              </a:rPr>
              <a:t>test A be used to predict future performance in test B?</a:t>
            </a:r>
          </a:p>
        </p:txBody>
      </p:sp>
      <p:pic>
        <p:nvPicPr>
          <p:cNvPr id="5" name="Picture 4"/>
          <p:cNvPicPr>
            <a:picLocks noChangeAspect="1"/>
          </p:cNvPicPr>
          <p:nvPr/>
        </p:nvPicPr>
        <p:blipFill>
          <a:blip r:embed="rId15"/>
          <a:stretch>
            <a:fillRect/>
          </a:stretch>
        </p:blipFill>
        <p:spPr>
          <a:xfrm>
            <a:off x="6656042" y="4918980"/>
            <a:ext cx="1730103" cy="1850928"/>
          </a:xfrm>
          <a:prstGeom prst="rect">
            <a:avLst/>
          </a:prstGeom>
        </p:spPr>
      </p:pic>
      <p:sp>
        <p:nvSpPr>
          <p:cNvPr id="17" name="Text Box 32"/>
          <p:cNvSpPr txBox="1">
            <a:spLocks noChangeArrowheads="1"/>
          </p:cNvSpPr>
          <p:nvPr/>
        </p:nvSpPr>
        <p:spPr bwMode="auto">
          <a:xfrm>
            <a:off x="6131719" y="4958864"/>
            <a:ext cx="647700" cy="7620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sz="4400" b="1" i="0" u="none" strike="noStrike" kern="1200" cap="none" spc="0" normalizeH="0" baseline="0" noProof="0" dirty="0">
                <a:ln>
                  <a:noFill/>
                </a:ln>
                <a:solidFill>
                  <a:srgbClr val="FF3300"/>
                </a:solidFill>
                <a:effectLst/>
                <a:uLnTx/>
                <a:uFillTx/>
                <a:latin typeface="Times New Roman" charset="0"/>
                <a:ea typeface="ＭＳ Ｐゴシック" charset="0"/>
                <a:cs typeface="+mn-cs"/>
              </a:rPr>
              <a:t>A</a:t>
            </a:r>
          </a:p>
        </p:txBody>
      </p:sp>
      <p:sp>
        <p:nvSpPr>
          <p:cNvPr id="19" name="Text Box 33"/>
          <p:cNvSpPr txBox="1">
            <a:spLocks noChangeArrowheads="1"/>
          </p:cNvSpPr>
          <p:nvPr/>
        </p:nvSpPr>
        <p:spPr bwMode="auto">
          <a:xfrm>
            <a:off x="10106143" y="4772018"/>
            <a:ext cx="647700" cy="7620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sz="4400" b="1" i="0" u="none" strike="noStrike" kern="1200" cap="none" spc="0" normalizeH="0" baseline="0" noProof="0" dirty="0">
                <a:ln>
                  <a:noFill/>
                </a:ln>
                <a:solidFill>
                  <a:srgbClr val="FF3300"/>
                </a:solidFill>
                <a:effectLst/>
                <a:uLnTx/>
                <a:uFillTx/>
                <a:latin typeface="Times New Roman" charset="0"/>
                <a:ea typeface="ＭＳ Ｐゴシック" charset="0"/>
                <a:cs typeface="+mn-cs"/>
              </a:rPr>
              <a:t>B</a:t>
            </a:r>
          </a:p>
        </p:txBody>
      </p:sp>
      <p:pic>
        <p:nvPicPr>
          <p:cNvPr id="20" name="Picture 26" descr="jordan98_200_greatestfinals"/>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8586618" y="4918981"/>
            <a:ext cx="1607229" cy="1864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4400168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9082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90820"/>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9082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90827"/>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9083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7"/>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20"/>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p:bldGraphic spid="2" grpId="0">
        <p:bldAsOne/>
      </p:bldGraphic>
      <p:bldP spid="290820" grpId="0"/>
      <p:bldP spid="290827" grpId="0"/>
      <p:bldP spid="290830" grpId="0"/>
      <p:bldP spid="12" grpId="0"/>
      <p:bldGraphic spid="3" grpId="0">
        <p:bldAsOne/>
      </p:bldGraphic>
      <p:bldP spid="4" grpId="0"/>
      <p:bldP spid="17" grpId="0"/>
      <p:bldP spid="19"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bwMode="auto">
          <a:xfrm>
            <a:off x="2105025" y="378669"/>
            <a:ext cx="8229600" cy="1143000"/>
          </a:xfrm>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vert="horz" wrap="square" lIns="91440" tIns="45720" rIns="91440" bIns="45720" numCol="1" rtlCol="0" anchor="t" anchorCtr="0" compatLnSpc="1">
            <a:prstTxWarp prst="textNoShape">
              <a:avLst/>
            </a:prstTxWarp>
            <a:normAutofit fontScale="90000"/>
          </a:bodyPr>
          <a:lstStyle/>
          <a:p>
            <a:pPr eaLnBrk="1" hangingPunct="1">
              <a:defRPr/>
            </a:pPr>
            <a:r>
              <a:rPr lang="en-GB" dirty="0">
                <a:ea typeface="ＭＳ Ｐゴシック" charset="0"/>
                <a:cs typeface="+mn-cs"/>
              </a:rPr>
              <a:t>Construct Validity</a:t>
            </a:r>
            <a:br>
              <a:rPr lang="en-GB" dirty="0">
                <a:ea typeface="ＭＳ Ｐゴシック" charset="0"/>
                <a:cs typeface="+mn-cs"/>
              </a:rPr>
            </a:br>
            <a:endParaRPr lang="en-GB" dirty="0">
              <a:ea typeface="ＭＳ Ｐゴシック" charset="0"/>
              <a:cs typeface="+mj-cs"/>
            </a:endParaRP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301147058"/>
              </p:ext>
            </p:extLst>
          </p:nvPr>
        </p:nvGraphicFramePr>
        <p:xfrm>
          <a:off x="1857375" y="972756"/>
          <a:ext cx="8497888" cy="21628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8436" name="Text Box 6"/>
          <p:cNvSpPr txBox="1">
            <a:spLocks noChangeArrowheads="1"/>
          </p:cNvSpPr>
          <p:nvPr/>
        </p:nvSpPr>
        <p:spPr bwMode="auto">
          <a:xfrm>
            <a:off x="4367213" y="3644900"/>
            <a:ext cx="1873250"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Times New Roman" charset="0"/>
              <a:ea typeface="ＭＳ Ｐゴシック" charset="0"/>
              <a:cs typeface="+mn-cs"/>
            </a:endParaRPr>
          </a:p>
        </p:txBody>
      </p:sp>
      <p:sp>
        <p:nvSpPr>
          <p:cNvPr id="294924" name="Text Box 12"/>
          <p:cNvSpPr txBox="1">
            <a:spLocks noChangeArrowheads="1"/>
          </p:cNvSpPr>
          <p:nvPr/>
        </p:nvSpPr>
        <p:spPr bwMode="auto">
          <a:xfrm>
            <a:off x="3705645" y="3267734"/>
            <a:ext cx="6048375" cy="230832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a:spAutoFit/>
          </a:bodyPr>
          <a:lstStyle>
            <a:lvl1pPr marL="342900" indent="-342900" eaLnBrk="0" hangingPunct="0">
              <a:defRPr sz="2400">
                <a:solidFill>
                  <a:schemeClr val="tx1"/>
                </a:solidFill>
                <a:latin typeface="Times New Roman" charset="0"/>
                <a:ea typeface="ＭＳ Ｐゴシック" charset="0"/>
              </a:defRPr>
            </a:lvl1pPr>
            <a:lvl2pPr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effectLst/>
                <a:uLnTx/>
                <a:uFillTx/>
                <a:latin typeface="Times New Roman" charset="0"/>
                <a:ea typeface="ＭＳ Ｐゴシック" charset="0"/>
                <a:cs typeface="+mn-cs"/>
              </a:rPr>
              <a:t>e.g.</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Times New Roman" charset="0"/>
                <a:ea typeface="ＭＳ Ｐゴシック" charset="0"/>
                <a:cs typeface="+mn-cs"/>
              </a:rPr>
              <a:t>    </a:t>
            </a:r>
            <a:r>
              <a:rPr kumimoji="0" lang="en-GB" sz="2400" b="0" i="0" u="none" strike="noStrike" kern="1200" cap="none" spc="0" normalizeH="0" baseline="0" noProof="0" dirty="0">
                <a:ln>
                  <a:noFill/>
                </a:ln>
                <a:effectLst/>
                <a:uLnTx/>
                <a:uFillTx/>
                <a:latin typeface="Times New Roman" charset="0"/>
                <a:ea typeface="ＭＳ Ｐゴシック" charset="0"/>
                <a:cs typeface="+mn-cs"/>
              </a:rPr>
              <a:t>Team Rivalry</a:t>
            </a:r>
          </a:p>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effectLst/>
              <a:uLnTx/>
              <a:uFillTx/>
              <a:latin typeface="Times New Roman" charset="0"/>
              <a:ea typeface="ＭＳ Ｐゴシック" charset="0"/>
              <a:cs typeface="+mn-cs"/>
            </a:endParaRPr>
          </a:p>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effectLst/>
              <a:uLnTx/>
              <a:uFillTx/>
              <a:latin typeface="Times New Roman" charset="0"/>
              <a:ea typeface="ＭＳ Ｐゴシック" charset="0"/>
              <a:cs typeface="+mn-cs"/>
            </a:endParaRPr>
          </a:p>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effectLst/>
              <a:uLnTx/>
              <a:uFillTx/>
              <a:latin typeface="Times New Roman" charset="0"/>
              <a:ea typeface="ＭＳ Ｐゴシック" charset="0"/>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effectLst/>
                <a:uLnTx/>
                <a:uFillTx/>
                <a:latin typeface="Times New Roman" charset="0"/>
                <a:ea typeface="ＭＳ Ｐゴシック" charset="0"/>
                <a:cs typeface="+mn-cs"/>
              </a:rPr>
              <a:t>			</a:t>
            </a:r>
          </a:p>
        </p:txBody>
      </p:sp>
      <p:pic>
        <p:nvPicPr>
          <p:cNvPr id="294928" name="Picture 16" descr="Ross%2520sportsmanship">
            <a:hlinkClick r:id="rId8"/>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454243" y="3046878"/>
            <a:ext cx="2016125" cy="1947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4930" name="Picture 18" descr="varitek0324"/>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786778" y="3141661"/>
            <a:ext cx="2286000" cy="171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1371601" y="5220452"/>
            <a:ext cx="9729076" cy="1600438"/>
          </a:xfrm>
          <a:prstGeom prst="rect">
            <a:avLst/>
          </a:prstGeom>
        </p:spPr>
        <p:txBody>
          <a:bodyPr wrap="square">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effectLst/>
                <a:uLnTx/>
                <a:uFillTx/>
                <a:latin typeface="Century Gothic" panose="020B0502020202020204"/>
                <a:ea typeface="ＭＳ Ｐゴシック" charset="0"/>
                <a:cs typeface="+mn-cs"/>
              </a:rPr>
              <a:t>This makes assessment difficult, i.e. if what </a:t>
            </a:r>
            <a:r>
              <a:rPr kumimoji="0" lang="en-GB" sz="1800" b="0" i="1" u="none" strike="noStrike" kern="1200" cap="none" spc="0" normalizeH="0" baseline="0" noProof="0" dirty="0">
                <a:ln>
                  <a:noFill/>
                </a:ln>
                <a:effectLst/>
                <a:uLnTx/>
                <a:uFillTx/>
                <a:latin typeface="Century Gothic" panose="020B0502020202020204"/>
                <a:ea typeface="ＭＳ Ｐゴシック" charset="0"/>
                <a:cs typeface="+mn-cs"/>
              </a:rPr>
              <a:t>should</a:t>
            </a:r>
            <a:r>
              <a:rPr kumimoji="0" lang="en-GB" sz="1800" b="0" i="0" u="none" strike="noStrike" kern="1200" cap="none" spc="0" normalizeH="0" baseline="0" noProof="0" dirty="0">
                <a:ln>
                  <a:noFill/>
                </a:ln>
                <a:effectLst/>
                <a:uLnTx/>
                <a:uFillTx/>
                <a:latin typeface="Century Gothic" panose="020B0502020202020204"/>
                <a:ea typeface="ＭＳ Ｐゴシック" charset="0"/>
                <a:cs typeface="+mn-cs"/>
              </a:rPr>
              <a:t> exist cannot be detected, this could mean:</a:t>
            </a: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effectLst/>
              <a:uLnTx/>
              <a:uFillTx/>
              <a:latin typeface="Century Gothic" panose="020B0502020202020204"/>
              <a:ea typeface="ＭＳ Ｐゴシック" charset="0"/>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GB" sz="4400" b="0" i="0" u="none" strike="noStrike" kern="1200" cap="none" spc="0" normalizeH="0" baseline="0" noProof="0" dirty="0">
              <a:ln>
                <a:noFill/>
              </a:ln>
              <a:solidFill>
                <a:prstClr val="white"/>
              </a:solidFill>
              <a:effectLst/>
              <a:uLnTx/>
              <a:uFillTx/>
              <a:latin typeface="Century Gothic" panose="020B0502020202020204"/>
              <a:ea typeface="ＭＳ Ｐゴシック" charset="0"/>
              <a:cs typeface="+mn-cs"/>
            </a:endParaRPr>
          </a:p>
        </p:txBody>
      </p:sp>
      <p:sp>
        <p:nvSpPr>
          <p:cNvPr id="10" name="Text Box 6"/>
          <p:cNvSpPr txBox="1">
            <a:spLocks noChangeArrowheads="1"/>
          </p:cNvSpPr>
          <p:nvPr/>
        </p:nvSpPr>
        <p:spPr bwMode="auto">
          <a:xfrm>
            <a:off x="1593079" y="6184251"/>
            <a:ext cx="2376488"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sz="2400" b="0" i="0" u="none" strike="noStrike" kern="1200" cap="none" spc="0" normalizeH="0" baseline="0" noProof="0" dirty="0">
                <a:ln>
                  <a:noFill/>
                </a:ln>
                <a:effectLst/>
                <a:uLnTx/>
                <a:uFillTx/>
                <a:latin typeface="Times New Roman" charset="0"/>
                <a:ea typeface="ＭＳ Ｐゴシック" charset="0"/>
                <a:cs typeface="+mn-cs"/>
              </a:rPr>
              <a:t>a) Test Invalid</a:t>
            </a:r>
            <a:r>
              <a:rPr kumimoji="0" lang="en-GB" sz="2400" b="0" i="0" u="none" strike="noStrike" kern="1200" cap="none" spc="0" normalizeH="0" baseline="0" noProof="0" dirty="0">
                <a:ln>
                  <a:noFill/>
                </a:ln>
                <a:solidFill>
                  <a:prstClr val="white"/>
                </a:solidFill>
                <a:effectLst/>
                <a:uLnTx/>
                <a:uFillTx/>
                <a:latin typeface="Times New Roman" charset="0"/>
                <a:ea typeface="ＭＳ Ｐゴシック" charset="0"/>
                <a:cs typeface="+mn-cs"/>
              </a:rPr>
              <a:t>?</a:t>
            </a:r>
          </a:p>
        </p:txBody>
      </p:sp>
      <p:sp>
        <p:nvSpPr>
          <p:cNvPr id="11" name="Text Box 7"/>
          <p:cNvSpPr txBox="1">
            <a:spLocks noChangeArrowheads="1"/>
          </p:cNvSpPr>
          <p:nvPr/>
        </p:nvSpPr>
        <p:spPr bwMode="auto">
          <a:xfrm>
            <a:off x="3778670" y="6172101"/>
            <a:ext cx="2951163"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sz="2400" b="0" i="0" u="none" strike="noStrike" kern="1200" cap="none" spc="0" normalizeH="0" baseline="0" noProof="0" dirty="0">
                <a:ln>
                  <a:noFill/>
                </a:ln>
                <a:effectLst/>
                <a:uLnTx/>
                <a:uFillTx/>
                <a:latin typeface="Times New Roman" charset="0"/>
                <a:ea typeface="ＭＳ Ｐゴシック" charset="0"/>
                <a:cs typeface="+mn-cs"/>
              </a:rPr>
              <a:t>b) Theory Incorrect</a:t>
            </a:r>
            <a:r>
              <a:rPr kumimoji="0" lang="en-GB" sz="2400" b="0" i="0" u="none" strike="noStrike" kern="1200" cap="none" spc="0" normalizeH="0" baseline="0" noProof="0" dirty="0">
                <a:ln>
                  <a:noFill/>
                </a:ln>
                <a:solidFill>
                  <a:prstClr val="white"/>
                </a:solidFill>
                <a:effectLst/>
                <a:uLnTx/>
                <a:uFillTx/>
                <a:latin typeface="Times New Roman" charset="0"/>
                <a:ea typeface="ＭＳ Ｐゴシック" charset="0"/>
                <a:cs typeface="+mn-cs"/>
              </a:rPr>
              <a:t>?</a:t>
            </a:r>
          </a:p>
        </p:txBody>
      </p:sp>
      <p:sp>
        <p:nvSpPr>
          <p:cNvPr id="12" name="Text Box 8"/>
          <p:cNvSpPr txBox="1">
            <a:spLocks noChangeArrowheads="1"/>
          </p:cNvSpPr>
          <p:nvPr/>
        </p:nvSpPr>
        <p:spPr bwMode="auto">
          <a:xfrm>
            <a:off x="6459443" y="6172101"/>
            <a:ext cx="4176712" cy="46166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7"/>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sz="2400" i="0" u="none" strike="noStrike" kern="1200" cap="none" spc="0" normalizeH="0" baseline="0" noProof="0" dirty="0">
                <a:ln>
                  <a:noFill/>
                </a:ln>
                <a:effectLst/>
                <a:uLnTx/>
                <a:uFillTx/>
                <a:latin typeface="Times New Roman" charset="0"/>
                <a:ea typeface="ＭＳ Ｐゴシック" charset="0"/>
                <a:cs typeface="+mn-cs"/>
              </a:rPr>
              <a:t>c) Sensitivity/Specificity Issues</a:t>
            </a:r>
            <a:r>
              <a:rPr kumimoji="0" lang="en-GB" sz="2400" b="0" i="0" u="none" strike="noStrike" kern="1200" cap="none" spc="0" normalizeH="0" baseline="0" noProof="0" dirty="0">
                <a:ln>
                  <a:noFill/>
                </a:ln>
                <a:solidFill>
                  <a:prstClr val="white"/>
                </a:solidFill>
                <a:effectLst/>
                <a:uLnTx/>
                <a:uFillTx/>
                <a:latin typeface="Times New Roman" charset="0"/>
                <a:ea typeface="ＭＳ Ｐゴシック" charset="0"/>
                <a:cs typeface="+mn-cs"/>
              </a:rPr>
              <a:t>?</a:t>
            </a:r>
          </a:p>
        </p:txBody>
      </p:sp>
      <p:sp>
        <p:nvSpPr>
          <p:cNvPr id="4" name="Rectangle 3"/>
          <p:cNvSpPr/>
          <p:nvPr/>
        </p:nvSpPr>
        <p:spPr>
          <a:xfrm>
            <a:off x="8143686" y="3620698"/>
            <a:ext cx="2505814" cy="400110"/>
          </a:xfrm>
          <a:prstGeom prst="rect">
            <a:avLst/>
          </a:prstGeom>
        </p:spPr>
        <p:txBody>
          <a:bodyPr wrap="none">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effectLst/>
                <a:uLnTx/>
                <a:uFillTx/>
                <a:latin typeface="Century Gothic" panose="020B0502020202020204"/>
                <a:ea typeface="+mn-ea"/>
                <a:cs typeface="+mn-cs"/>
              </a:rPr>
              <a:t>Sportsmanship</a:t>
            </a:r>
            <a:r>
              <a:rPr kumimoji="0" lang="en-GB" sz="2000" b="0" i="0" u="none" strike="noStrike" kern="1200" cap="none" spc="0" normalizeH="0" baseline="0" noProof="0" dirty="0">
                <a:ln>
                  <a:noFill/>
                </a:ln>
                <a:solidFill>
                  <a:prstClr val="white"/>
                </a:solidFill>
                <a:effectLst/>
                <a:uLnTx/>
                <a:uFillTx/>
                <a:latin typeface="Century Gothic" panose="020B0502020202020204"/>
                <a:ea typeface="+mn-ea"/>
                <a:cs typeface="+mn-cs"/>
              </a:rPr>
              <a:t>.</a:t>
            </a:r>
          </a:p>
        </p:txBody>
      </p:sp>
    </p:spTree>
    <p:extLst>
      <p:ext uri="{BB962C8B-B14F-4D97-AF65-F5344CB8AC3E}">
        <p14:creationId xmlns:p14="http://schemas.microsoft.com/office/powerpoint/2010/main" val="1198717547"/>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fill="hold" nodeType="afterEffect">
                                  <p:stCondLst>
                                    <p:cond delay="0"/>
                                  </p:stCondLst>
                                  <p:childTnLst>
                                    <p:set>
                                      <p:cBhvr>
                                        <p:cTn id="6" dur="1" fill="hold">
                                          <p:stCondLst>
                                            <p:cond delay="0"/>
                                          </p:stCondLst>
                                        </p:cTn>
                                        <p:tgtEl>
                                          <p:spTgt spid="294924">
                                            <p:txEl>
                                              <p:pRg st="0" end="0"/>
                                            </p:txEl>
                                          </p:spTgt>
                                        </p:tgtEl>
                                        <p:attrNameLst>
                                          <p:attrName>style.visibility</p:attrName>
                                        </p:attrNameLst>
                                      </p:cBhvr>
                                      <p:to>
                                        <p:strVal val="visible"/>
                                      </p:to>
                                    </p:set>
                                    <p:animEffect transition="in" filter="fade">
                                      <p:cBhvr>
                                        <p:cTn id="7" dur="2000"/>
                                        <p:tgtEl>
                                          <p:spTgt spid="294924">
                                            <p:txEl>
                                              <p:pRg st="0" end="0"/>
                                            </p:txEl>
                                          </p:spTgt>
                                        </p:tgtEl>
                                      </p:cBhvr>
                                    </p:animEffect>
                                  </p:childTnLst>
                                </p:cTn>
                              </p:par>
                            </p:childTnLst>
                          </p:cTn>
                        </p:par>
                        <p:par>
                          <p:cTn id="8" fill="hold" nodeType="afterGroup">
                            <p:stCondLst>
                              <p:cond delay="2000"/>
                            </p:stCondLst>
                            <p:childTnLst>
                              <p:par>
                                <p:cTn id="9" presetID="10" presetClass="entr" presetSubtype="0" fill="hold" nodeType="afterEffect">
                                  <p:stCondLst>
                                    <p:cond delay="0"/>
                                  </p:stCondLst>
                                  <p:childTnLst>
                                    <p:set>
                                      <p:cBhvr>
                                        <p:cTn id="10" dur="1" fill="hold">
                                          <p:stCondLst>
                                            <p:cond delay="0"/>
                                          </p:stCondLst>
                                        </p:cTn>
                                        <p:tgtEl>
                                          <p:spTgt spid="294924">
                                            <p:txEl>
                                              <p:pRg st="1" end="1"/>
                                            </p:txEl>
                                          </p:spTgt>
                                        </p:tgtEl>
                                        <p:attrNameLst>
                                          <p:attrName>style.visibility</p:attrName>
                                        </p:attrNameLst>
                                      </p:cBhvr>
                                      <p:to>
                                        <p:strVal val="visible"/>
                                      </p:to>
                                    </p:set>
                                    <p:animEffect transition="in" filter="fade">
                                      <p:cBhvr>
                                        <p:cTn id="11" dur="2000"/>
                                        <p:tgtEl>
                                          <p:spTgt spid="294924">
                                            <p:txEl>
                                              <p:pRg st="1" end="1"/>
                                            </p:txEl>
                                          </p:spTgt>
                                        </p:tgtEl>
                                      </p:cBhvr>
                                    </p:animEffect>
                                  </p:childTnLst>
                                </p:cTn>
                              </p:par>
                            </p:childTnLst>
                          </p:cTn>
                        </p:par>
                        <p:par>
                          <p:cTn id="12" fill="hold" nodeType="afterGroup">
                            <p:stCondLst>
                              <p:cond delay="4000"/>
                            </p:stCondLst>
                            <p:childTnLst>
                              <p:par>
                                <p:cTn id="13" presetID="10" presetClass="entr" presetSubtype="0" fill="hold" nodeType="afterEffect">
                                  <p:stCondLst>
                                    <p:cond delay="0"/>
                                  </p:stCondLst>
                                  <p:childTnLst>
                                    <p:set>
                                      <p:cBhvr>
                                        <p:cTn id="14" dur="1" fill="hold">
                                          <p:stCondLst>
                                            <p:cond delay="0"/>
                                          </p:stCondLst>
                                        </p:cTn>
                                        <p:tgtEl>
                                          <p:spTgt spid="294924">
                                            <p:txEl>
                                              <p:pRg st="5" end="5"/>
                                            </p:txEl>
                                          </p:spTgt>
                                        </p:tgtEl>
                                        <p:attrNameLst>
                                          <p:attrName>style.visibility</p:attrName>
                                        </p:attrNameLst>
                                      </p:cBhvr>
                                      <p:to>
                                        <p:strVal val="visible"/>
                                      </p:to>
                                    </p:set>
                                    <p:animEffect transition="in" filter="fade">
                                      <p:cBhvr>
                                        <p:cTn id="15" dur="2000"/>
                                        <p:tgtEl>
                                          <p:spTgt spid="294924">
                                            <p:txEl>
                                              <p:pRg st="5" end="5"/>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1">
                                            <p:txEl>
                                              <p:pRg st="0" end="0"/>
                                            </p:txEl>
                                          </p:spTgt>
                                        </p:tgtEl>
                                        <p:attrNameLst>
                                          <p:attrName>style.visibility</p:attrName>
                                        </p:attrNameLst>
                                      </p:cBhvr>
                                      <p:to>
                                        <p:strVal val="visible"/>
                                      </p:to>
                                    </p:set>
                                    <p:animEffect transition="in" filter="fade">
                                      <p:cBhvr>
                                        <p:cTn id="20" dur="2000"/>
                                        <p:tgtEl>
                                          <p:spTgt spid="11">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fade">
                                      <p:cBhvr>
                                        <p:cTn id="25"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288</TotalTime>
  <Words>2244</Words>
  <Application>Microsoft Office PowerPoint</Application>
  <PresentationFormat>Widescreen</PresentationFormat>
  <Paragraphs>282</Paragraphs>
  <Slides>25</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25</vt:i4>
      </vt:variant>
    </vt:vector>
  </HeadingPairs>
  <TitlesOfParts>
    <vt:vector size="34" baseType="lpstr">
      <vt:lpstr>Arial</vt:lpstr>
      <vt:lpstr>Calibri</vt:lpstr>
      <vt:lpstr>Century Gothic</vt:lpstr>
      <vt:lpstr>Times New Roman</vt:lpstr>
      <vt:lpstr>Tw Cen MT Condensed</vt:lpstr>
      <vt:lpstr>Wingdings</vt:lpstr>
      <vt:lpstr>Wingdings 2</vt:lpstr>
      <vt:lpstr>Wingdings 3</vt:lpstr>
      <vt:lpstr>Ion Boardroom</vt:lpstr>
      <vt:lpstr>Recap on what we have covered so far (Quantitative Research Methods) </vt:lpstr>
      <vt:lpstr>Aims of the Session. </vt:lpstr>
      <vt:lpstr>Session 1 – Recap. </vt:lpstr>
      <vt:lpstr>Session 1 –Recap. </vt:lpstr>
      <vt:lpstr>Session 1 –Recap</vt:lpstr>
      <vt:lpstr>Session 1-  </vt:lpstr>
      <vt:lpstr>Session 1– The T Test. </vt:lpstr>
      <vt:lpstr>Session 1 The T Test. </vt:lpstr>
      <vt:lpstr>Session 2– One Way Anova. </vt:lpstr>
      <vt:lpstr>Session 2 – One Way Anova – Post Hoc. </vt:lpstr>
      <vt:lpstr>Session 3 – Factorial Anova. </vt:lpstr>
      <vt:lpstr>Session 3 (Online) – Factorial Anova. </vt:lpstr>
      <vt:lpstr>Session 3 – Factorial Anova. </vt:lpstr>
      <vt:lpstr>Session 3– Factorial Anova</vt:lpstr>
      <vt:lpstr>Session 4 – Ethical Considerations in Practice. </vt:lpstr>
      <vt:lpstr>Data Cleaning and Screening. </vt:lpstr>
      <vt:lpstr>Session 5 – Scale Development – Reliability and Validity. </vt:lpstr>
      <vt:lpstr>Steps to creating a likert scale</vt:lpstr>
      <vt:lpstr>Session 5 – Scale Development – Reliability and Validity. </vt:lpstr>
      <vt:lpstr>Session 5 - Internal Reliability </vt:lpstr>
      <vt:lpstr>Session 5 Interpreting scale reliability</vt:lpstr>
      <vt:lpstr>Session 5 Measuring validity</vt:lpstr>
      <vt:lpstr>Face Validity </vt:lpstr>
      <vt:lpstr>Concurrent Validity </vt:lpstr>
      <vt:lpstr>Construct Validity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Recap on what we have covered so far (Quantitative Research Methods) </dc:title>
  <dc:creator>Stuart Jones</dc:creator>
  <cp:lastModifiedBy>Stuart Jones</cp:lastModifiedBy>
  <cp:revision>2</cp:revision>
  <dcterms:created xsi:type="dcterms:W3CDTF">2021-11-14T20:00:20Z</dcterms:created>
  <dcterms:modified xsi:type="dcterms:W3CDTF">2022-11-06T17:39:18Z</dcterms:modified>
</cp:coreProperties>
</file>