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96" r:id="rId1"/>
  </p:sldMasterIdLst>
  <p:notesMasterIdLst>
    <p:notesMasterId r:id="rId38"/>
  </p:notesMasterIdLst>
  <p:sldIdLst>
    <p:sldId id="256" r:id="rId2"/>
    <p:sldId id="257" r:id="rId3"/>
    <p:sldId id="258" r:id="rId4"/>
    <p:sldId id="259" r:id="rId5"/>
    <p:sldId id="260" r:id="rId6"/>
    <p:sldId id="261" r:id="rId7"/>
    <p:sldId id="262" r:id="rId8"/>
    <p:sldId id="263" r:id="rId9"/>
    <p:sldId id="264" r:id="rId10"/>
    <p:sldId id="265" r:id="rId11"/>
    <p:sldId id="275" r:id="rId12"/>
    <p:sldId id="276" r:id="rId13"/>
    <p:sldId id="277" r:id="rId14"/>
    <p:sldId id="278" r:id="rId15"/>
    <p:sldId id="279" r:id="rId16"/>
    <p:sldId id="280" r:id="rId17"/>
    <p:sldId id="281" r:id="rId18"/>
    <p:sldId id="282" r:id="rId19"/>
    <p:sldId id="283" r:id="rId20"/>
    <p:sldId id="284" r:id="rId21"/>
    <p:sldId id="285" r:id="rId22"/>
    <p:sldId id="286" r:id="rId23"/>
    <p:sldId id="287" r:id="rId24"/>
    <p:sldId id="289" r:id="rId25"/>
    <p:sldId id="291" r:id="rId26"/>
    <p:sldId id="292" r:id="rId27"/>
    <p:sldId id="294" r:id="rId28"/>
    <p:sldId id="295" r:id="rId29"/>
    <p:sldId id="296" r:id="rId30"/>
    <p:sldId id="297" r:id="rId31"/>
    <p:sldId id="298" r:id="rId32"/>
    <p:sldId id="299" r:id="rId33"/>
    <p:sldId id="300" r:id="rId34"/>
    <p:sldId id="301" r:id="rId35"/>
    <p:sldId id="303" r:id="rId36"/>
    <p:sldId id="304" r:id="rId3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5610"/>
    <p:restoredTop sz="95028"/>
  </p:normalViewPr>
  <p:slideViewPr>
    <p:cSldViewPr snapToGrid="0" snapToObjects="1">
      <p:cViewPr varScale="1">
        <p:scale>
          <a:sx n="81" d="100"/>
          <a:sy n="81" d="100"/>
        </p:scale>
        <p:origin x="200" y="3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1692C7-DBB2-6E4B-82EA-63A653262B52}" type="datetimeFigureOut">
              <a:rPr lang="en-US" smtClean="0"/>
              <a:t>10/12/21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10CA2DC-4E22-1F4C-AA67-1BF45F4CC414}" type="slidenum">
              <a:rPr lang="en-US" smtClean="0"/>
              <a:t>‹#›</a:t>
            </a:fld>
            <a:endParaRPr lang="en-US"/>
          </a:p>
        </p:txBody>
      </p:sp>
    </p:spTree>
    <p:extLst>
      <p:ext uri="{BB962C8B-B14F-4D97-AF65-F5344CB8AC3E}">
        <p14:creationId xmlns:p14="http://schemas.microsoft.com/office/powerpoint/2010/main" val="17776677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Adrian Frutiger – OCR-A (1968) typeface to be read by robots.</a:t>
            </a:r>
            <a:endParaRPr lang="en-US" dirty="0"/>
          </a:p>
        </p:txBody>
      </p:sp>
      <p:sp>
        <p:nvSpPr>
          <p:cNvPr id="4" name="Slide Number Placeholder 3"/>
          <p:cNvSpPr>
            <a:spLocks noGrp="1"/>
          </p:cNvSpPr>
          <p:nvPr>
            <p:ph type="sldNum" sz="quarter" idx="5"/>
          </p:nvPr>
        </p:nvSpPr>
        <p:spPr/>
        <p:txBody>
          <a:bodyPr/>
          <a:lstStyle/>
          <a:p>
            <a:fld id="{D10CA2DC-4E22-1F4C-AA67-1BF45F4CC414}" type="slidenum">
              <a:rPr lang="en-US" smtClean="0"/>
              <a:t>11</a:t>
            </a:fld>
            <a:endParaRPr lang="en-US"/>
          </a:p>
        </p:txBody>
      </p:sp>
    </p:spTree>
    <p:extLst>
      <p:ext uri="{BB962C8B-B14F-4D97-AF65-F5344CB8AC3E}">
        <p14:creationId xmlns:p14="http://schemas.microsoft.com/office/powerpoint/2010/main" val="16777824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Adrian Frutiger – OCR-A (1968) typeface to be read by robots.</a:t>
            </a:r>
            <a:endParaRPr lang="en-US" dirty="0"/>
          </a:p>
        </p:txBody>
      </p:sp>
      <p:sp>
        <p:nvSpPr>
          <p:cNvPr id="4" name="Slide Number Placeholder 3"/>
          <p:cNvSpPr>
            <a:spLocks noGrp="1"/>
          </p:cNvSpPr>
          <p:nvPr>
            <p:ph type="sldNum" sz="quarter" idx="5"/>
          </p:nvPr>
        </p:nvSpPr>
        <p:spPr/>
        <p:txBody>
          <a:bodyPr/>
          <a:lstStyle/>
          <a:p>
            <a:fld id="{D10CA2DC-4E22-1F4C-AA67-1BF45F4CC414}" type="slidenum">
              <a:rPr lang="en-US" smtClean="0"/>
              <a:t>12</a:t>
            </a:fld>
            <a:endParaRPr lang="en-US"/>
          </a:p>
        </p:txBody>
      </p:sp>
    </p:spTree>
    <p:extLst>
      <p:ext uri="{BB962C8B-B14F-4D97-AF65-F5344CB8AC3E}">
        <p14:creationId xmlns:p14="http://schemas.microsoft.com/office/powerpoint/2010/main" val="32953309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Adrian Frutiger – OCR-A (1968) typeface to be read by robots.</a:t>
            </a:r>
            <a:endParaRPr lang="en-US" dirty="0"/>
          </a:p>
        </p:txBody>
      </p:sp>
      <p:sp>
        <p:nvSpPr>
          <p:cNvPr id="4" name="Slide Number Placeholder 3"/>
          <p:cNvSpPr>
            <a:spLocks noGrp="1"/>
          </p:cNvSpPr>
          <p:nvPr>
            <p:ph type="sldNum" sz="quarter" idx="5"/>
          </p:nvPr>
        </p:nvSpPr>
        <p:spPr/>
        <p:txBody>
          <a:bodyPr/>
          <a:lstStyle/>
          <a:p>
            <a:fld id="{D10CA2DC-4E22-1F4C-AA67-1BF45F4CC414}" type="slidenum">
              <a:rPr lang="en-US" smtClean="0"/>
              <a:t>13</a:t>
            </a:fld>
            <a:endParaRPr lang="en-US"/>
          </a:p>
        </p:txBody>
      </p:sp>
    </p:spTree>
    <p:extLst>
      <p:ext uri="{BB962C8B-B14F-4D97-AF65-F5344CB8AC3E}">
        <p14:creationId xmlns:p14="http://schemas.microsoft.com/office/powerpoint/2010/main" val="9843886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Adrian Frutiger – OCR-A (1968) typeface to be read by robots.</a:t>
            </a:r>
            <a:endParaRPr lang="en-US" dirty="0"/>
          </a:p>
        </p:txBody>
      </p:sp>
      <p:sp>
        <p:nvSpPr>
          <p:cNvPr id="4" name="Slide Number Placeholder 3"/>
          <p:cNvSpPr>
            <a:spLocks noGrp="1"/>
          </p:cNvSpPr>
          <p:nvPr>
            <p:ph type="sldNum" sz="quarter" idx="5"/>
          </p:nvPr>
        </p:nvSpPr>
        <p:spPr/>
        <p:txBody>
          <a:bodyPr/>
          <a:lstStyle/>
          <a:p>
            <a:fld id="{D10CA2DC-4E22-1F4C-AA67-1BF45F4CC414}" type="slidenum">
              <a:rPr lang="en-US" smtClean="0"/>
              <a:t>14</a:t>
            </a:fld>
            <a:endParaRPr lang="en-US"/>
          </a:p>
        </p:txBody>
      </p:sp>
    </p:spTree>
    <p:extLst>
      <p:ext uri="{BB962C8B-B14F-4D97-AF65-F5344CB8AC3E}">
        <p14:creationId xmlns:p14="http://schemas.microsoft.com/office/powerpoint/2010/main" val="487993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Adrian Frutiger – OCR-A (1968) typeface to be read by robots.</a:t>
            </a:r>
            <a:endParaRPr lang="en-US" dirty="0"/>
          </a:p>
        </p:txBody>
      </p:sp>
      <p:sp>
        <p:nvSpPr>
          <p:cNvPr id="4" name="Slide Number Placeholder 3"/>
          <p:cNvSpPr>
            <a:spLocks noGrp="1"/>
          </p:cNvSpPr>
          <p:nvPr>
            <p:ph type="sldNum" sz="quarter" idx="5"/>
          </p:nvPr>
        </p:nvSpPr>
        <p:spPr/>
        <p:txBody>
          <a:bodyPr/>
          <a:lstStyle/>
          <a:p>
            <a:fld id="{D10CA2DC-4E22-1F4C-AA67-1BF45F4CC414}" type="slidenum">
              <a:rPr lang="en-US" smtClean="0"/>
              <a:t>15</a:t>
            </a:fld>
            <a:endParaRPr lang="en-US"/>
          </a:p>
        </p:txBody>
      </p:sp>
    </p:spTree>
    <p:extLst>
      <p:ext uri="{BB962C8B-B14F-4D97-AF65-F5344CB8AC3E}">
        <p14:creationId xmlns:p14="http://schemas.microsoft.com/office/powerpoint/2010/main" val="12167537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Adrian Frutiger – OCR-A (1968) typeface to be read by robots.</a:t>
            </a:r>
            <a:endParaRPr lang="en-US" dirty="0"/>
          </a:p>
        </p:txBody>
      </p:sp>
      <p:sp>
        <p:nvSpPr>
          <p:cNvPr id="4" name="Slide Number Placeholder 3"/>
          <p:cNvSpPr>
            <a:spLocks noGrp="1"/>
          </p:cNvSpPr>
          <p:nvPr>
            <p:ph type="sldNum" sz="quarter" idx="5"/>
          </p:nvPr>
        </p:nvSpPr>
        <p:spPr/>
        <p:txBody>
          <a:bodyPr/>
          <a:lstStyle/>
          <a:p>
            <a:fld id="{D10CA2DC-4E22-1F4C-AA67-1BF45F4CC414}" type="slidenum">
              <a:rPr lang="en-US" smtClean="0"/>
              <a:t>16</a:t>
            </a:fld>
            <a:endParaRPr lang="en-US"/>
          </a:p>
        </p:txBody>
      </p:sp>
    </p:spTree>
    <p:extLst>
      <p:ext uri="{BB962C8B-B14F-4D97-AF65-F5344CB8AC3E}">
        <p14:creationId xmlns:p14="http://schemas.microsoft.com/office/powerpoint/2010/main" val="23478543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Adrian Frutiger – OCR-A (1968) typeface to be read by robots.</a:t>
            </a:r>
            <a:endParaRPr lang="en-US" dirty="0"/>
          </a:p>
        </p:txBody>
      </p:sp>
      <p:sp>
        <p:nvSpPr>
          <p:cNvPr id="4" name="Slide Number Placeholder 3"/>
          <p:cNvSpPr>
            <a:spLocks noGrp="1"/>
          </p:cNvSpPr>
          <p:nvPr>
            <p:ph type="sldNum" sz="quarter" idx="5"/>
          </p:nvPr>
        </p:nvSpPr>
        <p:spPr/>
        <p:txBody>
          <a:bodyPr/>
          <a:lstStyle/>
          <a:p>
            <a:fld id="{D10CA2DC-4E22-1F4C-AA67-1BF45F4CC414}" type="slidenum">
              <a:rPr lang="en-US" smtClean="0"/>
              <a:t>17</a:t>
            </a:fld>
            <a:endParaRPr lang="en-US"/>
          </a:p>
        </p:txBody>
      </p:sp>
    </p:spTree>
    <p:extLst>
      <p:ext uri="{BB962C8B-B14F-4D97-AF65-F5344CB8AC3E}">
        <p14:creationId xmlns:p14="http://schemas.microsoft.com/office/powerpoint/2010/main" val="24116915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Adrian Frutiger – OCR-A (1968) typeface to be read by robots.</a:t>
            </a:r>
            <a:endParaRPr lang="en-US" dirty="0"/>
          </a:p>
        </p:txBody>
      </p:sp>
      <p:sp>
        <p:nvSpPr>
          <p:cNvPr id="4" name="Slide Number Placeholder 3"/>
          <p:cNvSpPr>
            <a:spLocks noGrp="1"/>
          </p:cNvSpPr>
          <p:nvPr>
            <p:ph type="sldNum" sz="quarter" idx="5"/>
          </p:nvPr>
        </p:nvSpPr>
        <p:spPr/>
        <p:txBody>
          <a:bodyPr/>
          <a:lstStyle/>
          <a:p>
            <a:fld id="{D10CA2DC-4E22-1F4C-AA67-1BF45F4CC414}" type="slidenum">
              <a:rPr lang="en-US" smtClean="0"/>
              <a:t>18</a:t>
            </a:fld>
            <a:endParaRPr lang="en-US"/>
          </a:p>
        </p:txBody>
      </p:sp>
    </p:spTree>
    <p:extLst>
      <p:ext uri="{BB962C8B-B14F-4D97-AF65-F5344CB8AC3E}">
        <p14:creationId xmlns:p14="http://schemas.microsoft.com/office/powerpoint/2010/main" val="299624637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Adrian Frutiger – OCR-A (1968) typeface to be read by robots.</a:t>
            </a:r>
            <a:endParaRPr lang="en-US" dirty="0"/>
          </a:p>
        </p:txBody>
      </p:sp>
      <p:sp>
        <p:nvSpPr>
          <p:cNvPr id="4" name="Slide Number Placeholder 3"/>
          <p:cNvSpPr>
            <a:spLocks noGrp="1"/>
          </p:cNvSpPr>
          <p:nvPr>
            <p:ph type="sldNum" sz="quarter" idx="5"/>
          </p:nvPr>
        </p:nvSpPr>
        <p:spPr/>
        <p:txBody>
          <a:bodyPr/>
          <a:lstStyle/>
          <a:p>
            <a:fld id="{D10CA2DC-4E22-1F4C-AA67-1BF45F4CC414}" type="slidenum">
              <a:rPr lang="en-US" smtClean="0"/>
              <a:t>19</a:t>
            </a:fld>
            <a:endParaRPr lang="en-US"/>
          </a:p>
        </p:txBody>
      </p:sp>
    </p:spTree>
    <p:extLst>
      <p:ext uri="{BB962C8B-B14F-4D97-AF65-F5344CB8AC3E}">
        <p14:creationId xmlns:p14="http://schemas.microsoft.com/office/powerpoint/2010/main" val="335963621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Adrian Frutiger – OCR-A (1968) typeface to be read by robots.</a:t>
            </a:r>
            <a:endParaRPr lang="en-US" dirty="0"/>
          </a:p>
        </p:txBody>
      </p:sp>
      <p:sp>
        <p:nvSpPr>
          <p:cNvPr id="4" name="Slide Number Placeholder 3"/>
          <p:cNvSpPr>
            <a:spLocks noGrp="1"/>
          </p:cNvSpPr>
          <p:nvPr>
            <p:ph type="sldNum" sz="quarter" idx="5"/>
          </p:nvPr>
        </p:nvSpPr>
        <p:spPr/>
        <p:txBody>
          <a:bodyPr/>
          <a:lstStyle/>
          <a:p>
            <a:fld id="{D10CA2DC-4E22-1F4C-AA67-1BF45F4CC414}" type="slidenum">
              <a:rPr lang="en-US" smtClean="0"/>
              <a:t>20</a:t>
            </a:fld>
            <a:endParaRPr lang="en-US"/>
          </a:p>
        </p:txBody>
      </p:sp>
    </p:spTree>
    <p:extLst>
      <p:ext uri="{BB962C8B-B14F-4D97-AF65-F5344CB8AC3E}">
        <p14:creationId xmlns:p14="http://schemas.microsoft.com/office/powerpoint/2010/main" val="195226992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Adrian Frutiger – OCR-A (1968) typeface to be read by robots.</a:t>
            </a:r>
            <a:endParaRPr lang="en-US" dirty="0"/>
          </a:p>
        </p:txBody>
      </p:sp>
      <p:sp>
        <p:nvSpPr>
          <p:cNvPr id="4" name="Slide Number Placeholder 3"/>
          <p:cNvSpPr>
            <a:spLocks noGrp="1"/>
          </p:cNvSpPr>
          <p:nvPr>
            <p:ph type="sldNum" sz="quarter" idx="5"/>
          </p:nvPr>
        </p:nvSpPr>
        <p:spPr/>
        <p:txBody>
          <a:bodyPr/>
          <a:lstStyle/>
          <a:p>
            <a:fld id="{D10CA2DC-4E22-1F4C-AA67-1BF45F4CC414}" type="slidenum">
              <a:rPr lang="en-US" smtClean="0"/>
              <a:t>21</a:t>
            </a:fld>
            <a:endParaRPr lang="en-US"/>
          </a:p>
        </p:txBody>
      </p:sp>
    </p:spTree>
    <p:extLst>
      <p:ext uri="{BB962C8B-B14F-4D97-AF65-F5344CB8AC3E}">
        <p14:creationId xmlns:p14="http://schemas.microsoft.com/office/powerpoint/2010/main" val="76909277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Adrian Frutiger – OCR-A (1968) typeface to be read by robots.</a:t>
            </a:r>
            <a:endParaRPr lang="en-US" dirty="0"/>
          </a:p>
        </p:txBody>
      </p:sp>
      <p:sp>
        <p:nvSpPr>
          <p:cNvPr id="4" name="Slide Number Placeholder 3"/>
          <p:cNvSpPr>
            <a:spLocks noGrp="1"/>
          </p:cNvSpPr>
          <p:nvPr>
            <p:ph type="sldNum" sz="quarter" idx="5"/>
          </p:nvPr>
        </p:nvSpPr>
        <p:spPr/>
        <p:txBody>
          <a:bodyPr/>
          <a:lstStyle/>
          <a:p>
            <a:fld id="{D10CA2DC-4E22-1F4C-AA67-1BF45F4CC414}" type="slidenum">
              <a:rPr lang="en-US" smtClean="0"/>
              <a:t>22</a:t>
            </a:fld>
            <a:endParaRPr lang="en-US"/>
          </a:p>
        </p:txBody>
      </p:sp>
    </p:spTree>
    <p:extLst>
      <p:ext uri="{BB962C8B-B14F-4D97-AF65-F5344CB8AC3E}">
        <p14:creationId xmlns:p14="http://schemas.microsoft.com/office/powerpoint/2010/main" val="6653017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Adrian Frutiger – OCR-A (1968) typeface to be read by robots.</a:t>
            </a:r>
            <a:endParaRPr lang="en-US" dirty="0"/>
          </a:p>
        </p:txBody>
      </p:sp>
      <p:sp>
        <p:nvSpPr>
          <p:cNvPr id="4" name="Slide Number Placeholder 3"/>
          <p:cNvSpPr>
            <a:spLocks noGrp="1"/>
          </p:cNvSpPr>
          <p:nvPr>
            <p:ph type="sldNum" sz="quarter" idx="5"/>
          </p:nvPr>
        </p:nvSpPr>
        <p:spPr/>
        <p:txBody>
          <a:bodyPr/>
          <a:lstStyle/>
          <a:p>
            <a:fld id="{D10CA2DC-4E22-1F4C-AA67-1BF45F4CC414}" type="slidenum">
              <a:rPr lang="en-US" smtClean="0"/>
              <a:t>23</a:t>
            </a:fld>
            <a:endParaRPr lang="en-US"/>
          </a:p>
        </p:txBody>
      </p:sp>
    </p:spTree>
    <p:extLst>
      <p:ext uri="{BB962C8B-B14F-4D97-AF65-F5344CB8AC3E}">
        <p14:creationId xmlns:p14="http://schemas.microsoft.com/office/powerpoint/2010/main" val="139038174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Adrian Frutiger – OCR-A (1968) typeface to be read by robots.</a:t>
            </a:r>
            <a:endParaRPr lang="en-US" dirty="0"/>
          </a:p>
        </p:txBody>
      </p:sp>
      <p:sp>
        <p:nvSpPr>
          <p:cNvPr id="4" name="Slide Number Placeholder 3"/>
          <p:cNvSpPr>
            <a:spLocks noGrp="1"/>
          </p:cNvSpPr>
          <p:nvPr>
            <p:ph type="sldNum" sz="quarter" idx="5"/>
          </p:nvPr>
        </p:nvSpPr>
        <p:spPr/>
        <p:txBody>
          <a:bodyPr/>
          <a:lstStyle/>
          <a:p>
            <a:fld id="{D10CA2DC-4E22-1F4C-AA67-1BF45F4CC414}" type="slidenum">
              <a:rPr lang="en-US" smtClean="0"/>
              <a:t>24</a:t>
            </a:fld>
            <a:endParaRPr lang="en-US"/>
          </a:p>
        </p:txBody>
      </p:sp>
    </p:spTree>
    <p:extLst>
      <p:ext uri="{BB962C8B-B14F-4D97-AF65-F5344CB8AC3E}">
        <p14:creationId xmlns:p14="http://schemas.microsoft.com/office/powerpoint/2010/main" val="207783475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Adrian Frutiger – OCR-A (1968) typeface to be read by robots.</a:t>
            </a:r>
            <a:endParaRPr lang="en-US" dirty="0"/>
          </a:p>
        </p:txBody>
      </p:sp>
      <p:sp>
        <p:nvSpPr>
          <p:cNvPr id="4" name="Slide Number Placeholder 3"/>
          <p:cNvSpPr>
            <a:spLocks noGrp="1"/>
          </p:cNvSpPr>
          <p:nvPr>
            <p:ph type="sldNum" sz="quarter" idx="5"/>
          </p:nvPr>
        </p:nvSpPr>
        <p:spPr/>
        <p:txBody>
          <a:bodyPr/>
          <a:lstStyle/>
          <a:p>
            <a:fld id="{D10CA2DC-4E22-1F4C-AA67-1BF45F4CC414}" type="slidenum">
              <a:rPr lang="en-US" smtClean="0"/>
              <a:t>25</a:t>
            </a:fld>
            <a:endParaRPr lang="en-US"/>
          </a:p>
        </p:txBody>
      </p:sp>
    </p:spTree>
    <p:extLst>
      <p:ext uri="{BB962C8B-B14F-4D97-AF65-F5344CB8AC3E}">
        <p14:creationId xmlns:p14="http://schemas.microsoft.com/office/powerpoint/2010/main" val="110092475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Adrian Frutiger – OCR-A (1968) typeface to be read by robots.</a:t>
            </a:r>
            <a:endParaRPr lang="en-US" dirty="0"/>
          </a:p>
        </p:txBody>
      </p:sp>
      <p:sp>
        <p:nvSpPr>
          <p:cNvPr id="4" name="Slide Number Placeholder 3"/>
          <p:cNvSpPr>
            <a:spLocks noGrp="1"/>
          </p:cNvSpPr>
          <p:nvPr>
            <p:ph type="sldNum" sz="quarter" idx="5"/>
          </p:nvPr>
        </p:nvSpPr>
        <p:spPr/>
        <p:txBody>
          <a:bodyPr/>
          <a:lstStyle/>
          <a:p>
            <a:fld id="{D10CA2DC-4E22-1F4C-AA67-1BF45F4CC414}" type="slidenum">
              <a:rPr lang="en-US" smtClean="0"/>
              <a:t>26</a:t>
            </a:fld>
            <a:endParaRPr lang="en-US"/>
          </a:p>
        </p:txBody>
      </p:sp>
    </p:spTree>
    <p:extLst>
      <p:ext uri="{BB962C8B-B14F-4D97-AF65-F5344CB8AC3E}">
        <p14:creationId xmlns:p14="http://schemas.microsoft.com/office/powerpoint/2010/main" val="405134912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Adrian Frutiger – OCR-A (1968) typeface to be read by robots.</a:t>
            </a:r>
            <a:endParaRPr lang="en-US" dirty="0"/>
          </a:p>
        </p:txBody>
      </p:sp>
      <p:sp>
        <p:nvSpPr>
          <p:cNvPr id="4" name="Slide Number Placeholder 3"/>
          <p:cNvSpPr>
            <a:spLocks noGrp="1"/>
          </p:cNvSpPr>
          <p:nvPr>
            <p:ph type="sldNum" sz="quarter" idx="5"/>
          </p:nvPr>
        </p:nvSpPr>
        <p:spPr/>
        <p:txBody>
          <a:bodyPr/>
          <a:lstStyle/>
          <a:p>
            <a:fld id="{D10CA2DC-4E22-1F4C-AA67-1BF45F4CC414}" type="slidenum">
              <a:rPr lang="en-US" smtClean="0"/>
              <a:t>27</a:t>
            </a:fld>
            <a:endParaRPr lang="en-US"/>
          </a:p>
        </p:txBody>
      </p:sp>
    </p:spTree>
    <p:extLst>
      <p:ext uri="{BB962C8B-B14F-4D97-AF65-F5344CB8AC3E}">
        <p14:creationId xmlns:p14="http://schemas.microsoft.com/office/powerpoint/2010/main" val="316351670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Adrian Frutiger – OCR-A (1968) typeface to be read by robots.</a:t>
            </a:r>
            <a:endParaRPr lang="en-US" dirty="0"/>
          </a:p>
        </p:txBody>
      </p:sp>
      <p:sp>
        <p:nvSpPr>
          <p:cNvPr id="4" name="Slide Number Placeholder 3"/>
          <p:cNvSpPr>
            <a:spLocks noGrp="1"/>
          </p:cNvSpPr>
          <p:nvPr>
            <p:ph type="sldNum" sz="quarter" idx="5"/>
          </p:nvPr>
        </p:nvSpPr>
        <p:spPr/>
        <p:txBody>
          <a:bodyPr/>
          <a:lstStyle/>
          <a:p>
            <a:fld id="{D10CA2DC-4E22-1F4C-AA67-1BF45F4CC414}" type="slidenum">
              <a:rPr lang="en-US" smtClean="0"/>
              <a:t>28</a:t>
            </a:fld>
            <a:endParaRPr lang="en-US"/>
          </a:p>
        </p:txBody>
      </p:sp>
    </p:spTree>
    <p:extLst>
      <p:ext uri="{BB962C8B-B14F-4D97-AF65-F5344CB8AC3E}">
        <p14:creationId xmlns:p14="http://schemas.microsoft.com/office/powerpoint/2010/main" val="383654560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Adrian Frutiger – OCR-A (1968) typeface to be read by robots.</a:t>
            </a:r>
            <a:endParaRPr lang="en-US" dirty="0"/>
          </a:p>
        </p:txBody>
      </p:sp>
      <p:sp>
        <p:nvSpPr>
          <p:cNvPr id="4" name="Slide Number Placeholder 3"/>
          <p:cNvSpPr>
            <a:spLocks noGrp="1"/>
          </p:cNvSpPr>
          <p:nvPr>
            <p:ph type="sldNum" sz="quarter" idx="5"/>
          </p:nvPr>
        </p:nvSpPr>
        <p:spPr/>
        <p:txBody>
          <a:bodyPr/>
          <a:lstStyle/>
          <a:p>
            <a:fld id="{D10CA2DC-4E22-1F4C-AA67-1BF45F4CC414}" type="slidenum">
              <a:rPr lang="en-US" smtClean="0"/>
              <a:t>29</a:t>
            </a:fld>
            <a:endParaRPr lang="en-US"/>
          </a:p>
        </p:txBody>
      </p:sp>
    </p:spTree>
    <p:extLst>
      <p:ext uri="{BB962C8B-B14F-4D97-AF65-F5344CB8AC3E}">
        <p14:creationId xmlns:p14="http://schemas.microsoft.com/office/powerpoint/2010/main" val="346131427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Adrian Frutiger – OCR-A (1968) typeface to be read by robots.</a:t>
            </a:r>
            <a:endParaRPr lang="en-US" dirty="0"/>
          </a:p>
        </p:txBody>
      </p:sp>
      <p:sp>
        <p:nvSpPr>
          <p:cNvPr id="4" name="Slide Number Placeholder 3"/>
          <p:cNvSpPr>
            <a:spLocks noGrp="1"/>
          </p:cNvSpPr>
          <p:nvPr>
            <p:ph type="sldNum" sz="quarter" idx="5"/>
          </p:nvPr>
        </p:nvSpPr>
        <p:spPr/>
        <p:txBody>
          <a:bodyPr/>
          <a:lstStyle/>
          <a:p>
            <a:fld id="{D10CA2DC-4E22-1F4C-AA67-1BF45F4CC414}" type="slidenum">
              <a:rPr lang="en-US" smtClean="0"/>
              <a:t>30</a:t>
            </a:fld>
            <a:endParaRPr lang="en-US"/>
          </a:p>
        </p:txBody>
      </p:sp>
    </p:spTree>
    <p:extLst>
      <p:ext uri="{BB962C8B-B14F-4D97-AF65-F5344CB8AC3E}">
        <p14:creationId xmlns:p14="http://schemas.microsoft.com/office/powerpoint/2010/main" val="158315378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Adrian Frutiger – OCR-A (1968) typeface to be read by robots.</a:t>
            </a:r>
            <a:endParaRPr lang="en-US" dirty="0"/>
          </a:p>
        </p:txBody>
      </p:sp>
      <p:sp>
        <p:nvSpPr>
          <p:cNvPr id="4" name="Slide Number Placeholder 3"/>
          <p:cNvSpPr>
            <a:spLocks noGrp="1"/>
          </p:cNvSpPr>
          <p:nvPr>
            <p:ph type="sldNum" sz="quarter" idx="5"/>
          </p:nvPr>
        </p:nvSpPr>
        <p:spPr/>
        <p:txBody>
          <a:bodyPr/>
          <a:lstStyle/>
          <a:p>
            <a:fld id="{D10CA2DC-4E22-1F4C-AA67-1BF45F4CC414}" type="slidenum">
              <a:rPr lang="en-US" smtClean="0"/>
              <a:t>31</a:t>
            </a:fld>
            <a:endParaRPr lang="en-US"/>
          </a:p>
        </p:txBody>
      </p:sp>
    </p:spTree>
    <p:extLst>
      <p:ext uri="{BB962C8B-B14F-4D97-AF65-F5344CB8AC3E}">
        <p14:creationId xmlns:p14="http://schemas.microsoft.com/office/powerpoint/2010/main" val="80938976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Adrian Frutiger – OCR-A (1968) typeface to be read by robots.</a:t>
            </a:r>
            <a:endParaRPr lang="en-US" dirty="0"/>
          </a:p>
        </p:txBody>
      </p:sp>
      <p:sp>
        <p:nvSpPr>
          <p:cNvPr id="4" name="Slide Number Placeholder 3"/>
          <p:cNvSpPr>
            <a:spLocks noGrp="1"/>
          </p:cNvSpPr>
          <p:nvPr>
            <p:ph type="sldNum" sz="quarter" idx="5"/>
          </p:nvPr>
        </p:nvSpPr>
        <p:spPr/>
        <p:txBody>
          <a:bodyPr/>
          <a:lstStyle/>
          <a:p>
            <a:fld id="{D10CA2DC-4E22-1F4C-AA67-1BF45F4CC414}" type="slidenum">
              <a:rPr lang="en-US" smtClean="0"/>
              <a:t>32</a:t>
            </a:fld>
            <a:endParaRPr lang="en-US"/>
          </a:p>
        </p:txBody>
      </p:sp>
    </p:spTree>
    <p:extLst>
      <p:ext uri="{BB962C8B-B14F-4D97-AF65-F5344CB8AC3E}">
        <p14:creationId xmlns:p14="http://schemas.microsoft.com/office/powerpoint/2010/main" val="142149082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Adrian Frutiger – OCR-A (1968) typeface to be read by robots.</a:t>
            </a:r>
            <a:endParaRPr lang="en-US" dirty="0"/>
          </a:p>
        </p:txBody>
      </p:sp>
      <p:sp>
        <p:nvSpPr>
          <p:cNvPr id="4" name="Slide Number Placeholder 3"/>
          <p:cNvSpPr>
            <a:spLocks noGrp="1"/>
          </p:cNvSpPr>
          <p:nvPr>
            <p:ph type="sldNum" sz="quarter" idx="5"/>
          </p:nvPr>
        </p:nvSpPr>
        <p:spPr/>
        <p:txBody>
          <a:bodyPr/>
          <a:lstStyle/>
          <a:p>
            <a:fld id="{D10CA2DC-4E22-1F4C-AA67-1BF45F4CC414}" type="slidenum">
              <a:rPr lang="en-US" smtClean="0"/>
              <a:t>33</a:t>
            </a:fld>
            <a:endParaRPr lang="en-US"/>
          </a:p>
        </p:txBody>
      </p:sp>
    </p:spTree>
    <p:extLst>
      <p:ext uri="{BB962C8B-B14F-4D97-AF65-F5344CB8AC3E}">
        <p14:creationId xmlns:p14="http://schemas.microsoft.com/office/powerpoint/2010/main" val="378629822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Adrian Frutiger – OCR-A (1968) typeface to be read by robots.</a:t>
            </a:r>
            <a:endParaRPr lang="en-US" dirty="0"/>
          </a:p>
        </p:txBody>
      </p:sp>
      <p:sp>
        <p:nvSpPr>
          <p:cNvPr id="4" name="Slide Number Placeholder 3"/>
          <p:cNvSpPr>
            <a:spLocks noGrp="1"/>
          </p:cNvSpPr>
          <p:nvPr>
            <p:ph type="sldNum" sz="quarter" idx="5"/>
          </p:nvPr>
        </p:nvSpPr>
        <p:spPr/>
        <p:txBody>
          <a:bodyPr/>
          <a:lstStyle/>
          <a:p>
            <a:fld id="{D10CA2DC-4E22-1F4C-AA67-1BF45F4CC414}" type="slidenum">
              <a:rPr lang="en-US" smtClean="0"/>
              <a:t>34</a:t>
            </a:fld>
            <a:endParaRPr lang="en-US"/>
          </a:p>
        </p:txBody>
      </p:sp>
    </p:spTree>
    <p:extLst>
      <p:ext uri="{BB962C8B-B14F-4D97-AF65-F5344CB8AC3E}">
        <p14:creationId xmlns:p14="http://schemas.microsoft.com/office/powerpoint/2010/main" val="69636644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1" name="Slide Image Placeholder 1">
            <a:extLst>
              <a:ext uri="{FF2B5EF4-FFF2-40B4-BE49-F238E27FC236}">
                <a16:creationId xmlns:a16="http://schemas.microsoft.com/office/drawing/2014/main" id="{375FCAB9-BE2C-7E4A-A57F-922E52F6A99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2" name="Notes Placeholder 2">
            <a:extLst>
              <a:ext uri="{FF2B5EF4-FFF2-40B4-BE49-F238E27FC236}">
                <a16:creationId xmlns:a16="http://schemas.microsoft.com/office/drawing/2014/main" id="{E41DC8AA-6EC5-4948-9B78-AE0673B1CA8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5123" name="Slide Number Placeholder 3">
            <a:extLst>
              <a:ext uri="{FF2B5EF4-FFF2-40B4-BE49-F238E27FC236}">
                <a16:creationId xmlns:a16="http://schemas.microsoft.com/office/drawing/2014/main" id="{3DC8FC92-025F-3841-A3DA-D3B36A36C6C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fld id="{64A0D2E5-1CC2-304F-A3CB-F3EB825FC5B3}" type="slidenum">
              <a:rPr lang="en-US" altLang="en-US"/>
              <a:pPr/>
              <a:t>35</a:t>
            </a:fld>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GB"/>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7" name="Date Placeholder 6"/>
          <p:cNvSpPr>
            <a:spLocks noGrp="1"/>
          </p:cNvSpPr>
          <p:nvPr>
            <p:ph type="dt" sz="half" idx="10"/>
          </p:nvPr>
        </p:nvSpPr>
        <p:spPr/>
        <p:txBody>
          <a:bodyPr/>
          <a:lstStyle/>
          <a:p>
            <a:fld id="{B3FAB711-4CB1-984F-8C1E-652D6A238F9C}" type="datetimeFigureOut">
              <a:rPr lang="en-US" smtClean="0"/>
              <a:t>10/12/21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956742F-D53A-9A4D-8E18-7AF1926E5ACA}" type="slidenum">
              <a:rPr lang="en-US" smtClean="0"/>
              <a:t>‹#›</a:t>
            </a:fld>
            <a:endParaRPr lang="en-US"/>
          </a:p>
        </p:txBody>
      </p:sp>
    </p:spTree>
    <p:extLst>
      <p:ext uri="{BB962C8B-B14F-4D97-AF65-F5344CB8AC3E}">
        <p14:creationId xmlns:p14="http://schemas.microsoft.com/office/powerpoint/2010/main" val="11586670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3FAB711-4CB1-984F-8C1E-652D6A238F9C}" type="datetimeFigureOut">
              <a:rPr lang="en-US" smtClean="0"/>
              <a:t>10/12/21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956742F-D53A-9A4D-8E18-7AF1926E5ACA}" type="slidenum">
              <a:rPr lang="en-US" smtClean="0"/>
              <a:t>‹#›</a:t>
            </a:fld>
            <a:endParaRPr lang="en-US"/>
          </a:p>
        </p:txBody>
      </p:sp>
    </p:spTree>
    <p:extLst>
      <p:ext uri="{BB962C8B-B14F-4D97-AF65-F5344CB8AC3E}">
        <p14:creationId xmlns:p14="http://schemas.microsoft.com/office/powerpoint/2010/main" val="5915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GB"/>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7" name="Date Placeholder 6"/>
          <p:cNvSpPr>
            <a:spLocks noGrp="1"/>
          </p:cNvSpPr>
          <p:nvPr>
            <p:ph type="dt" sz="half" idx="10"/>
          </p:nvPr>
        </p:nvSpPr>
        <p:spPr/>
        <p:txBody>
          <a:bodyPr/>
          <a:lstStyle/>
          <a:p>
            <a:fld id="{B3FAB711-4CB1-984F-8C1E-652D6A238F9C}" type="datetimeFigureOut">
              <a:rPr lang="en-US" smtClean="0"/>
              <a:t>10/12/21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956742F-D53A-9A4D-8E18-7AF1926E5ACA}" type="slidenum">
              <a:rPr lang="en-US" smtClean="0"/>
              <a:t>‹#›</a:t>
            </a:fld>
            <a:endParaRPr lang="en-US"/>
          </a:p>
        </p:txBody>
      </p:sp>
    </p:spTree>
    <p:extLst>
      <p:ext uri="{BB962C8B-B14F-4D97-AF65-F5344CB8AC3E}">
        <p14:creationId xmlns:p14="http://schemas.microsoft.com/office/powerpoint/2010/main" val="10832736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fld id="{B3FAB711-4CB1-984F-8C1E-652D6A238F9C}" type="datetimeFigureOut">
              <a:rPr lang="en-US" smtClean="0"/>
              <a:t>10/12/21</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D956742F-D53A-9A4D-8E18-7AF1926E5ACA}" type="slidenum">
              <a:rPr lang="en-US" smtClean="0"/>
              <a:t>‹#›</a:t>
            </a:fld>
            <a:endParaRPr lang="en-US"/>
          </a:p>
        </p:txBody>
      </p:sp>
    </p:spTree>
    <p:extLst>
      <p:ext uri="{BB962C8B-B14F-4D97-AF65-F5344CB8AC3E}">
        <p14:creationId xmlns:p14="http://schemas.microsoft.com/office/powerpoint/2010/main" val="31561162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7" name="Date Placeholder 6"/>
          <p:cNvSpPr>
            <a:spLocks noGrp="1"/>
          </p:cNvSpPr>
          <p:nvPr>
            <p:ph type="dt" sz="half" idx="10"/>
          </p:nvPr>
        </p:nvSpPr>
        <p:spPr/>
        <p:txBody>
          <a:bodyPr/>
          <a:lstStyle/>
          <a:p>
            <a:fld id="{B3FAB711-4CB1-984F-8C1E-652D6A238F9C}" type="datetimeFigureOut">
              <a:rPr lang="en-US" smtClean="0"/>
              <a:t>10/12/21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956742F-D53A-9A4D-8E18-7AF1926E5ACA}" type="slidenum">
              <a:rPr lang="en-US" smtClean="0"/>
              <a:t>‹#›</a:t>
            </a:fld>
            <a:endParaRPr lang="en-US"/>
          </a:p>
        </p:txBody>
      </p:sp>
      <p:sp>
        <p:nvSpPr>
          <p:cNvPr id="10" name="Title 9"/>
          <p:cNvSpPr>
            <a:spLocks noGrp="1"/>
          </p:cNvSpPr>
          <p:nvPr>
            <p:ph type="title"/>
          </p:nvPr>
        </p:nvSpPr>
        <p:spPr/>
        <p:txBody>
          <a:bodyPr/>
          <a:lstStyle/>
          <a:p>
            <a:r>
              <a:rPr lang="en-GB"/>
              <a:t>Click to edit Master title style</a:t>
            </a:r>
            <a:endParaRPr lang="en-US" dirty="0"/>
          </a:p>
        </p:txBody>
      </p:sp>
    </p:spTree>
    <p:extLst>
      <p:ext uri="{BB962C8B-B14F-4D97-AF65-F5344CB8AC3E}">
        <p14:creationId xmlns:p14="http://schemas.microsoft.com/office/powerpoint/2010/main" val="1876791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3FAB711-4CB1-984F-8C1E-652D6A238F9C}" type="datetimeFigureOut">
              <a:rPr lang="en-US" smtClean="0"/>
              <a:t>10/12/21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956742F-D53A-9A4D-8E18-7AF1926E5ACA}" type="slidenum">
              <a:rPr lang="en-US" smtClean="0"/>
              <a:t>‹#›</a:t>
            </a:fld>
            <a:endParaRPr lang="en-US"/>
          </a:p>
        </p:txBody>
      </p:sp>
    </p:spTree>
    <p:extLst>
      <p:ext uri="{BB962C8B-B14F-4D97-AF65-F5344CB8AC3E}">
        <p14:creationId xmlns:p14="http://schemas.microsoft.com/office/powerpoint/2010/main" val="26871259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3FAB711-4CB1-984F-8C1E-652D6A238F9C}" type="datetimeFigureOut">
              <a:rPr lang="en-US" smtClean="0"/>
              <a:t>10/12/21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956742F-D53A-9A4D-8E18-7AF1926E5ACA}" type="slidenum">
              <a:rPr lang="en-US" smtClean="0"/>
              <a:t>‹#›</a:t>
            </a:fld>
            <a:endParaRPr lang="en-US"/>
          </a:p>
        </p:txBody>
      </p:sp>
    </p:spTree>
    <p:extLst>
      <p:ext uri="{BB962C8B-B14F-4D97-AF65-F5344CB8AC3E}">
        <p14:creationId xmlns:p14="http://schemas.microsoft.com/office/powerpoint/2010/main" val="40091463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Ref idx="1001">
        <a:schemeClr val="bg2"/>
      </p:bgRef>
    </p:bg>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GB"/>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9" name="Date Placeholder 8"/>
          <p:cNvSpPr>
            <a:spLocks noGrp="1"/>
          </p:cNvSpPr>
          <p:nvPr>
            <p:ph type="dt" sz="half" idx="10"/>
          </p:nvPr>
        </p:nvSpPr>
        <p:spPr/>
        <p:txBody>
          <a:bodyPr/>
          <a:lstStyle/>
          <a:p>
            <a:fld id="{B3FAB711-4CB1-984F-8C1E-652D6A238F9C}" type="datetimeFigureOut">
              <a:rPr lang="en-US" smtClean="0"/>
              <a:t>10/12/21</a:t>
            </a:fld>
            <a:endParaRPr lang="en-US"/>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a:p>
        </p:txBody>
      </p:sp>
      <p:sp>
        <p:nvSpPr>
          <p:cNvPr id="11" name="Slide Number Placeholder 10"/>
          <p:cNvSpPr>
            <a:spLocks noGrp="1"/>
          </p:cNvSpPr>
          <p:nvPr>
            <p:ph type="sldNum" sz="quarter" idx="12"/>
          </p:nvPr>
        </p:nvSpPr>
        <p:spPr/>
        <p:txBody>
          <a:bodyPr/>
          <a:lstStyle/>
          <a:p>
            <a:fld id="{D956742F-D53A-9A4D-8E18-7AF1926E5ACA}" type="slidenum">
              <a:rPr lang="en-US" smtClean="0"/>
              <a:t>‹#›</a:t>
            </a:fld>
            <a:endParaRPr lang="en-US"/>
          </a:p>
        </p:txBody>
      </p:sp>
    </p:spTree>
    <p:extLst>
      <p:ext uri="{BB962C8B-B14F-4D97-AF65-F5344CB8AC3E}">
        <p14:creationId xmlns:p14="http://schemas.microsoft.com/office/powerpoint/2010/main" val="414892235"/>
      </p:ext>
    </p:extLst>
  </p:cSld>
  <p:clrMapOvr>
    <a:overrideClrMapping bg1="dk1" tx1="lt1" bg2="dk2" tx2="lt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Ref idx="1001">
        <a:schemeClr val="bg2"/>
      </p:bgRef>
    </p:bg>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tx1">
              <a:lumMod val="8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B3FAB711-4CB1-984F-8C1E-652D6A238F9C}" type="datetimeFigureOut">
              <a:rPr lang="en-US" smtClean="0"/>
              <a:t>10/12/21</a:t>
            </a:fld>
            <a:endParaRPr lang="en-US"/>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a:p>
        </p:txBody>
      </p:sp>
      <p:sp>
        <p:nvSpPr>
          <p:cNvPr id="10" name="Slide Number Placeholder 9"/>
          <p:cNvSpPr>
            <a:spLocks noGrp="1"/>
          </p:cNvSpPr>
          <p:nvPr>
            <p:ph type="sldNum" sz="quarter" idx="12"/>
          </p:nvPr>
        </p:nvSpPr>
        <p:spPr/>
        <p:txBody>
          <a:bodyPr/>
          <a:lstStyle/>
          <a:p>
            <a:fld id="{D956742F-D53A-9A4D-8E18-7AF1926E5ACA}" type="slidenum">
              <a:rPr lang="en-US" smtClean="0"/>
              <a:t>‹#›</a:t>
            </a:fld>
            <a:endParaRPr lang="en-US"/>
          </a:p>
        </p:txBody>
      </p:sp>
    </p:spTree>
    <p:extLst>
      <p:ext uri="{BB962C8B-B14F-4D97-AF65-F5344CB8AC3E}">
        <p14:creationId xmlns:p14="http://schemas.microsoft.com/office/powerpoint/2010/main" val="1995011893"/>
      </p:ext>
    </p:extLst>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3FAB711-4CB1-984F-8C1E-652D6A238F9C}" type="datetimeFigureOut">
              <a:rPr lang="en-US" smtClean="0"/>
              <a:t>10/12/21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956742F-D53A-9A4D-8E18-7AF1926E5ACA}" type="slidenum">
              <a:rPr lang="en-US" smtClean="0"/>
              <a:t>‹#›</a:t>
            </a:fld>
            <a:endParaRPr lang="en-US"/>
          </a:p>
        </p:txBody>
      </p:sp>
    </p:spTree>
    <p:extLst>
      <p:ext uri="{BB962C8B-B14F-4D97-AF65-F5344CB8AC3E}">
        <p14:creationId xmlns:p14="http://schemas.microsoft.com/office/powerpoint/2010/main" val="28036362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3FAB711-4CB1-984F-8C1E-652D6A238F9C}" type="datetimeFigureOut">
              <a:rPr lang="en-US" smtClean="0"/>
              <a:t>10/12/21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956742F-D53A-9A4D-8E18-7AF1926E5ACA}" type="slidenum">
              <a:rPr lang="en-US" smtClean="0"/>
              <a:t>‹#›</a:t>
            </a:fld>
            <a:endParaRPr lang="en-US"/>
          </a:p>
        </p:txBody>
      </p:sp>
    </p:spTree>
    <p:extLst>
      <p:ext uri="{BB962C8B-B14F-4D97-AF65-F5344CB8AC3E}">
        <p14:creationId xmlns:p14="http://schemas.microsoft.com/office/powerpoint/2010/main" val="29500274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chemeClr val="bg2">
              <a:lumMod val="60000"/>
              <a:lumOff val="40000"/>
              <a:alpha val="15000"/>
            </a:schemeClr>
          </a:solidFill>
          <a:ln w="31750" cap="sq">
            <a:solidFill>
              <a:schemeClr val="tx1">
                <a:lumMod val="75000"/>
                <a:lumOff val="25000"/>
              </a:schemeClr>
            </a:solidFill>
            <a:miter lim="800000"/>
          </a:ln>
        </p:spPr>
        <p:txBody>
          <a:bodyPr vert="horz" lIns="182880" tIns="182880" rIns="182880" bIns="18288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B3FAB711-4CB1-984F-8C1E-652D6A238F9C}" type="datetimeFigureOut">
              <a:rPr lang="en-US" smtClean="0"/>
              <a:t>10/12/21</a:t>
            </a:fld>
            <a:endParaRPr lang="en-US"/>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69804"/>
            </a:srgbClr>
          </a:solidFill>
        </p:spPr>
        <p:txBody>
          <a:bodyPr vert="horz" lIns="18288" tIns="45720" rIns="18288" bIns="45720" rtlCol="0" anchor="ctr">
            <a:noAutofit/>
          </a:bodyPr>
          <a:lstStyle>
            <a:lvl1pPr algn="ctr">
              <a:defRPr sz="1100" spc="0" baseline="0">
                <a:solidFill>
                  <a:srgbClr val="FFFFFF"/>
                </a:solidFill>
              </a:defRPr>
            </a:lvl1pPr>
          </a:lstStyle>
          <a:p>
            <a:fld id="{D956742F-D53A-9A4D-8E18-7AF1926E5ACA}" type="slidenum">
              <a:rPr lang="en-US" smtClean="0"/>
              <a:t>‹#›</a:t>
            </a:fld>
            <a:endParaRPr lang="en-US"/>
          </a:p>
        </p:txBody>
      </p:sp>
    </p:spTree>
    <p:extLst>
      <p:ext uri="{BB962C8B-B14F-4D97-AF65-F5344CB8AC3E}">
        <p14:creationId xmlns:p14="http://schemas.microsoft.com/office/powerpoint/2010/main" val="1917675490"/>
      </p:ext>
    </p:extLst>
  </p:cSld>
  <p:clrMap bg1="dk1" tx1="lt1" bg2="dk2" tx2="lt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ctr" defTabSz="914400" rtl="0" eaLnBrk="1" latinLnBrk="0" hangingPunct="1">
        <a:lnSpc>
          <a:spcPct val="90000"/>
        </a:lnSpc>
        <a:spcBef>
          <a:spcPct val="0"/>
        </a:spcBef>
        <a:buNone/>
        <a:defRPr sz="2800" kern="1200" cap="all" spc="200" baseline="0">
          <a:solidFill>
            <a:schemeClr val="tx1">
              <a:lumMod val="85000"/>
              <a:lumOff val="15000"/>
            </a:schemeClr>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hyperlink" Target="https://uwtsd.ac.uk/media/uwtsd-website/content-assets/documents/library-and-learning-resources/infoskills/Harvard-eng_v.1.2.pdf" TargetMode="External"/><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83CC96-0AEA-FF42-AF9E-EEF571A8253E}"/>
              </a:ext>
            </a:extLst>
          </p:cNvPr>
          <p:cNvSpPr>
            <a:spLocks noGrp="1"/>
          </p:cNvSpPr>
          <p:nvPr>
            <p:ph type="ctrTitle"/>
          </p:nvPr>
        </p:nvSpPr>
        <p:spPr/>
        <p:txBody>
          <a:bodyPr/>
          <a:lstStyle/>
          <a:p>
            <a:pPr algn="l"/>
            <a:r>
              <a:rPr lang="en-US" dirty="0">
                <a:latin typeface="+mn-lt"/>
              </a:rPr>
              <a:t>Welcome 12 Oct 2021 </a:t>
            </a:r>
          </a:p>
        </p:txBody>
      </p:sp>
      <p:sp>
        <p:nvSpPr>
          <p:cNvPr id="3" name="Subtitle 2">
            <a:extLst>
              <a:ext uri="{FF2B5EF4-FFF2-40B4-BE49-F238E27FC236}">
                <a16:creationId xmlns:a16="http://schemas.microsoft.com/office/drawing/2014/main" id="{F78AC886-CA22-3B4C-B1A4-1411E57F5760}"/>
              </a:ext>
            </a:extLst>
          </p:cNvPr>
          <p:cNvSpPr>
            <a:spLocks noGrp="1"/>
          </p:cNvSpPr>
          <p:nvPr>
            <p:ph type="subTitle" idx="1"/>
          </p:nvPr>
        </p:nvSpPr>
        <p:spPr/>
        <p:txBody>
          <a:bodyPr/>
          <a:lstStyle/>
          <a:p>
            <a:pPr algn="l"/>
            <a:r>
              <a:rPr lang="en-GB" b="1" dirty="0"/>
              <a:t>PART ONE - 'The Big Idea’ – </a:t>
            </a:r>
          </a:p>
          <a:p>
            <a:pPr algn="l"/>
            <a:r>
              <a:rPr lang="en-GB" b="1" dirty="0"/>
              <a:t>How to present this extended essay</a:t>
            </a:r>
            <a:endParaRPr lang="en-US" dirty="0"/>
          </a:p>
        </p:txBody>
      </p:sp>
    </p:spTree>
    <p:extLst>
      <p:ext uri="{BB962C8B-B14F-4D97-AF65-F5344CB8AC3E}">
        <p14:creationId xmlns:p14="http://schemas.microsoft.com/office/powerpoint/2010/main" val="22053712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4C020-F276-C243-B828-B34229790855}"/>
              </a:ext>
            </a:extLst>
          </p:cNvPr>
          <p:cNvSpPr>
            <a:spLocks noGrp="1"/>
          </p:cNvSpPr>
          <p:nvPr>
            <p:ph type="title"/>
          </p:nvPr>
        </p:nvSpPr>
        <p:spPr>
          <a:solidFill>
            <a:schemeClr val="bg1">
              <a:alpha val="30000"/>
            </a:schemeClr>
          </a:solidFill>
          <a:ln>
            <a:solidFill>
              <a:schemeClr val="tx1"/>
            </a:solidFill>
          </a:ln>
        </p:spPr>
        <p:txBody>
          <a:bodyPr>
            <a:normAutofit/>
          </a:bodyPr>
          <a:lstStyle/>
          <a:p>
            <a:r>
              <a:rPr lang="en-GB" dirty="0"/>
              <a:t>LENGTH AND </a:t>
            </a:r>
            <a:br>
              <a:rPr lang="en-GB" dirty="0"/>
            </a:br>
            <a:r>
              <a:rPr lang="en-GB" dirty="0"/>
              <a:t>PRESENTATION STRUCTURE</a:t>
            </a:r>
          </a:p>
        </p:txBody>
      </p:sp>
      <p:sp>
        <p:nvSpPr>
          <p:cNvPr id="3" name="Content Placeholder 2">
            <a:extLst>
              <a:ext uri="{FF2B5EF4-FFF2-40B4-BE49-F238E27FC236}">
                <a16:creationId xmlns:a16="http://schemas.microsoft.com/office/drawing/2014/main" id="{CA859708-78A3-AE4E-9417-8E641CA71A90}"/>
              </a:ext>
            </a:extLst>
          </p:cNvPr>
          <p:cNvSpPr>
            <a:spLocks noGrp="1"/>
          </p:cNvSpPr>
          <p:nvPr>
            <p:ph idx="1"/>
          </p:nvPr>
        </p:nvSpPr>
        <p:spPr/>
        <p:txBody>
          <a:bodyPr>
            <a:noAutofit/>
          </a:bodyPr>
          <a:lstStyle/>
          <a:p>
            <a:r>
              <a:rPr lang="en-GB" dirty="0"/>
              <a:t>The word count for this extended essay is 5000 words.  This excludes references, summary of topic, bibliography and lists of illustrations. Quotes in the main body of the text are included in the word count. This word count allows for a minimum of 4,500 words and a maximum of 5,500 words. If your essay does not fit this range risks being penalised. You must state the word count on the cover page.</a:t>
            </a:r>
          </a:p>
        </p:txBody>
      </p:sp>
    </p:spTree>
    <p:extLst>
      <p:ext uri="{BB962C8B-B14F-4D97-AF65-F5344CB8AC3E}">
        <p14:creationId xmlns:p14="http://schemas.microsoft.com/office/powerpoint/2010/main" val="4083300162"/>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4C020-F276-C243-B828-B34229790855}"/>
              </a:ext>
            </a:extLst>
          </p:cNvPr>
          <p:cNvSpPr>
            <a:spLocks noGrp="1"/>
          </p:cNvSpPr>
          <p:nvPr>
            <p:ph type="title"/>
          </p:nvPr>
        </p:nvSpPr>
        <p:spPr>
          <a:solidFill>
            <a:schemeClr val="bg1">
              <a:alpha val="30000"/>
            </a:schemeClr>
          </a:solidFill>
          <a:ln>
            <a:solidFill>
              <a:schemeClr val="tx1"/>
            </a:solidFill>
          </a:ln>
        </p:spPr>
        <p:txBody>
          <a:bodyPr>
            <a:normAutofit/>
          </a:bodyPr>
          <a:lstStyle/>
          <a:p>
            <a:r>
              <a:rPr lang="en-GB" dirty="0"/>
              <a:t>The most common structure is:</a:t>
            </a:r>
          </a:p>
        </p:txBody>
      </p:sp>
      <p:sp>
        <p:nvSpPr>
          <p:cNvPr id="3" name="Content Placeholder 2">
            <a:extLst>
              <a:ext uri="{FF2B5EF4-FFF2-40B4-BE49-F238E27FC236}">
                <a16:creationId xmlns:a16="http://schemas.microsoft.com/office/drawing/2014/main" id="{CA859708-78A3-AE4E-9417-8E641CA71A90}"/>
              </a:ext>
            </a:extLst>
          </p:cNvPr>
          <p:cNvSpPr>
            <a:spLocks noGrp="1"/>
          </p:cNvSpPr>
          <p:nvPr>
            <p:ph idx="1"/>
          </p:nvPr>
        </p:nvSpPr>
        <p:spPr/>
        <p:txBody>
          <a:bodyPr>
            <a:noAutofit/>
          </a:bodyPr>
          <a:lstStyle/>
          <a:p>
            <a:r>
              <a:rPr lang="en-GB" b="1" dirty="0"/>
              <a:t>1. Title Page: Title, name, the statement </a:t>
            </a:r>
          </a:p>
          <a:p>
            <a:r>
              <a:rPr lang="en-GB" dirty="0"/>
              <a:t>“Submitted in partial fulfilment of the requirements for the degree of BA (Hons) University of Wales Trinity Saint David, Swansea, and the date of presentation (i.e. 14th February 2022). </a:t>
            </a:r>
            <a:br>
              <a:rPr lang="en-GB" dirty="0"/>
            </a:br>
            <a:br>
              <a:rPr lang="en-GB" dirty="0"/>
            </a:br>
            <a:r>
              <a:rPr lang="en-GB" dirty="0"/>
              <a:t>NOTE: Your title does not have to be in the form of a question. It can be presented as a statement of enquiry. Remember to keep it short.</a:t>
            </a:r>
          </a:p>
        </p:txBody>
      </p:sp>
    </p:spTree>
    <p:extLst>
      <p:ext uri="{BB962C8B-B14F-4D97-AF65-F5344CB8AC3E}">
        <p14:creationId xmlns:p14="http://schemas.microsoft.com/office/powerpoint/2010/main" val="2558012578"/>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4C020-F276-C243-B828-B34229790855}"/>
              </a:ext>
            </a:extLst>
          </p:cNvPr>
          <p:cNvSpPr>
            <a:spLocks noGrp="1"/>
          </p:cNvSpPr>
          <p:nvPr>
            <p:ph type="title"/>
          </p:nvPr>
        </p:nvSpPr>
        <p:spPr>
          <a:solidFill>
            <a:schemeClr val="bg1">
              <a:alpha val="30000"/>
            </a:schemeClr>
          </a:solidFill>
          <a:ln>
            <a:solidFill>
              <a:schemeClr val="tx1"/>
            </a:solidFill>
          </a:ln>
        </p:spPr>
        <p:txBody>
          <a:bodyPr>
            <a:normAutofit/>
          </a:bodyPr>
          <a:lstStyle/>
          <a:p>
            <a:r>
              <a:rPr lang="en-GB" dirty="0"/>
              <a:t>The most common structure is:</a:t>
            </a:r>
          </a:p>
        </p:txBody>
      </p:sp>
      <p:sp>
        <p:nvSpPr>
          <p:cNvPr id="3" name="Content Placeholder 2">
            <a:extLst>
              <a:ext uri="{FF2B5EF4-FFF2-40B4-BE49-F238E27FC236}">
                <a16:creationId xmlns:a16="http://schemas.microsoft.com/office/drawing/2014/main" id="{CA859708-78A3-AE4E-9417-8E641CA71A90}"/>
              </a:ext>
            </a:extLst>
          </p:cNvPr>
          <p:cNvSpPr>
            <a:spLocks noGrp="1"/>
          </p:cNvSpPr>
          <p:nvPr>
            <p:ph idx="1"/>
          </p:nvPr>
        </p:nvSpPr>
        <p:spPr/>
        <p:txBody>
          <a:bodyPr>
            <a:noAutofit/>
          </a:bodyPr>
          <a:lstStyle/>
          <a:p>
            <a:r>
              <a:rPr lang="en-GB" b="1" dirty="0"/>
              <a:t>2. Table of Contents: </a:t>
            </a:r>
          </a:p>
          <a:p>
            <a:r>
              <a:rPr lang="en-GB" dirty="0"/>
              <a:t>Chapter numbers and titles, and numbers of their first pages on the left hand side, page numbers of the right hand side. </a:t>
            </a:r>
          </a:p>
          <a:p>
            <a:endParaRPr lang="en-GB" dirty="0"/>
          </a:p>
          <a:p>
            <a:r>
              <a:rPr lang="en-GB" dirty="0"/>
              <a:t>Also include the word count.</a:t>
            </a:r>
          </a:p>
        </p:txBody>
      </p:sp>
    </p:spTree>
    <p:extLst>
      <p:ext uri="{BB962C8B-B14F-4D97-AF65-F5344CB8AC3E}">
        <p14:creationId xmlns:p14="http://schemas.microsoft.com/office/powerpoint/2010/main" val="3867198142"/>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4C020-F276-C243-B828-B34229790855}"/>
              </a:ext>
            </a:extLst>
          </p:cNvPr>
          <p:cNvSpPr>
            <a:spLocks noGrp="1"/>
          </p:cNvSpPr>
          <p:nvPr>
            <p:ph type="title"/>
          </p:nvPr>
        </p:nvSpPr>
        <p:spPr>
          <a:solidFill>
            <a:schemeClr val="bg1">
              <a:alpha val="30000"/>
            </a:schemeClr>
          </a:solidFill>
          <a:ln>
            <a:solidFill>
              <a:schemeClr val="tx1"/>
            </a:solidFill>
          </a:ln>
        </p:spPr>
        <p:txBody>
          <a:bodyPr>
            <a:normAutofit/>
          </a:bodyPr>
          <a:lstStyle/>
          <a:p>
            <a:r>
              <a:rPr lang="en-GB" dirty="0"/>
              <a:t>The most common structure is:</a:t>
            </a:r>
          </a:p>
        </p:txBody>
      </p:sp>
      <p:sp>
        <p:nvSpPr>
          <p:cNvPr id="3" name="Content Placeholder 2">
            <a:extLst>
              <a:ext uri="{FF2B5EF4-FFF2-40B4-BE49-F238E27FC236}">
                <a16:creationId xmlns:a16="http://schemas.microsoft.com/office/drawing/2014/main" id="{CA859708-78A3-AE4E-9417-8E641CA71A90}"/>
              </a:ext>
            </a:extLst>
          </p:cNvPr>
          <p:cNvSpPr>
            <a:spLocks noGrp="1"/>
          </p:cNvSpPr>
          <p:nvPr>
            <p:ph idx="1"/>
          </p:nvPr>
        </p:nvSpPr>
        <p:spPr/>
        <p:txBody>
          <a:bodyPr>
            <a:noAutofit/>
          </a:bodyPr>
          <a:lstStyle/>
          <a:p>
            <a:r>
              <a:rPr lang="en-GB" b="1" dirty="0"/>
              <a:t>3. List of Illustrations or images: </a:t>
            </a:r>
          </a:p>
          <a:p>
            <a:r>
              <a:rPr lang="en-GB" dirty="0"/>
              <a:t>List any figures/illustrations/tables by number (Fig. 1, etc.). You must include details such as the artist, designer, etc. including the title or description of the work (in italics), the date (and location if appropriate), medium (if appropriate), dimensions (if appropriate). If the work is known by more than one name, please put the alternative name in brackets. This takes a lot longer than you may think, so allow plenty of time. </a:t>
            </a:r>
          </a:p>
        </p:txBody>
      </p:sp>
    </p:spTree>
    <p:extLst>
      <p:ext uri="{BB962C8B-B14F-4D97-AF65-F5344CB8AC3E}">
        <p14:creationId xmlns:p14="http://schemas.microsoft.com/office/powerpoint/2010/main" val="3633125929"/>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4C020-F276-C243-B828-B34229790855}"/>
              </a:ext>
            </a:extLst>
          </p:cNvPr>
          <p:cNvSpPr>
            <a:spLocks noGrp="1"/>
          </p:cNvSpPr>
          <p:nvPr>
            <p:ph type="title"/>
          </p:nvPr>
        </p:nvSpPr>
        <p:spPr>
          <a:solidFill>
            <a:schemeClr val="bg1">
              <a:alpha val="30000"/>
            </a:schemeClr>
          </a:solidFill>
          <a:ln>
            <a:solidFill>
              <a:schemeClr val="tx1"/>
            </a:solidFill>
          </a:ln>
        </p:spPr>
        <p:txBody>
          <a:bodyPr>
            <a:normAutofit/>
          </a:bodyPr>
          <a:lstStyle/>
          <a:p>
            <a:r>
              <a:rPr lang="en-GB" dirty="0"/>
              <a:t>The most common structure is:</a:t>
            </a:r>
          </a:p>
        </p:txBody>
      </p:sp>
      <p:sp>
        <p:nvSpPr>
          <p:cNvPr id="3" name="Content Placeholder 2">
            <a:extLst>
              <a:ext uri="{FF2B5EF4-FFF2-40B4-BE49-F238E27FC236}">
                <a16:creationId xmlns:a16="http://schemas.microsoft.com/office/drawing/2014/main" id="{CA859708-78A3-AE4E-9417-8E641CA71A90}"/>
              </a:ext>
            </a:extLst>
          </p:cNvPr>
          <p:cNvSpPr>
            <a:spLocks noGrp="1"/>
          </p:cNvSpPr>
          <p:nvPr>
            <p:ph idx="1"/>
          </p:nvPr>
        </p:nvSpPr>
        <p:spPr/>
        <p:txBody>
          <a:bodyPr>
            <a:noAutofit/>
          </a:bodyPr>
          <a:lstStyle/>
          <a:p>
            <a:r>
              <a:rPr lang="en-GB" b="1" dirty="0"/>
              <a:t>3. List of Illustrations or images: </a:t>
            </a:r>
          </a:p>
          <a:p>
            <a:r>
              <a:rPr lang="en-GB" dirty="0"/>
              <a:t>List any figures/illustrations/tables by number (Fig. 1, etc.). You must include details such as the artist, designer, etc. including the title or description of the work (in italics), the date (and location if appropriate), medium (if appropriate), dimensions (if appropriate). If the work is known by more than one name, please put the alternative name in brackets. This takes a lot longer than you may think, so allow plenty of time. </a:t>
            </a:r>
          </a:p>
        </p:txBody>
      </p:sp>
    </p:spTree>
    <p:extLst>
      <p:ext uri="{BB962C8B-B14F-4D97-AF65-F5344CB8AC3E}">
        <p14:creationId xmlns:p14="http://schemas.microsoft.com/office/powerpoint/2010/main" val="2217936355"/>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4C020-F276-C243-B828-B34229790855}"/>
              </a:ext>
            </a:extLst>
          </p:cNvPr>
          <p:cNvSpPr>
            <a:spLocks noGrp="1"/>
          </p:cNvSpPr>
          <p:nvPr>
            <p:ph type="title"/>
          </p:nvPr>
        </p:nvSpPr>
        <p:spPr>
          <a:solidFill>
            <a:schemeClr val="bg1">
              <a:alpha val="30000"/>
            </a:schemeClr>
          </a:solidFill>
          <a:ln>
            <a:solidFill>
              <a:schemeClr val="tx1"/>
            </a:solidFill>
          </a:ln>
        </p:spPr>
        <p:txBody>
          <a:bodyPr>
            <a:normAutofit/>
          </a:bodyPr>
          <a:lstStyle/>
          <a:p>
            <a:r>
              <a:rPr lang="en-GB" dirty="0"/>
              <a:t>The most common structure is:</a:t>
            </a:r>
          </a:p>
        </p:txBody>
      </p:sp>
      <p:sp>
        <p:nvSpPr>
          <p:cNvPr id="3" name="Content Placeholder 2">
            <a:extLst>
              <a:ext uri="{FF2B5EF4-FFF2-40B4-BE49-F238E27FC236}">
                <a16:creationId xmlns:a16="http://schemas.microsoft.com/office/drawing/2014/main" id="{CA859708-78A3-AE4E-9417-8E641CA71A90}"/>
              </a:ext>
            </a:extLst>
          </p:cNvPr>
          <p:cNvSpPr>
            <a:spLocks noGrp="1"/>
          </p:cNvSpPr>
          <p:nvPr>
            <p:ph idx="1"/>
          </p:nvPr>
        </p:nvSpPr>
        <p:spPr/>
        <p:txBody>
          <a:bodyPr>
            <a:noAutofit/>
          </a:bodyPr>
          <a:lstStyle/>
          <a:p>
            <a:r>
              <a:rPr lang="en-GB" b="1" dirty="0"/>
              <a:t>4. Summary of  Topic: </a:t>
            </a:r>
          </a:p>
          <a:p>
            <a:r>
              <a:rPr lang="en-GB" dirty="0"/>
              <a:t>Approximately 50-100 words, which briefly and concisely describes the topic, aims and objectives of your Extended Essay. </a:t>
            </a:r>
            <a:br>
              <a:rPr lang="en-GB" dirty="0"/>
            </a:br>
            <a:br>
              <a:rPr lang="en-GB" dirty="0"/>
            </a:br>
            <a:r>
              <a:rPr lang="en-GB" dirty="0"/>
              <a:t>You can reproduce sentences from your introduction if you wish.</a:t>
            </a:r>
          </a:p>
        </p:txBody>
      </p:sp>
    </p:spTree>
    <p:extLst>
      <p:ext uri="{BB962C8B-B14F-4D97-AF65-F5344CB8AC3E}">
        <p14:creationId xmlns:p14="http://schemas.microsoft.com/office/powerpoint/2010/main" val="4209709"/>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4C020-F276-C243-B828-B34229790855}"/>
              </a:ext>
            </a:extLst>
          </p:cNvPr>
          <p:cNvSpPr>
            <a:spLocks noGrp="1"/>
          </p:cNvSpPr>
          <p:nvPr>
            <p:ph type="title"/>
          </p:nvPr>
        </p:nvSpPr>
        <p:spPr>
          <a:solidFill>
            <a:schemeClr val="bg1">
              <a:alpha val="30000"/>
            </a:schemeClr>
          </a:solidFill>
          <a:ln>
            <a:solidFill>
              <a:schemeClr val="tx1"/>
            </a:solidFill>
          </a:ln>
        </p:spPr>
        <p:txBody>
          <a:bodyPr>
            <a:normAutofit/>
          </a:bodyPr>
          <a:lstStyle/>
          <a:p>
            <a:r>
              <a:rPr lang="en-GB" dirty="0"/>
              <a:t>The most common structure is:</a:t>
            </a:r>
          </a:p>
        </p:txBody>
      </p:sp>
      <p:sp>
        <p:nvSpPr>
          <p:cNvPr id="3" name="Content Placeholder 2">
            <a:extLst>
              <a:ext uri="{FF2B5EF4-FFF2-40B4-BE49-F238E27FC236}">
                <a16:creationId xmlns:a16="http://schemas.microsoft.com/office/drawing/2014/main" id="{CA859708-78A3-AE4E-9417-8E641CA71A90}"/>
              </a:ext>
            </a:extLst>
          </p:cNvPr>
          <p:cNvSpPr>
            <a:spLocks noGrp="1"/>
          </p:cNvSpPr>
          <p:nvPr>
            <p:ph idx="1"/>
          </p:nvPr>
        </p:nvSpPr>
        <p:spPr/>
        <p:txBody>
          <a:bodyPr>
            <a:noAutofit/>
          </a:bodyPr>
          <a:lstStyle/>
          <a:p>
            <a:r>
              <a:rPr lang="en-GB" b="1" dirty="0"/>
              <a:t>4. Summary of  Topic: </a:t>
            </a:r>
          </a:p>
          <a:p>
            <a:r>
              <a:rPr lang="en-GB" dirty="0"/>
              <a:t>Approximately 50-100 words, which briefly and concisely describes the topic, aims and objectives of your Independent Inquiry. </a:t>
            </a:r>
            <a:br>
              <a:rPr lang="en-GB" dirty="0"/>
            </a:br>
            <a:br>
              <a:rPr lang="en-GB" dirty="0"/>
            </a:br>
            <a:r>
              <a:rPr lang="en-GB" dirty="0"/>
              <a:t>You can reproduce sentences from your introduction if you wish.</a:t>
            </a:r>
          </a:p>
        </p:txBody>
      </p:sp>
    </p:spTree>
    <p:extLst>
      <p:ext uri="{BB962C8B-B14F-4D97-AF65-F5344CB8AC3E}">
        <p14:creationId xmlns:p14="http://schemas.microsoft.com/office/powerpoint/2010/main" val="1181539998"/>
      </p:ext>
    </p:extLst>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A859708-78A3-AE4E-9417-8E641CA71A90}"/>
              </a:ext>
            </a:extLst>
          </p:cNvPr>
          <p:cNvSpPr>
            <a:spLocks noGrp="1"/>
          </p:cNvSpPr>
          <p:nvPr>
            <p:ph idx="1"/>
          </p:nvPr>
        </p:nvSpPr>
        <p:spPr>
          <a:xfrm>
            <a:off x="2231136" y="975360"/>
            <a:ext cx="7729728" cy="4764667"/>
          </a:xfrm>
        </p:spPr>
        <p:txBody>
          <a:bodyPr>
            <a:noAutofit/>
          </a:bodyPr>
          <a:lstStyle/>
          <a:p>
            <a:r>
              <a:rPr lang="en-GB" b="1" dirty="0"/>
              <a:t>5. Introduction: </a:t>
            </a:r>
          </a:p>
          <a:p>
            <a:r>
              <a:rPr lang="en-GB" dirty="0"/>
              <a:t>a) Here you will introduce the issues you are going to explore or indicate the focus of your research. It is a good idea, especially if the essay relates to your studio practice, to tell the reader what enabled your interest in this particular topic. This could be something to do with your studio work background, a work experience, travel, friends, films or other. </a:t>
            </a:r>
          </a:p>
          <a:p>
            <a:r>
              <a:rPr lang="en-GB" dirty="0"/>
              <a:t>b) It is also appropriate here to give a brief context or critical review of the sources of information used e.g. course lectures, library, internet, other publications, films, exhibitions, etc. You should point out what are the most up-to-date approaches, which sources you found particularly interesting and useful and where and why there are gaps and difficulties in finding sources. </a:t>
            </a:r>
          </a:p>
          <a:p>
            <a:r>
              <a:rPr lang="en-GB" dirty="0"/>
              <a:t>c) Your introduction should briefly describe the contents of each chapter; for this reason it is sometimes easiest to write the introduction when you have finished the main body of the Extended Essay.</a:t>
            </a:r>
          </a:p>
        </p:txBody>
      </p:sp>
    </p:spTree>
    <p:extLst>
      <p:ext uri="{BB962C8B-B14F-4D97-AF65-F5344CB8AC3E}">
        <p14:creationId xmlns:p14="http://schemas.microsoft.com/office/powerpoint/2010/main" val="3948808042"/>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4C020-F276-C243-B828-B34229790855}"/>
              </a:ext>
            </a:extLst>
          </p:cNvPr>
          <p:cNvSpPr>
            <a:spLocks noGrp="1"/>
          </p:cNvSpPr>
          <p:nvPr>
            <p:ph type="title"/>
          </p:nvPr>
        </p:nvSpPr>
        <p:spPr>
          <a:solidFill>
            <a:schemeClr val="bg1">
              <a:alpha val="30000"/>
            </a:schemeClr>
          </a:solidFill>
          <a:ln>
            <a:solidFill>
              <a:schemeClr val="tx1"/>
            </a:solidFill>
          </a:ln>
        </p:spPr>
        <p:txBody>
          <a:bodyPr>
            <a:normAutofit/>
          </a:bodyPr>
          <a:lstStyle/>
          <a:p>
            <a:r>
              <a:rPr lang="en-GB" dirty="0"/>
              <a:t>The most common structure is:</a:t>
            </a:r>
          </a:p>
        </p:txBody>
      </p:sp>
      <p:sp>
        <p:nvSpPr>
          <p:cNvPr id="3" name="Content Placeholder 2">
            <a:extLst>
              <a:ext uri="{FF2B5EF4-FFF2-40B4-BE49-F238E27FC236}">
                <a16:creationId xmlns:a16="http://schemas.microsoft.com/office/drawing/2014/main" id="{CA859708-78A3-AE4E-9417-8E641CA71A90}"/>
              </a:ext>
            </a:extLst>
          </p:cNvPr>
          <p:cNvSpPr>
            <a:spLocks noGrp="1"/>
          </p:cNvSpPr>
          <p:nvPr>
            <p:ph idx="1"/>
          </p:nvPr>
        </p:nvSpPr>
        <p:spPr>
          <a:xfrm>
            <a:off x="2231136" y="2364828"/>
            <a:ext cx="7729728" cy="3375199"/>
          </a:xfrm>
        </p:spPr>
        <p:txBody>
          <a:bodyPr>
            <a:noAutofit/>
          </a:bodyPr>
          <a:lstStyle/>
          <a:p>
            <a:r>
              <a:rPr lang="en-GB" b="1" dirty="0"/>
              <a:t>6. Chapters: </a:t>
            </a:r>
            <a:r>
              <a:rPr lang="en-GB" dirty="0"/>
              <a:t>There is no right way to structure this essay, but two or three chapters are usual, depending on your material and the length of the introduction and conclusion.</a:t>
            </a:r>
            <a:br>
              <a:rPr lang="en-GB" dirty="0"/>
            </a:br>
            <a:br>
              <a:rPr lang="en-GB" dirty="0"/>
            </a:br>
            <a:r>
              <a:rPr lang="en-GB" b="1" dirty="0"/>
              <a:t>7. A short summary </a:t>
            </a:r>
            <a:r>
              <a:rPr lang="en-GB" dirty="0"/>
              <a:t>of how this essay has linked to your practice based project in part two. This does not need to be extensive, as this area will be covered in part two and part three.</a:t>
            </a:r>
          </a:p>
          <a:p>
            <a:r>
              <a:rPr lang="en-GB" b="1" dirty="0"/>
              <a:t>8. The Conclusion </a:t>
            </a:r>
          </a:p>
          <a:p>
            <a:r>
              <a:rPr lang="en-GB" b="1" dirty="0"/>
              <a:t>9. Bibliography:  </a:t>
            </a:r>
            <a:r>
              <a:rPr lang="en-GB" dirty="0"/>
              <a:t>If extensive and varied, this may be broken down into books, articles, websites, and other sources.</a:t>
            </a:r>
          </a:p>
          <a:p>
            <a:endParaRPr lang="en-GB" dirty="0"/>
          </a:p>
        </p:txBody>
      </p:sp>
    </p:spTree>
    <p:extLst>
      <p:ext uri="{BB962C8B-B14F-4D97-AF65-F5344CB8AC3E}">
        <p14:creationId xmlns:p14="http://schemas.microsoft.com/office/powerpoint/2010/main" val="161314968"/>
      </p:ext>
    </p:extLst>
  </p:cSld>
  <p:clrMapOvr>
    <a:overrideClrMapping bg1="lt1" tx1="dk1" bg2="lt2" tx2="dk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B7702221-BB2F-1341-A571-3769E0B6EA2C}"/>
              </a:ext>
            </a:extLst>
          </p:cNvPr>
          <p:cNvSpPr txBox="1"/>
          <p:nvPr/>
        </p:nvSpPr>
        <p:spPr>
          <a:xfrm>
            <a:off x="1284790" y="2893671"/>
            <a:ext cx="184731" cy="369332"/>
          </a:xfrm>
          <a:prstGeom prst="rect">
            <a:avLst/>
          </a:prstGeom>
          <a:noFill/>
        </p:spPr>
        <p:txBody>
          <a:bodyPr wrap="none" rtlCol="0">
            <a:spAutoFit/>
          </a:bodyPr>
          <a:lstStyle/>
          <a:p>
            <a:endParaRPr lang="en-US" dirty="0"/>
          </a:p>
        </p:txBody>
      </p:sp>
      <p:sp>
        <p:nvSpPr>
          <p:cNvPr id="8" name="Title 1">
            <a:extLst>
              <a:ext uri="{FF2B5EF4-FFF2-40B4-BE49-F238E27FC236}">
                <a16:creationId xmlns:a16="http://schemas.microsoft.com/office/drawing/2014/main" id="{CD71EF94-A8B4-5A4B-814C-20480FDECC13}"/>
              </a:ext>
            </a:extLst>
          </p:cNvPr>
          <p:cNvSpPr>
            <a:spLocks noGrp="1"/>
          </p:cNvSpPr>
          <p:nvPr>
            <p:ph type="title"/>
          </p:nvPr>
        </p:nvSpPr>
        <p:spPr>
          <a:xfrm>
            <a:off x="2231136" y="964692"/>
            <a:ext cx="7729728" cy="1188720"/>
          </a:xfrm>
          <a:solidFill>
            <a:schemeClr val="bg1">
              <a:alpha val="30000"/>
            </a:schemeClr>
          </a:solidFill>
          <a:ln>
            <a:solidFill>
              <a:schemeClr val="tx1"/>
            </a:solidFill>
          </a:ln>
        </p:spPr>
        <p:txBody>
          <a:bodyPr>
            <a:normAutofit/>
          </a:bodyPr>
          <a:lstStyle/>
          <a:p>
            <a:r>
              <a:rPr lang="en-GB" dirty="0"/>
              <a:t>The Introduction</a:t>
            </a:r>
          </a:p>
        </p:txBody>
      </p:sp>
      <p:sp>
        <p:nvSpPr>
          <p:cNvPr id="10" name="Content Placeholder 2">
            <a:extLst>
              <a:ext uri="{FF2B5EF4-FFF2-40B4-BE49-F238E27FC236}">
                <a16:creationId xmlns:a16="http://schemas.microsoft.com/office/drawing/2014/main" id="{D676A6C1-984C-0B4A-816F-ABF7F215A75C}"/>
              </a:ext>
            </a:extLst>
          </p:cNvPr>
          <p:cNvSpPr>
            <a:spLocks noGrp="1"/>
          </p:cNvSpPr>
          <p:nvPr>
            <p:ph idx="1"/>
          </p:nvPr>
        </p:nvSpPr>
        <p:spPr>
          <a:xfrm>
            <a:off x="2231136" y="2412124"/>
            <a:ext cx="7729728" cy="3327903"/>
          </a:xfrm>
        </p:spPr>
        <p:txBody>
          <a:bodyPr>
            <a:noAutofit/>
          </a:bodyPr>
          <a:lstStyle/>
          <a:p>
            <a:r>
              <a:rPr lang="en-GB" dirty="0"/>
              <a:t>This gives an overview of the issues explored, indicates the focus of your research (which might include mention of any theories you plan to apply), and describes the structure of your essay. </a:t>
            </a:r>
          </a:p>
          <a:p>
            <a:r>
              <a:rPr lang="en-GB" dirty="0"/>
              <a:t>The introduction, and conclusion of your essay are extremely important – although both of these sections are likely to be the last things you will write, they are also the most crucial. </a:t>
            </a:r>
          </a:p>
          <a:p>
            <a:r>
              <a:rPr lang="en-GB" dirty="0"/>
              <a:t>Your introduction (and summary of topic) will be the first thing an examiner might read. An otherwise excellent essay can appear weak if your introduction and conclusion do not adequately summarise your intent and your findings. Keep your introduction succinct and to the point (500 maximum). </a:t>
            </a:r>
          </a:p>
        </p:txBody>
      </p:sp>
    </p:spTree>
    <p:extLst>
      <p:ext uri="{BB962C8B-B14F-4D97-AF65-F5344CB8AC3E}">
        <p14:creationId xmlns:p14="http://schemas.microsoft.com/office/powerpoint/2010/main" val="18958967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B7702221-BB2F-1341-A571-3769E0B6EA2C}"/>
              </a:ext>
            </a:extLst>
          </p:cNvPr>
          <p:cNvSpPr txBox="1"/>
          <p:nvPr/>
        </p:nvSpPr>
        <p:spPr>
          <a:xfrm>
            <a:off x="1284790" y="2893671"/>
            <a:ext cx="184731" cy="369332"/>
          </a:xfrm>
          <a:prstGeom prst="rect">
            <a:avLst/>
          </a:prstGeom>
          <a:noFill/>
        </p:spPr>
        <p:txBody>
          <a:bodyPr wrap="none" rtlCol="0">
            <a:spAutoFit/>
          </a:bodyPr>
          <a:lstStyle/>
          <a:p>
            <a:endParaRPr lang="en-US" dirty="0"/>
          </a:p>
        </p:txBody>
      </p:sp>
      <p:sp>
        <p:nvSpPr>
          <p:cNvPr id="8" name="Title 1">
            <a:extLst>
              <a:ext uri="{FF2B5EF4-FFF2-40B4-BE49-F238E27FC236}">
                <a16:creationId xmlns:a16="http://schemas.microsoft.com/office/drawing/2014/main" id="{CD71EF94-A8B4-5A4B-814C-20480FDECC13}"/>
              </a:ext>
            </a:extLst>
          </p:cNvPr>
          <p:cNvSpPr>
            <a:spLocks noGrp="1"/>
          </p:cNvSpPr>
          <p:nvPr>
            <p:ph type="title"/>
          </p:nvPr>
        </p:nvSpPr>
        <p:spPr>
          <a:xfrm>
            <a:off x="2231136" y="964692"/>
            <a:ext cx="7729728" cy="1188720"/>
          </a:xfrm>
          <a:solidFill>
            <a:schemeClr val="bg1">
              <a:alpha val="30000"/>
            </a:schemeClr>
          </a:solidFill>
          <a:ln>
            <a:solidFill>
              <a:schemeClr val="tx1"/>
            </a:solidFill>
          </a:ln>
        </p:spPr>
        <p:txBody>
          <a:bodyPr>
            <a:normAutofit/>
          </a:bodyPr>
          <a:lstStyle/>
          <a:p>
            <a:r>
              <a:rPr lang="en-GB" dirty="0"/>
              <a:t>The Introduction</a:t>
            </a:r>
          </a:p>
        </p:txBody>
      </p:sp>
      <p:sp>
        <p:nvSpPr>
          <p:cNvPr id="10" name="Content Placeholder 2">
            <a:extLst>
              <a:ext uri="{FF2B5EF4-FFF2-40B4-BE49-F238E27FC236}">
                <a16:creationId xmlns:a16="http://schemas.microsoft.com/office/drawing/2014/main" id="{D676A6C1-984C-0B4A-816F-ABF7F215A75C}"/>
              </a:ext>
            </a:extLst>
          </p:cNvPr>
          <p:cNvSpPr>
            <a:spLocks noGrp="1"/>
          </p:cNvSpPr>
          <p:nvPr>
            <p:ph idx="1"/>
          </p:nvPr>
        </p:nvSpPr>
        <p:spPr>
          <a:xfrm>
            <a:off x="2231136" y="2412124"/>
            <a:ext cx="7729728" cy="3327903"/>
          </a:xfrm>
        </p:spPr>
        <p:txBody>
          <a:bodyPr>
            <a:noAutofit/>
          </a:bodyPr>
          <a:lstStyle/>
          <a:p>
            <a:r>
              <a:rPr lang="en-GB" dirty="0"/>
              <a:t>Say something like </a:t>
            </a:r>
          </a:p>
          <a:p>
            <a:r>
              <a:rPr lang="en-GB" dirty="0"/>
              <a:t>“This essay is an attempt to address the issue of...” </a:t>
            </a:r>
          </a:p>
          <a:p>
            <a:r>
              <a:rPr lang="en-GB" dirty="0"/>
              <a:t>Do not say it will </a:t>
            </a:r>
            <a:r>
              <a:rPr lang="en-GB" dirty="0" err="1"/>
              <a:t>ʻproveʼ</a:t>
            </a:r>
            <a:r>
              <a:rPr lang="en-GB" dirty="0"/>
              <a:t> something, rather consider using language to suggest it will ‘</a:t>
            </a:r>
            <a:r>
              <a:rPr lang="en-GB" dirty="0" err="1"/>
              <a:t>argueʼ</a:t>
            </a:r>
            <a:r>
              <a:rPr lang="en-GB" dirty="0"/>
              <a:t> something. </a:t>
            </a:r>
          </a:p>
          <a:p>
            <a:r>
              <a:rPr lang="en-GB" dirty="0"/>
              <a:t>You might like to use the conclusion to offer a set of solutions to the perceived problem which has been outlined and discussed throughout your text. </a:t>
            </a:r>
          </a:p>
          <a:p>
            <a:endParaRPr lang="en-GB" dirty="0"/>
          </a:p>
          <a:p>
            <a:endParaRPr lang="en-GB" dirty="0"/>
          </a:p>
        </p:txBody>
      </p:sp>
    </p:spTree>
    <p:extLst>
      <p:ext uri="{BB962C8B-B14F-4D97-AF65-F5344CB8AC3E}">
        <p14:creationId xmlns:p14="http://schemas.microsoft.com/office/powerpoint/2010/main" val="19486188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B7702221-BB2F-1341-A571-3769E0B6EA2C}"/>
              </a:ext>
            </a:extLst>
          </p:cNvPr>
          <p:cNvSpPr txBox="1"/>
          <p:nvPr/>
        </p:nvSpPr>
        <p:spPr>
          <a:xfrm>
            <a:off x="1284790" y="2893671"/>
            <a:ext cx="184731" cy="369332"/>
          </a:xfrm>
          <a:prstGeom prst="rect">
            <a:avLst/>
          </a:prstGeom>
          <a:noFill/>
        </p:spPr>
        <p:txBody>
          <a:bodyPr wrap="none" rtlCol="0">
            <a:spAutoFit/>
          </a:bodyPr>
          <a:lstStyle/>
          <a:p>
            <a:endParaRPr lang="en-US" dirty="0"/>
          </a:p>
        </p:txBody>
      </p:sp>
      <p:sp>
        <p:nvSpPr>
          <p:cNvPr id="8" name="Title 1">
            <a:extLst>
              <a:ext uri="{FF2B5EF4-FFF2-40B4-BE49-F238E27FC236}">
                <a16:creationId xmlns:a16="http://schemas.microsoft.com/office/drawing/2014/main" id="{CD71EF94-A8B4-5A4B-814C-20480FDECC13}"/>
              </a:ext>
            </a:extLst>
          </p:cNvPr>
          <p:cNvSpPr>
            <a:spLocks noGrp="1"/>
          </p:cNvSpPr>
          <p:nvPr>
            <p:ph type="title"/>
          </p:nvPr>
        </p:nvSpPr>
        <p:spPr>
          <a:xfrm>
            <a:off x="2231136" y="964692"/>
            <a:ext cx="7729728" cy="1188720"/>
          </a:xfrm>
          <a:solidFill>
            <a:schemeClr val="bg1">
              <a:alpha val="30000"/>
            </a:schemeClr>
          </a:solidFill>
          <a:ln>
            <a:solidFill>
              <a:schemeClr val="tx1"/>
            </a:solidFill>
          </a:ln>
        </p:spPr>
        <p:txBody>
          <a:bodyPr>
            <a:normAutofit/>
          </a:bodyPr>
          <a:lstStyle/>
          <a:p>
            <a:r>
              <a:rPr lang="en-GB" dirty="0"/>
              <a:t>The Introduction</a:t>
            </a:r>
          </a:p>
        </p:txBody>
      </p:sp>
      <p:sp>
        <p:nvSpPr>
          <p:cNvPr id="10" name="Content Placeholder 2">
            <a:extLst>
              <a:ext uri="{FF2B5EF4-FFF2-40B4-BE49-F238E27FC236}">
                <a16:creationId xmlns:a16="http://schemas.microsoft.com/office/drawing/2014/main" id="{D676A6C1-984C-0B4A-816F-ABF7F215A75C}"/>
              </a:ext>
            </a:extLst>
          </p:cNvPr>
          <p:cNvSpPr>
            <a:spLocks noGrp="1"/>
          </p:cNvSpPr>
          <p:nvPr>
            <p:ph idx="1"/>
          </p:nvPr>
        </p:nvSpPr>
        <p:spPr>
          <a:xfrm>
            <a:off x="2231136" y="2412124"/>
            <a:ext cx="7729728" cy="3327903"/>
          </a:xfrm>
        </p:spPr>
        <p:txBody>
          <a:bodyPr>
            <a:noAutofit/>
          </a:bodyPr>
          <a:lstStyle/>
          <a:p>
            <a:r>
              <a:rPr lang="en-GB" dirty="0"/>
              <a:t>If your essay has been confined to specific areas of research because of the need to restrict its length, or you have made choices to include or exclude certain material because of access to resources or other reasons, the introduction is where you make this clear. </a:t>
            </a:r>
          </a:p>
          <a:p>
            <a:endParaRPr lang="en-GB" dirty="0"/>
          </a:p>
          <a:p>
            <a:r>
              <a:rPr lang="en-GB" dirty="0"/>
              <a:t>If you have chosen to apply particular theories to your work, this is where you state what those are. </a:t>
            </a:r>
          </a:p>
          <a:p>
            <a:r>
              <a:rPr lang="en-GB" dirty="0"/>
              <a:t>This is also where you tell the reader why your essay matters and how it might enable further study. </a:t>
            </a:r>
          </a:p>
          <a:p>
            <a:endParaRPr lang="en-GB" dirty="0"/>
          </a:p>
        </p:txBody>
      </p:sp>
    </p:spTree>
    <p:extLst>
      <p:ext uri="{BB962C8B-B14F-4D97-AF65-F5344CB8AC3E}">
        <p14:creationId xmlns:p14="http://schemas.microsoft.com/office/powerpoint/2010/main" val="18608391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B7702221-BB2F-1341-A571-3769E0B6EA2C}"/>
              </a:ext>
            </a:extLst>
          </p:cNvPr>
          <p:cNvSpPr txBox="1"/>
          <p:nvPr/>
        </p:nvSpPr>
        <p:spPr>
          <a:xfrm>
            <a:off x="1284790" y="2893671"/>
            <a:ext cx="184731" cy="369332"/>
          </a:xfrm>
          <a:prstGeom prst="rect">
            <a:avLst/>
          </a:prstGeom>
          <a:noFill/>
        </p:spPr>
        <p:txBody>
          <a:bodyPr wrap="none" rtlCol="0">
            <a:spAutoFit/>
          </a:bodyPr>
          <a:lstStyle/>
          <a:p>
            <a:endParaRPr lang="en-US" dirty="0"/>
          </a:p>
        </p:txBody>
      </p:sp>
      <p:sp>
        <p:nvSpPr>
          <p:cNvPr id="8" name="Title 1">
            <a:extLst>
              <a:ext uri="{FF2B5EF4-FFF2-40B4-BE49-F238E27FC236}">
                <a16:creationId xmlns:a16="http://schemas.microsoft.com/office/drawing/2014/main" id="{CD71EF94-A8B4-5A4B-814C-20480FDECC13}"/>
              </a:ext>
            </a:extLst>
          </p:cNvPr>
          <p:cNvSpPr>
            <a:spLocks noGrp="1"/>
          </p:cNvSpPr>
          <p:nvPr>
            <p:ph type="title"/>
          </p:nvPr>
        </p:nvSpPr>
        <p:spPr>
          <a:xfrm>
            <a:off x="2231136" y="964692"/>
            <a:ext cx="7729728" cy="1188720"/>
          </a:xfrm>
          <a:solidFill>
            <a:schemeClr val="bg1">
              <a:alpha val="30000"/>
            </a:schemeClr>
          </a:solidFill>
          <a:ln>
            <a:solidFill>
              <a:schemeClr val="tx1"/>
            </a:solidFill>
          </a:ln>
        </p:spPr>
        <p:txBody>
          <a:bodyPr>
            <a:normAutofit/>
          </a:bodyPr>
          <a:lstStyle/>
          <a:p>
            <a:r>
              <a:rPr lang="en-GB" dirty="0"/>
              <a:t>The Introduction</a:t>
            </a:r>
          </a:p>
        </p:txBody>
      </p:sp>
      <p:sp>
        <p:nvSpPr>
          <p:cNvPr id="10" name="Content Placeholder 2">
            <a:extLst>
              <a:ext uri="{FF2B5EF4-FFF2-40B4-BE49-F238E27FC236}">
                <a16:creationId xmlns:a16="http://schemas.microsoft.com/office/drawing/2014/main" id="{D676A6C1-984C-0B4A-816F-ABF7F215A75C}"/>
              </a:ext>
            </a:extLst>
          </p:cNvPr>
          <p:cNvSpPr>
            <a:spLocks noGrp="1"/>
          </p:cNvSpPr>
          <p:nvPr>
            <p:ph idx="1"/>
          </p:nvPr>
        </p:nvSpPr>
        <p:spPr>
          <a:xfrm>
            <a:off x="2231136" y="2412124"/>
            <a:ext cx="7729728" cy="3327903"/>
          </a:xfrm>
        </p:spPr>
        <p:txBody>
          <a:bodyPr>
            <a:noAutofit/>
          </a:bodyPr>
          <a:lstStyle/>
          <a:p>
            <a:r>
              <a:rPr lang="en-GB" dirty="0"/>
              <a:t>This is also the place where you might reveal what gave you an interest in your chosen topic. </a:t>
            </a:r>
          </a:p>
          <a:p>
            <a:r>
              <a:rPr lang="en-GB" dirty="0"/>
              <a:t>This could come from a link with your studio practice, or may be something more personal related to your experience. </a:t>
            </a:r>
          </a:p>
          <a:p>
            <a:r>
              <a:rPr lang="en-GB" dirty="0"/>
              <a:t>For this reason, it is fine to use the word </a:t>
            </a:r>
            <a:r>
              <a:rPr lang="en-GB" dirty="0" err="1"/>
              <a:t>ʻIʼ</a:t>
            </a:r>
            <a:r>
              <a:rPr lang="en-GB" dirty="0"/>
              <a:t> in your introduction, even though you will avoid this in your main chapters. In the final section of your introduction briefly tell the reader what is in the essay chapters that follow… </a:t>
            </a:r>
          </a:p>
          <a:p>
            <a:r>
              <a:rPr lang="en-GB" dirty="0"/>
              <a:t>“In Chapter one I introduced and discussed…” etc. You do not need to state what your conclusion is in your introduction, however – you are rather presenting what you intend to examine.</a:t>
            </a:r>
          </a:p>
          <a:p>
            <a:endParaRPr lang="en-GB" dirty="0"/>
          </a:p>
        </p:txBody>
      </p:sp>
    </p:spTree>
    <p:extLst>
      <p:ext uri="{BB962C8B-B14F-4D97-AF65-F5344CB8AC3E}">
        <p14:creationId xmlns:p14="http://schemas.microsoft.com/office/powerpoint/2010/main" val="25944254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CD71EF94-A8B4-5A4B-814C-20480FDECC13}"/>
              </a:ext>
            </a:extLst>
          </p:cNvPr>
          <p:cNvSpPr>
            <a:spLocks noGrp="1"/>
          </p:cNvSpPr>
          <p:nvPr>
            <p:ph type="title"/>
          </p:nvPr>
        </p:nvSpPr>
        <p:spPr>
          <a:xfrm>
            <a:off x="829781" y="2708804"/>
            <a:ext cx="3698803" cy="1440394"/>
          </a:xfrm>
          <a:noFill/>
          <a:ln>
            <a:solidFill>
              <a:schemeClr val="tx1"/>
            </a:solidFill>
          </a:ln>
        </p:spPr>
        <p:txBody>
          <a:bodyPr>
            <a:normAutofit/>
          </a:bodyPr>
          <a:lstStyle/>
          <a:p>
            <a:r>
              <a:rPr lang="en-GB" sz="2400" dirty="0">
                <a:solidFill>
                  <a:schemeClr val="tx1"/>
                </a:solidFill>
              </a:rPr>
              <a:t>The Chapters</a:t>
            </a:r>
          </a:p>
        </p:txBody>
      </p:sp>
      <p:sp>
        <p:nvSpPr>
          <p:cNvPr id="21" name="Rectangle 14">
            <a:extLst>
              <a:ext uri="{FF2B5EF4-FFF2-40B4-BE49-F238E27FC236}">
                <a16:creationId xmlns:a16="http://schemas.microsoft.com/office/drawing/2014/main" id="{FB403EBD-907E-4D59-98D4-A72CD1063C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5061" y="-2"/>
            <a:ext cx="6876939" cy="6858002"/>
          </a:xfrm>
          <a:prstGeom prst="rect">
            <a:avLst/>
          </a:prstGeom>
          <a:solidFill>
            <a:schemeClr val="tx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ntent Placeholder 2">
            <a:extLst>
              <a:ext uri="{FF2B5EF4-FFF2-40B4-BE49-F238E27FC236}">
                <a16:creationId xmlns:a16="http://schemas.microsoft.com/office/drawing/2014/main" id="{D676A6C1-984C-0B4A-816F-ABF7F215A75C}"/>
              </a:ext>
            </a:extLst>
          </p:cNvPr>
          <p:cNvSpPr>
            <a:spLocks noGrp="1"/>
          </p:cNvSpPr>
          <p:nvPr>
            <p:ph idx="1"/>
          </p:nvPr>
        </p:nvSpPr>
        <p:spPr>
          <a:xfrm>
            <a:off x="6049182" y="802638"/>
            <a:ext cx="5408696" cy="5252722"/>
          </a:xfrm>
        </p:spPr>
        <p:txBody>
          <a:bodyPr anchor="ctr">
            <a:normAutofit/>
          </a:bodyPr>
          <a:lstStyle/>
          <a:p>
            <a:r>
              <a:rPr lang="en-GB" dirty="0">
                <a:solidFill>
                  <a:schemeClr val="bg1"/>
                </a:solidFill>
              </a:rPr>
              <a:t>These constitute the main body of your essay. </a:t>
            </a:r>
          </a:p>
          <a:p>
            <a:r>
              <a:rPr lang="en-GB" dirty="0">
                <a:solidFill>
                  <a:schemeClr val="bg1"/>
                </a:solidFill>
              </a:rPr>
              <a:t>Your supervisor will help you organise your argument into chapters. </a:t>
            </a:r>
          </a:p>
          <a:p>
            <a:r>
              <a:rPr lang="en-GB" dirty="0">
                <a:solidFill>
                  <a:schemeClr val="bg1"/>
                </a:solidFill>
              </a:rPr>
              <a:t>It is best to see each chapter as being an entity in itself. </a:t>
            </a:r>
          </a:p>
          <a:p>
            <a:r>
              <a:rPr lang="en-GB" dirty="0">
                <a:solidFill>
                  <a:schemeClr val="bg1"/>
                </a:solidFill>
              </a:rPr>
              <a:t>Make sure to summarise each chapter at its conclusion. Chapters should be of roughly equal length, a chapter that is significantly shorter than any others will make it clear to anyone who marks your essay that it is most likely weaker too.</a:t>
            </a:r>
          </a:p>
        </p:txBody>
      </p:sp>
      <p:sp>
        <p:nvSpPr>
          <p:cNvPr id="5" name="TextBox 4">
            <a:extLst>
              <a:ext uri="{FF2B5EF4-FFF2-40B4-BE49-F238E27FC236}">
                <a16:creationId xmlns:a16="http://schemas.microsoft.com/office/drawing/2014/main" id="{B7702221-BB2F-1341-A571-3769E0B6EA2C}"/>
              </a:ext>
            </a:extLst>
          </p:cNvPr>
          <p:cNvSpPr txBox="1"/>
          <p:nvPr/>
        </p:nvSpPr>
        <p:spPr>
          <a:xfrm>
            <a:off x="1284790" y="2893671"/>
            <a:ext cx="184731"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341794935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CD71EF94-A8B4-5A4B-814C-20480FDECC13}"/>
              </a:ext>
            </a:extLst>
          </p:cNvPr>
          <p:cNvSpPr>
            <a:spLocks noGrp="1"/>
          </p:cNvSpPr>
          <p:nvPr>
            <p:ph type="title"/>
          </p:nvPr>
        </p:nvSpPr>
        <p:spPr>
          <a:xfrm>
            <a:off x="829781" y="2708804"/>
            <a:ext cx="3698803" cy="1440394"/>
          </a:xfrm>
          <a:noFill/>
          <a:ln>
            <a:solidFill>
              <a:schemeClr val="tx1"/>
            </a:solidFill>
          </a:ln>
        </p:spPr>
        <p:txBody>
          <a:bodyPr>
            <a:normAutofit/>
          </a:bodyPr>
          <a:lstStyle/>
          <a:p>
            <a:r>
              <a:rPr lang="en-GB" dirty="0"/>
              <a:t>YOUR CONCLUSION</a:t>
            </a:r>
            <a:endParaRPr lang="en-GB" sz="2400" dirty="0">
              <a:solidFill>
                <a:schemeClr val="tx1"/>
              </a:solidFill>
            </a:endParaRPr>
          </a:p>
        </p:txBody>
      </p:sp>
      <p:sp>
        <p:nvSpPr>
          <p:cNvPr id="21" name="Rectangle 14">
            <a:extLst>
              <a:ext uri="{FF2B5EF4-FFF2-40B4-BE49-F238E27FC236}">
                <a16:creationId xmlns:a16="http://schemas.microsoft.com/office/drawing/2014/main" id="{FB403EBD-907E-4D59-98D4-A72CD1063C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5061" y="-2"/>
            <a:ext cx="6876939" cy="6858002"/>
          </a:xfrm>
          <a:prstGeom prst="rect">
            <a:avLst/>
          </a:prstGeom>
          <a:solidFill>
            <a:schemeClr val="tx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ntent Placeholder 2">
            <a:extLst>
              <a:ext uri="{FF2B5EF4-FFF2-40B4-BE49-F238E27FC236}">
                <a16:creationId xmlns:a16="http://schemas.microsoft.com/office/drawing/2014/main" id="{D676A6C1-984C-0B4A-816F-ABF7F215A75C}"/>
              </a:ext>
            </a:extLst>
          </p:cNvPr>
          <p:cNvSpPr>
            <a:spLocks noGrp="1"/>
          </p:cNvSpPr>
          <p:nvPr>
            <p:ph idx="1"/>
          </p:nvPr>
        </p:nvSpPr>
        <p:spPr>
          <a:xfrm>
            <a:off x="6049182" y="802638"/>
            <a:ext cx="5408696" cy="5252722"/>
          </a:xfrm>
        </p:spPr>
        <p:txBody>
          <a:bodyPr anchor="ctr">
            <a:normAutofit lnSpcReduction="10000"/>
          </a:bodyPr>
          <a:lstStyle/>
          <a:p>
            <a:r>
              <a:rPr lang="en-GB" dirty="0">
                <a:solidFill>
                  <a:schemeClr val="bg1"/>
                </a:solidFill>
              </a:rPr>
              <a:t>This will bring together the main area covered in your writing – it will </a:t>
            </a:r>
            <a:r>
              <a:rPr lang="en-GB" dirty="0" err="1">
                <a:solidFill>
                  <a:schemeClr val="bg1"/>
                </a:solidFill>
              </a:rPr>
              <a:t>ʻlookʼ</a:t>
            </a:r>
            <a:r>
              <a:rPr lang="en-GB" dirty="0">
                <a:solidFill>
                  <a:schemeClr val="bg1"/>
                </a:solidFill>
              </a:rPr>
              <a:t> back and give final comments or make an evaluation of what has been learned from your research. </a:t>
            </a:r>
          </a:p>
          <a:p>
            <a:r>
              <a:rPr lang="en-GB" dirty="0">
                <a:solidFill>
                  <a:schemeClr val="bg1"/>
                </a:solidFill>
              </a:rPr>
              <a:t>It may consider whether or not your argument has been supported in your findings. It might even be relevant to weigh up one argument against another – but do not always feel you have to come down on one side or the other. </a:t>
            </a:r>
          </a:p>
          <a:p>
            <a:r>
              <a:rPr lang="en-GB" dirty="0">
                <a:solidFill>
                  <a:schemeClr val="bg1"/>
                </a:solidFill>
              </a:rPr>
              <a:t>If your arguments have been complex, you may wish to summarise them, and simply point out the reasoning behind each viewpoint (i.e. you may leave it open-ended). </a:t>
            </a:r>
          </a:p>
          <a:p>
            <a:r>
              <a:rPr lang="en-GB" dirty="0">
                <a:solidFill>
                  <a:schemeClr val="bg1"/>
                </a:solidFill>
              </a:rPr>
              <a:t>You might also use it to speculate on future directions/thoughts related to your topic, but you should not use it to introduce new ideas/theories not covered earlier. Your conclusion should be a similar length to your introduction (i.e. 5-600 words).</a:t>
            </a:r>
          </a:p>
        </p:txBody>
      </p:sp>
      <p:sp>
        <p:nvSpPr>
          <p:cNvPr id="5" name="TextBox 4">
            <a:extLst>
              <a:ext uri="{FF2B5EF4-FFF2-40B4-BE49-F238E27FC236}">
                <a16:creationId xmlns:a16="http://schemas.microsoft.com/office/drawing/2014/main" id="{B7702221-BB2F-1341-A571-3769E0B6EA2C}"/>
              </a:ext>
            </a:extLst>
          </p:cNvPr>
          <p:cNvSpPr txBox="1"/>
          <p:nvPr/>
        </p:nvSpPr>
        <p:spPr>
          <a:xfrm>
            <a:off x="1284790" y="2893671"/>
            <a:ext cx="184731"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132673602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CD71EF94-A8B4-5A4B-814C-20480FDECC13}"/>
              </a:ext>
            </a:extLst>
          </p:cNvPr>
          <p:cNvSpPr>
            <a:spLocks noGrp="1"/>
          </p:cNvSpPr>
          <p:nvPr>
            <p:ph type="title"/>
          </p:nvPr>
        </p:nvSpPr>
        <p:spPr>
          <a:xfrm>
            <a:off x="829781" y="2708804"/>
            <a:ext cx="3698803" cy="1440394"/>
          </a:xfrm>
          <a:noFill/>
          <a:ln>
            <a:solidFill>
              <a:schemeClr val="tx1"/>
            </a:solidFill>
          </a:ln>
        </p:spPr>
        <p:txBody>
          <a:bodyPr>
            <a:normAutofit/>
          </a:bodyPr>
          <a:lstStyle/>
          <a:p>
            <a:r>
              <a:rPr lang="en-GB" dirty="0">
                <a:solidFill>
                  <a:schemeClr val="bg1"/>
                </a:solidFill>
              </a:rPr>
              <a:t>STRUCTURE </a:t>
            </a:r>
          </a:p>
        </p:txBody>
      </p:sp>
      <p:sp>
        <p:nvSpPr>
          <p:cNvPr id="21" name="Rectangle 14">
            <a:extLst>
              <a:ext uri="{FF2B5EF4-FFF2-40B4-BE49-F238E27FC236}">
                <a16:creationId xmlns:a16="http://schemas.microsoft.com/office/drawing/2014/main" id="{FB403EBD-907E-4D59-98D4-A72CD1063C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5061" y="-2"/>
            <a:ext cx="6876939" cy="6858002"/>
          </a:xfrm>
          <a:prstGeom prst="rect">
            <a:avLst/>
          </a:prstGeom>
          <a:solidFill>
            <a:schemeClr val="tx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ntent Placeholder 2">
            <a:extLst>
              <a:ext uri="{FF2B5EF4-FFF2-40B4-BE49-F238E27FC236}">
                <a16:creationId xmlns:a16="http://schemas.microsoft.com/office/drawing/2014/main" id="{D676A6C1-984C-0B4A-816F-ABF7F215A75C}"/>
              </a:ext>
            </a:extLst>
          </p:cNvPr>
          <p:cNvSpPr>
            <a:spLocks noGrp="1"/>
          </p:cNvSpPr>
          <p:nvPr>
            <p:ph idx="1"/>
          </p:nvPr>
        </p:nvSpPr>
        <p:spPr>
          <a:xfrm>
            <a:off x="6049182" y="802638"/>
            <a:ext cx="5408696" cy="5252722"/>
          </a:xfrm>
        </p:spPr>
        <p:txBody>
          <a:bodyPr anchor="ctr">
            <a:normAutofit lnSpcReduction="10000"/>
          </a:bodyPr>
          <a:lstStyle/>
          <a:p>
            <a:r>
              <a:rPr lang="en-GB" dirty="0">
                <a:solidFill>
                  <a:schemeClr val="bg1"/>
                </a:solidFill>
              </a:rPr>
              <a:t>If your introduction and conclusion combined amount to about 800 words, you then have around 4200 to divide into chapters. </a:t>
            </a:r>
          </a:p>
          <a:p>
            <a:r>
              <a:rPr lang="en-GB" dirty="0">
                <a:solidFill>
                  <a:schemeClr val="bg1"/>
                </a:solidFill>
              </a:rPr>
              <a:t>You should try and keep chapters an equal length. People work in different ways, and some of you might need to clarify what each chapter will cover before writing. Others will know what they want to write about and may prefer to get on with this and clarify structure later, but you should not leave this too long. </a:t>
            </a:r>
          </a:p>
          <a:p>
            <a:r>
              <a:rPr lang="en-GB" dirty="0">
                <a:solidFill>
                  <a:schemeClr val="bg1"/>
                </a:solidFill>
              </a:rPr>
              <a:t>Having a clear structure will help to ensure you do not waste time researching or writing material which is unnecessary. Keep checking your progress with your supervisor. </a:t>
            </a:r>
          </a:p>
          <a:p>
            <a:r>
              <a:rPr lang="en-GB" b="1" dirty="0">
                <a:solidFill>
                  <a:schemeClr val="bg1"/>
                </a:solidFill>
              </a:rPr>
              <a:t>Make a diagram or visual plan if it helps </a:t>
            </a:r>
            <a:br>
              <a:rPr lang="en-GB" b="1" dirty="0">
                <a:solidFill>
                  <a:schemeClr val="bg1"/>
                </a:solidFill>
              </a:rPr>
            </a:br>
            <a:r>
              <a:rPr lang="en-GB" b="1" dirty="0">
                <a:solidFill>
                  <a:schemeClr val="bg1"/>
                </a:solidFill>
              </a:rPr>
              <a:t>to do this.</a:t>
            </a:r>
            <a:endParaRPr lang="en-GB" dirty="0">
              <a:solidFill>
                <a:schemeClr val="bg1"/>
              </a:solidFill>
            </a:endParaRPr>
          </a:p>
          <a:p>
            <a:br>
              <a:rPr lang="en-GB" dirty="0">
                <a:solidFill>
                  <a:schemeClr val="bg1"/>
                </a:solidFill>
              </a:rPr>
            </a:br>
            <a:endParaRPr lang="en-GB" dirty="0">
              <a:solidFill>
                <a:schemeClr val="bg1"/>
              </a:solidFill>
            </a:endParaRPr>
          </a:p>
        </p:txBody>
      </p:sp>
      <p:sp>
        <p:nvSpPr>
          <p:cNvPr id="5" name="TextBox 4">
            <a:extLst>
              <a:ext uri="{FF2B5EF4-FFF2-40B4-BE49-F238E27FC236}">
                <a16:creationId xmlns:a16="http://schemas.microsoft.com/office/drawing/2014/main" id="{B7702221-BB2F-1341-A571-3769E0B6EA2C}"/>
              </a:ext>
            </a:extLst>
          </p:cNvPr>
          <p:cNvSpPr txBox="1"/>
          <p:nvPr/>
        </p:nvSpPr>
        <p:spPr>
          <a:xfrm>
            <a:off x="1284790" y="2893671"/>
            <a:ext cx="184731"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174039486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CD71EF94-A8B4-5A4B-814C-20480FDECC13}"/>
              </a:ext>
            </a:extLst>
          </p:cNvPr>
          <p:cNvSpPr>
            <a:spLocks noGrp="1"/>
          </p:cNvSpPr>
          <p:nvPr>
            <p:ph type="title"/>
          </p:nvPr>
        </p:nvSpPr>
        <p:spPr>
          <a:xfrm>
            <a:off x="829781" y="2708804"/>
            <a:ext cx="3698803" cy="1440394"/>
          </a:xfrm>
          <a:noFill/>
          <a:ln>
            <a:solidFill>
              <a:schemeClr val="tx1"/>
            </a:solidFill>
          </a:ln>
        </p:spPr>
        <p:txBody>
          <a:bodyPr>
            <a:normAutofit/>
          </a:bodyPr>
          <a:lstStyle/>
          <a:p>
            <a:r>
              <a:rPr lang="en-GB" dirty="0">
                <a:solidFill>
                  <a:schemeClr val="bg1"/>
                </a:solidFill>
              </a:rPr>
              <a:t>STRUCTURE </a:t>
            </a:r>
          </a:p>
        </p:txBody>
      </p:sp>
      <p:sp>
        <p:nvSpPr>
          <p:cNvPr id="21" name="Rectangle 14">
            <a:extLst>
              <a:ext uri="{FF2B5EF4-FFF2-40B4-BE49-F238E27FC236}">
                <a16:creationId xmlns:a16="http://schemas.microsoft.com/office/drawing/2014/main" id="{FB403EBD-907E-4D59-98D4-A72CD1063C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5061" y="-2"/>
            <a:ext cx="6876939" cy="6858002"/>
          </a:xfrm>
          <a:prstGeom prst="rect">
            <a:avLst/>
          </a:prstGeom>
          <a:solidFill>
            <a:schemeClr val="tx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ntent Placeholder 2">
            <a:extLst>
              <a:ext uri="{FF2B5EF4-FFF2-40B4-BE49-F238E27FC236}">
                <a16:creationId xmlns:a16="http://schemas.microsoft.com/office/drawing/2014/main" id="{D676A6C1-984C-0B4A-816F-ABF7F215A75C}"/>
              </a:ext>
            </a:extLst>
          </p:cNvPr>
          <p:cNvSpPr>
            <a:spLocks noGrp="1"/>
          </p:cNvSpPr>
          <p:nvPr>
            <p:ph idx="1"/>
          </p:nvPr>
        </p:nvSpPr>
        <p:spPr>
          <a:xfrm>
            <a:off x="6049182" y="802638"/>
            <a:ext cx="5408696" cy="5252722"/>
          </a:xfrm>
        </p:spPr>
        <p:txBody>
          <a:bodyPr anchor="ctr">
            <a:normAutofit lnSpcReduction="10000"/>
          </a:bodyPr>
          <a:lstStyle/>
          <a:p>
            <a:r>
              <a:rPr lang="en-GB" dirty="0">
                <a:solidFill>
                  <a:schemeClr val="bg1"/>
                </a:solidFill>
              </a:rPr>
              <a:t>Sometimes changing your structure can transform an otherwise unremarkable extended essay into something with much greater originality. </a:t>
            </a:r>
          </a:p>
          <a:p>
            <a:r>
              <a:rPr lang="en-GB" dirty="0">
                <a:solidFill>
                  <a:schemeClr val="bg1"/>
                </a:solidFill>
              </a:rPr>
              <a:t>Make sure you do not just take the </a:t>
            </a:r>
            <a:r>
              <a:rPr lang="en-GB" dirty="0" err="1">
                <a:solidFill>
                  <a:schemeClr val="bg1"/>
                </a:solidFill>
              </a:rPr>
              <a:t>ʻeasierʼ</a:t>
            </a:r>
            <a:r>
              <a:rPr lang="en-GB" dirty="0">
                <a:solidFill>
                  <a:schemeClr val="bg1"/>
                </a:solidFill>
              </a:rPr>
              <a:t> option – think about how your gathered information and ideas might be organised differently. </a:t>
            </a:r>
          </a:p>
          <a:p>
            <a:r>
              <a:rPr lang="en-GB" dirty="0">
                <a:solidFill>
                  <a:schemeClr val="bg1"/>
                </a:solidFill>
              </a:rPr>
              <a:t>Could you make your essay more interesting by changing the order of it? </a:t>
            </a:r>
          </a:p>
          <a:p>
            <a:r>
              <a:rPr lang="en-GB" dirty="0">
                <a:solidFill>
                  <a:schemeClr val="bg1"/>
                </a:solidFill>
              </a:rPr>
              <a:t>Do you have all the theories you have used squashed into one chapter?  Would they be better spread across several chapters? </a:t>
            </a:r>
          </a:p>
          <a:p>
            <a:r>
              <a:rPr lang="en-GB" dirty="0">
                <a:solidFill>
                  <a:schemeClr val="bg1"/>
                </a:solidFill>
              </a:rPr>
              <a:t>Instead of dealing with one artist / photographer / designer / filmmaker in a chapter, and another in a different one, why not compare and contrast both together in your chapters – separating your chapters by theme or idea, rather than by artist?</a:t>
            </a:r>
            <a:br>
              <a:rPr lang="en-GB" dirty="0">
                <a:solidFill>
                  <a:schemeClr val="bg1"/>
                </a:solidFill>
              </a:rPr>
            </a:br>
            <a:endParaRPr lang="en-GB" dirty="0">
              <a:solidFill>
                <a:schemeClr val="bg1"/>
              </a:solidFill>
            </a:endParaRPr>
          </a:p>
        </p:txBody>
      </p:sp>
      <p:sp>
        <p:nvSpPr>
          <p:cNvPr id="5" name="TextBox 4">
            <a:extLst>
              <a:ext uri="{FF2B5EF4-FFF2-40B4-BE49-F238E27FC236}">
                <a16:creationId xmlns:a16="http://schemas.microsoft.com/office/drawing/2014/main" id="{B7702221-BB2F-1341-A571-3769E0B6EA2C}"/>
              </a:ext>
            </a:extLst>
          </p:cNvPr>
          <p:cNvSpPr txBox="1"/>
          <p:nvPr/>
        </p:nvSpPr>
        <p:spPr>
          <a:xfrm>
            <a:off x="1284790" y="2893671"/>
            <a:ext cx="184731"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179345856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CD71EF94-A8B4-5A4B-814C-20480FDECC13}"/>
              </a:ext>
            </a:extLst>
          </p:cNvPr>
          <p:cNvSpPr>
            <a:spLocks noGrp="1"/>
          </p:cNvSpPr>
          <p:nvPr>
            <p:ph type="title"/>
          </p:nvPr>
        </p:nvSpPr>
        <p:spPr>
          <a:xfrm>
            <a:off x="829781" y="2708804"/>
            <a:ext cx="3698803" cy="1440394"/>
          </a:xfrm>
          <a:noFill/>
          <a:ln>
            <a:solidFill>
              <a:schemeClr val="tx1"/>
            </a:solidFill>
          </a:ln>
        </p:spPr>
        <p:txBody>
          <a:bodyPr>
            <a:normAutofit/>
          </a:bodyPr>
          <a:lstStyle/>
          <a:p>
            <a:r>
              <a:rPr lang="en-GB" dirty="0">
                <a:solidFill>
                  <a:schemeClr val="bg1"/>
                </a:solidFill>
              </a:rPr>
              <a:t>STRUCTURE </a:t>
            </a:r>
          </a:p>
        </p:txBody>
      </p:sp>
      <p:sp>
        <p:nvSpPr>
          <p:cNvPr id="21" name="Rectangle 14">
            <a:extLst>
              <a:ext uri="{FF2B5EF4-FFF2-40B4-BE49-F238E27FC236}">
                <a16:creationId xmlns:a16="http://schemas.microsoft.com/office/drawing/2014/main" id="{FB403EBD-907E-4D59-98D4-A72CD1063C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5061" y="-2"/>
            <a:ext cx="6876939" cy="6858002"/>
          </a:xfrm>
          <a:prstGeom prst="rect">
            <a:avLst/>
          </a:prstGeom>
          <a:solidFill>
            <a:schemeClr val="tx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ntent Placeholder 2">
            <a:extLst>
              <a:ext uri="{FF2B5EF4-FFF2-40B4-BE49-F238E27FC236}">
                <a16:creationId xmlns:a16="http://schemas.microsoft.com/office/drawing/2014/main" id="{D676A6C1-984C-0B4A-816F-ABF7F215A75C}"/>
              </a:ext>
            </a:extLst>
          </p:cNvPr>
          <p:cNvSpPr>
            <a:spLocks noGrp="1"/>
          </p:cNvSpPr>
          <p:nvPr>
            <p:ph idx="1"/>
          </p:nvPr>
        </p:nvSpPr>
        <p:spPr>
          <a:xfrm>
            <a:off x="6049182" y="802638"/>
            <a:ext cx="5408696" cy="5252722"/>
          </a:xfrm>
        </p:spPr>
        <p:txBody>
          <a:bodyPr anchor="ctr">
            <a:normAutofit/>
          </a:bodyPr>
          <a:lstStyle/>
          <a:p>
            <a:r>
              <a:rPr lang="en-GB" dirty="0">
                <a:solidFill>
                  <a:schemeClr val="bg1"/>
                </a:solidFill>
              </a:rPr>
              <a:t>Keep to your central question or theme – the statement you are defending or central argument you are asserting – in the forefront of your mind as you write. </a:t>
            </a:r>
          </a:p>
          <a:p>
            <a:r>
              <a:rPr lang="en-GB" dirty="0">
                <a:solidFill>
                  <a:schemeClr val="bg1"/>
                </a:solidFill>
              </a:rPr>
              <a:t>Think of this central idea, and the logical development of your argument (train of thought) around this, as being the central path of your essay, and make sure that you do not stray too far away from this. </a:t>
            </a:r>
          </a:p>
          <a:p>
            <a:r>
              <a:rPr lang="en-GB" dirty="0">
                <a:solidFill>
                  <a:schemeClr val="bg1"/>
                </a:solidFill>
              </a:rPr>
              <a:t>Each section of your writing should further the central argument, by providing another angle on it, additional evidence, and evaluation of that evidence in relation to your central question or theme.</a:t>
            </a:r>
            <a:br>
              <a:rPr lang="en-GB" dirty="0">
                <a:solidFill>
                  <a:schemeClr val="bg1"/>
                </a:solidFill>
              </a:rPr>
            </a:br>
            <a:endParaRPr lang="en-GB" dirty="0">
              <a:solidFill>
                <a:schemeClr val="bg1"/>
              </a:solidFill>
            </a:endParaRPr>
          </a:p>
        </p:txBody>
      </p:sp>
      <p:sp>
        <p:nvSpPr>
          <p:cNvPr id="5" name="TextBox 4">
            <a:extLst>
              <a:ext uri="{FF2B5EF4-FFF2-40B4-BE49-F238E27FC236}">
                <a16:creationId xmlns:a16="http://schemas.microsoft.com/office/drawing/2014/main" id="{B7702221-BB2F-1341-A571-3769E0B6EA2C}"/>
              </a:ext>
            </a:extLst>
          </p:cNvPr>
          <p:cNvSpPr txBox="1"/>
          <p:nvPr/>
        </p:nvSpPr>
        <p:spPr>
          <a:xfrm>
            <a:off x="1284790" y="2893671"/>
            <a:ext cx="184731"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1585644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CD71EF94-A8B4-5A4B-814C-20480FDECC13}"/>
              </a:ext>
            </a:extLst>
          </p:cNvPr>
          <p:cNvSpPr>
            <a:spLocks noGrp="1"/>
          </p:cNvSpPr>
          <p:nvPr>
            <p:ph type="title"/>
          </p:nvPr>
        </p:nvSpPr>
        <p:spPr>
          <a:xfrm>
            <a:off x="829781" y="2708804"/>
            <a:ext cx="3698803" cy="1440394"/>
          </a:xfrm>
          <a:noFill/>
          <a:ln>
            <a:solidFill>
              <a:schemeClr val="tx1"/>
            </a:solidFill>
          </a:ln>
        </p:spPr>
        <p:txBody>
          <a:bodyPr>
            <a:normAutofit/>
          </a:bodyPr>
          <a:lstStyle/>
          <a:p>
            <a:r>
              <a:rPr lang="en-GB" dirty="0">
                <a:solidFill>
                  <a:schemeClr val="bg1"/>
                </a:solidFill>
              </a:rPr>
              <a:t>STRUCTURE </a:t>
            </a:r>
          </a:p>
        </p:txBody>
      </p:sp>
      <p:sp>
        <p:nvSpPr>
          <p:cNvPr id="21" name="Rectangle 14">
            <a:extLst>
              <a:ext uri="{FF2B5EF4-FFF2-40B4-BE49-F238E27FC236}">
                <a16:creationId xmlns:a16="http://schemas.microsoft.com/office/drawing/2014/main" id="{FB403EBD-907E-4D59-98D4-A72CD1063C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5061" y="-2"/>
            <a:ext cx="6876939" cy="6858002"/>
          </a:xfrm>
          <a:prstGeom prst="rect">
            <a:avLst/>
          </a:prstGeom>
          <a:solidFill>
            <a:schemeClr val="tx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ntent Placeholder 2">
            <a:extLst>
              <a:ext uri="{FF2B5EF4-FFF2-40B4-BE49-F238E27FC236}">
                <a16:creationId xmlns:a16="http://schemas.microsoft.com/office/drawing/2014/main" id="{D676A6C1-984C-0B4A-816F-ABF7F215A75C}"/>
              </a:ext>
            </a:extLst>
          </p:cNvPr>
          <p:cNvSpPr>
            <a:spLocks noGrp="1"/>
          </p:cNvSpPr>
          <p:nvPr>
            <p:ph idx="1"/>
          </p:nvPr>
        </p:nvSpPr>
        <p:spPr>
          <a:xfrm>
            <a:off x="6049182" y="802638"/>
            <a:ext cx="5408696" cy="5913472"/>
          </a:xfrm>
        </p:spPr>
        <p:txBody>
          <a:bodyPr anchor="ctr">
            <a:normAutofit/>
          </a:bodyPr>
          <a:lstStyle/>
          <a:p>
            <a:r>
              <a:rPr lang="en-GB" dirty="0">
                <a:solidFill>
                  <a:schemeClr val="bg1"/>
                </a:solidFill>
              </a:rPr>
              <a:t>Clarity and economy of writing style are what count. Try to present ideas and arguments objectively and tentatively. </a:t>
            </a:r>
          </a:p>
          <a:p>
            <a:r>
              <a:rPr lang="en-GB" dirty="0">
                <a:solidFill>
                  <a:schemeClr val="bg1"/>
                </a:solidFill>
              </a:rPr>
              <a:t>You also should be respectful to other writers (i.e. even when you disagree with someone, you should argue against their viewpoint rationally). </a:t>
            </a:r>
          </a:p>
          <a:p>
            <a:r>
              <a:rPr lang="en-GB" dirty="0">
                <a:solidFill>
                  <a:schemeClr val="bg1"/>
                </a:solidFill>
              </a:rPr>
              <a:t>You need to illustrate points with examples and provide evidence to support your arguments. </a:t>
            </a:r>
          </a:p>
          <a:p>
            <a:r>
              <a:rPr lang="en-GB" dirty="0">
                <a:solidFill>
                  <a:schemeClr val="bg1"/>
                </a:solidFill>
              </a:rPr>
              <a:t>You will also need to explain and justify points made in your writing. Make sure you understand the difference between information, description, interpretation, analysis and explanation (particularly in relation to visual description, analysis etc.), because this independent project will work best if you have included all (or at least some) of these types of writing/investigation – this will help you avoid writing </a:t>
            </a:r>
            <a:r>
              <a:rPr lang="en-GB" b="1" dirty="0">
                <a:solidFill>
                  <a:schemeClr val="bg1"/>
                </a:solidFill>
              </a:rPr>
              <a:t>only descriptively.</a:t>
            </a:r>
            <a:br>
              <a:rPr lang="en-GB" b="1" dirty="0">
                <a:solidFill>
                  <a:schemeClr val="bg1"/>
                </a:solidFill>
              </a:rPr>
            </a:br>
            <a:endParaRPr lang="en-GB" b="1" dirty="0">
              <a:solidFill>
                <a:schemeClr val="bg1"/>
              </a:solidFill>
            </a:endParaRPr>
          </a:p>
        </p:txBody>
      </p:sp>
      <p:sp>
        <p:nvSpPr>
          <p:cNvPr id="5" name="TextBox 4">
            <a:extLst>
              <a:ext uri="{FF2B5EF4-FFF2-40B4-BE49-F238E27FC236}">
                <a16:creationId xmlns:a16="http://schemas.microsoft.com/office/drawing/2014/main" id="{B7702221-BB2F-1341-A571-3769E0B6EA2C}"/>
              </a:ext>
            </a:extLst>
          </p:cNvPr>
          <p:cNvSpPr txBox="1"/>
          <p:nvPr/>
        </p:nvSpPr>
        <p:spPr>
          <a:xfrm>
            <a:off x="1284790" y="2893671"/>
            <a:ext cx="184731"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304688046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CD71EF94-A8B4-5A4B-814C-20480FDECC13}"/>
              </a:ext>
            </a:extLst>
          </p:cNvPr>
          <p:cNvSpPr>
            <a:spLocks noGrp="1"/>
          </p:cNvSpPr>
          <p:nvPr>
            <p:ph type="title"/>
          </p:nvPr>
        </p:nvSpPr>
        <p:spPr>
          <a:xfrm>
            <a:off x="829781" y="2708804"/>
            <a:ext cx="3698803" cy="1440394"/>
          </a:xfrm>
          <a:noFill/>
          <a:ln>
            <a:solidFill>
              <a:schemeClr val="tx1"/>
            </a:solidFill>
          </a:ln>
        </p:spPr>
        <p:txBody>
          <a:bodyPr>
            <a:normAutofit/>
          </a:bodyPr>
          <a:lstStyle/>
          <a:p>
            <a:r>
              <a:rPr lang="en-GB" dirty="0">
                <a:solidFill>
                  <a:schemeClr val="bg1"/>
                </a:solidFill>
              </a:rPr>
              <a:t>CRITICAL ENGAGEMENT </a:t>
            </a:r>
          </a:p>
        </p:txBody>
      </p:sp>
      <p:sp>
        <p:nvSpPr>
          <p:cNvPr id="21" name="Rectangle 14">
            <a:extLst>
              <a:ext uri="{FF2B5EF4-FFF2-40B4-BE49-F238E27FC236}">
                <a16:creationId xmlns:a16="http://schemas.microsoft.com/office/drawing/2014/main" id="{FB403EBD-907E-4D59-98D4-A72CD1063C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5061" y="-2"/>
            <a:ext cx="6876939" cy="6858002"/>
          </a:xfrm>
          <a:prstGeom prst="rect">
            <a:avLst/>
          </a:prstGeom>
          <a:solidFill>
            <a:schemeClr val="tx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ntent Placeholder 2">
            <a:extLst>
              <a:ext uri="{FF2B5EF4-FFF2-40B4-BE49-F238E27FC236}">
                <a16:creationId xmlns:a16="http://schemas.microsoft.com/office/drawing/2014/main" id="{D676A6C1-984C-0B4A-816F-ABF7F215A75C}"/>
              </a:ext>
            </a:extLst>
          </p:cNvPr>
          <p:cNvSpPr>
            <a:spLocks noGrp="1"/>
          </p:cNvSpPr>
          <p:nvPr>
            <p:ph idx="1"/>
          </p:nvPr>
        </p:nvSpPr>
        <p:spPr>
          <a:xfrm>
            <a:off x="6049182" y="802638"/>
            <a:ext cx="5408696" cy="5913472"/>
          </a:xfrm>
        </p:spPr>
        <p:txBody>
          <a:bodyPr anchor="ctr">
            <a:normAutofit fontScale="92500" lnSpcReduction="10000"/>
          </a:bodyPr>
          <a:lstStyle/>
          <a:p>
            <a:r>
              <a:rPr lang="en-GB" dirty="0">
                <a:solidFill>
                  <a:schemeClr val="bg1"/>
                </a:solidFill>
              </a:rPr>
              <a:t>You need to be aware that this does not just mean criticism (which can lack objectivity), but rather it means well-considered, constructive writing which examines and questions values (including your own). </a:t>
            </a:r>
          </a:p>
          <a:p>
            <a:r>
              <a:rPr lang="en-GB" dirty="0">
                <a:solidFill>
                  <a:schemeClr val="bg1"/>
                </a:solidFill>
              </a:rPr>
              <a:t>This allows you to make judgements, but only after you have analysed and interpreted the relevant ideas. </a:t>
            </a:r>
          </a:p>
          <a:p>
            <a:r>
              <a:rPr lang="en-GB" dirty="0">
                <a:solidFill>
                  <a:schemeClr val="bg1"/>
                </a:solidFill>
              </a:rPr>
              <a:t>There is always a need to question assumptions, and critical engagement is the primary way we can do this. </a:t>
            </a:r>
          </a:p>
          <a:p>
            <a:r>
              <a:rPr lang="en-GB" dirty="0">
                <a:solidFill>
                  <a:schemeClr val="bg1"/>
                </a:solidFill>
              </a:rPr>
              <a:t>Gathering evidence of divergent points of view also provides opportunities for evaluation and critical engagement. </a:t>
            </a:r>
          </a:p>
          <a:p>
            <a:r>
              <a:rPr lang="en-GB" dirty="0">
                <a:solidFill>
                  <a:schemeClr val="bg1"/>
                </a:solidFill>
              </a:rPr>
              <a:t>Because being objective means always being open to divergent points of view, it is perfectly acceptable to produce writing that is open-ended in its findings. Open-ended does not mean you need to be vague, only that you do not have to fix your arguments one way or another – it is often possible, particularly when interpreting potential meanings in the visual arts, to argue for more than one meaning/idea. Remember, one of the 1st class assessment criteria we list is “arguments may be complex and open-ended”.</a:t>
            </a:r>
            <a:br>
              <a:rPr lang="en-GB" b="1" dirty="0">
                <a:solidFill>
                  <a:schemeClr val="bg1"/>
                </a:solidFill>
              </a:rPr>
            </a:br>
            <a:endParaRPr lang="en-GB" b="1" dirty="0">
              <a:solidFill>
                <a:schemeClr val="bg1"/>
              </a:solidFill>
            </a:endParaRPr>
          </a:p>
        </p:txBody>
      </p:sp>
      <p:sp>
        <p:nvSpPr>
          <p:cNvPr id="5" name="TextBox 4">
            <a:extLst>
              <a:ext uri="{FF2B5EF4-FFF2-40B4-BE49-F238E27FC236}">
                <a16:creationId xmlns:a16="http://schemas.microsoft.com/office/drawing/2014/main" id="{B7702221-BB2F-1341-A571-3769E0B6EA2C}"/>
              </a:ext>
            </a:extLst>
          </p:cNvPr>
          <p:cNvSpPr txBox="1"/>
          <p:nvPr/>
        </p:nvSpPr>
        <p:spPr>
          <a:xfrm>
            <a:off x="1284790" y="2893671"/>
            <a:ext cx="184731"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75094402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CD71EF94-A8B4-5A4B-814C-20480FDECC13}"/>
              </a:ext>
            </a:extLst>
          </p:cNvPr>
          <p:cNvSpPr>
            <a:spLocks noGrp="1"/>
          </p:cNvSpPr>
          <p:nvPr>
            <p:ph type="title"/>
          </p:nvPr>
        </p:nvSpPr>
        <p:spPr>
          <a:xfrm>
            <a:off x="829781" y="2708804"/>
            <a:ext cx="3698803" cy="1440394"/>
          </a:xfrm>
          <a:noFill/>
          <a:ln>
            <a:solidFill>
              <a:schemeClr val="tx1"/>
            </a:solidFill>
          </a:ln>
        </p:spPr>
        <p:txBody>
          <a:bodyPr>
            <a:normAutofit/>
          </a:bodyPr>
          <a:lstStyle/>
          <a:p>
            <a:r>
              <a:rPr lang="en-GB" dirty="0">
                <a:solidFill>
                  <a:schemeClr val="bg1"/>
                </a:solidFill>
              </a:rPr>
              <a:t>WRITING </a:t>
            </a:r>
          </a:p>
        </p:txBody>
      </p:sp>
      <p:sp>
        <p:nvSpPr>
          <p:cNvPr id="21" name="Rectangle 14">
            <a:extLst>
              <a:ext uri="{FF2B5EF4-FFF2-40B4-BE49-F238E27FC236}">
                <a16:creationId xmlns:a16="http://schemas.microsoft.com/office/drawing/2014/main" id="{FB403EBD-907E-4D59-98D4-A72CD1063C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5061" y="-2"/>
            <a:ext cx="6876939" cy="6858002"/>
          </a:xfrm>
          <a:prstGeom prst="rect">
            <a:avLst/>
          </a:prstGeom>
          <a:solidFill>
            <a:schemeClr val="tx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ntent Placeholder 2">
            <a:extLst>
              <a:ext uri="{FF2B5EF4-FFF2-40B4-BE49-F238E27FC236}">
                <a16:creationId xmlns:a16="http://schemas.microsoft.com/office/drawing/2014/main" id="{D676A6C1-984C-0B4A-816F-ABF7F215A75C}"/>
              </a:ext>
            </a:extLst>
          </p:cNvPr>
          <p:cNvSpPr>
            <a:spLocks noGrp="1"/>
          </p:cNvSpPr>
          <p:nvPr>
            <p:ph idx="1"/>
          </p:nvPr>
        </p:nvSpPr>
        <p:spPr>
          <a:xfrm>
            <a:off x="6049182" y="802638"/>
            <a:ext cx="5408696" cy="5913472"/>
          </a:xfrm>
        </p:spPr>
        <p:txBody>
          <a:bodyPr anchor="ctr">
            <a:normAutofit fontScale="85000" lnSpcReduction="10000"/>
          </a:bodyPr>
          <a:lstStyle/>
          <a:p>
            <a:r>
              <a:rPr lang="en-GB" dirty="0">
                <a:solidFill>
                  <a:schemeClr val="bg1"/>
                </a:solidFill>
              </a:rPr>
              <a:t>Some common problems Plagiarism and pastiche Plagiarism is the word-for-word copying of passages from books, articles, research papers etc. without acknowledgement, or passing off the work of other people as one's own. It is a serious offence (known as Unfair Practice) and is subject to disciplinary proceedings.</a:t>
            </a:r>
          </a:p>
          <a:p>
            <a:r>
              <a:rPr lang="en-GB" dirty="0">
                <a:solidFill>
                  <a:schemeClr val="bg1"/>
                </a:solidFill>
              </a:rPr>
              <a:t>Pastiche is the transcription, with only slight alterations, of passages of text written by others, passing it off as your own. It can be very easily recognised and is also a serious offence. You should rephrase everything you read in your own words.</a:t>
            </a:r>
          </a:p>
          <a:p>
            <a:r>
              <a:rPr lang="en-GB" dirty="0">
                <a:solidFill>
                  <a:schemeClr val="bg1"/>
                </a:solidFill>
              </a:rPr>
              <a:t>You must not substantially repeat past written work of your own. This is because you have already been assessed for that work and therefore cannot be assessed for it twice.</a:t>
            </a:r>
          </a:p>
          <a:p>
            <a:r>
              <a:rPr lang="en-GB" dirty="0">
                <a:solidFill>
                  <a:schemeClr val="bg1"/>
                </a:solidFill>
              </a:rPr>
              <a:t>Also note, you must not submit work for grading which is substantially different in its subject from the area of research discussed with your supervisor and agreed at earlier tutorials. If you start to change the direction of your essay make your supervisor aware of this in tutorials. To revise your work without consultation in this way is likely to raise questions of unfair practice (since your supervisor cannot confirm the authenticity of the development of your essay).</a:t>
            </a:r>
          </a:p>
          <a:p>
            <a:br>
              <a:rPr lang="en-GB" b="1" dirty="0">
                <a:solidFill>
                  <a:schemeClr val="bg1"/>
                </a:solidFill>
              </a:rPr>
            </a:br>
            <a:endParaRPr lang="en-GB" b="1" dirty="0">
              <a:solidFill>
                <a:schemeClr val="bg1"/>
              </a:solidFill>
            </a:endParaRPr>
          </a:p>
        </p:txBody>
      </p:sp>
      <p:sp>
        <p:nvSpPr>
          <p:cNvPr id="5" name="TextBox 4">
            <a:extLst>
              <a:ext uri="{FF2B5EF4-FFF2-40B4-BE49-F238E27FC236}">
                <a16:creationId xmlns:a16="http://schemas.microsoft.com/office/drawing/2014/main" id="{B7702221-BB2F-1341-A571-3769E0B6EA2C}"/>
              </a:ext>
            </a:extLst>
          </p:cNvPr>
          <p:cNvSpPr txBox="1"/>
          <p:nvPr/>
        </p:nvSpPr>
        <p:spPr>
          <a:xfrm>
            <a:off x="1284790" y="2893671"/>
            <a:ext cx="184731"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297885976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CD71EF94-A8B4-5A4B-814C-20480FDECC13}"/>
              </a:ext>
            </a:extLst>
          </p:cNvPr>
          <p:cNvSpPr>
            <a:spLocks noGrp="1"/>
          </p:cNvSpPr>
          <p:nvPr>
            <p:ph type="title"/>
          </p:nvPr>
        </p:nvSpPr>
        <p:spPr>
          <a:xfrm>
            <a:off x="829781" y="2708804"/>
            <a:ext cx="3698803" cy="1440394"/>
          </a:xfrm>
          <a:noFill/>
          <a:ln>
            <a:solidFill>
              <a:schemeClr val="tx1"/>
            </a:solidFill>
          </a:ln>
        </p:spPr>
        <p:txBody>
          <a:bodyPr>
            <a:normAutofit/>
          </a:bodyPr>
          <a:lstStyle/>
          <a:p>
            <a:r>
              <a:rPr lang="en-GB" dirty="0">
                <a:solidFill>
                  <a:schemeClr val="bg1"/>
                </a:solidFill>
              </a:rPr>
              <a:t>Quotations</a:t>
            </a:r>
          </a:p>
        </p:txBody>
      </p:sp>
      <p:sp>
        <p:nvSpPr>
          <p:cNvPr id="21" name="Rectangle 14">
            <a:extLst>
              <a:ext uri="{FF2B5EF4-FFF2-40B4-BE49-F238E27FC236}">
                <a16:creationId xmlns:a16="http://schemas.microsoft.com/office/drawing/2014/main" id="{FB403EBD-907E-4D59-98D4-A72CD1063C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5061" y="-2"/>
            <a:ext cx="6876939" cy="6858002"/>
          </a:xfrm>
          <a:prstGeom prst="rect">
            <a:avLst/>
          </a:prstGeom>
          <a:solidFill>
            <a:schemeClr val="tx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ntent Placeholder 2">
            <a:extLst>
              <a:ext uri="{FF2B5EF4-FFF2-40B4-BE49-F238E27FC236}">
                <a16:creationId xmlns:a16="http://schemas.microsoft.com/office/drawing/2014/main" id="{D676A6C1-984C-0B4A-816F-ABF7F215A75C}"/>
              </a:ext>
            </a:extLst>
          </p:cNvPr>
          <p:cNvSpPr>
            <a:spLocks noGrp="1"/>
          </p:cNvSpPr>
          <p:nvPr>
            <p:ph idx="1"/>
          </p:nvPr>
        </p:nvSpPr>
        <p:spPr>
          <a:xfrm>
            <a:off x="6049182" y="802638"/>
            <a:ext cx="5408696" cy="5913472"/>
          </a:xfrm>
        </p:spPr>
        <p:txBody>
          <a:bodyPr anchor="ctr">
            <a:normAutofit/>
          </a:bodyPr>
          <a:lstStyle/>
          <a:p>
            <a:r>
              <a:rPr lang="en-GB" dirty="0">
                <a:solidFill>
                  <a:schemeClr val="bg1"/>
                </a:solidFill>
              </a:rPr>
              <a:t>These should be used sparingly and should usually be brief. They should not give information or views from basic textbooks, but should be used to illustrate or support a point you have made, or to introduce another person's interesting or unusual viewpoint. </a:t>
            </a:r>
          </a:p>
          <a:p>
            <a:r>
              <a:rPr lang="en-GB" dirty="0">
                <a:solidFill>
                  <a:schemeClr val="bg1"/>
                </a:solidFill>
              </a:rPr>
              <a:t>Using quotes also allows you to demonstrate your range of research. Quotations under three lines long are kept within the main body the text in single (“…” inverted commas). </a:t>
            </a:r>
          </a:p>
          <a:p>
            <a:r>
              <a:rPr lang="en-GB" dirty="0">
                <a:solidFill>
                  <a:schemeClr val="bg1"/>
                </a:solidFill>
              </a:rPr>
              <a:t>Always remember to be consistent. Longer quotations (30+ words or more) should be indented from the main body of text and appear as a separate, single-spaced block of text with no inverted commas. </a:t>
            </a:r>
          </a:p>
          <a:p>
            <a:r>
              <a:rPr lang="en-GB" dirty="0">
                <a:solidFill>
                  <a:schemeClr val="bg1"/>
                </a:solidFill>
              </a:rPr>
              <a:t>There should not be too many of these ‘block’ quotations.</a:t>
            </a:r>
          </a:p>
          <a:p>
            <a:pPr marL="0" indent="0">
              <a:buNone/>
            </a:pPr>
            <a:br>
              <a:rPr lang="en-GB" b="1" dirty="0">
                <a:solidFill>
                  <a:schemeClr val="bg1"/>
                </a:solidFill>
              </a:rPr>
            </a:br>
            <a:endParaRPr lang="en-GB" b="1" dirty="0">
              <a:solidFill>
                <a:schemeClr val="bg1"/>
              </a:solidFill>
            </a:endParaRPr>
          </a:p>
        </p:txBody>
      </p:sp>
      <p:sp>
        <p:nvSpPr>
          <p:cNvPr id="5" name="TextBox 4">
            <a:extLst>
              <a:ext uri="{FF2B5EF4-FFF2-40B4-BE49-F238E27FC236}">
                <a16:creationId xmlns:a16="http://schemas.microsoft.com/office/drawing/2014/main" id="{B7702221-BB2F-1341-A571-3769E0B6EA2C}"/>
              </a:ext>
            </a:extLst>
          </p:cNvPr>
          <p:cNvSpPr txBox="1"/>
          <p:nvPr/>
        </p:nvSpPr>
        <p:spPr>
          <a:xfrm>
            <a:off x="1284790" y="2893671"/>
            <a:ext cx="184731"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262687624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CD71EF94-A8B4-5A4B-814C-20480FDECC13}"/>
              </a:ext>
            </a:extLst>
          </p:cNvPr>
          <p:cNvSpPr>
            <a:spLocks noGrp="1"/>
          </p:cNvSpPr>
          <p:nvPr>
            <p:ph type="title"/>
          </p:nvPr>
        </p:nvSpPr>
        <p:spPr>
          <a:xfrm>
            <a:off x="829781" y="2708804"/>
            <a:ext cx="3698803" cy="1440394"/>
          </a:xfrm>
          <a:noFill/>
          <a:ln>
            <a:solidFill>
              <a:schemeClr val="tx1"/>
            </a:solidFill>
          </a:ln>
        </p:spPr>
        <p:txBody>
          <a:bodyPr>
            <a:normAutofit/>
          </a:bodyPr>
          <a:lstStyle/>
          <a:p>
            <a:r>
              <a:rPr lang="en-GB" dirty="0">
                <a:solidFill>
                  <a:schemeClr val="bg1"/>
                </a:solidFill>
              </a:rPr>
              <a:t>Paragraphs</a:t>
            </a:r>
          </a:p>
        </p:txBody>
      </p:sp>
      <p:sp>
        <p:nvSpPr>
          <p:cNvPr id="21" name="Rectangle 14">
            <a:extLst>
              <a:ext uri="{FF2B5EF4-FFF2-40B4-BE49-F238E27FC236}">
                <a16:creationId xmlns:a16="http://schemas.microsoft.com/office/drawing/2014/main" id="{FB403EBD-907E-4D59-98D4-A72CD1063C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5061" y="-2"/>
            <a:ext cx="6876939" cy="6858002"/>
          </a:xfrm>
          <a:prstGeom prst="rect">
            <a:avLst/>
          </a:prstGeom>
          <a:solidFill>
            <a:schemeClr val="tx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ntent Placeholder 2">
            <a:extLst>
              <a:ext uri="{FF2B5EF4-FFF2-40B4-BE49-F238E27FC236}">
                <a16:creationId xmlns:a16="http://schemas.microsoft.com/office/drawing/2014/main" id="{D676A6C1-984C-0B4A-816F-ABF7F215A75C}"/>
              </a:ext>
            </a:extLst>
          </p:cNvPr>
          <p:cNvSpPr>
            <a:spLocks noGrp="1"/>
          </p:cNvSpPr>
          <p:nvPr>
            <p:ph idx="1"/>
          </p:nvPr>
        </p:nvSpPr>
        <p:spPr>
          <a:xfrm>
            <a:off x="6049182" y="802638"/>
            <a:ext cx="5408696" cy="5913472"/>
          </a:xfrm>
        </p:spPr>
        <p:txBody>
          <a:bodyPr anchor="ctr">
            <a:normAutofit/>
          </a:bodyPr>
          <a:lstStyle/>
          <a:p>
            <a:r>
              <a:rPr lang="en-GB" dirty="0">
                <a:solidFill>
                  <a:schemeClr val="bg1"/>
                </a:solidFill>
              </a:rPr>
              <a:t>Paragraphs are a device to help the reader follow the key stages of an argument clearly. </a:t>
            </a:r>
          </a:p>
          <a:p>
            <a:r>
              <a:rPr lang="en-GB" dirty="0">
                <a:solidFill>
                  <a:schemeClr val="bg1"/>
                </a:solidFill>
              </a:rPr>
              <a:t>Each paragraph should make and discuss one particular point and should be linked to the paragraphs before and after in some way so that there is a logical development of the argument. </a:t>
            </a:r>
          </a:p>
          <a:p>
            <a:r>
              <a:rPr lang="en-GB" dirty="0">
                <a:solidFill>
                  <a:schemeClr val="bg1"/>
                </a:solidFill>
              </a:rPr>
              <a:t>Paragraphs should neither be too long (rambling and confused), nor too short (disjointed). Not less than 4/5 lines and not more than 20/25 lines is a rough rule of thumb. To make paragraphs clear, leave a space (i.e. press the return key) between paragraphs. </a:t>
            </a:r>
          </a:p>
          <a:p>
            <a:pPr marL="0" indent="0">
              <a:buNone/>
            </a:pPr>
            <a:endParaRPr lang="en-GB" b="1" dirty="0">
              <a:solidFill>
                <a:schemeClr val="bg1"/>
              </a:solidFill>
            </a:endParaRPr>
          </a:p>
        </p:txBody>
      </p:sp>
      <p:sp>
        <p:nvSpPr>
          <p:cNvPr id="5" name="TextBox 4">
            <a:extLst>
              <a:ext uri="{FF2B5EF4-FFF2-40B4-BE49-F238E27FC236}">
                <a16:creationId xmlns:a16="http://schemas.microsoft.com/office/drawing/2014/main" id="{B7702221-BB2F-1341-A571-3769E0B6EA2C}"/>
              </a:ext>
            </a:extLst>
          </p:cNvPr>
          <p:cNvSpPr txBox="1"/>
          <p:nvPr/>
        </p:nvSpPr>
        <p:spPr>
          <a:xfrm>
            <a:off x="1284790" y="2893671"/>
            <a:ext cx="184731"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247448179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CD71EF94-A8B4-5A4B-814C-20480FDECC13}"/>
              </a:ext>
            </a:extLst>
          </p:cNvPr>
          <p:cNvSpPr>
            <a:spLocks noGrp="1"/>
          </p:cNvSpPr>
          <p:nvPr>
            <p:ph type="title"/>
          </p:nvPr>
        </p:nvSpPr>
        <p:spPr>
          <a:xfrm>
            <a:off x="829781" y="2708804"/>
            <a:ext cx="3698803" cy="1440394"/>
          </a:xfrm>
          <a:noFill/>
          <a:ln>
            <a:solidFill>
              <a:schemeClr val="tx1"/>
            </a:solidFill>
          </a:ln>
        </p:spPr>
        <p:txBody>
          <a:bodyPr>
            <a:normAutofit/>
          </a:bodyPr>
          <a:lstStyle/>
          <a:p>
            <a:r>
              <a:rPr lang="en-GB" dirty="0">
                <a:solidFill>
                  <a:schemeClr val="bg1"/>
                </a:solidFill>
              </a:rPr>
              <a:t>Personalising </a:t>
            </a:r>
          </a:p>
        </p:txBody>
      </p:sp>
      <p:sp>
        <p:nvSpPr>
          <p:cNvPr id="21" name="Rectangle 14">
            <a:extLst>
              <a:ext uri="{FF2B5EF4-FFF2-40B4-BE49-F238E27FC236}">
                <a16:creationId xmlns:a16="http://schemas.microsoft.com/office/drawing/2014/main" id="{FB403EBD-907E-4D59-98D4-A72CD1063C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5061" y="-2"/>
            <a:ext cx="6876939" cy="6858002"/>
          </a:xfrm>
          <a:prstGeom prst="rect">
            <a:avLst/>
          </a:prstGeom>
          <a:solidFill>
            <a:schemeClr val="tx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ntent Placeholder 2">
            <a:extLst>
              <a:ext uri="{FF2B5EF4-FFF2-40B4-BE49-F238E27FC236}">
                <a16:creationId xmlns:a16="http://schemas.microsoft.com/office/drawing/2014/main" id="{D676A6C1-984C-0B4A-816F-ABF7F215A75C}"/>
              </a:ext>
            </a:extLst>
          </p:cNvPr>
          <p:cNvSpPr>
            <a:spLocks noGrp="1"/>
          </p:cNvSpPr>
          <p:nvPr>
            <p:ph idx="1"/>
          </p:nvPr>
        </p:nvSpPr>
        <p:spPr>
          <a:xfrm>
            <a:off x="6049182" y="802638"/>
            <a:ext cx="5408696" cy="5913472"/>
          </a:xfrm>
        </p:spPr>
        <p:txBody>
          <a:bodyPr anchor="ctr">
            <a:normAutofit/>
          </a:bodyPr>
          <a:lstStyle/>
          <a:p>
            <a:r>
              <a:rPr lang="en-GB" dirty="0">
                <a:solidFill>
                  <a:schemeClr val="bg1"/>
                </a:solidFill>
              </a:rPr>
              <a:t>Since your extended essay does not simply express your own personal point of view, but should present an argument based on reading, evidence and example, 'I feel', 'I believe', 'I think', 'in my opinion' etc. are often inappropriate. </a:t>
            </a:r>
          </a:p>
          <a:p>
            <a:r>
              <a:rPr lang="en-GB" b="1" dirty="0">
                <a:solidFill>
                  <a:schemeClr val="bg1"/>
                </a:solidFill>
              </a:rPr>
              <a:t>However, </a:t>
            </a:r>
            <a:r>
              <a:rPr lang="en-GB" dirty="0">
                <a:solidFill>
                  <a:schemeClr val="bg1"/>
                </a:solidFill>
              </a:rPr>
              <a:t>where a personal anecdote, viewpoint or piece of work is being described, ‘</a:t>
            </a:r>
            <a:r>
              <a:rPr lang="en-GB" dirty="0" err="1">
                <a:solidFill>
                  <a:schemeClr val="bg1"/>
                </a:solidFill>
              </a:rPr>
              <a:t>Iʼ</a:t>
            </a:r>
            <a:r>
              <a:rPr lang="en-GB" dirty="0">
                <a:solidFill>
                  <a:schemeClr val="bg1"/>
                </a:solidFill>
              </a:rPr>
              <a:t> may be appropriate. </a:t>
            </a:r>
          </a:p>
          <a:p>
            <a:r>
              <a:rPr lang="en-GB" dirty="0">
                <a:solidFill>
                  <a:schemeClr val="bg1"/>
                </a:solidFill>
              </a:rPr>
              <a:t>This should not happen often. Your introduction is probably the best place ‘I’ is best used, as it demonstrates you have an interest in your chosen topic and what you intend to research.</a:t>
            </a:r>
          </a:p>
          <a:p>
            <a:pPr marL="0" indent="0">
              <a:buNone/>
            </a:pPr>
            <a:endParaRPr lang="en-GB" b="1" dirty="0">
              <a:solidFill>
                <a:schemeClr val="bg1"/>
              </a:solidFill>
            </a:endParaRPr>
          </a:p>
        </p:txBody>
      </p:sp>
      <p:sp>
        <p:nvSpPr>
          <p:cNvPr id="5" name="TextBox 4">
            <a:extLst>
              <a:ext uri="{FF2B5EF4-FFF2-40B4-BE49-F238E27FC236}">
                <a16:creationId xmlns:a16="http://schemas.microsoft.com/office/drawing/2014/main" id="{B7702221-BB2F-1341-A571-3769E0B6EA2C}"/>
              </a:ext>
            </a:extLst>
          </p:cNvPr>
          <p:cNvSpPr txBox="1"/>
          <p:nvPr/>
        </p:nvSpPr>
        <p:spPr>
          <a:xfrm>
            <a:off x="1284790" y="2893671"/>
            <a:ext cx="184731"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170345158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CD71EF94-A8B4-5A4B-814C-20480FDECC13}"/>
              </a:ext>
            </a:extLst>
          </p:cNvPr>
          <p:cNvSpPr>
            <a:spLocks noGrp="1"/>
          </p:cNvSpPr>
          <p:nvPr>
            <p:ph type="title"/>
          </p:nvPr>
        </p:nvSpPr>
        <p:spPr>
          <a:xfrm>
            <a:off x="829781" y="2708804"/>
            <a:ext cx="3698803" cy="1440394"/>
          </a:xfrm>
          <a:noFill/>
          <a:ln>
            <a:solidFill>
              <a:schemeClr val="tx1"/>
            </a:solidFill>
          </a:ln>
        </p:spPr>
        <p:txBody>
          <a:bodyPr>
            <a:normAutofit fontScale="90000"/>
          </a:bodyPr>
          <a:lstStyle/>
          <a:p>
            <a:r>
              <a:rPr lang="en-GB" dirty="0">
                <a:solidFill>
                  <a:schemeClr val="bg1"/>
                </a:solidFill>
              </a:rPr>
              <a:t>REFERENCING and BIBLIOGRAPHY</a:t>
            </a:r>
          </a:p>
        </p:txBody>
      </p:sp>
      <p:sp>
        <p:nvSpPr>
          <p:cNvPr id="21" name="Rectangle 14">
            <a:extLst>
              <a:ext uri="{FF2B5EF4-FFF2-40B4-BE49-F238E27FC236}">
                <a16:creationId xmlns:a16="http://schemas.microsoft.com/office/drawing/2014/main" id="{FB403EBD-907E-4D59-98D4-A72CD1063C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5061" y="-2"/>
            <a:ext cx="6876939" cy="6858002"/>
          </a:xfrm>
          <a:prstGeom prst="rect">
            <a:avLst/>
          </a:prstGeom>
          <a:solidFill>
            <a:schemeClr val="tx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ntent Placeholder 2">
            <a:extLst>
              <a:ext uri="{FF2B5EF4-FFF2-40B4-BE49-F238E27FC236}">
                <a16:creationId xmlns:a16="http://schemas.microsoft.com/office/drawing/2014/main" id="{D676A6C1-984C-0B4A-816F-ABF7F215A75C}"/>
              </a:ext>
            </a:extLst>
          </p:cNvPr>
          <p:cNvSpPr>
            <a:spLocks noGrp="1"/>
          </p:cNvSpPr>
          <p:nvPr>
            <p:ph idx="1"/>
          </p:nvPr>
        </p:nvSpPr>
        <p:spPr>
          <a:xfrm>
            <a:off x="6049182" y="802638"/>
            <a:ext cx="5408696" cy="5913472"/>
          </a:xfrm>
        </p:spPr>
        <p:txBody>
          <a:bodyPr anchor="ctr">
            <a:normAutofit/>
          </a:bodyPr>
          <a:lstStyle/>
          <a:p>
            <a:r>
              <a:rPr lang="en-GB" dirty="0">
                <a:solidFill>
                  <a:schemeClr val="bg1"/>
                </a:solidFill>
              </a:rPr>
              <a:t>The function of references is to acknowledge the sources you have used in the main body of your text, this is called citation. </a:t>
            </a:r>
          </a:p>
          <a:p>
            <a:r>
              <a:rPr lang="en-GB" dirty="0">
                <a:solidFill>
                  <a:schemeClr val="bg1"/>
                </a:solidFill>
              </a:rPr>
              <a:t>All quotations should be referenced as well as lines of argument derived from your research sources. </a:t>
            </a:r>
          </a:p>
          <a:p>
            <a:r>
              <a:rPr lang="en-GB" dirty="0">
                <a:solidFill>
                  <a:schemeClr val="bg1"/>
                </a:solidFill>
              </a:rPr>
              <a:t>Providing references demonstrates how widely you have read around your subject – they tell a story to the reader (e.g. if all your references are from only one or two sources you have clearly not researched your topic widely). </a:t>
            </a:r>
          </a:p>
          <a:p>
            <a:r>
              <a:rPr lang="en-GB" dirty="0">
                <a:solidFill>
                  <a:schemeClr val="bg1"/>
                </a:solidFill>
              </a:rPr>
              <a:t>It is also important to use references to guard against accusations of plagiarism.</a:t>
            </a:r>
          </a:p>
          <a:p>
            <a:r>
              <a:rPr lang="en-GB" dirty="0">
                <a:solidFill>
                  <a:schemeClr val="bg1"/>
                </a:solidFill>
              </a:rPr>
              <a:t>When using the Harvard system, you must be thorough and consistent. You should be familiar with referencing by this stage of your studies, but below is a reminder. If you are quoting a piece of writing which is already quoted in another source, you must reference the source you read it in and NOT the reference given for it in your source.</a:t>
            </a:r>
          </a:p>
          <a:p>
            <a:pPr marL="0" indent="0">
              <a:buNone/>
            </a:pPr>
            <a:endParaRPr lang="en-GB" b="1" dirty="0">
              <a:solidFill>
                <a:schemeClr val="bg1"/>
              </a:solidFill>
            </a:endParaRPr>
          </a:p>
        </p:txBody>
      </p:sp>
      <p:sp>
        <p:nvSpPr>
          <p:cNvPr id="5" name="TextBox 4">
            <a:extLst>
              <a:ext uri="{FF2B5EF4-FFF2-40B4-BE49-F238E27FC236}">
                <a16:creationId xmlns:a16="http://schemas.microsoft.com/office/drawing/2014/main" id="{B7702221-BB2F-1341-A571-3769E0B6EA2C}"/>
              </a:ext>
            </a:extLst>
          </p:cNvPr>
          <p:cNvSpPr txBox="1"/>
          <p:nvPr/>
        </p:nvSpPr>
        <p:spPr>
          <a:xfrm>
            <a:off x="1284790" y="2893671"/>
            <a:ext cx="184731"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346880220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CD71EF94-A8B4-5A4B-814C-20480FDECC13}"/>
              </a:ext>
            </a:extLst>
          </p:cNvPr>
          <p:cNvSpPr>
            <a:spLocks noGrp="1"/>
          </p:cNvSpPr>
          <p:nvPr>
            <p:ph type="title"/>
          </p:nvPr>
        </p:nvSpPr>
        <p:spPr>
          <a:xfrm>
            <a:off x="829781" y="2708804"/>
            <a:ext cx="3698803" cy="1440394"/>
          </a:xfrm>
          <a:noFill/>
          <a:ln>
            <a:solidFill>
              <a:schemeClr val="tx1"/>
            </a:solidFill>
          </a:ln>
        </p:spPr>
        <p:txBody>
          <a:bodyPr>
            <a:normAutofit/>
          </a:bodyPr>
          <a:lstStyle/>
          <a:p>
            <a:r>
              <a:rPr lang="en-GB" dirty="0">
                <a:solidFill>
                  <a:schemeClr val="bg1"/>
                </a:solidFill>
              </a:rPr>
              <a:t>In-text Citations</a:t>
            </a:r>
          </a:p>
        </p:txBody>
      </p:sp>
      <p:sp>
        <p:nvSpPr>
          <p:cNvPr id="21" name="Rectangle 14">
            <a:extLst>
              <a:ext uri="{FF2B5EF4-FFF2-40B4-BE49-F238E27FC236}">
                <a16:creationId xmlns:a16="http://schemas.microsoft.com/office/drawing/2014/main" id="{FB403EBD-907E-4D59-98D4-A72CD1063C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5061" y="-2"/>
            <a:ext cx="6876939" cy="6858002"/>
          </a:xfrm>
          <a:prstGeom prst="rect">
            <a:avLst/>
          </a:prstGeom>
          <a:solidFill>
            <a:schemeClr val="tx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ntent Placeholder 2">
            <a:extLst>
              <a:ext uri="{FF2B5EF4-FFF2-40B4-BE49-F238E27FC236}">
                <a16:creationId xmlns:a16="http://schemas.microsoft.com/office/drawing/2014/main" id="{D676A6C1-984C-0B4A-816F-ABF7F215A75C}"/>
              </a:ext>
            </a:extLst>
          </p:cNvPr>
          <p:cNvSpPr>
            <a:spLocks noGrp="1"/>
          </p:cNvSpPr>
          <p:nvPr>
            <p:ph idx="1"/>
          </p:nvPr>
        </p:nvSpPr>
        <p:spPr>
          <a:xfrm>
            <a:off x="6049182" y="802638"/>
            <a:ext cx="5408696" cy="5913472"/>
          </a:xfrm>
        </p:spPr>
        <p:txBody>
          <a:bodyPr anchor="ctr">
            <a:normAutofit/>
          </a:bodyPr>
          <a:lstStyle/>
          <a:p>
            <a:r>
              <a:rPr lang="en-GB" dirty="0">
                <a:solidFill>
                  <a:schemeClr val="bg1"/>
                </a:solidFill>
              </a:rPr>
              <a:t>These are used when referring to a source of information within the text of your assignment to show where it came from. </a:t>
            </a:r>
          </a:p>
          <a:p>
            <a:r>
              <a:rPr lang="en-GB" dirty="0">
                <a:solidFill>
                  <a:schemeClr val="bg1"/>
                </a:solidFill>
              </a:rPr>
              <a:t>They are abbreviated details of the source you are referring to and generally consist of the author’s/editor’s family name, year of publication and, if required, page numbers e.g. (Smith, 2016, p.5). </a:t>
            </a:r>
          </a:p>
          <a:p>
            <a:r>
              <a:rPr lang="en-GB" dirty="0">
                <a:solidFill>
                  <a:schemeClr val="bg1"/>
                </a:solidFill>
              </a:rPr>
              <a:t>You do not need to include the author’s surname in the in-text citation if it is referred to within the body of your work e.g. According to Smith (2016, p.6). This would just be unnecessary repetition!</a:t>
            </a:r>
          </a:p>
          <a:p>
            <a:pPr marL="0" indent="0">
              <a:buNone/>
            </a:pPr>
            <a:endParaRPr lang="en-GB" b="1" dirty="0">
              <a:solidFill>
                <a:schemeClr val="bg1"/>
              </a:solidFill>
            </a:endParaRPr>
          </a:p>
        </p:txBody>
      </p:sp>
      <p:sp>
        <p:nvSpPr>
          <p:cNvPr id="5" name="TextBox 4">
            <a:extLst>
              <a:ext uri="{FF2B5EF4-FFF2-40B4-BE49-F238E27FC236}">
                <a16:creationId xmlns:a16="http://schemas.microsoft.com/office/drawing/2014/main" id="{B7702221-BB2F-1341-A571-3769E0B6EA2C}"/>
              </a:ext>
            </a:extLst>
          </p:cNvPr>
          <p:cNvSpPr txBox="1"/>
          <p:nvPr/>
        </p:nvSpPr>
        <p:spPr>
          <a:xfrm>
            <a:off x="1284790" y="2893671"/>
            <a:ext cx="184731"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15795841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CD71EF94-A8B4-5A4B-814C-20480FDECC13}"/>
              </a:ext>
            </a:extLst>
          </p:cNvPr>
          <p:cNvSpPr>
            <a:spLocks noGrp="1"/>
          </p:cNvSpPr>
          <p:nvPr>
            <p:ph type="title"/>
          </p:nvPr>
        </p:nvSpPr>
        <p:spPr>
          <a:xfrm>
            <a:off x="829781" y="2708804"/>
            <a:ext cx="3698803" cy="1440394"/>
          </a:xfrm>
          <a:noFill/>
          <a:ln>
            <a:solidFill>
              <a:schemeClr val="tx1"/>
            </a:solidFill>
          </a:ln>
        </p:spPr>
        <p:txBody>
          <a:bodyPr>
            <a:normAutofit/>
          </a:bodyPr>
          <a:lstStyle/>
          <a:p>
            <a:r>
              <a:rPr lang="en-GB" dirty="0">
                <a:solidFill>
                  <a:schemeClr val="bg1"/>
                </a:solidFill>
              </a:rPr>
              <a:t>Reference List/ Bibliography</a:t>
            </a:r>
          </a:p>
        </p:txBody>
      </p:sp>
      <p:sp>
        <p:nvSpPr>
          <p:cNvPr id="21" name="Rectangle 14">
            <a:extLst>
              <a:ext uri="{FF2B5EF4-FFF2-40B4-BE49-F238E27FC236}">
                <a16:creationId xmlns:a16="http://schemas.microsoft.com/office/drawing/2014/main" id="{FB403EBD-907E-4D59-98D4-A72CD1063C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5061" y="-2"/>
            <a:ext cx="6876939" cy="6858002"/>
          </a:xfrm>
          <a:prstGeom prst="rect">
            <a:avLst/>
          </a:prstGeom>
          <a:solidFill>
            <a:schemeClr val="tx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ntent Placeholder 2">
            <a:extLst>
              <a:ext uri="{FF2B5EF4-FFF2-40B4-BE49-F238E27FC236}">
                <a16:creationId xmlns:a16="http://schemas.microsoft.com/office/drawing/2014/main" id="{D676A6C1-984C-0B4A-816F-ABF7F215A75C}"/>
              </a:ext>
            </a:extLst>
          </p:cNvPr>
          <p:cNvSpPr>
            <a:spLocks noGrp="1"/>
          </p:cNvSpPr>
          <p:nvPr>
            <p:ph idx="1"/>
          </p:nvPr>
        </p:nvSpPr>
        <p:spPr>
          <a:xfrm>
            <a:off x="6049182" y="802638"/>
            <a:ext cx="5408696" cy="5913472"/>
          </a:xfrm>
        </p:spPr>
        <p:txBody>
          <a:bodyPr anchor="ctr">
            <a:normAutofit/>
          </a:bodyPr>
          <a:lstStyle/>
          <a:p>
            <a:r>
              <a:rPr lang="en-GB" dirty="0">
                <a:solidFill>
                  <a:schemeClr val="bg1"/>
                </a:solidFill>
              </a:rPr>
              <a:t>The purpose of the in-text citation is to refer you to the full details of the publication within a full reference list or bibliography at the end of your work. </a:t>
            </a:r>
          </a:p>
          <a:p>
            <a:r>
              <a:rPr lang="en-GB" dirty="0">
                <a:solidFill>
                  <a:schemeClr val="bg1"/>
                </a:solidFill>
              </a:rPr>
              <a:t>Full publication details of the citation should be found in the reference list at the end of your assignment. This contains the full bibliographical record of the references cited in your text e.g. </a:t>
            </a:r>
          </a:p>
          <a:p>
            <a:r>
              <a:rPr lang="en-GB" dirty="0">
                <a:solidFill>
                  <a:schemeClr val="bg1"/>
                </a:solidFill>
              </a:rPr>
              <a:t>Smith, E. (2016) </a:t>
            </a:r>
            <a:r>
              <a:rPr lang="en-GB" i="1" dirty="0">
                <a:solidFill>
                  <a:schemeClr val="bg1"/>
                </a:solidFill>
              </a:rPr>
              <a:t>How to improve your research project</a:t>
            </a:r>
            <a:r>
              <a:rPr lang="en-GB" dirty="0">
                <a:solidFill>
                  <a:schemeClr val="bg1"/>
                </a:solidFill>
              </a:rPr>
              <a:t>. 2nd Ed. Plymouth: Kiln Press.</a:t>
            </a:r>
          </a:p>
          <a:p>
            <a:pPr marL="0" indent="0">
              <a:buNone/>
            </a:pPr>
            <a:endParaRPr lang="en-GB" b="1" dirty="0">
              <a:solidFill>
                <a:schemeClr val="bg1"/>
              </a:solidFill>
            </a:endParaRPr>
          </a:p>
        </p:txBody>
      </p:sp>
      <p:sp>
        <p:nvSpPr>
          <p:cNvPr id="5" name="TextBox 4">
            <a:extLst>
              <a:ext uri="{FF2B5EF4-FFF2-40B4-BE49-F238E27FC236}">
                <a16:creationId xmlns:a16="http://schemas.microsoft.com/office/drawing/2014/main" id="{B7702221-BB2F-1341-A571-3769E0B6EA2C}"/>
              </a:ext>
            </a:extLst>
          </p:cNvPr>
          <p:cNvSpPr txBox="1"/>
          <p:nvPr/>
        </p:nvSpPr>
        <p:spPr>
          <a:xfrm>
            <a:off x="1284790" y="2893671"/>
            <a:ext cx="184731"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401584054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CD71EF94-A8B4-5A4B-814C-20480FDECC13}"/>
              </a:ext>
            </a:extLst>
          </p:cNvPr>
          <p:cNvSpPr>
            <a:spLocks noGrp="1"/>
          </p:cNvSpPr>
          <p:nvPr>
            <p:ph type="title"/>
          </p:nvPr>
        </p:nvSpPr>
        <p:spPr>
          <a:xfrm>
            <a:off x="829781" y="2708804"/>
            <a:ext cx="3698803" cy="1440394"/>
          </a:xfrm>
          <a:noFill/>
          <a:ln>
            <a:solidFill>
              <a:schemeClr val="tx1"/>
            </a:solidFill>
          </a:ln>
        </p:spPr>
        <p:txBody>
          <a:bodyPr>
            <a:normAutofit/>
          </a:bodyPr>
          <a:lstStyle/>
          <a:p>
            <a:r>
              <a:rPr lang="en-GB" dirty="0">
                <a:solidFill>
                  <a:schemeClr val="bg1"/>
                </a:solidFill>
              </a:rPr>
              <a:t>Reference List/ Bibliography</a:t>
            </a:r>
          </a:p>
        </p:txBody>
      </p:sp>
      <p:sp>
        <p:nvSpPr>
          <p:cNvPr id="21" name="Rectangle 14">
            <a:extLst>
              <a:ext uri="{FF2B5EF4-FFF2-40B4-BE49-F238E27FC236}">
                <a16:creationId xmlns:a16="http://schemas.microsoft.com/office/drawing/2014/main" id="{FB403EBD-907E-4D59-98D4-A72CD1063C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5061" y="-2"/>
            <a:ext cx="6876939" cy="6858002"/>
          </a:xfrm>
          <a:prstGeom prst="rect">
            <a:avLst/>
          </a:prstGeom>
          <a:solidFill>
            <a:schemeClr val="tx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ntent Placeholder 2">
            <a:extLst>
              <a:ext uri="{FF2B5EF4-FFF2-40B4-BE49-F238E27FC236}">
                <a16:creationId xmlns:a16="http://schemas.microsoft.com/office/drawing/2014/main" id="{D676A6C1-984C-0B4A-816F-ABF7F215A75C}"/>
              </a:ext>
            </a:extLst>
          </p:cNvPr>
          <p:cNvSpPr>
            <a:spLocks noGrp="1"/>
          </p:cNvSpPr>
          <p:nvPr>
            <p:ph idx="1"/>
          </p:nvPr>
        </p:nvSpPr>
        <p:spPr>
          <a:xfrm>
            <a:off x="6049182" y="802638"/>
            <a:ext cx="5408696" cy="5913472"/>
          </a:xfrm>
        </p:spPr>
        <p:txBody>
          <a:bodyPr anchor="ctr">
            <a:normAutofit fontScale="92500"/>
          </a:bodyPr>
          <a:lstStyle/>
          <a:p>
            <a:r>
              <a:rPr lang="en-GB" dirty="0">
                <a:solidFill>
                  <a:schemeClr val="bg1"/>
                </a:solidFill>
              </a:rPr>
              <a:t>It should enable any reader to locate your original source. </a:t>
            </a:r>
          </a:p>
          <a:p>
            <a:r>
              <a:rPr lang="en-GB" dirty="0">
                <a:solidFill>
                  <a:schemeClr val="bg1"/>
                </a:solidFill>
              </a:rPr>
              <a:t>A reference list is arranged in alphabetical order by the author’s family name or, if there is no author, by title. </a:t>
            </a:r>
          </a:p>
          <a:p>
            <a:r>
              <a:rPr lang="en-GB" dirty="0">
                <a:solidFill>
                  <a:schemeClr val="bg1"/>
                </a:solidFill>
              </a:rPr>
              <a:t>A bibliography is usually required for this extended essay.  A bibliography is a list of all the sources you have read for your assignment, whether or not you have cited them in your text and therefore more exhaustive than a reference list.</a:t>
            </a:r>
          </a:p>
          <a:p>
            <a:r>
              <a:rPr lang="en-GB" dirty="0">
                <a:solidFill>
                  <a:schemeClr val="bg1"/>
                </a:solidFill>
              </a:rPr>
              <a:t>Smith, E. (2016) </a:t>
            </a:r>
            <a:r>
              <a:rPr lang="en-GB" i="1" dirty="0">
                <a:solidFill>
                  <a:schemeClr val="bg1"/>
                </a:solidFill>
              </a:rPr>
              <a:t>How to improve your research project.</a:t>
            </a:r>
            <a:r>
              <a:rPr lang="en-GB" dirty="0">
                <a:solidFill>
                  <a:schemeClr val="bg1"/>
                </a:solidFill>
              </a:rPr>
              <a:t> 2nd Ed. Plymouth: Kiln Press. </a:t>
            </a:r>
          </a:p>
          <a:p>
            <a:r>
              <a:rPr lang="en-GB" dirty="0">
                <a:solidFill>
                  <a:schemeClr val="bg1"/>
                </a:solidFill>
              </a:rPr>
              <a:t>• Author’s surname and first initial</a:t>
            </a:r>
          </a:p>
          <a:p>
            <a:r>
              <a:rPr lang="en-GB" dirty="0">
                <a:solidFill>
                  <a:schemeClr val="bg1"/>
                </a:solidFill>
              </a:rPr>
              <a:t>• Publication year in brackets</a:t>
            </a:r>
          </a:p>
          <a:p>
            <a:r>
              <a:rPr lang="en-GB" dirty="0">
                <a:solidFill>
                  <a:schemeClr val="bg1"/>
                </a:solidFill>
              </a:rPr>
              <a:t>• Title in italics</a:t>
            </a:r>
          </a:p>
          <a:p>
            <a:r>
              <a:rPr lang="en-GB" dirty="0">
                <a:solidFill>
                  <a:schemeClr val="bg1"/>
                </a:solidFill>
              </a:rPr>
              <a:t>• Edition (if relevant)</a:t>
            </a:r>
          </a:p>
          <a:p>
            <a:r>
              <a:rPr lang="en-GB" dirty="0">
                <a:solidFill>
                  <a:schemeClr val="bg1"/>
                </a:solidFill>
              </a:rPr>
              <a:t>• Place of publication: Publisher </a:t>
            </a:r>
          </a:p>
          <a:p>
            <a:r>
              <a:rPr lang="en-GB" dirty="0">
                <a:solidFill>
                  <a:schemeClr val="bg1"/>
                </a:solidFill>
              </a:rPr>
              <a:t>If there is no known author, then you must state as such – i.e. ‘Author not known’</a:t>
            </a:r>
          </a:p>
          <a:p>
            <a:pPr marL="0" indent="0">
              <a:buNone/>
            </a:pPr>
            <a:endParaRPr lang="en-GB" b="1" dirty="0">
              <a:solidFill>
                <a:schemeClr val="bg1"/>
              </a:solidFill>
            </a:endParaRPr>
          </a:p>
        </p:txBody>
      </p:sp>
      <p:sp>
        <p:nvSpPr>
          <p:cNvPr id="5" name="TextBox 4">
            <a:extLst>
              <a:ext uri="{FF2B5EF4-FFF2-40B4-BE49-F238E27FC236}">
                <a16:creationId xmlns:a16="http://schemas.microsoft.com/office/drawing/2014/main" id="{B7702221-BB2F-1341-A571-3769E0B6EA2C}"/>
              </a:ext>
            </a:extLst>
          </p:cNvPr>
          <p:cNvSpPr txBox="1"/>
          <p:nvPr/>
        </p:nvSpPr>
        <p:spPr>
          <a:xfrm>
            <a:off x="1284790" y="2893671"/>
            <a:ext cx="184731"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309585230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CD71EF94-A8B4-5A4B-814C-20480FDECC13}"/>
              </a:ext>
            </a:extLst>
          </p:cNvPr>
          <p:cNvSpPr>
            <a:spLocks noGrp="1"/>
          </p:cNvSpPr>
          <p:nvPr>
            <p:ph type="title"/>
          </p:nvPr>
        </p:nvSpPr>
        <p:spPr>
          <a:xfrm>
            <a:off x="829781" y="2708804"/>
            <a:ext cx="3698803" cy="1440394"/>
          </a:xfrm>
          <a:noFill/>
          <a:ln>
            <a:solidFill>
              <a:schemeClr val="tx1"/>
            </a:solidFill>
          </a:ln>
        </p:spPr>
        <p:txBody>
          <a:bodyPr>
            <a:normAutofit/>
          </a:bodyPr>
          <a:lstStyle/>
          <a:p>
            <a:r>
              <a:rPr lang="en-GB" dirty="0">
                <a:solidFill>
                  <a:schemeClr val="bg1"/>
                </a:solidFill>
              </a:rPr>
              <a:t>Illustrations or Images</a:t>
            </a:r>
          </a:p>
        </p:txBody>
      </p:sp>
      <p:sp>
        <p:nvSpPr>
          <p:cNvPr id="21" name="Rectangle 14">
            <a:extLst>
              <a:ext uri="{FF2B5EF4-FFF2-40B4-BE49-F238E27FC236}">
                <a16:creationId xmlns:a16="http://schemas.microsoft.com/office/drawing/2014/main" id="{FB403EBD-907E-4D59-98D4-A72CD1063C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5061" y="-2"/>
            <a:ext cx="6876939" cy="6858002"/>
          </a:xfrm>
          <a:prstGeom prst="rect">
            <a:avLst/>
          </a:prstGeom>
          <a:solidFill>
            <a:schemeClr val="tx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ntent Placeholder 2">
            <a:extLst>
              <a:ext uri="{FF2B5EF4-FFF2-40B4-BE49-F238E27FC236}">
                <a16:creationId xmlns:a16="http://schemas.microsoft.com/office/drawing/2014/main" id="{D676A6C1-984C-0B4A-816F-ABF7F215A75C}"/>
              </a:ext>
            </a:extLst>
          </p:cNvPr>
          <p:cNvSpPr>
            <a:spLocks noGrp="1"/>
          </p:cNvSpPr>
          <p:nvPr>
            <p:ph idx="1"/>
          </p:nvPr>
        </p:nvSpPr>
        <p:spPr>
          <a:xfrm>
            <a:off x="6049182" y="802638"/>
            <a:ext cx="5408696" cy="5913472"/>
          </a:xfrm>
        </p:spPr>
        <p:txBody>
          <a:bodyPr anchor="ctr">
            <a:normAutofit/>
          </a:bodyPr>
          <a:lstStyle/>
          <a:p>
            <a:r>
              <a:rPr lang="en-GB" dirty="0">
                <a:solidFill>
                  <a:schemeClr val="bg1"/>
                </a:solidFill>
              </a:rPr>
              <a:t>In order to show your ideas as well as write them, you may wish to use visual images such as diagrams, maps, illustrations, photographs, or paintings in your extended essay. </a:t>
            </a:r>
          </a:p>
          <a:p>
            <a:r>
              <a:rPr lang="en-GB" dirty="0">
                <a:solidFill>
                  <a:schemeClr val="bg1"/>
                </a:solidFill>
              </a:rPr>
              <a:t>These may be placed in the text or in an appendix at the end. </a:t>
            </a:r>
          </a:p>
          <a:p>
            <a:r>
              <a:rPr lang="en-GB" dirty="0">
                <a:solidFill>
                  <a:schemeClr val="bg1"/>
                </a:solidFill>
              </a:rPr>
              <a:t>If you present visual images, you should create a List of Illustrations. </a:t>
            </a:r>
          </a:p>
          <a:p>
            <a:r>
              <a:rPr lang="en-GB" dirty="0">
                <a:solidFill>
                  <a:schemeClr val="bg1"/>
                </a:solidFill>
              </a:rPr>
              <a:t>Underneath each image write: Fig. 1 + title, Fig. 2 + title, etc. Gather these figures sequentially into the List of Illustrations and include further details such as, artist name, title of image, [materials], date of image or accessed date if from an internet source, etc. </a:t>
            </a:r>
          </a:p>
          <a:p>
            <a:br>
              <a:rPr lang="en-GB" dirty="0"/>
            </a:br>
            <a:endParaRPr lang="en-GB" b="1" dirty="0">
              <a:solidFill>
                <a:schemeClr val="bg1"/>
              </a:solidFill>
            </a:endParaRPr>
          </a:p>
        </p:txBody>
      </p:sp>
      <p:sp>
        <p:nvSpPr>
          <p:cNvPr id="5" name="TextBox 4">
            <a:extLst>
              <a:ext uri="{FF2B5EF4-FFF2-40B4-BE49-F238E27FC236}">
                <a16:creationId xmlns:a16="http://schemas.microsoft.com/office/drawing/2014/main" id="{B7702221-BB2F-1341-A571-3769E0B6EA2C}"/>
              </a:ext>
            </a:extLst>
          </p:cNvPr>
          <p:cNvSpPr txBox="1"/>
          <p:nvPr/>
        </p:nvSpPr>
        <p:spPr>
          <a:xfrm>
            <a:off x="1284790" y="2893671"/>
            <a:ext cx="184731"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47334851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CD71EF94-A8B4-5A4B-814C-20480FDECC13}"/>
              </a:ext>
            </a:extLst>
          </p:cNvPr>
          <p:cNvSpPr>
            <a:spLocks noGrp="1"/>
          </p:cNvSpPr>
          <p:nvPr>
            <p:ph type="title"/>
          </p:nvPr>
        </p:nvSpPr>
        <p:spPr>
          <a:xfrm>
            <a:off x="829781" y="2708804"/>
            <a:ext cx="3698803" cy="1440394"/>
          </a:xfrm>
          <a:noFill/>
          <a:ln>
            <a:solidFill>
              <a:schemeClr val="tx1"/>
            </a:solidFill>
          </a:ln>
        </p:spPr>
        <p:txBody>
          <a:bodyPr>
            <a:normAutofit/>
          </a:bodyPr>
          <a:lstStyle/>
          <a:p>
            <a:r>
              <a:rPr lang="en-GB" dirty="0">
                <a:solidFill>
                  <a:schemeClr val="bg1"/>
                </a:solidFill>
              </a:rPr>
              <a:t>Illustrations or Images</a:t>
            </a:r>
          </a:p>
        </p:txBody>
      </p:sp>
      <p:sp>
        <p:nvSpPr>
          <p:cNvPr id="21" name="Rectangle 14">
            <a:extLst>
              <a:ext uri="{FF2B5EF4-FFF2-40B4-BE49-F238E27FC236}">
                <a16:creationId xmlns:a16="http://schemas.microsoft.com/office/drawing/2014/main" id="{FB403EBD-907E-4D59-98D4-A72CD1063C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5061" y="-2"/>
            <a:ext cx="6876939" cy="6858002"/>
          </a:xfrm>
          <a:prstGeom prst="rect">
            <a:avLst/>
          </a:prstGeom>
          <a:solidFill>
            <a:schemeClr val="tx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ntent Placeholder 2">
            <a:extLst>
              <a:ext uri="{FF2B5EF4-FFF2-40B4-BE49-F238E27FC236}">
                <a16:creationId xmlns:a16="http://schemas.microsoft.com/office/drawing/2014/main" id="{D676A6C1-984C-0B4A-816F-ABF7F215A75C}"/>
              </a:ext>
            </a:extLst>
          </p:cNvPr>
          <p:cNvSpPr>
            <a:spLocks noGrp="1"/>
          </p:cNvSpPr>
          <p:nvPr>
            <p:ph idx="1"/>
          </p:nvPr>
        </p:nvSpPr>
        <p:spPr>
          <a:xfrm>
            <a:off x="6049182" y="802638"/>
            <a:ext cx="5408696" cy="5913472"/>
          </a:xfrm>
        </p:spPr>
        <p:txBody>
          <a:bodyPr anchor="ctr">
            <a:normAutofit/>
          </a:bodyPr>
          <a:lstStyle/>
          <a:p>
            <a:br>
              <a:rPr lang="en-GB" dirty="0"/>
            </a:br>
            <a:endParaRPr lang="en-GB" b="1" dirty="0">
              <a:solidFill>
                <a:schemeClr val="bg1"/>
              </a:solidFill>
            </a:endParaRPr>
          </a:p>
        </p:txBody>
      </p:sp>
      <p:sp>
        <p:nvSpPr>
          <p:cNvPr id="5" name="TextBox 4">
            <a:extLst>
              <a:ext uri="{FF2B5EF4-FFF2-40B4-BE49-F238E27FC236}">
                <a16:creationId xmlns:a16="http://schemas.microsoft.com/office/drawing/2014/main" id="{B7702221-BB2F-1341-A571-3769E0B6EA2C}"/>
              </a:ext>
            </a:extLst>
          </p:cNvPr>
          <p:cNvSpPr txBox="1"/>
          <p:nvPr/>
        </p:nvSpPr>
        <p:spPr>
          <a:xfrm>
            <a:off x="1284790" y="2893671"/>
            <a:ext cx="184731" cy="369332"/>
          </a:xfrm>
          <a:prstGeom prst="rect">
            <a:avLst/>
          </a:prstGeom>
          <a:noFill/>
        </p:spPr>
        <p:txBody>
          <a:bodyPr wrap="none" rtlCol="0">
            <a:spAutoFit/>
          </a:bodyPr>
          <a:lstStyle/>
          <a:p>
            <a:endParaRPr lang="en-US" dirty="0"/>
          </a:p>
        </p:txBody>
      </p:sp>
      <p:pic>
        <p:nvPicPr>
          <p:cNvPr id="3" name="Picture 2" descr="A picture containing text&#10;&#10;Description automatically generated">
            <a:extLst>
              <a:ext uri="{FF2B5EF4-FFF2-40B4-BE49-F238E27FC236}">
                <a16:creationId xmlns:a16="http://schemas.microsoft.com/office/drawing/2014/main" id="{D3F54D7A-5725-4E48-B2C7-70EF191B8A7A}"/>
              </a:ext>
            </a:extLst>
          </p:cNvPr>
          <p:cNvPicPr>
            <a:picLocks noChangeAspect="1"/>
          </p:cNvPicPr>
          <p:nvPr/>
        </p:nvPicPr>
        <p:blipFill>
          <a:blip r:embed="rId3"/>
          <a:stretch>
            <a:fillRect/>
          </a:stretch>
        </p:blipFill>
        <p:spPr>
          <a:xfrm>
            <a:off x="7224101" y="660748"/>
            <a:ext cx="3425175" cy="4966138"/>
          </a:xfrm>
          <a:prstGeom prst="rect">
            <a:avLst/>
          </a:prstGeom>
        </p:spPr>
      </p:pic>
      <p:sp>
        <p:nvSpPr>
          <p:cNvPr id="4" name="TextBox 3">
            <a:extLst>
              <a:ext uri="{FF2B5EF4-FFF2-40B4-BE49-F238E27FC236}">
                <a16:creationId xmlns:a16="http://schemas.microsoft.com/office/drawing/2014/main" id="{78B1E801-30BB-604A-A9A7-40CBF7237815}"/>
              </a:ext>
            </a:extLst>
          </p:cNvPr>
          <p:cNvSpPr txBox="1"/>
          <p:nvPr/>
        </p:nvSpPr>
        <p:spPr>
          <a:xfrm>
            <a:off x="7224100" y="5972470"/>
            <a:ext cx="4233777" cy="369332"/>
          </a:xfrm>
          <a:prstGeom prst="rect">
            <a:avLst/>
          </a:prstGeom>
          <a:noFill/>
        </p:spPr>
        <p:txBody>
          <a:bodyPr wrap="square" rtlCol="0">
            <a:spAutoFit/>
          </a:bodyPr>
          <a:lstStyle/>
          <a:p>
            <a:r>
              <a:rPr lang="en-US" dirty="0">
                <a:solidFill>
                  <a:schemeClr val="bg1"/>
                </a:solidFill>
              </a:rPr>
              <a:t>Fig 1: I’m Looking for You</a:t>
            </a:r>
          </a:p>
        </p:txBody>
      </p:sp>
      <p:sp>
        <p:nvSpPr>
          <p:cNvPr id="9" name="TextBox 8">
            <a:extLst>
              <a:ext uri="{FF2B5EF4-FFF2-40B4-BE49-F238E27FC236}">
                <a16:creationId xmlns:a16="http://schemas.microsoft.com/office/drawing/2014/main" id="{3E9615E0-9A1B-4347-8A5A-C06872BCAD6E}"/>
              </a:ext>
            </a:extLst>
          </p:cNvPr>
          <p:cNvSpPr txBox="1"/>
          <p:nvPr/>
        </p:nvSpPr>
        <p:spPr>
          <a:xfrm>
            <a:off x="829781" y="4769035"/>
            <a:ext cx="4233777" cy="1200329"/>
          </a:xfrm>
          <a:prstGeom prst="rect">
            <a:avLst/>
          </a:prstGeom>
          <a:noFill/>
        </p:spPr>
        <p:txBody>
          <a:bodyPr wrap="square" rtlCol="0">
            <a:spAutoFit/>
          </a:bodyPr>
          <a:lstStyle/>
          <a:p>
            <a:r>
              <a:rPr lang="en-US" dirty="0">
                <a:solidFill>
                  <a:schemeClr val="bg1"/>
                </a:solidFill>
              </a:rPr>
              <a:t>Fig 1:  Games, A. (1941) I’m Looking for You. </a:t>
            </a:r>
            <a:r>
              <a:rPr lang="en-GB" dirty="0">
                <a:solidFill>
                  <a:schemeClr val="bg1"/>
                </a:solidFill>
              </a:rPr>
              <a:t>Available at: https://</a:t>
            </a:r>
            <a:r>
              <a:rPr lang="en-GB" dirty="0" err="1">
                <a:solidFill>
                  <a:schemeClr val="bg1"/>
                </a:solidFill>
              </a:rPr>
              <a:t>www.abramgames.com</a:t>
            </a:r>
            <a:r>
              <a:rPr lang="en-GB" dirty="0">
                <a:solidFill>
                  <a:schemeClr val="bg1"/>
                </a:solidFill>
              </a:rPr>
              <a:t>/about (Accessed: 24 July 2021). </a:t>
            </a:r>
            <a:endParaRPr lang="en-US" dirty="0">
              <a:solidFill>
                <a:schemeClr val="bg1"/>
              </a:solidFill>
            </a:endParaRPr>
          </a:p>
        </p:txBody>
      </p:sp>
    </p:spTree>
    <p:extLst>
      <p:ext uri="{BB962C8B-B14F-4D97-AF65-F5344CB8AC3E}">
        <p14:creationId xmlns:p14="http://schemas.microsoft.com/office/powerpoint/2010/main" val="358290423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CD71EF94-A8B4-5A4B-814C-20480FDECC13}"/>
              </a:ext>
            </a:extLst>
          </p:cNvPr>
          <p:cNvSpPr>
            <a:spLocks noGrp="1"/>
          </p:cNvSpPr>
          <p:nvPr>
            <p:ph type="title"/>
          </p:nvPr>
        </p:nvSpPr>
        <p:spPr>
          <a:xfrm>
            <a:off x="829781" y="2708804"/>
            <a:ext cx="3698803" cy="1440394"/>
          </a:xfrm>
          <a:noFill/>
          <a:ln>
            <a:solidFill>
              <a:schemeClr val="tx1"/>
            </a:solidFill>
          </a:ln>
        </p:spPr>
        <p:txBody>
          <a:bodyPr>
            <a:normAutofit/>
          </a:bodyPr>
          <a:lstStyle/>
          <a:p>
            <a:r>
              <a:rPr lang="en-GB" dirty="0">
                <a:solidFill>
                  <a:schemeClr val="bg1"/>
                </a:solidFill>
              </a:rPr>
              <a:t>Important Note</a:t>
            </a:r>
          </a:p>
        </p:txBody>
      </p:sp>
      <p:sp>
        <p:nvSpPr>
          <p:cNvPr id="21" name="Rectangle 14">
            <a:extLst>
              <a:ext uri="{FF2B5EF4-FFF2-40B4-BE49-F238E27FC236}">
                <a16:creationId xmlns:a16="http://schemas.microsoft.com/office/drawing/2014/main" id="{FB403EBD-907E-4D59-98D4-A72CD1063C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5061" y="-2"/>
            <a:ext cx="6876939" cy="6858002"/>
          </a:xfrm>
          <a:prstGeom prst="rect">
            <a:avLst/>
          </a:prstGeom>
          <a:solidFill>
            <a:schemeClr val="tx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ntent Placeholder 2">
            <a:extLst>
              <a:ext uri="{FF2B5EF4-FFF2-40B4-BE49-F238E27FC236}">
                <a16:creationId xmlns:a16="http://schemas.microsoft.com/office/drawing/2014/main" id="{D676A6C1-984C-0B4A-816F-ABF7F215A75C}"/>
              </a:ext>
            </a:extLst>
          </p:cNvPr>
          <p:cNvSpPr>
            <a:spLocks noGrp="1"/>
          </p:cNvSpPr>
          <p:nvPr>
            <p:ph idx="1"/>
          </p:nvPr>
        </p:nvSpPr>
        <p:spPr>
          <a:xfrm>
            <a:off x="6049182" y="802638"/>
            <a:ext cx="5408696" cy="5913472"/>
          </a:xfrm>
        </p:spPr>
        <p:txBody>
          <a:bodyPr anchor="ctr">
            <a:normAutofit lnSpcReduction="10000"/>
          </a:bodyPr>
          <a:lstStyle/>
          <a:p>
            <a:r>
              <a:rPr lang="en-GB" dirty="0">
                <a:solidFill>
                  <a:schemeClr val="bg1"/>
                </a:solidFill>
              </a:rPr>
              <a:t>Other sources listed may include a whole range of material: films, videos, reviews, newspaper articles, reports, unpublished lectures and conference proceedings, letters and diaries, replies to questionnaires, interviews and the Internet. </a:t>
            </a:r>
          </a:p>
          <a:p>
            <a:r>
              <a:rPr lang="en-GB" dirty="0">
                <a:solidFill>
                  <a:schemeClr val="bg1"/>
                </a:solidFill>
              </a:rPr>
              <a:t>They should be described clearly, giving author, title, date and place if possible. </a:t>
            </a:r>
          </a:p>
          <a:p>
            <a:r>
              <a:rPr lang="en-GB" dirty="0">
                <a:solidFill>
                  <a:schemeClr val="bg1"/>
                </a:solidFill>
              </a:rPr>
              <a:t>They should be in alphabetical order. In the case of interviews, a transcript or tape-recording should be available to the examiner, but not necessarily enclosed with the extended essay. </a:t>
            </a:r>
          </a:p>
          <a:p>
            <a:r>
              <a:rPr lang="en-GB" dirty="0">
                <a:solidFill>
                  <a:schemeClr val="bg1"/>
                </a:solidFill>
              </a:rPr>
              <a:t>Consult your supervisor about what to do with videos, films etc. which you have made or used.</a:t>
            </a:r>
          </a:p>
          <a:p>
            <a:r>
              <a:rPr lang="en-GB" dirty="0">
                <a:solidFill>
                  <a:schemeClr val="bg1"/>
                </a:solidFill>
              </a:rPr>
              <a:t>The Referencing Handbook (</a:t>
            </a:r>
            <a:r>
              <a:rPr lang="en-GB" dirty="0">
                <a:solidFill>
                  <a:schemeClr val="bg1"/>
                </a:solidFill>
                <a:hlinkClick r:id="rId3">
                  <a:extLst>
                    <a:ext uri="{A12FA001-AC4F-418D-AE19-62706E023703}">
                      <ahyp:hlinkClr xmlns:ahyp="http://schemas.microsoft.com/office/drawing/2018/hyperlinkcolor" val="tx"/>
                    </a:ext>
                  </a:extLst>
                </a:hlinkClick>
              </a:rPr>
              <a:t>Harvard</a:t>
            </a:r>
            <a:r>
              <a:rPr lang="en-GB" dirty="0">
                <a:solidFill>
                  <a:schemeClr val="bg1"/>
                </a:solidFill>
              </a:rPr>
              <a:t>) produced by the Library and Learning Resources at UWTSD has additional information on referencing websites, blogs etc. </a:t>
            </a:r>
          </a:p>
          <a:p>
            <a:r>
              <a:rPr lang="en-GB" dirty="0">
                <a:solidFill>
                  <a:schemeClr val="bg1"/>
                </a:solidFill>
              </a:rPr>
              <a:t>Please check their pages if your referencing question is not answered here.</a:t>
            </a:r>
          </a:p>
          <a:p>
            <a:pPr marL="0" indent="0">
              <a:buNone/>
            </a:pPr>
            <a:endParaRPr lang="en-GB" b="1" dirty="0">
              <a:solidFill>
                <a:schemeClr val="bg1"/>
              </a:solidFill>
            </a:endParaRPr>
          </a:p>
        </p:txBody>
      </p:sp>
      <p:sp>
        <p:nvSpPr>
          <p:cNvPr id="5" name="TextBox 4">
            <a:extLst>
              <a:ext uri="{FF2B5EF4-FFF2-40B4-BE49-F238E27FC236}">
                <a16:creationId xmlns:a16="http://schemas.microsoft.com/office/drawing/2014/main" id="{B7702221-BB2F-1341-A571-3769E0B6EA2C}"/>
              </a:ext>
            </a:extLst>
          </p:cNvPr>
          <p:cNvSpPr txBox="1"/>
          <p:nvPr/>
        </p:nvSpPr>
        <p:spPr>
          <a:xfrm>
            <a:off x="1284790" y="2893671"/>
            <a:ext cx="184731"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394555856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CD71EF94-A8B4-5A4B-814C-20480FDECC13}"/>
              </a:ext>
            </a:extLst>
          </p:cNvPr>
          <p:cNvSpPr>
            <a:spLocks noGrp="1"/>
          </p:cNvSpPr>
          <p:nvPr>
            <p:ph type="title"/>
          </p:nvPr>
        </p:nvSpPr>
        <p:spPr>
          <a:xfrm>
            <a:off x="829781" y="2708804"/>
            <a:ext cx="3698803" cy="1440394"/>
          </a:xfrm>
          <a:noFill/>
          <a:ln>
            <a:solidFill>
              <a:schemeClr val="tx1"/>
            </a:solidFill>
          </a:ln>
        </p:spPr>
        <p:txBody>
          <a:bodyPr>
            <a:normAutofit/>
          </a:bodyPr>
          <a:lstStyle/>
          <a:p>
            <a:r>
              <a:rPr lang="en-GB" dirty="0">
                <a:solidFill>
                  <a:schemeClr val="bg1"/>
                </a:solidFill>
              </a:rPr>
              <a:t>PRESENTATION</a:t>
            </a:r>
          </a:p>
        </p:txBody>
      </p:sp>
      <p:sp>
        <p:nvSpPr>
          <p:cNvPr id="21" name="Rectangle 14">
            <a:extLst>
              <a:ext uri="{FF2B5EF4-FFF2-40B4-BE49-F238E27FC236}">
                <a16:creationId xmlns:a16="http://schemas.microsoft.com/office/drawing/2014/main" id="{FB403EBD-907E-4D59-98D4-A72CD1063C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5061" y="-2"/>
            <a:ext cx="6876939" cy="6858002"/>
          </a:xfrm>
          <a:prstGeom prst="rect">
            <a:avLst/>
          </a:prstGeom>
          <a:solidFill>
            <a:schemeClr val="tx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ntent Placeholder 2">
            <a:extLst>
              <a:ext uri="{FF2B5EF4-FFF2-40B4-BE49-F238E27FC236}">
                <a16:creationId xmlns:a16="http://schemas.microsoft.com/office/drawing/2014/main" id="{D676A6C1-984C-0B4A-816F-ABF7F215A75C}"/>
              </a:ext>
            </a:extLst>
          </p:cNvPr>
          <p:cNvSpPr>
            <a:spLocks noGrp="1"/>
          </p:cNvSpPr>
          <p:nvPr>
            <p:ph idx="1"/>
          </p:nvPr>
        </p:nvSpPr>
        <p:spPr>
          <a:xfrm>
            <a:off x="6049182" y="802638"/>
            <a:ext cx="5408696" cy="5913472"/>
          </a:xfrm>
        </p:spPr>
        <p:txBody>
          <a:bodyPr anchor="ctr">
            <a:normAutofit/>
          </a:bodyPr>
          <a:lstStyle/>
          <a:p>
            <a:pPr>
              <a:lnSpc>
                <a:spcPct val="150000"/>
              </a:lnSpc>
            </a:pPr>
            <a:r>
              <a:rPr lang="en-GB" dirty="0">
                <a:solidFill>
                  <a:schemeClr val="bg1"/>
                </a:solidFill>
              </a:rPr>
              <a:t>Leave plenty of time for the final stages of typing: proof reading, checking references, ordering and numbering pages, illustrations etc., takes a long time.</a:t>
            </a:r>
          </a:p>
          <a:p>
            <a:pPr>
              <a:lnSpc>
                <a:spcPct val="150000"/>
              </a:lnSpc>
            </a:pPr>
            <a:r>
              <a:rPr lang="en-GB" dirty="0">
                <a:solidFill>
                  <a:schemeClr val="bg1"/>
                </a:solidFill>
              </a:rPr>
              <a:t> It is very disappointing when careless presentation spoils a good Extended Essay. </a:t>
            </a:r>
          </a:p>
          <a:p>
            <a:pPr>
              <a:lnSpc>
                <a:spcPct val="150000"/>
              </a:lnSpc>
            </a:pPr>
            <a:r>
              <a:rPr lang="en-GB" dirty="0">
                <a:solidFill>
                  <a:schemeClr val="bg1"/>
                </a:solidFill>
              </a:rPr>
              <a:t>Most computers have spell and grammar checks but do not rely fully on them. </a:t>
            </a:r>
          </a:p>
          <a:p>
            <a:pPr>
              <a:lnSpc>
                <a:spcPct val="150000"/>
              </a:lnSpc>
            </a:pPr>
            <a:r>
              <a:rPr lang="en-GB" dirty="0">
                <a:solidFill>
                  <a:schemeClr val="bg1"/>
                </a:solidFill>
              </a:rPr>
              <a:t>Presentation should be of as high a quality as possible, always bearing in mind that beautiful presentation cannot compensate for an inadequate text.</a:t>
            </a:r>
          </a:p>
          <a:p>
            <a:pPr marL="0" indent="0">
              <a:buNone/>
            </a:pPr>
            <a:endParaRPr lang="en-GB" b="1" dirty="0">
              <a:solidFill>
                <a:schemeClr val="bg1"/>
              </a:solidFill>
            </a:endParaRPr>
          </a:p>
        </p:txBody>
      </p:sp>
      <p:sp>
        <p:nvSpPr>
          <p:cNvPr id="5" name="TextBox 4">
            <a:extLst>
              <a:ext uri="{FF2B5EF4-FFF2-40B4-BE49-F238E27FC236}">
                <a16:creationId xmlns:a16="http://schemas.microsoft.com/office/drawing/2014/main" id="{B7702221-BB2F-1341-A571-3769E0B6EA2C}"/>
              </a:ext>
            </a:extLst>
          </p:cNvPr>
          <p:cNvSpPr txBox="1"/>
          <p:nvPr/>
        </p:nvSpPr>
        <p:spPr>
          <a:xfrm>
            <a:off x="1284790" y="2893671"/>
            <a:ext cx="184731"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47535519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CD71EF94-A8B4-5A4B-814C-20480FDECC13}"/>
              </a:ext>
            </a:extLst>
          </p:cNvPr>
          <p:cNvSpPr>
            <a:spLocks noGrp="1"/>
          </p:cNvSpPr>
          <p:nvPr>
            <p:ph type="title"/>
          </p:nvPr>
        </p:nvSpPr>
        <p:spPr>
          <a:xfrm>
            <a:off x="829781" y="2708804"/>
            <a:ext cx="3698803" cy="1440394"/>
          </a:xfrm>
          <a:noFill/>
          <a:ln>
            <a:solidFill>
              <a:schemeClr val="tx1"/>
            </a:solidFill>
          </a:ln>
        </p:spPr>
        <p:txBody>
          <a:bodyPr>
            <a:normAutofit/>
          </a:bodyPr>
          <a:lstStyle/>
          <a:p>
            <a:r>
              <a:rPr lang="en-GB" dirty="0">
                <a:solidFill>
                  <a:schemeClr val="bg1"/>
                </a:solidFill>
              </a:rPr>
              <a:t>PRESENTATION</a:t>
            </a:r>
          </a:p>
        </p:txBody>
      </p:sp>
      <p:sp>
        <p:nvSpPr>
          <p:cNvPr id="21" name="Rectangle 14">
            <a:extLst>
              <a:ext uri="{FF2B5EF4-FFF2-40B4-BE49-F238E27FC236}">
                <a16:creationId xmlns:a16="http://schemas.microsoft.com/office/drawing/2014/main" id="{FB403EBD-907E-4D59-98D4-A72CD1063C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5061" y="-2"/>
            <a:ext cx="6876939" cy="6858002"/>
          </a:xfrm>
          <a:prstGeom prst="rect">
            <a:avLst/>
          </a:prstGeom>
          <a:solidFill>
            <a:schemeClr val="tx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ntent Placeholder 2">
            <a:extLst>
              <a:ext uri="{FF2B5EF4-FFF2-40B4-BE49-F238E27FC236}">
                <a16:creationId xmlns:a16="http://schemas.microsoft.com/office/drawing/2014/main" id="{D676A6C1-984C-0B4A-816F-ABF7F215A75C}"/>
              </a:ext>
            </a:extLst>
          </p:cNvPr>
          <p:cNvSpPr>
            <a:spLocks noGrp="1"/>
          </p:cNvSpPr>
          <p:nvPr>
            <p:ph idx="1"/>
          </p:nvPr>
        </p:nvSpPr>
        <p:spPr>
          <a:xfrm>
            <a:off x="6049182" y="802638"/>
            <a:ext cx="5408696" cy="5913472"/>
          </a:xfrm>
        </p:spPr>
        <p:txBody>
          <a:bodyPr anchor="ctr">
            <a:normAutofit/>
          </a:bodyPr>
          <a:lstStyle/>
          <a:p>
            <a:r>
              <a:rPr lang="en-GB" dirty="0">
                <a:solidFill>
                  <a:schemeClr val="bg1"/>
                </a:solidFill>
              </a:rPr>
              <a:t>1.  This extended essay must be double spaced, with a 2.5cm margin at each side. Pages must be numbered.</a:t>
            </a:r>
          </a:p>
          <a:p>
            <a:r>
              <a:rPr lang="en-GB" dirty="0">
                <a:solidFill>
                  <a:schemeClr val="bg1"/>
                </a:solidFill>
              </a:rPr>
              <a:t>2.  You must ask permission from your supervisor if you wish to submit your extended essay in another format.</a:t>
            </a:r>
          </a:p>
          <a:p>
            <a:r>
              <a:rPr lang="en-GB" dirty="0">
                <a:solidFill>
                  <a:schemeClr val="bg1"/>
                </a:solidFill>
              </a:rPr>
              <a:t>3.  All titles of books, periodicals, paintings, films etc. referred to in your text should be italicised or underlined – again, either/or, but never both.</a:t>
            </a:r>
          </a:p>
          <a:p>
            <a:r>
              <a:rPr lang="en-GB" dirty="0">
                <a:solidFill>
                  <a:schemeClr val="bg1"/>
                </a:solidFill>
              </a:rPr>
              <a:t>4.  All pages should be numbered consecutively.</a:t>
            </a:r>
          </a:p>
          <a:p>
            <a:r>
              <a:rPr lang="en-GB" dirty="0">
                <a:solidFill>
                  <a:schemeClr val="bg1"/>
                </a:solidFill>
              </a:rPr>
              <a:t>5. List of Illustrations should be included.</a:t>
            </a:r>
          </a:p>
          <a:p>
            <a:r>
              <a:rPr lang="en-GB" dirty="0">
                <a:solidFill>
                  <a:schemeClr val="bg1"/>
                </a:solidFill>
              </a:rPr>
              <a:t>6.  The typefaces Geneva, Helvetica and Arial are recommended. Type size should be 12 point.</a:t>
            </a:r>
          </a:p>
          <a:p>
            <a:r>
              <a:rPr lang="en-GB" dirty="0">
                <a:solidFill>
                  <a:schemeClr val="bg1"/>
                </a:solidFill>
              </a:rPr>
              <a:t>7. Double Space </a:t>
            </a:r>
          </a:p>
          <a:p>
            <a:r>
              <a:rPr lang="en-GB" dirty="0">
                <a:solidFill>
                  <a:schemeClr val="bg1"/>
                </a:solidFill>
              </a:rPr>
              <a:t>8.  You are required to submit your extended essay through Turnitin</a:t>
            </a:r>
          </a:p>
          <a:p>
            <a:pPr marL="0" indent="0">
              <a:buNone/>
            </a:pPr>
            <a:endParaRPr lang="en-GB" b="1" dirty="0">
              <a:solidFill>
                <a:schemeClr val="bg1"/>
              </a:solidFill>
            </a:endParaRPr>
          </a:p>
        </p:txBody>
      </p:sp>
      <p:sp>
        <p:nvSpPr>
          <p:cNvPr id="5" name="TextBox 4">
            <a:extLst>
              <a:ext uri="{FF2B5EF4-FFF2-40B4-BE49-F238E27FC236}">
                <a16:creationId xmlns:a16="http://schemas.microsoft.com/office/drawing/2014/main" id="{B7702221-BB2F-1341-A571-3769E0B6EA2C}"/>
              </a:ext>
            </a:extLst>
          </p:cNvPr>
          <p:cNvSpPr txBox="1"/>
          <p:nvPr/>
        </p:nvSpPr>
        <p:spPr>
          <a:xfrm>
            <a:off x="1284790" y="2893671"/>
            <a:ext cx="184731"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360299606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Isosceles Triangle 4">
            <a:extLst>
              <a:ext uri="{FF2B5EF4-FFF2-40B4-BE49-F238E27FC236}">
                <a16:creationId xmlns:a16="http://schemas.microsoft.com/office/drawing/2014/main" id="{7092C7D8-40C6-244A-A77F-CBCFFD8AD43E}"/>
              </a:ext>
            </a:extLst>
          </p:cNvPr>
          <p:cNvSpPr/>
          <p:nvPr/>
        </p:nvSpPr>
        <p:spPr>
          <a:xfrm>
            <a:off x="4953000" y="4876800"/>
            <a:ext cx="1219200" cy="1371600"/>
          </a:xfrm>
          <a:prstGeom prst="triangle">
            <a:avLst/>
          </a:prstGeom>
        </p:spPr>
        <p:style>
          <a:lnRef idx="0">
            <a:schemeClr val="accent1"/>
          </a:lnRef>
          <a:fillRef idx="3">
            <a:schemeClr val="accent1"/>
          </a:fillRef>
          <a:effectRef idx="3">
            <a:schemeClr val="accent1"/>
          </a:effectRef>
          <a:fontRef idx="minor">
            <a:schemeClr val="lt1"/>
          </a:fontRef>
        </p:style>
        <p:txBody>
          <a:bodyPr anchor="ctr"/>
          <a:lstStyle/>
          <a:p>
            <a:pPr algn="ctr">
              <a:defRPr/>
            </a:pPr>
            <a:endParaRPr lang="en-US"/>
          </a:p>
        </p:txBody>
      </p:sp>
      <p:sp>
        <p:nvSpPr>
          <p:cNvPr id="6" name="Isosceles Triangle 5">
            <a:extLst>
              <a:ext uri="{FF2B5EF4-FFF2-40B4-BE49-F238E27FC236}">
                <a16:creationId xmlns:a16="http://schemas.microsoft.com/office/drawing/2014/main" id="{ED87C684-FD83-B04F-88C1-A203B6110C5E}"/>
              </a:ext>
            </a:extLst>
          </p:cNvPr>
          <p:cNvSpPr/>
          <p:nvPr/>
        </p:nvSpPr>
        <p:spPr>
          <a:xfrm rot="10800000">
            <a:off x="4953000" y="1600200"/>
            <a:ext cx="1219200" cy="1219200"/>
          </a:xfrm>
          <a:prstGeom prst="triangle">
            <a:avLst/>
          </a:prstGeom>
        </p:spPr>
        <p:style>
          <a:lnRef idx="0">
            <a:schemeClr val="accent3"/>
          </a:lnRef>
          <a:fillRef idx="3">
            <a:schemeClr val="accent3"/>
          </a:fillRef>
          <a:effectRef idx="3">
            <a:schemeClr val="accent3"/>
          </a:effectRef>
          <a:fontRef idx="minor">
            <a:schemeClr val="lt1"/>
          </a:fontRef>
        </p:style>
        <p:txBody>
          <a:bodyPr anchor="ctr"/>
          <a:lstStyle/>
          <a:p>
            <a:pPr algn="ctr">
              <a:defRPr/>
            </a:pPr>
            <a:endParaRPr lang="en-US"/>
          </a:p>
        </p:txBody>
      </p:sp>
      <p:sp>
        <p:nvSpPr>
          <p:cNvPr id="7" name="Rectangle 6">
            <a:extLst>
              <a:ext uri="{FF2B5EF4-FFF2-40B4-BE49-F238E27FC236}">
                <a16:creationId xmlns:a16="http://schemas.microsoft.com/office/drawing/2014/main" id="{7BE6D53F-AF20-6944-8874-AD6EC33A911D}"/>
              </a:ext>
            </a:extLst>
          </p:cNvPr>
          <p:cNvSpPr/>
          <p:nvPr/>
        </p:nvSpPr>
        <p:spPr>
          <a:xfrm>
            <a:off x="4953000" y="3048000"/>
            <a:ext cx="1219200" cy="1752600"/>
          </a:xfrm>
          <a:prstGeom prst="rect">
            <a:avLst/>
          </a:prstGeom>
        </p:spPr>
        <p:style>
          <a:lnRef idx="0">
            <a:schemeClr val="accent2"/>
          </a:lnRef>
          <a:fillRef idx="3">
            <a:schemeClr val="accent2"/>
          </a:fillRef>
          <a:effectRef idx="3">
            <a:schemeClr val="accent2"/>
          </a:effectRef>
          <a:fontRef idx="minor">
            <a:schemeClr val="lt1"/>
          </a:fontRef>
        </p:style>
        <p:txBody>
          <a:bodyPr anchor="ctr"/>
          <a:lstStyle/>
          <a:p>
            <a:pPr algn="ctr">
              <a:defRPr/>
            </a:pPr>
            <a:endParaRPr lang="en-US"/>
          </a:p>
        </p:txBody>
      </p:sp>
      <p:sp>
        <p:nvSpPr>
          <p:cNvPr id="4102" name="TextBox 7">
            <a:extLst>
              <a:ext uri="{FF2B5EF4-FFF2-40B4-BE49-F238E27FC236}">
                <a16:creationId xmlns:a16="http://schemas.microsoft.com/office/drawing/2014/main" id="{55203B11-CB6F-CB41-8098-39AF1264068C}"/>
              </a:ext>
            </a:extLst>
          </p:cNvPr>
          <p:cNvSpPr txBox="1">
            <a:spLocks noChangeArrowheads="1"/>
          </p:cNvSpPr>
          <p:nvPr/>
        </p:nvSpPr>
        <p:spPr bwMode="auto">
          <a:xfrm>
            <a:off x="6324600" y="2362200"/>
            <a:ext cx="1233488"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eaLnBrk="1" hangingPunct="1"/>
            <a:r>
              <a:rPr lang="en-US" altLang="en-US">
                <a:latin typeface="Tw Cen MT" panose="020B0602020104020603" pitchFamily="34" charset="77"/>
              </a:rPr>
              <a:t>Introduction</a:t>
            </a:r>
          </a:p>
        </p:txBody>
      </p:sp>
      <p:sp>
        <p:nvSpPr>
          <p:cNvPr id="4103" name="TextBox 8">
            <a:extLst>
              <a:ext uri="{FF2B5EF4-FFF2-40B4-BE49-F238E27FC236}">
                <a16:creationId xmlns:a16="http://schemas.microsoft.com/office/drawing/2014/main" id="{1642C118-1911-064A-B9F1-B8B1AFC200B2}"/>
              </a:ext>
            </a:extLst>
          </p:cNvPr>
          <p:cNvSpPr txBox="1">
            <a:spLocks noChangeArrowheads="1"/>
          </p:cNvSpPr>
          <p:nvPr/>
        </p:nvSpPr>
        <p:spPr bwMode="auto">
          <a:xfrm>
            <a:off x="6400801" y="3733800"/>
            <a:ext cx="650875"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eaLnBrk="1" hangingPunct="1"/>
            <a:r>
              <a:rPr lang="en-US" altLang="en-US">
                <a:latin typeface="Tw Cen MT" panose="020B0602020104020603" pitchFamily="34" charset="77"/>
              </a:rPr>
              <a:t>Body</a:t>
            </a:r>
          </a:p>
        </p:txBody>
      </p:sp>
      <p:sp>
        <p:nvSpPr>
          <p:cNvPr id="4104" name="TextBox 9">
            <a:extLst>
              <a:ext uri="{FF2B5EF4-FFF2-40B4-BE49-F238E27FC236}">
                <a16:creationId xmlns:a16="http://schemas.microsoft.com/office/drawing/2014/main" id="{9E78089F-6D4B-304F-A432-E2B16E13ACCC}"/>
              </a:ext>
            </a:extLst>
          </p:cNvPr>
          <p:cNvSpPr txBox="1">
            <a:spLocks noChangeArrowheads="1"/>
          </p:cNvSpPr>
          <p:nvPr/>
        </p:nvSpPr>
        <p:spPr bwMode="auto">
          <a:xfrm>
            <a:off x="3886200" y="5410200"/>
            <a:ext cx="1125538"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eaLnBrk="1" hangingPunct="1"/>
            <a:r>
              <a:rPr lang="en-US" altLang="en-US">
                <a:latin typeface="Tw Cen MT" panose="020B0602020104020603" pitchFamily="34" charset="77"/>
              </a:rPr>
              <a:t>Conclusion</a:t>
            </a:r>
          </a:p>
        </p:txBody>
      </p:sp>
      <p:sp>
        <p:nvSpPr>
          <p:cNvPr id="11" name="Oval 10">
            <a:extLst>
              <a:ext uri="{FF2B5EF4-FFF2-40B4-BE49-F238E27FC236}">
                <a16:creationId xmlns:a16="http://schemas.microsoft.com/office/drawing/2014/main" id="{895C6E9C-F805-CF46-9288-290AE0E05AC3}"/>
              </a:ext>
            </a:extLst>
          </p:cNvPr>
          <p:cNvSpPr/>
          <p:nvPr/>
        </p:nvSpPr>
        <p:spPr>
          <a:xfrm>
            <a:off x="5486400" y="2819400"/>
            <a:ext cx="152400" cy="152400"/>
          </a:xfrm>
          <a:prstGeom prst="ellipse">
            <a:avLst/>
          </a:prstGeom>
        </p:spPr>
        <p:style>
          <a:lnRef idx="0">
            <a:schemeClr val="accent4"/>
          </a:lnRef>
          <a:fillRef idx="3">
            <a:schemeClr val="accent4"/>
          </a:fillRef>
          <a:effectRef idx="3">
            <a:schemeClr val="accent4"/>
          </a:effectRef>
          <a:fontRef idx="minor">
            <a:schemeClr val="lt1"/>
          </a:fontRef>
        </p:style>
        <p:txBody>
          <a:bodyPr anchor="ctr"/>
          <a:lstStyle/>
          <a:p>
            <a:pPr algn="ctr">
              <a:defRPr/>
            </a:pPr>
            <a:endParaRPr lang="en-US"/>
          </a:p>
        </p:txBody>
      </p:sp>
      <p:sp>
        <p:nvSpPr>
          <p:cNvPr id="4106" name="TextBox 11">
            <a:extLst>
              <a:ext uri="{FF2B5EF4-FFF2-40B4-BE49-F238E27FC236}">
                <a16:creationId xmlns:a16="http://schemas.microsoft.com/office/drawing/2014/main" id="{8058E648-2A6F-1145-A094-D788DA1DE54B}"/>
              </a:ext>
            </a:extLst>
          </p:cNvPr>
          <p:cNvSpPr txBox="1">
            <a:spLocks noChangeArrowheads="1"/>
          </p:cNvSpPr>
          <p:nvPr/>
        </p:nvSpPr>
        <p:spPr bwMode="auto">
          <a:xfrm>
            <a:off x="3657601" y="2667000"/>
            <a:ext cx="1685925"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eaLnBrk="1" hangingPunct="1"/>
            <a:r>
              <a:rPr lang="en-US" altLang="en-US">
                <a:latin typeface="Tw Cen MT" panose="020B0602020104020603" pitchFamily="34" charset="77"/>
              </a:rPr>
              <a:t>Thesis Statement</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83CC96-0AEA-FF42-AF9E-EEF571A8253E}"/>
              </a:ext>
            </a:extLst>
          </p:cNvPr>
          <p:cNvSpPr>
            <a:spLocks noGrp="1"/>
          </p:cNvSpPr>
          <p:nvPr>
            <p:ph type="ctrTitle"/>
          </p:nvPr>
        </p:nvSpPr>
        <p:spPr/>
        <p:txBody>
          <a:bodyPr/>
          <a:lstStyle/>
          <a:p>
            <a:pPr algn="l"/>
            <a:r>
              <a:rPr lang="en-US" dirty="0">
                <a:latin typeface="+mn-lt"/>
              </a:rPr>
              <a:t>In a nutshell…enjoy </a:t>
            </a:r>
            <a:r>
              <a:rPr lang="en-US" dirty="0">
                <a:latin typeface="+mn-lt"/>
                <a:sym typeface="Wingdings" pitchFamily="2" charset="2"/>
              </a:rPr>
              <a:t></a:t>
            </a:r>
            <a:endParaRPr lang="en-US" dirty="0">
              <a:latin typeface="+mn-lt"/>
            </a:endParaRPr>
          </a:p>
        </p:txBody>
      </p:sp>
      <p:sp>
        <p:nvSpPr>
          <p:cNvPr id="3" name="Subtitle 2">
            <a:extLst>
              <a:ext uri="{FF2B5EF4-FFF2-40B4-BE49-F238E27FC236}">
                <a16:creationId xmlns:a16="http://schemas.microsoft.com/office/drawing/2014/main" id="{F78AC886-CA22-3B4C-B1A4-1411E57F5760}"/>
              </a:ext>
            </a:extLst>
          </p:cNvPr>
          <p:cNvSpPr>
            <a:spLocks noGrp="1"/>
          </p:cNvSpPr>
          <p:nvPr>
            <p:ph type="subTitle" idx="1"/>
          </p:nvPr>
        </p:nvSpPr>
        <p:spPr/>
        <p:txBody>
          <a:bodyPr/>
          <a:lstStyle/>
          <a:p>
            <a:pPr algn="l"/>
            <a:endParaRPr lang="en-US" dirty="0"/>
          </a:p>
        </p:txBody>
      </p:sp>
    </p:spTree>
    <p:extLst>
      <p:ext uri="{BB962C8B-B14F-4D97-AF65-F5344CB8AC3E}">
        <p14:creationId xmlns:p14="http://schemas.microsoft.com/office/powerpoint/2010/main" val="3850438643"/>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635D4D"/>
      </a:dk2>
      <a:lt2>
        <a:srgbClr val="D8D6BA"/>
      </a:lt2>
      <a:accent1>
        <a:srgbClr val="9CBEBD"/>
      </a:accent1>
      <a:accent2>
        <a:srgbClr val="D2CB6C"/>
      </a:accent2>
      <a:accent3>
        <a:srgbClr val="9D9A93"/>
      </a:accent3>
      <a:accent4>
        <a:srgbClr val="C89F5D"/>
      </a:accent4>
      <a:accent5>
        <a:srgbClr val="A9A57C"/>
      </a:accent5>
      <a:accent6>
        <a:srgbClr val="95A39D"/>
      </a:accent6>
      <a:hlink>
        <a:srgbClr val="D25814"/>
      </a:hlink>
      <a:folHlink>
        <a:srgbClr val="849A0A"/>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0BDC4BB7-8AF9-46FD-8C32-AB93AC9C410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{CBE216E0-CD7D-E146-9CD9-D5BD8E1FCB50}tf10001120</Template>
  <TotalTime>1243</TotalTime>
  <Words>4215</Words>
  <Application>Microsoft Macintosh PowerPoint</Application>
  <PresentationFormat>Widescreen</PresentationFormat>
  <Paragraphs>219</Paragraphs>
  <Slides>36</Slides>
  <Notes>25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36</vt:i4>
      </vt:variant>
    </vt:vector>
  </HeadingPairs>
  <TitlesOfParts>
    <vt:vector size="41" baseType="lpstr">
      <vt:lpstr>Arial</vt:lpstr>
      <vt:lpstr>Calibri</vt:lpstr>
      <vt:lpstr>Gill Sans MT</vt:lpstr>
      <vt:lpstr>Tw Cen MT</vt:lpstr>
      <vt:lpstr>Parcel</vt:lpstr>
      <vt:lpstr>Welcome 12 Oct 2021 </vt:lpstr>
      <vt:lpstr>LENGTH AND  PRESENTATION STRUCTURE</vt:lpstr>
      <vt:lpstr>The most common structure is:</vt:lpstr>
      <vt:lpstr>The most common structure is:</vt:lpstr>
      <vt:lpstr>The most common structure is:</vt:lpstr>
      <vt:lpstr>The most common structure is:</vt:lpstr>
      <vt:lpstr>The most common structure is:</vt:lpstr>
      <vt:lpstr>The most common structure is:</vt:lpstr>
      <vt:lpstr>PowerPoint Presentation</vt:lpstr>
      <vt:lpstr>The most common structure is:</vt:lpstr>
      <vt:lpstr>The Introduction</vt:lpstr>
      <vt:lpstr>The Introduction</vt:lpstr>
      <vt:lpstr>The Introduction</vt:lpstr>
      <vt:lpstr>The Introduction</vt:lpstr>
      <vt:lpstr>The Chapters</vt:lpstr>
      <vt:lpstr>YOUR CONCLUSION</vt:lpstr>
      <vt:lpstr>STRUCTURE </vt:lpstr>
      <vt:lpstr>STRUCTURE </vt:lpstr>
      <vt:lpstr>STRUCTURE </vt:lpstr>
      <vt:lpstr>STRUCTURE </vt:lpstr>
      <vt:lpstr>CRITICAL ENGAGEMENT </vt:lpstr>
      <vt:lpstr>WRITING </vt:lpstr>
      <vt:lpstr>Quotations</vt:lpstr>
      <vt:lpstr>Paragraphs</vt:lpstr>
      <vt:lpstr>Personalising </vt:lpstr>
      <vt:lpstr>REFERENCING and BIBLIOGRAPHY</vt:lpstr>
      <vt:lpstr>In-text Citations</vt:lpstr>
      <vt:lpstr>Reference List/ Bibliography</vt:lpstr>
      <vt:lpstr>Reference List/ Bibliography</vt:lpstr>
      <vt:lpstr>Illustrations or Images</vt:lpstr>
      <vt:lpstr>Illustrations or Images</vt:lpstr>
      <vt:lpstr>Important Note</vt:lpstr>
      <vt:lpstr>PRESENTATION</vt:lpstr>
      <vt:lpstr>PRESENTATION</vt:lpstr>
      <vt:lpstr>PowerPoint Presentation</vt:lpstr>
      <vt:lpstr>In a nutshell…enjoy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Welcome</dc:title>
  <dc:creator>Donna Williams</dc:creator>
  <cp:lastModifiedBy>Donna Williams</cp:lastModifiedBy>
  <cp:revision>27</cp:revision>
  <dcterms:created xsi:type="dcterms:W3CDTF">2021-10-08T06:32:04Z</dcterms:created>
  <dcterms:modified xsi:type="dcterms:W3CDTF">2021-10-12T10:31:28Z</dcterms:modified>
</cp:coreProperties>
</file>