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322" r:id="rId5"/>
    <p:sldId id="323" r:id="rId6"/>
    <p:sldId id="324" r:id="rId7"/>
    <p:sldId id="325" r:id="rId8"/>
    <p:sldId id="326" r:id="rId9"/>
    <p:sldId id="327" r:id="rId10"/>
    <p:sldId id="328" r:id="rId11"/>
    <p:sldId id="329" r:id="rId12"/>
    <p:sldId id="330" r:id="rId13"/>
    <p:sldId id="331" r:id="rId14"/>
    <p:sldId id="332" r:id="rId15"/>
    <p:sldId id="333" r:id="rId16"/>
    <p:sldId id="334" r:id="rId17"/>
    <p:sldId id="335" r:id="rId18"/>
    <p:sldId id="336" r:id="rId19"/>
    <p:sldId id="337" r:id="rId20"/>
    <p:sldId id="338" r:id="rId21"/>
    <p:sldId id="33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1CC047-91A6-4EE9-BE0E-37F0FB97818E}" v="60" dt="2026-05-05T01:02:20.242"/>
  </p1510:revLst>
</p1510:revInfo>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9" autoAdjust="0"/>
    <p:restoredTop sz="56881" autoAdjust="0"/>
  </p:normalViewPr>
  <p:slideViewPr>
    <p:cSldViewPr snapToGrid="0">
      <p:cViewPr varScale="1">
        <p:scale>
          <a:sx n="47" d="100"/>
          <a:sy n="47" d="100"/>
        </p:scale>
        <p:origin x="1834" y="38"/>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FA6855-C351-4428-B736-934B74110107}"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E5FFAE60-A425-494F-8770-09935C712396}">
      <dgm:prSet/>
      <dgm:spPr/>
      <dgm:t>
        <a:bodyPr/>
        <a:lstStyle/>
        <a:p>
          <a:r>
            <a:rPr lang="en-GB"/>
            <a:t>one third of children experience abuse (Angelakis, 2025).</a:t>
          </a:r>
          <a:endParaRPr lang="en-US"/>
        </a:p>
      </dgm:t>
    </dgm:pt>
    <dgm:pt modelId="{BB91A0F2-0796-422A-8470-868FC1CBAEDE}" type="parTrans" cxnId="{3FCBA57C-5DCC-46F6-BB8C-92B1138CB5DC}">
      <dgm:prSet/>
      <dgm:spPr/>
      <dgm:t>
        <a:bodyPr/>
        <a:lstStyle/>
        <a:p>
          <a:endParaRPr lang="en-US"/>
        </a:p>
      </dgm:t>
    </dgm:pt>
    <dgm:pt modelId="{BA914D24-8DFC-403D-8694-0DF225A21D9F}" type="sibTrans" cxnId="{3FCBA57C-5DCC-46F6-BB8C-92B1138CB5DC}">
      <dgm:prSet/>
      <dgm:spPr/>
      <dgm:t>
        <a:bodyPr/>
        <a:lstStyle/>
        <a:p>
          <a:endParaRPr lang="en-US"/>
        </a:p>
      </dgm:t>
    </dgm:pt>
    <dgm:pt modelId="{8ADD26E1-3F83-4B32-9CDC-E46AB6B4B01D}">
      <dgm:prSet/>
      <dgm:spPr/>
      <dgm:t>
        <a:bodyPr/>
        <a:lstStyle/>
        <a:p>
          <a:r>
            <a:rPr lang="en-GB"/>
            <a:t>13.6 million- abused before the age of 18 years old (Crime survey for England and Wales, 2025). </a:t>
          </a:r>
          <a:endParaRPr lang="en-US"/>
        </a:p>
      </dgm:t>
    </dgm:pt>
    <dgm:pt modelId="{B07E1421-8011-4AB8-9D34-C413BC161E0A}" type="parTrans" cxnId="{B3AFAB3D-8C1F-406B-AE3E-FBF8F9CCE6F5}">
      <dgm:prSet/>
      <dgm:spPr/>
      <dgm:t>
        <a:bodyPr/>
        <a:lstStyle/>
        <a:p>
          <a:endParaRPr lang="en-US"/>
        </a:p>
      </dgm:t>
    </dgm:pt>
    <dgm:pt modelId="{9C3CB0A1-891B-4CD5-9400-B290FD4883B7}" type="sibTrans" cxnId="{B3AFAB3D-8C1F-406B-AE3E-FBF8F9CCE6F5}">
      <dgm:prSet/>
      <dgm:spPr/>
      <dgm:t>
        <a:bodyPr/>
        <a:lstStyle/>
        <a:p>
          <a:endParaRPr lang="en-US"/>
        </a:p>
      </dgm:t>
    </dgm:pt>
    <dgm:pt modelId="{02E2DF60-23C9-4CBF-8CD5-96F5E976CD7E}">
      <dgm:prSet/>
      <dgm:spPr/>
      <dgm:t>
        <a:bodyPr/>
        <a:lstStyle/>
        <a:p>
          <a:r>
            <a:rPr lang="en-GB"/>
            <a:t>Can be passed on between generations, becomes a cycle (Jaeger </a:t>
          </a:r>
          <a:r>
            <a:rPr lang="en-GB" i="1"/>
            <a:t>et al.</a:t>
          </a:r>
          <a:r>
            <a:rPr lang="en-GB"/>
            <a:t> 2018). Taking it into adulthood.</a:t>
          </a:r>
          <a:endParaRPr lang="en-US"/>
        </a:p>
      </dgm:t>
    </dgm:pt>
    <dgm:pt modelId="{213A9AA1-37C6-4790-A574-4FA24FCDFDA2}" type="parTrans" cxnId="{1A812FD8-A2D6-447F-B2BE-3171A8263C65}">
      <dgm:prSet/>
      <dgm:spPr/>
      <dgm:t>
        <a:bodyPr/>
        <a:lstStyle/>
        <a:p>
          <a:endParaRPr lang="en-US"/>
        </a:p>
      </dgm:t>
    </dgm:pt>
    <dgm:pt modelId="{D87B2D0F-6E01-450A-9B93-34C99D731D7A}" type="sibTrans" cxnId="{1A812FD8-A2D6-447F-B2BE-3171A8263C65}">
      <dgm:prSet/>
      <dgm:spPr/>
      <dgm:t>
        <a:bodyPr/>
        <a:lstStyle/>
        <a:p>
          <a:endParaRPr lang="en-US"/>
        </a:p>
      </dgm:t>
    </dgm:pt>
    <dgm:pt modelId="{E1442594-C2C6-4000-A149-2B3AEE5AD4F1}">
      <dgm:prSet/>
      <dgm:spPr/>
      <dgm:t>
        <a:bodyPr/>
        <a:lstStyle/>
        <a:p>
          <a:r>
            <a:rPr lang="en-GB"/>
            <a:t>Harder time adapting, regulating emotions antisocial, violent and criminal behaviours (Hesselink, 2023).</a:t>
          </a:r>
          <a:endParaRPr lang="en-US"/>
        </a:p>
      </dgm:t>
    </dgm:pt>
    <dgm:pt modelId="{D90AD2E7-EC16-49C0-A1A8-44B58B24AE37}" type="parTrans" cxnId="{991A1FC2-E995-4E94-9507-69073B029149}">
      <dgm:prSet/>
      <dgm:spPr/>
      <dgm:t>
        <a:bodyPr/>
        <a:lstStyle/>
        <a:p>
          <a:endParaRPr lang="en-US"/>
        </a:p>
      </dgm:t>
    </dgm:pt>
    <dgm:pt modelId="{1220E47A-9FC2-4428-9781-6918A633EA5E}" type="sibTrans" cxnId="{991A1FC2-E995-4E94-9507-69073B029149}">
      <dgm:prSet/>
      <dgm:spPr/>
      <dgm:t>
        <a:bodyPr/>
        <a:lstStyle/>
        <a:p>
          <a:endParaRPr lang="en-US"/>
        </a:p>
      </dgm:t>
    </dgm:pt>
    <dgm:pt modelId="{1C77C462-E01D-4565-9432-7D80C5BB9865}">
      <dgm:prSet/>
      <dgm:spPr/>
      <dgm:t>
        <a:bodyPr/>
        <a:lstStyle/>
        <a:p>
          <a:r>
            <a:rPr lang="en-GB"/>
            <a:t>Mental health issues- PTSD (Bahmani, Neseri and Fariborzi, 2022).</a:t>
          </a:r>
          <a:endParaRPr lang="en-US"/>
        </a:p>
      </dgm:t>
    </dgm:pt>
    <dgm:pt modelId="{1885D08A-331E-44C2-ADC3-57A6ED82B8CF}" type="parTrans" cxnId="{347B648D-9E2B-48ED-9357-C7B1FEEBD24F}">
      <dgm:prSet/>
      <dgm:spPr/>
      <dgm:t>
        <a:bodyPr/>
        <a:lstStyle/>
        <a:p>
          <a:endParaRPr lang="en-US"/>
        </a:p>
      </dgm:t>
    </dgm:pt>
    <dgm:pt modelId="{9F9B4B56-9C3A-4D38-83A8-A968CEC05994}" type="sibTrans" cxnId="{347B648D-9E2B-48ED-9357-C7B1FEEBD24F}">
      <dgm:prSet/>
      <dgm:spPr/>
      <dgm:t>
        <a:bodyPr/>
        <a:lstStyle/>
        <a:p>
          <a:endParaRPr lang="en-US"/>
        </a:p>
      </dgm:t>
    </dgm:pt>
    <dgm:pt modelId="{E4C34709-F72E-46A8-A99C-F124C3500F17}">
      <dgm:prSet/>
      <dgm:spPr/>
      <dgm:t>
        <a:bodyPr/>
        <a:lstStyle/>
        <a:p>
          <a:r>
            <a:rPr lang="en-GB"/>
            <a:t>PTSD- Hyperactive sympathic nervous system- aggressive and antisocial behaviour (Svingen, 2023)</a:t>
          </a:r>
          <a:endParaRPr lang="en-US"/>
        </a:p>
      </dgm:t>
    </dgm:pt>
    <dgm:pt modelId="{CD90E638-F1A5-4138-9751-4A1F0A6DCB6E}" type="parTrans" cxnId="{4F4A1824-16A7-4860-8C06-9002548AD936}">
      <dgm:prSet/>
      <dgm:spPr/>
      <dgm:t>
        <a:bodyPr/>
        <a:lstStyle/>
        <a:p>
          <a:endParaRPr lang="en-US"/>
        </a:p>
      </dgm:t>
    </dgm:pt>
    <dgm:pt modelId="{CB531452-8CAB-4E9C-8743-2B727E77CB4D}" type="sibTrans" cxnId="{4F4A1824-16A7-4860-8C06-9002548AD936}">
      <dgm:prSet/>
      <dgm:spPr/>
      <dgm:t>
        <a:bodyPr/>
        <a:lstStyle/>
        <a:p>
          <a:endParaRPr lang="en-US"/>
        </a:p>
      </dgm:t>
    </dgm:pt>
    <dgm:pt modelId="{10750C4D-0FD2-43AB-8D6B-A18206557DB0}" type="pres">
      <dgm:prSet presAssocID="{B6FA6855-C351-4428-B736-934B74110107}" presName="vert0" presStyleCnt="0">
        <dgm:presLayoutVars>
          <dgm:dir/>
          <dgm:animOne val="branch"/>
          <dgm:animLvl val="lvl"/>
        </dgm:presLayoutVars>
      </dgm:prSet>
      <dgm:spPr/>
    </dgm:pt>
    <dgm:pt modelId="{C1C7FE1B-1DBA-44AA-8648-55CA24275434}" type="pres">
      <dgm:prSet presAssocID="{E5FFAE60-A425-494F-8770-09935C712396}" presName="thickLine" presStyleLbl="alignNode1" presStyleIdx="0" presStyleCnt="6"/>
      <dgm:spPr/>
    </dgm:pt>
    <dgm:pt modelId="{99360D32-E159-4B44-A63D-643FEE7FAEB1}" type="pres">
      <dgm:prSet presAssocID="{E5FFAE60-A425-494F-8770-09935C712396}" presName="horz1" presStyleCnt="0"/>
      <dgm:spPr/>
    </dgm:pt>
    <dgm:pt modelId="{566C990A-5B3C-4DE9-986D-E7E6031F021D}" type="pres">
      <dgm:prSet presAssocID="{E5FFAE60-A425-494F-8770-09935C712396}" presName="tx1" presStyleLbl="revTx" presStyleIdx="0" presStyleCnt="6"/>
      <dgm:spPr/>
    </dgm:pt>
    <dgm:pt modelId="{5FC79C32-BCB3-4D19-8582-2117C5FD8C23}" type="pres">
      <dgm:prSet presAssocID="{E5FFAE60-A425-494F-8770-09935C712396}" presName="vert1" presStyleCnt="0"/>
      <dgm:spPr/>
    </dgm:pt>
    <dgm:pt modelId="{D435F289-1EC9-4E32-BFBA-AA679E218EE2}" type="pres">
      <dgm:prSet presAssocID="{8ADD26E1-3F83-4B32-9CDC-E46AB6B4B01D}" presName="thickLine" presStyleLbl="alignNode1" presStyleIdx="1" presStyleCnt="6"/>
      <dgm:spPr/>
    </dgm:pt>
    <dgm:pt modelId="{672E6E18-321A-4A5C-B936-679D2FCBD12C}" type="pres">
      <dgm:prSet presAssocID="{8ADD26E1-3F83-4B32-9CDC-E46AB6B4B01D}" presName="horz1" presStyleCnt="0"/>
      <dgm:spPr/>
    </dgm:pt>
    <dgm:pt modelId="{45F5EAA6-1811-4623-9632-C2A5B406337A}" type="pres">
      <dgm:prSet presAssocID="{8ADD26E1-3F83-4B32-9CDC-E46AB6B4B01D}" presName="tx1" presStyleLbl="revTx" presStyleIdx="1" presStyleCnt="6"/>
      <dgm:spPr/>
    </dgm:pt>
    <dgm:pt modelId="{EB6CA2D2-18E8-4252-960A-922796DF0E66}" type="pres">
      <dgm:prSet presAssocID="{8ADD26E1-3F83-4B32-9CDC-E46AB6B4B01D}" presName="vert1" presStyleCnt="0"/>
      <dgm:spPr/>
    </dgm:pt>
    <dgm:pt modelId="{F20CB04B-2DD8-4186-857E-C1A585B6B2EE}" type="pres">
      <dgm:prSet presAssocID="{02E2DF60-23C9-4CBF-8CD5-96F5E976CD7E}" presName="thickLine" presStyleLbl="alignNode1" presStyleIdx="2" presStyleCnt="6"/>
      <dgm:spPr/>
    </dgm:pt>
    <dgm:pt modelId="{8AEED63B-A0DD-45C0-906A-40E22C3C7D87}" type="pres">
      <dgm:prSet presAssocID="{02E2DF60-23C9-4CBF-8CD5-96F5E976CD7E}" presName="horz1" presStyleCnt="0"/>
      <dgm:spPr/>
    </dgm:pt>
    <dgm:pt modelId="{F9EAC497-F368-41C6-B845-2EDF3DEE575B}" type="pres">
      <dgm:prSet presAssocID="{02E2DF60-23C9-4CBF-8CD5-96F5E976CD7E}" presName="tx1" presStyleLbl="revTx" presStyleIdx="2" presStyleCnt="6"/>
      <dgm:spPr/>
    </dgm:pt>
    <dgm:pt modelId="{F1917724-43CD-42E5-A1B9-2ECD50444B41}" type="pres">
      <dgm:prSet presAssocID="{02E2DF60-23C9-4CBF-8CD5-96F5E976CD7E}" presName="vert1" presStyleCnt="0"/>
      <dgm:spPr/>
    </dgm:pt>
    <dgm:pt modelId="{F009A29B-94B4-4B59-8F8D-F5109A595ECE}" type="pres">
      <dgm:prSet presAssocID="{E1442594-C2C6-4000-A149-2B3AEE5AD4F1}" presName="thickLine" presStyleLbl="alignNode1" presStyleIdx="3" presStyleCnt="6"/>
      <dgm:spPr/>
    </dgm:pt>
    <dgm:pt modelId="{6A8DF1F5-DF87-4254-B45C-2DD714FF7B09}" type="pres">
      <dgm:prSet presAssocID="{E1442594-C2C6-4000-A149-2B3AEE5AD4F1}" presName="horz1" presStyleCnt="0"/>
      <dgm:spPr/>
    </dgm:pt>
    <dgm:pt modelId="{CD377479-7916-4F3A-ADBB-7A6DA6449255}" type="pres">
      <dgm:prSet presAssocID="{E1442594-C2C6-4000-A149-2B3AEE5AD4F1}" presName="tx1" presStyleLbl="revTx" presStyleIdx="3" presStyleCnt="6"/>
      <dgm:spPr/>
    </dgm:pt>
    <dgm:pt modelId="{588C4DE7-6BB7-4834-969D-7E32E4146326}" type="pres">
      <dgm:prSet presAssocID="{E1442594-C2C6-4000-A149-2B3AEE5AD4F1}" presName="vert1" presStyleCnt="0"/>
      <dgm:spPr/>
    </dgm:pt>
    <dgm:pt modelId="{F00FF2FA-C1B6-4DFD-89CB-675720CE0A1C}" type="pres">
      <dgm:prSet presAssocID="{1C77C462-E01D-4565-9432-7D80C5BB9865}" presName="thickLine" presStyleLbl="alignNode1" presStyleIdx="4" presStyleCnt="6"/>
      <dgm:spPr/>
    </dgm:pt>
    <dgm:pt modelId="{F5080248-EA62-4172-94E6-1111796244B7}" type="pres">
      <dgm:prSet presAssocID="{1C77C462-E01D-4565-9432-7D80C5BB9865}" presName="horz1" presStyleCnt="0"/>
      <dgm:spPr/>
    </dgm:pt>
    <dgm:pt modelId="{1A7347E2-3DD2-41E2-A87F-936295F066B6}" type="pres">
      <dgm:prSet presAssocID="{1C77C462-E01D-4565-9432-7D80C5BB9865}" presName="tx1" presStyleLbl="revTx" presStyleIdx="4" presStyleCnt="6"/>
      <dgm:spPr/>
    </dgm:pt>
    <dgm:pt modelId="{49C034F9-44E7-4FFC-975D-76D739A9049E}" type="pres">
      <dgm:prSet presAssocID="{1C77C462-E01D-4565-9432-7D80C5BB9865}" presName="vert1" presStyleCnt="0"/>
      <dgm:spPr/>
    </dgm:pt>
    <dgm:pt modelId="{B3A3B5BD-B156-4DB6-BD77-5BAF90199A39}" type="pres">
      <dgm:prSet presAssocID="{E4C34709-F72E-46A8-A99C-F124C3500F17}" presName="thickLine" presStyleLbl="alignNode1" presStyleIdx="5" presStyleCnt="6"/>
      <dgm:spPr/>
    </dgm:pt>
    <dgm:pt modelId="{063963C4-A41F-4A27-90CC-A3D333438C0E}" type="pres">
      <dgm:prSet presAssocID="{E4C34709-F72E-46A8-A99C-F124C3500F17}" presName="horz1" presStyleCnt="0"/>
      <dgm:spPr/>
    </dgm:pt>
    <dgm:pt modelId="{43E67A29-61BC-4378-BF69-3F1084385383}" type="pres">
      <dgm:prSet presAssocID="{E4C34709-F72E-46A8-A99C-F124C3500F17}" presName="tx1" presStyleLbl="revTx" presStyleIdx="5" presStyleCnt="6"/>
      <dgm:spPr/>
    </dgm:pt>
    <dgm:pt modelId="{31003064-4D3C-45A2-A66F-35042303B2A4}" type="pres">
      <dgm:prSet presAssocID="{E4C34709-F72E-46A8-A99C-F124C3500F17}" presName="vert1" presStyleCnt="0"/>
      <dgm:spPr/>
    </dgm:pt>
  </dgm:ptLst>
  <dgm:cxnLst>
    <dgm:cxn modelId="{4F4A1824-16A7-4860-8C06-9002548AD936}" srcId="{B6FA6855-C351-4428-B736-934B74110107}" destId="{E4C34709-F72E-46A8-A99C-F124C3500F17}" srcOrd="5" destOrd="0" parTransId="{CD90E638-F1A5-4138-9751-4A1F0A6DCB6E}" sibTransId="{CB531452-8CAB-4E9C-8743-2B727E77CB4D}"/>
    <dgm:cxn modelId="{B3AFAB3D-8C1F-406B-AE3E-FBF8F9CCE6F5}" srcId="{B6FA6855-C351-4428-B736-934B74110107}" destId="{8ADD26E1-3F83-4B32-9CDC-E46AB6B4B01D}" srcOrd="1" destOrd="0" parTransId="{B07E1421-8011-4AB8-9D34-C413BC161E0A}" sibTransId="{9C3CB0A1-891B-4CD5-9400-B290FD4883B7}"/>
    <dgm:cxn modelId="{3FCBA57C-5DCC-46F6-BB8C-92B1138CB5DC}" srcId="{B6FA6855-C351-4428-B736-934B74110107}" destId="{E5FFAE60-A425-494F-8770-09935C712396}" srcOrd="0" destOrd="0" parTransId="{BB91A0F2-0796-422A-8470-868FC1CBAEDE}" sibTransId="{BA914D24-8DFC-403D-8694-0DF225A21D9F}"/>
    <dgm:cxn modelId="{EDB1CC8A-4189-408F-A388-CAB3A38C6B0D}" type="presOf" srcId="{8ADD26E1-3F83-4B32-9CDC-E46AB6B4B01D}" destId="{45F5EAA6-1811-4623-9632-C2A5B406337A}" srcOrd="0" destOrd="0" presId="urn:microsoft.com/office/officeart/2008/layout/LinedList"/>
    <dgm:cxn modelId="{347B648D-9E2B-48ED-9357-C7B1FEEBD24F}" srcId="{B6FA6855-C351-4428-B736-934B74110107}" destId="{1C77C462-E01D-4565-9432-7D80C5BB9865}" srcOrd="4" destOrd="0" parTransId="{1885D08A-331E-44C2-ADC3-57A6ED82B8CF}" sibTransId="{9F9B4B56-9C3A-4D38-83A8-A968CEC05994}"/>
    <dgm:cxn modelId="{6F4DA09F-D23B-4CE8-9B7D-E590ACA9A7C1}" type="presOf" srcId="{E4C34709-F72E-46A8-A99C-F124C3500F17}" destId="{43E67A29-61BC-4378-BF69-3F1084385383}" srcOrd="0" destOrd="0" presId="urn:microsoft.com/office/officeart/2008/layout/LinedList"/>
    <dgm:cxn modelId="{9CCAA0AB-4D84-4331-8BC6-0A3C9FD975B4}" type="presOf" srcId="{E5FFAE60-A425-494F-8770-09935C712396}" destId="{566C990A-5B3C-4DE9-986D-E7E6031F021D}" srcOrd="0" destOrd="0" presId="urn:microsoft.com/office/officeart/2008/layout/LinedList"/>
    <dgm:cxn modelId="{5EFCE3B6-00A6-4BCE-8E9D-C824B1D88224}" type="presOf" srcId="{02E2DF60-23C9-4CBF-8CD5-96F5E976CD7E}" destId="{F9EAC497-F368-41C6-B845-2EDF3DEE575B}" srcOrd="0" destOrd="0" presId="urn:microsoft.com/office/officeart/2008/layout/LinedList"/>
    <dgm:cxn modelId="{6FC994BA-303C-4F77-A73C-DA6BB5E45BD9}" type="presOf" srcId="{B6FA6855-C351-4428-B736-934B74110107}" destId="{10750C4D-0FD2-43AB-8D6B-A18206557DB0}" srcOrd="0" destOrd="0" presId="urn:microsoft.com/office/officeart/2008/layout/LinedList"/>
    <dgm:cxn modelId="{991A1FC2-E995-4E94-9507-69073B029149}" srcId="{B6FA6855-C351-4428-B736-934B74110107}" destId="{E1442594-C2C6-4000-A149-2B3AEE5AD4F1}" srcOrd="3" destOrd="0" parTransId="{D90AD2E7-EC16-49C0-A1A8-44B58B24AE37}" sibTransId="{1220E47A-9FC2-4428-9781-6918A633EA5E}"/>
    <dgm:cxn modelId="{5D8BB5D4-7434-4273-A549-C28FBA156370}" type="presOf" srcId="{E1442594-C2C6-4000-A149-2B3AEE5AD4F1}" destId="{CD377479-7916-4F3A-ADBB-7A6DA6449255}" srcOrd="0" destOrd="0" presId="urn:microsoft.com/office/officeart/2008/layout/LinedList"/>
    <dgm:cxn modelId="{1A812FD8-A2D6-447F-B2BE-3171A8263C65}" srcId="{B6FA6855-C351-4428-B736-934B74110107}" destId="{02E2DF60-23C9-4CBF-8CD5-96F5E976CD7E}" srcOrd="2" destOrd="0" parTransId="{213A9AA1-37C6-4790-A574-4FA24FCDFDA2}" sibTransId="{D87B2D0F-6E01-450A-9B93-34C99D731D7A}"/>
    <dgm:cxn modelId="{302903FE-F32A-45F2-B21C-FFC3C33BC67F}" type="presOf" srcId="{1C77C462-E01D-4565-9432-7D80C5BB9865}" destId="{1A7347E2-3DD2-41E2-A87F-936295F066B6}" srcOrd="0" destOrd="0" presId="urn:microsoft.com/office/officeart/2008/layout/LinedList"/>
    <dgm:cxn modelId="{A7545DBF-914F-4F6F-85D2-7E31C3BA7641}" type="presParOf" srcId="{10750C4D-0FD2-43AB-8D6B-A18206557DB0}" destId="{C1C7FE1B-1DBA-44AA-8648-55CA24275434}" srcOrd="0" destOrd="0" presId="urn:microsoft.com/office/officeart/2008/layout/LinedList"/>
    <dgm:cxn modelId="{DB52E043-7596-4E72-8125-191CE9C7C72C}" type="presParOf" srcId="{10750C4D-0FD2-43AB-8D6B-A18206557DB0}" destId="{99360D32-E159-4B44-A63D-643FEE7FAEB1}" srcOrd="1" destOrd="0" presId="urn:microsoft.com/office/officeart/2008/layout/LinedList"/>
    <dgm:cxn modelId="{B8F2CA06-BD8C-46F2-83D6-9D6FBA0BEBE7}" type="presParOf" srcId="{99360D32-E159-4B44-A63D-643FEE7FAEB1}" destId="{566C990A-5B3C-4DE9-986D-E7E6031F021D}" srcOrd="0" destOrd="0" presId="urn:microsoft.com/office/officeart/2008/layout/LinedList"/>
    <dgm:cxn modelId="{F28F9EF8-35AA-456D-AEE4-7BA567C9160B}" type="presParOf" srcId="{99360D32-E159-4B44-A63D-643FEE7FAEB1}" destId="{5FC79C32-BCB3-4D19-8582-2117C5FD8C23}" srcOrd="1" destOrd="0" presId="urn:microsoft.com/office/officeart/2008/layout/LinedList"/>
    <dgm:cxn modelId="{318084B9-B0A9-4E4F-B288-0FEB4D3269E7}" type="presParOf" srcId="{10750C4D-0FD2-43AB-8D6B-A18206557DB0}" destId="{D435F289-1EC9-4E32-BFBA-AA679E218EE2}" srcOrd="2" destOrd="0" presId="urn:microsoft.com/office/officeart/2008/layout/LinedList"/>
    <dgm:cxn modelId="{5FEF7932-1E6D-4EE6-9186-89A374545754}" type="presParOf" srcId="{10750C4D-0FD2-43AB-8D6B-A18206557DB0}" destId="{672E6E18-321A-4A5C-B936-679D2FCBD12C}" srcOrd="3" destOrd="0" presId="urn:microsoft.com/office/officeart/2008/layout/LinedList"/>
    <dgm:cxn modelId="{46A9743F-70B2-4A79-B568-019F43610754}" type="presParOf" srcId="{672E6E18-321A-4A5C-B936-679D2FCBD12C}" destId="{45F5EAA6-1811-4623-9632-C2A5B406337A}" srcOrd="0" destOrd="0" presId="urn:microsoft.com/office/officeart/2008/layout/LinedList"/>
    <dgm:cxn modelId="{0CCA0618-5F4C-4AA0-8264-68D9CFED2942}" type="presParOf" srcId="{672E6E18-321A-4A5C-B936-679D2FCBD12C}" destId="{EB6CA2D2-18E8-4252-960A-922796DF0E66}" srcOrd="1" destOrd="0" presId="urn:microsoft.com/office/officeart/2008/layout/LinedList"/>
    <dgm:cxn modelId="{C8CB9E59-5CC7-410A-957D-037FCF99AB56}" type="presParOf" srcId="{10750C4D-0FD2-43AB-8D6B-A18206557DB0}" destId="{F20CB04B-2DD8-4186-857E-C1A585B6B2EE}" srcOrd="4" destOrd="0" presId="urn:microsoft.com/office/officeart/2008/layout/LinedList"/>
    <dgm:cxn modelId="{EFF5106D-0AA9-4C9C-BDBB-DF78AB6319B0}" type="presParOf" srcId="{10750C4D-0FD2-43AB-8D6B-A18206557DB0}" destId="{8AEED63B-A0DD-45C0-906A-40E22C3C7D87}" srcOrd="5" destOrd="0" presId="urn:microsoft.com/office/officeart/2008/layout/LinedList"/>
    <dgm:cxn modelId="{99C4F666-E318-49B9-99FF-2FC95EE2931E}" type="presParOf" srcId="{8AEED63B-A0DD-45C0-906A-40E22C3C7D87}" destId="{F9EAC497-F368-41C6-B845-2EDF3DEE575B}" srcOrd="0" destOrd="0" presId="urn:microsoft.com/office/officeart/2008/layout/LinedList"/>
    <dgm:cxn modelId="{CF0C2EE1-FB67-4A14-83D7-954D64D8A5AC}" type="presParOf" srcId="{8AEED63B-A0DD-45C0-906A-40E22C3C7D87}" destId="{F1917724-43CD-42E5-A1B9-2ECD50444B41}" srcOrd="1" destOrd="0" presId="urn:microsoft.com/office/officeart/2008/layout/LinedList"/>
    <dgm:cxn modelId="{8C62801F-E193-4CB1-A8C3-208182EC3434}" type="presParOf" srcId="{10750C4D-0FD2-43AB-8D6B-A18206557DB0}" destId="{F009A29B-94B4-4B59-8F8D-F5109A595ECE}" srcOrd="6" destOrd="0" presId="urn:microsoft.com/office/officeart/2008/layout/LinedList"/>
    <dgm:cxn modelId="{E6409C2B-A380-4E9A-A33F-54745A3AF5AC}" type="presParOf" srcId="{10750C4D-0FD2-43AB-8D6B-A18206557DB0}" destId="{6A8DF1F5-DF87-4254-B45C-2DD714FF7B09}" srcOrd="7" destOrd="0" presId="urn:microsoft.com/office/officeart/2008/layout/LinedList"/>
    <dgm:cxn modelId="{A7AB42CF-C81D-422E-B2AE-A8F0D7DE1843}" type="presParOf" srcId="{6A8DF1F5-DF87-4254-B45C-2DD714FF7B09}" destId="{CD377479-7916-4F3A-ADBB-7A6DA6449255}" srcOrd="0" destOrd="0" presId="urn:microsoft.com/office/officeart/2008/layout/LinedList"/>
    <dgm:cxn modelId="{03F6BE17-CDAB-43AC-BC49-22DF0A4C9F67}" type="presParOf" srcId="{6A8DF1F5-DF87-4254-B45C-2DD714FF7B09}" destId="{588C4DE7-6BB7-4834-969D-7E32E4146326}" srcOrd="1" destOrd="0" presId="urn:microsoft.com/office/officeart/2008/layout/LinedList"/>
    <dgm:cxn modelId="{645D14B8-066F-4E7B-8BBD-AF25363A8BEA}" type="presParOf" srcId="{10750C4D-0FD2-43AB-8D6B-A18206557DB0}" destId="{F00FF2FA-C1B6-4DFD-89CB-675720CE0A1C}" srcOrd="8" destOrd="0" presId="urn:microsoft.com/office/officeart/2008/layout/LinedList"/>
    <dgm:cxn modelId="{9E6AC5CF-3222-4A8D-830E-28FFEB199CB7}" type="presParOf" srcId="{10750C4D-0FD2-43AB-8D6B-A18206557DB0}" destId="{F5080248-EA62-4172-94E6-1111796244B7}" srcOrd="9" destOrd="0" presId="urn:microsoft.com/office/officeart/2008/layout/LinedList"/>
    <dgm:cxn modelId="{68EB845C-CB48-4F29-839C-2390775C21BD}" type="presParOf" srcId="{F5080248-EA62-4172-94E6-1111796244B7}" destId="{1A7347E2-3DD2-41E2-A87F-936295F066B6}" srcOrd="0" destOrd="0" presId="urn:microsoft.com/office/officeart/2008/layout/LinedList"/>
    <dgm:cxn modelId="{F3C4CF2C-168C-4853-BB7A-87843F22CAAA}" type="presParOf" srcId="{F5080248-EA62-4172-94E6-1111796244B7}" destId="{49C034F9-44E7-4FFC-975D-76D739A9049E}" srcOrd="1" destOrd="0" presId="urn:microsoft.com/office/officeart/2008/layout/LinedList"/>
    <dgm:cxn modelId="{1DBC23D2-668A-40A0-B02F-B221D889255F}" type="presParOf" srcId="{10750C4D-0FD2-43AB-8D6B-A18206557DB0}" destId="{B3A3B5BD-B156-4DB6-BD77-5BAF90199A39}" srcOrd="10" destOrd="0" presId="urn:microsoft.com/office/officeart/2008/layout/LinedList"/>
    <dgm:cxn modelId="{0FE639B2-F6A1-4DAA-8850-4CAD5D3463A9}" type="presParOf" srcId="{10750C4D-0FD2-43AB-8D6B-A18206557DB0}" destId="{063963C4-A41F-4A27-90CC-A3D333438C0E}" srcOrd="11" destOrd="0" presId="urn:microsoft.com/office/officeart/2008/layout/LinedList"/>
    <dgm:cxn modelId="{24CCFF7C-140A-4907-86FC-F52FE88C7F51}" type="presParOf" srcId="{063963C4-A41F-4A27-90CC-A3D333438C0E}" destId="{43E67A29-61BC-4378-BF69-3F1084385383}" srcOrd="0" destOrd="0" presId="urn:microsoft.com/office/officeart/2008/layout/LinedList"/>
    <dgm:cxn modelId="{3329137D-BAB2-4A5D-B151-4F792D21B2C2}" type="presParOf" srcId="{063963C4-A41F-4A27-90CC-A3D333438C0E}" destId="{31003064-4D3C-45A2-A66F-35042303B2A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8A4833-39F5-458F-8689-BA57DA739B5E}"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0603123E-66F6-4F08-89E6-220393FE2ECB}">
      <dgm:prSet/>
      <dgm:spPr/>
      <dgm:t>
        <a:bodyPr/>
        <a:lstStyle/>
        <a:p>
          <a:r>
            <a:rPr lang="en-GB" dirty="0"/>
            <a:t>Abuse from a parent or caregiver- Attachment and trust issues (Lal, 2025).</a:t>
          </a:r>
          <a:endParaRPr lang="en-US" dirty="0"/>
        </a:p>
      </dgm:t>
    </dgm:pt>
    <dgm:pt modelId="{505DDEA4-91D0-4D57-B571-BA87E798968D}" type="parTrans" cxnId="{D66860E5-6A44-48FE-AED7-4BCE13D118DF}">
      <dgm:prSet/>
      <dgm:spPr/>
      <dgm:t>
        <a:bodyPr/>
        <a:lstStyle/>
        <a:p>
          <a:endParaRPr lang="en-US"/>
        </a:p>
      </dgm:t>
    </dgm:pt>
    <dgm:pt modelId="{A013F05E-4C1D-4E45-AA21-748654BECDF2}" type="sibTrans" cxnId="{D66860E5-6A44-48FE-AED7-4BCE13D118DF}">
      <dgm:prSet/>
      <dgm:spPr/>
      <dgm:t>
        <a:bodyPr/>
        <a:lstStyle/>
        <a:p>
          <a:endParaRPr lang="en-US"/>
        </a:p>
      </dgm:t>
    </dgm:pt>
    <dgm:pt modelId="{1DD13E07-713E-460A-A161-E0FB07B894B7}">
      <dgm:prSet/>
      <dgm:spPr/>
      <dgm:t>
        <a:bodyPr/>
        <a:lstStyle/>
        <a:p>
          <a:r>
            <a:rPr lang="en-GB"/>
            <a:t>Attachment theory- primary caregivers, base for social and emotional development, for forming relationships (Delgado </a:t>
          </a:r>
          <a:r>
            <a:rPr lang="en-GB" i="1"/>
            <a:t>et al., </a:t>
          </a:r>
          <a:r>
            <a:rPr lang="en-GB"/>
            <a:t>2022).</a:t>
          </a:r>
          <a:endParaRPr lang="en-US"/>
        </a:p>
      </dgm:t>
    </dgm:pt>
    <dgm:pt modelId="{B17C976C-D0AB-4375-80C4-87A8694F7CF6}" type="parTrans" cxnId="{7D805B09-AC43-4B44-8E87-A0713B6DAED4}">
      <dgm:prSet/>
      <dgm:spPr/>
      <dgm:t>
        <a:bodyPr/>
        <a:lstStyle/>
        <a:p>
          <a:endParaRPr lang="en-US"/>
        </a:p>
      </dgm:t>
    </dgm:pt>
    <dgm:pt modelId="{43BFDCD5-945A-4743-88A4-7FB468FF1A01}" type="sibTrans" cxnId="{7D805B09-AC43-4B44-8E87-A0713B6DAED4}">
      <dgm:prSet/>
      <dgm:spPr/>
      <dgm:t>
        <a:bodyPr/>
        <a:lstStyle/>
        <a:p>
          <a:endParaRPr lang="en-US"/>
        </a:p>
      </dgm:t>
    </dgm:pt>
    <dgm:pt modelId="{CDB3E173-4CDF-49D0-BF10-C13014B0DCE1}">
      <dgm:prSet/>
      <dgm:spPr/>
      <dgm:t>
        <a:bodyPr/>
        <a:lstStyle/>
        <a:p>
          <a:r>
            <a:rPr lang="en-GB"/>
            <a:t>Attachment and trust issues- abusive towards intimate partners (Mikulincer and Goodman, 2006).</a:t>
          </a:r>
          <a:endParaRPr lang="en-US"/>
        </a:p>
      </dgm:t>
    </dgm:pt>
    <dgm:pt modelId="{F6B38DEE-75B2-41E5-A201-59C25A449340}" type="parTrans" cxnId="{D716397A-F06E-46FE-8A34-38184D39CDF4}">
      <dgm:prSet/>
      <dgm:spPr/>
      <dgm:t>
        <a:bodyPr/>
        <a:lstStyle/>
        <a:p>
          <a:endParaRPr lang="en-US"/>
        </a:p>
      </dgm:t>
    </dgm:pt>
    <dgm:pt modelId="{770EA431-4136-44C1-8258-A5CCD8945D38}" type="sibTrans" cxnId="{D716397A-F06E-46FE-8A34-38184D39CDF4}">
      <dgm:prSet/>
      <dgm:spPr/>
      <dgm:t>
        <a:bodyPr/>
        <a:lstStyle/>
        <a:p>
          <a:endParaRPr lang="en-US"/>
        </a:p>
      </dgm:t>
    </dgm:pt>
    <dgm:pt modelId="{2EA6ED0D-65B3-4B68-8507-286A591ECF94}">
      <dgm:prSet/>
      <dgm:spPr/>
      <dgm:t>
        <a:bodyPr/>
        <a:lstStyle/>
        <a:p>
          <a:r>
            <a:rPr lang="en-GB" dirty="0"/>
            <a:t>2025 -1,350,460 domestic abuse incidents- 816,493 abuse related crime (Crime survey for England and Wales, 2025).</a:t>
          </a:r>
          <a:endParaRPr lang="en-US" dirty="0"/>
        </a:p>
      </dgm:t>
    </dgm:pt>
    <dgm:pt modelId="{53E6DF24-CFD1-485F-92EF-71D5AE167748}" type="parTrans" cxnId="{599C2B65-A4F9-430B-98AE-20EC9865ABD3}">
      <dgm:prSet/>
      <dgm:spPr/>
      <dgm:t>
        <a:bodyPr/>
        <a:lstStyle/>
        <a:p>
          <a:endParaRPr lang="en-US"/>
        </a:p>
      </dgm:t>
    </dgm:pt>
    <dgm:pt modelId="{E70E18B9-CF82-43AD-9BE4-447CDAA6226F}" type="sibTrans" cxnId="{599C2B65-A4F9-430B-98AE-20EC9865ABD3}">
      <dgm:prSet/>
      <dgm:spPr/>
      <dgm:t>
        <a:bodyPr/>
        <a:lstStyle/>
        <a:p>
          <a:endParaRPr lang="en-US"/>
        </a:p>
      </dgm:t>
    </dgm:pt>
    <dgm:pt modelId="{F7CC40EF-33AE-4928-BB31-4937B3DAB282}" type="pres">
      <dgm:prSet presAssocID="{A68A4833-39F5-458F-8689-BA57DA739B5E}" presName="vert0" presStyleCnt="0">
        <dgm:presLayoutVars>
          <dgm:dir/>
          <dgm:animOne val="branch"/>
          <dgm:animLvl val="lvl"/>
        </dgm:presLayoutVars>
      </dgm:prSet>
      <dgm:spPr/>
    </dgm:pt>
    <dgm:pt modelId="{981B4DBC-C77B-4CAB-AD4E-D6B93EB3D47E}" type="pres">
      <dgm:prSet presAssocID="{0603123E-66F6-4F08-89E6-220393FE2ECB}" presName="thickLine" presStyleLbl="alignNode1" presStyleIdx="0" presStyleCnt="4"/>
      <dgm:spPr/>
    </dgm:pt>
    <dgm:pt modelId="{87F3C3CB-619C-40A1-B058-9FB66D4564D0}" type="pres">
      <dgm:prSet presAssocID="{0603123E-66F6-4F08-89E6-220393FE2ECB}" presName="horz1" presStyleCnt="0"/>
      <dgm:spPr/>
    </dgm:pt>
    <dgm:pt modelId="{3F598D9E-89A3-4239-9249-262B271CF0B8}" type="pres">
      <dgm:prSet presAssocID="{0603123E-66F6-4F08-89E6-220393FE2ECB}" presName="tx1" presStyleLbl="revTx" presStyleIdx="0" presStyleCnt="4"/>
      <dgm:spPr/>
    </dgm:pt>
    <dgm:pt modelId="{F2D8ABFC-77B9-4DAE-8D94-A90D99EC8CEA}" type="pres">
      <dgm:prSet presAssocID="{0603123E-66F6-4F08-89E6-220393FE2ECB}" presName="vert1" presStyleCnt="0"/>
      <dgm:spPr/>
    </dgm:pt>
    <dgm:pt modelId="{C621DE8D-9E39-4B35-9D5C-BDCFEB94C93C}" type="pres">
      <dgm:prSet presAssocID="{1DD13E07-713E-460A-A161-E0FB07B894B7}" presName="thickLine" presStyleLbl="alignNode1" presStyleIdx="1" presStyleCnt="4"/>
      <dgm:spPr/>
    </dgm:pt>
    <dgm:pt modelId="{F5FA7265-29B1-4B63-BA2D-D78E72AB63DC}" type="pres">
      <dgm:prSet presAssocID="{1DD13E07-713E-460A-A161-E0FB07B894B7}" presName="horz1" presStyleCnt="0"/>
      <dgm:spPr/>
    </dgm:pt>
    <dgm:pt modelId="{7B505BE0-20B9-4143-B6AF-45FA4370B0F5}" type="pres">
      <dgm:prSet presAssocID="{1DD13E07-713E-460A-A161-E0FB07B894B7}" presName="tx1" presStyleLbl="revTx" presStyleIdx="1" presStyleCnt="4"/>
      <dgm:spPr/>
    </dgm:pt>
    <dgm:pt modelId="{4AF75C0B-2799-4E5F-8FD3-D7F99ED5834F}" type="pres">
      <dgm:prSet presAssocID="{1DD13E07-713E-460A-A161-E0FB07B894B7}" presName="vert1" presStyleCnt="0"/>
      <dgm:spPr/>
    </dgm:pt>
    <dgm:pt modelId="{10D933F0-5B36-458F-85C7-0E7670C722E4}" type="pres">
      <dgm:prSet presAssocID="{CDB3E173-4CDF-49D0-BF10-C13014B0DCE1}" presName="thickLine" presStyleLbl="alignNode1" presStyleIdx="2" presStyleCnt="4"/>
      <dgm:spPr/>
    </dgm:pt>
    <dgm:pt modelId="{A83ADC00-5647-4A7C-9660-121BD5AE42FA}" type="pres">
      <dgm:prSet presAssocID="{CDB3E173-4CDF-49D0-BF10-C13014B0DCE1}" presName="horz1" presStyleCnt="0"/>
      <dgm:spPr/>
    </dgm:pt>
    <dgm:pt modelId="{6C18EF4A-6D70-4049-B665-E6FFE7F8A617}" type="pres">
      <dgm:prSet presAssocID="{CDB3E173-4CDF-49D0-BF10-C13014B0DCE1}" presName="tx1" presStyleLbl="revTx" presStyleIdx="2" presStyleCnt="4"/>
      <dgm:spPr/>
    </dgm:pt>
    <dgm:pt modelId="{E0ABAF9D-C212-43E5-85AB-6DC7F7EA00C2}" type="pres">
      <dgm:prSet presAssocID="{CDB3E173-4CDF-49D0-BF10-C13014B0DCE1}" presName="vert1" presStyleCnt="0"/>
      <dgm:spPr/>
    </dgm:pt>
    <dgm:pt modelId="{5418A4FC-FB4E-4A44-A8A7-B2C9F7B0B924}" type="pres">
      <dgm:prSet presAssocID="{2EA6ED0D-65B3-4B68-8507-286A591ECF94}" presName="thickLine" presStyleLbl="alignNode1" presStyleIdx="3" presStyleCnt="4"/>
      <dgm:spPr/>
    </dgm:pt>
    <dgm:pt modelId="{A2C3518A-8DF5-473E-B4B7-268F5703CA61}" type="pres">
      <dgm:prSet presAssocID="{2EA6ED0D-65B3-4B68-8507-286A591ECF94}" presName="horz1" presStyleCnt="0"/>
      <dgm:spPr/>
    </dgm:pt>
    <dgm:pt modelId="{93384B74-75C9-4029-8161-3562C936B379}" type="pres">
      <dgm:prSet presAssocID="{2EA6ED0D-65B3-4B68-8507-286A591ECF94}" presName="tx1" presStyleLbl="revTx" presStyleIdx="3" presStyleCnt="4"/>
      <dgm:spPr/>
    </dgm:pt>
    <dgm:pt modelId="{492BD643-8407-4DA7-8223-D37E3BBABCD4}" type="pres">
      <dgm:prSet presAssocID="{2EA6ED0D-65B3-4B68-8507-286A591ECF94}" presName="vert1" presStyleCnt="0"/>
      <dgm:spPr/>
    </dgm:pt>
  </dgm:ptLst>
  <dgm:cxnLst>
    <dgm:cxn modelId="{73DF0D02-9A19-4CB4-A112-4CC8C040A067}" type="presOf" srcId="{2EA6ED0D-65B3-4B68-8507-286A591ECF94}" destId="{93384B74-75C9-4029-8161-3562C936B379}" srcOrd="0" destOrd="0" presId="urn:microsoft.com/office/officeart/2008/layout/LinedList"/>
    <dgm:cxn modelId="{7D805B09-AC43-4B44-8E87-A0713B6DAED4}" srcId="{A68A4833-39F5-458F-8689-BA57DA739B5E}" destId="{1DD13E07-713E-460A-A161-E0FB07B894B7}" srcOrd="1" destOrd="0" parTransId="{B17C976C-D0AB-4375-80C4-87A8694F7CF6}" sibTransId="{43BFDCD5-945A-4743-88A4-7FB468FF1A01}"/>
    <dgm:cxn modelId="{E96BE016-3289-4CD6-A5C3-C23FE606448B}" type="presOf" srcId="{CDB3E173-4CDF-49D0-BF10-C13014B0DCE1}" destId="{6C18EF4A-6D70-4049-B665-E6FFE7F8A617}" srcOrd="0" destOrd="0" presId="urn:microsoft.com/office/officeart/2008/layout/LinedList"/>
    <dgm:cxn modelId="{52633124-6180-47DB-9FC2-B19176C3873C}" type="presOf" srcId="{A68A4833-39F5-458F-8689-BA57DA739B5E}" destId="{F7CC40EF-33AE-4928-BB31-4937B3DAB282}" srcOrd="0" destOrd="0" presId="urn:microsoft.com/office/officeart/2008/layout/LinedList"/>
    <dgm:cxn modelId="{599C2B65-A4F9-430B-98AE-20EC9865ABD3}" srcId="{A68A4833-39F5-458F-8689-BA57DA739B5E}" destId="{2EA6ED0D-65B3-4B68-8507-286A591ECF94}" srcOrd="3" destOrd="0" parTransId="{53E6DF24-CFD1-485F-92EF-71D5AE167748}" sibTransId="{E70E18B9-CF82-43AD-9BE4-447CDAA6226F}"/>
    <dgm:cxn modelId="{D716397A-F06E-46FE-8A34-38184D39CDF4}" srcId="{A68A4833-39F5-458F-8689-BA57DA739B5E}" destId="{CDB3E173-4CDF-49D0-BF10-C13014B0DCE1}" srcOrd="2" destOrd="0" parTransId="{F6B38DEE-75B2-41E5-A201-59C25A449340}" sibTransId="{770EA431-4136-44C1-8258-A5CCD8945D38}"/>
    <dgm:cxn modelId="{B7B10C9A-F19F-439C-BA99-43E2B6EDB5FE}" type="presOf" srcId="{1DD13E07-713E-460A-A161-E0FB07B894B7}" destId="{7B505BE0-20B9-4143-B6AF-45FA4370B0F5}" srcOrd="0" destOrd="0" presId="urn:microsoft.com/office/officeart/2008/layout/LinedList"/>
    <dgm:cxn modelId="{882183BE-35C7-4449-A995-D18C9BB6395B}" type="presOf" srcId="{0603123E-66F6-4F08-89E6-220393FE2ECB}" destId="{3F598D9E-89A3-4239-9249-262B271CF0B8}" srcOrd="0" destOrd="0" presId="urn:microsoft.com/office/officeart/2008/layout/LinedList"/>
    <dgm:cxn modelId="{D66860E5-6A44-48FE-AED7-4BCE13D118DF}" srcId="{A68A4833-39F5-458F-8689-BA57DA739B5E}" destId="{0603123E-66F6-4F08-89E6-220393FE2ECB}" srcOrd="0" destOrd="0" parTransId="{505DDEA4-91D0-4D57-B571-BA87E798968D}" sibTransId="{A013F05E-4C1D-4E45-AA21-748654BECDF2}"/>
    <dgm:cxn modelId="{469AC324-E6A6-46D4-8EFA-94748A6C01F1}" type="presParOf" srcId="{F7CC40EF-33AE-4928-BB31-4937B3DAB282}" destId="{981B4DBC-C77B-4CAB-AD4E-D6B93EB3D47E}" srcOrd="0" destOrd="0" presId="urn:microsoft.com/office/officeart/2008/layout/LinedList"/>
    <dgm:cxn modelId="{DD58428E-E517-43D7-B7A7-9A7AF5395297}" type="presParOf" srcId="{F7CC40EF-33AE-4928-BB31-4937B3DAB282}" destId="{87F3C3CB-619C-40A1-B058-9FB66D4564D0}" srcOrd="1" destOrd="0" presId="urn:microsoft.com/office/officeart/2008/layout/LinedList"/>
    <dgm:cxn modelId="{866EFB04-5C7E-4743-8CE0-3D7EB1759B1A}" type="presParOf" srcId="{87F3C3CB-619C-40A1-B058-9FB66D4564D0}" destId="{3F598D9E-89A3-4239-9249-262B271CF0B8}" srcOrd="0" destOrd="0" presId="urn:microsoft.com/office/officeart/2008/layout/LinedList"/>
    <dgm:cxn modelId="{250B0000-4885-49FE-B1FA-7CFD28926ED7}" type="presParOf" srcId="{87F3C3CB-619C-40A1-B058-9FB66D4564D0}" destId="{F2D8ABFC-77B9-4DAE-8D94-A90D99EC8CEA}" srcOrd="1" destOrd="0" presId="urn:microsoft.com/office/officeart/2008/layout/LinedList"/>
    <dgm:cxn modelId="{F033EADB-885E-4E70-AEA2-96C646637326}" type="presParOf" srcId="{F7CC40EF-33AE-4928-BB31-4937B3DAB282}" destId="{C621DE8D-9E39-4B35-9D5C-BDCFEB94C93C}" srcOrd="2" destOrd="0" presId="urn:microsoft.com/office/officeart/2008/layout/LinedList"/>
    <dgm:cxn modelId="{077351C4-83DB-4350-9335-2A17DAEDB0D4}" type="presParOf" srcId="{F7CC40EF-33AE-4928-BB31-4937B3DAB282}" destId="{F5FA7265-29B1-4B63-BA2D-D78E72AB63DC}" srcOrd="3" destOrd="0" presId="urn:microsoft.com/office/officeart/2008/layout/LinedList"/>
    <dgm:cxn modelId="{1AED2FFC-A949-4C0A-B4B0-D45B3A2B5086}" type="presParOf" srcId="{F5FA7265-29B1-4B63-BA2D-D78E72AB63DC}" destId="{7B505BE0-20B9-4143-B6AF-45FA4370B0F5}" srcOrd="0" destOrd="0" presId="urn:microsoft.com/office/officeart/2008/layout/LinedList"/>
    <dgm:cxn modelId="{57620BD5-D535-4BDD-A8F3-4F5DFA675395}" type="presParOf" srcId="{F5FA7265-29B1-4B63-BA2D-D78E72AB63DC}" destId="{4AF75C0B-2799-4E5F-8FD3-D7F99ED5834F}" srcOrd="1" destOrd="0" presId="urn:microsoft.com/office/officeart/2008/layout/LinedList"/>
    <dgm:cxn modelId="{FDAE7B68-1D2C-466F-AA6B-6B2EEA6026E4}" type="presParOf" srcId="{F7CC40EF-33AE-4928-BB31-4937B3DAB282}" destId="{10D933F0-5B36-458F-85C7-0E7670C722E4}" srcOrd="4" destOrd="0" presId="urn:microsoft.com/office/officeart/2008/layout/LinedList"/>
    <dgm:cxn modelId="{CC1234E9-9111-4444-94B5-BD1E059706FD}" type="presParOf" srcId="{F7CC40EF-33AE-4928-BB31-4937B3DAB282}" destId="{A83ADC00-5647-4A7C-9660-121BD5AE42FA}" srcOrd="5" destOrd="0" presId="urn:microsoft.com/office/officeart/2008/layout/LinedList"/>
    <dgm:cxn modelId="{D609A490-FC4D-460A-90BA-4F8CF1A71650}" type="presParOf" srcId="{A83ADC00-5647-4A7C-9660-121BD5AE42FA}" destId="{6C18EF4A-6D70-4049-B665-E6FFE7F8A617}" srcOrd="0" destOrd="0" presId="urn:microsoft.com/office/officeart/2008/layout/LinedList"/>
    <dgm:cxn modelId="{7ED8ED0A-0B06-4FCE-BF35-1CC8DACE66D2}" type="presParOf" srcId="{A83ADC00-5647-4A7C-9660-121BD5AE42FA}" destId="{E0ABAF9D-C212-43E5-85AB-6DC7F7EA00C2}" srcOrd="1" destOrd="0" presId="urn:microsoft.com/office/officeart/2008/layout/LinedList"/>
    <dgm:cxn modelId="{904B1C67-3513-4147-92A8-7989A3698237}" type="presParOf" srcId="{F7CC40EF-33AE-4928-BB31-4937B3DAB282}" destId="{5418A4FC-FB4E-4A44-A8A7-B2C9F7B0B924}" srcOrd="6" destOrd="0" presId="urn:microsoft.com/office/officeart/2008/layout/LinedList"/>
    <dgm:cxn modelId="{F794F2F1-A5BF-4DA1-B4F8-26C223A7D966}" type="presParOf" srcId="{F7CC40EF-33AE-4928-BB31-4937B3DAB282}" destId="{A2C3518A-8DF5-473E-B4B7-268F5703CA61}" srcOrd="7" destOrd="0" presId="urn:microsoft.com/office/officeart/2008/layout/LinedList"/>
    <dgm:cxn modelId="{372C52A0-A1CF-4FD8-ACB0-26ABD2A94E08}" type="presParOf" srcId="{A2C3518A-8DF5-473E-B4B7-268F5703CA61}" destId="{93384B74-75C9-4029-8161-3562C936B379}" srcOrd="0" destOrd="0" presId="urn:microsoft.com/office/officeart/2008/layout/LinedList"/>
    <dgm:cxn modelId="{838E9E53-842E-4124-81F7-7993DDA50B13}" type="presParOf" srcId="{A2C3518A-8DF5-473E-B4B7-268F5703CA61}" destId="{492BD643-8407-4DA7-8223-D37E3BBABCD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6C9EBA-FD1F-4739-9185-7872038204F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74FFEC-A349-4355-9497-0B65CF3734EF}">
      <dgm:prSet/>
      <dgm:spPr/>
      <dgm:t>
        <a:bodyPr/>
        <a:lstStyle/>
        <a:p>
          <a:r>
            <a:rPr lang="en-GB"/>
            <a:t>Another ACE is substance misuse (Afifi, 2020)</a:t>
          </a:r>
          <a:endParaRPr lang="en-US"/>
        </a:p>
      </dgm:t>
    </dgm:pt>
    <dgm:pt modelId="{6D021498-E264-490A-98D5-75E09F100031}" type="parTrans" cxnId="{FF30D436-B930-4AD2-9363-9C4AA3A7A8A5}">
      <dgm:prSet/>
      <dgm:spPr/>
      <dgm:t>
        <a:bodyPr/>
        <a:lstStyle/>
        <a:p>
          <a:endParaRPr lang="en-US"/>
        </a:p>
      </dgm:t>
    </dgm:pt>
    <dgm:pt modelId="{6A55328D-18F9-4386-A0D4-1FAD785BD7E5}" type="sibTrans" cxnId="{FF30D436-B930-4AD2-9363-9C4AA3A7A8A5}">
      <dgm:prSet/>
      <dgm:spPr/>
      <dgm:t>
        <a:bodyPr/>
        <a:lstStyle/>
        <a:p>
          <a:endParaRPr lang="en-US"/>
        </a:p>
      </dgm:t>
    </dgm:pt>
    <dgm:pt modelId="{43D16AFB-1D18-43AE-914B-45F2B5DC61E6}">
      <dgm:prSet/>
      <dgm:spPr/>
      <dgm:t>
        <a:bodyPr/>
        <a:lstStyle/>
        <a:p>
          <a:r>
            <a:rPr lang="en-GB"/>
            <a:t>ACEs happen in early development stage- impact positive social traits.</a:t>
          </a:r>
          <a:endParaRPr lang="en-US"/>
        </a:p>
      </dgm:t>
    </dgm:pt>
    <dgm:pt modelId="{9E0835E6-304D-41D5-8EB9-F5A85DC7CCB9}" type="parTrans" cxnId="{78ADFEB8-D849-4F25-A75D-22408282EA32}">
      <dgm:prSet/>
      <dgm:spPr/>
      <dgm:t>
        <a:bodyPr/>
        <a:lstStyle/>
        <a:p>
          <a:endParaRPr lang="en-US"/>
        </a:p>
      </dgm:t>
    </dgm:pt>
    <dgm:pt modelId="{6E1CB15A-A7CC-42AE-9227-F5F28A27D544}" type="sibTrans" cxnId="{78ADFEB8-D849-4F25-A75D-22408282EA32}">
      <dgm:prSet/>
      <dgm:spPr/>
      <dgm:t>
        <a:bodyPr/>
        <a:lstStyle/>
        <a:p>
          <a:endParaRPr lang="en-US"/>
        </a:p>
      </dgm:t>
    </dgm:pt>
    <dgm:pt modelId="{5D6AFBD0-3550-418A-AE86-962DEFA8729B}">
      <dgm:prSet/>
      <dgm:spPr/>
      <dgm:t>
        <a:bodyPr/>
        <a:lstStyle/>
        <a:p>
          <a:r>
            <a:rPr lang="en-GB"/>
            <a:t>Negative social traits and substance misuse- criminal behaviour (Stinger and Gatipon, 2025).</a:t>
          </a:r>
          <a:endParaRPr lang="en-US"/>
        </a:p>
      </dgm:t>
    </dgm:pt>
    <dgm:pt modelId="{13791791-4A64-457F-A199-9ADBBD8A8628}" type="parTrans" cxnId="{D7870F93-B5CD-40D1-8EA4-745DDBB6D54F}">
      <dgm:prSet/>
      <dgm:spPr/>
      <dgm:t>
        <a:bodyPr/>
        <a:lstStyle/>
        <a:p>
          <a:endParaRPr lang="en-US"/>
        </a:p>
      </dgm:t>
    </dgm:pt>
    <dgm:pt modelId="{E4E11F82-5883-4E5E-838C-05E5711C6CF5}" type="sibTrans" cxnId="{D7870F93-B5CD-40D1-8EA4-745DDBB6D54F}">
      <dgm:prSet/>
      <dgm:spPr/>
      <dgm:t>
        <a:bodyPr/>
        <a:lstStyle/>
        <a:p>
          <a:endParaRPr lang="en-US"/>
        </a:p>
      </dgm:t>
    </dgm:pt>
    <dgm:pt modelId="{3C917FDF-A87E-40F3-A105-FEF063B829E9}">
      <dgm:prSet/>
      <dgm:spPr/>
      <dgm:t>
        <a:bodyPr/>
        <a:lstStyle/>
        <a:p>
          <a:r>
            <a:rPr lang="en-GB"/>
            <a:t>Experience neglect and abuse- higher risk of using substances (Grummit </a:t>
          </a:r>
          <a:r>
            <a:rPr lang="en-GB" i="1"/>
            <a:t>et al.,</a:t>
          </a:r>
          <a:r>
            <a:rPr lang="en-GB"/>
            <a:t>2022).</a:t>
          </a:r>
          <a:endParaRPr lang="en-US"/>
        </a:p>
      </dgm:t>
    </dgm:pt>
    <dgm:pt modelId="{2F9DCC02-FBE1-44AC-B22F-22F2C7DC511F}" type="parTrans" cxnId="{1FEC7C57-9C85-4BC8-B34E-3AD50D38430A}">
      <dgm:prSet/>
      <dgm:spPr/>
      <dgm:t>
        <a:bodyPr/>
        <a:lstStyle/>
        <a:p>
          <a:endParaRPr lang="en-US"/>
        </a:p>
      </dgm:t>
    </dgm:pt>
    <dgm:pt modelId="{1CB5F0DD-73A5-4248-A57E-C2A6E23304A7}" type="sibTrans" cxnId="{1FEC7C57-9C85-4BC8-B34E-3AD50D38430A}">
      <dgm:prSet/>
      <dgm:spPr/>
      <dgm:t>
        <a:bodyPr/>
        <a:lstStyle/>
        <a:p>
          <a:endParaRPr lang="en-US"/>
        </a:p>
      </dgm:t>
    </dgm:pt>
    <dgm:pt modelId="{380059D2-7E25-4A0E-9A73-DF7F637E74F2}">
      <dgm:prSet/>
      <dgm:spPr/>
      <dgm:t>
        <a:bodyPr/>
        <a:lstStyle/>
        <a:p>
          <a:r>
            <a:rPr lang="en-GB"/>
            <a:t>Higher the ACEs- higher chance developing substance problems  (Morton, Curran, and O’Gorman, 2022).</a:t>
          </a:r>
          <a:endParaRPr lang="en-US"/>
        </a:p>
      </dgm:t>
    </dgm:pt>
    <dgm:pt modelId="{1C71BA90-1D1C-43E0-99ED-CE928436F65A}" type="parTrans" cxnId="{570D8CF4-F3BD-4E1E-A603-514C91052EF1}">
      <dgm:prSet/>
      <dgm:spPr/>
      <dgm:t>
        <a:bodyPr/>
        <a:lstStyle/>
        <a:p>
          <a:endParaRPr lang="en-US"/>
        </a:p>
      </dgm:t>
    </dgm:pt>
    <dgm:pt modelId="{F63E9A9A-33AC-4727-9941-B7C21F4BB041}" type="sibTrans" cxnId="{570D8CF4-F3BD-4E1E-A603-514C91052EF1}">
      <dgm:prSet/>
      <dgm:spPr/>
      <dgm:t>
        <a:bodyPr/>
        <a:lstStyle/>
        <a:p>
          <a:endParaRPr lang="en-US"/>
        </a:p>
      </dgm:t>
    </dgm:pt>
    <dgm:pt modelId="{C106FF75-B4D2-4771-AE0B-1445A9FD8F5C}">
      <dgm:prSet/>
      <dgm:spPr/>
      <dgm:t>
        <a:bodyPr/>
        <a:lstStyle/>
        <a:p>
          <a:r>
            <a:rPr lang="en-GB" dirty="0"/>
            <a:t>75.1% chance experiencing an ACE- each one increase odds of substance misuse (Afifi </a:t>
          </a:r>
          <a:r>
            <a:rPr lang="en-GB" i="1" dirty="0"/>
            <a:t>et al</a:t>
          </a:r>
          <a:r>
            <a:rPr lang="en-GB" dirty="0"/>
            <a:t>., 2020). </a:t>
          </a:r>
          <a:endParaRPr lang="en-US" dirty="0"/>
        </a:p>
      </dgm:t>
    </dgm:pt>
    <dgm:pt modelId="{16C1A369-7F23-42EF-98C8-0005EC764069}" type="parTrans" cxnId="{0358095E-6F37-43E4-AAC3-52813D30E068}">
      <dgm:prSet/>
      <dgm:spPr/>
      <dgm:t>
        <a:bodyPr/>
        <a:lstStyle/>
        <a:p>
          <a:endParaRPr lang="en-US"/>
        </a:p>
      </dgm:t>
    </dgm:pt>
    <dgm:pt modelId="{433F949C-739F-44B7-93AE-4203975909A8}" type="sibTrans" cxnId="{0358095E-6F37-43E4-AAC3-52813D30E068}">
      <dgm:prSet/>
      <dgm:spPr/>
      <dgm:t>
        <a:bodyPr/>
        <a:lstStyle/>
        <a:p>
          <a:endParaRPr lang="en-US"/>
        </a:p>
      </dgm:t>
    </dgm:pt>
    <dgm:pt modelId="{B86A02D5-D793-403C-8895-39A04398D09B}">
      <dgm:prSet/>
      <dgm:spPr/>
      <dgm:t>
        <a:bodyPr/>
        <a:lstStyle/>
        <a:p>
          <a:r>
            <a:rPr lang="en-GB" dirty="0"/>
            <a:t>Substance misuse- coping mechanisms, escaping difficult households, and family influences (Boppre and Boyer, 2019).  </a:t>
          </a:r>
          <a:endParaRPr lang="en-US" dirty="0"/>
        </a:p>
      </dgm:t>
    </dgm:pt>
    <dgm:pt modelId="{84FD2690-5984-44BE-8512-6E0840502A92}" type="parTrans" cxnId="{D095084A-9CC9-469C-8F1E-314B29CFC899}">
      <dgm:prSet/>
      <dgm:spPr/>
      <dgm:t>
        <a:bodyPr/>
        <a:lstStyle/>
        <a:p>
          <a:endParaRPr lang="en-US"/>
        </a:p>
      </dgm:t>
    </dgm:pt>
    <dgm:pt modelId="{D55980A3-E0F7-4332-BBBC-D799E82DB5F9}" type="sibTrans" cxnId="{D095084A-9CC9-469C-8F1E-314B29CFC899}">
      <dgm:prSet/>
      <dgm:spPr/>
      <dgm:t>
        <a:bodyPr/>
        <a:lstStyle/>
        <a:p>
          <a:endParaRPr lang="en-US"/>
        </a:p>
      </dgm:t>
    </dgm:pt>
    <dgm:pt modelId="{424520E8-C0C6-460D-BC51-E0416C7E40BF}" type="pres">
      <dgm:prSet presAssocID="{8F6C9EBA-FD1F-4739-9185-7872038204F5}" presName="linear" presStyleCnt="0">
        <dgm:presLayoutVars>
          <dgm:animLvl val="lvl"/>
          <dgm:resizeHandles val="exact"/>
        </dgm:presLayoutVars>
      </dgm:prSet>
      <dgm:spPr/>
    </dgm:pt>
    <dgm:pt modelId="{B5689717-281E-4124-9327-47086528DE4F}" type="pres">
      <dgm:prSet presAssocID="{FD74FFEC-A349-4355-9497-0B65CF3734EF}" presName="parentText" presStyleLbl="node1" presStyleIdx="0" presStyleCnt="7">
        <dgm:presLayoutVars>
          <dgm:chMax val="0"/>
          <dgm:bulletEnabled val="1"/>
        </dgm:presLayoutVars>
      </dgm:prSet>
      <dgm:spPr/>
    </dgm:pt>
    <dgm:pt modelId="{5C580B28-9CFB-4809-8D83-09657DA59B5F}" type="pres">
      <dgm:prSet presAssocID="{6A55328D-18F9-4386-A0D4-1FAD785BD7E5}" presName="spacer" presStyleCnt="0"/>
      <dgm:spPr/>
    </dgm:pt>
    <dgm:pt modelId="{8A5EE4EF-3F5F-4098-A1FD-44EA51907B47}" type="pres">
      <dgm:prSet presAssocID="{43D16AFB-1D18-43AE-914B-45F2B5DC61E6}" presName="parentText" presStyleLbl="node1" presStyleIdx="1" presStyleCnt="7">
        <dgm:presLayoutVars>
          <dgm:chMax val="0"/>
          <dgm:bulletEnabled val="1"/>
        </dgm:presLayoutVars>
      </dgm:prSet>
      <dgm:spPr/>
    </dgm:pt>
    <dgm:pt modelId="{0C529CF7-CD96-46B0-9427-7B4471559693}" type="pres">
      <dgm:prSet presAssocID="{6E1CB15A-A7CC-42AE-9227-F5F28A27D544}" presName="spacer" presStyleCnt="0"/>
      <dgm:spPr/>
    </dgm:pt>
    <dgm:pt modelId="{3AB8F315-72AD-4172-B327-86273813C157}" type="pres">
      <dgm:prSet presAssocID="{5D6AFBD0-3550-418A-AE86-962DEFA8729B}" presName="parentText" presStyleLbl="node1" presStyleIdx="2" presStyleCnt="7">
        <dgm:presLayoutVars>
          <dgm:chMax val="0"/>
          <dgm:bulletEnabled val="1"/>
        </dgm:presLayoutVars>
      </dgm:prSet>
      <dgm:spPr/>
    </dgm:pt>
    <dgm:pt modelId="{E158FFB5-7261-4DC2-97FC-AA1524905A8F}" type="pres">
      <dgm:prSet presAssocID="{E4E11F82-5883-4E5E-838C-05E5711C6CF5}" presName="spacer" presStyleCnt="0"/>
      <dgm:spPr/>
    </dgm:pt>
    <dgm:pt modelId="{8BF13D95-0C9E-4E49-B5FB-1EAF31D95448}" type="pres">
      <dgm:prSet presAssocID="{3C917FDF-A87E-40F3-A105-FEF063B829E9}" presName="parentText" presStyleLbl="node1" presStyleIdx="3" presStyleCnt="7">
        <dgm:presLayoutVars>
          <dgm:chMax val="0"/>
          <dgm:bulletEnabled val="1"/>
        </dgm:presLayoutVars>
      </dgm:prSet>
      <dgm:spPr/>
    </dgm:pt>
    <dgm:pt modelId="{960141CD-B53C-405B-93CA-1D86EB11E31C}" type="pres">
      <dgm:prSet presAssocID="{1CB5F0DD-73A5-4248-A57E-C2A6E23304A7}" presName="spacer" presStyleCnt="0"/>
      <dgm:spPr/>
    </dgm:pt>
    <dgm:pt modelId="{AD6CB9CA-D584-41E8-AD27-FFB56E199F15}" type="pres">
      <dgm:prSet presAssocID="{380059D2-7E25-4A0E-9A73-DF7F637E74F2}" presName="parentText" presStyleLbl="node1" presStyleIdx="4" presStyleCnt="7">
        <dgm:presLayoutVars>
          <dgm:chMax val="0"/>
          <dgm:bulletEnabled val="1"/>
        </dgm:presLayoutVars>
      </dgm:prSet>
      <dgm:spPr/>
    </dgm:pt>
    <dgm:pt modelId="{FE2A091A-DEB9-4ABA-AB25-AE2B07459D51}" type="pres">
      <dgm:prSet presAssocID="{F63E9A9A-33AC-4727-9941-B7C21F4BB041}" presName="spacer" presStyleCnt="0"/>
      <dgm:spPr/>
    </dgm:pt>
    <dgm:pt modelId="{8BD80F36-A439-4004-A34E-9CD0F3B44BA7}" type="pres">
      <dgm:prSet presAssocID="{C106FF75-B4D2-4771-AE0B-1445A9FD8F5C}" presName="parentText" presStyleLbl="node1" presStyleIdx="5" presStyleCnt="7">
        <dgm:presLayoutVars>
          <dgm:chMax val="0"/>
          <dgm:bulletEnabled val="1"/>
        </dgm:presLayoutVars>
      </dgm:prSet>
      <dgm:spPr/>
    </dgm:pt>
    <dgm:pt modelId="{6CB70886-178D-4FA4-8DBD-423A7DFA0E0E}" type="pres">
      <dgm:prSet presAssocID="{433F949C-739F-44B7-93AE-4203975909A8}" presName="spacer" presStyleCnt="0"/>
      <dgm:spPr/>
    </dgm:pt>
    <dgm:pt modelId="{E750125F-BF5A-4406-A8D8-F20D29FBDEED}" type="pres">
      <dgm:prSet presAssocID="{B86A02D5-D793-403C-8895-39A04398D09B}" presName="parentText" presStyleLbl="node1" presStyleIdx="6" presStyleCnt="7">
        <dgm:presLayoutVars>
          <dgm:chMax val="0"/>
          <dgm:bulletEnabled val="1"/>
        </dgm:presLayoutVars>
      </dgm:prSet>
      <dgm:spPr/>
    </dgm:pt>
  </dgm:ptLst>
  <dgm:cxnLst>
    <dgm:cxn modelId="{0430C702-E9C2-4643-B012-82F19536B86E}" type="presOf" srcId="{3C917FDF-A87E-40F3-A105-FEF063B829E9}" destId="{8BF13D95-0C9E-4E49-B5FB-1EAF31D95448}" srcOrd="0" destOrd="0" presId="urn:microsoft.com/office/officeart/2005/8/layout/vList2"/>
    <dgm:cxn modelId="{FF30D436-B930-4AD2-9363-9C4AA3A7A8A5}" srcId="{8F6C9EBA-FD1F-4739-9185-7872038204F5}" destId="{FD74FFEC-A349-4355-9497-0B65CF3734EF}" srcOrd="0" destOrd="0" parTransId="{6D021498-E264-490A-98D5-75E09F100031}" sibTransId="{6A55328D-18F9-4386-A0D4-1FAD785BD7E5}"/>
    <dgm:cxn modelId="{9C77093F-F9F0-4AB5-AD1D-F21987D4B0BF}" type="presOf" srcId="{8F6C9EBA-FD1F-4739-9185-7872038204F5}" destId="{424520E8-C0C6-460D-BC51-E0416C7E40BF}" srcOrd="0" destOrd="0" presId="urn:microsoft.com/office/officeart/2005/8/layout/vList2"/>
    <dgm:cxn modelId="{0358095E-6F37-43E4-AAC3-52813D30E068}" srcId="{8F6C9EBA-FD1F-4739-9185-7872038204F5}" destId="{C106FF75-B4D2-4771-AE0B-1445A9FD8F5C}" srcOrd="5" destOrd="0" parTransId="{16C1A369-7F23-42EF-98C8-0005EC764069}" sibTransId="{433F949C-739F-44B7-93AE-4203975909A8}"/>
    <dgm:cxn modelId="{AF8D2E65-2070-4B52-8FD1-963AB916F713}" type="presOf" srcId="{43D16AFB-1D18-43AE-914B-45F2B5DC61E6}" destId="{8A5EE4EF-3F5F-4098-A1FD-44EA51907B47}" srcOrd="0" destOrd="0" presId="urn:microsoft.com/office/officeart/2005/8/layout/vList2"/>
    <dgm:cxn modelId="{D095084A-9CC9-469C-8F1E-314B29CFC899}" srcId="{8F6C9EBA-FD1F-4739-9185-7872038204F5}" destId="{B86A02D5-D793-403C-8895-39A04398D09B}" srcOrd="6" destOrd="0" parTransId="{84FD2690-5984-44BE-8512-6E0840502A92}" sibTransId="{D55980A3-E0F7-4332-BBBC-D799E82DB5F9}"/>
    <dgm:cxn modelId="{592C7572-9F0E-4C9E-90EE-A814C21E0A1E}" type="presOf" srcId="{C106FF75-B4D2-4771-AE0B-1445A9FD8F5C}" destId="{8BD80F36-A439-4004-A34E-9CD0F3B44BA7}" srcOrd="0" destOrd="0" presId="urn:microsoft.com/office/officeart/2005/8/layout/vList2"/>
    <dgm:cxn modelId="{0578AB75-18C2-41CB-9475-77E3A97ACD1A}" type="presOf" srcId="{5D6AFBD0-3550-418A-AE86-962DEFA8729B}" destId="{3AB8F315-72AD-4172-B327-86273813C157}" srcOrd="0" destOrd="0" presId="urn:microsoft.com/office/officeart/2005/8/layout/vList2"/>
    <dgm:cxn modelId="{86C66876-EC28-4B34-925A-F28E12C849DE}" type="presOf" srcId="{FD74FFEC-A349-4355-9497-0B65CF3734EF}" destId="{B5689717-281E-4124-9327-47086528DE4F}" srcOrd="0" destOrd="0" presId="urn:microsoft.com/office/officeart/2005/8/layout/vList2"/>
    <dgm:cxn modelId="{1FEC7C57-9C85-4BC8-B34E-3AD50D38430A}" srcId="{8F6C9EBA-FD1F-4739-9185-7872038204F5}" destId="{3C917FDF-A87E-40F3-A105-FEF063B829E9}" srcOrd="3" destOrd="0" parTransId="{2F9DCC02-FBE1-44AC-B22F-22F2C7DC511F}" sibTransId="{1CB5F0DD-73A5-4248-A57E-C2A6E23304A7}"/>
    <dgm:cxn modelId="{D7870F93-B5CD-40D1-8EA4-745DDBB6D54F}" srcId="{8F6C9EBA-FD1F-4739-9185-7872038204F5}" destId="{5D6AFBD0-3550-418A-AE86-962DEFA8729B}" srcOrd="2" destOrd="0" parTransId="{13791791-4A64-457F-A199-9ADBBD8A8628}" sibTransId="{E4E11F82-5883-4E5E-838C-05E5711C6CF5}"/>
    <dgm:cxn modelId="{4F56F5AB-7565-40D6-ACEF-86D8102DC7FE}" type="presOf" srcId="{380059D2-7E25-4A0E-9A73-DF7F637E74F2}" destId="{AD6CB9CA-D584-41E8-AD27-FFB56E199F15}" srcOrd="0" destOrd="0" presId="urn:microsoft.com/office/officeart/2005/8/layout/vList2"/>
    <dgm:cxn modelId="{916A6EB4-808D-432A-A544-219E03D1F64F}" type="presOf" srcId="{B86A02D5-D793-403C-8895-39A04398D09B}" destId="{E750125F-BF5A-4406-A8D8-F20D29FBDEED}" srcOrd="0" destOrd="0" presId="urn:microsoft.com/office/officeart/2005/8/layout/vList2"/>
    <dgm:cxn modelId="{78ADFEB8-D849-4F25-A75D-22408282EA32}" srcId="{8F6C9EBA-FD1F-4739-9185-7872038204F5}" destId="{43D16AFB-1D18-43AE-914B-45F2B5DC61E6}" srcOrd="1" destOrd="0" parTransId="{9E0835E6-304D-41D5-8EB9-F5A85DC7CCB9}" sibTransId="{6E1CB15A-A7CC-42AE-9227-F5F28A27D544}"/>
    <dgm:cxn modelId="{570D8CF4-F3BD-4E1E-A603-514C91052EF1}" srcId="{8F6C9EBA-FD1F-4739-9185-7872038204F5}" destId="{380059D2-7E25-4A0E-9A73-DF7F637E74F2}" srcOrd="4" destOrd="0" parTransId="{1C71BA90-1D1C-43E0-99ED-CE928436F65A}" sibTransId="{F63E9A9A-33AC-4727-9941-B7C21F4BB041}"/>
    <dgm:cxn modelId="{322758BE-BD4E-4EAB-BB19-595AAB3E2ADB}" type="presParOf" srcId="{424520E8-C0C6-460D-BC51-E0416C7E40BF}" destId="{B5689717-281E-4124-9327-47086528DE4F}" srcOrd="0" destOrd="0" presId="urn:microsoft.com/office/officeart/2005/8/layout/vList2"/>
    <dgm:cxn modelId="{C93C1796-EA0B-4825-8C72-9BEE35D745ED}" type="presParOf" srcId="{424520E8-C0C6-460D-BC51-E0416C7E40BF}" destId="{5C580B28-9CFB-4809-8D83-09657DA59B5F}" srcOrd="1" destOrd="0" presId="urn:microsoft.com/office/officeart/2005/8/layout/vList2"/>
    <dgm:cxn modelId="{8D3BB055-3305-4806-BFED-690631DD830F}" type="presParOf" srcId="{424520E8-C0C6-460D-BC51-E0416C7E40BF}" destId="{8A5EE4EF-3F5F-4098-A1FD-44EA51907B47}" srcOrd="2" destOrd="0" presId="urn:microsoft.com/office/officeart/2005/8/layout/vList2"/>
    <dgm:cxn modelId="{A34783C3-5E7C-4B8C-93CD-311872AFBD99}" type="presParOf" srcId="{424520E8-C0C6-460D-BC51-E0416C7E40BF}" destId="{0C529CF7-CD96-46B0-9427-7B4471559693}" srcOrd="3" destOrd="0" presId="urn:microsoft.com/office/officeart/2005/8/layout/vList2"/>
    <dgm:cxn modelId="{0A7E27CE-3358-4D7E-B0EC-963CFBE37107}" type="presParOf" srcId="{424520E8-C0C6-460D-BC51-E0416C7E40BF}" destId="{3AB8F315-72AD-4172-B327-86273813C157}" srcOrd="4" destOrd="0" presId="urn:microsoft.com/office/officeart/2005/8/layout/vList2"/>
    <dgm:cxn modelId="{4D46967F-839C-45A1-A841-7591E6966F34}" type="presParOf" srcId="{424520E8-C0C6-460D-BC51-E0416C7E40BF}" destId="{E158FFB5-7261-4DC2-97FC-AA1524905A8F}" srcOrd="5" destOrd="0" presId="urn:microsoft.com/office/officeart/2005/8/layout/vList2"/>
    <dgm:cxn modelId="{556B600D-CABA-4456-A46E-37347AA59591}" type="presParOf" srcId="{424520E8-C0C6-460D-BC51-E0416C7E40BF}" destId="{8BF13D95-0C9E-4E49-B5FB-1EAF31D95448}" srcOrd="6" destOrd="0" presId="urn:microsoft.com/office/officeart/2005/8/layout/vList2"/>
    <dgm:cxn modelId="{33FD4C53-6CDF-45A3-948E-1E9A5D759F03}" type="presParOf" srcId="{424520E8-C0C6-460D-BC51-E0416C7E40BF}" destId="{960141CD-B53C-405B-93CA-1D86EB11E31C}" srcOrd="7" destOrd="0" presId="urn:microsoft.com/office/officeart/2005/8/layout/vList2"/>
    <dgm:cxn modelId="{9C10DE03-BD6E-4872-8A4B-59660500F56E}" type="presParOf" srcId="{424520E8-C0C6-460D-BC51-E0416C7E40BF}" destId="{AD6CB9CA-D584-41E8-AD27-FFB56E199F15}" srcOrd="8" destOrd="0" presId="urn:microsoft.com/office/officeart/2005/8/layout/vList2"/>
    <dgm:cxn modelId="{34F98CAA-D614-46C1-9340-9205CD4BF260}" type="presParOf" srcId="{424520E8-C0C6-460D-BC51-E0416C7E40BF}" destId="{FE2A091A-DEB9-4ABA-AB25-AE2B07459D51}" srcOrd="9" destOrd="0" presId="urn:microsoft.com/office/officeart/2005/8/layout/vList2"/>
    <dgm:cxn modelId="{740A73FF-2FC5-4B77-AF44-85C2FF45D6BB}" type="presParOf" srcId="{424520E8-C0C6-460D-BC51-E0416C7E40BF}" destId="{8BD80F36-A439-4004-A34E-9CD0F3B44BA7}" srcOrd="10" destOrd="0" presId="urn:microsoft.com/office/officeart/2005/8/layout/vList2"/>
    <dgm:cxn modelId="{43187173-FA04-4E82-A4B9-824422EB3AB2}" type="presParOf" srcId="{424520E8-C0C6-460D-BC51-E0416C7E40BF}" destId="{6CB70886-178D-4FA4-8DBD-423A7DFA0E0E}" srcOrd="11" destOrd="0" presId="urn:microsoft.com/office/officeart/2005/8/layout/vList2"/>
    <dgm:cxn modelId="{6153AEAB-2EC2-45EC-9BA5-9EEA04C514E5}" type="presParOf" srcId="{424520E8-C0C6-460D-BC51-E0416C7E40BF}" destId="{E750125F-BF5A-4406-A8D8-F20D29FBDEE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2E8CBD-C713-40B0-A566-0E66DE36CED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B5A3140-AF8C-4290-B90C-6A9768EB8D3A}">
      <dgm:prSet/>
      <dgm:spPr/>
      <dgm:t>
        <a:bodyPr/>
        <a:lstStyle/>
        <a:p>
          <a:r>
            <a:rPr lang="en-GB"/>
            <a:t>Parents who were addicted to alcohol- risk alcohol, tobacco, and marijuana (Obot, Wagner, and Anthony, 2001).</a:t>
          </a:r>
          <a:endParaRPr lang="en-US"/>
        </a:p>
      </dgm:t>
    </dgm:pt>
    <dgm:pt modelId="{4E4B8602-4554-40A7-942F-CF8EBAEA48CF}" type="parTrans" cxnId="{E6967EE3-52E3-47F0-82AC-1E20C2BA6E55}">
      <dgm:prSet/>
      <dgm:spPr/>
      <dgm:t>
        <a:bodyPr/>
        <a:lstStyle/>
        <a:p>
          <a:endParaRPr lang="en-US"/>
        </a:p>
      </dgm:t>
    </dgm:pt>
    <dgm:pt modelId="{3282C061-EE9B-460F-83AD-9C8E19A08366}" type="sibTrans" cxnId="{E6967EE3-52E3-47F0-82AC-1E20C2BA6E55}">
      <dgm:prSet/>
      <dgm:spPr/>
      <dgm:t>
        <a:bodyPr/>
        <a:lstStyle/>
        <a:p>
          <a:endParaRPr lang="en-US"/>
        </a:p>
      </dgm:t>
    </dgm:pt>
    <dgm:pt modelId="{41C9557D-AF02-493C-ACE8-D659176EFBDA}">
      <dgm:prSet/>
      <dgm:spPr/>
      <dgm:t>
        <a:bodyPr/>
        <a:lstStyle/>
        <a:p>
          <a:r>
            <a:rPr lang="en-GB"/>
            <a:t>Strong link between substance use and crime- increases involvement with law (Sinha and Easton, 1999)</a:t>
          </a:r>
          <a:endParaRPr lang="en-US"/>
        </a:p>
      </dgm:t>
    </dgm:pt>
    <dgm:pt modelId="{3E420C4C-2F91-4508-8A5C-6C272979F768}" type="parTrans" cxnId="{C3A1A438-B16B-40E0-A330-F1E2A2913CD3}">
      <dgm:prSet/>
      <dgm:spPr/>
      <dgm:t>
        <a:bodyPr/>
        <a:lstStyle/>
        <a:p>
          <a:endParaRPr lang="en-US"/>
        </a:p>
      </dgm:t>
    </dgm:pt>
    <dgm:pt modelId="{B4B1DF5C-D6F4-4AFB-A040-374F358B582D}" type="sibTrans" cxnId="{C3A1A438-B16B-40E0-A330-F1E2A2913CD3}">
      <dgm:prSet/>
      <dgm:spPr/>
      <dgm:t>
        <a:bodyPr/>
        <a:lstStyle/>
        <a:p>
          <a:endParaRPr lang="en-US"/>
        </a:p>
      </dgm:t>
    </dgm:pt>
    <dgm:pt modelId="{EF16C7C9-27EC-4C05-9A3B-19BF670E4B29}">
      <dgm:prSet/>
      <dgm:spPr/>
      <dgm:t>
        <a:bodyPr/>
        <a:lstStyle/>
        <a:p>
          <a:r>
            <a:rPr lang="en-GB"/>
            <a:t>2020/ 21- 210,000 drug offences (Allen and Tunnicliffe, 2021).</a:t>
          </a:r>
          <a:endParaRPr lang="en-US"/>
        </a:p>
      </dgm:t>
    </dgm:pt>
    <dgm:pt modelId="{3393AC85-6F17-4AED-9494-54DDEEC9F0BF}" type="parTrans" cxnId="{1DAF84C9-9441-4A72-A18E-25779498FEEF}">
      <dgm:prSet/>
      <dgm:spPr/>
      <dgm:t>
        <a:bodyPr/>
        <a:lstStyle/>
        <a:p>
          <a:endParaRPr lang="en-US"/>
        </a:p>
      </dgm:t>
    </dgm:pt>
    <dgm:pt modelId="{01FE8908-8171-4ACB-B283-96EE8EEF7853}" type="sibTrans" cxnId="{1DAF84C9-9441-4A72-A18E-25779498FEEF}">
      <dgm:prSet/>
      <dgm:spPr/>
      <dgm:t>
        <a:bodyPr/>
        <a:lstStyle/>
        <a:p>
          <a:endParaRPr lang="en-US"/>
        </a:p>
      </dgm:t>
    </dgm:pt>
    <dgm:pt modelId="{A77C36AA-EC94-4A9B-85FD-C7A209BBF44A}">
      <dgm:prSet/>
      <dgm:spPr/>
      <dgm:t>
        <a:bodyPr/>
        <a:lstStyle/>
        <a:p>
          <a:r>
            <a:rPr lang="en-GB"/>
            <a:t>42 to 46 percent- of children whose parents abused substances also did.</a:t>
          </a:r>
          <a:endParaRPr lang="en-US"/>
        </a:p>
      </dgm:t>
    </dgm:pt>
    <dgm:pt modelId="{52802338-F311-4454-AE4B-55AD5357D58D}" type="parTrans" cxnId="{FE75AF64-C1B3-49BC-B9B2-AB6878F18A4C}">
      <dgm:prSet/>
      <dgm:spPr/>
      <dgm:t>
        <a:bodyPr/>
        <a:lstStyle/>
        <a:p>
          <a:endParaRPr lang="en-US"/>
        </a:p>
      </dgm:t>
    </dgm:pt>
    <dgm:pt modelId="{27337DE2-BB05-4FC4-AA7D-FA3A16D8DF5F}" type="sibTrans" cxnId="{FE75AF64-C1B3-49BC-B9B2-AB6878F18A4C}">
      <dgm:prSet/>
      <dgm:spPr/>
      <dgm:t>
        <a:bodyPr/>
        <a:lstStyle/>
        <a:p>
          <a:endParaRPr lang="en-US"/>
        </a:p>
      </dgm:t>
    </dgm:pt>
    <dgm:pt modelId="{6C758C5F-B6C2-49A8-A24A-E6CE2BB3A82D}">
      <dgm:prSet/>
      <dgm:spPr/>
      <dgm:t>
        <a:bodyPr/>
        <a:lstStyle/>
        <a:p>
          <a:r>
            <a:rPr lang="en-GB"/>
            <a:t>35 to 44 percent- participated in criminal behaviour (Latvala </a:t>
          </a:r>
          <a:r>
            <a:rPr lang="en-GB" i="1"/>
            <a:t>et al., </a:t>
          </a:r>
          <a:r>
            <a:rPr lang="en-GB"/>
            <a:t>2020).   </a:t>
          </a:r>
          <a:endParaRPr lang="en-US"/>
        </a:p>
      </dgm:t>
    </dgm:pt>
    <dgm:pt modelId="{15FB1B66-58C8-4038-820F-626A9809B862}" type="parTrans" cxnId="{69A64FB2-A9F1-400F-9991-63452B65DE0A}">
      <dgm:prSet/>
      <dgm:spPr/>
      <dgm:t>
        <a:bodyPr/>
        <a:lstStyle/>
        <a:p>
          <a:endParaRPr lang="en-US"/>
        </a:p>
      </dgm:t>
    </dgm:pt>
    <dgm:pt modelId="{94715450-FC13-407A-B139-74FEF643A350}" type="sibTrans" cxnId="{69A64FB2-A9F1-400F-9991-63452B65DE0A}">
      <dgm:prSet/>
      <dgm:spPr/>
      <dgm:t>
        <a:bodyPr/>
        <a:lstStyle/>
        <a:p>
          <a:endParaRPr lang="en-US"/>
        </a:p>
      </dgm:t>
    </dgm:pt>
    <dgm:pt modelId="{F478A70F-174C-45A0-9095-3569C49996EF}" type="pres">
      <dgm:prSet presAssocID="{AA2E8CBD-C713-40B0-A566-0E66DE36CED7}" presName="linear" presStyleCnt="0">
        <dgm:presLayoutVars>
          <dgm:animLvl val="lvl"/>
          <dgm:resizeHandles val="exact"/>
        </dgm:presLayoutVars>
      </dgm:prSet>
      <dgm:spPr/>
    </dgm:pt>
    <dgm:pt modelId="{1A865EE2-A8BE-4363-BCC3-1355FE2F5B4C}" type="pres">
      <dgm:prSet presAssocID="{0B5A3140-AF8C-4290-B90C-6A9768EB8D3A}" presName="parentText" presStyleLbl="node1" presStyleIdx="0" presStyleCnt="5">
        <dgm:presLayoutVars>
          <dgm:chMax val="0"/>
          <dgm:bulletEnabled val="1"/>
        </dgm:presLayoutVars>
      </dgm:prSet>
      <dgm:spPr/>
    </dgm:pt>
    <dgm:pt modelId="{6E6CEBE6-9087-4C68-97DE-DDC8DE8296F5}" type="pres">
      <dgm:prSet presAssocID="{3282C061-EE9B-460F-83AD-9C8E19A08366}" presName="spacer" presStyleCnt="0"/>
      <dgm:spPr/>
    </dgm:pt>
    <dgm:pt modelId="{48D533B9-6065-45C7-AB90-6343F8563BB9}" type="pres">
      <dgm:prSet presAssocID="{41C9557D-AF02-493C-ACE8-D659176EFBDA}" presName="parentText" presStyleLbl="node1" presStyleIdx="1" presStyleCnt="5">
        <dgm:presLayoutVars>
          <dgm:chMax val="0"/>
          <dgm:bulletEnabled val="1"/>
        </dgm:presLayoutVars>
      </dgm:prSet>
      <dgm:spPr/>
    </dgm:pt>
    <dgm:pt modelId="{959E1B42-FAF7-4B66-8C8F-75ED77EB5018}" type="pres">
      <dgm:prSet presAssocID="{B4B1DF5C-D6F4-4AFB-A040-374F358B582D}" presName="spacer" presStyleCnt="0"/>
      <dgm:spPr/>
    </dgm:pt>
    <dgm:pt modelId="{C1079069-F24E-4BF1-8086-BB19AF8E4D96}" type="pres">
      <dgm:prSet presAssocID="{EF16C7C9-27EC-4C05-9A3B-19BF670E4B29}" presName="parentText" presStyleLbl="node1" presStyleIdx="2" presStyleCnt="5">
        <dgm:presLayoutVars>
          <dgm:chMax val="0"/>
          <dgm:bulletEnabled val="1"/>
        </dgm:presLayoutVars>
      </dgm:prSet>
      <dgm:spPr/>
    </dgm:pt>
    <dgm:pt modelId="{63BC7810-31F0-4469-8D94-0ACBA36D2C37}" type="pres">
      <dgm:prSet presAssocID="{01FE8908-8171-4ACB-B283-96EE8EEF7853}" presName="spacer" presStyleCnt="0"/>
      <dgm:spPr/>
    </dgm:pt>
    <dgm:pt modelId="{DCF137D7-83D1-4E47-B970-F68229C18CCF}" type="pres">
      <dgm:prSet presAssocID="{A77C36AA-EC94-4A9B-85FD-C7A209BBF44A}" presName="parentText" presStyleLbl="node1" presStyleIdx="3" presStyleCnt="5">
        <dgm:presLayoutVars>
          <dgm:chMax val="0"/>
          <dgm:bulletEnabled val="1"/>
        </dgm:presLayoutVars>
      </dgm:prSet>
      <dgm:spPr/>
    </dgm:pt>
    <dgm:pt modelId="{CCBBF07D-1644-4725-A55C-7260339883BA}" type="pres">
      <dgm:prSet presAssocID="{27337DE2-BB05-4FC4-AA7D-FA3A16D8DF5F}" presName="spacer" presStyleCnt="0"/>
      <dgm:spPr/>
    </dgm:pt>
    <dgm:pt modelId="{1B1A588F-DFB5-4168-96C1-FA78C452F6C8}" type="pres">
      <dgm:prSet presAssocID="{6C758C5F-B6C2-49A8-A24A-E6CE2BB3A82D}" presName="parentText" presStyleLbl="node1" presStyleIdx="4" presStyleCnt="5">
        <dgm:presLayoutVars>
          <dgm:chMax val="0"/>
          <dgm:bulletEnabled val="1"/>
        </dgm:presLayoutVars>
      </dgm:prSet>
      <dgm:spPr/>
    </dgm:pt>
  </dgm:ptLst>
  <dgm:cxnLst>
    <dgm:cxn modelId="{BCFC0C32-41AF-4976-A8B8-956E110ADFAA}" type="presOf" srcId="{0B5A3140-AF8C-4290-B90C-6A9768EB8D3A}" destId="{1A865EE2-A8BE-4363-BCC3-1355FE2F5B4C}" srcOrd="0" destOrd="0" presId="urn:microsoft.com/office/officeart/2005/8/layout/vList2"/>
    <dgm:cxn modelId="{C3A1A438-B16B-40E0-A330-F1E2A2913CD3}" srcId="{AA2E8CBD-C713-40B0-A566-0E66DE36CED7}" destId="{41C9557D-AF02-493C-ACE8-D659176EFBDA}" srcOrd="1" destOrd="0" parTransId="{3E420C4C-2F91-4508-8A5C-6C272979F768}" sibTransId="{B4B1DF5C-D6F4-4AFB-A040-374F358B582D}"/>
    <dgm:cxn modelId="{FE75AF64-C1B3-49BC-B9B2-AB6878F18A4C}" srcId="{AA2E8CBD-C713-40B0-A566-0E66DE36CED7}" destId="{A77C36AA-EC94-4A9B-85FD-C7A209BBF44A}" srcOrd="3" destOrd="0" parTransId="{52802338-F311-4454-AE4B-55AD5357D58D}" sibTransId="{27337DE2-BB05-4FC4-AA7D-FA3A16D8DF5F}"/>
    <dgm:cxn modelId="{B3FA2647-DC63-48D0-A886-CA8EFB3EA2C7}" type="presOf" srcId="{41C9557D-AF02-493C-ACE8-D659176EFBDA}" destId="{48D533B9-6065-45C7-AB90-6343F8563BB9}" srcOrd="0" destOrd="0" presId="urn:microsoft.com/office/officeart/2005/8/layout/vList2"/>
    <dgm:cxn modelId="{221BBF71-251D-4FE7-A392-4F51684C81D8}" type="presOf" srcId="{EF16C7C9-27EC-4C05-9A3B-19BF670E4B29}" destId="{C1079069-F24E-4BF1-8086-BB19AF8E4D96}" srcOrd="0" destOrd="0" presId="urn:microsoft.com/office/officeart/2005/8/layout/vList2"/>
    <dgm:cxn modelId="{EE9E6780-CB1F-46FC-AB29-92285173B085}" type="presOf" srcId="{A77C36AA-EC94-4A9B-85FD-C7A209BBF44A}" destId="{DCF137D7-83D1-4E47-B970-F68229C18CCF}" srcOrd="0" destOrd="0" presId="urn:microsoft.com/office/officeart/2005/8/layout/vList2"/>
    <dgm:cxn modelId="{B406C0A8-CDE8-4E4F-B193-782C5C51FA98}" type="presOf" srcId="{AA2E8CBD-C713-40B0-A566-0E66DE36CED7}" destId="{F478A70F-174C-45A0-9095-3569C49996EF}" srcOrd="0" destOrd="0" presId="urn:microsoft.com/office/officeart/2005/8/layout/vList2"/>
    <dgm:cxn modelId="{69A64FB2-A9F1-400F-9991-63452B65DE0A}" srcId="{AA2E8CBD-C713-40B0-A566-0E66DE36CED7}" destId="{6C758C5F-B6C2-49A8-A24A-E6CE2BB3A82D}" srcOrd="4" destOrd="0" parTransId="{15FB1B66-58C8-4038-820F-626A9809B862}" sibTransId="{94715450-FC13-407A-B139-74FEF643A350}"/>
    <dgm:cxn modelId="{1DAF84C9-9441-4A72-A18E-25779498FEEF}" srcId="{AA2E8CBD-C713-40B0-A566-0E66DE36CED7}" destId="{EF16C7C9-27EC-4C05-9A3B-19BF670E4B29}" srcOrd="2" destOrd="0" parTransId="{3393AC85-6F17-4AED-9494-54DDEEC9F0BF}" sibTransId="{01FE8908-8171-4ACB-B283-96EE8EEF7853}"/>
    <dgm:cxn modelId="{E6967EE3-52E3-47F0-82AC-1E20C2BA6E55}" srcId="{AA2E8CBD-C713-40B0-A566-0E66DE36CED7}" destId="{0B5A3140-AF8C-4290-B90C-6A9768EB8D3A}" srcOrd="0" destOrd="0" parTransId="{4E4B8602-4554-40A7-942F-CF8EBAEA48CF}" sibTransId="{3282C061-EE9B-460F-83AD-9C8E19A08366}"/>
    <dgm:cxn modelId="{4AD427FF-3272-4E42-8F2C-7733D31AB966}" type="presOf" srcId="{6C758C5F-B6C2-49A8-A24A-E6CE2BB3A82D}" destId="{1B1A588F-DFB5-4168-96C1-FA78C452F6C8}" srcOrd="0" destOrd="0" presId="urn:microsoft.com/office/officeart/2005/8/layout/vList2"/>
    <dgm:cxn modelId="{0818C758-C722-43AE-838A-4B61925A256F}" type="presParOf" srcId="{F478A70F-174C-45A0-9095-3569C49996EF}" destId="{1A865EE2-A8BE-4363-BCC3-1355FE2F5B4C}" srcOrd="0" destOrd="0" presId="urn:microsoft.com/office/officeart/2005/8/layout/vList2"/>
    <dgm:cxn modelId="{9C38BA94-ADA4-4A75-B7CC-969644B004A4}" type="presParOf" srcId="{F478A70F-174C-45A0-9095-3569C49996EF}" destId="{6E6CEBE6-9087-4C68-97DE-DDC8DE8296F5}" srcOrd="1" destOrd="0" presId="urn:microsoft.com/office/officeart/2005/8/layout/vList2"/>
    <dgm:cxn modelId="{7BE8BF56-1B83-4C51-9F38-1E2D7E09E99F}" type="presParOf" srcId="{F478A70F-174C-45A0-9095-3569C49996EF}" destId="{48D533B9-6065-45C7-AB90-6343F8563BB9}" srcOrd="2" destOrd="0" presId="urn:microsoft.com/office/officeart/2005/8/layout/vList2"/>
    <dgm:cxn modelId="{6E1637A0-7074-4CB8-925E-A5B8458D6408}" type="presParOf" srcId="{F478A70F-174C-45A0-9095-3569C49996EF}" destId="{959E1B42-FAF7-4B66-8C8F-75ED77EB5018}" srcOrd="3" destOrd="0" presId="urn:microsoft.com/office/officeart/2005/8/layout/vList2"/>
    <dgm:cxn modelId="{AB80C1E3-C0D9-4376-86F3-AABC8575D141}" type="presParOf" srcId="{F478A70F-174C-45A0-9095-3569C49996EF}" destId="{C1079069-F24E-4BF1-8086-BB19AF8E4D96}" srcOrd="4" destOrd="0" presId="urn:microsoft.com/office/officeart/2005/8/layout/vList2"/>
    <dgm:cxn modelId="{56FB2857-2E56-4579-B34A-9C92DBA09262}" type="presParOf" srcId="{F478A70F-174C-45A0-9095-3569C49996EF}" destId="{63BC7810-31F0-4469-8D94-0ACBA36D2C37}" srcOrd="5" destOrd="0" presId="urn:microsoft.com/office/officeart/2005/8/layout/vList2"/>
    <dgm:cxn modelId="{141936D1-C7BD-4CB2-8081-B4F6916341F5}" type="presParOf" srcId="{F478A70F-174C-45A0-9095-3569C49996EF}" destId="{DCF137D7-83D1-4E47-B970-F68229C18CCF}" srcOrd="6" destOrd="0" presId="urn:microsoft.com/office/officeart/2005/8/layout/vList2"/>
    <dgm:cxn modelId="{B508AF3F-D30E-481D-BF57-5DBE0B0DF37C}" type="presParOf" srcId="{F478A70F-174C-45A0-9095-3569C49996EF}" destId="{CCBBF07D-1644-4725-A55C-7260339883BA}" srcOrd="7" destOrd="0" presId="urn:microsoft.com/office/officeart/2005/8/layout/vList2"/>
    <dgm:cxn modelId="{AD312D17-CD5F-4455-9CA2-53C3FB3C9EC8}" type="presParOf" srcId="{F478A70F-174C-45A0-9095-3569C49996EF}" destId="{1B1A588F-DFB5-4168-96C1-FA78C452F6C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7B46CAF-3D68-4DA4-BE2B-3674854DFD4F}"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6A2116B0-417A-488F-874D-7E1E5456BED8}">
      <dgm:prSet/>
      <dgm:spPr/>
      <dgm:t>
        <a:bodyPr/>
        <a:lstStyle/>
        <a:p>
          <a:r>
            <a:rPr lang="en-GB"/>
            <a:t>Emotional neglect- child not been taken care of, needs not being met (Ylitervo, Veijola, and Halt, 2023)</a:t>
          </a:r>
          <a:endParaRPr lang="en-US"/>
        </a:p>
      </dgm:t>
    </dgm:pt>
    <dgm:pt modelId="{35FB1BBB-888F-43A4-999B-AA63E1446969}" type="parTrans" cxnId="{098EC9FB-B3D3-472E-96AD-5BFF9552C21E}">
      <dgm:prSet/>
      <dgm:spPr/>
      <dgm:t>
        <a:bodyPr/>
        <a:lstStyle/>
        <a:p>
          <a:endParaRPr lang="en-US"/>
        </a:p>
      </dgm:t>
    </dgm:pt>
    <dgm:pt modelId="{A6DD60BB-0CD8-4CF2-BF67-AB252853B14A}" type="sibTrans" cxnId="{098EC9FB-B3D3-472E-96AD-5BFF9552C21E}">
      <dgm:prSet/>
      <dgm:spPr/>
      <dgm:t>
        <a:bodyPr/>
        <a:lstStyle/>
        <a:p>
          <a:endParaRPr lang="en-US"/>
        </a:p>
      </dgm:t>
    </dgm:pt>
    <dgm:pt modelId="{6C8EF579-3465-41CF-88F3-EAF2C72ACA93}">
      <dgm:prSet/>
      <dgm:spPr/>
      <dgm:t>
        <a:bodyPr/>
        <a:lstStyle/>
        <a:p>
          <a:r>
            <a:rPr lang="en-GB"/>
            <a:t>Increases the chance of developing mental health problems (Grummit </a:t>
          </a:r>
          <a:r>
            <a:rPr lang="en-GB" i="1"/>
            <a:t>et al.,</a:t>
          </a:r>
          <a:r>
            <a:rPr lang="en-GB"/>
            <a:t> 2021).</a:t>
          </a:r>
          <a:endParaRPr lang="en-US"/>
        </a:p>
      </dgm:t>
    </dgm:pt>
    <dgm:pt modelId="{BA226713-3831-4C3A-A71A-4D904C467366}" type="parTrans" cxnId="{7AB555C1-AA61-45EE-962B-A636F8B9980C}">
      <dgm:prSet/>
      <dgm:spPr/>
      <dgm:t>
        <a:bodyPr/>
        <a:lstStyle/>
        <a:p>
          <a:endParaRPr lang="en-US"/>
        </a:p>
      </dgm:t>
    </dgm:pt>
    <dgm:pt modelId="{9A3FF44E-1415-4EEE-A344-543CF07C7D3D}" type="sibTrans" cxnId="{7AB555C1-AA61-45EE-962B-A636F8B9980C}">
      <dgm:prSet/>
      <dgm:spPr/>
      <dgm:t>
        <a:bodyPr/>
        <a:lstStyle/>
        <a:p>
          <a:endParaRPr lang="en-US"/>
        </a:p>
      </dgm:t>
    </dgm:pt>
    <dgm:pt modelId="{7322162D-485F-4E5A-91FB-2A2C229B6AA7}">
      <dgm:prSet/>
      <dgm:spPr/>
      <dgm:t>
        <a:bodyPr/>
        <a:lstStyle/>
        <a:p>
          <a:r>
            <a:rPr lang="en-GB" dirty="0"/>
            <a:t>45.1%- ACEs were reported as emotional neglect (</a:t>
          </a:r>
          <a:r>
            <a:rPr lang="en-GB" dirty="0" err="1"/>
            <a:t>Marchment</a:t>
          </a:r>
          <a:r>
            <a:rPr lang="en-GB" dirty="0"/>
            <a:t>, Clemmow and Gill, 2025). </a:t>
          </a:r>
          <a:endParaRPr lang="en-US" dirty="0"/>
        </a:p>
      </dgm:t>
    </dgm:pt>
    <dgm:pt modelId="{D74CA844-78B9-4AF6-AD82-8E91898E26AE}" type="parTrans" cxnId="{9E410CFF-B444-4E60-B6E1-D00EF2DBDAC7}">
      <dgm:prSet/>
      <dgm:spPr/>
      <dgm:t>
        <a:bodyPr/>
        <a:lstStyle/>
        <a:p>
          <a:endParaRPr lang="en-US"/>
        </a:p>
      </dgm:t>
    </dgm:pt>
    <dgm:pt modelId="{27CA2E8C-9F13-49C9-ACB3-047B2A17F8BF}" type="sibTrans" cxnId="{9E410CFF-B444-4E60-B6E1-D00EF2DBDAC7}">
      <dgm:prSet/>
      <dgm:spPr/>
      <dgm:t>
        <a:bodyPr/>
        <a:lstStyle/>
        <a:p>
          <a:endParaRPr lang="en-US"/>
        </a:p>
      </dgm:t>
    </dgm:pt>
    <dgm:pt modelId="{F8C76B44-73CB-4AB1-9357-C2673AEF68B9}">
      <dgm:prSet/>
      <dgm:spPr/>
      <dgm:t>
        <a:bodyPr/>
        <a:lstStyle/>
        <a:p>
          <a:r>
            <a:rPr lang="en-GB" dirty="0"/>
            <a:t>Cause anxiety, contribute to stress- impacting brain development (Bellies, 2025). </a:t>
          </a:r>
          <a:endParaRPr lang="en-US" dirty="0"/>
        </a:p>
      </dgm:t>
    </dgm:pt>
    <dgm:pt modelId="{2F66670A-9997-4BD5-AB18-4228BEB985D6}" type="parTrans" cxnId="{5AC77AD4-F980-4BD3-9B13-6E2A42C21669}">
      <dgm:prSet/>
      <dgm:spPr/>
      <dgm:t>
        <a:bodyPr/>
        <a:lstStyle/>
        <a:p>
          <a:endParaRPr lang="en-US"/>
        </a:p>
      </dgm:t>
    </dgm:pt>
    <dgm:pt modelId="{FA72980F-2A39-4A0F-81D3-D6F0C7D02B5E}" type="sibTrans" cxnId="{5AC77AD4-F980-4BD3-9B13-6E2A42C21669}">
      <dgm:prSet/>
      <dgm:spPr/>
      <dgm:t>
        <a:bodyPr/>
        <a:lstStyle/>
        <a:p>
          <a:endParaRPr lang="en-US"/>
        </a:p>
      </dgm:t>
    </dgm:pt>
    <dgm:pt modelId="{86306ECF-D296-47FD-811A-C0A2C7EBCBDE}">
      <dgm:prSet/>
      <dgm:spPr/>
      <dgm:t>
        <a:bodyPr/>
        <a:lstStyle/>
        <a:p>
          <a:r>
            <a:rPr lang="en-GB"/>
            <a:t>Early adversity- Neglect- brain development in early adolecents (McCrory, 2011)</a:t>
          </a:r>
          <a:endParaRPr lang="en-US"/>
        </a:p>
      </dgm:t>
    </dgm:pt>
    <dgm:pt modelId="{04F71A79-B332-4C2D-87AA-4DABC1341478}" type="parTrans" cxnId="{826D0BA8-8EDC-44B3-8478-C16EBE683665}">
      <dgm:prSet/>
      <dgm:spPr/>
      <dgm:t>
        <a:bodyPr/>
        <a:lstStyle/>
        <a:p>
          <a:endParaRPr lang="en-US"/>
        </a:p>
      </dgm:t>
    </dgm:pt>
    <dgm:pt modelId="{4864B552-362F-4345-8B1F-EDA8ED9814CF}" type="sibTrans" cxnId="{826D0BA8-8EDC-44B3-8478-C16EBE683665}">
      <dgm:prSet/>
      <dgm:spPr/>
      <dgm:t>
        <a:bodyPr/>
        <a:lstStyle/>
        <a:p>
          <a:endParaRPr lang="en-US"/>
        </a:p>
      </dgm:t>
    </dgm:pt>
    <dgm:pt modelId="{59A263C6-549B-4DBB-BE68-1F375B098D70}">
      <dgm:prSet/>
      <dgm:spPr/>
      <dgm:t>
        <a:bodyPr/>
        <a:lstStyle/>
        <a:p>
          <a:r>
            <a:rPr lang="en-GB"/>
            <a:t>Neglected as a child- take part in risk behaviour- substance abuse and criminal activity (Srivastava, Seth and Niekerk, 2013). </a:t>
          </a:r>
          <a:endParaRPr lang="en-US"/>
        </a:p>
      </dgm:t>
    </dgm:pt>
    <dgm:pt modelId="{C8F62BD7-2F00-4EEE-B414-40D5AF985A7F}" type="parTrans" cxnId="{6DFDEC90-83EA-4BDA-B288-96AB61C4B923}">
      <dgm:prSet/>
      <dgm:spPr/>
      <dgm:t>
        <a:bodyPr/>
        <a:lstStyle/>
        <a:p>
          <a:endParaRPr lang="en-US"/>
        </a:p>
      </dgm:t>
    </dgm:pt>
    <dgm:pt modelId="{B3A6A5EE-2407-4D75-B61E-C39E27C92D34}" type="sibTrans" cxnId="{6DFDEC90-83EA-4BDA-B288-96AB61C4B923}">
      <dgm:prSet/>
      <dgm:spPr/>
      <dgm:t>
        <a:bodyPr/>
        <a:lstStyle/>
        <a:p>
          <a:endParaRPr lang="en-US"/>
        </a:p>
      </dgm:t>
    </dgm:pt>
    <dgm:pt modelId="{E908D3B7-D196-4ACA-AEDE-959F767F26DD}">
      <dgm:prSet/>
      <dgm:spPr/>
      <dgm:t>
        <a:bodyPr/>
        <a:lstStyle/>
        <a:p>
          <a:r>
            <a:rPr lang="en-GB"/>
            <a:t>Long lasting impact on well-being and mental health- increase chances of antisocial behaviour- resulting in offending (Wilkinson and Bowyer, 2017). </a:t>
          </a:r>
          <a:endParaRPr lang="en-US"/>
        </a:p>
      </dgm:t>
    </dgm:pt>
    <dgm:pt modelId="{182EBE81-58A2-447C-A2DE-C145B3386103}" type="parTrans" cxnId="{5F96BB27-200D-4BD9-8479-9F8F29FF41F7}">
      <dgm:prSet/>
      <dgm:spPr/>
      <dgm:t>
        <a:bodyPr/>
        <a:lstStyle/>
        <a:p>
          <a:endParaRPr lang="en-US"/>
        </a:p>
      </dgm:t>
    </dgm:pt>
    <dgm:pt modelId="{64BDA2C1-D15D-4D53-B176-A54FAB97E5D1}" type="sibTrans" cxnId="{5F96BB27-200D-4BD9-8479-9F8F29FF41F7}">
      <dgm:prSet/>
      <dgm:spPr/>
      <dgm:t>
        <a:bodyPr/>
        <a:lstStyle/>
        <a:p>
          <a:endParaRPr lang="en-US"/>
        </a:p>
      </dgm:t>
    </dgm:pt>
    <dgm:pt modelId="{0D7C0078-6C46-4B94-AD74-D20A0D3B976F}" type="pres">
      <dgm:prSet presAssocID="{E7B46CAF-3D68-4DA4-BE2B-3674854DFD4F}" presName="vert0" presStyleCnt="0">
        <dgm:presLayoutVars>
          <dgm:dir/>
          <dgm:animOne val="branch"/>
          <dgm:animLvl val="lvl"/>
        </dgm:presLayoutVars>
      </dgm:prSet>
      <dgm:spPr/>
    </dgm:pt>
    <dgm:pt modelId="{BCC89378-F994-41B4-86D5-99041B72F48C}" type="pres">
      <dgm:prSet presAssocID="{6A2116B0-417A-488F-874D-7E1E5456BED8}" presName="thickLine" presStyleLbl="alignNode1" presStyleIdx="0" presStyleCnt="7"/>
      <dgm:spPr/>
    </dgm:pt>
    <dgm:pt modelId="{846A09FB-6446-41BB-91B0-24DE0CFDC8DA}" type="pres">
      <dgm:prSet presAssocID="{6A2116B0-417A-488F-874D-7E1E5456BED8}" presName="horz1" presStyleCnt="0"/>
      <dgm:spPr/>
    </dgm:pt>
    <dgm:pt modelId="{67F73EC2-7D86-4EA9-9074-4EA1A101D591}" type="pres">
      <dgm:prSet presAssocID="{6A2116B0-417A-488F-874D-7E1E5456BED8}" presName="tx1" presStyleLbl="revTx" presStyleIdx="0" presStyleCnt="7"/>
      <dgm:spPr/>
    </dgm:pt>
    <dgm:pt modelId="{033E3E42-003D-4617-99C3-349C5B474D8E}" type="pres">
      <dgm:prSet presAssocID="{6A2116B0-417A-488F-874D-7E1E5456BED8}" presName="vert1" presStyleCnt="0"/>
      <dgm:spPr/>
    </dgm:pt>
    <dgm:pt modelId="{0166E6A4-13D6-41AE-A5FC-790D1A047BC2}" type="pres">
      <dgm:prSet presAssocID="{6C8EF579-3465-41CF-88F3-EAF2C72ACA93}" presName="thickLine" presStyleLbl="alignNode1" presStyleIdx="1" presStyleCnt="7"/>
      <dgm:spPr/>
    </dgm:pt>
    <dgm:pt modelId="{1739BB34-CC9E-4B13-97B1-A3527194FB94}" type="pres">
      <dgm:prSet presAssocID="{6C8EF579-3465-41CF-88F3-EAF2C72ACA93}" presName="horz1" presStyleCnt="0"/>
      <dgm:spPr/>
    </dgm:pt>
    <dgm:pt modelId="{0EEFCC94-E34D-49E0-B263-0E3830712BE7}" type="pres">
      <dgm:prSet presAssocID="{6C8EF579-3465-41CF-88F3-EAF2C72ACA93}" presName="tx1" presStyleLbl="revTx" presStyleIdx="1" presStyleCnt="7"/>
      <dgm:spPr/>
    </dgm:pt>
    <dgm:pt modelId="{EB807C2F-5682-4DBA-8EE2-BCC524760D53}" type="pres">
      <dgm:prSet presAssocID="{6C8EF579-3465-41CF-88F3-EAF2C72ACA93}" presName="vert1" presStyleCnt="0"/>
      <dgm:spPr/>
    </dgm:pt>
    <dgm:pt modelId="{00F1ACFF-48CF-42C3-A374-CF2DE85AEEBA}" type="pres">
      <dgm:prSet presAssocID="{7322162D-485F-4E5A-91FB-2A2C229B6AA7}" presName="thickLine" presStyleLbl="alignNode1" presStyleIdx="2" presStyleCnt="7"/>
      <dgm:spPr/>
    </dgm:pt>
    <dgm:pt modelId="{17896C59-1740-4286-B846-4333D63EF453}" type="pres">
      <dgm:prSet presAssocID="{7322162D-485F-4E5A-91FB-2A2C229B6AA7}" presName="horz1" presStyleCnt="0"/>
      <dgm:spPr/>
    </dgm:pt>
    <dgm:pt modelId="{4DA1A7E7-09D6-48D5-BC49-5DFC5522BBDE}" type="pres">
      <dgm:prSet presAssocID="{7322162D-485F-4E5A-91FB-2A2C229B6AA7}" presName="tx1" presStyleLbl="revTx" presStyleIdx="2" presStyleCnt="7"/>
      <dgm:spPr/>
    </dgm:pt>
    <dgm:pt modelId="{7BEDB03F-5977-4E88-AFB8-F794A5BB9D42}" type="pres">
      <dgm:prSet presAssocID="{7322162D-485F-4E5A-91FB-2A2C229B6AA7}" presName="vert1" presStyleCnt="0"/>
      <dgm:spPr/>
    </dgm:pt>
    <dgm:pt modelId="{24516336-10D7-47DC-A056-511B19282701}" type="pres">
      <dgm:prSet presAssocID="{F8C76B44-73CB-4AB1-9357-C2673AEF68B9}" presName="thickLine" presStyleLbl="alignNode1" presStyleIdx="3" presStyleCnt="7"/>
      <dgm:spPr/>
    </dgm:pt>
    <dgm:pt modelId="{BBCA755A-A20B-4668-873B-C993549ACF6F}" type="pres">
      <dgm:prSet presAssocID="{F8C76B44-73CB-4AB1-9357-C2673AEF68B9}" presName="horz1" presStyleCnt="0"/>
      <dgm:spPr/>
    </dgm:pt>
    <dgm:pt modelId="{CB60038E-B3EB-43F3-A0BB-049B639FAADB}" type="pres">
      <dgm:prSet presAssocID="{F8C76B44-73CB-4AB1-9357-C2673AEF68B9}" presName="tx1" presStyleLbl="revTx" presStyleIdx="3" presStyleCnt="7"/>
      <dgm:spPr/>
    </dgm:pt>
    <dgm:pt modelId="{7687FCCB-4E8D-4B8B-BADC-E654BD93403D}" type="pres">
      <dgm:prSet presAssocID="{F8C76B44-73CB-4AB1-9357-C2673AEF68B9}" presName="vert1" presStyleCnt="0"/>
      <dgm:spPr/>
    </dgm:pt>
    <dgm:pt modelId="{7FA4414F-2A35-43D9-858A-1D4854716A13}" type="pres">
      <dgm:prSet presAssocID="{86306ECF-D296-47FD-811A-C0A2C7EBCBDE}" presName="thickLine" presStyleLbl="alignNode1" presStyleIdx="4" presStyleCnt="7"/>
      <dgm:spPr/>
    </dgm:pt>
    <dgm:pt modelId="{888229DD-5539-4E4B-9507-07E008594BBE}" type="pres">
      <dgm:prSet presAssocID="{86306ECF-D296-47FD-811A-C0A2C7EBCBDE}" presName="horz1" presStyleCnt="0"/>
      <dgm:spPr/>
    </dgm:pt>
    <dgm:pt modelId="{DC3A48DD-8125-4A57-A30D-C7F76CDA65DB}" type="pres">
      <dgm:prSet presAssocID="{86306ECF-D296-47FD-811A-C0A2C7EBCBDE}" presName="tx1" presStyleLbl="revTx" presStyleIdx="4" presStyleCnt="7"/>
      <dgm:spPr/>
    </dgm:pt>
    <dgm:pt modelId="{72874F25-EE5D-4441-91F7-50E1D55131FB}" type="pres">
      <dgm:prSet presAssocID="{86306ECF-D296-47FD-811A-C0A2C7EBCBDE}" presName="vert1" presStyleCnt="0"/>
      <dgm:spPr/>
    </dgm:pt>
    <dgm:pt modelId="{1F6F00FB-5608-4CC6-9CC0-CB801731D3DC}" type="pres">
      <dgm:prSet presAssocID="{59A263C6-549B-4DBB-BE68-1F375B098D70}" presName="thickLine" presStyleLbl="alignNode1" presStyleIdx="5" presStyleCnt="7"/>
      <dgm:spPr/>
    </dgm:pt>
    <dgm:pt modelId="{C23DC028-5FC4-46AE-B439-49EE16C1701E}" type="pres">
      <dgm:prSet presAssocID="{59A263C6-549B-4DBB-BE68-1F375B098D70}" presName="horz1" presStyleCnt="0"/>
      <dgm:spPr/>
    </dgm:pt>
    <dgm:pt modelId="{06EAFE7A-DD7D-4781-8BE5-2F6F28686F3D}" type="pres">
      <dgm:prSet presAssocID="{59A263C6-549B-4DBB-BE68-1F375B098D70}" presName="tx1" presStyleLbl="revTx" presStyleIdx="5" presStyleCnt="7"/>
      <dgm:spPr/>
    </dgm:pt>
    <dgm:pt modelId="{E3633C74-392D-4C93-9DE4-B4FE23F03BE7}" type="pres">
      <dgm:prSet presAssocID="{59A263C6-549B-4DBB-BE68-1F375B098D70}" presName="vert1" presStyleCnt="0"/>
      <dgm:spPr/>
    </dgm:pt>
    <dgm:pt modelId="{C26C7578-B3FD-4377-B14F-D9FD86D264F4}" type="pres">
      <dgm:prSet presAssocID="{E908D3B7-D196-4ACA-AEDE-959F767F26DD}" presName="thickLine" presStyleLbl="alignNode1" presStyleIdx="6" presStyleCnt="7"/>
      <dgm:spPr/>
    </dgm:pt>
    <dgm:pt modelId="{3020B58A-8721-4107-B1C0-37CF8CE3C03E}" type="pres">
      <dgm:prSet presAssocID="{E908D3B7-D196-4ACA-AEDE-959F767F26DD}" presName="horz1" presStyleCnt="0"/>
      <dgm:spPr/>
    </dgm:pt>
    <dgm:pt modelId="{ECFB8496-A52A-4F71-9E13-C8159858318E}" type="pres">
      <dgm:prSet presAssocID="{E908D3B7-D196-4ACA-AEDE-959F767F26DD}" presName="tx1" presStyleLbl="revTx" presStyleIdx="6" presStyleCnt="7"/>
      <dgm:spPr/>
    </dgm:pt>
    <dgm:pt modelId="{A6305353-F235-4294-A28A-2F51BC192A3F}" type="pres">
      <dgm:prSet presAssocID="{E908D3B7-D196-4ACA-AEDE-959F767F26DD}" presName="vert1" presStyleCnt="0"/>
      <dgm:spPr/>
    </dgm:pt>
  </dgm:ptLst>
  <dgm:cxnLst>
    <dgm:cxn modelId="{1DE31302-386A-4544-93AE-000E4E2AFE97}" type="presOf" srcId="{E7B46CAF-3D68-4DA4-BE2B-3674854DFD4F}" destId="{0D7C0078-6C46-4B94-AD74-D20A0D3B976F}" srcOrd="0" destOrd="0" presId="urn:microsoft.com/office/officeart/2008/layout/LinedList"/>
    <dgm:cxn modelId="{3840E910-4872-40E7-B0E4-A1930412926D}" type="presOf" srcId="{86306ECF-D296-47FD-811A-C0A2C7EBCBDE}" destId="{DC3A48DD-8125-4A57-A30D-C7F76CDA65DB}" srcOrd="0" destOrd="0" presId="urn:microsoft.com/office/officeart/2008/layout/LinedList"/>
    <dgm:cxn modelId="{5F96BB27-200D-4BD9-8479-9F8F29FF41F7}" srcId="{E7B46CAF-3D68-4DA4-BE2B-3674854DFD4F}" destId="{E908D3B7-D196-4ACA-AEDE-959F767F26DD}" srcOrd="6" destOrd="0" parTransId="{182EBE81-58A2-447C-A2DE-C145B3386103}" sibTransId="{64BDA2C1-D15D-4D53-B176-A54FAB97E5D1}"/>
    <dgm:cxn modelId="{6C37D032-8893-416F-B087-68A7976292CA}" type="presOf" srcId="{6A2116B0-417A-488F-874D-7E1E5456BED8}" destId="{67F73EC2-7D86-4EA9-9074-4EA1A101D591}" srcOrd="0" destOrd="0" presId="urn:microsoft.com/office/officeart/2008/layout/LinedList"/>
    <dgm:cxn modelId="{62039263-AB2B-4443-8053-9C4B2638077E}" type="presOf" srcId="{6C8EF579-3465-41CF-88F3-EAF2C72ACA93}" destId="{0EEFCC94-E34D-49E0-B263-0E3830712BE7}" srcOrd="0" destOrd="0" presId="urn:microsoft.com/office/officeart/2008/layout/LinedList"/>
    <dgm:cxn modelId="{70188D71-D196-4B06-B5C6-98CD7E6EE46B}" type="presOf" srcId="{7322162D-485F-4E5A-91FB-2A2C229B6AA7}" destId="{4DA1A7E7-09D6-48D5-BC49-5DFC5522BBDE}" srcOrd="0" destOrd="0" presId="urn:microsoft.com/office/officeart/2008/layout/LinedList"/>
    <dgm:cxn modelId="{6DFDEC90-83EA-4BDA-B288-96AB61C4B923}" srcId="{E7B46CAF-3D68-4DA4-BE2B-3674854DFD4F}" destId="{59A263C6-549B-4DBB-BE68-1F375B098D70}" srcOrd="5" destOrd="0" parTransId="{C8F62BD7-2F00-4EEE-B414-40D5AF985A7F}" sibTransId="{B3A6A5EE-2407-4D75-B61E-C39E27C92D34}"/>
    <dgm:cxn modelId="{FD1C13A5-169B-40ED-BB9F-21BAED8B4C70}" type="presOf" srcId="{F8C76B44-73CB-4AB1-9357-C2673AEF68B9}" destId="{CB60038E-B3EB-43F3-A0BB-049B639FAADB}" srcOrd="0" destOrd="0" presId="urn:microsoft.com/office/officeart/2008/layout/LinedList"/>
    <dgm:cxn modelId="{826D0BA8-8EDC-44B3-8478-C16EBE683665}" srcId="{E7B46CAF-3D68-4DA4-BE2B-3674854DFD4F}" destId="{86306ECF-D296-47FD-811A-C0A2C7EBCBDE}" srcOrd="4" destOrd="0" parTransId="{04F71A79-B332-4C2D-87AA-4DABC1341478}" sibTransId="{4864B552-362F-4345-8B1F-EDA8ED9814CF}"/>
    <dgm:cxn modelId="{E5534BAE-B98A-47FB-9F33-DFA5DB52C458}" type="presOf" srcId="{E908D3B7-D196-4ACA-AEDE-959F767F26DD}" destId="{ECFB8496-A52A-4F71-9E13-C8159858318E}" srcOrd="0" destOrd="0" presId="urn:microsoft.com/office/officeart/2008/layout/LinedList"/>
    <dgm:cxn modelId="{0F4EBDB0-CDE0-423C-9EE8-E3F4669813DF}" type="presOf" srcId="{59A263C6-549B-4DBB-BE68-1F375B098D70}" destId="{06EAFE7A-DD7D-4781-8BE5-2F6F28686F3D}" srcOrd="0" destOrd="0" presId="urn:microsoft.com/office/officeart/2008/layout/LinedList"/>
    <dgm:cxn modelId="{7AB555C1-AA61-45EE-962B-A636F8B9980C}" srcId="{E7B46CAF-3D68-4DA4-BE2B-3674854DFD4F}" destId="{6C8EF579-3465-41CF-88F3-EAF2C72ACA93}" srcOrd="1" destOrd="0" parTransId="{BA226713-3831-4C3A-A71A-4D904C467366}" sibTransId="{9A3FF44E-1415-4EEE-A344-543CF07C7D3D}"/>
    <dgm:cxn modelId="{5AC77AD4-F980-4BD3-9B13-6E2A42C21669}" srcId="{E7B46CAF-3D68-4DA4-BE2B-3674854DFD4F}" destId="{F8C76B44-73CB-4AB1-9357-C2673AEF68B9}" srcOrd="3" destOrd="0" parTransId="{2F66670A-9997-4BD5-AB18-4228BEB985D6}" sibTransId="{FA72980F-2A39-4A0F-81D3-D6F0C7D02B5E}"/>
    <dgm:cxn modelId="{098EC9FB-B3D3-472E-96AD-5BFF9552C21E}" srcId="{E7B46CAF-3D68-4DA4-BE2B-3674854DFD4F}" destId="{6A2116B0-417A-488F-874D-7E1E5456BED8}" srcOrd="0" destOrd="0" parTransId="{35FB1BBB-888F-43A4-999B-AA63E1446969}" sibTransId="{A6DD60BB-0CD8-4CF2-BF67-AB252853B14A}"/>
    <dgm:cxn modelId="{9E410CFF-B444-4E60-B6E1-D00EF2DBDAC7}" srcId="{E7B46CAF-3D68-4DA4-BE2B-3674854DFD4F}" destId="{7322162D-485F-4E5A-91FB-2A2C229B6AA7}" srcOrd="2" destOrd="0" parTransId="{D74CA844-78B9-4AF6-AD82-8E91898E26AE}" sibTransId="{27CA2E8C-9F13-49C9-ACB3-047B2A17F8BF}"/>
    <dgm:cxn modelId="{31D19A57-3148-4071-81D3-C5ABAAEF7816}" type="presParOf" srcId="{0D7C0078-6C46-4B94-AD74-D20A0D3B976F}" destId="{BCC89378-F994-41B4-86D5-99041B72F48C}" srcOrd="0" destOrd="0" presId="urn:microsoft.com/office/officeart/2008/layout/LinedList"/>
    <dgm:cxn modelId="{D60BD455-F9E0-4E89-B47B-D1D42E94B3DA}" type="presParOf" srcId="{0D7C0078-6C46-4B94-AD74-D20A0D3B976F}" destId="{846A09FB-6446-41BB-91B0-24DE0CFDC8DA}" srcOrd="1" destOrd="0" presId="urn:microsoft.com/office/officeart/2008/layout/LinedList"/>
    <dgm:cxn modelId="{CD544FF6-FD41-4DFE-98E5-6555945F0F2C}" type="presParOf" srcId="{846A09FB-6446-41BB-91B0-24DE0CFDC8DA}" destId="{67F73EC2-7D86-4EA9-9074-4EA1A101D591}" srcOrd="0" destOrd="0" presId="urn:microsoft.com/office/officeart/2008/layout/LinedList"/>
    <dgm:cxn modelId="{F43FDCE5-0179-4AD1-8266-84702097F225}" type="presParOf" srcId="{846A09FB-6446-41BB-91B0-24DE0CFDC8DA}" destId="{033E3E42-003D-4617-99C3-349C5B474D8E}" srcOrd="1" destOrd="0" presId="urn:microsoft.com/office/officeart/2008/layout/LinedList"/>
    <dgm:cxn modelId="{6034B77C-4B14-44E9-86BE-6D9FD4EFD835}" type="presParOf" srcId="{0D7C0078-6C46-4B94-AD74-D20A0D3B976F}" destId="{0166E6A4-13D6-41AE-A5FC-790D1A047BC2}" srcOrd="2" destOrd="0" presId="urn:microsoft.com/office/officeart/2008/layout/LinedList"/>
    <dgm:cxn modelId="{31A99F51-DABD-4F8A-AA3E-1D63CA893976}" type="presParOf" srcId="{0D7C0078-6C46-4B94-AD74-D20A0D3B976F}" destId="{1739BB34-CC9E-4B13-97B1-A3527194FB94}" srcOrd="3" destOrd="0" presId="urn:microsoft.com/office/officeart/2008/layout/LinedList"/>
    <dgm:cxn modelId="{C30B53FD-CE1A-4B6B-A892-7D62626B10F6}" type="presParOf" srcId="{1739BB34-CC9E-4B13-97B1-A3527194FB94}" destId="{0EEFCC94-E34D-49E0-B263-0E3830712BE7}" srcOrd="0" destOrd="0" presId="urn:microsoft.com/office/officeart/2008/layout/LinedList"/>
    <dgm:cxn modelId="{87DD9057-BE66-4C24-B062-722F7882BBF7}" type="presParOf" srcId="{1739BB34-CC9E-4B13-97B1-A3527194FB94}" destId="{EB807C2F-5682-4DBA-8EE2-BCC524760D53}" srcOrd="1" destOrd="0" presId="urn:microsoft.com/office/officeart/2008/layout/LinedList"/>
    <dgm:cxn modelId="{F48FCC02-C73D-43F5-A532-5311262E7C5F}" type="presParOf" srcId="{0D7C0078-6C46-4B94-AD74-D20A0D3B976F}" destId="{00F1ACFF-48CF-42C3-A374-CF2DE85AEEBA}" srcOrd="4" destOrd="0" presId="urn:microsoft.com/office/officeart/2008/layout/LinedList"/>
    <dgm:cxn modelId="{992B85BE-8633-401A-AAEE-AE7273D1A56F}" type="presParOf" srcId="{0D7C0078-6C46-4B94-AD74-D20A0D3B976F}" destId="{17896C59-1740-4286-B846-4333D63EF453}" srcOrd="5" destOrd="0" presId="urn:microsoft.com/office/officeart/2008/layout/LinedList"/>
    <dgm:cxn modelId="{5F48FEB4-CEA3-4536-8025-A059A26051CF}" type="presParOf" srcId="{17896C59-1740-4286-B846-4333D63EF453}" destId="{4DA1A7E7-09D6-48D5-BC49-5DFC5522BBDE}" srcOrd="0" destOrd="0" presId="urn:microsoft.com/office/officeart/2008/layout/LinedList"/>
    <dgm:cxn modelId="{F76E77E6-377E-4D04-AA74-29514DC245C5}" type="presParOf" srcId="{17896C59-1740-4286-B846-4333D63EF453}" destId="{7BEDB03F-5977-4E88-AFB8-F794A5BB9D42}" srcOrd="1" destOrd="0" presId="urn:microsoft.com/office/officeart/2008/layout/LinedList"/>
    <dgm:cxn modelId="{158154B2-3D48-4E23-A491-A3C2E4BBD531}" type="presParOf" srcId="{0D7C0078-6C46-4B94-AD74-D20A0D3B976F}" destId="{24516336-10D7-47DC-A056-511B19282701}" srcOrd="6" destOrd="0" presId="urn:microsoft.com/office/officeart/2008/layout/LinedList"/>
    <dgm:cxn modelId="{92C82C5D-9E8B-4E49-B923-FAD294E38671}" type="presParOf" srcId="{0D7C0078-6C46-4B94-AD74-D20A0D3B976F}" destId="{BBCA755A-A20B-4668-873B-C993549ACF6F}" srcOrd="7" destOrd="0" presId="urn:microsoft.com/office/officeart/2008/layout/LinedList"/>
    <dgm:cxn modelId="{E9E39819-9997-4EDC-8EA1-64AA3DA2DB4A}" type="presParOf" srcId="{BBCA755A-A20B-4668-873B-C993549ACF6F}" destId="{CB60038E-B3EB-43F3-A0BB-049B639FAADB}" srcOrd="0" destOrd="0" presId="urn:microsoft.com/office/officeart/2008/layout/LinedList"/>
    <dgm:cxn modelId="{F5F0AECD-E2CC-414D-AEB3-570FF3D106A5}" type="presParOf" srcId="{BBCA755A-A20B-4668-873B-C993549ACF6F}" destId="{7687FCCB-4E8D-4B8B-BADC-E654BD93403D}" srcOrd="1" destOrd="0" presId="urn:microsoft.com/office/officeart/2008/layout/LinedList"/>
    <dgm:cxn modelId="{5F3BB43B-2453-41D3-ADF0-050085AEFA24}" type="presParOf" srcId="{0D7C0078-6C46-4B94-AD74-D20A0D3B976F}" destId="{7FA4414F-2A35-43D9-858A-1D4854716A13}" srcOrd="8" destOrd="0" presId="urn:microsoft.com/office/officeart/2008/layout/LinedList"/>
    <dgm:cxn modelId="{FEA730B9-D09C-4A1F-B9A2-57123A5B3B3E}" type="presParOf" srcId="{0D7C0078-6C46-4B94-AD74-D20A0D3B976F}" destId="{888229DD-5539-4E4B-9507-07E008594BBE}" srcOrd="9" destOrd="0" presId="urn:microsoft.com/office/officeart/2008/layout/LinedList"/>
    <dgm:cxn modelId="{FE794222-62C2-456E-A224-2C352E923B49}" type="presParOf" srcId="{888229DD-5539-4E4B-9507-07E008594BBE}" destId="{DC3A48DD-8125-4A57-A30D-C7F76CDA65DB}" srcOrd="0" destOrd="0" presId="urn:microsoft.com/office/officeart/2008/layout/LinedList"/>
    <dgm:cxn modelId="{75F014C3-0D86-4107-A691-62AE1510E6B7}" type="presParOf" srcId="{888229DD-5539-4E4B-9507-07E008594BBE}" destId="{72874F25-EE5D-4441-91F7-50E1D55131FB}" srcOrd="1" destOrd="0" presId="urn:microsoft.com/office/officeart/2008/layout/LinedList"/>
    <dgm:cxn modelId="{448D22E6-B1BE-4826-B079-E26D53FBE1B7}" type="presParOf" srcId="{0D7C0078-6C46-4B94-AD74-D20A0D3B976F}" destId="{1F6F00FB-5608-4CC6-9CC0-CB801731D3DC}" srcOrd="10" destOrd="0" presId="urn:microsoft.com/office/officeart/2008/layout/LinedList"/>
    <dgm:cxn modelId="{0B08F5A8-20C5-43A7-89D6-A953E170A16A}" type="presParOf" srcId="{0D7C0078-6C46-4B94-AD74-D20A0D3B976F}" destId="{C23DC028-5FC4-46AE-B439-49EE16C1701E}" srcOrd="11" destOrd="0" presId="urn:microsoft.com/office/officeart/2008/layout/LinedList"/>
    <dgm:cxn modelId="{C48C5A04-B957-4D9A-B4EC-6D1E3647BF32}" type="presParOf" srcId="{C23DC028-5FC4-46AE-B439-49EE16C1701E}" destId="{06EAFE7A-DD7D-4781-8BE5-2F6F28686F3D}" srcOrd="0" destOrd="0" presId="urn:microsoft.com/office/officeart/2008/layout/LinedList"/>
    <dgm:cxn modelId="{93DB08E1-DEC7-4096-8126-9A2EF207954A}" type="presParOf" srcId="{C23DC028-5FC4-46AE-B439-49EE16C1701E}" destId="{E3633C74-392D-4C93-9DE4-B4FE23F03BE7}" srcOrd="1" destOrd="0" presId="urn:microsoft.com/office/officeart/2008/layout/LinedList"/>
    <dgm:cxn modelId="{558AB7AD-A8D3-4331-AC26-C3393FBD56B5}" type="presParOf" srcId="{0D7C0078-6C46-4B94-AD74-D20A0D3B976F}" destId="{C26C7578-B3FD-4377-B14F-D9FD86D264F4}" srcOrd="12" destOrd="0" presId="urn:microsoft.com/office/officeart/2008/layout/LinedList"/>
    <dgm:cxn modelId="{A5DB79E3-0236-450E-B147-35FBECC7EA73}" type="presParOf" srcId="{0D7C0078-6C46-4B94-AD74-D20A0D3B976F}" destId="{3020B58A-8721-4107-B1C0-37CF8CE3C03E}" srcOrd="13" destOrd="0" presId="urn:microsoft.com/office/officeart/2008/layout/LinedList"/>
    <dgm:cxn modelId="{5AEDC342-849B-45E4-91E4-8D1683ECE8CB}" type="presParOf" srcId="{3020B58A-8721-4107-B1C0-37CF8CE3C03E}" destId="{ECFB8496-A52A-4F71-9E13-C8159858318E}" srcOrd="0" destOrd="0" presId="urn:microsoft.com/office/officeart/2008/layout/LinedList"/>
    <dgm:cxn modelId="{820911FE-35B0-4EFF-8F7A-40D8EF8421E9}" type="presParOf" srcId="{3020B58A-8721-4107-B1C0-37CF8CE3C03E}" destId="{A6305353-F235-4294-A28A-2F51BC192A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D681B8-F701-40C8-850D-CEACC3EFCC64}" type="doc">
      <dgm:prSet loTypeId="urn:microsoft.com/office/officeart/2005/8/layout/vProcess5" loCatId="process" qsTypeId="urn:microsoft.com/office/officeart/2005/8/quickstyle/simple2" qsCatId="simple" csTypeId="urn:microsoft.com/office/officeart/2005/8/colors/accent2_2" csCatId="accent2"/>
      <dgm:spPr/>
      <dgm:t>
        <a:bodyPr/>
        <a:lstStyle/>
        <a:p>
          <a:endParaRPr lang="en-US"/>
        </a:p>
      </dgm:t>
    </dgm:pt>
    <dgm:pt modelId="{8D776F1E-C50B-4BD5-8DD4-BB87B3916570}">
      <dgm:prSet/>
      <dgm:spPr/>
      <dgm:t>
        <a:bodyPr/>
        <a:lstStyle/>
        <a:p>
          <a:r>
            <a:rPr lang="en-GB"/>
            <a:t>Long lasting impact of people’s lives.</a:t>
          </a:r>
          <a:endParaRPr lang="en-US"/>
        </a:p>
      </dgm:t>
    </dgm:pt>
    <dgm:pt modelId="{8F8F50C4-FAFB-4012-8C08-FCF0C5951721}" type="parTrans" cxnId="{3E5040DD-E9F8-4201-827D-2398AD47CEF0}">
      <dgm:prSet/>
      <dgm:spPr/>
      <dgm:t>
        <a:bodyPr/>
        <a:lstStyle/>
        <a:p>
          <a:endParaRPr lang="en-US"/>
        </a:p>
      </dgm:t>
    </dgm:pt>
    <dgm:pt modelId="{436284A7-5FC3-4A5E-BFBA-03D774F00654}" type="sibTrans" cxnId="{3E5040DD-E9F8-4201-827D-2398AD47CEF0}">
      <dgm:prSet/>
      <dgm:spPr/>
      <dgm:t>
        <a:bodyPr/>
        <a:lstStyle/>
        <a:p>
          <a:endParaRPr lang="en-US"/>
        </a:p>
      </dgm:t>
    </dgm:pt>
    <dgm:pt modelId="{A15AE0CF-400B-4C29-B793-072A95308AB4}">
      <dgm:prSet/>
      <dgm:spPr/>
      <dgm:t>
        <a:bodyPr/>
        <a:lstStyle/>
        <a:p>
          <a:r>
            <a:rPr lang="en-GB"/>
            <a:t>Impacting how people behave from early adolescents- affecting mental and physical health (Recine, Bellies, and Madigan, 2025).</a:t>
          </a:r>
          <a:endParaRPr lang="en-US"/>
        </a:p>
      </dgm:t>
    </dgm:pt>
    <dgm:pt modelId="{6F93F4EE-50AE-4243-B8B3-4C7D07345EF4}" type="parTrans" cxnId="{42D67533-4D9A-4276-8CA1-9A2B2BE9AFF6}">
      <dgm:prSet/>
      <dgm:spPr/>
      <dgm:t>
        <a:bodyPr/>
        <a:lstStyle/>
        <a:p>
          <a:endParaRPr lang="en-US"/>
        </a:p>
      </dgm:t>
    </dgm:pt>
    <dgm:pt modelId="{17F7D7A7-40D8-47C0-984C-20D15E16C926}" type="sibTrans" cxnId="{42D67533-4D9A-4276-8CA1-9A2B2BE9AFF6}">
      <dgm:prSet/>
      <dgm:spPr/>
      <dgm:t>
        <a:bodyPr/>
        <a:lstStyle/>
        <a:p>
          <a:endParaRPr lang="en-US"/>
        </a:p>
      </dgm:t>
    </dgm:pt>
    <dgm:pt modelId="{EA5CE098-8395-4599-8AFE-E368287C9352}">
      <dgm:prSet/>
      <dgm:spPr/>
      <dgm:t>
        <a:bodyPr/>
        <a:lstStyle/>
        <a:p>
          <a:r>
            <a:rPr lang="en-GB"/>
            <a:t>Experienced developmental trauma- high number of ACEs- higher chance of having offending behaviours (Sapp, 2024). </a:t>
          </a:r>
          <a:endParaRPr lang="en-US"/>
        </a:p>
      </dgm:t>
    </dgm:pt>
    <dgm:pt modelId="{FA5628A6-0647-4628-9D54-CCEBC963C499}" type="parTrans" cxnId="{E903B86F-B3DD-436B-B57F-F546BEE4B63A}">
      <dgm:prSet/>
      <dgm:spPr/>
      <dgm:t>
        <a:bodyPr/>
        <a:lstStyle/>
        <a:p>
          <a:endParaRPr lang="en-US"/>
        </a:p>
      </dgm:t>
    </dgm:pt>
    <dgm:pt modelId="{BE1511B7-666C-4700-B761-DEF306AE5762}" type="sibTrans" cxnId="{E903B86F-B3DD-436B-B57F-F546BEE4B63A}">
      <dgm:prSet/>
      <dgm:spPr/>
      <dgm:t>
        <a:bodyPr/>
        <a:lstStyle/>
        <a:p>
          <a:endParaRPr lang="en-US"/>
        </a:p>
      </dgm:t>
    </dgm:pt>
    <dgm:pt modelId="{DFB1CAA7-87C5-4D15-AE8D-005E5D0ECC2F}" type="pres">
      <dgm:prSet presAssocID="{43D681B8-F701-40C8-850D-CEACC3EFCC64}" presName="outerComposite" presStyleCnt="0">
        <dgm:presLayoutVars>
          <dgm:chMax val="5"/>
          <dgm:dir/>
          <dgm:resizeHandles val="exact"/>
        </dgm:presLayoutVars>
      </dgm:prSet>
      <dgm:spPr/>
    </dgm:pt>
    <dgm:pt modelId="{977685F8-B644-4573-9ECD-54E76D7DC49B}" type="pres">
      <dgm:prSet presAssocID="{43D681B8-F701-40C8-850D-CEACC3EFCC64}" presName="dummyMaxCanvas" presStyleCnt="0">
        <dgm:presLayoutVars/>
      </dgm:prSet>
      <dgm:spPr/>
    </dgm:pt>
    <dgm:pt modelId="{B1361E91-1E13-4158-A40F-C3081132D0C3}" type="pres">
      <dgm:prSet presAssocID="{43D681B8-F701-40C8-850D-CEACC3EFCC64}" presName="ThreeNodes_1" presStyleLbl="node1" presStyleIdx="0" presStyleCnt="3">
        <dgm:presLayoutVars>
          <dgm:bulletEnabled val="1"/>
        </dgm:presLayoutVars>
      </dgm:prSet>
      <dgm:spPr/>
    </dgm:pt>
    <dgm:pt modelId="{84C6C99D-1F63-4FFE-AECA-C9E4A33D7C60}" type="pres">
      <dgm:prSet presAssocID="{43D681B8-F701-40C8-850D-CEACC3EFCC64}" presName="ThreeNodes_2" presStyleLbl="node1" presStyleIdx="1" presStyleCnt="3">
        <dgm:presLayoutVars>
          <dgm:bulletEnabled val="1"/>
        </dgm:presLayoutVars>
      </dgm:prSet>
      <dgm:spPr/>
    </dgm:pt>
    <dgm:pt modelId="{F60A593A-CEEC-4DBB-B55A-43DE756F3F14}" type="pres">
      <dgm:prSet presAssocID="{43D681B8-F701-40C8-850D-CEACC3EFCC64}" presName="ThreeNodes_3" presStyleLbl="node1" presStyleIdx="2" presStyleCnt="3">
        <dgm:presLayoutVars>
          <dgm:bulletEnabled val="1"/>
        </dgm:presLayoutVars>
      </dgm:prSet>
      <dgm:spPr/>
    </dgm:pt>
    <dgm:pt modelId="{28DC8EEC-FAF9-41CF-BFAA-ACE4C56D00F0}" type="pres">
      <dgm:prSet presAssocID="{43D681B8-F701-40C8-850D-CEACC3EFCC64}" presName="ThreeConn_1-2" presStyleLbl="fgAccFollowNode1" presStyleIdx="0" presStyleCnt="2">
        <dgm:presLayoutVars>
          <dgm:bulletEnabled val="1"/>
        </dgm:presLayoutVars>
      </dgm:prSet>
      <dgm:spPr/>
    </dgm:pt>
    <dgm:pt modelId="{6738F823-2F71-488B-B9F5-057D231A93DC}" type="pres">
      <dgm:prSet presAssocID="{43D681B8-F701-40C8-850D-CEACC3EFCC64}" presName="ThreeConn_2-3" presStyleLbl="fgAccFollowNode1" presStyleIdx="1" presStyleCnt="2">
        <dgm:presLayoutVars>
          <dgm:bulletEnabled val="1"/>
        </dgm:presLayoutVars>
      </dgm:prSet>
      <dgm:spPr/>
    </dgm:pt>
    <dgm:pt modelId="{EEF67AED-6B24-441E-823A-150D4ABFD030}" type="pres">
      <dgm:prSet presAssocID="{43D681B8-F701-40C8-850D-CEACC3EFCC64}" presName="ThreeNodes_1_text" presStyleLbl="node1" presStyleIdx="2" presStyleCnt="3">
        <dgm:presLayoutVars>
          <dgm:bulletEnabled val="1"/>
        </dgm:presLayoutVars>
      </dgm:prSet>
      <dgm:spPr/>
    </dgm:pt>
    <dgm:pt modelId="{8D10AD5C-3FC1-4066-A8BE-406E185245AB}" type="pres">
      <dgm:prSet presAssocID="{43D681B8-F701-40C8-850D-CEACC3EFCC64}" presName="ThreeNodes_2_text" presStyleLbl="node1" presStyleIdx="2" presStyleCnt="3">
        <dgm:presLayoutVars>
          <dgm:bulletEnabled val="1"/>
        </dgm:presLayoutVars>
      </dgm:prSet>
      <dgm:spPr/>
    </dgm:pt>
    <dgm:pt modelId="{E4E1D880-4D62-4061-A252-C22D8FDED37C}" type="pres">
      <dgm:prSet presAssocID="{43D681B8-F701-40C8-850D-CEACC3EFCC64}" presName="ThreeNodes_3_text" presStyleLbl="node1" presStyleIdx="2" presStyleCnt="3">
        <dgm:presLayoutVars>
          <dgm:bulletEnabled val="1"/>
        </dgm:presLayoutVars>
      </dgm:prSet>
      <dgm:spPr/>
    </dgm:pt>
  </dgm:ptLst>
  <dgm:cxnLst>
    <dgm:cxn modelId="{132AF912-9F07-4D08-A197-F5F337561DBB}" type="presOf" srcId="{436284A7-5FC3-4A5E-BFBA-03D774F00654}" destId="{28DC8EEC-FAF9-41CF-BFAA-ACE4C56D00F0}" srcOrd="0" destOrd="0" presId="urn:microsoft.com/office/officeart/2005/8/layout/vProcess5"/>
    <dgm:cxn modelId="{42D67533-4D9A-4276-8CA1-9A2B2BE9AFF6}" srcId="{43D681B8-F701-40C8-850D-CEACC3EFCC64}" destId="{A15AE0CF-400B-4C29-B793-072A95308AB4}" srcOrd="1" destOrd="0" parTransId="{6F93F4EE-50AE-4243-B8B3-4C7D07345EF4}" sibTransId="{17F7D7A7-40D8-47C0-984C-20D15E16C926}"/>
    <dgm:cxn modelId="{34818060-C845-4537-9CB6-A208E9B57FD6}" type="presOf" srcId="{8D776F1E-C50B-4BD5-8DD4-BB87B3916570}" destId="{EEF67AED-6B24-441E-823A-150D4ABFD030}" srcOrd="1" destOrd="0" presId="urn:microsoft.com/office/officeart/2005/8/layout/vProcess5"/>
    <dgm:cxn modelId="{497EFA60-FDD7-4D14-9F67-DD1B3945BA2B}" type="presOf" srcId="{43D681B8-F701-40C8-850D-CEACC3EFCC64}" destId="{DFB1CAA7-87C5-4D15-AE8D-005E5D0ECC2F}" srcOrd="0" destOrd="0" presId="urn:microsoft.com/office/officeart/2005/8/layout/vProcess5"/>
    <dgm:cxn modelId="{E903B86F-B3DD-436B-B57F-F546BEE4B63A}" srcId="{43D681B8-F701-40C8-850D-CEACC3EFCC64}" destId="{EA5CE098-8395-4599-8AFE-E368287C9352}" srcOrd="2" destOrd="0" parTransId="{FA5628A6-0647-4628-9D54-CCEBC963C499}" sibTransId="{BE1511B7-666C-4700-B761-DEF306AE5762}"/>
    <dgm:cxn modelId="{60CD2C81-326A-4498-9C1E-EFC32FF886CF}" type="presOf" srcId="{8D776F1E-C50B-4BD5-8DD4-BB87B3916570}" destId="{B1361E91-1E13-4158-A40F-C3081132D0C3}" srcOrd="0" destOrd="0" presId="urn:microsoft.com/office/officeart/2005/8/layout/vProcess5"/>
    <dgm:cxn modelId="{08372B82-F0A5-48AD-B0E3-8FC41502D736}" type="presOf" srcId="{17F7D7A7-40D8-47C0-984C-20D15E16C926}" destId="{6738F823-2F71-488B-B9F5-057D231A93DC}" srcOrd="0" destOrd="0" presId="urn:microsoft.com/office/officeart/2005/8/layout/vProcess5"/>
    <dgm:cxn modelId="{1A221184-2B72-4EC6-9BCC-51E468ED01B7}" type="presOf" srcId="{EA5CE098-8395-4599-8AFE-E368287C9352}" destId="{F60A593A-CEEC-4DBB-B55A-43DE756F3F14}" srcOrd="0" destOrd="0" presId="urn:microsoft.com/office/officeart/2005/8/layout/vProcess5"/>
    <dgm:cxn modelId="{E0FCC8B6-1D86-4F6A-8BDE-2B0EEEC7F3F1}" type="presOf" srcId="{A15AE0CF-400B-4C29-B793-072A95308AB4}" destId="{84C6C99D-1F63-4FFE-AECA-C9E4A33D7C60}" srcOrd="0" destOrd="0" presId="urn:microsoft.com/office/officeart/2005/8/layout/vProcess5"/>
    <dgm:cxn modelId="{DE1BF4D5-D02C-41AB-9CB7-8AA89852F800}" type="presOf" srcId="{A15AE0CF-400B-4C29-B793-072A95308AB4}" destId="{8D10AD5C-3FC1-4066-A8BE-406E185245AB}" srcOrd="1" destOrd="0" presId="urn:microsoft.com/office/officeart/2005/8/layout/vProcess5"/>
    <dgm:cxn modelId="{83151ADB-0184-4ACE-A7A7-1554022C85B6}" type="presOf" srcId="{EA5CE098-8395-4599-8AFE-E368287C9352}" destId="{E4E1D880-4D62-4061-A252-C22D8FDED37C}" srcOrd="1" destOrd="0" presId="urn:microsoft.com/office/officeart/2005/8/layout/vProcess5"/>
    <dgm:cxn modelId="{3E5040DD-E9F8-4201-827D-2398AD47CEF0}" srcId="{43D681B8-F701-40C8-850D-CEACC3EFCC64}" destId="{8D776F1E-C50B-4BD5-8DD4-BB87B3916570}" srcOrd="0" destOrd="0" parTransId="{8F8F50C4-FAFB-4012-8C08-FCF0C5951721}" sibTransId="{436284A7-5FC3-4A5E-BFBA-03D774F00654}"/>
    <dgm:cxn modelId="{6EC45A33-1839-46ED-AD4D-E6D88DF01683}" type="presParOf" srcId="{DFB1CAA7-87C5-4D15-AE8D-005E5D0ECC2F}" destId="{977685F8-B644-4573-9ECD-54E76D7DC49B}" srcOrd="0" destOrd="0" presId="urn:microsoft.com/office/officeart/2005/8/layout/vProcess5"/>
    <dgm:cxn modelId="{79D97749-2E5D-466E-BF3D-4654FB45A50F}" type="presParOf" srcId="{DFB1CAA7-87C5-4D15-AE8D-005E5D0ECC2F}" destId="{B1361E91-1E13-4158-A40F-C3081132D0C3}" srcOrd="1" destOrd="0" presId="urn:microsoft.com/office/officeart/2005/8/layout/vProcess5"/>
    <dgm:cxn modelId="{E0D7DB6C-3EEB-4569-ADCA-1C1355F95E54}" type="presParOf" srcId="{DFB1CAA7-87C5-4D15-AE8D-005E5D0ECC2F}" destId="{84C6C99D-1F63-4FFE-AECA-C9E4A33D7C60}" srcOrd="2" destOrd="0" presId="urn:microsoft.com/office/officeart/2005/8/layout/vProcess5"/>
    <dgm:cxn modelId="{054D0D0B-A04C-4DAD-9806-0E1389F754DA}" type="presParOf" srcId="{DFB1CAA7-87C5-4D15-AE8D-005E5D0ECC2F}" destId="{F60A593A-CEEC-4DBB-B55A-43DE756F3F14}" srcOrd="3" destOrd="0" presId="urn:microsoft.com/office/officeart/2005/8/layout/vProcess5"/>
    <dgm:cxn modelId="{CC76C35B-D519-4467-B1D1-0EDC671E8F42}" type="presParOf" srcId="{DFB1CAA7-87C5-4D15-AE8D-005E5D0ECC2F}" destId="{28DC8EEC-FAF9-41CF-BFAA-ACE4C56D00F0}" srcOrd="4" destOrd="0" presId="urn:microsoft.com/office/officeart/2005/8/layout/vProcess5"/>
    <dgm:cxn modelId="{06F6015B-3F3E-4C2E-8602-124CCF499DC8}" type="presParOf" srcId="{DFB1CAA7-87C5-4D15-AE8D-005E5D0ECC2F}" destId="{6738F823-2F71-488B-B9F5-057D231A93DC}" srcOrd="5" destOrd="0" presId="urn:microsoft.com/office/officeart/2005/8/layout/vProcess5"/>
    <dgm:cxn modelId="{641CA977-A950-4866-A110-D12769C44CE4}" type="presParOf" srcId="{DFB1CAA7-87C5-4D15-AE8D-005E5D0ECC2F}" destId="{EEF67AED-6B24-441E-823A-150D4ABFD030}" srcOrd="6" destOrd="0" presId="urn:microsoft.com/office/officeart/2005/8/layout/vProcess5"/>
    <dgm:cxn modelId="{465310B2-864A-4366-85AC-D1E2BB4740BA}" type="presParOf" srcId="{DFB1CAA7-87C5-4D15-AE8D-005E5D0ECC2F}" destId="{8D10AD5C-3FC1-4066-A8BE-406E185245AB}" srcOrd="7" destOrd="0" presId="urn:microsoft.com/office/officeart/2005/8/layout/vProcess5"/>
    <dgm:cxn modelId="{803213F2-D4A3-4B5D-98F2-F23EB721275D}" type="presParOf" srcId="{DFB1CAA7-87C5-4D15-AE8D-005E5D0ECC2F}" destId="{E4E1D880-4D62-4061-A252-C22D8FDED37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7FE1B-1DBA-44AA-8648-55CA24275434}">
      <dsp:nvSpPr>
        <dsp:cNvPr id="0" name=""/>
        <dsp:cNvSpPr/>
      </dsp:nvSpPr>
      <dsp:spPr>
        <a:xfrm>
          <a:off x="0" y="2011"/>
          <a:ext cx="608585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66C990A-5B3C-4DE9-986D-E7E6031F021D}">
      <dsp:nvSpPr>
        <dsp:cNvPr id="0" name=""/>
        <dsp:cNvSpPr/>
      </dsp:nvSpPr>
      <dsp:spPr>
        <a:xfrm>
          <a:off x="0" y="2011"/>
          <a:ext cx="6085857" cy="68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one third of children experience abuse (Angelakis, 2025).</a:t>
          </a:r>
          <a:endParaRPr lang="en-US" sz="1900" kern="1200"/>
        </a:p>
      </dsp:txBody>
      <dsp:txXfrm>
        <a:off x="0" y="2011"/>
        <a:ext cx="6085857" cy="685906"/>
      </dsp:txXfrm>
    </dsp:sp>
    <dsp:sp modelId="{D435F289-1EC9-4E32-BFBA-AA679E218EE2}">
      <dsp:nvSpPr>
        <dsp:cNvPr id="0" name=""/>
        <dsp:cNvSpPr/>
      </dsp:nvSpPr>
      <dsp:spPr>
        <a:xfrm>
          <a:off x="0" y="687918"/>
          <a:ext cx="608585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5F5EAA6-1811-4623-9632-C2A5B406337A}">
      <dsp:nvSpPr>
        <dsp:cNvPr id="0" name=""/>
        <dsp:cNvSpPr/>
      </dsp:nvSpPr>
      <dsp:spPr>
        <a:xfrm>
          <a:off x="0" y="687918"/>
          <a:ext cx="6085857" cy="68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13.6 million- abused before the age of 18 years old (Crime survey for England and Wales, 2025). </a:t>
          </a:r>
          <a:endParaRPr lang="en-US" sz="1900" kern="1200"/>
        </a:p>
      </dsp:txBody>
      <dsp:txXfrm>
        <a:off x="0" y="687918"/>
        <a:ext cx="6085857" cy="685906"/>
      </dsp:txXfrm>
    </dsp:sp>
    <dsp:sp modelId="{F20CB04B-2DD8-4186-857E-C1A585B6B2EE}">
      <dsp:nvSpPr>
        <dsp:cNvPr id="0" name=""/>
        <dsp:cNvSpPr/>
      </dsp:nvSpPr>
      <dsp:spPr>
        <a:xfrm>
          <a:off x="0" y="1373824"/>
          <a:ext cx="608585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9EAC497-F368-41C6-B845-2EDF3DEE575B}">
      <dsp:nvSpPr>
        <dsp:cNvPr id="0" name=""/>
        <dsp:cNvSpPr/>
      </dsp:nvSpPr>
      <dsp:spPr>
        <a:xfrm>
          <a:off x="0" y="1373824"/>
          <a:ext cx="6085857" cy="68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Can be passed on between generations, becomes a cycle (Jaeger </a:t>
          </a:r>
          <a:r>
            <a:rPr lang="en-GB" sz="1900" i="1" kern="1200"/>
            <a:t>et al.</a:t>
          </a:r>
          <a:r>
            <a:rPr lang="en-GB" sz="1900" kern="1200"/>
            <a:t> 2018). Taking it into adulthood.</a:t>
          </a:r>
          <a:endParaRPr lang="en-US" sz="1900" kern="1200"/>
        </a:p>
      </dsp:txBody>
      <dsp:txXfrm>
        <a:off x="0" y="1373824"/>
        <a:ext cx="6085857" cy="685906"/>
      </dsp:txXfrm>
    </dsp:sp>
    <dsp:sp modelId="{F009A29B-94B4-4B59-8F8D-F5109A595ECE}">
      <dsp:nvSpPr>
        <dsp:cNvPr id="0" name=""/>
        <dsp:cNvSpPr/>
      </dsp:nvSpPr>
      <dsp:spPr>
        <a:xfrm>
          <a:off x="0" y="2059731"/>
          <a:ext cx="608585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D377479-7916-4F3A-ADBB-7A6DA6449255}">
      <dsp:nvSpPr>
        <dsp:cNvPr id="0" name=""/>
        <dsp:cNvSpPr/>
      </dsp:nvSpPr>
      <dsp:spPr>
        <a:xfrm>
          <a:off x="0" y="2059731"/>
          <a:ext cx="6085857" cy="68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Harder time adapting, regulating emotions antisocial, violent and criminal behaviours (Hesselink, 2023).</a:t>
          </a:r>
          <a:endParaRPr lang="en-US" sz="1900" kern="1200"/>
        </a:p>
      </dsp:txBody>
      <dsp:txXfrm>
        <a:off x="0" y="2059731"/>
        <a:ext cx="6085857" cy="685906"/>
      </dsp:txXfrm>
    </dsp:sp>
    <dsp:sp modelId="{F00FF2FA-C1B6-4DFD-89CB-675720CE0A1C}">
      <dsp:nvSpPr>
        <dsp:cNvPr id="0" name=""/>
        <dsp:cNvSpPr/>
      </dsp:nvSpPr>
      <dsp:spPr>
        <a:xfrm>
          <a:off x="0" y="2745638"/>
          <a:ext cx="608585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A7347E2-3DD2-41E2-A87F-936295F066B6}">
      <dsp:nvSpPr>
        <dsp:cNvPr id="0" name=""/>
        <dsp:cNvSpPr/>
      </dsp:nvSpPr>
      <dsp:spPr>
        <a:xfrm>
          <a:off x="0" y="2745638"/>
          <a:ext cx="6085857" cy="68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Mental health issues- PTSD (Bahmani, Neseri and Fariborzi, 2022).</a:t>
          </a:r>
          <a:endParaRPr lang="en-US" sz="1900" kern="1200"/>
        </a:p>
      </dsp:txBody>
      <dsp:txXfrm>
        <a:off x="0" y="2745638"/>
        <a:ext cx="6085857" cy="685906"/>
      </dsp:txXfrm>
    </dsp:sp>
    <dsp:sp modelId="{B3A3B5BD-B156-4DB6-BD77-5BAF90199A39}">
      <dsp:nvSpPr>
        <dsp:cNvPr id="0" name=""/>
        <dsp:cNvSpPr/>
      </dsp:nvSpPr>
      <dsp:spPr>
        <a:xfrm>
          <a:off x="0" y="3431544"/>
          <a:ext cx="608585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3E67A29-61BC-4378-BF69-3F1084385383}">
      <dsp:nvSpPr>
        <dsp:cNvPr id="0" name=""/>
        <dsp:cNvSpPr/>
      </dsp:nvSpPr>
      <dsp:spPr>
        <a:xfrm>
          <a:off x="0" y="3431544"/>
          <a:ext cx="6085857" cy="68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PTSD- Hyperactive sympathic nervous system- aggressive and antisocial behaviour (Svingen, 2023)</a:t>
          </a:r>
          <a:endParaRPr lang="en-US" sz="1900" kern="1200"/>
        </a:p>
      </dsp:txBody>
      <dsp:txXfrm>
        <a:off x="0" y="3431544"/>
        <a:ext cx="6085857" cy="685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B4DBC-C77B-4CAB-AD4E-D6B93EB3D47E}">
      <dsp:nvSpPr>
        <dsp:cNvPr id="0" name=""/>
        <dsp:cNvSpPr/>
      </dsp:nvSpPr>
      <dsp:spPr>
        <a:xfrm>
          <a:off x="0" y="0"/>
          <a:ext cx="834813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F598D9E-89A3-4239-9249-262B271CF0B8}">
      <dsp:nvSpPr>
        <dsp:cNvPr id="0" name=""/>
        <dsp:cNvSpPr/>
      </dsp:nvSpPr>
      <dsp:spPr>
        <a:xfrm>
          <a:off x="0" y="0"/>
          <a:ext cx="8348134" cy="966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Abuse from a parent or caregiver- Attachment and trust issues (Lal, 2025).</a:t>
          </a:r>
          <a:endParaRPr lang="en-US" sz="2100" kern="1200" dirty="0"/>
        </a:p>
      </dsp:txBody>
      <dsp:txXfrm>
        <a:off x="0" y="0"/>
        <a:ext cx="8348134" cy="966884"/>
      </dsp:txXfrm>
    </dsp:sp>
    <dsp:sp modelId="{C621DE8D-9E39-4B35-9D5C-BDCFEB94C93C}">
      <dsp:nvSpPr>
        <dsp:cNvPr id="0" name=""/>
        <dsp:cNvSpPr/>
      </dsp:nvSpPr>
      <dsp:spPr>
        <a:xfrm>
          <a:off x="0" y="966884"/>
          <a:ext cx="834813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B505BE0-20B9-4143-B6AF-45FA4370B0F5}">
      <dsp:nvSpPr>
        <dsp:cNvPr id="0" name=""/>
        <dsp:cNvSpPr/>
      </dsp:nvSpPr>
      <dsp:spPr>
        <a:xfrm>
          <a:off x="0" y="966884"/>
          <a:ext cx="8348134" cy="966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Attachment theory- primary caregivers, base for social and emotional development, for forming relationships (Delgado </a:t>
          </a:r>
          <a:r>
            <a:rPr lang="en-GB" sz="2100" i="1" kern="1200"/>
            <a:t>et al., </a:t>
          </a:r>
          <a:r>
            <a:rPr lang="en-GB" sz="2100" kern="1200"/>
            <a:t>2022).</a:t>
          </a:r>
          <a:endParaRPr lang="en-US" sz="2100" kern="1200"/>
        </a:p>
      </dsp:txBody>
      <dsp:txXfrm>
        <a:off x="0" y="966884"/>
        <a:ext cx="8348134" cy="966884"/>
      </dsp:txXfrm>
    </dsp:sp>
    <dsp:sp modelId="{10D933F0-5B36-458F-85C7-0E7670C722E4}">
      <dsp:nvSpPr>
        <dsp:cNvPr id="0" name=""/>
        <dsp:cNvSpPr/>
      </dsp:nvSpPr>
      <dsp:spPr>
        <a:xfrm>
          <a:off x="0" y="1933769"/>
          <a:ext cx="834813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C18EF4A-6D70-4049-B665-E6FFE7F8A617}">
      <dsp:nvSpPr>
        <dsp:cNvPr id="0" name=""/>
        <dsp:cNvSpPr/>
      </dsp:nvSpPr>
      <dsp:spPr>
        <a:xfrm>
          <a:off x="0" y="1933769"/>
          <a:ext cx="8348134" cy="966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Attachment and trust issues- abusive towards intimate partners (Mikulincer and Goodman, 2006).</a:t>
          </a:r>
          <a:endParaRPr lang="en-US" sz="2100" kern="1200"/>
        </a:p>
      </dsp:txBody>
      <dsp:txXfrm>
        <a:off x="0" y="1933769"/>
        <a:ext cx="8348134" cy="966884"/>
      </dsp:txXfrm>
    </dsp:sp>
    <dsp:sp modelId="{5418A4FC-FB4E-4A44-A8A7-B2C9F7B0B924}">
      <dsp:nvSpPr>
        <dsp:cNvPr id="0" name=""/>
        <dsp:cNvSpPr/>
      </dsp:nvSpPr>
      <dsp:spPr>
        <a:xfrm>
          <a:off x="0" y="2900653"/>
          <a:ext cx="834813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3384B74-75C9-4029-8161-3562C936B379}">
      <dsp:nvSpPr>
        <dsp:cNvPr id="0" name=""/>
        <dsp:cNvSpPr/>
      </dsp:nvSpPr>
      <dsp:spPr>
        <a:xfrm>
          <a:off x="0" y="2900653"/>
          <a:ext cx="8348134" cy="966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2025 -1,350,460 domestic abuse incidents- 816,493 abuse related crime (Crime survey for England and Wales, 2025).</a:t>
          </a:r>
          <a:endParaRPr lang="en-US" sz="2100" kern="1200" dirty="0"/>
        </a:p>
      </dsp:txBody>
      <dsp:txXfrm>
        <a:off x="0" y="2900653"/>
        <a:ext cx="8348134" cy="9668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89717-281E-4124-9327-47086528DE4F}">
      <dsp:nvSpPr>
        <dsp:cNvPr id="0" name=""/>
        <dsp:cNvSpPr/>
      </dsp:nvSpPr>
      <dsp:spPr>
        <a:xfrm>
          <a:off x="0" y="5023"/>
          <a:ext cx="8009467"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Another ACE is substance misuse (Afifi, 2020)</a:t>
          </a:r>
          <a:endParaRPr lang="en-US" sz="1600" kern="1200"/>
        </a:p>
      </dsp:txBody>
      <dsp:txXfrm>
        <a:off x="31185" y="36208"/>
        <a:ext cx="7947097" cy="576450"/>
      </dsp:txXfrm>
    </dsp:sp>
    <dsp:sp modelId="{8A5EE4EF-3F5F-4098-A1FD-44EA51907B47}">
      <dsp:nvSpPr>
        <dsp:cNvPr id="0" name=""/>
        <dsp:cNvSpPr/>
      </dsp:nvSpPr>
      <dsp:spPr>
        <a:xfrm>
          <a:off x="0" y="689923"/>
          <a:ext cx="8009467"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ACEs happen in early development stage- impact positive social traits.</a:t>
          </a:r>
          <a:endParaRPr lang="en-US" sz="1600" kern="1200"/>
        </a:p>
      </dsp:txBody>
      <dsp:txXfrm>
        <a:off x="31185" y="721108"/>
        <a:ext cx="7947097" cy="576450"/>
      </dsp:txXfrm>
    </dsp:sp>
    <dsp:sp modelId="{3AB8F315-72AD-4172-B327-86273813C157}">
      <dsp:nvSpPr>
        <dsp:cNvPr id="0" name=""/>
        <dsp:cNvSpPr/>
      </dsp:nvSpPr>
      <dsp:spPr>
        <a:xfrm>
          <a:off x="0" y="1374823"/>
          <a:ext cx="8009467"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Negative social traits and substance misuse- criminal behaviour (Stinger and Gatipon, 2025).</a:t>
          </a:r>
          <a:endParaRPr lang="en-US" sz="1600" kern="1200"/>
        </a:p>
      </dsp:txBody>
      <dsp:txXfrm>
        <a:off x="31185" y="1406008"/>
        <a:ext cx="7947097" cy="576450"/>
      </dsp:txXfrm>
    </dsp:sp>
    <dsp:sp modelId="{8BF13D95-0C9E-4E49-B5FB-1EAF31D95448}">
      <dsp:nvSpPr>
        <dsp:cNvPr id="0" name=""/>
        <dsp:cNvSpPr/>
      </dsp:nvSpPr>
      <dsp:spPr>
        <a:xfrm>
          <a:off x="0" y="2059723"/>
          <a:ext cx="8009467"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Experience neglect and abuse- higher risk of using substances (Grummit </a:t>
          </a:r>
          <a:r>
            <a:rPr lang="en-GB" sz="1600" i="1" kern="1200"/>
            <a:t>et al.,</a:t>
          </a:r>
          <a:r>
            <a:rPr lang="en-GB" sz="1600" kern="1200"/>
            <a:t>2022).</a:t>
          </a:r>
          <a:endParaRPr lang="en-US" sz="1600" kern="1200"/>
        </a:p>
      </dsp:txBody>
      <dsp:txXfrm>
        <a:off x="31185" y="2090908"/>
        <a:ext cx="7947097" cy="576450"/>
      </dsp:txXfrm>
    </dsp:sp>
    <dsp:sp modelId="{AD6CB9CA-D584-41E8-AD27-FFB56E199F15}">
      <dsp:nvSpPr>
        <dsp:cNvPr id="0" name=""/>
        <dsp:cNvSpPr/>
      </dsp:nvSpPr>
      <dsp:spPr>
        <a:xfrm>
          <a:off x="0" y="2744623"/>
          <a:ext cx="8009467"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Higher the ACEs- higher chance developing substance problems  (Morton, Curran, and O’Gorman, 2022).</a:t>
          </a:r>
          <a:endParaRPr lang="en-US" sz="1600" kern="1200"/>
        </a:p>
      </dsp:txBody>
      <dsp:txXfrm>
        <a:off x="31185" y="2775808"/>
        <a:ext cx="7947097" cy="576450"/>
      </dsp:txXfrm>
    </dsp:sp>
    <dsp:sp modelId="{8BD80F36-A439-4004-A34E-9CD0F3B44BA7}">
      <dsp:nvSpPr>
        <dsp:cNvPr id="0" name=""/>
        <dsp:cNvSpPr/>
      </dsp:nvSpPr>
      <dsp:spPr>
        <a:xfrm>
          <a:off x="0" y="3429523"/>
          <a:ext cx="8009467"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75.1% chance experiencing an ACE- each one increase odds of substance misuse (Afifi </a:t>
          </a:r>
          <a:r>
            <a:rPr lang="en-GB" sz="1600" i="1" kern="1200" dirty="0"/>
            <a:t>et al</a:t>
          </a:r>
          <a:r>
            <a:rPr lang="en-GB" sz="1600" kern="1200" dirty="0"/>
            <a:t>., 2020). </a:t>
          </a:r>
          <a:endParaRPr lang="en-US" sz="1600" kern="1200" dirty="0"/>
        </a:p>
      </dsp:txBody>
      <dsp:txXfrm>
        <a:off x="31185" y="3460708"/>
        <a:ext cx="7947097" cy="576450"/>
      </dsp:txXfrm>
    </dsp:sp>
    <dsp:sp modelId="{E750125F-BF5A-4406-A8D8-F20D29FBDEED}">
      <dsp:nvSpPr>
        <dsp:cNvPr id="0" name=""/>
        <dsp:cNvSpPr/>
      </dsp:nvSpPr>
      <dsp:spPr>
        <a:xfrm>
          <a:off x="0" y="4114423"/>
          <a:ext cx="8009467"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Substance misuse- coping mechanisms, escaping difficult households, and family influences (Boppre and Boyer, 2019).  </a:t>
          </a:r>
          <a:endParaRPr lang="en-US" sz="1600" kern="1200" dirty="0"/>
        </a:p>
      </dsp:txBody>
      <dsp:txXfrm>
        <a:off x="31185" y="4145608"/>
        <a:ext cx="7947097" cy="5764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65EE2-A8BE-4363-BCC3-1355FE2F5B4C}">
      <dsp:nvSpPr>
        <dsp:cNvPr id="0" name=""/>
        <dsp:cNvSpPr/>
      </dsp:nvSpPr>
      <dsp:spPr>
        <a:xfrm>
          <a:off x="0" y="95474"/>
          <a:ext cx="6180137" cy="6961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Parents who were addicted to alcohol- risk alcohol, tobacco, and marijuana (Obot, Wagner, and Anthony, 2001).</a:t>
          </a:r>
          <a:endParaRPr lang="en-US" sz="1700" kern="1200"/>
        </a:p>
      </dsp:txBody>
      <dsp:txXfrm>
        <a:off x="33983" y="129457"/>
        <a:ext cx="6112171" cy="628183"/>
      </dsp:txXfrm>
    </dsp:sp>
    <dsp:sp modelId="{48D533B9-6065-45C7-AB90-6343F8563BB9}">
      <dsp:nvSpPr>
        <dsp:cNvPr id="0" name=""/>
        <dsp:cNvSpPr/>
      </dsp:nvSpPr>
      <dsp:spPr>
        <a:xfrm>
          <a:off x="0" y="840584"/>
          <a:ext cx="6180137" cy="6961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Strong link between substance use and crime- increases involvement with law (Sinha and Easton, 1999)</a:t>
          </a:r>
          <a:endParaRPr lang="en-US" sz="1700" kern="1200"/>
        </a:p>
      </dsp:txBody>
      <dsp:txXfrm>
        <a:off x="33983" y="874567"/>
        <a:ext cx="6112171" cy="628183"/>
      </dsp:txXfrm>
    </dsp:sp>
    <dsp:sp modelId="{C1079069-F24E-4BF1-8086-BB19AF8E4D96}">
      <dsp:nvSpPr>
        <dsp:cNvPr id="0" name=""/>
        <dsp:cNvSpPr/>
      </dsp:nvSpPr>
      <dsp:spPr>
        <a:xfrm>
          <a:off x="0" y="1585693"/>
          <a:ext cx="6180137" cy="6961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2020/ 21- 210,000 drug offences (Allen and Tunnicliffe, 2021).</a:t>
          </a:r>
          <a:endParaRPr lang="en-US" sz="1700" kern="1200"/>
        </a:p>
      </dsp:txBody>
      <dsp:txXfrm>
        <a:off x="33983" y="1619676"/>
        <a:ext cx="6112171" cy="628183"/>
      </dsp:txXfrm>
    </dsp:sp>
    <dsp:sp modelId="{DCF137D7-83D1-4E47-B970-F68229C18CCF}">
      <dsp:nvSpPr>
        <dsp:cNvPr id="0" name=""/>
        <dsp:cNvSpPr/>
      </dsp:nvSpPr>
      <dsp:spPr>
        <a:xfrm>
          <a:off x="0" y="2330803"/>
          <a:ext cx="6180137" cy="6961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42 to 46 percent- of children whose parents abused substances also did.</a:t>
          </a:r>
          <a:endParaRPr lang="en-US" sz="1700" kern="1200"/>
        </a:p>
      </dsp:txBody>
      <dsp:txXfrm>
        <a:off x="33983" y="2364786"/>
        <a:ext cx="6112171" cy="628183"/>
      </dsp:txXfrm>
    </dsp:sp>
    <dsp:sp modelId="{1B1A588F-DFB5-4168-96C1-FA78C452F6C8}">
      <dsp:nvSpPr>
        <dsp:cNvPr id="0" name=""/>
        <dsp:cNvSpPr/>
      </dsp:nvSpPr>
      <dsp:spPr>
        <a:xfrm>
          <a:off x="0" y="3075914"/>
          <a:ext cx="6180137" cy="6961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35 to 44 percent- participated in criminal behaviour (Latvala </a:t>
          </a:r>
          <a:r>
            <a:rPr lang="en-GB" sz="1700" i="1" kern="1200"/>
            <a:t>et al., </a:t>
          </a:r>
          <a:r>
            <a:rPr lang="en-GB" sz="1700" kern="1200"/>
            <a:t>2020).   </a:t>
          </a:r>
          <a:endParaRPr lang="en-US" sz="1700" kern="1200"/>
        </a:p>
      </dsp:txBody>
      <dsp:txXfrm>
        <a:off x="33983" y="3109897"/>
        <a:ext cx="6112171" cy="6281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C89378-F994-41B4-86D5-99041B72F48C}">
      <dsp:nvSpPr>
        <dsp:cNvPr id="0" name=""/>
        <dsp:cNvSpPr/>
      </dsp:nvSpPr>
      <dsp:spPr>
        <a:xfrm>
          <a:off x="0" y="472"/>
          <a:ext cx="61801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7F73EC2-7D86-4EA9-9074-4EA1A101D591}">
      <dsp:nvSpPr>
        <dsp:cNvPr id="0" name=""/>
        <dsp:cNvSpPr/>
      </dsp:nvSpPr>
      <dsp:spPr>
        <a:xfrm>
          <a:off x="0" y="472"/>
          <a:ext cx="6180137" cy="55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Emotional neglect- child not been taken care of, needs not being met (Ylitervo, Veijola, and Halt, 2023)</a:t>
          </a:r>
          <a:endParaRPr lang="en-US" sz="1400" kern="1200"/>
        </a:p>
      </dsp:txBody>
      <dsp:txXfrm>
        <a:off x="0" y="472"/>
        <a:ext cx="6180137" cy="552370"/>
      </dsp:txXfrm>
    </dsp:sp>
    <dsp:sp modelId="{0166E6A4-13D6-41AE-A5FC-790D1A047BC2}">
      <dsp:nvSpPr>
        <dsp:cNvPr id="0" name=""/>
        <dsp:cNvSpPr/>
      </dsp:nvSpPr>
      <dsp:spPr>
        <a:xfrm>
          <a:off x="0" y="552842"/>
          <a:ext cx="61801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EEFCC94-E34D-49E0-B263-0E3830712BE7}">
      <dsp:nvSpPr>
        <dsp:cNvPr id="0" name=""/>
        <dsp:cNvSpPr/>
      </dsp:nvSpPr>
      <dsp:spPr>
        <a:xfrm>
          <a:off x="0" y="552842"/>
          <a:ext cx="6180137" cy="55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Increases the chance of developing mental health problems (Grummit </a:t>
          </a:r>
          <a:r>
            <a:rPr lang="en-GB" sz="1400" i="1" kern="1200"/>
            <a:t>et al.,</a:t>
          </a:r>
          <a:r>
            <a:rPr lang="en-GB" sz="1400" kern="1200"/>
            <a:t> 2021).</a:t>
          </a:r>
          <a:endParaRPr lang="en-US" sz="1400" kern="1200"/>
        </a:p>
      </dsp:txBody>
      <dsp:txXfrm>
        <a:off x="0" y="552842"/>
        <a:ext cx="6180137" cy="552370"/>
      </dsp:txXfrm>
    </dsp:sp>
    <dsp:sp modelId="{00F1ACFF-48CF-42C3-A374-CF2DE85AEEBA}">
      <dsp:nvSpPr>
        <dsp:cNvPr id="0" name=""/>
        <dsp:cNvSpPr/>
      </dsp:nvSpPr>
      <dsp:spPr>
        <a:xfrm>
          <a:off x="0" y="1105213"/>
          <a:ext cx="61801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DA1A7E7-09D6-48D5-BC49-5DFC5522BBDE}">
      <dsp:nvSpPr>
        <dsp:cNvPr id="0" name=""/>
        <dsp:cNvSpPr/>
      </dsp:nvSpPr>
      <dsp:spPr>
        <a:xfrm>
          <a:off x="0" y="1105213"/>
          <a:ext cx="6180137" cy="55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45.1%- ACEs were reported as emotional neglect (</a:t>
          </a:r>
          <a:r>
            <a:rPr lang="en-GB" sz="1400" kern="1200" dirty="0" err="1"/>
            <a:t>Marchment</a:t>
          </a:r>
          <a:r>
            <a:rPr lang="en-GB" sz="1400" kern="1200" dirty="0"/>
            <a:t>, Clemmow and Gill, 2025). </a:t>
          </a:r>
          <a:endParaRPr lang="en-US" sz="1400" kern="1200" dirty="0"/>
        </a:p>
      </dsp:txBody>
      <dsp:txXfrm>
        <a:off x="0" y="1105213"/>
        <a:ext cx="6180137" cy="552370"/>
      </dsp:txXfrm>
    </dsp:sp>
    <dsp:sp modelId="{24516336-10D7-47DC-A056-511B19282701}">
      <dsp:nvSpPr>
        <dsp:cNvPr id="0" name=""/>
        <dsp:cNvSpPr/>
      </dsp:nvSpPr>
      <dsp:spPr>
        <a:xfrm>
          <a:off x="0" y="1657583"/>
          <a:ext cx="61801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B60038E-B3EB-43F3-A0BB-049B639FAADB}">
      <dsp:nvSpPr>
        <dsp:cNvPr id="0" name=""/>
        <dsp:cNvSpPr/>
      </dsp:nvSpPr>
      <dsp:spPr>
        <a:xfrm>
          <a:off x="0" y="1657583"/>
          <a:ext cx="6180137" cy="55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Cause anxiety, contribute to stress- impacting brain development (Bellies, 2025). </a:t>
          </a:r>
          <a:endParaRPr lang="en-US" sz="1400" kern="1200" dirty="0"/>
        </a:p>
      </dsp:txBody>
      <dsp:txXfrm>
        <a:off x="0" y="1657583"/>
        <a:ext cx="6180137" cy="552370"/>
      </dsp:txXfrm>
    </dsp:sp>
    <dsp:sp modelId="{7FA4414F-2A35-43D9-858A-1D4854716A13}">
      <dsp:nvSpPr>
        <dsp:cNvPr id="0" name=""/>
        <dsp:cNvSpPr/>
      </dsp:nvSpPr>
      <dsp:spPr>
        <a:xfrm>
          <a:off x="0" y="2209954"/>
          <a:ext cx="61801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C3A48DD-8125-4A57-A30D-C7F76CDA65DB}">
      <dsp:nvSpPr>
        <dsp:cNvPr id="0" name=""/>
        <dsp:cNvSpPr/>
      </dsp:nvSpPr>
      <dsp:spPr>
        <a:xfrm>
          <a:off x="0" y="2209954"/>
          <a:ext cx="6180137" cy="55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Early adversity- Neglect- brain development in early adolecents (McCrory, 2011)</a:t>
          </a:r>
          <a:endParaRPr lang="en-US" sz="1400" kern="1200"/>
        </a:p>
      </dsp:txBody>
      <dsp:txXfrm>
        <a:off x="0" y="2209954"/>
        <a:ext cx="6180137" cy="552370"/>
      </dsp:txXfrm>
    </dsp:sp>
    <dsp:sp modelId="{1F6F00FB-5608-4CC6-9CC0-CB801731D3DC}">
      <dsp:nvSpPr>
        <dsp:cNvPr id="0" name=""/>
        <dsp:cNvSpPr/>
      </dsp:nvSpPr>
      <dsp:spPr>
        <a:xfrm>
          <a:off x="0" y="2762324"/>
          <a:ext cx="61801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6EAFE7A-DD7D-4781-8BE5-2F6F28686F3D}">
      <dsp:nvSpPr>
        <dsp:cNvPr id="0" name=""/>
        <dsp:cNvSpPr/>
      </dsp:nvSpPr>
      <dsp:spPr>
        <a:xfrm>
          <a:off x="0" y="2762324"/>
          <a:ext cx="6180137" cy="55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Neglected as a child- take part in risk behaviour- substance abuse and criminal activity (Srivastava, Seth and Niekerk, 2013). </a:t>
          </a:r>
          <a:endParaRPr lang="en-US" sz="1400" kern="1200"/>
        </a:p>
      </dsp:txBody>
      <dsp:txXfrm>
        <a:off x="0" y="2762324"/>
        <a:ext cx="6180137" cy="552370"/>
      </dsp:txXfrm>
    </dsp:sp>
    <dsp:sp modelId="{C26C7578-B3FD-4377-B14F-D9FD86D264F4}">
      <dsp:nvSpPr>
        <dsp:cNvPr id="0" name=""/>
        <dsp:cNvSpPr/>
      </dsp:nvSpPr>
      <dsp:spPr>
        <a:xfrm>
          <a:off x="0" y="3314695"/>
          <a:ext cx="61801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CFB8496-A52A-4F71-9E13-C8159858318E}">
      <dsp:nvSpPr>
        <dsp:cNvPr id="0" name=""/>
        <dsp:cNvSpPr/>
      </dsp:nvSpPr>
      <dsp:spPr>
        <a:xfrm>
          <a:off x="0" y="3314695"/>
          <a:ext cx="6180137" cy="552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Long lasting impact on well-being and mental health- increase chances of antisocial behaviour- resulting in offending (Wilkinson and Bowyer, 2017). </a:t>
          </a:r>
          <a:endParaRPr lang="en-US" sz="1400" kern="1200"/>
        </a:p>
      </dsp:txBody>
      <dsp:txXfrm>
        <a:off x="0" y="3314695"/>
        <a:ext cx="6180137" cy="5523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61E91-1E13-4158-A40F-C3081132D0C3}">
      <dsp:nvSpPr>
        <dsp:cNvPr id="0" name=""/>
        <dsp:cNvSpPr/>
      </dsp:nvSpPr>
      <dsp:spPr>
        <a:xfrm>
          <a:off x="0" y="0"/>
          <a:ext cx="8321595" cy="11658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Long lasting impact of people’s lives.</a:t>
          </a:r>
          <a:endParaRPr lang="en-US" sz="2100" kern="1200"/>
        </a:p>
      </dsp:txBody>
      <dsp:txXfrm>
        <a:off x="34147" y="34147"/>
        <a:ext cx="7063541" cy="1097566"/>
      </dsp:txXfrm>
    </dsp:sp>
    <dsp:sp modelId="{84C6C99D-1F63-4FFE-AECA-C9E4A33D7C60}">
      <dsp:nvSpPr>
        <dsp:cNvPr id="0" name=""/>
        <dsp:cNvSpPr/>
      </dsp:nvSpPr>
      <dsp:spPr>
        <a:xfrm>
          <a:off x="734258" y="1360170"/>
          <a:ext cx="8321595" cy="11658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Impacting how people behave from early adolescents- affecting mental and physical health (Recine, Bellies, and Madigan, 2025).</a:t>
          </a:r>
          <a:endParaRPr lang="en-US" sz="2100" kern="1200"/>
        </a:p>
      </dsp:txBody>
      <dsp:txXfrm>
        <a:off x="768405" y="1394317"/>
        <a:ext cx="6761233" cy="1097566"/>
      </dsp:txXfrm>
    </dsp:sp>
    <dsp:sp modelId="{F60A593A-CEEC-4DBB-B55A-43DE756F3F14}">
      <dsp:nvSpPr>
        <dsp:cNvPr id="0" name=""/>
        <dsp:cNvSpPr/>
      </dsp:nvSpPr>
      <dsp:spPr>
        <a:xfrm>
          <a:off x="1468516" y="2720340"/>
          <a:ext cx="8321595" cy="11658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Experienced developmental trauma- high number of ACEs- higher chance of having offending behaviours (Sapp, 2024). </a:t>
          </a:r>
          <a:endParaRPr lang="en-US" sz="2100" kern="1200"/>
        </a:p>
      </dsp:txBody>
      <dsp:txXfrm>
        <a:off x="1502663" y="2754487"/>
        <a:ext cx="6761233" cy="1097566"/>
      </dsp:txXfrm>
    </dsp:sp>
    <dsp:sp modelId="{28DC8EEC-FAF9-41CF-BFAA-ACE4C56D00F0}">
      <dsp:nvSpPr>
        <dsp:cNvPr id="0" name=""/>
        <dsp:cNvSpPr/>
      </dsp:nvSpPr>
      <dsp:spPr>
        <a:xfrm>
          <a:off x="7563786" y="884110"/>
          <a:ext cx="757809" cy="757809"/>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734293" y="884110"/>
        <a:ext cx="416795" cy="570251"/>
      </dsp:txXfrm>
    </dsp:sp>
    <dsp:sp modelId="{6738F823-2F71-488B-B9F5-057D231A93DC}">
      <dsp:nvSpPr>
        <dsp:cNvPr id="0" name=""/>
        <dsp:cNvSpPr/>
      </dsp:nvSpPr>
      <dsp:spPr>
        <a:xfrm>
          <a:off x="8298044" y="2236508"/>
          <a:ext cx="757809" cy="757809"/>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468551" y="2236508"/>
        <a:ext cx="416795" cy="57025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5/5/2026</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5/5/2026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Adverse childhood experiences are described as a series of traumatic events that has happened in a person’s childhood, which has a long-lasting impact on their health and wellbeing (Boullier and Blair, 2018). ACEs are also thought to have a negative impact on Mental health (Lam, et al, 2024). ACEs and mental health are common issues and causes for adult offenders (Pessoa and Almeida, 2024). This is because high levels of childhood trauma increase the risk of violent behaviours (Burke</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2024). Violent crime covers a range of offences, such as knife crime (Crown Prosecution service, 2026). With 50,510 recorded Knife and sharp objects incidents in year ending March 2024 (ONS Centre for crime and Justice, 2024). Adverse childhood experiences is a reason that a lot of people commit crime, because whilst ACEs levels increase so does the odds for violence and arrests (Quigg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a:t>
            </a:r>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dirty="0"/>
          </a:p>
        </p:txBody>
      </p:sp>
    </p:spTree>
    <p:extLst>
      <p:ext uri="{BB962C8B-B14F-4D97-AF65-F5344CB8AC3E}">
        <p14:creationId xmlns:p14="http://schemas.microsoft.com/office/powerpoint/2010/main" val="1658901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of the ACEs could include Physical abuse, neglect, or family violence (Bhat 2025), with others including sexual abuse, physical neglect, and substance abuse in the home, which are all related to tendences to engage in criminal behaviour (Pereira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ACEs can correlate with each other and experiencing more than one ACE at a time can increase behavioural changes as a child, which can impact physical and mental wellbeing (NHS, 2026). </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dirty="0"/>
          </a:p>
        </p:txBody>
      </p:sp>
    </p:spTree>
    <p:extLst>
      <p:ext uri="{BB962C8B-B14F-4D97-AF65-F5344CB8AC3E}">
        <p14:creationId xmlns:p14="http://schemas.microsoft.com/office/powerpoint/2010/main" val="990653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Abuse is a major part of Adverse childhood experience, with almost one third of children in the world experiencing abuse (Angelakis, 2025). It was estimated that 13.6 million people aged 18 years and over had experience any type of abuse before the age of 18 years old (Crime survey for England and Wales, 2025). ACEs can also be passed on, between generations, becoming a cycle (Jaeger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if a child has been raised in a negative environment, where that is all they know they carry it into adulthood with them. Children who have experienced abuse, have a harder time adapting, regulating their emotions which can lead to antisocial, violent and criminal behaviours (Hesselink, 2023). A person who was abused as a child can have long term mental health issues such as PTSD (Bahmani, </a:t>
            </a:r>
            <a:r>
              <a:rPr lang="en-GB" sz="1200" kern="1200" dirty="0" err="1">
                <a:solidFill>
                  <a:schemeClr val="tx1"/>
                </a:solidFill>
                <a:effectLst/>
                <a:latin typeface="+mn-lt"/>
                <a:ea typeface="+mn-ea"/>
                <a:cs typeface="+mn-cs"/>
              </a:rPr>
              <a:t>Neseri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Fariborzi</a:t>
            </a:r>
            <a:r>
              <a:rPr lang="en-GB" sz="1200" kern="1200" dirty="0">
                <a:solidFill>
                  <a:schemeClr val="tx1"/>
                </a:solidFill>
                <a:effectLst/>
                <a:latin typeface="+mn-lt"/>
                <a:ea typeface="+mn-ea"/>
                <a:cs typeface="+mn-cs"/>
              </a:rPr>
              <a:t>, 2022). People with PTSD have a hyperactive sympathetic nervous system (SNS). Which can be associated with aggressive and antisocial behaviours (Svingen, 2023). </a:t>
            </a:r>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4</a:t>
            </a:fld>
            <a:endParaRPr lang="en-US" dirty="0"/>
          </a:p>
        </p:txBody>
      </p:sp>
    </p:spTree>
    <p:extLst>
      <p:ext uri="{BB962C8B-B14F-4D97-AF65-F5344CB8AC3E}">
        <p14:creationId xmlns:p14="http://schemas.microsoft.com/office/powerpoint/2010/main" val="418859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Abuse from an adult who is supposed to be a child’s caregiver can cause attachment and trust issues (Lal, 2025). The attachment theory says that children’s Primary care givers are the base for social and emotional development and how they will form relationships for the rest of their lives (Delgado </a:t>
            </a:r>
            <a:r>
              <a:rPr lang="en-GB" sz="1200" i="1" kern="1200" dirty="0">
                <a:solidFill>
                  <a:schemeClr val="tx1"/>
                </a:solidFill>
                <a:effectLst/>
                <a:latin typeface="+mn-lt"/>
                <a:ea typeface="+mn-ea"/>
                <a:cs typeface="+mn-cs"/>
              </a:rPr>
              <a:t>et ai.</a:t>
            </a:r>
            <a:r>
              <a:rPr lang="en-GB" sz="1200" kern="1200" dirty="0">
                <a:solidFill>
                  <a:schemeClr val="tx1"/>
                </a:solidFill>
                <a:effectLst/>
                <a:latin typeface="+mn-lt"/>
                <a:ea typeface="+mn-ea"/>
                <a:cs typeface="+mn-cs"/>
              </a:rPr>
              <a:t>, 2022)</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Having attachment and trust issues can cause people to be abusive towards there intimate partners, as well as a history of abuse in the family (</a:t>
            </a:r>
            <a:r>
              <a:rPr lang="en-GB" sz="1200" kern="1200" dirty="0" err="1">
                <a:solidFill>
                  <a:schemeClr val="tx1"/>
                </a:solidFill>
                <a:effectLst/>
                <a:latin typeface="+mn-lt"/>
                <a:ea typeface="+mn-ea"/>
                <a:cs typeface="+mn-cs"/>
              </a:rPr>
              <a:t>Mikulincer</a:t>
            </a:r>
            <a:r>
              <a:rPr lang="en-GB" sz="1200" kern="1200" dirty="0">
                <a:solidFill>
                  <a:schemeClr val="tx1"/>
                </a:solidFill>
                <a:effectLst/>
                <a:latin typeface="+mn-lt"/>
                <a:ea typeface="+mn-ea"/>
                <a:cs typeface="+mn-cs"/>
              </a:rPr>
              <a:t> and Goodman, 2006). In 2025, police recorded 1,350,460 domestic abuse incidents and 816,493 were abuse-related crimes (Crime survey for England and Wales, 2025).</a:t>
            </a:r>
          </a:p>
          <a:p>
            <a:endParaRPr lang="en-GB" dirty="0"/>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5</a:t>
            </a:fld>
            <a:endParaRPr lang="en-US" dirty="0"/>
          </a:p>
        </p:txBody>
      </p:sp>
    </p:spTree>
    <p:extLst>
      <p:ext uri="{BB962C8B-B14F-4D97-AF65-F5344CB8AC3E}">
        <p14:creationId xmlns:p14="http://schemas.microsoft.com/office/powerpoint/2010/main" val="3932224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adverse childhood experience is being raised in a household where someone misuses substances (Afifi, 2020). Research suggests that ACEs happen in a person’s early developmental stage which can impact the growth of positive social traits, which can contribute to substance misuse. And negative social traits and substance misuse can lead to criminal behaviour (Stinger and </a:t>
            </a:r>
            <a:r>
              <a:rPr lang="en-GB" sz="1200" kern="1200" dirty="0" err="1">
                <a:solidFill>
                  <a:schemeClr val="tx1"/>
                </a:solidFill>
                <a:effectLst/>
                <a:latin typeface="+mn-lt"/>
                <a:ea typeface="+mn-ea"/>
                <a:cs typeface="+mn-cs"/>
              </a:rPr>
              <a:t>Gatipon</a:t>
            </a:r>
            <a:r>
              <a:rPr lang="en-GB" sz="1200" kern="1200" dirty="0">
                <a:solidFill>
                  <a:schemeClr val="tx1"/>
                </a:solidFill>
                <a:effectLst/>
                <a:latin typeface="+mn-lt"/>
                <a:ea typeface="+mn-ea"/>
                <a:cs typeface="+mn-cs"/>
              </a:rPr>
              <a:t>, 2025). People who have experiences ACEs like abuse and neglect are more likely at risk of using substances (</a:t>
            </a:r>
            <a:r>
              <a:rPr lang="en-GB" sz="1200" kern="1200" dirty="0" err="1">
                <a:solidFill>
                  <a:schemeClr val="tx1"/>
                </a:solidFill>
                <a:effectLst/>
                <a:latin typeface="+mn-lt"/>
                <a:ea typeface="+mn-ea"/>
                <a:cs typeface="+mn-cs"/>
              </a:rPr>
              <a:t>Grummit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Research shows that the more ACEs a person experience, increases the chance of someone developing substance use problems (Morton, Curran, and O’Gorman, 2022). With a chance of experiencing any of the 12 ACEs being 75.1%, with each individual ACE increasing the odds of substance misuse (Afifi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A frequent response to ACEs being substance abuse, causes for the use of substances being coping mechanisms, escaping difficult households and family influence (Boppre and Boyer, 2019).  </a:t>
            </a:r>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dirty="0"/>
          </a:p>
        </p:txBody>
      </p:sp>
    </p:spTree>
    <p:extLst>
      <p:ext uri="{BB962C8B-B14F-4D97-AF65-F5344CB8AC3E}">
        <p14:creationId xmlns:p14="http://schemas.microsoft.com/office/powerpoint/2010/main" val="4165786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study found that children with parents who were addicted to alcohol were at a higher risk of using alcohol, tobacco, and marijuana at an earlier age to those who parents did not (Obot, Wagner, and Anthony, 2001). There is a strong link between substance use and crime, it increases the chances of being involved with law (Sinha, and Easton, 1999). In 2020/21 there was an estimation of around 210,00 drug offences recorder by police in England and Wales (Allen and Tunnicliffe, 2021). A study found that 42 to 46 percent of children whose parents misused substances also abused substances themselves, and 35 to 44 percent participated in criminal activity (Latvala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 </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7</a:t>
            </a:fld>
            <a:endParaRPr lang="en-US" dirty="0"/>
          </a:p>
        </p:txBody>
      </p:sp>
    </p:spTree>
    <p:extLst>
      <p:ext uri="{BB962C8B-B14F-4D97-AF65-F5344CB8AC3E}">
        <p14:creationId xmlns:p14="http://schemas.microsoft.com/office/powerpoint/2010/main" val="7303917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ACE is emotional neglect. Emotional neglect is when a child is not being taken care of and their needs are not being met by the parents or guardians (</a:t>
            </a:r>
            <a:r>
              <a:rPr lang="en-GB" sz="1200" kern="1200" dirty="0" err="1">
                <a:solidFill>
                  <a:schemeClr val="tx1"/>
                </a:solidFill>
                <a:effectLst/>
                <a:latin typeface="+mn-lt"/>
                <a:ea typeface="+mn-ea"/>
                <a:cs typeface="+mn-cs"/>
              </a:rPr>
              <a:t>Ylitervo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Veijola</a:t>
            </a:r>
            <a:r>
              <a:rPr lang="en-GB" sz="1200" kern="1200" dirty="0">
                <a:solidFill>
                  <a:schemeClr val="tx1"/>
                </a:solidFill>
                <a:effectLst/>
                <a:latin typeface="+mn-lt"/>
                <a:ea typeface="+mn-ea"/>
                <a:cs typeface="+mn-cs"/>
              </a:rPr>
              <a:t>, and Halt, 2023). Emotional Neglect increases the chance of someone developing mental health problems in early adulthood (Grummitt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Studies found that 45.1 percent of ACEs reported were emotional neglect (</a:t>
            </a:r>
            <a:r>
              <a:rPr lang="en-GB" sz="1200" kern="1200" dirty="0" err="1">
                <a:solidFill>
                  <a:schemeClr val="tx1"/>
                </a:solidFill>
                <a:effectLst/>
                <a:latin typeface="+mn-lt"/>
                <a:ea typeface="+mn-ea"/>
                <a:cs typeface="+mn-cs"/>
              </a:rPr>
              <a:t>Marchment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Clemmow</a:t>
            </a:r>
            <a:r>
              <a:rPr lang="en-GB" sz="1200" kern="1200" dirty="0">
                <a:solidFill>
                  <a:schemeClr val="tx1"/>
                </a:solidFill>
                <a:effectLst/>
                <a:latin typeface="+mn-lt"/>
                <a:ea typeface="+mn-ea"/>
                <a:cs typeface="+mn-cs"/>
              </a:rPr>
              <a:t>, and Gill, 2025). Childhood Neglect can cause severe anxiety, which can contribute towards stress, impacting brain development (Bellies, 2025). Early adversity as a child such as neglect can have an impact on how the brain develops in early adolescents (McCrory, 2011).  Young adults who have been neglected as child is more likely to take part in risky behaviour such as substance abuse and criminal activity (Srivastava, Seth, and Niekerk, 2013). Neglect can have a long-lasting impact on a child well-being and mental health, which also increases the chances of involvement with antisocial behaviour resulting in offending (Wilkinson and Bowyer, 2017). </a:t>
            </a:r>
          </a:p>
          <a:p>
            <a:r>
              <a:rPr lang="en-GB" dirty="0"/>
              <a:t> </a:t>
            </a:r>
          </a:p>
        </p:txBody>
      </p:sp>
      <p:sp>
        <p:nvSpPr>
          <p:cNvPr id="4" name="Slide Number Placeholder 3"/>
          <p:cNvSpPr>
            <a:spLocks noGrp="1"/>
          </p:cNvSpPr>
          <p:nvPr>
            <p:ph type="sldNum" sz="quarter" idx="5"/>
          </p:nvPr>
        </p:nvSpPr>
        <p:spPr/>
        <p:txBody>
          <a:bodyPr/>
          <a:lstStyle/>
          <a:p>
            <a:fld id="{C37D7554-D10C-4E29-B8E6-BB7111FA614F}" type="slidenum">
              <a:rPr lang="en-US" smtClean="0"/>
              <a:t>8</a:t>
            </a:fld>
            <a:endParaRPr lang="en-US" dirty="0"/>
          </a:p>
        </p:txBody>
      </p:sp>
    </p:spTree>
    <p:extLst>
      <p:ext uri="{BB962C8B-B14F-4D97-AF65-F5344CB8AC3E}">
        <p14:creationId xmlns:p14="http://schemas.microsoft.com/office/powerpoint/2010/main" val="2297998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Overall, it is known that Adverse Childhood Experiences can have long lasting impacts on people’s lives. Impacting how people behave from early adolescents, affecting mental health and Physical health (Racine, Bellis, and Madigan, 2025). Showing that people who have experienced developmental trauma and have a high number of ACEs have a higher chance of taking part in offending behaviour (Sapp, 2024).</a:t>
            </a:r>
          </a:p>
          <a:p>
            <a:r>
              <a:rPr lang="en-GB" sz="1200" kern="1200" dirty="0">
                <a:solidFill>
                  <a:schemeClr val="tx1"/>
                </a:solidFill>
                <a:effectLst/>
                <a:latin typeface="+mn-lt"/>
                <a:ea typeface="+mn-ea"/>
                <a:cs typeface="+mn-cs"/>
              </a:rPr>
              <a:t> </a:t>
            </a:r>
          </a:p>
          <a:p>
            <a:r>
              <a:rPr lang="en-GB" dirty="0"/>
              <a:t>  </a:t>
            </a:r>
          </a:p>
        </p:txBody>
      </p:sp>
      <p:sp>
        <p:nvSpPr>
          <p:cNvPr id="4" name="Slide Number Placeholder 3"/>
          <p:cNvSpPr>
            <a:spLocks noGrp="1"/>
          </p:cNvSpPr>
          <p:nvPr>
            <p:ph type="sldNum" sz="quarter" idx="5"/>
          </p:nvPr>
        </p:nvSpPr>
        <p:spPr/>
        <p:txBody>
          <a:bodyPr/>
          <a:lstStyle/>
          <a:p>
            <a:fld id="{C37D7554-D10C-4E29-B8E6-BB7111FA614F}" type="slidenum">
              <a:rPr lang="en-US" smtClean="0"/>
              <a:t>9</a:t>
            </a:fld>
            <a:endParaRPr lang="en-US" dirty="0"/>
          </a:p>
        </p:txBody>
      </p:sp>
    </p:spTree>
    <p:extLst>
      <p:ext uri="{BB962C8B-B14F-4D97-AF65-F5344CB8AC3E}">
        <p14:creationId xmlns:p14="http://schemas.microsoft.com/office/powerpoint/2010/main" val="2909468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10</a:t>
            </a:fld>
            <a:endParaRPr lang="en-US" dirty="0"/>
          </a:p>
        </p:txBody>
      </p:sp>
    </p:spTree>
    <p:extLst>
      <p:ext uri="{BB962C8B-B14F-4D97-AF65-F5344CB8AC3E}">
        <p14:creationId xmlns:p14="http://schemas.microsoft.com/office/powerpoint/2010/main" val="2576451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11</a:t>
            </a:fld>
            <a:endParaRPr lang="en-US" dirty="0"/>
          </a:p>
        </p:txBody>
      </p:sp>
    </p:spTree>
    <p:extLst>
      <p:ext uri="{BB962C8B-B14F-4D97-AF65-F5344CB8AC3E}">
        <p14:creationId xmlns:p14="http://schemas.microsoft.com/office/powerpoint/2010/main" val="2155103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12</a:t>
            </a:fld>
            <a:endParaRPr lang="en-US" dirty="0"/>
          </a:p>
        </p:txBody>
      </p:sp>
    </p:spTree>
    <p:extLst>
      <p:ext uri="{BB962C8B-B14F-4D97-AF65-F5344CB8AC3E}">
        <p14:creationId xmlns:p14="http://schemas.microsoft.com/office/powerpoint/2010/main" val="4276966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13</a:t>
            </a:fld>
            <a:endParaRPr lang="en-US" dirty="0"/>
          </a:p>
        </p:txBody>
      </p:sp>
    </p:spTree>
    <p:extLst>
      <p:ext uri="{BB962C8B-B14F-4D97-AF65-F5344CB8AC3E}">
        <p14:creationId xmlns:p14="http://schemas.microsoft.com/office/powerpoint/2010/main" val="3371227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16</a:t>
            </a:fld>
            <a:endParaRPr lang="en-US" dirty="0"/>
          </a:p>
        </p:txBody>
      </p:sp>
    </p:spTree>
    <p:extLst>
      <p:ext uri="{BB962C8B-B14F-4D97-AF65-F5344CB8AC3E}">
        <p14:creationId xmlns:p14="http://schemas.microsoft.com/office/powerpoint/2010/main" val="466617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17</a:t>
            </a:fld>
            <a:endParaRPr lang="en-US" dirty="0"/>
          </a:p>
        </p:txBody>
      </p:sp>
    </p:spTree>
    <p:extLst>
      <p:ext uri="{BB962C8B-B14F-4D97-AF65-F5344CB8AC3E}">
        <p14:creationId xmlns:p14="http://schemas.microsoft.com/office/powerpoint/2010/main" val="2328236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18</a:t>
            </a:fld>
            <a:endParaRPr lang="en-US" dirty="0"/>
          </a:p>
        </p:txBody>
      </p:sp>
    </p:spTree>
    <p:extLst>
      <p:ext uri="{BB962C8B-B14F-4D97-AF65-F5344CB8AC3E}">
        <p14:creationId xmlns:p14="http://schemas.microsoft.com/office/powerpoint/2010/main" val="1080642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a:t>Click icon to add picture</a:t>
            </a:r>
            <a:endParaRPr lang="en-US" dirty="0"/>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a:t>Click icon to add table</a:t>
            </a:r>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a:t>Click icon to add table</a:t>
            </a:r>
            <a:endParaRPr lang="en-US" dirty="0"/>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6.jpeg"/></Relationships>
</file>

<file path=ppt/slides/_rels/slide8.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8" Type="http://schemas.openxmlformats.org/officeDocument/2006/relationships/hyperlink" Target="https://journals.sagepub.com/doi/abs/10.1177/1077559505275116" TargetMode="External"/><Relationship Id="rId3" Type="http://schemas.openxmlformats.org/officeDocument/2006/relationships/hyperlink" Target="https://www.sciencedirect.com/science/chapter/edited-volume/abs/pii/B9780128160657000033" TargetMode="External"/><Relationship Id="rId7" Type="http://schemas.openxmlformats.org/officeDocument/2006/relationships/hyperlink" Target="file:///C:\Users\Student\Downloads\s12144-021-02667-7.pdf" TargetMode="Externa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hyperlink" Target="https://pmc.ncbi.nlm.nih.gov/articles/PMC12013576/?utm_source=copilot.com" TargetMode="External"/><Relationship Id="rId5" Type="http://schemas.openxmlformats.org/officeDocument/2006/relationships/hyperlink" Target="https://commonslibrary.parliament.uk/research-briefings/cbp-9039/" TargetMode="External"/><Relationship Id="rId4" Type="http://schemas.openxmlformats.org/officeDocument/2006/relationships/hyperlink" Target="https://www.sciencedirect.com/science/article/pii/S0145213420301599"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ons.gov.uk/peoplepopulationandcommunity/crimeandjustice/articles/domesticabuseprevalenceandtrendsenglandandwales/latest" TargetMode="External"/><Relationship Id="rId3" Type="http://schemas.openxmlformats.org/officeDocument/2006/relationships/hyperlink" Target="https://ijrti.org/papers/IJRTI2503006.pdf?utm_source=copilot.com" TargetMode="External"/><Relationship Id="rId7" Type="http://schemas.openxmlformats.org/officeDocument/2006/relationships/hyperlink" Target="https://www.ons.gov.uk/peoplepopulationandcommunity/crimeandjustice/bulletins/abuseduringchildhoodinenglandandwales/march2024"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hyperlink" Target="https://pmc.ncbi.nlm.nih.gov/articles/PMC9852029/?utm_source=copilot.com" TargetMode="External"/><Relationship Id="rId5" Type="http://schemas.openxmlformats.org/officeDocument/2006/relationships/hyperlink" Target="https://www.tandfonline.com/doi/abs/10.1080/10926771.2019.1651808" TargetMode="External"/><Relationship Id="rId4" Type="http://schemas.openxmlformats.org/officeDocument/2006/relationships/hyperlink" Target="https://www.sciencedirect.com/science/article/pii/S1751722217302913"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journals.sagepub.com/doi/full/10.1177/1090198117752785" TargetMode="External"/><Relationship Id="rId3" Type="http://schemas.openxmlformats.org/officeDocument/2006/relationships/hyperlink" Target="https://www.cps.gov.uk/types-crime/violent-crime" TargetMode="External"/><Relationship Id="rId7" Type="http://schemas.openxmlformats.org/officeDocument/2006/relationships/hyperlink" Target="https://www.intechopen.com/chapters/1123924"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hyperlink" Target="https://journals.sagepub.com/doi/abs/10.1177/00048674211025691" TargetMode="External"/><Relationship Id="rId5" Type="http://schemas.openxmlformats.org/officeDocument/2006/relationships/hyperlink" Target="https://www.tandfonline.com/doi/full/10.2147/SAR.S341818" TargetMode="External"/><Relationship Id="rId4" Type="http://schemas.openxmlformats.org/officeDocument/2006/relationships/hyperlink" Target="https://www.mdpi.com/1660-4601/19/3/106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uk/books/edition/BEHAVIOUR_MANAGEMENT/UsGeEQAAQBAJ?hl=en&amp;gbpv=1&amp;dq=abuse+can+cause+attachment+and+trust+issues&amp;pg=PA82&amp;printsec=frontcover" TargetMode="External"/><Relationship Id="rId7" Type="http://schemas.openxmlformats.org/officeDocument/2006/relationships/hyperlink" Target="https://books.google.co.uk/books?hl=en&amp;lr=&amp;id=eREk6ZyDC9YC&amp;oi=fnd&amp;pg=PA102&amp;dq=Attachment+issues+and+domestic+abuse&amp;ots=3ZDLC3UHBV&amp;sig=1Vkz5UeRnvl8S1Cq_YaR3XyyNXs&amp;redir_esc=y#v=onepage&amp;q=Attachment%20issues%20and%20domestic%20abuse&amp;f=false" TargetMode="External"/><Relationship Id="rId2" Type="http://schemas.openxmlformats.org/officeDocument/2006/relationships/hyperlink" Target="https://journals.plos.org/mentalhealth/article?id=10.1371%2Fjournal.pmen.0000165&amp;utm_source=copilot.com" TargetMode="External"/><Relationship Id="rId1" Type="http://schemas.openxmlformats.org/officeDocument/2006/relationships/slideLayout" Target="../slideLayouts/slideLayout5.xml"/><Relationship Id="rId6" Type="http://schemas.openxmlformats.org/officeDocument/2006/relationships/hyperlink" Target="https://www.parliament.uk/globalassets/documents/post/McCrory.pdf?utm_source=copilot.com" TargetMode="External"/><Relationship Id="rId5" Type="http://schemas.openxmlformats.org/officeDocument/2006/relationships/hyperlink" Target="https://www.tandfonline.com/doi/full/10.1080/09546553.2025.2557594#abstract" TargetMode="External"/><Relationship Id="rId4" Type="http://schemas.openxmlformats.org/officeDocument/2006/relationships/hyperlink" Target="https://www.cambridge.org/core/journals/psychological-medicine/article/abs/association-of-parental-substance-misuse-with-offspring-substance-misuse-and-criminality-a-genetically-informed-registerbased-study/9A723A8C"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safeguarding-guide.nhs.uk/context-of-NHS-safeguarding/s2-07/" TargetMode="External"/><Relationship Id="rId7" Type="http://schemas.openxmlformats.org/officeDocument/2006/relationships/hyperlink" Target="https://www.sciencedirect.com/science/article/pii/S0145213421005287" TargetMode="External"/><Relationship Id="rId2" Type="http://schemas.openxmlformats.org/officeDocument/2006/relationships/hyperlink" Target="https://www.frontiersin.org/journals/psychiatry/articles/10.3389/fpsyt.2022.892849/full" TargetMode="External"/><Relationship Id="rId1" Type="http://schemas.openxmlformats.org/officeDocument/2006/relationships/slideLayout" Target="../slideLayouts/slideLayout5.xml"/><Relationship Id="rId6" Type="http://schemas.openxmlformats.org/officeDocument/2006/relationships/hyperlink" Target="https://journals.sagepub.com/doi/pdf/10.1177/00111287241242478" TargetMode="External"/><Relationship Id="rId5" Type="http://schemas.openxmlformats.org/officeDocument/2006/relationships/hyperlink" Target="https://www.ons.gov.uk/peoplepopulationandcommunity/crimeandjustice/bulletins/crimeinenglandandwales/yearendingmarch2024" TargetMode="External"/><Relationship Id="rId4" Type="http://schemas.openxmlformats.org/officeDocument/2006/relationships/hyperlink" Target="https://www.sciencedirect.com/science/article/pii/S0376871600002398"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cell.com/heliyon/fulltext/S2405-8440(23)05589-5" TargetMode="External"/><Relationship Id="rId3" Type="http://schemas.openxmlformats.org/officeDocument/2006/relationships/hyperlink" Target="https://www.sciencedirect.com/science/article/pii/S0145213424006173" TargetMode="External"/><Relationship Id="rId7" Type="http://schemas.openxmlformats.org/officeDocument/2006/relationships/hyperlink" Target="https://www.sciencedirect.com/science/article/pii/S1756061625000515?__cf_chl_tk=GlGfOIOlKWjr8bdpJPZN0eaMrMFmpqZfqRJfdSr6O_w-1777729836-1.0.1.1-Gqtyw0a1p2Fzh2xVZft5hc9C42ewU_ZMw7EWDXQWteA" TargetMode="Externa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hyperlink" Target="https://www.google.co.uk/books/edition/Child_Abuse_and_Neglect_Challenges_and_O/SgpEpebbhWcC?hl=en&amp;gbpv=1&amp;dq=neglect+as+a+child+affect+brain+development+and+crime&amp;pg=PA11&amp;printsec=frontcover" TargetMode="External"/><Relationship Id="rId5" Type="http://schemas.openxmlformats.org/officeDocument/2006/relationships/hyperlink" Target="https://web.archive.org/web/20170814075816id_/http:/jaapl.org/content/jaapl/27/4/513.full.pdf" TargetMode="External"/><Relationship Id="rId4" Type="http://schemas.openxmlformats.org/officeDocument/2006/relationships/hyperlink" Target="https://www.google.co.uk/books/edition/Exploring_Developmental_Trauma_Disorder/JTwPEQAAQBAJ?hl=en&amp;gbpv=1&amp;dq=ACEs+and+behavior&amp;pg=PA8&amp;printsec=frontcover"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mc.ncbi.nlm.nih.gov/articles/PMC12619370/?utm_source=copilot.com" TargetMode="External"/><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hyperlink" Target="https://pmc.ncbi.nlm.nih.gov/articles/PMC10305758/" TargetMode="External"/><Relationship Id="rId4" Type="http://schemas.openxmlformats.org/officeDocument/2006/relationships/hyperlink" Target="https://www.researchinpractice.org.uk/children/publications/2017/march/the-impacts-of-abuse-and-neglect-on-children-and-comparison-of-different-placement-options-evidence-review-open-access/?utm_source=copilot.com"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2753125" y="-813824"/>
            <a:ext cx="7610075" cy="5253089"/>
          </a:xfrm>
        </p:spPr>
        <p:txBody>
          <a:bodyPr/>
          <a:lstStyle/>
          <a:p>
            <a:pPr algn="ctr"/>
            <a:r>
              <a:rPr lang="en-US" dirty="0"/>
              <a:t>Adverse childhood experiences(ACE’s) and the link to crime </a:t>
            </a:r>
          </a:p>
        </p:txBody>
      </p:sp>
      <p:sp>
        <p:nvSpPr>
          <p:cNvPr id="3" name="TextBox 2">
            <a:extLst>
              <a:ext uri="{FF2B5EF4-FFF2-40B4-BE49-F238E27FC236}">
                <a16:creationId xmlns:a16="http://schemas.microsoft.com/office/drawing/2014/main" id="{E1B6F3DB-F319-0C2E-C7B2-40BF90B61CFC}"/>
              </a:ext>
            </a:extLst>
          </p:cNvPr>
          <p:cNvSpPr txBox="1"/>
          <p:nvPr/>
        </p:nvSpPr>
        <p:spPr>
          <a:xfrm>
            <a:off x="8908027" y="5948516"/>
            <a:ext cx="3254476" cy="646331"/>
          </a:xfrm>
          <a:prstGeom prst="rect">
            <a:avLst/>
          </a:prstGeom>
          <a:noFill/>
        </p:spPr>
        <p:txBody>
          <a:bodyPr wrap="square" rtlCol="0">
            <a:spAutoFit/>
          </a:bodyPr>
          <a:lstStyle/>
          <a:p>
            <a:r>
              <a:rPr lang="en-GB" dirty="0">
                <a:solidFill>
                  <a:schemeClr val="bg1"/>
                </a:solidFill>
                <a:latin typeface="+mj-lt"/>
              </a:rPr>
              <a:t>Presented by: Molly Roberts </a:t>
            </a:r>
          </a:p>
          <a:p>
            <a:r>
              <a:rPr lang="en-GB" dirty="0">
                <a:solidFill>
                  <a:schemeClr val="bg1"/>
                </a:solidFill>
                <a:latin typeface="+mj-lt"/>
              </a:rPr>
              <a:t>Student number:2403730</a:t>
            </a:r>
          </a:p>
        </p:txBody>
      </p:sp>
    </p:spTree>
    <p:extLst>
      <p:ext uri="{BB962C8B-B14F-4D97-AF65-F5344CB8AC3E}">
        <p14:creationId xmlns:p14="http://schemas.microsoft.com/office/powerpoint/2010/main" val="337882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9996B-C23A-CCC3-6742-06BC0C978D87}"/>
              </a:ext>
            </a:extLst>
          </p:cNvPr>
          <p:cNvSpPr>
            <a:spLocks noGrp="1"/>
          </p:cNvSpPr>
          <p:nvPr>
            <p:ph type="title"/>
          </p:nvPr>
        </p:nvSpPr>
        <p:spPr>
          <a:xfrm>
            <a:off x="2095348" y="0"/>
            <a:ext cx="9808773" cy="1427585"/>
          </a:xfrm>
        </p:spPr>
        <p:txBody>
          <a:bodyPr/>
          <a:lstStyle/>
          <a:p>
            <a:r>
              <a:rPr lang="en-GB" dirty="0"/>
              <a:t>Adverse Childhood Experiences (ACEs)</a:t>
            </a:r>
          </a:p>
        </p:txBody>
      </p:sp>
      <p:sp>
        <p:nvSpPr>
          <p:cNvPr id="3" name="Table Placeholder 2">
            <a:extLst>
              <a:ext uri="{FF2B5EF4-FFF2-40B4-BE49-F238E27FC236}">
                <a16:creationId xmlns:a16="http://schemas.microsoft.com/office/drawing/2014/main" id="{8DE04D9C-70EF-535E-65DA-99F92D7B9997}"/>
              </a:ext>
            </a:extLst>
          </p:cNvPr>
          <p:cNvSpPr>
            <a:spLocks noGrp="1"/>
          </p:cNvSpPr>
          <p:nvPr>
            <p:ph type="tbl" sz="quarter" idx="10"/>
          </p:nvPr>
        </p:nvSpPr>
        <p:spPr>
          <a:xfrm>
            <a:off x="1142435" y="1332018"/>
            <a:ext cx="5071554" cy="5391315"/>
          </a:xfrm>
        </p:spPr>
        <p:txBody>
          <a:bodyPr>
            <a:normAutofit/>
          </a:bodyPr>
          <a:lstStyle/>
          <a:p>
            <a:pPr>
              <a:buFont typeface="Wingdings" panose="05000000000000000000" pitchFamily="2" charset="2"/>
              <a:buChar char="Ø"/>
            </a:pPr>
            <a:r>
              <a:rPr lang="en-GB" sz="2000" dirty="0"/>
              <a:t>Traumatic events – impacting health and wellbeing (Boullier and Blair, 2018).</a:t>
            </a:r>
          </a:p>
          <a:p>
            <a:pPr>
              <a:buFont typeface="Wingdings" panose="05000000000000000000" pitchFamily="2" charset="2"/>
              <a:buChar char="Ø"/>
            </a:pPr>
            <a:r>
              <a:rPr lang="en-GB" sz="2000" dirty="0"/>
              <a:t>Impact mental health (Lam, </a:t>
            </a:r>
            <a:r>
              <a:rPr lang="en-GB" sz="2000" i="1" dirty="0"/>
              <a:t>et al., 2018).</a:t>
            </a:r>
          </a:p>
          <a:p>
            <a:pPr>
              <a:buFont typeface="Wingdings" panose="05000000000000000000" pitchFamily="2" charset="2"/>
              <a:buChar char="Ø"/>
            </a:pPr>
            <a:r>
              <a:rPr lang="en-GB" sz="2000" dirty="0"/>
              <a:t>ACEs and mental health- adult offenders (Pessoa and Almeida, 2024).</a:t>
            </a:r>
          </a:p>
          <a:p>
            <a:pPr>
              <a:buFont typeface="Wingdings" panose="05000000000000000000" pitchFamily="2" charset="2"/>
              <a:buChar char="Ø"/>
            </a:pPr>
            <a:r>
              <a:rPr lang="en-GB" sz="2000" dirty="0"/>
              <a:t>Trauma- increases violent behaviour (Burke</a:t>
            </a:r>
            <a:r>
              <a:rPr lang="en-GB" sz="2000" i="1" dirty="0"/>
              <a:t> et al., </a:t>
            </a:r>
            <a:r>
              <a:rPr lang="en-GB" sz="2000" dirty="0"/>
              <a:t>2024).</a:t>
            </a:r>
          </a:p>
          <a:p>
            <a:pPr>
              <a:buFont typeface="Wingdings" panose="05000000000000000000" pitchFamily="2" charset="2"/>
              <a:buChar char="Ø"/>
            </a:pPr>
            <a:r>
              <a:rPr lang="en-GB" sz="2000" dirty="0"/>
              <a:t>Violent crime- knife crime (Crown Prosecution Service, 2026).</a:t>
            </a:r>
          </a:p>
          <a:p>
            <a:pPr>
              <a:buFont typeface="Wingdings" panose="05000000000000000000" pitchFamily="2" charset="2"/>
              <a:buChar char="Ø"/>
            </a:pPr>
            <a:r>
              <a:rPr lang="en-GB" sz="2000" dirty="0"/>
              <a:t>50,510- knife and sharp object incidents (ONS Centre for crime and Justice, 2024).  </a:t>
            </a:r>
          </a:p>
          <a:p>
            <a:pPr>
              <a:buFont typeface="Wingdings" panose="05000000000000000000" pitchFamily="2" charset="2"/>
              <a:buChar char="Ø"/>
            </a:pPr>
            <a:r>
              <a:rPr lang="en-GB" sz="2000" dirty="0"/>
              <a:t> ACEs increase so does Violence and arrests (Quigg </a:t>
            </a:r>
            <a:r>
              <a:rPr lang="en-GB" sz="2000" i="1" dirty="0"/>
              <a:t>et al</a:t>
            </a:r>
            <a:r>
              <a:rPr lang="en-GB" sz="2000" dirty="0"/>
              <a:t>., 2025).</a:t>
            </a:r>
          </a:p>
          <a:p>
            <a:pPr>
              <a:buFont typeface="Wingdings" panose="05000000000000000000" pitchFamily="2" charset="2"/>
              <a:buChar char="Ø"/>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0C2FCD74-69BE-6F8C-75E6-08912DD03190}"/>
              </a:ext>
            </a:extLst>
          </p:cNvPr>
          <p:cNvSpPr>
            <a:spLocks noGrp="1"/>
          </p:cNvSpPr>
          <p:nvPr>
            <p:ph type="sldNum" sz="quarter" idx="15"/>
          </p:nvPr>
        </p:nvSpPr>
        <p:spPr/>
        <p:txBody>
          <a:bodyPr/>
          <a:lstStyle/>
          <a:p>
            <a:fld id="{18D65601-5AE2-46FC-B138-694DDD2B510D}" type="slidenum">
              <a:rPr lang="en-US" smtClean="0"/>
              <a:pPr/>
              <a:t>2</a:t>
            </a:fld>
            <a:endParaRPr lang="en-US" dirty="0"/>
          </a:p>
        </p:txBody>
      </p:sp>
      <p:sp>
        <p:nvSpPr>
          <p:cNvPr id="5" name="TextBox 4">
            <a:extLst>
              <a:ext uri="{FF2B5EF4-FFF2-40B4-BE49-F238E27FC236}">
                <a16:creationId xmlns:a16="http://schemas.microsoft.com/office/drawing/2014/main" id="{55F85A0D-F04E-7433-0E42-BC2E56204EF1}"/>
              </a:ext>
            </a:extLst>
          </p:cNvPr>
          <p:cNvSpPr txBox="1"/>
          <p:nvPr/>
        </p:nvSpPr>
        <p:spPr>
          <a:xfrm>
            <a:off x="7541342" y="1566061"/>
            <a:ext cx="3970824" cy="369332"/>
          </a:xfrm>
          <a:prstGeom prst="rect">
            <a:avLst/>
          </a:prstGeom>
          <a:noFill/>
        </p:spPr>
        <p:txBody>
          <a:bodyPr wrap="square" rtlCol="0">
            <a:spAutoFit/>
          </a:bodyPr>
          <a:lstStyle/>
          <a:p>
            <a:r>
              <a:rPr lang="en-GB" dirty="0"/>
              <a:t> </a:t>
            </a:r>
          </a:p>
        </p:txBody>
      </p:sp>
      <p:pic>
        <p:nvPicPr>
          <p:cNvPr id="1032" name="Picture 8" descr="What are Adverse Childhood Experiences ACEs? - Liverpool CAMHS">
            <a:extLst>
              <a:ext uri="{FF2B5EF4-FFF2-40B4-BE49-F238E27FC236}">
                <a16:creationId xmlns:a16="http://schemas.microsoft.com/office/drawing/2014/main" id="{20855F85-BD67-78E4-DFE2-0F03C6D097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5702" y="2288724"/>
            <a:ext cx="4896464" cy="3003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230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1A7A0-DC0E-BF5F-F395-5B72EC4D018E}"/>
              </a:ext>
            </a:extLst>
          </p:cNvPr>
          <p:cNvSpPr>
            <a:spLocks noGrp="1"/>
          </p:cNvSpPr>
          <p:nvPr>
            <p:ph type="title"/>
          </p:nvPr>
        </p:nvSpPr>
        <p:spPr>
          <a:xfrm>
            <a:off x="2314388" y="0"/>
            <a:ext cx="9808773" cy="1427585"/>
          </a:xfrm>
        </p:spPr>
        <p:txBody>
          <a:bodyPr/>
          <a:lstStyle/>
          <a:p>
            <a:r>
              <a:rPr lang="en-GB" dirty="0"/>
              <a:t>Adverse Childhood Experiences (ACEs)</a:t>
            </a:r>
          </a:p>
        </p:txBody>
      </p:sp>
      <p:sp>
        <p:nvSpPr>
          <p:cNvPr id="4" name="Slide Number Placeholder 3">
            <a:extLst>
              <a:ext uri="{FF2B5EF4-FFF2-40B4-BE49-F238E27FC236}">
                <a16:creationId xmlns:a16="http://schemas.microsoft.com/office/drawing/2014/main" id="{42DC4D64-EDF2-B63A-DB3B-2451031B5F83}"/>
              </a:ext>
            </a:extLst>
          </p:cNvPr>
          <p:cNvSpPr>
            <a:spLocks noGrp="1"/>
          </p:cNvSpPr>
          <p:nvPr>
            <p:ph type="sldNum" sz="quarter" idx="15"/>
          </p:nvPr>
        </p:nvSpPr>
        <p:spPr/>
        <p:txBody>
          <a:bodyPr/>
          <a:lstStyle/>
          <a:p>
            <a:fld id="{18D65601-5AE2-46FC-B138-694DDD2B510D}" type="slidenum">
              <a:rPr lang="en-US" smtClean="0"/>
              <a:pPr/>
              <a:t>3</a:t>
            </a:fld>
            <a:endParaRPr lang="en-US" dirty="0"/>
          </a:p>
        </p:txBody>
      </p:sp>
      <p:sp>
        <p:nvSpPr>
          <p:cNvPr id="6" name="TextBox 5">
            <a:extLst>
              <a:ext uri="{FF2B5EF4-FFF2-40B4-BE49-F238E27FC236}">
                <a16:creationId xmlns:a16="http://schemas.microsoft.com/office/drawing/2014/main" id="{73F8DAAD-45D1-B024-D4E9-1CCB09A7EEBA}"/>
              </a:ext>
            </a:extLst>
          </p:cNvPr>
          <p:cNvSpPr txBox="1"/>
          <p:nvPr/>
        </p:nvSpPr>
        <p:spPr>
          <a:xfrm>
            <a:off x="1258529" y="1616924"/>
            <a:ext cx="6096000" cy="2246769"/>
          </a:xfrm>
          <a:prstGeom prst="rect">
            <a:avLst/>
          </a:prstGeom>
          <a:noFill/>
        </p:spPr>
        <p:txBody>
          <a:bodyPr wrap="square">
            <a:spAutoFit/>
          </a:bodyPr>
          <a:lstStyle/>
          <a:p>
            <a:r>
              <a:rPr lang="en-GB" sz="2000" dirty="0"/>
              <a:t>Examples of ACEs:</a:t>
            </a:r>
          </a:p>
          <a:p>
            <a:pPr marL="285750" indent="-285750">
              <a:buFont typeface="Wingdings" panose="05000000000000000000" pitchFamily="2" charset="2"/>
              <a:buChar char="Ø"/>
            </a:pPr>
            <a:r>
              <a:rPr lang="en-GB" sz="2000" dirty="0"/>
              <a:t>Physical abuse,</a:t>
            </a:r>
          </a:p>
          <a:p>
            <a:pPr marL="285750" indent="-285750">
              <a:buFont typeface="Wingdings" panose="05000000000000000000" pitchFamily="2" charset="2"/>
              <a:buChar char="Ø"/>
            </a:pPr>
            <a:r>
              <a:rPr lang="en-GB" sz="2000" dirty="0"/>
              <a:t>Neglect,</a:t>
            </a:r>
          </a:p>
          <a:p>
            <a:pPr marL="285750" indent="-285750">
              <a:buFont typeface="Wingdings" panose="05000000000000000000" pitchFamily="2" charset="2"/>
              <a:buChar char="Ø"/>
            </a:pPr>
            <a:r>
              <a:rPr lang="en-GB" sz="2000" dirty="0"/>
              <a:t>Family violence (Bhat 2025), </a:t>
            </a:r>
          </a:p>
          <a:p>
            <a:pPr marL="285750" indent="-285750">
              <a:buFont typeface="Wingdings" panose="05000000000000000000" pitchFamily="2" charset="2"/>
              <a:buChar char="Ø"/>
            </a:pPr>
            <a:r>
              <a:rPr lang="en-GB" sz="2000" dirty="0"/>
              <a:t>Sexual abuse,</a:t>
            </a:r>
          </a:p>
          <a:p>
            <a:pPr marL="285750" indent="-285750">
              <a:buFont typeface="Wingdings" panose="05000000000000000000" pitchFamily="2" charset="2"/>
              <a:buChar char="Ø"/>
            </a:pPr>
            <a:r>
              <a:rPr lang="en-GB" sz="2000" dirty="0"/>
              <a:t>Physical Neglect, </a:t>
            </a:r>
          </a:p>
          <a:p>
            <a:pPr marL="285750" indent="-285750">
              <a:buFont typeface="Wingdings" panose="05000000000000000000" pitchFamily="2" charset="2"/>
              <a:buChar char="Ø"/>
            </a:pPr>
            <a:r>
              <a:rPr lang="en-GB" sz="2000" dirty="0"/>
              <a:t>And Substance misuse (Pereira </a:t>
            </a:r>
            <a:r>
              <a:rPr lang="en-GB" sz="2000" i="1" dirty="0"/>
              <a:t>er al., </a:t>
            </a:r>
            <a:r>
              <a:rPr lang="en-GB" sz="2000" dirty="0"/>
              <a:t>2022).  </a:t>
            </a:r>
          </a:p>
        </p:txBody>
      </p:sp>
      <p:sp>
        <p:nvSpPr>
          <p:cNvPr id="7" name="TextBox 6">
            <a:extLst>
              <a:ext uri="{FF2B5EF4-FFF2-40B4-BE49-F238E27FC236}">
                <a16:creationId xmlns:a16="http://schemas.microsoft.com/office/drawing/2014/main" id="{2280CF84-084D-90F1-A339-58485CA866CA}"/>
              </a:ext>
            </a:extLst>
          </p:cNvPr>
          <p:cNvSpPr txBox="1"/>
          <p:nvPr/>
        </p:nvSpPr>
        <p:spPr>
          <a:xfrm>
            <a:off x="1381119" y="4312385"/>
            <a:ext cx="4951948" cy="1631216"/>
          </a:xfrm>
          <a:prstGeom prst="rect">
            <a:avLst/>
          </a:prstGeom>
          <a:noFill/>
        </p:spPr>
        <p:txBody>
          <a:bodyPr wrap="square" rtlCol="0">
            <a:spAutoFit/>
          </a:bodyPr>
          <a:lstStyle/>
          <a:p>
            <a:r>
              <a:rPr lang="en-GB" sz="2000" dirty="0"/>
              <a:t>ACEs can correlate with each other – Experience more than one ACE at a time can increase behavioural changes as a child, which can impact Physical and mental wellbeing (NHS, 2026).</a:t>
            </a:r>
          </a:p>
        </p:txBody>
      </p:sp>
      <p:sp>
        <p:nvSpPr>
          <p:cNvPr id="8" name="Rectangle 7">
            <a:extLst>
              <a:ext uri="{FF2B5EF4-FFF2-40B4-BE49-F238E27FC236}">
                <a16:creationId xmlns:a16="http://schemas.microsoft.com/office/drawing/2014/main" id="{BDF4445C-023E-19B9-0F1F-C05310D743F3}"/>
              </a:ext>
            </a:extLst>
          </p:cNvPr>
          <p:cNvSpPr/>
          <p:nvPr/>
        </p:nvSpPr>
        <p:spPr>
          <a:xfrm>
            <a:off x="1258529" y="1616923"/>
            <a:ext cx="5582538" cy="224677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7A55FD09-DFF4-6339-239F-9D07CCB70D60}"/>
              </a:ext>
            </a:extLst>
          </p:cNvPr>
          <p:cNvSpPr/>
          <p:nvPr/>
        </p:nvSpPr>
        <p:spPr>
          <a:xfrm>
            <a:off x="1381119" y="4182533"/>
            <a:ext cx="4829358" cy="176106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10 ACEs: Long-Term Effects of Childhood Trauma">
            <a:extLst>
              <a:ext uri="{FF2B5EF4-FFF2-40B4-BE49-F238E27FC236}">
                <a16:creationId xmlns:a16="http://schemas.microsoft.com/office/drawing/2014/main" id="{16B40563-48D1-CBFE-1521-AF1FC880E6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529" y="3585528"/>
            <a:ext cx="4171996" cy="295507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462BD36E-6885-908C-2566-0C9D5ABB7B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5146" y="1671883"/>
            <a:ext cx="3108325" cy="213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548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7EAD-5EFB-8644-97DA-3D05A16A8FC2}"/>
              </a:ext>
            </a:extLst>
          </p:cNvPr>
          <p:cNvSpPr>
            <a:spLocks noGrp="1"/>
          </p:cNvSpPr>
          <p:nvPr>
            <p:ph type="title"/>
          </p:nvPr>
        </p:nvSpPr>
        <p:spPr>
          <a:xfrm>
            <a:off x="1468814" y="503852"/>
            <a:ext cx="9808773" cy="1427585"/>
          </a:xfrm>
        </p:spPr>
        <p:txBody>
          <a:bodyPr anchor="ctr">
            <a:normAutofit/>
          </a:bodyPr>
          <a:lstStyle/>
          <a:p>
            <a:r>
              <a:rPr lang="en-GB" dirty="0"/>
              <a:t>Abuse </a:t>
            </a:r>
          </a:p>
        </p:txBody>
      </p:sp>
      <p:sp>
        <p:nvSpPr>
          <p:cNvPr id="4" name="Slide Number Placeholder 3">
            <a:extLst>
              <a:ext uri="{FF2B5EF4-FFF2-40B4-BE49-F238E27FC236}">
                <a16:creationId xmlns:a16="http://schemas.microsoft.com/office/drawing/2014/main" id="{1B665AD3-FF23-1A2E-CB93-33158607C898}"/>
              </a:ext>
            </a:extLst>
          </p:cNvPr>
          <p:cNvSpPr>
            <a:spLocks noGrp="1"/>
          </p:cNvSpPr>
          <p:nvPr>
            <p:ph type="sldNum" sz="quarter" idx="15"/>
          </p:nvPr>
        </p:nvSpPr>
        <p:spPr>
          <a:xfrm>
            <a:off x="412136" y="5943601"/>
            <a:ext cx="968983" cy="651912"/>
          </a:xfrm>
        </p:spPr>
        <p:txBody>
          <a:bodyPr anchor="ctr">
            <a:normAutofit/>
          </a:bodyPr>
          <a:lstStyle/>
          <a:p>
            <a:pPr>
              <a:spcAft>
                <a:spcPts val="600"/>
              </a:spcAft>
            </a:pPr>
            <a:fld id="{18D65601-5AE2-46FC-B138-694DDD2B510D}" type="slidenum">
              <a:rPr lang="en-US" smtClean="0"/>
              <a:pPr>
                <a:spcAft>
                  <a:spcPts val="600"/>
                </a:spcAft>
              </a:pPr>
              <a:t>4</a:t>
            </a:fld>
            <a:endParaRPr lang="en-US"/>
          </a:p>
        </p:txBody>
      </p:sp>
      <p:graphicFrame>
        <p:nvGraphicFramePr>
          <p:cNvPr id="6" name="Table Placeholder 2">
            <a:extLst>
              <a:ext uri="{FF2B5EF4-FFF2-40B4-BE49-F238E27FC236}">
                <a16:creationId xmlns:a16="http://schemas.microsoft.com/office/drawing/2014/main" id="{DFD8A5F7-DD6E-259A-DA3E-EB56DAA536F1}"/>
              </a:ext>
            </a:extLst>
          </p:cNvPr>
          <p:cNvGraphicFramePr/>
          <p:nvPr>
            <p:extLst>
              <p:ext uri="{D42A27DB-BD31-4B8C-83A1-F6EECF244321}">
                <p14:modId xmlns:p14="http://schemas.microsoft.com/office/powerpoint/2010/main" val="3841114292"/>
              </p:ext>
            </p:extLst>
          </p:nvPr>
        </p:nvGraphicFramePr>
        <p:xfrm>
          <a:off x="5191727" y="2057401"/>
          <a:ext cx="6085857" cy="4119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80" name="Picture 8" descr="What is Child Abuse? – Abuse and Violence - Toddlers Need">
            <a:extLst>
              <a:ext uri="{FF2B5EF4-FFF2-40B4-BE49-F238E27FC236}">
                <a16:creationId xmlns:a16="http://schemas.microsoft.com/office/drawing/2014/main" id="{8B28ED9B-EFDB-263E-8FA2-C41BA1A6327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74138" y="2413002"/>
            <a:ext cx="3753464" cy="2815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2930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96B3-DB43-282B-1377-D236E319471A}"/>
              </a:ext>
            </a:extLst>
          </p:cNvPr>
          <p:cNvSpPr>
            <a:spLocks noGrp="1"/>
          </p:cNvSpPr>
          <p:nvPr>
            <p:ph type="title"/>
          </p:nvPr>
        </p:nvSpPr>
        <p:spPr>
          <a:xfrm>
            <a:off x="1468814" y="503852"/>
            <a:ext cx="9808773" cy="1427585"/>
          </a:xfrm>
        </p:spPr>
        <p:txBody>
          <a:bodyPr anchor="ctr">
            <a:normAutofit/>
          </a:bodyPr>
          <a:lstStyle/>
          <a:p>
            <a:r>
              <a:rPr lang="en-GB" dirty="0"/>
              <a:t>Abuse </a:t>
            </a:r>
          </a:p>
        </p:txBody>
      </p:sp>
      <p:sp>
        <p:nvSpPr>
          <p:cNvPr id="4" name="Slide Number Placeholder 3">
            <a:extLst>
              <a:ext uri="{FF2B5EF4-FFF2-40B4-BE49-F238E27FC236}">
                <a16:creationId xmlns:a16="http://schemas.microsoft.com/office/drawing/2014/main" id="{DA715E44-3019-3D86-60B2-25E909D551BF}"/>
              </a:ext>
            </a:extLst>
          </p:cNvPr>
          <p:cNvSpPr>
            <a:spLocks noGrp="1"/>
          </p:cNvSpPr>
          <p:nvPr>
            <p:ph type="sldNum" sz="quarter" idx="15"/>
          </p:nvPr>
        </p:nvSpPr>
        <p:spPr>
          <a:xfrm>
            <a:off x="412136" y="5943601"/>
            <a:ext cx="968983" cy="651912"/>
          </a:xfrm>
        </p:spPr>
        <p:txBody>
          <a:bodyPr anchor="ctr">
            <a:normAutofit/>
          </a:bodyPr>
          <a:lstStyle/>
          <a:p>
            <a:pPr>
              <a:spcAft>
                <a:spcPts val="600"/>
              </a:spcAft>
            </a:pPr>
            <a:fld id="{18D65601-5AE2-46FC-B138-694DDD2B510D}" type="slidenum">
              <a:rPr lang="en-US" smtClean="0"/>
              <a:pPr>
                <a:spcAft>
                  <a:spcPts val="600"/>
                </a:spcAft>
              </a:pPr>
              <a:t>5</a:t>
            </a:fld>
            <a:endParaRPr lang="en-US"/>
          </a:p>
        </p:txBody>
      </p:sp>
      <p:graphicFrame>
        <p:nvGraphicFramePr>
          <p:cNvPr id="6" name="Table Placeholder 2">
            <a:extLst>
              <a:ext uri="{FF2B5EF4-FFF2-40B4-BE49-F238E27FC236}">
                <a16:creationId xmlns:a16="http://schemas.microsoft.com/office/drawing/2014/main" id="{E2CBCF7D-0CAB-D45C-8685-6C6ED151A928}"/>
              </a:ext>
            </a:extLst>
          </p:cNvPr>
          <p:cNvGraphicFramePr/>
          <p:nvPr>
            <p:extLst>
              <p:ext uri="{D42A27DB-BD31-4B8C-83A1-F6EECF244321}">
                <p14:modId xmlns:p14="http://schemas.microsoft.com/office/powerpoint/2010/main" val="2063970260"/>
              </p:ext>
            </p:extLst>
          </p:nvPr>
        </p:nvGraphicFramePr>
        <p:xfrm>
          <a:off x="2199133" y="2076063"/>
          <a:ext cx="8348134" cy="3867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1893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BF05D-F3F1-4A37-7B57-2CB50F764E42}"/>
              </a:ext>
            </a:extLst>
          </p:cNvPr>
          <p:cNvSpPr>
            <a:spLocks noGrp="1"/>
          </p:cNvSpPr>
          <p:nvPr>
            <p:ph type="title"/>
          </p:nvPr>
        </p:nvSpPr>
        <p:spPr>
          <a:xfrm>
            <a:off x="1468814" y="503852"/>
            <a:ext cx="9808773" cy="1427585"/>
          </a:xfrm>
        </p:spPr>
        <p:txBody>
          <a:bodyPr anchor="ctr">
            <a:normAutofit/>
          </a:bodyPr>
          <a:lstStyle/>
          <a:p>
            <a:r>
              <a:rPr lang="en-GB" dirty="0"/>
              <a:t>Substance misuse </a:t>
            </a:r>
          </a:p>
        </p:txBody>
      </p:sp>
      <p:sp>
        <p:nvSpPr>
          <p:cNvPr id="4" name="Slide Number Placeholder 3">
            <a:extLst>
              <a:ext uri="{FF2B5EF4-FFF2-40B4-BE49-F238E27FC236}">
                <a16:creationId xmlns:a16="http://schemas.microsoft.com/office/drawing/2014/main" id="{94204AB2-D397-C042-BC86-1CB96DE4EB6A}"/>
              </a:ext>
            </a:extLst>
          </p:cNvPr>
          <p:cNvSpPr>
            <a:spLocks noGrp="1"/>
          </p:cNvSpPr>
          <p:nvPr>
            <p:ph type="sldNum" sz="quarter" idx="15"/>
          </p:nvPr>
        </p:nvSpPr>
        <p:spPr>
          <a:xfrm>
            <a:off x="412136" y="5943601"/>
            <a:ext cx="968983" cy="651912"/>
          </a:xfrm>
        </p:spPr>
        <p:txBody>
          <a:bodyPr anchor="ctr">
            <a:normAutofit/>
          </a:bodyPr>
          <a:lstStyle/>
          <a:p>
            <a:pPr>
              <a:spcAft>
                <a:spcPts val="600"/>
              </a:spcAft>
            </a:pPr>
            <a:fld id="{18D65601-5AE2-46FC-B138-694DDD2B510D}" type="slidenum">
              <a:rPr lang="en-US" smtClean="0"/>
              <a:pPr>
                <a:spcAft>
                  <a:spcPts val="600"/>
                </a:spcAft>
              </a:pPr>
              <a:t>6</a:t>
            </a:fld>
            <a:endParaRPr lang="en-US"/>
          </a:p>
        </p:txBody>
      </p:sp>
      <p:graphicFrame>
        <p:nvGraphicFramePr>
          <p:cNvPr id="6" name="Table Placeholder 2">
            <a:extLst>
              <a:ext uri="{FF2B5EF4-FFF2-40B4-BE49-F238E27FC236}">
                <a16:creationId xmlns:a16="http://schemas.microsoft.com/office/drawing/2014/main" id="{637C27BA-6144-C687-51CA-5ED158FCD27C}"/>
              </a:ext>
            </a:extLst>
          </p:cNvPr>
          <p:cNvGraphicFramePr/>
          <p:nvPr>
            <p:extLst>
              <p:ext uri="{D42A27DB-BD31-4B8C-83A1-F6EECF244321}">
                <p14:modId xmlns:p14="http://schemas.microsoft.com/office/powerpoint/2010/main" val="2692409965"/>
              </p:ext>
            </p:extLst>
          </p:nvPr>
        </p:nvGraphicFramePr>
        <p:xfrm>
          <a:off x="2336800" y="1595881"/>
          <a:ext cx="8009467" cy="4758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9379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4926E-A381-1B9B-1983-EB17DDD33AAC}"/>
              </a:ext>
            </a:extLst>
          </p:cNvPr>
          <p:cNvSpPr>
            <a:spLocks noGrp="1"/>
          </p:cNvSpPr>
          <p:nvPr>
            <p:ph type="title"/>
          </p:nvPr>
        </p:nvSpPr>
        <p:spPr>
          <a:xfrm>
            <a:off x="1468814" y="503852"/>
            <a:ext cx="9808773" cy="1427585"/>
          </a:xfrm>
        </p:spPr>
        <p:txBody>
          <a:bodyPr anchor="ctr">
            <a:normAutofit/>
          </a:bodyPr>
          <a:lstStyle/>
          <a:p>
            <a:r>
              <a:rPr lang="en-GB" dirty="0"/>
              <a:t>Substance misuse </a:t>
            </a:r>
          </a:p>
        </p:txBody>
      </p:sp>
      <p:sp>
        <p:nvSpPr>
          <p:cNvPr id="4" name="Slide Number Placeholder 3">
            <a:extLst>
              <a:ext uri="{FF2B5EF4-FFF2-40B4-BE49-F238E27FC236}">
                <a16:creationId xmlns:a16="http://schemas.microsoft.com/office/drawing/2014/main" id="{195F7994-5F33-85F8-FFAC-EB7A0E308FD1}"/>
              </a:ext>
            </a:extLst>
          </p:cNvPr>
          <p:cNvSpPr>
            <a:spLocks noGrp="1"/>
          </p:cNvSpPr>
          <p:nvPr>
            <p:ph type="sldNum" sz="quarter" idx="15"/>
          </p:nvPr>
        </p:nvSpPr>
        <p:spPr>
          <a:xfrm>
            <a:off x="412136" y="5943601"/>
            <a:ext cx="968983" cy="651912"/>
          </a:xfrm>
        </p:spPr>
        <p:txBody>
          <a:bodyPr anchor="ctr">
            <a:normAutofit/>
          </a:bodyPr>
          <a:lstStyle/>
          <a:p>
            <a:pPr>
              <a:spcAft>
                <a:spcPts val="600"/>
              </a:spcAft>
            </a:pPr>
            <a:fld id="{18D65601-5AE2-46FC-B138-694DDD2B510D}" type="slidenum">
              <a:rPr lang="en-US" smtClean="0"/>
              <a:pPr>
                <a:spcAft>
                  <a:spcPts val="600"/>
                </a:spcAft>
              </a:pPr>
              <a:t>7</a:t>
            </a:fld>
            <a:endParaRPr lang="en-US"/>
          </a:p>
        </p:txBody>
      </p:sp>
      <p:graphicFrame>
        <p:nvGraphicFramePr>
          <p:cNvPr id="6" name="Table Placeholder 2">
            <a:extLst>
              <a:ext uri="{FF2B5EF4-FFF2-40B4-BE49-F238E27FC236}">
                <a16:creationId xmlns:a16="http://schemas.microsoft.com/office/drawing/2014/main" id="{783E3FAA-A8C3-C421-C9D7-6F6E30C50C70}"/>
              </a:ext>
            </a:extLst>
          </p:cNvPr>
          <p:cNvGraphicFramePr/>
          <p:nvPr>
            <p:extLst>
              <p:ext uri="{D42A27DB-BD31-4B8C-83A1-F6EECF244321}">
                <p14:modId xmlns:p14="http://schemas.microsoft.com/office/powerpoint/2010/main" val="4219258974"/>
              </p:ext>
            </p:extLst>
          </p:nvPr>
        </p:nvGraphicFramePr>
        <p:xfrm>
          <a:off x="5097463" y="2051976"/>
          <a:ext cx="6180137" cy="3867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3D Isometric Flat Conceptual Illustration of Drug Misuse, Society ...">
            <a:extLst>
              <a:ext uri="{FF2B5EF4-FFF2-40B4-BE49-F238E27FC236}">
                <a16:creationId xmlns:a16="http://schemas.microsoft.com/office/drawing/2014/main" id="{A7627577-33D5-DF30-4A2F-C8D7BB139A9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30147" y="1892250"/>
            <a:ext cx="3229144" cy="215276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ddiction Anarchy: The Dangers of Mixing Alcohol and Drugs | Achieve ...">
            <a:extLst>
              <a:ext uri="{FF2B5EF4-FFF2-40B4-BE49-F238E27FC236}">
                <a16:creationId xmlns:a16="http://schemas.microsoft.com/office/drawing/2014/main" id="{5C1165DA-F873-2C22-DD87-D99FDBF7F7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82569" y="4338121"/>
            <a:ext cx="3143502" cy="1931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10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EBC49-2AC1-5FD9-44C3-E148FE61C250}"/>
              </a:ext>
            </a:extLst>
          </p:cNvPr>
          <p:cNvSpPr>
            <a:spLocks noGrp="1"/>
          </p:cNvSpPr>
          <p:nvPr>
            <p:ph type="title"/>
          </p:nvPr>
        </p:nvSpPr>
        <p:spPr>
          <a:xfrm>
            <a:off x="1468814" y="503852"/>
            <a:ext cx="9808773" cy="1427585"/>
          </a:xfrm>
        </p:spPr>
        <p:txBody>
          <a:bodyPr anchor="ctr">
            <a:normAutofit/>
          </a:bodyPr>
          <a:lstStyle/>
          <a:p>
            <a:r>
              <a:rPr lang="en-GB" dirty="0"/>
              <a:t>Neglect</a:t>
            </a:r>
          </a:p>
        </p:txBody>
      </p:sp>
      <p:sp>
        <p:nvSpPr>
          <p:cNvPr id="4" name="Slide Number Placeholder 3">
            <a:extLst>
              <a:ext uri="{FF2B5EF4-FFF2-40B4-BE49-F238E27FC236}">
                <a16:creationId xmlns:a16="http://schemas.microsoft.com/office/drawing/2014/main" id="{9C99F37D-1CF0-A10E-590E-CC2765E68C12}"/>
              </a:ext>
            </a:extLst>
          </p:cNvPr>
          <p:cNvSpPr>
            <a:spLocks noGrp="1"/>
          </p:cNvSpPr>
          <p:nvPr>
            <p:ph type="sldNum" sz="quarter" idx="15"/>
          </p:nvPr>
        </p:nvSpPr>
        <p:spPr>
          <a:xfrm>
            <a:off x="412136" y="5943601"/>
            <a:ext cx="968983" cy="651912"/>
          </a:xfrm>
        </p:spPr>
        <p:txBody>
          <a:bodyPr anchor="ctr">
            <a:normAutofit/>
          </a:bodyPr>
          <a:lstStyle/>
          <a:p>
            <a:pPr>
              <a:spcAft>
                <a:spcPts val="600"/>
              </a:spcAft>
            </a:pPr>
            <a:fld id="{18D65601-5AE2-46FC-B138-694DDD2B510D}" type="slidenum">
              <a:rPr lang="en-US" smtClean="0"/>
              <a:pPr>
                <a:spcAft>
                  <a:spcPts val="600"/>
                </a:spcAft>
              </a:pPr>
              <a:t>8</a:t>
            </a:fld>
            <a:endParaRPr lang="en-US"/>
          </a:p>
        </p:txBody>
      </p:sp>
      <p:graphicFrame>
        <p:nvGraphicFramePr>
          <p:cNvPr id="8" name="Table Placeholder 2">
            <a:extLst>
              <a:ext uri="{FF2B5EF4-FFF2-40B4-BE49-F238E27FC236}">
                <a16:creationId xmlns:a16="http://schemas.microsoft.com/office/drawing/2014/main" id="{BF9B2C36-7099-2CB8-3011-247F2F6C1071}"/>
              </a:ext>
            </a:extLst>
          </p:cNvPr>
          <p:cNvGraphicFramePr/>
          <p:nvPr>
            <p:extLst>
              <p:ext uri="{D42A27DB-BD31-4B8C-83A1-F6EECF244321}">
                <p14:modId xmlns:p14="http://schemas.microsoft.com/office/powerpoint/2010/main" val="4161561128"/>
              </p:ext>
            </p:extLst>
          </p:nvPr>
        </p:nvGraphicFramePr>
        <p:xfrm>
          <a:off x="5097463" y="2051976"/>
          <a:ext cx="6180137" cy="3867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204 Child Abuse Boy School Uniform Images, Stock Photos, 3D objects ...">
            <a:extLst>
              <a:ext uri="{FF2B5EF4-FFF2-40B4-BE49-F238E27FC236}">
                <a16:creationId xmlns:a16="http://schemas.microsoft.com/office/drawing/2014/main" id="{71E1B379-A271-9E73-47A1-90B3C1ADF18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72634" y="2479697"/>
            <a:ext cx="3670300" cy="2446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416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99E6C-BDBC-3E28-99B1-0DD310CAED2B}"/>
              </a:ext>
            </a:extLst>
          </p:cNvPr>
          <p:cNvSpPr>
            <a:spLocks noGrp="1"/>
          </p:cNvSpPr>
          <p:nvPr>
            <p:ph type="title"/>
          </p:nvPr>
        </p:nvSpPr>
        <p:spPr>
          <a:xfrm>
            <a:off x="1468814" y="503852"/>
            <a:ext cx="9808773" cy="1427585"/>
          </a:xfrm>
        </p:spPr>
        <p:txBody>
          <a:bodyPr anchor="ctr">
            <a:normAutofit/>
          </a:bodyPr>
          <a:lstStyle/>
          <a:p>
            <a:r>
              <a:rPr lang="en-GB" dirty="0"/>
              <a:t>Conclusion </a:t>
            </a:r>
          </a:p>
        </p:txBody>
      </p:sp>
      <p:sp>
        <p:nvSpPr>
          <p:cNvPr id="4" name="Slide Number Placeholder 3">
            <a:extLst>
              <a:ext uri="{FF2B5EF4-FFF2-40B4-BE49-F238E27FC236}">
                <a16:creationId xmlns:a16="http://schemas.microsoft.com/office/drawing/2014/main" id="{E1BEC95A-5B07-C7E2-3D5E-FE1D2C2B403B}"/>
              </a:ext>
            </a:extLst>
          </p:cNvPr>
          <p:cNvSpPr>
            <a:spLocks noGrp="1"/>
          </p:cNvSpPr>
          <p:nvPr>
            <p:ph type="sldNum" sz="quarter" idx="15"/>
          </p:nvPr>
        </p:nvSpPr>
        <p:spPr>
          <a:xfrm>
            <a:off x="412136" y="5943601"/>
            <a:ext cx="968983" cy="651912"/>
          </a:xfrm>
        </p:spPr>
        <p:txBody>
          <a:bodyPr anchor="ctr">
            <a:normAutofit/>
          </a:bodyPr>
          <a:lstStyle/>
          <a:p>
            <a:pPr>
              <a:spcAft>
                <a:spcPts val="600"/>
              </a:spcAft>
            </a:pPr>
            <a:fld id="{18D65601-5AE2-46FC-B138-694DDD2B510D}" type="slidenum">
              <a:rPr lang="en-US" smtClean="0"/>
              <a:pPr>
                <a:spcAft>
                  <a:spcPts val="600"/>
                </a:spcAft>
              </a:pPr>
              <a:t>9</a:t>
            </a:fld>
            <a:endParaRPr lang="en-US"/>
          </a:p>
        </p:txBody>
      </p:sp>
      <p:graphicFrame>
        <p:nvGraphicFramePr>
          <p:cNvPr id="6" name="Table Placeholder 2">
            <a:extLst>
              <a:ext uri="{FF2B5EF4-FFF2-40B4-BE49-F238E27FC236}">
                <a16:creationId xmlns:a16="http://schemas.microsoft.com/office/drawing/2014/main" id="{6EC3C4F8-34AB-E1C6-C19F-C1E13A6B9E7A}"/>
              </a:ext>
            </a:extLst>
          </p:cNvPr>
          <p:cNvGraphicFramePr/>
          <p:nvPr>
            <p:extLst>
              <p:ext uri="{D42A27DB-BD31-4B8C-83A1-F6EECF244321}">
                <p14:modId xmlns:p14="http://schemas.microsoft.com/office/powerpoint/2010/main" val="3152353733"/>
              </p:ext>
            </p:extLst>
          </p:nvPr>
        </p:nvGraphicFramePr>
        <p:xfrm>
          <a:off x="1487488" y="2057400"/>
          <a:ext cx="9790112" cy="388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9847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2E45-C9BC-E975-0E01-ED1D2D0F23AF}"/>
              </a:ext>
            </a:extLst>
          </p:cNvPr>
          <p:cNvSpPr>
            <a:spLocks noGrp="1"/>
          </p:cNvSpPr>
          <p:nvPr>
            <p:ph type="title"/>
          </p:nvPr>
        </p:nvSpPr>
        <p:spPr>
          <a:xfrm>
            <a:off x="2794000" y="-1510822"/>
            <a:ext cx="7213600" cy="6167488"/>
          </a:xfrm>
        </p:spPr>
        <p:txBody>
          <a:bodyPr>
            <a:normAutofit/>
          </a:bodyPr>
          <a:lstStyle/>
          <a:p>
            <a:pPr algn="ctr"/>
            <a:r>
              <a:rPr lang="en-GB" sz="7200" dirty="0"/>
              <a:t>Thank you for listening </a:t>
            </a:r>
          </a:p>
        </p:txBody>
      </p:sp>
    </p:spTree>
    <p:extLst>
      <p:ext uri="{BB962C8B-B14F-4D97-AF65-F5344CB8AC3E}">
        <p14:creationId xmlns:p14="http://schemas.microsoft.com/office/powerpoint/2010/main" val="2841078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8B07-9DEA-8DA0-BFD4-F363472122EC}"/>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76B4D000-729E-D4F4-ED32-10B73F222ECB}"/>
              </a:ext>
            </a:extLst>
          </p:cNvPr>
          <p:cNvSpPr>
            <a:spLocks noGrp="1"/>
          </p:cNvSpPr>
          <p:nvPr>
            <p:ph sz="quarter" idx="12"/>
          </p:nvPr>
        </p:nvSpPr>
        <p:spPr>
          <a:xfrm>
            <a:off x="1468815" y="1717696"/>
            <a:ext cx="9471847" cy="4636452"/>
          </a:xfrm>
        </p:spPr>
        <p:txBody>
          <a:bodyPr>
            <a:normAutofit fontScale="77500" lnSpcReduction="20000"/>
          </a:bodyPr>
          <a:lstStyle/>
          <a:p>
            <a:r>
              <a:rPr lang="en-GB" dirty="0"/>
              <a:t>Afifi, T. (2020) ‘Chapter 3- Considerations for expanding the definition of ACEs’, </a:t>
            </a:r>
            <a:r>
              <a:rPr lang="en-GB" i="1" dirty="0"/>
              <a:t>Adverse Childhood Experiences</a:t>
            </a:r>
            <a:r>
              <a:rPr lang="en-GB" dirty="0"/>
              <a:t>. Available at: </a:t>
            </a:r>
            <a:r>
              <a:rPr lang="en-GB" u="sng" dirty="0">
                <a:hlinkClick r:id="rId3"/>
              </a:rPr>
              <a:t>https://www.sciencedirect.com/science/chapter/edited-volume/abs/pii/B9780128160657000033</a:t>
            </a:r>
            <a:r>
              <a:rPr lang="en-GB" dirty="0"/>
              <a:t>  (Accessed: 30 April 2026). </a:t>
            </a:r>
          </a:p>
          <a:p>
            <a:r>
              <a:rPr lang="en-GB" dirty="0"/>
              <a:t>Afifi, T., Taillieu, T., Salmon, S., Davila, I., Tufescu, A., Fortier, J., Shannon Struck, Asmundson, G., Sareen, J., and MacMillan, H (2020) ‘Adverse childhood experiences (ACEs), peer victimization, and substance use among adolescents’, </a:t>
            </a:r>
            <a:r>
              <a:rPr lang="en-GB" i="1" dirty="0"/>
              <a:t>Child Abuse and Neglect</a:t>
            </a:r>
            <a:r>
              <a:rPr lang="en-GB" dirty="0"/>
              <a:t>, 106 (August). Available at: </a:t>
            </a:r>
            <a:r>
              <a:rPr lang="en-GB" u="sng" dirty="0">
                <a:hlinkClick r:id="rId4"/>
              </a:rPr>
              <a:t>https://www.sciencedirect.com/science/article/pii/S0145213420301599</a:t>
            </a:r>
            <a:r>
              <a:rPr lang="en-GB" dirty="0"/>
              <a:t>  (Accessed: 30 April 2026). </a:t>
            </a:r>
          </a:p>
          <a:p>
            <a:r>
              <a:rPr lang="en-GB" dirty="0"/>
              <a:t>Allen, G., and Tunnicliffe, R. (2021) </a:t>
            </a:r>
            <a:r>
              <a:rPr lang="en-GB" i="1" dirty="0"/>
              <a:t>Drug crime: Statistics for England and Wales. </a:t>
            </a:r>
            <a:r>
              <a:rPr lang="en-GB" dirty="0"/>
              <a:t>Available at: </a:t>
            </a:r>
            <a:r>
              <a:rPr lang="en-GB" u="sng" dirty="0">
                <a:hlinkClick r:id="rId5"/>
              </a:rPr>
              <a:t>https://commonslibrary.parliament.uk/research-briefings/cbp-9039/</a:t>
            </a:r>
            <a:r>
              <a:rPr lang="en-GB" dirty="0"/>
              <a:t> (Accessed: 30 April 2026). </a:t>
            </a:r>
          </a:p>
          <a:p>
            <a:r>
              <a:rPr lang="en-GB" dirty="0"/>
              <a:t>Angelakis, I. (2025) ‘Childhood maltreatment and its long-lasting impact on health: a novel large -scale a study highlights its links to adult and physical health’, </a:t>
            </a:r>
            <a:r>
              <a:rPr lang="en-GB" i="1" dirty="0"/>
              <a:t>National Library of Medicine. </a:t>
            </a:r>
            <a:r>
              <a:rPr lang="en-GB" dirty="0"/>
              <a:t>Available at: </a:t>
            </a:r>
            <a:r>
              <a:rPr lang="en-GB" u="sng" dirty="0">
                <a:hlinkClick r:id="rId6"/>
              </a:rPr>
              <a:t>https://pmc.ncbi.nlm.nih.gov/articles/PMC12013576/?utm_source=copilot.com</a:t>
            </a:r>
            <a:r>
              <a:rPr lang="en-GB" dirty="0"/>
              <a:t> (Accessed: 30 April 2026).  </a:t>
            </a:r>
          </a:p>
          <a:p>
            <a:r>
              <a:rPr lang="en-GB" dirty="0"/>
              <a:t>Bahmani, T., Naseri, N., and </a:t>
            </a:r>
            <a:r>
              <a:rPr lang="en-GB" dirty="0" err="1"/>
              <a:t>Fariborzi</a:t>
            </a:r>
            <a:r>
              <a:rPr lang="en-GB" dirty="0"/>
              <a:t>, E. (2022) ‘Relation of parenting child abuse based on attachment styles, Parenting styles, and parental addictions’, </a:t>
            </a:r>
            <a:r>
              <a:rPr lang="en-GB" i="1" dirty="0"/>
              <a:t>Current Psychology.</a:t>
            </a:r>
            <a:r>
              <a:rPr lang="en-GB" dirty="0"/>
              <a:t> Available at: </a:t>
            </a:r>
            <a:r>
              <a:rPr lang="en-GB" u="sng" dirty="0">
                <a:hlinkClick r:id="rId7"/>
              </a:rPr>
              <a:t>file:///C:/Users/Student/Downloads/s12144-021-02667-7.pdf</a:t>
            </a:r>
            <a:r>
              <a:rPr lang="en-GB" dirty="0"/>
              <a:t> (Accessed: 30 April 2026). </a:t>
            </a:r>
          </a:p>
          <a:p>
            <a:r>
              <a:rPr lang="en-GB" dirty="0"/>
              <a:t>Bellies, M (2005) ‘The Psychobiology of Neglect’, </a:t>
            </a:r>
            <a:r>
              <a:rPr lang="en-GB" i="1" dirty="0"/>
              <a:t>Child Maltreatment, </a:t>
            </a:r>
            <a:r>
              <a:rPr lang="en-GB" dirty="0"/>
              <a:t>10 (2). Available at: </a:t>
            </a:r>
            <a:r>
              <a:rPr lang="en-GB" u="sng" dirty="0">
                <a:hlinkClick r:id="rId8"/>
              </a:rPr>
              <a:t>https://journals.sagepub.com/doi/abs/10.1177/1077559505275116</a:t>
            </a:r>
            <a:r>
              <a:rPr lang="en-GB" dirty="0"/>
              <a:t> (Accessed: 2 May 2026).  </a:t>
            </a:r>
          </a:p>
          <a:p>
            <a:endParaRPr lang="en-GB" dirty="0"/>
          </a:p>
        </p:txBody>
      </p:sp>
      <p:sp>
        <p:nvSpPr>
          <p:cNvPr id="4" name="Slide Number Placeholder 3">
            <a:extLst>
              <a:ext uri="{FF2B5EF4-FFF2-40B4-BE49-F238E27FC236}">
                <a16:creationId xmlns:a16="http://schemas.microsoft.com/office/drawing/2014/main" id="{7641EE98-0C4E-1DB6-EB71-36859BAA1E9A}"/>
              </a:ext>
            </a:extLst>
          </p:cNvPr>
          <p:cNvSpPr>
            <a:spLocks noGrp="1"/>
          </p:cNvSpPr>
          <p:nvPr>
            <p:ph type="sldNum" sz="quarter" idx="15"/>
          </p:nvPr>
        </p:nvSpPr>
        <p:spPr/>
        <p:txBody>
          <a:bodyPr/>
          <a:lstStyle/>
          <a:p>
            <a:fld id="{18D65601-5AE2-46FC-B138-694DDD2B510D}" type="slidenum">
              <a:rPr lang="en-US" smtClean="0"/>
              <a:pPr/>
              <a:t>11</a:t>
            </a:fld>
            <a:endParaRPr lang="en-US" dirty="0"/>
          </a:p>
        </p:txBody>
      </p:sp>
    </p:spTree>
    <p:extLst>
      <p:ext uri="{BB962C8B-B14F-4D97-AF65-F5344CB8AC3E}">
        <p14:creationId xmlns:p14="http://schemas.microsoft.com/office/powerpoint/2010/main" val="3469740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3A8C8-9984-CE31-35AF-14E6C179D68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9885CA98-D082-F702-1ED4-D0F0A90A4911}"/>
              </a:ext>
            </a:extLst>
          </p:cNvPr>
          <p:cNvSpPr>
            <a:spLocks noGrp="1"/>
          </p:cNvSpPr>
          <p:nvPr>
            <p:ph sz="quarter" idx="12"/>
          </p:nvPr>
        </p:nvSpPr>
        <p:spPr>
          <a:xfrm>
            <a:off x="1241216" y="2342135"/>
            <a:ext cx="10538648" cy="4253378"/>
          </a:xfrm>
        </p:spPr>
        <p:txBody>
          <a:bodyPr>
            <a:normAutofit fontScale="70000" lnSpcReduction="20000"/>
          </a:bodyPr>
          <a:lstStyle/>
          <a:p>
            <a:r>
              <a:rPr lang="en-GB" dirty="0"/>
              <a:t>Bhat, I. (2025) ‘To what extent do adverse childhood experiences lead to criminal behaviour as adults?’ </a:t>
            </a:r>
            <a:r>
              <a:rPr lang="en-GB" i="1" dirty="0"/>
              <a:t>International Journal for Research Trends and Innovation, </a:t>
            </a:r>
            <a:r>
              <a:rPr lang="en-GB" dirty="0"/>
              <a:t>10 (3). Available at: </a:t>
            </a:r>
            <a:r>
              <a:rPr lang="en-GB" u="sng" dirty="0">
                <a:hlinkClick r:id="rId3"/>
              </a:rPr>
              <a:t>https://ijrti.org/papers/IJRTI2503006.pdf?utm_source=copilot.com</a:t>
            </a:r>
            <a:r>
              <a:rPr lang="en-GB" dirty="0"/>
              <a:t> (Accessed: 30 April 2026).  </a:t>
            </a:r>
          </a:p>
          <a:p>
            <a:r>
              <a:rPr lang="en-GB" dirty="0" err="1"/>
              <a:t>Boullier</a:t>
            </a:r>
            <a:r>
              <a:rPr lang="en-GB" dirty="0"/>
              <a:t>, M., and Blair, M. (2018) ‘Adverse childhood experiences’, </a:t>
            </a:r>
            <a:r>
              <a:rPr lang="en-GB" i="1" dirty="0"/>
              <a:t>Paediatrics and Child Health, </a:t>
            </a:r>
            <a:r>
              <a:rPr lang="en-GB" dirty="0"/>
              <a:t>28 (3). Available at: </a:t>
            </a:r>
            <a:r>
              <a:rPr lang="en-GB" u="sng" dirty="0">
                <a:hlinkClick r:id="rId4"/>
              </a:rPr>
              <a:t>https://www.sciencedirect.com/science/article/pii/S1751722217302913</a:t>
            </a:r>
            <a:r>
              <a:rPr lang="en-GB" dirty="0"/>
              <a:t> (Accessed: 30 April 2026).  </a:t>
            </a:r>
          </a:p>
          <a:p>
            <a:r>
              <a:rPr lang="en-GB" dirty="0"/>
              <a:t>Bopper, B., and Boyer, C. (2019) ‘ “The traps started during my childhood”: The role of substance abuse in women’s response to adverse childhood experiences (ACEs)’, </a:t>
            </a:r>
            <a:r>
              <a:rPr lang="en-GB" i="1" dirty="0"/>
              <a:t>Future considerations and best practices for trauma- informed systems, </a:t>
            </a:r>
            <a:r>
              <a:rPr lang="en-GB" dirty="0"/>
              <a:t>30 (4). Available at: </a:t>
            </a:r>
            <a:r>
              <a:rPr lang="en-GB" u="sng" dirty="0">
                <a:hlinkClick r:id="rId5"/>
              </a:rPr>
              <a:t>https://www.tandfonline.com/doi/abs/10.1080/10926771.2019.1651808</a:t>
            </a:r>
            <a:r>
              <a:rPr lang="en-GB" dirty="0"/>
              <a:t> (Accessed: 30 April 2026).  </a:t>
            </a:r>
            <a:r>
              <a:rPr lang="en-GB" i="1" dirty="0"/>
              <a:t> </a:t>
            </a:r>
            <a:endParaRPr lang="en-GB" dirty="0"/>
          </a:p>
          <a:p>
            <a:r>
              <a:rPr lang="en-GB" dirty="0"/>
              <a:t>Burke, C., Ellis, J., Peltier, M., Roberts, W., </a:t>
            </a:r>
            <a:r>
              <a:rPr lang="en-GB" dirty="0" err="1"/>
              <a:t>Verplaetse</a:t>
            </a:r>
            <a:r>
              <a:rPr lang="en-GB" dirty="0"/>
              <a:t>, T., Phillips, S., </a:t>
            </a:r>
            <a:r>
              <a:rPr lang="en-GB" dirty="0" err="1"/>
              <a:t>Mooore</a:t>
            </a:r>
            <a:r>
              <a:rPr lang="en-GB" dirty="0"/>
              <a:t>, K., Marotta, p., and McKee, S. (2024). ‘Adverse childhood experiences and pathways to violent behaviour for women and men’, </a:t>
            </a:r>
            <a:r>
              <a:rPr lang="en-GB" i="1" dirty="0"/>
              <a:t>National Library of Medicine. </a:t>
            </a:r>
            <a:r>
              <a:rPr lang="en-GB" dirty="0"/>
              <a:t>Available at: </a:t>
            </a:r>
            <a:r>
              <a:rPr lang="en-GB" u="sng" dirty="0">
                <a:hlinkClick r:id="rId6"/>
              </a:rPr>
              <a:t>https://pmc.ncbi.nlm.nih.gov/articles/PMC9852029/?utm_source=copilot.com</a:t>
            </a:r>
            <a:r>
              <a:rPr lang="en-GB" dirty="0"/>
              <a:t> (Accessed: 30 April 2026). </a:t>
            </a:r>
          </a:p>
          <a:p>
            <a:r>
              <a:rPr lang="en-GB" dirty="0"/>
              <a:t>Crime survey of England and Wales (2025) </a:t>
            </a:r>
            <a:r>
              <a:rPr lang="en-GB" i="1" dirty="0"/>
              <a:t>Abuse during childhood in England and Wales: March 2024.</a:t>
            </a:r>
            <a:r>
              <a:rPr lang="en-GB" dirty="0"/>
              <a:t> Available at: </a:t>
            </a:r>
            <a:r>
              <a:rPr lang="en-GB" u="sng" dirty="0">
                <a:hlinkClick r:id="rId7"/>
              </a:rPr>
              <a:t>https://www.ons.gov.uk/peoplepopulationandcommunity/crimeandjustice/bulletins/abuseduringchildhoodinenglandandwales/march2024</a:t>
            </a:r>
            <a:r>
              <a:rPr lang="en-GB" dirty="0"/>
              <a:t> (Accessed: 30 April 2026). </a:t>
            </a:r>
          </a:p>
          <a:p>
            <a:r>
              <a:rPr lang="en-GB" dirty="0"/>
              <a:t>Crime survey England and Wales (2025) </a:t>
            </a:r>
            <a:r>
              <a:rPr lang="en-GB" i="1" dirty="0"/>
              <a:t>Domestic abuse prevalence and trends, England and Wales: year ending March 2025. </a:t>
            </a:r>
            <a:r>
              <a:rPr lang="en-GB" dirty="0"/>
              <a:t>Available at: </a:t>
            </a:r>
            <a:r>
              <a:rPr lang="en-GB" u="sng" dirty="0">
                <a:hlinkClick r:id="rId8"/>
              </a:rPr>
              <a:t>https://www.ons.gov.uk/peoplepopulationandcommunity/crimeandjustice/articles/domesticabuseprevalenceandtrendsenglandandwales/latest</a:t>
            </a:r>
            <a:r>
              <a:rPr lang="en-GB" dirty="0"/>
              <a:t> (Accessed: 30 April 2026).  </a:t>
            </a:r>
          </a:p>
          <a:p>
            <a:endParaRPr lang="en-GB" dirty="0"/>
          </a:p>
        </p:txBody>
      </p:sp>
      <p:sp>
        <p:nvSpPr>
          <p:cNvPr id="4" name="Slide Number Placeholder 3">
            <a:extLst>
              <a:ext uri="{FF2B5EF4-FFF2-40B4-BE49-F238E27FC236}">
                <a16:creationId xmlns:a16="http://schemas.microsoft.com/office/drawing/2014/main" id="{EC7F2152-C6EA-59B7-E629-DAFC63572FAF}"/>
              </a:ext>
            </a:extLst>
          </p:cNvPr>
          <p:cNvSpPr>
            <a:spLocks noGrp="1"/>
          </p:cNvSpPr>
          <p:nvPr>
            <p:ph type="sldNum" sz="quarter" idx="15"/>
          </p:nvPr>
        </p:nvSpPr>
        <p:spPr/>
        <p:txBody>
          <a:bodyPr/>
          <a:lstStyle/>
          <a:p>
            <a:fld id="{18D65601-5AE2-46FC-B138-694DDD2B510D}" type="slidenum">
              <a:rPr lang="en-US" smtClean="0"/>
              <a:pPr/>
              <a:t>12</a:t>
            </a:fld>
            <a:endParaRPr lang="en-US" dirty="0"/>
          </a:p>
        </p:txBody>
      </p:sp>
    </p:spTree>
    <p:extLst>
      <p:ext uri="{BB962C8B-B14F-4D97-AF65-F5344CB8AC3E}">
        <p14:creationId xmlns:p14="http://schemas.microsoft.com/office/powerpoint/2010/main" val="7260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C53D-5EB2-9753-C25A-7959819DE44B}"/>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F6780889-FCE2-7C46-7A51-A5DE055F7FFB}"/>
              </a:ext>
            </a:extLst>
          </p:cNvPr>
          <p:cNvSpPr>
            <a:spLocks noGrp="1"/>
          </p:cNvSpPr>
          <p:nvPr>
            <p:ph sz="quarter" idx="12"/>
          </p:nvPr>
        </p:nvSpPr>
        <p:spPr>
          <a:xfrm>
            <a:off x="1450152" y="2108723"/>
            <a:ext cx="10166115" cy="4245426"/>
          </a:xfrm>
        </p:spPr>
        <p:txBody>
          <a:bodyPr>
            <a:normAutofit fontScale="70000" lnSpcReduction="20000"/>
          </a:bodyPr>
          <a:lstStyle/>
          <a:p>
            <a:r>
              <a:rPr lang="en-GB" dirty="0"/>
              <a:t>Crown Prosecution Service (2026). </a:t>
            </a:r>
            <a:r>
              <a:rPr lang="en-GB" i="1" dirty="0"/>
              <a:t>Violent crime. </a:t>
            </a:r>
            <a:r>
              <a:rPr lang="en-GB" dirty="0"/>
              <a:t>Available at: </a:t>
            </a:r>
            <a:r>
              <a:rPr lang="en-GB" u="sng" dirty="0">
                <a:hlinkClick r:id="rId3"/>
              </a:rPr>
              <a:t>https://www.cps.gov.uk/types-crime/violent-crime</a:t>
            </a:r>
            <a:r>
              <a:rPr lang="en-GB" dirty="0"/>
              <a:t> (Accessed: 30 April 2026). </a:t>
            </a:r>
          </a:p>
          <a:p>
            <a:r>
              <a:rPr lang="en-GB" dirty="0"/>
              <a:t>Delgado, E., Serna, C., Martinez, I., and Cruise, E. (2022) ‘Parental attachment and peer relationships in Adolescence: A systemic review’, </a:t>
            </a:r>
            <a:r>
              <a:rPr lang="en-GB" i="1" dirty="0"/>
              <a:t>Parental Attachment and Adolescent Well-Being, </a:t>
            </a:r>
            <a:r>
              <a:rPr lang="en-GB" dirty="0"/>
              <a:t>19 (3). Available at: </a:t>
            </a:r>
            <a:r>
              <a:rPr lang="en-GB" u="sng" dirty="0">
                <a:hlinkClick r:id="rId4"/>
              </a:rPr>
              <a:t>https://www.mdpi.com/1660-4601/19/3/1064</a:t>
            </a:r>
            <a:r>
              <a:rPr lang="en-GB" dirty="0"/>
              <a:t> (Accessed: 30 April 2026).  </a:t>
            </a:r>
          </a:p>
          <a:p>
            <a:r>
              <a:rPr lang="en-GB" dirty="0" err="1"/>
              <a:t>Grummit</a:t>
            </a:r>
            <a:r>
              <a:rPr lang="en-GB" dirty="0"/>
              <a:t>, L., Barrett, E., Kelly, E., and Newton, N. (2022) ‘An umbrella Review of the Links </a:t>
            </a:r>
            <a:r>
              <a:rPr lang="en-GB" dirty="0" err="1"/>
              <a:t>Bwtween</a:t>
            </a:r>
            <a:r>
              <a:rPr lang="en-GB" dirty="0"/>
              <a:t> Adverse Childhood Experiences and Substance Misuse: What, why and where do we go from here?’, </a:t>
            </a:r>
            <a:r>
              <a:rPr lang="en-GB" i="1" dirty="0"/>
              <a:t>Substance Abuse and Rehabilitation. </a:t>
            </a:r>
            <a:r>
              <a:rPr lang="en-GB" dirty="0"/>
              <a:t>Available at: </a:t>
            </a:r>
            <a:r>
              <a:rPr lang="en-GB" u="sng" dirty="0">
                <a:hlinkClick r:id="rId5"/>
              </a:rPr>
              <a:t>https://www.tandfonline.com/doi/full/10.2147/SAR.S341818</a:t>
            </a:r>
            <a:r>
              <a:rPr lang="en-GB" dirty="0"/>
              <a:t> (Accessed: 30 April 2026).  </a:t>
            </a:r>
          </a:p>
          <a:p>
            <a:r>
              <a:rPr lang="en-GB" dirty="0" err="1"/>
              <a:t>Grummit</a:t>
            </a:r>
            <a:r>
              <a:rPr lang="en-GB" dirty="0"/>
              <a:t>, L., Kelly, E., Newton, N., Barrett, E., Lawler, S., Prior, K., and Stapinski, L. (2021). ‘Associations of childhood emotional and physical neglect with mental health and Substance use in young adults’, </a:t>
            </a:r>
            <a:r>
              <a:rPr lang="en-GB" i="1" dirty="0"/>
              <a:t>Australian and New Zealand Journal of Psychiatry, </a:t>
            </a:r>
            <a:r>
              <a:rPr lang="en-GB" dirty="0"/>
              <a:t>56 (4). Available at: </a:t>
            </a:r>
            <a:r>
              <a:rPr lang="en-GB" u="sng" dirty="0">
                <a:hlinkClick r:id="rId6"/>
              </a:rPr>
              <a:t>https://journals.sagepub.com/doi/abs/10.1177/00048674211025691</a:t>
            </a:r>
            <a:r>
              <a:rPr lang="en-GB" dirty="0"/>
              <a:t> (Accessed: 2 May 2026).  </a:t>
            </a:r>
          </a:p>
          <a:p>
            <a:r>
              <a:rPr lang="en-GB" dirty="0"/>
              <a:t>Hesselink, A. (2023) ‘Adverse Childhood Experiences (ACEs) and the Link to Antisocial, Delinquent, and Criminal Behaviours’, </a:t>
            </a:r>
            <a:r>
              <a:rPr lang="en-GB" i="1" dirty="0"/>
              <a:t>Criminal behaviour- The Underlying’s and Contemporary Applications. </a:t>
            </a:r>
            <a:r>
              <a:rPr lang="en-GB" dirty="0"/>
              <a:t>Available at: </a:t>
            </a:r>
            <a:r>
              <a:rPr lang="en-GB" u="sng" dirty="0">
                <a:hlinkClick r:id="rId7"/>
              </a:rPr>
              <a:t>https://www.intechopen.com/chapters/1123924</a:t>
            </a:r>
            <a:r>
              <a:rPr lang="en-GB" dirty="0"/>
              <a:t> (Accessed: 30 April 2026).  </a:t>
            </a:r>
          </a:p>
          <a:p>
            <a:r>
              <a:rPr lang="en-GB" dirty="0"/>
              <a:t>Jaeger, B., Cho, B., Goggin, K., Slagel, L., and Sexton, C. (2018) ‘Promoting resilience: Breaking the intergenerational cycle of adverse childhood experiences’, </a:t>
            </a:r>
            <a:r>
              <a:rPr lang="en-GB" i="1" dirty="0"/>
              <a:t>Health Education and Behaviour, </a:t>
            </a:r>
            <a:r>
              <a:rPr lang="en-GB" dirty="0"/>
              <a:t>45 (5). Available at: </a:t>
            </a:r>
            <a:r>
              <a:rPr lang="en-GB" u="sng" dirty="0">
                <a:hlinkClick r:id="rId8"/>
              </a:rPr>
              <a:t>https://journals.sagepub.com/doi/full/10.1177/1090198117752785</a:t>
            </a:r>
            <a:r>
              <a:rPr lang="en-GB" dirty="0"/>
              <a:t> (Accessed: 30 April 2026).  </a:t>
            </a:r>
          </a:p>
          <a:p>
            <a:endParaRPr lang="en-GB" dirty="0"/>
          </a:p>
        </p:txBody>
      </p:sp>
      <p:sp>
        <p:nvSpPr>
          <p:cNvPr id="4" name="Slide Number Placeholder 3">
            <a:extLst>
              <a:ext uri="{FF2B5EF4-FFF2-40B4-BE49-F238E27FC236}">
                <a16:creationId xmlns:a16="http://schemas.microsoft.com/office/drawing/2014/main" id="{2E7FEDF3-91E9-C289-DE54-0C04B12FF630}"/>
              </a:ext>
            </a:extLst>
          </p:cNvPr>
          <p:cNvSpPr>
            <a:spLocks noGrp="1"/>
          </p:cNvSpPr>
          <p:nvPr>
            <p:ph type="sldNum" sz="quarter" idx="15"/>
          </p:nvPr>
        </p:nvSpPr>
        <p:spPr/>
        <p:txBody>
          <a:bodyPr/>
          <a:lstStyle/>
          <a:p>
            <a:fld id="{18D65601-5AE2-46FC-B138-694DDD2B510D}" type="slidenum">
              <a:rPr lang="en-US" smtClean="0"/>
              <a:pPr/>
              <a:t>13</a:t>
            </a:fld>
            <a:endParaRPr lang="en-US" dirty="0"/>
          </a:p>
        </p:txBody>
      </p:sp>
    </p:spTree>
    <p:extLst>
      <p:ext uri="{BB962C8B-B14F-4D97-AF65-F5344CB8AC3E}">
        <p14:creationId xmlns:p14="http://schemas.microsoft.com/office/powerpoint/2010/main" val="3488489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6C21F-AA64-4304-5EB4-281414B09A49}"/>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AE6BF107-2C31-3578-F7FC-CDFFD6E5E3D2}"/>
              </a:ext>
            </a:extLst>
          </p:cNvPr>
          <p:cNvSpPr>
            <a:spLocks noGrp="1"/>
          </p:cNvSpPr>
          <p:nvPr>
            <p:ph sz="quarter" idx="12"/>
          </p:nvPr>
        </p:nvSpPr>
        <p:spPr>
          <a:xfrm>
            <a:off x="1450153" y="2108722"/>
            <a:ext cx="9878247" cy="4613811"/>
          </a:xfrm>
        </p:spPr>
        <p:txBody>
          <a:bodyPr>
            <a:normAutofit fontScale="62500" lnSpcReduction="20000"/>
          </a:bodyPr>
          <a:lstStyle/>
          <a:p>
            <a:r>
              <a:rPr lang="en-GB" dirty="0"/>
              <a:t>Lam, N., Fairweather, S., Lewer, D., Prescott, M., </a:t>
            </a:r>
            <a:r>
              <a:rPr lang="en-GB" dirty="0" err="1"/>
              <a:t>Undugoda</a:t>
            </a:r>
            <a:r>
              <a:rPr lang="en-GB" dirty="0"/>
              <a:t>, P., Dickerson, J., Gilbody, S., and Wadman, R. (2024). ‘The association between adverse childhood experiences and mental health, behaviour, and educational performance in adolescence: A systematic scoping review’, </a:t>
            </a:r>
            <a:r>
              <a:rPr lang="en-GB" i="1" dirty="0"/>
              <a:t>PLOS Mental Health. </a:t>
            </a:r>
            <a:r>
              <a:rPr lang="en-GB" dirty="0"/>
              <a:t>Available at: </a:t>
            </a:r>
            <a:r>
              <a:rPr lang="en-GB" u="sng" dirty="0">
                <a:hlinkClick r:id="rId2"/>
              </a:rPr>
              <a:t>https://journals.plos.org/mentalhealth/article?id=10.1371%2Fjournal.pmen.0000165&amp;utm_source=copilot.com</a:t>
            </a:r>
            <a:r>
              <a:rPr lang="en-GB" dirty="0"/>
              <a:t> (Accessed: 30 April 2026). </a:t>
            </a:r>
          </a:p>
          <a:p>
            <a:r>
              <a:rPr lang="en-GB" dirty="0"/>
              <a:t>Lal, K. (2025) </a:t>
            </a:r>
            <a:r>
              <a:rPr lang="en-GB" i="1" dirty="0"/>
              <a:t>Behaviour Management, </a:t>
            </a:r>
            <a:r>
              <a:rPr lang="en-GB" dirty="0"/>
              <a:t>Crown Publishing. Available at: </a:t>
            </a:r>
            <a:r>
              <a:rPr lang="en-GB" u="sng" dirty="0">
                <a:hlinkClick r:id="rId3"/>
              </a:rPr>
              <a:t>https://www.google.co.uk/books/edition/BEHAVIOUR_MANAGEMENT/UsGeEQAAQBAJ?hl=en&amp;gbpv=1&amp;dq=abuse+can+cause+attachment+and+trust+issues&amp;pg=PA82&amp;printsec=frontcover</a:t>
            </a:r>
            <a:r>
              <a:rPr lang="en-GB" dirty="0"/>
              <a:t> (Accessed: 30 April 2026).  </a:t>
            </a:r>
          </a:p>
          <a:p>
            <a:r>
              <a:rPr lang="en-GB" dirty="0"/>
              <a:t>Latvala, A., </a:t>
            </a:r>
            <a:r>
              <a:rPr lang="en-GB" dirty="0" err="1"/>
              <a:t>Halkola</a:t>
            </a:r>
            <a:r>
              <a:rPr lang="en-GB" dirty="0"/>
              <a:t>, R., D’Onofrio, R., Lindström, N., Larsson, H., and Lichtenstein, P. (2020) Latvala, ‘Association of parental substance misuse with offspring substance misuse and criminality: a genetically informed register-based study’, </a:t>
            </a:r>
            <a:r>
              <a:rPr lang="en-GB" i="1" dirty="0"/>
              <a:t>Psychological Medicine</a:t>
            </a:r>
            <a:r>
              <a:rPr lang="en-GB" dirty="0"/>
              <a:t>, 52(3), pp. 496–505. Available at: </a:t>
            </a:r>
            <a:r>
              <a:rPr lang="en-GB" u="sng" dirty="0">
                <a:hlinkClick r:id="rId4"/>
              </a:rPr>
              <a:t>https://www.cambridge.org/core/journals/psychological-medicine/article/abs/association-of-parental-substance-misuse-with-offspring-substance-misuse-and-criminality-a-genetically-informed-registerbased-study/9A723A8C</a:t>
            </a:r>
            <a:r>
              <a:rPr lang="en-GB" dirty="0"/>
              <a:t> (Accessed: 2 May 2026). </a:t>
            </a:r>
          </a:p>
          <a:p>
            <a:r>
              <a:rPr lang="en-GB" dirty="0" err="1"/>
              <a:t>Marchment</a:t>
            </a:r>
            <a:r>
              <a:rPr lang="en-GB" dirty="0"/>
              <a:t>, Z., </a:t>
            </a:r>
            <a:r>
              <a:rPr lang="en-GB" dirty="0" err="1"/>
              <a:t>Clemmow</a:t>
            </a:r>
            <a:r>
              <a:rPr lang="en-GB" dirty="0"/>
              <a:t>, C., and Gill, P. (2025) ‘Adverse Childhood Experiences and Susceptibility to Violent Extremism’, </a:t>
            </a:r>
            <a:r>
              <a:rPr lang="en-GB" i="1" dirty="0"/>
              <a:t>Terrorism and Political Violence, </a:t>
            </a:r>
            <a:r>
              <a:rPr lang="en-GB" dirty="0"/>
              <a:t>pp. 1-15. Available at: </a:t>
            </a:r>
            <a:r>
              <a:rPr lang="en-GB" u="sng" dirty="0">
                <a:hlinkClick r:id="rId5"/>
              </a:rPr>
              <a:t>https://www.tandfonline.com/doi/full/10.1080/09546553.2025.2557594#abstract</a:t>
            </a:r>
            <a:r>
              <a:rPr lang="en-GB" dirty="0"/>
              <a:t> (Accessed: 2 May 2026). </a:t>
            </a:r>
          </a:p>
          <a:p>
            <a:r>
              <a:rPr lang="en-GB" dirty="0"/>
              <a:t>McCrory, E. (2011)</a:t>
            </a:r>
            <a:r>
              <a:rPr lang="en-GB" i="1" dirty="0"/>
              <a:t> Maltreatment, brain development and the law: Towards and informed developmental framework.</a:t>
            </a:r>
            <a:r>
              <a:rPr lang="en-GB" dirty="0"/>
              <a:t> Available at: </a:t>
            </a:r>
            <a:r>
              <a:rPr lang="en-GB" u="sng" dirty="0">
                <a:hlinkClick r:id="rId6"/>
              </a:rPr>
              <a:t>https://www.parliament.uk/globalassets/documents/post/McCrory.pdf?utm_source=copilot.com</a:t>
            </a:r>
            <a:r>
              <a:rPr lang="en-GB" dirty="0"/>
              <a:t> (Accessed: 3 May 2026). </a:t>
            </a:r>
          </a:p>
          <a:p>
            <a:r>
              <a:rPr lang="en-GB" dirty="0" err="1"/>
              <a:t>MIkulincer</a:t>
            </a:r>
            <a:r>
              <a:rPr lang="en-GB" dirty="0"/>
              <a:t>, M., and Goodman., G (2006) </a:t>
            </a:r>
            <a:r>
              <a:rPr lang="en-GB" i="1" dirty="0"/>
              <a:t>Dynamic of Romantic Love: Attachment, caregiver and sex, </a:t>
            </a:r>
            <a:r>
              <a:rPr lang="en-GB" dirty="0"/>
              <a:t>The Gilford Press New York London. Available at: </a:t>
            </a:r>
            <a:r>
              <a:rPr lang="en-GB" u="sng" dirty="0">
                <a:hlinkClick r:id="rId7"/>
              </a:rPr>
              <a:t>https://books.google.co.uk/books?hl=en&amp;lr=&amp;id=eREk6ZyDC9YC&amp;oi=fnd&amp;pg=PA102&amp;dq=Attachment+issues+and+domestic+abuse&amp;ots=3ZDLC3UHBV&amp;sig=1Vkz5UeRnvl8S1Cq_YaR3XyyNXs&amp;redir_esc=y#v=onepage&amp;q=Attachment%20issues%20and%20domestic%20abuse&amp;f=false</a:t>
            </a:r>
            <a:r>
              <a:rPr lang="en-GB" dirty="0"/>
              <a:t> (Accessed: 30 April 2026).  </a:t>
            </a:r>
          </a:p>
          <a:p>
            <a:endParaRPr lang="en-GB" dirty="0"/>
          </a:p>
        </p:txBody>
      </p:sp>
      <p:sp>
        <p:nvSpPr>
          <p:cNvPr id="4" name="Slide Number Placeholder 3">
            <a:extLst>
              <a:ext uri="{FF2B5EF4-FFF2-40B4-BE49-F238E27FC236}">
                <a16:creationId xmlns:a16="http://schemas.microsoft.com/office/drawing/2014/main" id="{E37FC381-E13E-33AC-C560-3ACDFA22B63C}"/>
              </a:ext>
            </a:extLst>
          </p:cNvPr>
          <p:cNvSpPr>
            <a:spLocks noGrp="1"/>
          </p:cNvSpPr>
          <p:nvPr>
            <p:ph type="sldNum" sz="quarter" idx="15"/>
          </p:nvPr>
        </p:nvSpPr>
        <p:spPr/>
        <p:txBody>
          <a:bodyPr/>
          <a:lstStyle/>
          <a:p>
            <a:fld id="{18D65601-5AE2-46FC-B138-694DDD2B510D}" type="slidenum">
              <a:rPr lang="en-US" smtClean="0"/>
              <a:pPr/>
              <a:t>14</a:t>
            </a:fld>
            <a:endParaRPr lang="en-US" dirty="0"/>
          </a:p>
        </p:txBody>
      </p:sp>
    </p:spTree>
    <p:extLst>
      <p:ext uri="{BB962C8B-B14F-4D97-AF65-F5344CB8AC3E}">
        <p14:creationId xmlns:p14="http://schemas.microsoft.com/office/powerpoint/2010/main" val="690624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F0EC0-2496-3530-5E79-ECB98E496F31}"/>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AB6AC05A-64CC-F9FB-DD63-786DECDEAB91}"/>
              </a:ext>
            </a:extLst>
          </p:cNvPr>
          <p:cNvSpPr>
            <a:spLocks noGrp="1"/>
          </p:cNvSpPr>
          <p:nvPr>
            <p:ph sz="quarter" idx="12"/>
          </p:nvPr>
        </p:nvSpPr>
        <p:spPr>
          <a:xfrm>
            <a:off x="1450153" y="2108722"/>
            <a:ext cx="10166114" cy="4969411"/>
          </a:xfrm>
        </p:spPr>
        <p:txBody>
          <a:bodyPr>
            <a:normAutofit fontScale="70000" lnSpcReduction="20000"/>
          </a:bodyPr>
          <a:lstStyle/>
          <a:p>
            <a:r>
              <a:rPr lang="en-GB" dirty="0"/>
              <a:t>Morton, S., Curran, M., and O’Gorman, M. (2022). ‘Adverse childhood Experiences, Domestic Violence and substance misuse: Action research study on routine enquiry and practice responses’, </a:t>
            </a:r>
            <a:r>
              <a:rPr lang="en-GB" i="1" dirty="0"/>
              <a:t>Addictive Disorders, </a:t>
            </a:r>
            <a:r>
              <a:rPr lang="en-GB" dirty="0"/>
              <a:t>13 (July). Available at: </a:t>
            </a:r>
            <a:r>
              <a:rPr lang="en-GB" u="sng" dirty="0">
                <a:hlinkClick r:id="rId2"/>
              </a:rPr>
              <a:t>https://www.frontiersin.org/journals/psychiatry/articles/10.3389/fpsyt.2022.892849/full</a:t>
            </a:r>
            <a:r>
              <a:rPr lang="en-GB" dirty="0"/>
              <a:t> (Accessed: 30 April 2026). </a:t>
            </a:r>
          </a:p>
          <a:p>
            <a:r>
              <a:rPr lang="en-GB" dirty="0"/>
              <a:t>NHS (2026) </a:t>
            </a:r>
            <a:r>
              <a:rPr lang="en-GB" i="1" dirty="0"/>
              <a:t>Adverse childhood experiences and the lasting impact. </a:t>
            </a:r>
            <a:r>
              <a:rPr lang="en-GB" dirty="0"/>
              <a:t>Available at: </a:t>
            </a:r>
            <a:r>
              <a:rPr lang="en-GB" u="sng" dirty="0">
                <a:hlinkClick r:id="rId3"/>
              </a:rPr>
              <a:t>https://safeguarding-guide.nhs.uk/context-of-NHS-safeguarding/s2-07/</a:t>
            </a:r>
            <a:r>
              <a:rPr lang="en-GB" dirty="0"/>
              <a:t> (Accessed: 30 April 2026). </a:t>
            </a:r>
          </a:p>
          <a:p>
            <a:r>
              <a:rPr lang="en-GB" dirty="0"/>
              <a:t>Obot, I., Wagner, F., and Anthony, J. (2001) ‘Early onset and recent drug use among children of parents with alcohol problems: data from a national epidemiologic survey’ </a:t>
            </a:r>
            <a:r>
              <a:rPr lang="en-GB" i="1" dirty="0"/>
              <a:t>Drug and Alcohol Dependence, </a:t>
            </a:r>
            <a:r>
              <a:rPr lang="en-GB" dirty="0"/>
              <a:t>65 (1). Available at: </a:t>
            </a:r>
            <a:r>
              <a:rPr lang="en-GB" u="sng" dirty="0">
                <a:hlinkClick r:id="rId4"/>
              </a:rPr>
              <a:t>https://www.sciencedirect.com/science/article/pii/S0376871600002398</a:t>
            </a:r>
            <a:r>
              <a:rPr lang="en-GB" dirty="0"/>
              <a:t> (Accessed: 30 April 2026). </a:t>
            </a:r>
          </a:p>
          <a:p>
            <a:r>
              <a:rPr lang="en-GB" dirty="0"/>
              <a:t>ONS Centre for Crime and Justice (2024) Crime in England and Wales: year ending March 2024,</a:t>
            </a:r>
            <a:r>
              <a:rPr lang="en-GB" i="1" dirty="0"/>
              <a:t> </a:t>
            </a:r>
            <a:r>
              <a:rPr lang="en-GB" dirty="0"/>
              <a:t>Office for National Statistics. Available at: </a:t>
            </a:r>
            <a:r>
              <a:rPr lang="en-GB" u="sng" dirty="0">
                <a:hlinkClick r:id="rId5"/>
              </a:rPr>
              <a:t>https://www.ons.gov.uk/peoplepopulationandcommunity/crimeandjustice/bulletins/crimeinenglandandwales/yearendingmarch2024</a:t>
            </a:r>
            <a:r>
              <a:rPr lang="en-GB" dirty="0"/>
              <a:t> (Accessed: 30 April 2026). </a:t>
            </a:r>
          </a:p>
          <a:p>
            <a:r>
              <a:rPr lang="en-GB" dirty="0"/>
              <a:t>Pessoa, T., and Almeida, T. (2024) ‘The link between Adverse Childhood Experiences and Mental Health in Offenders: A Systemic Review’, </a:t>
            </a:r>
            <a:r>
              <a:rPr lang="en-GB" i="1" dirty="0"/>
              <a:t>Crime and Delinquency. </a:t>
            </a:r>
            <a:r>
              <a:rPr lang="en-GB" dirty="0"/>
              <a:t>Available at: </a:t>
            </a:r>
            <a:r>
              <a:rPr lang="en-GB" u="sng" dirty="0">
                <a:hlinkClick r:id="rId6"/>
              </a:rPr>
              <a:t>Thttps://journals.sagepub.com/doi/pdf/10.1177/00111287241242478</a:t>
            </a:r>
            <a:r>
              <a:rPr lang="en-GB" dirty="0"/>
              <a:t> (Accessed: 30 April 2026).  </a:t>
            </a:r>
          </a:p>
          <a:p>
            <a:r>
              <a:rPr lang="en-GB" dirty="0"/>
              <a:t>Pereira, M., Pereira, M., Pereira, C., Barrett, E., </a:t>
            </a:r>
            <a:r>
              <a:rPr lang="en-GB" dirty="0" err="1"/>
              <a:t>Laler</a:t>
            </a:r>
            <a:r>
              <a:rPr lang="en-GB" dirty="0"/>
              <a:t>, S., Newton, N., </a:t>
            </a:r>
            <a:r>
              <a:rPr lang="en-GB" dirty="0" err="1"/>
              <a:t>Stpinski</a:t>
            </a:r>
            <a:r>
              <a:rPr lang="en-GB" dirty="0"/>
              <a:t>, L., Prior, K., Costa, M., Ximenes, J., Rocha, A., Michel, G., Garcia, M., </a:t>
            </a:r>
            <a:r>
              <a:rPr lang="en-GB" dirty="0" err="1"/>
              <a:t>Rouchy</a:t>
            </a:r>
            <a:r>
              <a:rPr lang="en-GB" dirty="0"/>
              <a:t>, E., Shawi, A., Sarhan, Y., Fulano., Magaia, A., </a:t>
            </a:r>
            <a:r>
              <a:rPr lang="en-GB" dirty="0" err="1"/>
              <a:t>Astal</a:t>
            </a:r>
            <a:r>
              <a:rPr lang="en-GB" dirty="0"/>
              <a:t>, S., </a:t>
            </a:r>
            <a:r>
              <a:rPr lang="en-GB" dirty="0" err="1"/>
              <a:t>Alatter</a:t>
            </a:r>
            <a:r>
              <a:rPr lang="en-GB" dirty="0"/>
              <a:t>, K., and </a:t>
            </a:r>
            <a:r>
              <a:rPr lang="en-GB" dirty="0" err="1"/>
              <a:t>Sakulku</a:t>
            </a:r>
            <a:r>
              <a:rPr lang="en-GB" dirty="0"/>
              <a:t>, J. (2022). ‘ The </a:t>
            </a:r>
            <a:r>
              <a:rPr lang="en-GB" dirty="0" err="1"/>
              <a:t>glaba</a:t>
            </a:r>
            <a:r>
              <a:rPr lang="en-GB" dirty="0"/>
              <a:t> impact of </a:t>
            </a:r>
            <a:r>
              <a:rPr lang="en-GB" dirty="0" err="1"/>
              <a:t>advere</a:t>
            </a:r>
            <a:r>
              <a:rPr lang="en-GB" dirty="0"/>
              <a:t> childhood experiences on criminal behaviour: A cross-continental study’, </a:t>
            </a:r>
            <a:r>
              <a:rPr lang="en-GB" i="1" dirty="0"/>
              <a:t>Child Abuse and Neglect, </a:t>
            </a:r>
            <a:r>
              <a:rPr lang="en-GB" dirty="0"/>
              <a:t>124 (February). Available at: </a:t>
            </a:r>
            <a:r>
              <a:rPr lang="en-GB" u="sng" dirty="0">
                <a:hlinkClick r:id="rId7"/>
              </a:rPr>
              <a:t>Thttps://www.sciencedirect.com/science/article/pii/S0145213421005287</a:t>
            </a:r>
            <a:r>
              <a:rPr lang="en-GB" dirty="0"/>
              <a:t> (Accessed: 30 April 2026). </a:t>
            </a:r>
          </a:p>
          <a:p>
            <a:endParaRPr lang="en-GB" dirty="0"/>
          </a:p>
        </p:txBody>
      </p:sp>
      <p:sp>
        <p:nvSpPr>
          <p:cNvPr id="4" name="Slide Number Placeholder 3">
            <a:extLst>
              <a:ext uri="{FF2B5EF4-FFF2-40B4-BE49-F238E27FC236}">
                <a16:creationId xmlns:a16="http://schemas.microsoft.com/office/drawing/2014/main" id="{8A64BAE4-9E46-D6C2-D2DC-AEB295D43190}"/>
              </a:ext>
            </a:extLst>
          </p:cNvPr>
          <p:cNvSpPr>
            <a:spLocks noGrp="1"/>
          </p:cNvSpPr>
          <p:nvPr>
            <p:ph type="sldNum" sz="quarter" idx="15"/>
          </p:nvPr>
        </p:nvSpPr>
        <p:spPr/>
        <p:txBody>
          <a:bodyPr/>
          <a:lstStyle/>
          <a:p>
            <a:fld id="{18D65601-5AE2-46FC-B138-694DDD2B510D}" type="slidenum">
              <a:rPr lang="en-US" smtClean="0"/>
              <a:pPr/>
              <a:t>15</a:t>
            </a:fld>
            <a:endParaRPr lang="en-US" dirty="0"/>
          </a:p>
        </p:txBody>
      </p:sp>
    </p:spTree>
    <p:extLst>
      <p:ext uri="{BB962C8B-B14F-4D97-AF65-F5344CB8AC3E}">
        <p14:creationId xmlns:p14="http://schemas.microsoft.com/office/powerpoint/2010/main" val="27539336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3135E-95E4-166E-A0AE-2B5F342450D9}"/>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308124DF-BDDA-0815-9FF1-8B0078CB194A}"/>
              </a:ext>
            </a:extLst>
          </p:cNvPr>
          <p:cNvSpPr>
            <a:spLocks noGrp="1"/>
          </p:cNvSpPr>
          <p:nvPr>
            <p:ph sz="quarter" idx="12"/>
          </p:nvPr>
        </p:nvSpPr>
        <p:spPr>
          <a:xfrm>
            <a:off x="1450152" y="2108722"/>
            <a:ext cx="10149181" cy="4749278"/>
          </a:xfrm>
        </p:spPr>
        <p:txBody>
          <a:bodyPr>
            <a:normAutofit fontScale="70000" lnSpcReduction="20000"/>
          </a:bodyPr>
          <a:lstStyle/>
          <a:p>
            <a:r>
              <a:rPr lang="en-GB" dirty="0"/>
              <a:t>Racine, N., Bellies., and Madigan, S. (2025) ‘An introduction to twenty- five years of adverse childhood experiences: A special issue’, </a:t>
            </a:r>
            <a:r>
              <a:rPr lang="en-GB" i="1" dirty="0"/>
              <a:t>Child Abuse and Neglect, </a:t>
            </a:r>
            <a:r>
              <a:rPr lang="en-GB" dirty="0"/>
              <a:t>168 (October). Available at: </a:t>
            </a:r>
            <a:r>
              <a:rPr lang="en-GB" u="sng" dirty="0">
                <a:hlinkClick r:id="rId3"/>
              </a:rPr>
              <a:t>https://www.sciencedirect.com/science/article/pii/S0145213424006173</a:t>
            </a:r>
            <a:r>
              <a:rPr lang="en-GB" dirty="0"/>
              <a:t> (Accessed: 3 May 2026).  </a:t>
            </a:r>
          </a:p>
          <a:p>
            <a:r>
              <a:rPr lang="en-GB" dirty="0"/>
              <a:t>Sapp, K (2024) </a:t>
            </a:r>
            <a:r>
              <a:rPr lang="en-GB" i="1" dirty="0"/>
              <a:t>Exploring Developmental Trauma Disorder Among Offending Populations: In Pursuit of Healing and Justice, </a:t>
            </a:r>
            <a:r>
              <a:rPr lang="en-GB" dirty="0"/>
              <a:t>Springer. Available at: </a:t>
            </a:r>
            <a:r>
              <a:rPr lang="en-GB" u="sng" dirty="0">
                <a:hlinkClick r:id="rId4"/>
              </a:rPr>
              <a:t>https://www.google.co.uk/books/edition/Exploring_Developmental_Trauma_Disorder/JTwPEQAAQBAJ?hl=en&amp;gbpv=1&amp;dq=ACEs+and+behavior&amp;pg=PA8&amp;printsec=frontcover</a:t>
            </a:r>
            <a:r>
              <a:rPr lang="en-GB" dirty="0"/>
              <a:t> (Accessed: 3 May 2026). </a:t>
            </a:r>
          </a:p>
          <a:p>
            <a:r>
              <a:rPr lang="en-GB" dirty="0"/>
              <a:t>Sinha, R., and Easton, C. (1999) ‘Substance Abuse and Criminality’ </a:t>
            </a:r>
            <a:r>
              <a:rPr lang="en-GB" i="1" dirty="0"/>
              <a:t>Journal of American Academy of Psychiatry Law, </a:t>
            </a:r>
            <a:r>
              <a:rPr lang="en-GB" dirty="0"/>
              <a:t>27 (4). Available at: </a:t>
            </a:r>
            <a:r>
              <a:rPr lang="en-GB" u="sng" dirty="0">
                <a:hlinkClick r:id="rId5"/>
              </a:rPr>
              <a:t>https://web.archive.org/web/20170814075816id_/http://jaapl.org/content/jaapl/27/4/513.full.pdf</a:t>
            </a:r>
            <a:r>
              <a:rPr lang="en-GB" dirty="0"/>
              <a:t> (Accessed: 2 May 2026). </a:t>
            </a:r>
          </a:p>
          <a:p>
            <a:r>
              <a:rPr lang="en-GB" dirty="0"/>
              <a:t>Srivastava, R., Seth, R., and Niekerk, J. (2013) </a:t>
            </a:r>
            <a:r>
              <a:rPr lang="en-GB" i="1" dirty="0"/>
              <a:t>Child abuse and neglect: Challenges and Opportunities</a:t>
            </a:r>
            <a:r>
              <a:rPr lang="en-GB" dirty="0"/>
              <a:t>, Jaypee brother medical publishers. Available at: </a:t>
            </a:r>
            <a:r>
              <a:rPr lang="en-GB" u="sng" dirty="0">
                <a:hlinkClick r:id="rId6"/>
              </a:rPr>
              <a:t>https://www.google.co.uk/books/edition/Child_Abuse_and_Neglect_Challenges_and_O/SgpEpebbhWcC?hl=en&amp;gbpv=1&amp;dq=neglect+as+a+child+affect+brain+development+and+crime&amp;pg=PA11&amp;printsec=frontcover</a:t>
            </a:r>
            <a:r>
              <a:rPr lang="en-GB" dirty="0"/>
              <a:t> (Accessed: 3 May 2026). </a:t>
            </a:r>
          </a:p>
          <a:p>
            <a:r>
              <a:rPr lang="en-GB" dirty="0"/>
              <a:t>Stinger, R., and </a:t>
            </a:r>
            <a:r>
              <a:rPr lang="en-GB" dirty="0" err="1"/>
              <a:t>Gatipon</a:t>
            </a:r>
            <a:r>
              <a:rPr lang="en-GB" dirty="0"/>
              <a:t>, N. (2025) ‘The path from childhood to crime: Adverse childhood Experiences, personality, substance abuse, and criminal decision- making’, </a:t>
            </a:r>
            <a:r>
              <a:rPr lang="en-GB" i="1" dirty="0"/>
              <a:t>International Journal of Law, Crime and Justice,</a:t>
            </a:r>
            <a:r>
              <a:rPr lang="en-GB" dirty="0"/>
              <a:t> 83 (December). Available at: </a:t>
            </a:r>
            <a:r>
              <a:rPr lang="en-GB" u="sng" dirty="0">
                <a:hlinkClick r:id="rId7"/>
              </a:rPr>
              <a:t>https://www.sciencedirect.com/science/article/pii/S1756061625000515?__cf_chl_tk=GlGfOIOlKWjr8bdpJPZN0eaMrMFmpqZfqRJfdSr6O_w-1777729836-1.0.1.1-Gqtyw0a1p2Fzh2xVZft5hc9C42ewU_ZMw7EWDXQWteA</a:t>
            </a:r>
            <a:r>
              <a:rPr lang="en-GB" dirty="0"/>
              <a:t>  (Accessed: 2 May 2026).</a:t>
            </a:r>
          </a:p>
          <a:p>
            <a:r>
              <a:rPr lang="en-GB" dirty="0"/>
              <a:t>Svingen, E. (2023) ‘PTSD and crime propensity: stress </a:t>
            </a:r>
            <a:r>
              <a:rPr lang="en-GB" dirty="0" err="1"/>
              <a:t>sytems</a:t>
            </a:r>
            <a:r>
              <a:rPr lang="en-GB" dirty="0"/>
              <a:t>, brain structures, and the nature of the relationship’, </a:t>
            </a:r>
            <a:r>
              <a:rPr lang="en-GB" i="1" dirty="0" err="1"/>
              <a:t>Heliyon</a:t>
            </a:r>
            <a:r>
              <a:rPr lang="en-GB" i="1" dirty="0"/>
              <a:t> A cell Press Journal, </a:t>
            </a:r>
            <a:r>
              <a:rPr lang="en-GB" dirty="0"/>
              <a:t>9 (7). Available at: </a:t>
            </a:r>
            <a:r>
              <a:rPr lang="en-GB" u="sng" dirty="0">
                <a:hlinkClick r:id="rId8"/>
              </a:rPr>
              <a:t>https://www.cell.com/heliyon/fulltext/S2405-8440(23)05589-5</a:t>
            </a:r>
            <a:r>
              <a:rPr lang="en-GB" dirty="0"/>
              <a:t> (Accessed: 30 April 2026). </a:t>
            </a:r>
          </a:p>
          <a:p>
            <a:endParaRPr lang="en-GB" dirty="0"/>
          </a:p>
        </p:txBody>
      </p:sp>
      <p:sp>
        <p:nvSpPr>
          <p:cNvPr id="4" name="Slide Number Placeholder 3">
            <a:extLst>
              <a:ext uri="{FF2B5EF4-FFF2-40B4-BE49-F238E27FC236}">
                <a16:creationId xmlns:a16="http://schemas.microsoft.com/office/drawing/2014/main" id="{C88011CC-7FF2-7B4B-D46C-9BC7CEB6AC0E}"/>
              </a:ext>
            </a:extLst>
          </p:cNvPr>
          <p:cNvSpPr>
            <a:spLocks noGrp="1"/>
          </p:cNvSpPr>
          <p:nvPr>
            <p:ph type="sldNum" sz="quarter" idx="15"/>
          </p:nvPr>
        </p:nvSpPr>
        <p:spPr/>
        <p:txBody>
          <a:bodyPr/>
          <a:lstStyle/>
          <a:p>
            <a:fld id="{18D65601-5AE2-46FC-B138-694DDD2B510D}" type="slidenum">
              <a:rPr lang="en-US" smtClean="0"/>
              <a:pPr/>
              <a:t>16</a:t>
            </a:fld>
            <a:endParaRPr lang="en-US" dirty="0"/>
          </a:p>
        </p:txBody>
      </p:sp>
    </p:spTree>
    <p:extLst>
      <p:ext uri="{BB962C8B-B14F-4D97-AF65-F5344CB8AC3E}">
        <p14:creationId xmlns:p14="http://schemas.microsoft.com/office/powerpoint/2010/main" val="2064326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E3F85-A011-F61F-3B90-4005322B49D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9F9CB03-E79E-6150-6BD3-70815D15A6CB}"/>
              </a:ext>
            </a:extLst>
          </p:cNvPr>
          <p:cNvSpPr>
            <a:spLocks noGrp="1"/>
          </p:cNvSpPr>
          <p:nvPr>
            <p:ph sz="quarter" idx="12"/>
          </p:nvPr>
        </p:nvSpPr>
        <p:spPr/>
        <p:txBody>
          <a:bodyPr>
            <a:normAutofit fontScale="85000" lnSpcReduction="10000"/>
          </a:bodyPr>
          <a:lstStyle/>
          <a:p>
            <a:r>
              <a:rPr lang="en-GB" dirty="0"/>
              <a:t>Quigg, Z., </a:t>
            </a:r>
            <a:r>
              <a:rPr lang="en-GB" dirty="0" err="1"/>
              <a:t>Bellies,M</a:t>
            </a:r>
            <a:r>
              <a:rPr lang="en-GB" dirty="0"/>
              <a:t>., Butler, N., Wilson, C., Harris, J., Hearne, E., and Millings, M. (2025) ‘Adverse childhood experiences and violence and criminal justice outcomes in adulthood- the moderating role of protective and compensatory childhood experiences’ </a:t>
            </a:r>
            <a:r>
              <a:rPr lang="en-GB" i="1" dirty="0"/>
              <a:t>National Library of Medicine. </a:t>
            </a:r>
            <a:r>
              <a:rPr lang="en-GB" dirty="0"/>
              <a:t>Available at: </a:t>
            </a:r>
            <a:r>
              <a:rPr lang="en-GB" u="sng" dirty="0">
                <a:hlinkClick r:id="rId3"/>
              </a:rPr>
              <a:t>https://pmc.ncbi.nlm.nih.gov/articles/PMC12619370/?utm_source=copilot.com</a:t>
            </a:r>
            <a:r>
              <a:rPr lang="en-GB" dirty="0"/>
              <a:t> (Accessed: 30 April 2026).  </a:t>
            </a:r>
          </a:p>
          <a:p>
            <a:r>
              <a:rPr lang="en-GB" dirty="0"/>
              <a:t>Wilkinson, J., and Bowyer, S. (2017) ‘The impacts of abuse and neglect on children; and comparison of different placement options: Evidence Review’, </a:t>
            </a:r>
            <a:r>
              <a:rPr lang="en-GB" i="1" dirty="0"/>
              <a:t>Department of Education. </a:t>
            </a:r>
            <a:r>
              <a:rPr lang="en-GB" dirty="0"/>
              <a:t>Available at: </a:t>
            </a:r>
            <a:r>
              <a:rPr lang="en-GB" u="sng" dirty="0">
                <a:hlinkClick r:id="rId4"/>
              </a:rPr>
              <a:t>https://www.researchinpractice.org.uk/children/publications/2017/march/the-impacts-of-abuse-and-neglect-on-children-and-comparison-of-different-placement-options-evidence-review-open-access/?utm_source=copilot.com</a:t>
            </a:r>
            <a:r>
              <a:rPr lang="en-GB" dirty="0"/>
              <a:t> (Accessed: 3 May 2026). </a:t>
            </a:r>
          </a:p>
          <a:p>
            <a:r>
              <a:rPr lang="en-GB" dirty="0" err="1"/>
              <a:t>Ylitervo</a:t>
            </a:r>
            <a:r>
              <a:rPr lang="en-GB" dirty="0"/>
              <a:t>, L., </a:t>
            </a:r>
            <a:r>
              <a:rPr lang="en-GB" dirty="0" err="1"/>
              <a:t>Veijola</a:t>
            </a:r>
            <a:r>
              <a:rPr lang="en-GB" dirty="0"/>
              <a:t>, J., and Halt, A. (2023) ‘Emotional neglect and parents’ adverse childhood events’, </a:t>
            </a:r>
            <a:r>
              <a:rPr lang="en-GB" i="1" dirty="0"/>
              <a:t>European Psychiatry. </a:t>
            </a:r>
            <a:r>
              <a:rPr lang="en-GB" dirty="0"/>
              <a:t>Available at: </a:t>
            </a:r>
            <a:r>
              <a:rPr lang="en-GB" u="sng" dirty="0">
                <a:hlinkClick r:id="rId5"/>
              </a:rPr>
              <a:t>https://pmc.ncbi.nlm.nih.gov/articles/PMC10305758/</a:t>
            </a:r>
            <a:r>
              <a:rPr lang="en-GB" dirty="0"/>
              <a:t> (Accessed: 2 May 2026).  </a:t>
            </a:r>
          </a:p>
          <a:p>
            <a:endParaRPr lang="en-GB" dirty="0"/>
          </a:p>
        </p:txBody>
      </p:sp>
      <p:sp>
        <p:nvSpPr>
          <p:cNvPr id="4" name="Slide Number Placeholder 3">
            <a:extLst>
              <a:ext uri="{FF2B5EF4-FFF2-40B4-BE49-F238E27FC236}">
                <a16:creationId xmlns:a16="http://schemas.microsoft.com/office/drawing/2014/main" id="{4F703148-1DEA-D631-0C9F-E985E4914FAB}"/>
              </a:ext>
            </a:extLst>
          </p:cNvPr>
          <p:cNvSpPr>
            <a:spLocks noGrp="1"/>
          </p:cNvSpPr>
          <p:nvPr>
            <p:ph type="sldNum" sz="quarter" idx="15"/>
          </p:nvPr>
        </p:nvSpPr>
        <p:spPr/>
        <p:txBody>
          <a:bodyPr/>
          <a:lstStyle/>
          <a:p>
            <a:fld id="{18D65601-5AE2-46FC-B138-694DDD2B510D}" type="slidenum">
              <a:rPr lang="en-US" smtClean="0"/>
              <a:pPr/>
              <a:t>17</a:t>
            </a:fld>
            <a:endParaRPr lang="en-US" dirty="0"/>
          </a:p>
        </p:txBody>
      </p:sp>
    </p:spTree>
    <p:extLst>
      <p:ext uri="{BB962C8B-B14F-4D97-AF65-F5344CB8AC3E}">
        <p14:creationId xmlns:p14="http://schemas.microsoft.com/office/powerpoint/2010/main" val="4010292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6226C-C0F0-94E4-C029-4D77E537A681}"/>
              </a:ext>
            </a:extLst>
          </p:cNvPr>
          <p:cNvSpPr>
            <a:spLocks noGrp="1"/>
          </p:cNvSpPr>
          <p:nvPr>
            <p:ph type="title"/>
          </p:nvPr>
        </p:nvSpPr>
        <p:spPr>
          <a:xfrm>
            <a:off x="2157712" y="716123"/>
            <a:ext cx="4640418" cy="5407091"/>
          </a:xfrm>
        </p:spPr>
        <p:txBody>
          <a:bodyPr anchor="ctr">
            <a:normAutofit/>
          </a:bodyPr>
          <a:lstStyle/>
          <a:p>
            <a:r>
              <a:rPr lang="en-GB" dirty="0"/>
              <a:t>AI statement </a:t>
            </a:r>
          </a:p>
        </p:txBody>
      </p:sp>
      <p:sp>
        <p:nvSpPr>
          <p:cNvPr id="3" name="Content Placeholder 2">
            <a:extLst>
              <a:ext uri="{FF2B5EF4-FFF2-40B4-BE49-F238E27FC236}">
                <a16:creationId xmlns:a16="http://schemas.microsoft.com/office/drawing/2014/main" id="{208C1283-FD25-696F-5552-0367876818D6}"/>
              </a:ext>
            </a:extLst>
          </p:cNvPr>
          <p:cNvSpPr>
            <a:spLocks noGrp="1"/>
          </p:cNvSpPr>
          <p:nvPr>
            <p:ph sz="quarter" idx="12"/>
          </p:nvPr>
        </p:nvSpPr>
        <p:spPr>
          <a:xfrm>
            <a:off x="6388461" y="737115"/>
            <a:ext cx="4449712" cy="5407091"/>
          </a:xfrm>
        </p:spPr>
        <p:txBody>
          <a:bodyPr anchor="ctr">
            <a:normAutofit/>
          </a:bodyPr>
          <a:lstStyle/>
          <a:p>
            <a:pPr marL="0" indent="0">
              <a:buNone/>
            </a:pPr>
            <a:endParaRPr lang="en-GB" dirty="0"/>
          </a:p>
          <a:p>
            <a:pPr marL="0" indent="0">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dirty="0"/>
          </a:p>
        </p:txBody>
      </p:sp>
      <p:sp>
        <p:nvSpPr>
          <p:cNvPr id="4" name="Slide Number Placeholder 3">
            <a:extLst>
              <a:ext uri="{FF2B5EF4-FFF2-40B4-BE49-F238E27FC236}">
                <a16:creationId xmlns:a16="http://schemas.microsoft.com/office/drawing/2014/main" id="{38541212-4F08-8F9C-CA3C-B4DB30164174}"/>
              </a:ext>
            </a:extLst>
          </p:cNvPr>
          <p:cNvSpPr>
            <a:spLocks noGrp="1"/>
          </p:cNvSpPr>
          <p:nvPr>
            <p:ph type="sldNum" sz="quarter" idx="15"/>
          </p:nvPr>
        </p:nvSpPr>
        <p:spPr>
          <a:xfrm>
            <a:off x="412136" y="5943601"/>
            <a:ext cx="968983" cy="651912"/>
          </a:xfrm>
        </p:spPr>
        <p:txBody>
          <a:bodyPr anchor="ctr">
            <a:normAutofit/>
          </a:bodyPr>
          <a:lstStyle/>
          <a:p>
            <a:pPr>
              <a:spcAft>
                <a:spcPts val="600"/>
              </a:spcAft>
            </a:pPr>
            <a:fld id="{18D65601-5AE2-46FC-B138-694DDD2B510D}" type="slidenum">
              <a:rPr lang="en-US" smtClean="0"/>
              <a:pPr>
                <a:spcAft>
                  <a:spcPts val="600"/>
                </a:spcAft>
              </a:pPr>
              <a:t>18</a:t>
            </a:fld>
            <a:endParaRPr lang="en-US"/>
          </a:p>
        </p:txBody>
      </p:sp>
    </p:spTree>
    <p:extLst>
      <p:ext uri="{BB962C8B-B14F-4D97-AF65-F5344CB8AC3E}">
        <p14:creationId xmlns:p14="http://schemas.microsoft.com/office/powerpoint/2010/main" val="3353986530"/>
      </p:ext>
    </p:extLst>
  </p:cSld>
  <p:clrMapOvr>
    <a:masterClrMapping/>
  </p:clrMapOvr>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a18e32ed5dde5046989defa2fe355b0a">
  <xsd:schema xmlns:xsd="http://www.w3.org/2001/XMLSchema" xmlns:xs="http://www.w3.org/2001/XMLSchema" xmlns:p="http://schemas.microsoft.com/office/2006/metadata/properties" xmlns:ns3="3ef5847a-e696-4fee-a2c0-6c3f87568321" targetNamespace="http://schemas.microsoft.com/office/2006/metadata/properties" ma:root="true" ma:fieldsID="57b0fc56259d80c616c7b01922a9db39"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Location" ma:index="17"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DB7358-0BCB-4DEB-B717-C1D7CC555F05}">
  <ds:schemaRefs>
    <ds:schemaRef ds:uri="http://www.w3.org/XML/1998/namespace"/>
    <ds:schemaRef ds:uri="http://schemas.microsoft.com/office/2006/documentManagement/types"/>
    <ds:schemaRef ds:uri="http://purl.org/dc/terms/"/>
    <ds:schemaRef ds:uri="http://schemas.microsoft.com/office/infopath/2007/PartnerControls"/>
    <ds:schemaRef ds:uri="http://purl.org/dc/elements/1.1/"/>
    <ds:schemaRef ds:uri="http://purl.org/dc/dcmitype/"/>
    <ds:schemaRef ds:uri="http://schemas.openxmlformats.org/package/2006/metadata/core-properties"/>
    <ds:schemaRef ds:uri="3ef5847a-e696-4fee-a2c0-6c3f87568321"/>
    <ds:schemaRef ds:uri="http://schemas.microsoft.com/office/2006/metadata/properties"/>
  </ds:schemaRefs>
</ds:datastoreItem>
</file>

<file path=customXml/itemProps2.xml><?xml version="1.0" encoding="utf-8"?>
<ds:datastoreItem xmlns:ds="http://schemas.openxmlformats.org/officeDocument/2006/customXml" ds:itemID="{6DE3707C-8CAB-4302-B7E1-D32E1543E05C}">
  <ds:schemaRefs>
    <ds:schemaRef ds:uri="http://schemas.microsoft.com/sharepoint/v3/contenttype/forms"/>
  </ds:schemaRefs>
</ds:datastoreItem>
</file>

<file path=customXml/itemProps3.xml><?xml version="1.0" encoding="utf-8"?>
<ds:datastoreItem xmlns:ds="http://schemas.openxmlformats.org/officeDocument/2006/customXml" ds:itemID="{F7F72F42-A139-4B59-8147-EEF521245C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{B20CEC3A-78FC-4DB5-9BC2-5CDEF4F84A0C}TF3977e381-cba5-49b1-ba43-b5d865517af907ebbda9_win32-372d4d6ae720</Template>
  <TotalTime>189</TotalTime>
  <Words>4717</Words>
  <Application>Microsoft Office PowerPoint</Application>
  <PresentationFormat>Widescreen</PresentationFormat>
  <Paragraphs>151</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Tisa Offc Serif Pro</vt:lpstr>
      <vt:lpstr>Univers Light</vt:lpstr>
      <vt:lpstr>Wingdings</vt:lpstr>
      <vt:lpstr>Custom</vt:lpstr>
      <vt:lpstr>Adverse childhood experiences(ACE’s) and the link to crime </vt:lpstr>
      <vt:lpstr>Adverse Childhood Experiences (ACEs)</vt:lpstr>
      <vt:lpstr>Adverse Childhood Experiences (ACEs)</vt:lpstr>
      <vt:lpstr>Abuse </vt:lpstr>
      <vt:lpstr>Abuse </vt:lpstr>
      <vt:lpstr>Substance misuse </vt:lpstr>
      <vt:lpstr>Substance misuse </vt:lpstr>
      <vt:lpstr>Neglect</vt:lpstr>
      <vt:lpstr>Conclusion </vt:lpstr>
      <vt:lpstr>Thank you for listening </vt:lpstr>
      <vt:lpstr>Reference list </vt:lpstr>
      <vt:lpstr>Reference list </vt:lpstr>
      <vt:lpstr>Reference list </vt:lpstr>
      <vt:lpstr>Reference list </vt:lpstr>
      <vt:lpstr>Reference list </vt:lpstr>
      <vt:lpstr>Reference list </vt:lpstr>
      <vt:lpstr>Reference list </vt:lpstr>
      <vt:lpstr>AI statement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Molly Roberts (2403730)</dc:creator>
  <cp:lastModifiedBy>Molly Roberts (2403730)</cp:lastModifiedBy>
  <cp:revision>10</cp:revision>
  <dcterms:created xsi:type="dcterms:W3CDTF">2026-04-30T10:07:54Z</dcterms:created>
  <dcterms:modified xsi:type="dcterms:W3CDTF">2026-05-05T01:02:20Z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