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80" d="100"/>
          <a:sy n="80" d="100"/>
        </p:scale>
        <p:origin x="-96" y="-6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notesMaster" Target="notesMasters/notesMaster1.xml"/><Relationship Id="rId34" Type="http://schemas.openxmlformats.org/officeDocument/2006/relationships/handoutMaster" Target="handoutMasters/handoutMaster1.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25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GB">
              <a:latin typeface="Calibri" charset="0"/>
            </a:endParaRPr>
          </a:p>
        </p:txBody>
      </p:sp>
      <p:sp>
        <p:nvSpPr>
          <p:cNvPr id="225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charset="0"/>
                <a:ea typeface="ＭＳ Ｐゴシック" charset="0"/>
                <a:cs typeface="ＭＳ Ｐゴシック" charset="0"/>
              </a:defRPr>
            </a:lvl1pPr>
            <a:lvl2pPr marL="742950" indent="-285750">
              <a:defRPr sz="3600">
                <a:solidFill>
                  <a:schemeClr val="tx1"/>
                </a:solidFill>
                <a:latin typeface="Arial" charset="0"/>
                <a:ea typeface="ＭＳ Ｐゴシック" charset="0"/>
              </a:defRPr>
            </a:lvl2pPr>
            <a:lvl3pPr marL="1143000" indent="-228600">
              <a:defRPr sz="3600">
                <a:solidFill>
                  <a:schemeClr val="tx1"/>
                </a:solidFill>
                <a:latin typeface="Arial" charset="0"/>
                <a:ea typeface="ＭＳ Ｐゴシック" charset="0"/>
              </a:defRPr>
            </a:lvl3pPr>
            <a:lvl4pPr marL="1600200" indent="-228600">
              <a:defRPr sz="3600">
                <a:solidFill>
                  <a:schemeClr val="tx1"/>
                </a:solidFill>
                <a:latin typeface="Arial" charset="0"/>
                <a:ea typeface="ＭＳ Ｐゴシック" charset="0"/>
              </a:defRPr>
            </a:lvl4pPr>
            <a:lvl5pPr marL="2057400" indent="-228600">
              <a:defRPr sz="3600">
                <a:solidFill>
                  <a:schemeClr val="tx1"/>
                </a:solidFill>
                <a:latin typeface="Arial" charset="0"/>
                <a:ea typeface="ＭＳ Ｐゴシック" charset="0"/>
              </a:defRPr>
            </a:lvl5pPr>
            <a:lvl6pPr marL="2514600" indent="-228600" eaLnBrk="0" fontAlgn="base" hangingPunct="0">
              <a:spcBef>
                <a:spcPct val="0"/>
              </a:spcBef>
              <a:spcAft>
                <a:spcPct val="0"/>
              </a:spcAft>
              <a:defRPr sz="3600">
                <a:solidFill>
                  <a:schemeClr val="tx1"/>
                </a:solidFill>
                <a:latin typeface="Arial" charset="0"/>
                <a:ea typeface="ＭＳ Ｐゴシック" charset="0"/>
              </a:defRPr>
            </a:lvl6pPr>
            <a:lvl7pPr marL="2971800" indent="-228600" eaLnBrk="0" fontAlgn="base" hangingPunct="0">
              <a:spcBef>
                <a:spcPct val="0"/>
              </a:spcBef>
              <a:spcAft>
                <a:spcPct val="0"/>
              </a:spcAft>
              <a:defRPr sz="3600">
                <a:solidFill>
                  <a:schemeClr val="tx1"/>
                </a:solidFill>
                <a:latin typeface="Arial" charset="0"/>
                <a:ea typeface="ＭＳ Ｐゴシック" charset="0"/>
              </a:defRPr>
            </a:lvl7pPr>
            <a:lvl8pPr marL="3429000" indent="-228600" eaLnBrk="0" fontAlgn="base" hangingPunct="0">
              <a:spcBef>
                <a:spcPct val="0"/>
              </a:spcBef>
              <a:spcAft>
                <a:spcPct val="0"/>
              </a:spcAft>
              <a:defRPr sz="3600">
                <a:solidFill>
                  <a:schemeClr val="tx1"/>
                </a:solidFill>
                <a:latin typeface="Arial" charset="0"/>
                <a:ea typeface="ＭＳ Ｐゴシック" charset="0"/>
              </a:defRPr>
            </a:lvl8pPr>
            <a:lvl9pPr marL="3886200" indent="-228600" eaLnBrk="0" fontAlgn="base" hangingPunct="0">
              <a:spcBef>
                <a:spcPct val="0"/>
              </a:spcBef>
              <a:spcAft>
                <a:spcPct val="0"/>
              </a:spcAft>
              <a:defRPr sz="3600">
                <a:solidFill>
                  <a:schemeClr val="tx1"/>
                </a:solidFill>
                <a:latin typeface="Arial" charset="0"/>
                <a:ea typeface="ＭＳ Ｐゴシック" charset="0"/>
              </a:defRPr>
            </a:lvl9pPr>
          </a:lstStyle>
          <a:p>
            <a:fld id="{E5B439C7-CD36-054A-8B72-7DAF4416B153}" type="slidenum">
              <a:rPr lang="en-GB" sz="1200"/>
              <a:pPr/>
              <a:t>2</a:t>
            </a:fld>
            <a:endParaRPr lang="en-GB"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25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GB">
              <a:latin typeface="Calibri" charset="0"/>
            </a:endParaRPr>
          </a:p>
        </p:txBody>
      </p:sp>
      <p:sp>
        <p:nvSpPr>
          <p:cNvPr id="225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charset="0"/>
                <a:ea typeface="ＭＳ Ｐゴシック" charset="0"/>
                <a:cs typeface="ＭＳ Ｐゴシック" charset="0"/>
              </a:defRPr>
            </a:lvl1pPr>
            <a:lvl2pPr marL="742950" indent="-285750">
              <a:defRPr sz="3600">
                <a:solidFill>
                  <a:schemeClr val="tx1"/>
                </a:solidFill>
                <a:latin typeface="Arial" charset="0"/>
                <a:ea typeface="ＭＳ Ｐゴシック" charset="0"/>
              </a:defRPr>
            </a:lvl2pPr>
            <a:lvl3pPr marL="1143000" indent="-228600">
              <a:defRPr sz="3600">
                <a:solidFill>
                  <a:schemeClr val="tx1"/>
                </a:solidFill>
                <a:latin typeface="Arial" charset="0"/>
                <a:ea typeface="ＭＳ Ｐゴシック" charset="0"/>
              </a:defRPr>
            </a:lvl3pPr>
            <a:lvl4pPr marL="1600200" indent="-228600">
              <a:defRPr sz="3600">
                <a:solidFill>
                  <a:schemeClr val="tx1"/>
                </a:solidFill>
                <a:latin typeface="Arial" charset="0"/>
                <a:ea typeface="ＭＳ Ｐゴシック" charset="0"/>
              </a:defRPr>
            </a:lvl4pPr>
            <a:lvl5pPr marL="2057400" indent="-228600">
              <a:defRPr sz="3600">
                <a:solidFill>
                  <a:schemeClr val="tx1"/>
                </a:solidFill>
                <a:latin typeface="Arial" charset="0"/>
                <a:ea typeface="ＭＳ Ｐゴシック" charset="0"/>
              </a:defRPr>
            </a:lvl5pPr>
            <a:lvl6pPr marL="2514600" indent="-228600" eaLnBrk="0" fontAlgn="base" hangingPunct="0">
              <a:spcBef>
                <a:spcPct val="0"/>
              </a:spcBef>
              <a:spcAft>
                <a:spcPct val="0"/>
              </a:spcAft>
              <a:defRPr sz="3600">
                <a:solidFill>
                  <a:schemeClr val="tx1"/>
                </a:solidFill>
                <a:latin typeface="Arial" charset="0"/>
                <a:ea typeface="ＭＳ Ｐゴシック" charset="0"/>
              </a:defRPr>
            </a:lvl6pPr>
            <a:lvl7pPr marL="2971800" indent="-228600" eaLnBrk="0" fontAlgn="base" hangingPunct="0">
              <a:spcBef>
                <a:spcPct val="0"/>
              </a:spcBef>
              <a:spcAft>
                <a:spcPct val="0"/>
              </a:spcAft>
              <a:defRPr sz="3600">
                <a:solidFill>
                  <a:schemeClr val="tx1"/>
                </a:solidFill>
                <a:latin typeface="Arial" charset="0"/>
                <a:ea typeface="ＭＳ Ｐゴシック" charset="0"/>
              </a:defRPr>
            </a:lvl7pPr>
            <a:lvl8pPr marL="3429000" indent="-228600" eaLnBrk="0" fontAlgn="base" hangingPunct="0">
              <a:spcBef>
                <a:spcPct val="0"/>
              </a:spcBef>
              <a:spcAft>
                <a:spcPct val="0"/>
              </a:spcAft>
              <a:defRPr sz="3600">
                <a:solidFill>
                  <a:schemeClr val="tx1"/>
                </a:solidFill>
                <a:latin typeface="Arial" charset="0"/>
                <a:ea typeface="ＭＳ Ｐゴシック" charset="0"/>
              </a:defRPr>
            </a:lvl8pPr>
            <a:lvl9pPr marL="3886200" indent="-228600" eaLnBrk="0" fontAlgn="base" hangingPunct="0">
              <a:spcBef>
                <a:spcPct val="0"/>
              </a:spcBef>
              <a:spcAft>
                <a:spcPct val="0"/>
              </a:spcAft>
              <a:defRPr sz="3600">
                <a:solidFill>
                  <a:schemeClr val="tx1"/>
                </a:solidFill>
                <a:latin typeface="Arial" charset="0"/>
                <a:ea typeface="ＭＳ Ｐゴシック" charset="0"/>
              </a:defRPr>
            </a:lvl9pPr>
          </a:lstStyle>
          <a:p>
            <a:fld id="{E5B439C7-CD36-054A-8B72-7DAF4416B153}" type="slidenum">
              <a:rPr lang="en-GB" sz="1200"/>
              <a:pPr/>
              <a:t>31</a:t>
            </a:fld>
            <a:endParaRPr lang="en-GB"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22/06/20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22/06/20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22/06/20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22/06/20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22/06/20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122238"/>
            <a:ext cx="8229600" cy="60086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3"/>
          <p:cNvSpPr>
            <a:spLocks noGrp="1"/>
          </p:cNvSpPr>
          <p:nvPr>
            <p:ph type="dt" sz="half" idx="10"/>
          </p:nvPr>
        </p:nvSpPr>
        <p:spPr/>
        <p:txBody>
          <a:bodyPr/>
          <a:lstStyle>
            <a:lvl1pPr>
              <a:defRPr/>
            </a:lvl1pPr>
          </a:lstStyle>
          <a:p>
            <a:pPr>
              <a:defRPr/>
            </a:pPr>
            <a:endParaRPr lang="en-US" altLang="en-US"/>
          </a:p>
        </p:txBody>
      </p:sp>
      <p:sp>
        <p:nvSpPr>
          <p:cNvPr id="4" name="Footer Placeholder 4"/>
          <p:cNvSpPr>
            <a:spLocks noGrp="1"/>
          </p:cNvSpPr>
          <p:nvPr>
            <p:ph type="ftr" sz="quarter" idx="11"/>
          </p:nvPr>
        </p:nvSpPr>
        <p:spPr>
          <a:xfrm>
            <a:off x="609600" y="6042025"/>
            <a:ext cx="4622800" cy="365125"/>
          </a:xfrm>
          <a:prstGeom prst="rect">
            <a:avLst/>
          </a:prstGeom>
        </p:spPr>
        <p:txBody>
          <a:bodyPr/>
          <a:lstStyle>
            <a:lvl1pPr>
              <a:defRPr/>
            </a:lvl1pPr>
          </a:lstStyle>
          <a:p>
            <a:pPr>
              <a:defRPr/>
            </a:pPr>
            <a:endParaRPr lang="en-US" altLang="en-US"/>
          </a:p>
        </p:txBody>
      </p:sp>
      <p:sp>
        <p:nvSpPr>
          <p:cNvPr id="5" name="Slide Number Placeholder 5"/>
          <p:cNvSpPr>
            <a:spLocks noGrp="1"/>
          </p:cNvSpPr>
          <p:nvPr>
            <p:ph type="sldNum" sz="quarter" idx="12"/>
          </p:nvPr>
        </p:nvSpPr>
        <p:spPr/>
        <p:txBody>
          <a:bodyPr/>
          <a:lstStyle>
            <a:lvl1pPr>
              <a:defRPr/>
            </a:lvl1pPr>
          </a:lstStyle>
          <a:p>
            <a:pPr>
              <a:defRPr/>
            </a:pPr>
            <a:fld id="{F2E76AC3-E55A-7049-B0BD-2A2040BAFA7B}" type="slidenum">
              <a:rPr lang="en-US"/>
              <a:pPr>
                <a:defRPr/>
              </a:pPr>
              <a:t>‹#›</a:t>
            </a:fld>
            <a:endParaRPr lang="en-US"/>
          </a:p>
        </p:txBody>
      </p:sp>
    </p:spTree>
    <p:extLst>
      <p:ext uri="{BB962C8B-B14F-4D97-AF65-F5344CB8AC3E}">
        <p14:creationId xmlns:p14="http://schemas.microsoft.com/office/powerpoint/2010/main" val="108039785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smtClean="0">
                <a:solidFill>
                  <a:schemeClr val="accent2"/>
                </a:solidFill>
              </a:rPr>
              <a:t>LCBB4003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smtClean="0">
                <a:solidFill>
                  <a:schemeClr val="accent2"/>
                </a:solidFill>
              </a:rPr>
              <a:t>Introducing the Modern Workplace</a:t>
            </a:r>
            <a:endParaRPr lang="en-GB" altLang="en-US" sz="3600" b="1" dirty="0">
              <a:solidFill>
                <a:schemeClr val="accent2"/>
              </a:solidFill>
            </a:endParaRPr>
          </a:p>
          <a:p>
            <a:pPr eaLnBrk="1" hangingPunct="1"/>
            <a:r>
              <a:rPr lang="en-GB" altLang="en-US" dirty="0">
                <a:solidFill>
                  <a:schemeClr val="accent2"/>
                </a:solidFill>
              </a:rPr>
              <a:t>Week </a:t>
            </a:r>
            <a:r>
              <a:rPr lang="en-GB" altLang="en-US" dirty="0" smtClean="0">
                <a:solidFill>
                  <a:schemeClr val="accent2"/>
                </a:solidFill>
              </a:rPr>
              <a:t>2 (Set 2.4)</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smtClean="0">
                <a:solidFill>
                  <a:schemeClr val="accent2"/>
                </a:solidFill>
              </a:rPr>
              <a:t>Business Organisation  </a:t>
            </a:r>
            <a:br>
              <a:rPr lang="en-GB" altLang="en-US" sz="4800" b="1" dirty="0" smtClean="0">
                <a:solidFill>
                  <a:schemeClr val="accent2"/>
                </a:solidFill>
              </a:rPr>
            </a:br>
            <a:r>
              <a:rPr lang="en-GB" altLang="en-US" sz="4800" b="1" dirty="0" smtClean="0">
                <a:solidFill>
                  <a:schemeClr val="accent2"/>
                </a:solidFill>
              </a:rPr>
              <a:t>&amp; Structure</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323528" y="836712"/>
            <a:ext cx="8382000" cy="1219200"/>
          </a:xfrm>
        </p:spPr>
        <p:txBody>
          <a:bodyPr/>
          <a:lstStyle/>
          <a:p>
            <a:r>
              <a:rPr lang="en-GB" sz="4000" dirty="0">
                <a:solidFill>
                  <a:srgbClr val="00B050"/>
                </a:solidFill>
                <a:latin typeface="Myriad Pro"/>
                <a:cs typeface="Myriad Pro"/>
              </a:rPr>
              <a:t>The different types, size and scope of  organisations.</a:t>
            </a:r>
            <a:br>
              <a:rPr lang="en-GB" sz="4000" dirty="0">
                <a:solidFill>
                  <a:srgbClr val="00B050"/>
                </a:solidFill>
                <a:latin typeface="Myriad Pro"/>
                <a:cs typeface="Myriad Pro"/>
              </a:rPr>
            </a:br>
            <a:endParaRPr lang="en-GB" sz="4000" dirty="0">
              <a:solidFill>
                <a:srgbClr val="00B050"/>
              </a:solidFill>
              <a:latin typeface="Myriad Pro"/>
              <a:cs typeface="Myriad Pro"/>
            </a:endParaRPr>
          </a:p>
        </p:txBody>
      </p:sp>
      <p:sp>
        <p:nvSpPr>
          <p:cNvPr id="3" name="Content Placeholder 2"/>
          <p:cNvSpPr>
            <a:spLocks noGrp="1"/>
          </p:cNvSpPr>
          <p:nvPr>
            <p:ph idx="1"/>
          </p:nvPr>
        </p:nvSpPr>
        <p:spPr>
          <a:xfrm>
            <a:off x="228600" y="1752600"/>
            <a:ext cx="8763000" cy="4953000"/>
          </a:xfrm>
        </p:spPr>
        <p:txBody>
          <a:bodyPr/>
          <a:lstStyle/>
          <a:p>
            <a:pPr marL="0" indent="0">
              <a:buFont typeface="Wingdings 3" panose="05040102010807070707" pitchFamily="18" charset="2"/>
              <a:buNone/>
              <a:defRPr/>
            </a:pPr>
            <a:endParaRPr lang="en-GB" sz="2400" dirty="0" smtClean="0">
              <a:solidFill>
                <a:srgbClr val="FF0000"/>
              </a:solidFill>
              <a:latin typeface="Myriad Pro"/>
              <a:ea typeface="+mj-ea"/>
              <a:cs typeface="Myriad Pro"/>
            </a:endParaRPr>
          </a:p>
          <a:p>
            <a:pPr marL="0" indent="0">
              <a:buFont typeface="Wingdings 3" panose="05040102010807070707" pitchFamily="18" charset="2"/>
              <a:buNone/>
              <a:defRPr/>
            </a:pPr>
            <a:endParaRPr lang="en-GB" sz="2800" u="sng" dirty="0">
              <a:solidFill>
                <a:srgbClr val="C00000"/>
              </a:solidFill>
              <a:latin typeface="Myriad Pro"/>
              <a:ea typeface="+mj-ea"/>
              <a:cs typeface="Myriad Pro"/>
            </a:endParaRPr>
          </a:p>
          <a:p>
            <a:pPr>
              <a:buFont typeface="Wingdings" panose="05000000000000000000" pitchFamily="2" charset="2"/>
              <a:buChar char="§"/>
              <a:defRPr/>
            </a:pPr>
            <a:r>
              <a:rPr lang="en-GB" sz="2800" dirty="0" smtClean="0">
                <a:solidFill>
                  <a:srgbClr val="C00000"/>
                </a:solidFill>
                <a:latin typeface="Myriad Pro"/>
                <a:ea typeface="+mj-ea"/>
                <a:cs typeface="Myriad Pro"/>
              </a:rPr>
              <a:t>Different Types of organisations. </a:t>
            </a:r>
          </a:p>
          <a:p>
            <a:pPr>
              <a:buFont typeface="Wingdings" panose="05000000000000000000" pitchFamily="2" charset="2"/>
              <a:buChar char="§"/>
              <a:defRPr/>
            </a:pPr>
            <a:r>
              <a:rPr lang="en-GB" altLang="en-US" sz="2800" dirty="0" smtClean="0">
                <a:solidFill>
                  <a:srgbClr val="C00000"/>
                </a:solidFill>
                <a:latin typeface="Myriad Pro"/>
                <a:ea typeface="+mn-ea"/>
                <a:cs typeface="Myriad Pro"/>
              </a:rPr>
              <a:t>Size and Scope of Organisation.</a:t>
            </a:r>
          </a:p>
          <a:p>
            <a:pPr marL="0" indent="0">
              <a:buFont typeface="Wingdings 3" panose="05040102010807070707" pitchFamily="18" charset="2"/>
              <a:buNone/>
              <a:defRPr/>
            </a:pPr>
            <a:r>
              <a:rPr lang="en-GB" altLang="en-US" sz="2800" dirty="0" smtClean="0">
                <a:solidFill>
                  <a:srgbClr val="C00000"/>
                </a:solidFill>
                <a:latin typeface="Arial" charset="0"/>
                <a:ea typeface="+mn-ea"/>
                <a:cs typeface="Arial" charset="0"/>
              </a:rPr>
              <a:t/>
            </a:r>
            <a:br>
              <a:rPr lang="en-GB" altLang="en-US" sz="2800" dirty="0" smtClean="0">
                <a:solidFill>
                  <a:srgbClr val="C00000"/>
                </a:solidFill>
                <a:latin typeface="Arial" charset="0"/>
                <a:ea typeface="+mn-ea"/>
                <a:cs typeface="Arial" charset="0"/>
              </a:rPr>
            </a:br>
            <a:endParaRPr lang="en-GB" sz="2800" dirty="0">
              <a:solidFill>
                <a:srgbClr val="C00000"/>
              </a:solidFill>
              <a:latin typeface="Myriad Pro"/>
              <a:ea typeface="+mn-ea"/>
              <a:cs typeface="Myriad Pro"/>
            </a:endParaRPr>
          </a:p>
        </p:txBody>
      </p:sp>
      <p:sp>
        <p:nvSpPr>
          <p:cNvPr id="4" name="Slide Number Placeholder 4"/>
          <p:cNvSpPr>
            <a:spLocks noGrp="1"/>
          </p:cNvSpPr>
          <p:nvPr>
            <p:ph type="sldNum" sz="quarter" idx="12"/>
          </p:nvPr>
        </p:nvSpPr>
        <p:spPr>
          <a:xfrm>
            <a:off x="7956550" y="6401643"/>
            <a:ext cx="730250" cy="339725"/>
          </a:xfrm>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234074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3"/>
          <p:cNvSpPr>
            <a:spLocks noGrp="1" noChangeArrowheads="1"/>
          </p:cNvSpPr>
          <p:nvPr>
            <p:ph/>
          </p:nvPr>
        </p:nvSpPr>
        <p:spPr>
          <a:xfrm>
            <a:off x="38100" y="1981200"/>
            <a:ext cx="8839200" cy="4419600"/>
          </a:xfrm>
        </p:spPr>
        <p:txBody>
          <a:bodyPr/>
          <a:lstStyle/>
          <a:p>
            <a:pPr algn="just" eaLnBrk="1" hangingPunct="1">
              <a:buFont typeface="Arial" charset="0"/>
              <a:buChar char="•"/>
            </a:pPr>
            <a:endParaRPr lang="en-GB" sz="2400" dirty="0">
              <a:solidFill>
                <a:srgbClr val="C00000"/>
              </a:solidFill>
              <a:latin typeface="Myriad Pro"/>
              <a:cs typeface="Myriad Pro"/>
            </a:endParaRPr>
          </a:p>
          <a:p>
            <a:pPr algn="just" eaLnBrk="1" hangingPunct="1">
              <a:buFont typeface="Wingdings" charset="0"/>
              <a:buChar char="§"/>
            </a:pPr>
            <a:r>
              <a:rPr lang="en-GB" sz="2800" dirty="0">
                <a:solidFill>
                  <a:srgbClr val="002060"/>
                </a:solidFill>
                <a:latin typeface="Myriad Pro"/>
                <a:cs typeface="Myriad Pro"/>
              </a:rPr>
              <a:t>Differences between profit and not for profit and non-government organisations (NGOs).</a:t>
            </a:r>
          </a:p>
          <a:p>
            <a:pPr algn="just" eaLnBrk="1" hangingPunct="1">
              <a:buFont typeface="Wingdings" charset="0"/>
              <a:buChar char="§"/>
            </a:pPr>
            <a:r>
              <a:rPr lang="en-GB" sz="2800" dirty="0">
                <a:solidFill>
                  <a:srgbClr val="002060"/>
                </a:solidFill>
                <a:latin typeface="Myriad Pro"/>
                <a:cs typeface="Myriad Pro"/>
              </a:rPr>
              <a:t>Micro, small, medium-sized enterprises (SMEs).</a:t>
            </a:r>
          </a:p>
          <a:p>
            <a:pPr algn="just" eaLnBrk="1" hangingPunct="1">
              <a:buFont typeface="Wingdings" charset="0"/>
              <a:buChar char="§"/>
            </a:pPr>
            <a:r>
              <a:rPr lang="en-GB" sz="2800" dirty="0">
                <a:solidFill>
                  <a:srgbClr val="002060"/>
                </a:solidFill>
                <a:latin typeface="Myriad Pro"/>
                <a:cs typeface="Myriad Pro"/>
              </a:rPr>
              <a:t>The range of legal structures associated with different forms of business: sole traders, partnerships and private limited companies.</a:t>
            </a:r>
          </a:p>
          <a:p>
            <a:pPr algn="just" eaLnBrk="1" hangingPunct="1">
              <a:buFont typeface="Arial" charset="0"/>
              <a:buChar char="•"/>
            </a:pPr>
            <a:endParaRPr lang="en-US" sz="2800" dirty="0">
              <a:solidFill>
                <a:srgbClr val="002060"/>
              </a:solidFill>
              <a:latin typeface="Myriad Pro"/>
              <a:cs typeface="Myriad Pro"/>
            </a:endParaRPr>
          </a:p>
        </p:txBody>
      </p:sp>
      <p:sp>
        <p:nvSpPr>
          <p:cNvPr id="23554" name="Rectangle 2"/>
          <p:cNvSpPr>
            <a:spLocks noGrp="1" noChangeArrowheads="1"/>
          </p:cNvSpPr>
          <p:nvPr>
            <p:ph type="title" idx="4294967295"/>
          </p:nvPr>
        </p:nvSpPr>
        <p:spPr>
          <a:xfrm>
            <a:off x="304800" y="685800"/>
            <a:ext cx="8610600" cy="1447800"/>
          </a:xfrm>
        </p:spPr>
        <p:txBody>
          <a:bodyPr/>
          <a:lstStyle/>
          <a:p>
            <a:pPr eaLnBrk="1" hangingPunct="1"/>
            <a:r>
              <a:rPr lang="en-US" sz="4000" dirty="0">
                <a:solidFill>
                  <a:srgbClr val="C00000"/>
                </a:solidFill>
                <a:latin typeface="Myriad Pro"/>
                <a:cs typeface="Myriad Pro"/>
              </a:rPr>
              <a:t>Different Types of </a:t>
            </a:r>
            <a:r>
              <a:rPr lang="en-US" sz="4000" dirty="0" err="1" smtClean="0">
                <a:solidFill>
                  <a:srgbClr val="C00000"/>
                </a:solidFill>
                <a:latin typeface="Myriad Pro"/>
                <a:cs typeface="Myriad Pro"/>
              </a:rPr>
              <a:t>Organisations</a:t>
            </a:r>
            <a:r>
              <a:rPr lang="en-US" sz="4000" dirty="0" smtClean="0">
                <a:solidFill>
                  <a:srgbClr val="C00000"/>
                </a:solidFill>
                <a:latin typeface="Myriad Pro"/>
                <a:cs typeface="Myriad Pro"/>
              </a:rPr>
              <a:t> </a:t>
            </a:r>
            <a:r>
              <a:rPr lang="en-US" sz="4000" dirty="0">
                <a:solidFill>
                  <a:srgbClr val="C00000"/>
                </a:solidFill>
                <a:latin typeface="Myriad Pro"/>
                <a:cs typeface="Myriad Pro"/>
              </a:rPr>
              <a:t>&amp;  </a:t>
            </a:r>
            <a:r>
              <a:rPr lang="en-GB" sz="4000" dirty="0">
                <a:solidFill>
                  <a:srgbClr val="C00000"/>
                </a:solidFill>
                <a:latin typeface="Myriad Pro"/>
                <a:cs typeface="Myriad Pro"/>
              </a:rPr>
              <a:t>Size and Scope of Organisation.</a:t>
            </a:r>
            <a:br>
              <a:rPr lang="en-GB" sz="4000" dirty="0">
                <a:solidFill>
                  <a:srgbClr val="C00000"/>
                </a:solidFill>
                <a:latin typeface="Myriad Pro"/>
                <a:cs typeface="Myriad Pro"/>
              </a:rPr>
            </a:br>
            <a:r>
              <a:rPr lang="en-US" sz="4000" dirty="0">
                <a:solidFill>
                  <a:srgbClr val="C00000"/>
                </a:solidFill>
                <a:latin typeface="Myriad Pro"/>
                <a:cs typeface="Myriad Pro"/>
              </a:rPr>
              <a:t/>
            </a:r>
            <a:br>
              <a:rPr lang="en-US" sz="4000" dirty="0">
                <a:solidFill>
                  <a:srgbClr val="C00000"/>
                </a:solidFill>
                <a:latin typeface="Myriad Pro"/>
                <a:cs typeface="Myriad Pro"/>
              </a:rPr>
            </a:br>
            <a:endParaRPr lang="en-US" sz="4000" dirty="0">
              <a:solidFill>
                <a:srgbClr val="C00000"/>
              </a:solidFill>
              <a:latin typeface="Myriad Pro"/>
              <a:cs typeface="Myriad Pro"/>
            </a:endParaRPr>
          </a:p>
        </p:txBody>
      </p:sp>
      <p:sp>
        <p:nvSpPr>
          <p:cNvPr id="4" name="Slide Number Placeholder 4"/>
          <p:cNvSpPr>
            <a:spLocks noGrp="1"/>
          </p:cNvSpPr>
          <p:nvPr>
            <p:ph type="sldNum" sz="quarter" idx="12"/>
          </p:nvPr>
        </p:nvSpPr>
        <p:spPr>
          <a:xfrm>
            <a:off x="7956550" y="6381750"/>
            <a:ext cx="730250" cy="339725"/>
          </a:xfrm>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7222550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xfrm>
            <a:off x="304800" y="381000"/>
            <a:ext cx="8610600" cy="914400"/>
          </a:xfrm>
        </p:spPr>
        <p:txBody>
          <a:bodyPr/>
          <a:lstStyle/>
          <a:p>
            <a:pPr algn="ctr" eaLnBrk="1" hangingPunct="1"/>
            <a:r>
              <a:rPr lang="en-US" sz="4000" dirty="0">
                <a:solidFill>
                  <a:srgbClr val="002060"/>
                </a:solidFill>
                <a:latin typeface="Myriad Pro"/>
                <a:cs typeface="Myriad Pro"/>
              </a:rPr>
              <a:t>Types of organizations </a:t>
            </a:r>
            <a:endParaRPr lang="en-US" sz="4000" dirty="0">
              <a:solidFill>
                <a:srgbClr val="C00000"/>
              </a:solidFill>
              <a:latin typeface="Myriad Pro"/>
              <a:cs typeface="Myriad Pro"/>
            </a:endParaRPr>
          </a:p>
        </p:txBody>
      </p:sp>
      <p:sp>
        <p:nvSpPr>
          <p:cNvPr id="4" name="Rectangle 3"/>
          <p:cNvSpPr/>
          <p:nvPr/>
        </p:nvSpPr>
        <p:spPr>
          <a:xfrm>
            <a:off x="2555776" y="1268760"/>
            <a:ext cx="3911600" cy="8604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latin typeface="Myriad Pro"/>
                <a:cs typeface="Myriad Pro"/>
              </a:rPr>
              <a:t>Types of organizations </a:t>
            </a:r>
          </a:p>
        </p:txBody>
      </p:sp>
      <p:sp>
        <p:nvSpPr>
          <p:cNvPr id="5" name="Rectangle 4"/>
          <p:cNvSpPr/>
          <p:nvPr/>
        </p:nvSpPr>
        <p:spPr>
          <a:xfrm>
            <a:off x="5343426" y="2810223"/>
            <a:ext cx="22479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latin typeface="Myriad Pro"/>
                <a:cs typeface="Myriad Pro"/>
              </a:rPr>
              <a:t>Public Sector</a:t>
            </a:r>
          </a:p>
        </p:txBody>
      </p:sp>
      <p:sp>
        <p:nvSpPr>
          <p:cNvPr id="6" name="Rectangle 5"/>
          <p:cNvSpPr/>
          <p:nvPr/>
        </p:nvSpPr>
        <p:spPr>
          <a:xfrm>
            <a:off x="1717576" y="2891185"/>
            <a:ext cx="230981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latin typeface="Myriad Pro"/>
                <a:cs typeface="Myriad Pro"/>
              </a:rPr>
              <a:t>Private Sector</a:t>
            </a:r>
          </a:p>
        </p:txBody>
      </p:sp>
      <p:sp>
        <p:nvSpPr>
          <p:cNvPr id="7" name="Rectangle 6"/>
          <p:cNvSpPr/>
          <p:nvPr/>
        </p:nvSpPr>
        <p:spPr>
          <a:xfrm>
            <a:off x="3552726" y="4570760"/>
            <a:ext cx="2051050" cy="873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latin typeface="Myriad Pro"/>
                <a:cs typeface="Myriad Pro"/>
              </a:rPr>
              <a:t>Non- Profit Making</a:t>
            </a:r>
          </a:p>
        </p:txBody>
      </p:sp>
      <p:sp>
        <p:nvSpPr>
          <p:cNvPr id="8" name="Rectangle 7"/>
          <p:cNvSpPr/>
          <p:nvPr/>
        </p:nvSpPr>
        <p:spPr>
          <a:xfrm>
            <a:off x="896839" y="4543773"/>
            <a:ext cx="199231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latin typeface="Myriad Pro"/>
                <a:cs typeface="Myriad Pro"/>
              </a:rPr>
              <a:t>Profit-Making</a:t>
            </a:r>
          </a:p>
        </p:txBody>
      </p:sp>
      <p:cxnSp>
        <p:nvCxnSpPr>
          <p:cNvPr id="10" name="Straight Arrow Connector 9"/>
          <p:cNvCxnSpPr/>
          <p:nvPr/>
        </p:nvCxnSpPr>
        <p:spPr>
          <a:xfrm flipH="1">
            <a:off x="2871689" y="2129185"/>
            <a:ext cx="1589087" cy="787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511576" y="2129185"/>
            <a:ext cx="1854200" cy="6651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1966814" y="3805585"/>
            <a:ext cx="1046162" cy="7524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3012976" y="3819873"/>
            <a:ext cx="1295400" cy="7239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4" name="Slide Number Placeholder 4"/>
          <p:cNvSpPr>
            <a:spLocks noGrp="1"/>
          </p:cNvSpPr>
          <p:nvPr>
            <p:ph type="sldNum" sz="quarter" idx="12"/>
          </p:nvPr>
        </p:nvSpPr>
        <p:spPr>
          <a:xfrm>
            <a:off x="7956550" y="6381750"/>
            <a:ext cx="730250" cy="339725"/>
          </a:xfrm>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74910261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3"/>
          <p:cNvSpPr>
            <a:spLocks noGrp="1" noChangeArrowheads="1"/>
          </p:cNvSpPr>
          <p:nvPr>
            <p:ph/>
          </p:nvPr>
        </p:nvSpPr>
        <p:spPr>
          <a:xfrm>
            <a:off x="152400" y="1447800"/>
            <a:ext cx="8839200" cy="4285456"/>
          </a:xfrm>
        </p:spPr>
        <p:txBody>
          <a:bodyPr/>
          <a:lstStyle/>
          <a:p>
            <a:pPr marL="0" indent="0" algn="just" eaLnBrk="1" hangingPunct="1">
              <a:buFont typeface="Wingdings 3" charset="0"/>
              <a:buNone/>
            </a:pPr>
            <a:r>
              <a:rPr lang="en-US" sz="2400" dirty="0">
                <a:solidFill>
                  <a:srgbClr val="002060"/>
                </a:solidFill>
                <a:latin typeface="Myriad Pro"/>
                <a:cs typeface="Myriad Pro"/>
              </a:rPr>
              <a:t>Organizations:</a:t>
            </a:r>
          </a:p>
          <a:p>
            <a:pPr marL="0" indent="0" algn="just" eaLnBrk="1" hangingPunct="1">
              <a:buFont typeface="Wingdings" charset="0"/>
              <a:buChar char="q"/>
            </a:pPr>
            <a:r>
              <a:rPr lang="en-US" sz="2400" dirty="0">
                <a:solidFill>
                  <a:srgbClr val="002060"/>
                </a:solidFill>
                <a:latin typeface="Myriad Pro"/>
                <a:cs typeface="Myriad Pro"/>
              </a:rPr>
              <a:t>An </a:t>
            </a:r>
            <a:r>
              <a:rPr lang="en-US" sz="2400" dirty="0" err="1" smtClean="0">
                <a:solidFill>
                  <a:srgbClr val="002060"/>
                </a:solidFill>
                <a:latin typeface="Myriad Pro"/>
                <a:cs typeface="Myriad Pro"/>
              </a:rPr>
              <a:t>organisation</a:t>
            </a:r>
            <a:r>
              <a:rPr lang="en-US" sz="2400" dirty="0" smtClean="0">
                <a:solidFill>
                  <a:srgbClr val="002060"/>
                </a:solidFill>
                <a:latin typeface="Myriad Pro"/>
                <a:cs typeface="Myriad Pro"/>
              </a:rPr>
              <a:t> </a:t>
            </a:r>
            <a:r>
              <a:rPr lang="en-US" sz="2400" dirty="0">
                <a:solidFill>
                  <a:srgbClr val="002060"/>
                </a:solidFill>
                <a:latin typeface="Myriad Pro"/>
                <a:cs typeface="Myriad Pro"/>
              </a:rPr>
              <a:t>is a collection of people working together in a coordinated and structured fashion to achieve one or more goals</a:t>
            </a:r>
            <a:r>
              <a:rPr lang="en-US" sz="2400" dirty="0" smtClean="0">
                <a:solidFill>
                  <a:srgbClr val="002060"/>
                </a:solidFill>
                <a:latin typeface="Myriad Pro"/>
                <a:cs typeface="Myriad Pro"/>
              </a:rPr>
              <a:t>.</a:t>
            </a:r>
            <a:endParaRPr lang="en-US" sz="2400" dirty="0">
              <a:solidFill>
                <a:srgbClr val="002060"/>
              </a:solidFill>
              <a:latin typeface="Myriad Pro"/>
              <a:cs typeface="Myriad Pro"/>
            </a:endParaRPr>
          </a:p>
          <a:p>
            <a:pPr marL="0" indent="0" algn="just" eaLnBrk="1" hangingPunct="1">
              <a:buFont typeface="Wingdings 3" charset="0"/>
              <a:buNone/>
            </a:pPr>
            <a:r>
              <a:rPr lang="en-US" sz="2400" dirty="0">
                <a:solidFill>
                  <a:srgbClr val="002060"/>
                </a:solidFill>
                <a:latin typeface="Myriad Pro"/>
                <a:cs typeface="Myriad Pro"/>
              </a:rPr>
              <a:t>Business </a:t>
            </a:r>
            <a:r>
              <a:rPr lang="en-US" sz="2400" dirty="0" err="1" smtClean="0">
                <a:solidFill>
                  <a:srgbClr val="002060"/>
                </a:solidFill>
                <a:latin typeface="Myriad Pro"/>
                <a:cs typeface="Myriad Pro"/>
              </a:rPr>
              <a:t>Organisations</a:t>
            </a:r>
            <a:r>
              <a:rPr lang="en-US" sz="2400" dirty="0">
                <a:solidFill>
                  <a:srgbClr val="002060"/>
                </a:solidFill>
                <a:latin typeface="Myriad Pro"/>
                <a:cs typeface="Myriad Pro"/>
              </a:rPr>
              <a:t>:</a:t>
            </a:r>
          </a:p>
          <a:p>
            <a:pPr marL="0" indent="0" algn="just" eaLnBrk="1" hangingPunct="1">
              <a:buFont typeface="Wingdings" charset="0"/>
              <a:buChar char="q"/>
            </a:pPr>
            <a:r>
              <a:rPr lang="en-GB" sz="2400" dirty="0">
                <a:solidFill>
                  <a:srgbClr val="002060"/>
                </a:solidFill>
                <a:latin typeface="Myriad Pro"/>
                <a:cs typeface="Myriad Pro"/>
              </a:rPr>
              <a:t>A business organisation is an individual or group of people that collaborate to achieve certain commercial goals. Some business organizations are formed to earn income for owners. Other business </a:t>
            </a:r>
            <a:r>
              <a:rPr lang="en-GB" sz="2400" dirty="0" smtClean="0">
                <a:solidFill>
                  <a:srgbClr val="002060"/>
                </a:solidFill>
                <a:latin typeface="Myriad Pro"/>
                <a:cs typeface="Myriad Pro"/>
              </a:rPr>
              <a:t>organisations</a:t>
            </a:r>
            <a:r>
              <a:rPr lang="en-GB" sz="2400" dirty="0">
                <a:solidFill>
                  <a:srgbClr val="002060"/>
                </a:solidFill>
                <a:latin typeface="Myriad Pro"/>
                <a:cs typeface="Myriad Pro"/>
              </a:rPr>
              <a:t>, are formed for public purposes called non </a:t>
            </a:r>
            <a:r>
              <a:rPr lang="en-GB" sz="2400" dirty="0" smtClean="0">
                <a:solidFill>
                  <a:srgbClr val="002060"/>
                </a:solidFill>
                <a:latin typeface="Myriad Pro"/>
                <a:cs typeface="Myriad Pro"/>
              </a:rPr>
              <a:t>profit organisations</a:t>
            </a:r>
            <a:r>
              <a:rPr lang="en-GB" sz="2400" dirty="0">
                <a:solidFill>
                  <a:srgbClr val="002060"/>
                </a:solidFill>
                <a:latin typeface="Myriad Pro"/>
                <a:cs typeface="Myriad Pro"/>
              </a:rPr>
              <a:t>.</a:t>
            </a:r>
          </a:p>
          <a:p>
            <a:pPr marL="0" indent="0" algn="just" eaLnBrk="1" hangingPunct="1">
              <a:buFont typeface="Wingdings" charset="0"/>
              <a:buChar char="q"/>
            </a:pPr>
            <a:endParaRPr lang="en-US" sz="2800" dirty="0">
              <a:solidFill>
                <a:srgbClr val="002060"/>
              </a:solidFill>
              <a:latin typeface="Myriad Pro"/>
              <a:cs typeface="Myriad Pro"/>
            </a:endParaRPr>
          </a:p>
        </p:txBody>
      </p:sp>
      <p:sp>
        <p:nvSpPr>
          <p:cNvPr id="25602" name="Rectangle 2"/>
          <p:cNvSpPr>
            <a:spLocks noGrp="1" noChangeArrowheads="1"/>
          </p:cNvSpPr>
          <p:nvPr>
            <p:ph type="title" idx="4294967295"/>
          </p:nvPr>
        </p:nvSpPr>
        <p:spPr>
          <a:xfrm>
            <a:off x="0" y="152400"/>
            <a:ext cx="8991600" cy="1295400"/>
          </a:xfrm>
        </p:spPr>
        <p:txBody>
          <a:bodyPr/>
          <a:lstStyle/>
          <a:p>
            <a:pPr eaLnBrk="1" hangingPunct="1"/>
            <a:r>
              <a:rPr lang="en-GB" sz="4000" dirty="0">
                <a:solidFill>
                  <a:srgbClr val="002060"/>
                </a:solidFill>
                <a:latin typeface="Myriad Pro"/>
                <a:cs typeface="Myriad Pro"/>
              </a:rPr>
              <a:t>Organisation and Business </a:t>
            </a:r>
            <a:r>
              <a:rPr lang="en-GB" sz="4000" dirty="0" smtClean="0">
                <a:solidFill>
                  <a:srgbClr val="002060"/>
                </a:solidFill>
                <a:latin typeface="Myriad Pro"/>
                <a:cs typeface="Myriad Pro"/>
              </a:rPr>
              <a:t>Organisation</a:t>
            </a:r>
            <a:endParaRPr lang="en-US" sz="4000" dirty="0">
              <a:solidFill>
                <a:srgbClr val="C00000"/>
              </a:solidFill>
              <a:latin typeface="Myriad Pro"/>
              <a:cs typeface="Myriad Pro"/>
            </a:endParaRPr>
          </a:p>
        </p:txBody>
      </p:sp>
    </p:spTree>
    <p:extLst>
      <p:ext uri="{BB962C8B-B14F-4D97-AF65-F5344CB8AC3E}">
        <p14:creationId xmlns:p14="http://schemas.microsoft.com/office/powerpoint/2010/main" val="390895628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Content Placeholder 1"/>
          <p:cNvSpPr>
            <a:spLocks noGrp="1"/>
          </p:cNvSpPr>
          <p:nvPr>
            <p:ph/>
          </p:nvPr>
        </p:nvSpPr>
        <p:spPr/>
        <p:txBody>
          <a:bodyPr/>
          <a:lstStyle/>
          <a:p>
            <a:pPr defTabSz="914400" eaLnBrk="1" hangingPunct="1">
              <a:spcBef>
                <a:spcPct val="20000"/>
              </a:spcBef>
              <a:buClrTx/>
              <a:buSzTx/>
              <a:buFont typeface="Wingdings 3" charset="0"/>
              <a:buNone/>
            </a:pPr>
            <a:endParaRPr lang="en-US" sz="3200" b="1" dirty="0">
              <a:solidFill>
                <a:srgbClr val="000000"/>
              </a:solidFill>
              <a:latin typeface="Calibri" charset="0"/>
            </a:endParaRPr>
          </a:p>
          <a:p>
            <a:pPr defTabSz="914400" eaLnBrk="1" hangingPunct="1">
              <a:spcBef>
                <a:spcPct val="20000"/>
              </a:spcBef>
              <a:buClrTx/>
              <a:buSzTx/>
              <a:buFont typeface="Wingdings 3" charset="0"/>
              <a:buNone/>
            </a:pPr>
            <a:endParaRPr lang="en-US" sz="3200" b="1" dirty="0">
              <a:solidFill>
                <a:srgbClr val="000000"/>
              </a:solidFill>
              <a:latin typeface="Calibri" charset="0"/>
            </a:endParaRPr>
          </a:p>
          <a:p>
            <a:pPr defTabSz="914400" eaLnBrk="1" hangingPunct="1">
              <a:spcBef>
                <a:spcPct val="20000"/>
              </a:spcBef>
              <a:buClrTx/>
              <a:buSzTx/>
              <a:buFont typeface="Wingdings 3" charset="0"/>
              <a:buNone/>
            </a:pPr>
            <a:endParaRPr lang="en-US" sz="3200" b="1" dirty="0">
              <a:solidFill>
                <a:srgbClr val="000000"/>
              </a:solidFill>
              <a:latin typeface="Calibri" charset="0"/>
            </a:endParaRPr>
          </a:p>
          <a:p>
            <a:pPr defTabSz="914400" eaLnBrk="1" hangingPunct="1">
              <a:spcBef>
                <a:spcPct val="20000"/>
              </a:spcBef>
              <a:buClrTx/>
              <a:buSzTx/>
              <a:buFont typeface="Wingdings 3" charset="0"/>
              <a:buNone/>
            </a:pPr>
            <a:endParaRPr lang="en-US" sz="3200" b="1" dirty="0">
              <a:solidFill>
                <a:srgbClr val="000000"/>
              </a:solidFill>
              <a:latin typeface="Calibri" charset="0"/>
            </a:endParaRPr>
          </a:p>
          <a:p>
            <a:pPr defTabSz="914400" eaLnBrk="1" hangingPunct="1">
              <a:spcBef>
                <a:spcPct val="20000"/>
              </a:spcBef>
              <a:buClrTx/>
              <a:buSzTx/>
              <a:buFont typeface="Wingdings 3" charset="0"/>
              <a:buNone/>
            </a:pPr>
            <a:endParaRPr lang="en-US" sz="3200" b="1" dirty="0">
              <a:solidFill>
                <a:srgbClr val="000000"/>
              </a:solidFill>
              <a:latin typeface="Calibri" charset="0"/>
            </a:endParaRPr>
          </a:p>
          <a:p>
            <a:pPr defTabSz="914400" eaLnBrk="1" hangingPunct="1">
              <a:spcBef>
                <a:spcPct val="20000"/>
              </a:spcBef>
              <a:buClrTx/>
              <a:buSzTx/>
              <a:buFont typeface="Wingdings 3" charset="0"/>
              <a:buNone/>
            </a:pPr>
            <a:endParaRPr lang="en-US" sz="3200" b="1" dirty="0">
              <a:solidFill>
                <a:srgbClr val="000000"/>
              </a:solidFill>
              <a:latin typeface="Calibri" charset="0"/>
            </a:endParaRPr>
          </a:p>
          <a:p>
            <a:pPr defTabSz="914400" eaLnBrk="1" hangingPunct="1">
              <a:spcBef>
                <a:spcPct val="20000"/>
              </a:spcBef>
              <a:buClrTx/>
              <a:buSzTx/>
              <a:buFont typeface="Wingdings 3" charset="0"/>
              <a:buNone/>
            </a:pPr>
            <a:endParaRPr lang="en-US" sz="3200" b="1" dirty="0">
              <a:solidFill>
                <a:srgbClr val="000000"/>
              </a:solidFill>
              <a:latin typeface="Calibri" charset="0"/>
            </a:endParaRPr>
          </a:p>
          <a:p>
            <a:pPr algn="ctr" defTabSz="914400" eaLnBrk="1" hangingPunct="1">
              <a:spcBef>
                <a:spcPct val="20000"/>
              </a:spcBef>
              <a:buClrTx/>
              <a:buSzTx/>
              <a:buFont typeface="Wingdings 3" charset="0"/>
              <a:buNone/>
            </a:pPr>
            <a:endParaRPr lang="en-US" sz="2400" dirty="0">
              <a:solidFill>
                <a:srgbClr val="000000"/>
              </a:solidFill>
              <a:latin typeface="Arial" charset="0"/>
              <a:cs typeface="Arial" charset="0"/>
            </a:endParaRPr>
          </a:p>
          <a:p>
            <a:pPr algn="ctr" eaLnBrk="1" hangingPunct="1">
              <a:buNone/>
            </a:pPr>
            <a:r>
              <a:rPr lang="en-US" sz="2800" b="1" dirty="0">
                <a:solidFill>
                  <a:srgbClr val="002060"/>
                </a:solidFill>
                <a:latin typeface="Myriad Pro"/>
                <a:cs typeface="Myriad Pro"/>
              </a:rPr>
              <a:t>The term </a:t>
            </a:r>
            <a:r>
              <a:rPr lang="en-US" sz="2800" b="1" dirty="0" smtClean="0">
                <a:solidFill>
                  <a:srgbClr val="002060"/>
                </a:solidFill>
                <a:cs typeface="Myriad Pro"/>
              </a:rPr>
              <a:t>‘</a:t>
            </a:r>
            <a:r>
              <a:rPr lang="en-US" sz="2800" b="1" dirty="0" err="1" smtClean="0">
                <a:solidFill>
                  <a:srgbClr val="002060"/>
                </a:solidFill>
                <a:cs typeface="Myriad Pro"/>
              </a:rPr>
              <a:t>Or</a:t>
            </a:r>
            <a:r>
              <a:rPr lang="en-US" sz="2800" b="1" dirty="0" err="1" smtClean="0">
                <a:solidFill>
                  <a:srgbClr val="002060"/>
                </a:solidFill>
                <a:latin typeface="Myriad Pro"/>
                <a:cs typeface="Myriad Pro"/>
              </a:rPr>
              <a:t>ganisation</a:t>
            </a:r>
            <a:r>
              <a:rPr lang="en-US" sz="2800" b="1" dirty="0" smtClean="0">
                <a:solidFill>
                  <a:srgbClr val="002060"/>
                </a:solidFill>
                <a:latin typeface="Myriad Pro"/>
                <a:cs typeface="Myriad Pro"/>
              </a:rPr>
              <a:t>’ may refer </a:t>
            </a:r>
            <a:r>
              <a:rPr lang="en-US" sz="2800" b="1" dirty="0">
                <a:solidFill>
                  <a:srgbClr val="002060"/>
                </a:solidFill>
                <a:latin typeface="Myriad Pro"/>
                <a:cs typeface="Myriad Pro"/>
              </a:rPr>
              <a:t>to how a business is structured</a:t>
            </a:r>
            <a:r>
              <a:rPr lang="en-US" sz="2800" dirty="0">
                <a:solidFill>
                  <a:srgbClr val="002060"/>
                </a:solidFill>
                <a:latin typeface="Myriad Pro"/>
                <a:cs typeface="Myriad Pro"/>
              </a:rPr>
              <a:t>.</a:t>
            </a:r>
          </a:p>
        </p:txBody>
      </p:sp>
      <p:pic>
        <p:nvPicPr>
          <p:cNvPr id="26626" name="Picture 2" descr="a8f1964f-c8e3-497e-9107-a87246d5dbce.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692150"/>
            <a:ext cx="5400675" cy="359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628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381000" y="381000"/>
            <a:ext cx="8382000" cy="990600"/>
          </a:xfrm>
        </p:spPr>
        <p:txBody>
          <a:bodyPr/>
          <a:lstStyle/>
          <a:p>
            <a:r>
              <a:rPr lang="en-US" sz="4000" dirty="0">
                <a:solidFill>
                  <a:srgbClr val="002060"/>
                </a:solidFill>
                <a:latin typeface="Myriad Pro"/>
                <a:cs typeface="Myriad Pro"/>
              </a:rPr>
              <a:t>Profit organization</a:t>
            </a:r>
            <a:r>
              <a:rPr lang="en-US" dirty="0">
                <a:solidFill>
                  <a:srgbClr val="002060"/>
                </a:solidFill>
                <a:latin typeface="Arial" charset="0"/>
                <a:cs typeface="Arial" charset="0"/>
              </a:rPr>
              <a:t>.</a:t>
            </a:r>
            <a:endParaRPr lang="en-GB" dirty="0">
              <a:solidFill>
                <a:srgbClr val="002060"/>
              </a:solidFill>
              <a:latin typeface="Arial" charset="0"/>
              <a:cs typeface="Arial" charset="0"/>
            </a:endParaRPr>
          </a:p>
        </p:txBody>
      </p:sp>
      <p:sp>
        <p:nvSpPr>
          <p:cNvPr id="11267" name="Content Placeholder 2"/>
          <p:cNvSpPr>
            <a:spLocks noGrp="1"/>
          </p:cNvSpPr>
          <p:nvPr>
            <p:ph idx="1"/>
          </p:nvPr>
        </p:nvSpPr>
        <p:spPr>
          <a:xfrm>
            <a:off x="609600" y="1676400"/>
            <a:ext cx="8229600" cy="4800600"/>
          </a:xfrm>
        </p:spPr>
        <p:txBody>
          <a:bodyPr/>
          <a:lstStyle/>
          <a:p>
            <a:pPr algn="just">
              <a:buFont typeface="Wingdings" panose="05000000000000000000" pitchFamily="2" charset="2"/>
              <a:buChar char="q"/>
              <a:defRPr/>
            </a:pPr>
            <a:r>
              <a:rPr lang="en-GB" altLang="en-US" sz="2800" dirty="0" smtClean="0">
                <a:latin typeface="Myriad Pro"/>
                <a:ea typeface="+mn-ea"/>
                <a:cs typeface="Myriad Pro"/>
              </a:rPr>
              <a:t>A profit organization is one that generates more money than it expends. </a:t>
            </a:r>
            <a:r>
              <a:rPr lang="en-GB" altLang="en-US" sz="2800" dirty="0" smtClean="0">
                <a:latin typeface="Myriad Pro"/>
                <a:ea typeface="+mn-ea"/>
                <a:cs typeface="Myriad Pro"/>
              </a:rPr>
              <a:t>Profitable </a:t>
            </a:r>
            <a:r>
              <a:rPr lang="en-GB" altLang="en-US" sz="2800" dirty="0" smtClean="0">
                <a:latin typeface="Myriad Pro"/>
                <a:ea typeface="+mn-ea"/>
                <a:cs typeface="Myriad Pro"/>
              </a:rPr>
              <a:t>organisations </a:t>
            </a:r>
            <a:r>
              <a:rPr lang="en-GB" altLang="en-US" sz="2800" dirty="0" smtClean="0">
                <a:latin typeface="Myriad Pro"/>
                <a:ea typeface="+mn-ea"/>
                <a:cs typeface="Myriad Pro"/>
              </a:rPr>
              <a:t>are businesses that use a variety of tactics to make a profit. </a:t>
            </a:r>
          </a:p>
          <a:p>
            <a:pPr algn="just">
              <a:buFont typeface="Wingdings" panose="05000000000000000000" pitchFamily="2" charset="2"/>
              <a:buChar char="q"/>
              <a:defRPr/>
            </a:pPr>
            <a:r>
              <a:rPr lang="en-GB" altLang="en-US" sz="2800" dirty="0" smtClean="0">
                <a:latin typeface="Myriad Pro"/>
                <a:ea typeface="+mn-ea"/>
                <a:cs typeface="Myriad Pro"/>
              </a:rPr>
              <a:t>Businesses may use different managerial styles and leadership approaches to increase employee motivation and satisfaction, which </a:t>
            </a:r>
            <a:r>
              <a:rPr lang="en-GB" altLang="en-US" sz="2800" dirty="0" smtClean="0">
                <a:latin typeface="Myriad Pro"/>
                <a:ea typeface="+mn-ea"/>
                <a:cs typeface="Myriad Pro"/>
              </a:rPr>
              <a:t>may increase </a:t>
            </a:r>
            <a:r>
              <a:rPr lang="en-GB" altLang="en-US" sz="2800" dirty="0" smtClean="0">
                <a:latin typeface="Myriad Pro"/>
                <a:ea typeface="+mn-ea"/>
                <a:cs typeface="Myriad Pro"/>
              </a:rPr>
              <a:t>worker productivity, </a:t>
            </a:r>
            <a:r>
              <a:rPr lang="en-GB" altLang="en-US" sz="2800" dirty="0" smtClean="0">
                <a:latin typeface="Myriad Pro"/>
                <a:ea typeface="+mn-ea"/>
                <a:cs typeface="Myriad Pro"/>
              </a:rPr>
              <a:t>to gain return </a:t>
            </a:r>
            <a:r>
              <a:rPr lang="en-GB" altLang="en-US" sz="2800" dirty="0" smtClean="0">
                <a:latin typeface="Myriad Pro"/>
                <a:ea typeface="+mn-ea"/>
                <a:cs typeface="Myriad Pro"/>
              </a:rPr>
              <a:t>on investment (ROI). </a:t>
            </a:r>
          </a:p>
          <a:p>
            <a:pPr marL="0" indent="0" algn="just">
              <a:buFont typeface="Wingdings 3" panose="05040102010807070707" pitchFamily="18" charset="2"/>
              <a:buNone/>
              <a:defRPr/>
            </a:pPr>
            <a:endParaRPr lang="en-GB" altLang="en-US" sz="2400" dirty="0" smtClean="0">
              <a:latin typeface="Myriad Pro"/>
              <a:ea typeface="+mn-ea"/>
              <a:cs typeface="Myriad Pro"/>
            </a:endParaRPr>
          </a:p>
          <a:p>
            <a:pPr algn="just">
              <a:buFont typeface="Wingdings 3" panose="05040102010807070707" pitchFamily="18" charset="2"/>
              <a:buChar char=""/>
              <a:defRPr/>
            </a:pPr>
            <a:endParaRPr lang="en-GB" altLang="en-US" sz="2400" dirty="0" smtClean="0">
              <a:latin typeface="Arial" charset="0"/>
              <a:ea typeface="+mn-ea"/>
              <a:cs typeface="Arial" charset="0"/>
            </a:endParaRPr>
          </a:p>
        </p:txBody>
      </p:sp>
      <p:sp>
        <p:nvSpPr>
          <p:cNvPr id="4" name="Slide Number Placeholder 4"/>
          <p:cNvSpPr>
            <a:spLocks noGrp="1"/>
          </p:cNvSpPr>
          <p:nvPr>
            <p:ph type="sldNum" sz="quarter" idx="12"/>
          </p:nvPr>
        </p:nvSpPr>
        <p:spPr>
          <a:xfrm>
            <a:off x="7956550" y="6381750"/>
            <a:ext cx="730250" cy="339725"/>
          </a:xfrm>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208509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457200" y="609600"/>
            <a:ext cx="8229600" cy="914400"/>
          </a:xfrm>
        </p:spPr>
        <p:txBody>
          <a:bodyPr/>
          <a:lstStyle/>
          <a:p>
            <a:r>
              <a:rPr lang="en-US" sz="4000" dirty="0">
                <a:solidFill>
                  <a:srgbClr val="002060"/>
                </a:solidFill>
                <a:latin typeface="Myriad Pro"/>
                <a:cs typeface="Myriad Pro"/>
              </a:rPr>
              <a:t>Non-profit </a:t>
            </a:r>
            <a:r>
              <a:rPr lang="en-US" sz="4000" dirty="0" err="1" smtClean="0">
                <a:solidFill>
                  <a:srgbClr val="002060"/>
                </a:solidFill>
                <a:latin typeface="Myriad Pro"/>
                <a:cs typeface="Myriad Pro"/>
              </a:rPr>
              <a:t>organisation</a:t>
            </a:r>
            <a:r>
              <a:rPr lang="en-US" sz="4000" dirty="0">
                <a:solidFill>
                  <a:srgbClr val="002060"/>
                </a:solidFill>
                <a:latin typeface="Myriad Pro"/>
                <a:cs typeface="Myriad Pro"/>
              </a:rPr>
              <a:t>.</a:t>
            </a:r>
            <a:endParaRPr lang="en-GB" sz="4000" dirty="0">
              <a:solidFill>
                <a:srgbClr val="002060"/>
              </a:solidFill>
              <a:latin typeface="Myriad Pro"/>
              <a:cs typeface="Myriad Pro"/>
            </a:endParaRPr>
          </a:p>
        </p:txBody>
      </p:sp>
      <p:sp>
        <p:nvSpPr>
          <p:cNvPr id="28674" name="Content Placeholder 2"/>
          <p:cNvSpPr>
            <a:spLocks noGrp="1"/>
          </p:cNvSpPr>
          <p:nvPr>
            <p:ph idx="1"/>
          </p:nvPr>
        </p:nvSpPr>
        <p:spPr>
          <a:xfrm>
            <a:off x="457200" y="1752600"/>
            <a:ext cx="8153400" cy="3692624"/>
          </a:xfrm>
        </p:spPr>
        <p:txBody>
          <a:bodyPr/>
          <a:lstStyle/>
          <a:p>
            <a:pPr algn="just"/>
            <a:endParaRPr lang="en-GB" sz="2400" dirty="0">
              <a:latin typeface="Arial" charset="0"/>
              <a:cs typeface="Arial" charset="0"/>
            </a:endParaRPr>
          </a:p>
          <a:p>
            <a:pPr>
              <a:buFont typeface="Wingdings" charset="0"/>
              <a:buChar char="q"/>
            </a:pPr>
            <a:r>
              <a:rPr lang="en-GB" sz="2800" dirty="0">
                <a:solidFill>
                  <a:srgbClr val="002060"/>
                </a:solidFill>
                <a:latin typeface="Myriad Pro"/>
                <a:cs typeface="Myriad Pro"/>
              </a:rPr>
              <a:t>Non-profit </a:t>
            </a:r>
            <a:r>
              <a:rPr lang="en-GB" sz="2800" dirty="0" smtClean="0">
                <a:solidFill>
                  <a:srgbClr val="002060"/>
                </a:solidFill>
                <a:latin typeface="Myriad Pro"/>
                <a:cs typeface="Myriad Pro"/>
              </a:rPr>
              <a:t>organisation </a:t>
            </a:r>
            <a:r>
              <a:rPr lang="en-GB" sz="2800" dirty="0">
                <a:solidFill>
                  <a:srgbClr val="002060"/>
                </a:solidFill>
                <a:latin typeface="Myriad Pro"/>
                <a:cs typeface="Myriad Pro"/>
              </a:rPr>
              <a:t>or not-for-profit </a:t>
            </a:r>
            <a:r>
              <a:rPr lang="en-GB" sz="2800" dirty="0" smtClean="0">
                <a:solidFill>
                  <a:srgbClr val="002060"/>
                </a:solidFill>
                <a:latin typeface="Myriad Pro"/>
                <a:cs typeface="Myriad Pro"/>
              </a:rPr>
              <a:t>organisation</a:t>
            </a:r>
            <a:r>
              <a:rPr lang="en-GB" sz="2800" dirty="0">
                <a:solidFill>
                  <a:srgbClr val="002060"/>
                </a:solidFill>
                <a:latin typeface="Myriad Pro"/>
                <a:cs typeface="Myriad Pro"/>
              </a:rPr>
              <a:t>: establishment run in a business-like manner, but profit is not the major objective</a:t>
            </a:r>
            <a:r>
              <a:rPr lang="en-GB" sz="2800" dirty="0" smtClean="0">
                <a:solidFill>
                  <a:srgbClr val="002060"/>
                </a:solidFill>
                <a:latin typeface="Myriad Pro"/>
                <a:cs typeface="Myriad Pro"/>
              </a:rPr>
              <a:t>.</a:t>
            </a:r>
            <a:endParaRPr lang="en-GB" sz="2800" dirty="0">
              <a:solidFill>
                <a:srgbClr val="002060"/>
              </a:solidFill>
              <a:latin typeface="Myriad Pro"/>
              <a:cs typeface="Myriad Pro"/>
            </a:endParaRPr>
          </a:p>
          <a:p>
            <a:pPr algn="just">
              <a:buFont typeface="Wingdings" charset="0"/>
              <a:buChar char="q"/>
            </a:pPr>
            <a:r>
              <a:rPr lang="en-GB" sz="2800" dirty="0">
                <a:solidFill>
                  <a:srgbClr val="002060"/>
                </a:solidFill>
                <a:latin typeface="Myriad Pro"/>
                <a:cs typeface="Myriad Pro"/>
              </a:rPr>
              <a:t>In economic terms, a non-profit </a:t>
            </a:r>
            <a:r>
              <a:rPr lang="en-GB" sz="2800" dirty="0" smtClean="0">
                <a:solidFill>
                  <a:srgbClr val="002060"/>
                </a:solidFill>
                <a:latin typeface="Myriad Pro"/>
                <a:cs typeface="Myriad Pro"/>
              </a:rPr>
              <a:t>organisation </a:t>
            </a:r>
            <a:r>
              <a:rPr lang="en-GB" sz="2800" dirty="0">
                <a:solidFill>
                  <a:srgbClr val="002060"/>
                </a:solidFill>
                <a:latin typeface="Myriad Pro"/>
                <a:cs typeface="Myriad Pro"/>
              </a:rPr>
              <a:t>uses its surplus </a:t>
            </a:r>
            <a:r>
              <a:rPr lang="en-GB" sz="2800" dirty="0" smtClean="0">
                <a:solidFill>
                  <a:srgbClr val="002060"/>
                </a:solidFill>
                <a:latin typeface="Myriad Pro"/>
                <a:cs typeface="Myriad Pro"/>
              </a:rPr>
              <a:t>revenue </a:t>
            </a:r>
            <a:r>
              <a:rPr lang="en-GB" sz="2800" dirty="0">
                <a:solidFill>
                  <a:srgbClr val="002060"/>
                </a:solidFill>
                <a:latin typeface="Myriad Pro"/>
                <a:cs typeface="Myriad Pro"/>
              </a:rPr>
              <a:t>to further </a:t>
            </a:r>
            <a:r>
              <a:rPr lang="en-GB" sz="2800" dirty="0" smtClean="0">
                <a:solidFill>
                  <a:srgbClr val="002060"/>
                </a:solidFill>
                <a:latin typeface="Myriad Pro"/>
                <a:cs typeface="Myriad Pro"/>
              </a:rPr>
              <a:t>its </a:t>
            </a:r>
            <a:r>
              <a:rPr lang="en-GB" sz="2800" dirty="0">
                <a:solidFill>
                  <a:srgbClr val="002060"/>
                </a:solidFill>
                <a:latin typeface="Myriad Pro"/>
                <a:cs typeface="Myriad Pro"/>
              </a:rPr>
              <a:t>purpose or mission.  </a:t>
            </a:r>
          </a:p>
          <a:p>
            <a:pPr marL="0" indent="0" algn="just">
              <a:buNone/>
            </a:pPr>
            <a:endParaRPr lang="en-GB" sz="2800" dirty="0">
              <a:latin typeface="Arial" charset="0"/>
              <a:cs typeface="Arial" charset="0"/>
            </a:endParaRPr>
          </a:p>
        </p:txBody>
      </p:sp>
    </p:spTree>
    <p:extLst>
      <p:ext uri="{BB962C8B-B14F-4D97-AF65-F5344CB8AC3E}">
        <p14:creationId xmlns:p14="http://schemas.microsoft.com/office/powerpoint/2010/main" val="673623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609600" y="762000"/>
            <a:ext cx="7924800" cy="914400"/>
          </a:xfrm>
        </p:spPr>
        <p:txBody>
          <a:bodyPr/>
          <a:lstStyle/>
          <a:p>
            <a:r>
              <a:rPr lang="en-GB" sz="4000" dirty="0">
                <a:solidFill>
                  <a:srgbClr val="002060"/>
                </a:solidFill>
                <a:latin typeface="Myriad Pro"/>
                <a:cs typeface="Myriad Pro"/>
              </a:rPr>
              <a:t>Not For Profit Businesses.</a:t>
            </a:r>
          </a:p>
        </p:txBody>
      </p:sp>
      <p:sp>
        <p:nvSpPr>
          <p:cNvPr id="29698" name="Content Placeholder 2"/>
          <p:cNvSpPr>
            <a:spLocks noGrp="1"/>
          </p:cNvSpPr>
          <p:nvPr>
            <p:ph idx="1"/>
          </p:nvPr>
        </p:nvSpPr>
        <p:spPr>
          <a:xfrm>
            <a:off x="609600" y="2057400"/>
            <a:ext cx="8001000" cy="4316413"/>
          </a:xfrm>
        </p:spPr>
        <p:txBody>
          <a:bodyPr/>
          <a:lstStyle/>
          <a:p>
            <a:pPr eaLnBrk="1" hangingPunct="1">
              <a:lnSpc>
                <a:spcPct val="90000"/>
              </a:lnSpc>
            </a:pPr>
            <a:endParaRPr lang="en-GB" sz="2400" dirty="0">
              <a:latin typeface="Arial" charset="0"/>
              <a:cs typeface="Arial" charset="0"/>
            </a:endParaRPr>
          </a:p>
          <a:p>
            <a:pPr eaLnBrk="1" hangingPunct="1">
              <a:lnSpc>
                <a:spcPct val="90000"/>
              </a:lnSpc>
              <a:buFont typeface="Wingdings" charset="0"/>
              <a:buChar char="q"/>
            </a:pPr>
            <a:r>
              <a:rPr lang="en-GB" sz="2800" dirty="0">
                <a:solidFill>
                  <a:srgbClr val="002060"/>
                </a:solidFill>
                <a:latin typeface="Myriad Pro"/>
                <a:cs typeface="Myriad Pro"/>
              </a:rPr>
              <a:t>Many </a:t>
            </a:r>
            <a:r>
              <a:rPr lang="en-GB" sz="2800" dirty="0" smtClean="0">
                <a:solidFill>
                  <a:srgbClr val="002060"/>
                </a:solidFill>
                <a:latin typeface="Myriad Pro"/>
                <a:cs typeface="Myriad Pro"/>
              </a:rPr>
              <a:t>charitable business </a:t>
            </a:r>
            <a:r>
              <a:rPr lang="en-GB" sz="2800" dirty="0">
                <a:solidFill>
                  <a:srgbClr val="002060"/>
                </a:solidFill>
                <a:latin typeface="Myriad Pro"/>
                <a:cs typeface="Myriad Pro"/>
              </a:rPr>
              <a:t>organisations are run as ‘not for profit’ operations.</a:t>
            </a:r>
          </a:p>
          <a:p>
            <a:pPr eaLnBrk="1" hangingPunct="1">
              <a:lnSpc>
                <a:spcPct val="90000"/>
              </a:lnSpc>
              <a:buFont typeface="Wingdings" charset="0"/>
              <a:buChar char="q"/>
            </a:pPr>
            <a:r>
              <a:rPr lang="en-GB" sz="2800" dirty="0">
                <a:solidFill>
                  <a:srgbClr val="002060"/>
                </a:solidFill>
                <a:latin typeface="Myriad Pro"/>
                <a:cs typeface="Myriad Pro"/>
              </a:rPr>
              <a:t>They typically receive donations or funds from groups or government.</a:t>
            </a:r>
          </a:p>
          <a:p>
            <a:pPr eaLnBrk="1" hangingPunct="1">
              <a:lnSpc>
                <a:spcPct val="90000"/>
              </a:lnSpc>
              <a:buFont typeface="Wingdings" charset="0"/>
              <a:buChar char="q"/>
            </a:pPr>
            <a:r>
              <a:rPr lang="en-GB" sz="2800" dirty="0">
                <a:solidFill>
                  <a:srgbClr val="002060"/>
                </a:solidFill>
                <a:latin typeface="Myriad Pro"/>
                <a:cs typeface="Myriad Pro"/>
              </a:rPr>
              <a:t>The organisation does not aim to generate profits.</a:t>
            </a:r>
          </a:p>
          <a:p>
            <a:pPr>
              <a:buFont typeface="Wingdings 3" charset="0"/>
              <a:buNone/>
            </a:pPr>
            <a:endParaRPr lang="en-GB" dirty="0">
              <a:latin typeface="Trebuchet MS" charset="0"/>
            </a:endParaRPr>
          </a:p>
        </p:txBody>
      </p:sp>
      <p:sp>
        <p:nvSpPr>
          <p:cNvPr id="4" name="Slide Number Placeholder 4"/>
          <p:cNvSpPr>
            <a:spLocks noGrp="1"/>
          </p:cNvSpPr>
          <p:nvPr>
            <p:ph type="sldNum" sz="quarter" idx="12"/>
          </p:nvPr>
        </p:nvSpPr>
        <p:spPr>
          <a:xfrm>
            <a:off x="7956550" y="6381750"/>
            <a:ext cx="730250" cy="339725"/>
          </a:xfrm>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01876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609600" y="152400"/>
            <a:ext cx="8077200" cy="990600"/>
          </a:xfrm>
        </p:spPr>
        <p:txBody>
          <a:bodyPr/>
          <a:lstStyle/>
          <a:p>
            <a:r>
              <a:rPr lang="en-GB" sz="4000" dirty="0">
                <a:solidFill>
                  <a:srgbClr val="002060"/>
                </a:solidFill>
                <a:latin typeface="Myriad Pro"/>
                <a:cs typeface="Myriad Pro"/>
              </a:rPr>
              <a:t>Charity</a:t>
            </a:r>
          </a:p>
        </p:txBody>
      </p:sp>
      <p:sp>
        <p:nvSpPr>
          <p:cNvPr id="25603" name="Content Placeholder 2"/>
          <p:cNvSpPr>
            <a:spLocks noGrp="1"/>
          </p:cNvSpPr>
          <p:nvPr>
            <p:ph idx="1"/>
          </p:nvPr>
        </p:nvSpPr>
        <p:spPr>
          <a:xfrm>
            <a:off x="609600" y="1066800"/>
            <a:ext cx="8229600" cy="5638800"/>
          </a:xfrm>
        </p:spPr>
        <p:txBody>
          <a:bodyPr/>
          <a:lstStyle/>
          <a:p>
            <a:pPr marL="0" indent="0">
              <a:buFont typeface="Wingdings 3" panose="05040102010807070707" pitchFamily="18" charset="2"/>
              <a:buNone/>
              <a:defRPr/>
            </a:pPr>
            <a:endParaRPr lang="en-GB" altLang="en-US" sz="2400" dirty="0" smtClean="0">
              <a:latin typeface="Myriad Pro"/>
              <a:ea typeface="+mn-ea"/>
              <a:cs typeface="Myriad Pro"/>
            </a:endParaRPr>
          </a:p>
          <a:p>
            <a:pPr>
              <a:buFont typeface="Wingdings" panose="05000000000000000000" pitchFamily="2" charset="2"/>
              <a:buChar char="q"/>
              <a:defRPr/>
            </a:pPr>
            <a:r>
              <a:rPr lang="en-GB" altLang="en-US" sz="2800" dirty="0" smtClean="0">
                <a:latin typeface="Myriad Pro"/>
                <a:ea typeface="+mn-ea"/>
                <a:cs typeface="Myriad Pro"/>
              </a:rPr>
              <a:t>Charity: Non-profit organization that collects donations in support of a cause.</a:t>
            </a:r>
          </a:p>
          <a:p>
            <a:pPr marL="0" indent="0">
              <a:buFont typeface="Wingdings 3" panose="05040102010807070707" pitchFamily="18" charset="2"/>
              <a:buNone/>
              <a:defRPr/>
            </a:pPr>
            <a:endParaRPr lang="en-GB" altLang="en-US" sz="2800" dirty="0" smtClean="0">
              <a:latin typeface="Myriad Pro"/>
              <a:ea typeface="+mn-ea"/>
              <a:cs typeface="Myriad Pro"/>
            </a:endParaRPr>
          </a:p>
          <a:p>
            <a:pPr>
              <a:buFont typeface="Wingdings" panose="05000000000000000000" pitchFamily="2" charset="2"/>
              <a:buChar char="§"/>
              <a:defRPr/>
            </a:pPr>
            <a:r>
              <a:rPr lang="en-GB" altLang="en-US" sz="2800" dirty="0" smtClean="0">
                <a:latin typeface="Myriad Pro"/>
                <a:ea typeface="+mn-ea"/>
                <a:cs typeface="Myriad Pro"/>
              </a:rPr>
              <a:t>Provide support for the welfare of society.</a:t>
            </a:r>
          </a:p>
          <a:p>
            <a:pPr>
              <a:buFont typeface="Wingdings" panose="05000000000000000000" pitchFamily="2" charset="2"/>
              <a:buChar char="§"/>
              <a:defRPr/>
            </a:pPr>
            <a:r>
              <a:rPr lang="en-GB" altLang="en-US" sz="2800" dirty="0" smtClean="0">
                <a:latin typeface="Myriad Pro"/>
                <a:ea typeface="+mn-ea"/>
                <a:cs typeface="Myriad Pro"/>
              </a:rPr>
              <a:t>Exemption </a:t>
            </a:r>
            <a:r>
              <a:rPr lang="en-GB" altLang="en-US" sz="2800" dirty="0" smtClean="0">
                <a:latin typeface="Myriad Pro"/>
                <a:ea typeface="+mn-ea"/>
                <a:cs typeface="Myriad Pro"/>
              </a:rPr>
              <a:t>from paying </a:t>
            </a:r>
            <a:r>
              <a:rPr lang="en-GB" altLang="en-US" sz="2800" dirty="0" smtClean="0">
                <a:latin typeface="Myriad Pro"/>
                <a:ea typeface="+mn-ea"/>
                <a:cs typeface="Myriad Pro"/>
              </a:rPr>
              <a:t>tax</a:t>
            </a:r>
            <a:r>
              <a:rPr lang="en-GB" altLang="en-US" sz="2800" dirty="0" smtClean="0">
                <a:latin typeface="Myriad Pro"/>
                <a:ea typeface="+mn-ea"/>
                <a:cs typeface="Myriad Pro"/>
              </a:rPr>
              <a:t>.</a:t>
            </a:r>
          </a:p>
          <a:p>
            <a:pPr marL="0" indent="0">
              <a:buFont typeface="Wingdings 3" panose="05040102010807070707" pitchFamily="18" charset="2"/>
              <a:buNone/>
              <a:defRPr/>
            </a:pPr>
            <a:endParaRPr lang="en-GB" altLang="en-US" sz="2800" dirty="0" smtClean="0">
              <a:latin typeface="Myriad Pro"/>
              <a:ea typeface="+mn-ea"/>
              <a:cs typeface="Myriad Pro"/>
            </a:endParaRPr>
          </a:p>
        </p:txBody>
      </p:sp>
    </p:spTree>
    <p:extLst>
      <p:ext uri="{BB962C8B-B14F-4D97-AF65-F5344CB8AC3E}">
        <p14:creationId xmlns:p14="http://schemas.microsoft.com/office/powerpoint/2010/main" val="1769631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a:xfrm>
            <a:off x="228600" y="152400"/>
            <a:ext cx="8763000" cy="1143000"/>
          </a:xfrm>
        </p:spPr>
        <p:txBody>
          <a:bodyPr/>
          <a:lstStyle/>
          <a:p>
            <a:r>
              <a:rPr lang="en-GB" sz="4000" dirty="0">
                <a:solidFill>
                  <a:srgbClr val="002060"/>
                </a:solidFill>
                <a:latin typeface="Myriad Pro"/>
                <a:cs typeface="Myriad Pro"/>
              </a:rPr>
              <a:t>  Non-governmental organization.</a:t>
            </a:r>
          </a:p>
        </p:txBody>
      </p:sp>
      <p:sp>
        <p:nvSpPr>
          <p:cNvPr id="31746" name="Content Placeholder 2"/>
          <p:cNvSpPr>
            <a:spLocks noGrp="1"/>
          </p:cNvSpPr>
          <p:nvPr>
            <p:ph idx="1"/>
          </p:nvPr>
        </p:nvSpPr>
        <p:spPr>
          <a:xfrm>
            <a:off x="228600" y="1524000"/>
            <a:ext cx="8686800" cy="5029200"/>
          </a:xfrm>
        </p:spPr>
        <p:txBody>
          <a:bodyPr/>
          <a:lstStyle/>
          <a:p>
            <a:pPr marL="0" indent="0">
              <a:buFont typeface="Wingdings 3" charset="0"/>
              <a:buNone/>
            </a:pPr>
            <a:r>
              <a:rPr lang="en-GB" sz="2400" dirty="0">
                <a:latin typeface="Myriad Pro"/>
                <a:cs typeface="Myriad Pro"/>
              </a:rPr>
              <a:t>Non-governmental organization: A type of not-for-profit organization that are run for the benefit of others in society (also called Private Voluntary Organizations)</a:t>
            </a:r>
          </a:p>
          <a:p>
            <a:pPr marL="0" indent="0">
              <a:buFont typeface="Wingdings 3" charset="0"/>
              <a:buNone/>
            </a:pPr>
            <a:r>
              <a:rPr lang="en-GB" sz="2400" dirty="0">
                <a:latin typeface="Myriad Pro"/>
                <a:cs typeface="Myriad Pro"/>
              </a:rPr>
              <a:t>Two types of NGOs</a:t>
            </a:r>
          </a:p>
          <a:p>
            <a:pPr marL="0" indent="0">
              <a:buFont typeface="Wingdings 3" charset="0"/>
              <a:buNone/>
            </a:pPr>
            <a:r>
              <a:rPr lang="en-GB" sz="2400" dirty="0">
                <a:latin typeface="Myriad Pro"/>
                <a:cs typeface="Myriad Pro"/>
              </a:rPr>
              <a:t>1. Operational NGOs: established for a given objective</a:t>
            </a:r>
          </a:p>
          <a:p>
            <a:pPr marL="0" indent="0">
              <a:buFont typeface="Wingdings 3" charset="0"/>
              <a:buNone/>
            </a:pPr>
            <a:r>
              <a:rPr lang="en-GB" sz="2400" dirty="0">
                <a:latin typeface="Myriad Pro"/>
                <a:cs typeface="Myriad Pro"/>
              </a:rPr>
              <a:t>Example: </a:t>
            </a:r>
            <a:r>
              <a:rPr lang="en-GB" sz="2400" dirty="0" err="1">
                <a:latin typeface="Myriad Pro"/>
                <a:cs typeface="Myriad Pro"/>
              </a:rPr>
              <a:t>Unicef</a:t>
            </a:r>
            <a:r>
              <a:rPr lang="en-GB" sz="2400" dirty="0">
                <a:latin typeface="Myriad Pro"/>
                <a:cs typeface="Myriad Pro"/>
              </a:rPr>
              <a:t> (United Nations Children’s Fund).</a:t>
            </a:r>
          </a:p>
          <a:p>
            <a:pPr marL="0" indent="0">
              <a:buFont typeface="Wingdings 3" charset="0"/>
              <a:buNone/>
            </a:pPr>
            <a:r>
              <a:rPr lang="en-GB" sz="2400" dirty="0">
                <a:latin typeface="Myriad Pro"/>
                <a:cs typeface="Myriad Pro"/>
              </a:rPr>
              <a:t>2. Advocacy NGOs: take an aggressive approach to defend a cause.</a:t>
            </a:r>
          </a:p>
          <a:p>
            <a:pPr marL="0" indent="0">
              <a:buFont typeface="Wingdings 3" charset="0"/>
              <a:buNone/>
            </a:pPr>
            <a:r>
              <a:rPr lang="en-GB" sz="2400" dirty="0">
                <a:latin typeface="Myriad Pro"/>
                <a:cs typeface="Myriad Pro"/>
              </a:rPr>
              <a:t>Example: Greenpeace.</a:t>
            </a:r>
          </a:p>
          <a:p>
            <a:pPr marL="0" indent="0"/>
            <a:endParaRPr lang="en-GB" dirty="0">
              <a:latin typeface="Trebuchet MS" charset="0"/>
            </a:endParaRPr>
          </a:p>
        </p:txBody>
      </p:sp>
    </p:spTree>
    <p:extLst>
      <p:ext uri="{BB962C8B-B14F-4D97-AF65-F5344CB8AC3E}">
        <p14:creationId xmlns:p14="http://schemas.microsoft.com/office/powerpoint/2010/main" val="2037539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ChangeArrowheads="1"/>
          </p:cNvSpPr>
          <p:nvPr>
            <p:ph type="title"/>
          </p:nvPr>
        </p:nvSpPr>
        <p:spPr>
          <a:xfrm>
            <a:off x="152400" y="381000"/>
            <a:ext cx="8763000" cy="1371600"/>
          </a:xfrm>
        </p:spPr>
        <p:txBody>
          <a:bodyPr/>
          <a:lstStyle/>
          <a:p>
            <a:pPr eaLnBrk="1" hangingPunct="1"/>
            <a:r>
              <a:rPr lang="en-GB" sz="4000" dirty="0">
                <a:solidFill>
                  <a:srgbClr val="002060"/>
                </a:solidFill>
                <a:latin typeface="Myriad Pro"/>
                <a:cs typeface="Myriad Pro"/>
              </a:rPr>
              <a:t>Differences between for profit and not for profit organisation</a:t>
            </a:r>
            <a:r>
              <a:rPr lang="en-GB" sz="4000" dirty="0">
                <a:solidFill>
                  <a:srgbClr val="C00000"/>
                </a:solidFill>
                <a:latin typeface="Myriad Pro"/>
                <a:cs typeface="Myriad Pro"/>
              </a:rPr>
              <a:t>. </a:t>
            </a:r>
            <a:r>
              <a:rPr lang="en-GB" sz="2800" dirty="0">
                <a:latin typeface="Arial" charset="0"/>
                <a:cs typeface="Arial" charset="0"/>
              </a:rPr>
              <a:t/>
            </a:r>
            <a:br>
              <a:rPr lang="en-GB" sz="2800" dirty="0">
                <a:latin typeface="Arial" charset="0"/>
                <a:cs typeface="Arial" charset="0"/>
              </a:rPr>
            </a:br>
            <a:endParaRPr lang="en-US" sz="2800" b="1" dirty="0">
              <a:latin typeface="Arial" charset="0"/>
              <a:cs typeface="Arial" charset="0"/>
            </a:endParaRPr>
          </a:p>
        </p:txBody>
      </p:sp>
      <p:sp>
        <p:nvSpPr>
          <p:cNvPr id="32770" name="Rectangle 3"/>
          <p:cNvSpPr>
            <a:spLocks noGrp="1" noChangeArrowheads="1"/>
          </p:cNvSpPr>
          <p:nvPr>
            <p:ph idx="1"/>
          </p:nvPr>
        </p:nvSpPr>
        <p:spPr>
          <a:xfrm>
            <a:off x="152400" y="2057400"/>
            <a:ext cx="8610600" cy="4343400"/>
          </a:xfrm>
        </p:spPr>
        <p:txBody>
          <a:bodyPr/>
          <a:lstStyle/>
          <a:p>
            <a:pPr marL="0" indent="0" eaLnBrk="1" hangingPunct="1">
              <a:lnSpc>
                <a:spcPct val="90000"/>
              </a:lnSpc>
              <a:buClr>
                <a:srgbClr val="F7F7F7"/>
              </a:buClr>
              <a:buFont typeface="Wingdings" charset="0"/>
              <a:buNone/>
            </a:pPr>
            <a:endParaRPr lang="en-GB" sz="2200" dirty="0">
              <a:latin typeface="Arial" charset="0"/>
              <a:cs typeface="Arial" charset="0"/>
            </a:endParaRPr>
          </a:p>
          <a:p>
            <a:pPr marL="0" indent="0" algn="just" eaLnBrk="1" hangingPunct="1">
              <a:buClr>
                <a:srgbClr val="F7F7F7"/>
              </a:buClr>
              <a:buFont typeface="Wingdings" charset="0"/>
              <a:buNone/>
            </a:pPr>
            <a:r>
              <a:rPr lang="en-GB" sz="2800" dirty="0">
                <a:solidFill>
                  <a:srgbClr val="002060"/>
                </a:solidFill>
                <a:latin typeface="Myriad Pro"/>
                <a:cs typeface="Myriad Pro"/>
              </a:rPr>
              <a:t>A business or other organization whose primary goal is making money (a profit), as opposed to a non profit organization which focuses a goal such as helping the community and is concerned with money only as much as necessary to keep the organization operating. </a:t>
            </a:r>
          </a:p>
          <a:p>
            <a:pPr marL="0" indent="0" eaLnBrk="1" hangingPunct="1">
              <a:lnSpc>
                <a:spcPct val="90000"/>
              </a:lnSpc>
              <a:buClr>
                <a:srgbClr val="F7F7F7"/>
              </a:buClr>
              <a:buFont typeface="Wingdings" charset="0"/>
              <a:buNone/>
            </a:pPr>
            <a:r>
              <a:rPr lang="en-GB" sz="2600" dirty="0">
                <a:solidFill>
                  <a:srgbClr val="002060"/>
                </a:solidFill>
                <a:latin typeface="Myriad Pro"/>
                <a:cs typeface="Myriad Pro"/>
              </a:rPr>
              <a:t/>
            </a:r>
            <a:br>
              <a:rPr lang="en-GB" sz="2600" dirty="0">
                <a:solidFill>
                  <a:srgbClr val="002060"/>
                </a:solidFill>
                <a:latin typeface="Myriad Pro"/>
                <a:cs typeface="Myriad Pro"/>
              </a:rPr>
            </a:br>
            <a:r>
              <a:rPr lang="en-GB" sz="2200" dirty="0">
                <a:latin typeface="Arial" charset="0"/>
                <a:cs typeface="Arial" charset="0"/>
              </a:rPr>
              <a:t/>
            </a:r>
            <a:br>
              <a:rPr lang="en-GB" sz="2200" dirty="0">
                <a:latin typeface="Arial" charset="0"/>
                <a:cs typeface="Arial" charset="0"/>
              </a:rPr>
            </a:br>
            <a:endParaRPr lang="en-GB" sz="2200" dirty="0">
              <a:latin typeface="Arial" charset="0"/>
              <a:cs typeface="Arial" charset="0"/>
            </a:endParaRPr>
          </a:p>
          <a:p>
            <a:pPr marL="0" indent="0" eaLnBrk="1" hangingPunct="1">
              <a:lnSpc>
                <a:spcPct val="90000"/>
              </a:lnSpc>
              <a:buClr>
                <a:srgbClr val="F7F7F7"/>
              </a:buClr>
              <a:buFont typeface="Wingdings" charset="0"/>
              <a:buNone/>
            </a:pPr>
            <a:r>
              <a:rPr lang="en-GB" sz="1700" dirty="0">
                <a:latin typeface="Arial" charset="0"/>
                <a:cs typeface="Arial" charset="0"/>
              </a:rPr>
              <a:t/>
            </a:r>
            <a:br>
              <a:rPr lang="en-GB" sz="1700" dirty="0">
                <a:latin typeface="Arial" charset="0"/>
                <a:cs typeface="Arial" charset="0"/>
              </a:rPr>
            </a:br>
            <a:endParaRPr lang="en-GB" sz="1700" dirty="0">
              <a:latin typeface="Arial" charset="0"/>
              <a:cs typeface="Arial" charset="0"/>
            </a:endParaRPr>
          </a:p>
        </p:txBody>
      </p:sp>
    </p:spTree>
    <p:extLst>
      <p:ext uri="{BB962C8B-B14F-4D97-AF65-F5344CB8AC3E}">
        <p14:creationId xmlns:p14="http://schemas.microsoft.com/office/powerpoint/2010/main" val="19421032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533400" y="457200"/>
            <a:ext cx="8077200" cy="1219200"/>
          </a:xfrm>
        </p:spPr>
        <p:txBody>
          <a:bodyPr/>
          <a:lstStyle/>
          <a:p>
            <a:r>
              <a:rPr lang="en-GB" sz="4000" dirty="0">
                <a:solidFill>
                  <a:srgbClr val="002060"/>
                </a:solidFill>
                <a:latin typeface="Myriad Pro"/>
                <a:cs typeface="Myriad Pro"/>
              </a:rPr>
              <a:t>Different types of Ownership.</a:t>
            </a:r>
          </a:p>
        </p:txBody>
      </p:sp>
      <p:sp>
        <p:nvSpPr>
          <p:cNvPr id="33794" name="Content Placeholder 2"/>
          <p:cNvSpPr>
            <a:spLocks noGrp="1"/>
          </p:cNvSpPr>
          <p:nvPr>
            <p:ph idx="1"/>
          </p:nvPr>
        </p:nvSpPr>
        <p:spPr>
          <a:xfrm>
            <a:off x="467544" y="1484784"/>
            <a:ext cx="8229600" cy="4056856"/>
          </a:xfrm>
        </p:spPr>
        <p:txBody>
          <a:bodyPr/>
          <a:lstStyle/>
          <a:p>
            <a:pPr>
              <a:buFont typeface="Wingdings" charset="0"/>
              <a:buChar char="q"/>
            </a:pPr>
            <a:r>
              <a:rPr lang="en-GB" sz="2800" dirty="0">
                <a:solidFill>
                  <a:srgbClr val="002060"/>
                </a:solidFill>
                <a:latin typeface="Myriad Pro"/>
                <a:cs typeface="Myriad Pro"/>
              </a:rPr>
              <a:t>Sole trader </a:t>
            </a:r>
          </a:p>
          <a:p>
            <a:pPr>
              <a:buFont typeface="Wingdings" charset="0"/>
              <a:buChar char="q"/>
            </a:pPr>
            <a:r>
              <a:rPr lang="en-GB" sz="2800" dirty="0">
                <a:solidFill>
                  <a:srgbClr val="002060"/>
                </a:solidFill>
                <a:latin typeface="Myriad Pro"/>
                <a:cs typeface="Myriad Pro"/>
              </a:rPr>
              <a:t>Partnership </a:t>
            </a:r>
          </a:p>
          <a:p>
            <a:pPr>
              <a:buFont typeface="Wingdings" charset="0"/>
              <a:buChar char="q"/>
            </a:pPr>
            <a:r>
              <a:rPr lang="en-GB" sz="2800" dirty="0">
                <a:solidFill>
                  <a:srgbClr val="002060"/>
                </a:solidFill>
                <a:latin typeface="Myriad Pro"/>
                <a:cs typeface="Myriad Pro"/>
              </a:rPr>
              <a:t>Private limited company </a:t>
            </a:r>
          </a:p>
          <a:p>
            <a:pPr>
              <a:buFont typeface="Wingdings" charset="0"/>
              <a:buChar char="q"/>
            </a:pPr>
            <a:r>
              <a:rPr lang="en-GB" sz="2800" dirty="0">
                <a:solidFill>
                  <a:srgbClr val="002060"/>
                </a:solidFill>
                <a:latin typeface="Myriad Pro"/>
                <a:cs typeface="Myriad Pro"/>
              </a:rPr>
              <a:t>Public limited company </a:t>
            </a:r>
          </a:p>
          <a:p>
            <a:pPr>
              <a:buFont typeface="Wingdings" charset="0"/>
              <a:buChar char="q"/>
            </a:pPr>
            <a:r>
              <a:rPr lang="en-GB" sz="2800" dirty="0">
                <a:solidFill>
                  <a:srgbClr val="002060"/>
                </a:solidFill>
                <a:latin typeface="Myriad Pro"/>
                <a:cs typeface="Myriad Pro"/>
              </a:rPr>
              <a:t>Co-operative </a:t>
            </a:r>
          </a:p>
          <a:p>
            <a:pPr>
              <a:buFont typeface="Wingdings" charset="0"/>
              <a:buChar char="q"/>
            </a:pPr>
            <a:r>
              <a:rPr lang="en-GB" sz="2800" dirty="0">
                <a:solidFill>
                  <a:srgbClr val="002060"/>
                </a:solidFill>
                <a:latin typeface="Myriad Pro"/>
                <a:cs typeface="Myriad Pro"/>
              </a:rPr>
              <a:t>Franchise </a:t>
            </a:r>
          </a:p>
          <a:p>
            <a:pPr>
              <a:buFont typeface="Wingdings" charset="0"/>
              <a:buChar char="q"/>
            </a:pPr>
            <a:r>
              <a:rPr lang="en-GB" sz="2800" dirty="0">
                <a:solidFill>
                  <a:srgbClr val="002060"/>
                </a:solidFill>
                <a:latin typeface="Myriad Pro"/>
                <a:cs typeface="Myriad Pro"/>
              </a:rPr>
              <a:t>Government/state owned </a:t>
            </a:r>
          </a:p>
          <a:p>
            <a:pPr>
              <a:buFont typeface="Wingdings" charset="0"/>
              <a:buChar char="q"/>
            </a:pPr>
            <a:r>
              <a:rPr lang="en-GB" sz="2800" dirty="0">
                <a:solidFill>
                  <a:srgbClr val="002060"/>
                </a:solidFill>
                <a:latin typeface="Myriad Pro"/>
                <a:cs typeface="Myriad Pro"/>
              </a:rPr>
              <a:t>Charity/voluntary/not-for-profit organisations.</a:t>
            </a:r>
          </a:p>
        </p:txBody>
      </p:sp>
    </p:spTree>
    <p:extLst>
      <p:ext uri="{BB962C8B-B14F-4D97-AF65-F5344CB8AC3E}">
        <p14:creationId xmlns:p14="http://schemas.microsoft.com/office/powerpoint/2010/main" val="1116620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a:xfrm>
            <a:off x="533400" y="457200"/>
            <a:ext cx="8077200" cy="1219200"/>
          </a:xfrm>
        </p:spPr>
        <p:txBody>
          <a:bodyPr/>
          <a:lstStyle/>
          <a:p>
            <a:r>
              <a:rPr lang="en-GB" sz="4000" dirty="0">
                <a:solidFill>
                  <a:srgbClr val="002060"/>
                </a:solidFill>
                <a:latin typeface="Myriad Pro"/>
                <a:cs typeface="Myriad Pro"/>
              </a:rPr>
              <a:t>Different types of ownership</a:t>
            </a:r>
          </a:p>
        </p:txBody>
      </p:sp>
      <p:sp>
        <p:nvSpPr>
          <p:cNvPr id="17411" name="Content Placeholder 2"/>
          <p:cNvSpPr>
            <a:spLocks noGrp="1"/>
          </p:cNvSpPr>
          <p:nvPr>
            <p:ph idx="1"/>
          </p:nvPr>
        </p:nvSpPr>
        <p:spPr>
          <a:xfrm>
            <a:off x="539552" y="1556792"/>
            <a:ext cx="8229600" cy="4495800"/>
          </a:xfrm>
        </p:spPr>
        <p:txBody>
          <a:bodyPr/>
          <a:lstStyle/>
          <a:p>
            <a:pPr>
              <a:buFont typeface="Wingdings" pitchFamily="2" charset="2"/>
              <a:buChar char="q"/>
              <a:defRPr/>
            </a:pPr>
            <a:r>
              <a:rPr lang="en-GB" altLang="en-US" sz="2800" u="sng" dirty="0" smtClean="0">
                <a:solidFill>
                  <a:srgbClr val="002060"/>
                </a:solidFill>
                <a:latin typeface="Myriad Pro"/>
                <a:ea typeface="+mn-ea"/>
                <a:cs typeface="Myriad Pro"/>
              </a:rPr>
              <a:t>Sole trader: </a:t>
            </a:r>
          </a:p>
          <a:p>
            <a:pPr marL="0" indent="0">
              <a:buFont typeface="Wingdings 3" panose="05040102010807070707" pitchFamily="18" charset="2"/>
              <a:buNone/>
              <a:defRPr/>
            </a:pPr>
            <a:r>
              <a:rPr lang="en-GB" altLang="en-US" sz="2800" dirty="0" smtClean="0">
                <a:solidFill>
                  <a:srgbClr val="002060"/>
                </a:solidFill>
                <a:latin typeface="Myriad Pro"/>
                <a:ea typeface="+mn-ea"/>
                <a:cs typeface="Myriad Pro"/>
              </a:rPr>
              <a:t>This is a one person business run by the owner with his/her own money.</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No formal procedures </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Independence and self reliance </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Commitment and motivation </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Close to their customers</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Total personal liability</a:t>
            </a:r>
          </a:p>
          <a:p>
            <a:pPr>
              <a:buFont typeface="Wingdings" panose="05000000000000000000" pitchFamily="2" charset="2"/>
              <a:buChar char="§"/>
              <a:defRPr/>
            </a:pPr>
            <a:endParaRPr lang="en-GB" altLang="en-US" sz="2800" dirty="0" smtClean="0">
              <a:solidFill>
                <a:srgbClr val="002060"/>
              </a:solidFill>
              <a:latin typeface="Myriad Pro"/>
              <a:ea typeface="+mn-ea"/>
              <a:cs typeface="Myriad Pro"/>
            </a:endParaRPr>
          </a:p>
        </p:txBody>
      </p:sp>
    </p:spTree>
    <p:extLst>
      <p:ext uri="{BB962C8B-B14F-4D97-AF65-F5344CB8AC3E}">
        <p14:creationId xmlns:p14="http://schemas.microsoft.com/office/powerpoint/2010/main" val="3790392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a:xfrm>
            <a:off x="533400" y="457200"/>
            <a:ext cx="8077200" cy="1219200"/>
          </a:xfrm>
        </p:spPr>
        <p:txBody>
          <a:bodyPr/>
          <a:lstStyle/>
          <a:p>
            <a:r>
              <a:rPr lang="en-GB" sz="4000" dirty="0">
                <a:solidFill>
                  <a:srgbClr val="002060"/>
                </a:solidFill>
                <a:latin typeface="Myriad Pro"/>
                <a:cs typeface="Myriad Pro"/>
              </a:rPr>
              <a:t>Different types of ownership</a:t>
            </a:r>
          </a:p>
        </p:txBody>
      </p:sp>
      <p:sp>
        <p:nvSpPr>
          <p:cNvPr id="17411" name="Content Placeholder 2"/>
          <p:cNvSpPr>
            <a:spLocks noGrp="1"/>
          </p:cNvSpPr>
          <p:nvPr>
            <p:ph idx="1"/>
          </p:nvPr>
        </p:nvSpPr>
        <p:spPr>
          <a:xfrm>
            <a:off x="251520" y="1556792"/>
            <a:ext cx="8568952" cy="4495800"/>
          </a:xfrm>
        </p:spPr>
        <p:txBody>
          <a:bodyPr/>
          <a:lstStyle/>
          <a:p>
            <a:pPr>
              <a:buFont typeface="Wingdings" panose="05000000000000000000" pitchFamily="2" charset="2"/>
              <a:buChar char="q"/>
              <a:defRPr/>
            </a:pPr>
            <a:r>
              <a:rPr lang="en-GB" altLang="en-US" sz="2800" u="sng" dirty="0" smtClean="0">
                <a:solidFill>
                  <a:srgbClr val="002060"/>
                </a:solidFill>
                <a:latin typeface="Myriad Pro"/>
                <a:ea typeface="+mn-ea"/>
                <a:cs typeface="Myriad Pro"/>
              </a:rPr>
              <a:t>Partnership.</a:t>
            </a:r>
          </a:p>
          <a:p>
            <a:pPr marL="0" indent="0">
              <a:buFont typeface="Wingdings 3" panose="05040102010807070707" pitchFamily="18" charset="2"/>
              <a:buNone/>
              <a:defRPr/>
            </a:pPr>
            <a:r>
              <a:rPr lang="en-GB" altLang="en-US" sz="2800" dirty="0" smtClean="0">
                <a:solidFill>
                  <a:srgbClr val="002060"/>
                </a:solidFill>
                <a:latin typeface="Myriad Pro"/>
                <a:ea typeface="+mn-ea"/>
                <a:cs typeface="Myriad Pro"/>
              </a:rPr>
              <a:t>Is an agreement between 2 or more people to go into business with a view to making a profit. There can be no less than 2 members and no more than 20.</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Easy to form. You can start immediately.</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Decision making is shared</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Profit or loss is shared between partners.</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Unlimited liability.</a:t>
            </a:r>
          </a:p>
        </p:txBody>
      </p:sp>
    </p:spTree>
    <p:extLst>
      <p:ext uri="{BB962C8B-B14F-4D97-AF65-F5344CB8AC3E}">
        <p14:creationId xmlns:p14="http://schemas.microsoft.com/office/powerpoint/2010/main" val="3698889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a:xfrm>
            <a:off x="533400" y="457200"/>
            <a:ext cx="8077200" cy="838200"/>
          </a:xfrm>
        </p:spPr>
        <p:txBody>
          <a:bodyPr/>
          <a:lstStyle/>
          <a:p>
            <a:r>
              <a:rPr lang="en-GB" sz="4000" dirty="0">
                <a:solidFill>
                  <a:srgbClr val="002060"/>
                </a:solidFill>
                <a:latin typeface="Myriad Pro"/>
                <a:cs typeface="Myriad Pro"/>
              </a:rPr>
              <a:t>Different types of ownership</a:t>
            </a:r>
          </a:p>
        </p:txBody>
      </p:sp>
      <p:sp>
        <p:nvSpPr>
          <p:cNvPr id="36866" name="Content Placeholder 2"/>
          <p:cNvSpPr>
            <a:spLocks noGrp="1"/>
          </p:cNvSpPr>
          <p:nvPr>
            <p:ph idx="1"/>
          </p:nvPr>
        </p:nvSpPr>
        <p:spPr>
          <a:xfrm>
            <a:off x="179512" y="1676400"/>
            <a:ext cx="8568952" cy="5029200"/>
          </a:xfrm>
        </p:spPr>
        <p:txBody>
          <a:bodyPr/>
          <a:lstStyle/>
          <a:p>
            <a:pPr>
              <a:buFont typeface="Wingdings" charset="0"/>
              <a:buChar char="q"/>
            </a:pPr>
            <a:r>
              <a:rPr lang="en-GB" sz="2400" u="sng" dirty="0">
                <a:solidFill>
                  <a:srgbClr val="002060"/>
                </a:solidFill>
                <a:latin typeface="Myriad Pro"/>
                <a:cs typeface="Myriad Pro"/>
              </a:rPr>
              <a:t>Limited company</a:t>
            </a:r>
          </a:p>
          <a:p>
            <a:pPr>
              <a:buFont typeface="Wingdings 3" charset="0"/>
              <a:buNone/>
            </a:pPr>
            <a:r>
              <a:rPr lang="en-GB" sz="2400" dirty="0">
                <a:solidFill>
                  <a:srgbClr val="002060"/>
                </a:solidFill>
                <a:latin typeface="Myriad Pro"/>
                <a:cs typeface="Myriad Pro"/>
              </a:rPr>
              <a:t>Limited (Ltd )companies  are regarded as separate legal  entities from the people who own and run them. The owners are called shareholders and only  gain or lose on the amount they put into the business. </a:t>
            </a:r>
          </a:p>
          <a:p>
            <a:pPr>
              <a:buFont typeface="Wingdings 3" charset="0"/>
              <a:buNone/>
            </a:pPr>
            <a:r>
              <a:rPr lang="en-GB" sz="2400" u="sng" dirty="0">
                <a:solidFill>
                  <a:srgbClr val="002060"/>
                </a:solidFill>
                <a:latin typeface="Myriad Pro"/>
                <a:cs typeface="Myriad Pro"/>
              </a:rPr>
              <a:t>There are two main types of limited company</a:t>
            </a:r>
          </a:p>
          <a:p>
            <a:pPr>
              <a:buFont typeface="Wingdings" charset="0"/>
              <a:buChar char="§"/>
            </a:pPr>
            <a:r>
              <a:rPr lang="en-GB" sz="2400" dirty="0">
                <a:solidFill>
                  <a:srgbClr val="002060"/>
                </a:solidFill>
                <a:latin typeface="Myriad Pro"/>
                <a:cs typeface="Myriad Pro"/>
              </a:rPr>
              <a:t>Private limited company (Ltd) – </a:t>
            </a:r>
            <a:r>
              <a:rPr lang="en-GB" sz="2400" dirty="0" err="1">
                <a:solidFill>
                  <a:srgbClr val="002060"/>
                </a:solidFill>
                <a:latin typeface="Myriad Pro"/>
                <a:cs typeface="Myriad Pro"/>
              </a:rPr>
              <a:t>Eg</a:t>
            </a:r>
            <a:r>
              <a:rPr lang="en-GB" sz="2400" dirty="0">
                <a:solidFill>
                  <a:srgbClr val="002060"/>
                </a:solidFill>
                <a:latin typeface="Myriad Pro"/>
                <a:cs typeface="Myriad Pro"/>
              </a:rPr>
              <a:t>. </a:t>
            </a:r>
            <a:r>
              <a:rPr lang="en-GB" sz="2000" dirty="0" smtClean="0">
                <a:solidFill>
                  <a:srgbClr val="002060"/>
                </a:solidFill>
                <a:latin typeface="Myriad Pro"/>
                <a:cs typeface="Myriad Pro"/>
              </a:rPr>
              <a:t>ADIDAS</a:t>
            </a:r>
            <a:r>
              <a:rPr lang="en-GB" sz="2400" dirty="0" smtClean="0">
                <a:solidFill>
                  <a:srgbClr val="002060"/>
                </a:solidFill>
                <a:latin typeface="Myriad Pro"/>
                <a:cs typeface="Myriad Pro"/>
              </a:rPr>
              <a:t> </a:t>
            </a:r>
            <a:r>
              <a:rPr lang="en-GB" sz="2400" dirty="0">
                <a:solidFill>
                  <a:srgbClr val="002060"/>
                </a:solidFill>
                <a:latin typeface="Myriad Pro"/>
                <a:cs typeface="Myriad Pro"/>
              </a:rPr>
              <a:t>(UK) ltd- leisure equipment and products </a:t>
            </a:r>
          </a:p>
          <a:p>
            <a:pPr>
              <a:buFont typeface="Wingdings" charset="0"/>
              <a:buChar char="§"/>
            </a:pPr>
            <a:r>
              <a:rPr lang="en-GB" sz="2400" dirty="0">
                <a:solidFill>
                  <a:srgbClr val="002060"/>
                </a:solidFill>
                <a:latin typeface="Myriad Pro"/>
                <a:cs typeface="Myriad Pro"/>
              </a:rPr>
              <a:t> Public limited companies (PLC’s) – </a:t>
            </a:r>
            <a:r>
              <a:rPr lang="en-GB" sz="2400" dirty="0" err="1">
                <a:solidFill>
                  <a:srgbClr val="002060"/>
                </a:solidFill>
                <a:latin typeface="Myriad Pro"/>
                <a:cs typeface="Myriad Pro"/>
              </a:rPr>
              <a:t>Eg</a:t>
            </a:r>
            <a:r>
              <a:rPr lang="en-GB" sz="2400" dirty="0">
                <a:solidFill>
                  <a:srgbClr val="002060"/>
                </a:solidFill>
                <a:latin typeface="Myriad Pro"/>
                <a:cs typeface="Myriad Pro"/>
              </a:rPr>
              <a:t>. TESCO PLC ,</a:t>
            </a:r>
          </a:p>
          <a:p>
            <a:pPr>
              <a:buFont typeface="Wingdings" charset="0"/>
              <a:buChar char="§"/>
            </a:pPr>
            <a:endParaRPr lang="en-GB" sz="2400" u="sng" dirty="0">
              <a:solidFill>
                <a:srgbClr val="002060"/>
              </a:solidFill>
              <a:latin typeface="Myriad Pro"/>
              <a:cs typeface="Myriad Pro"/>
            </a:endParaRPr>
          </a:p>
        </p:txBody>
      </p:sp>
    </p:spTree>
    <p:extLst>
      <p:ext uri="{BB962C8B-B14F-4D97-AF65-F5344CB8AC3E}">
        <p14:creationId xmlns:p14="http://schemas.microsoft.com/office/powerpoint/2010/main" val="4184643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533400" y="381000"/>
            <a:ext cx="8077200" cy="990600"/>
          </a:xfrm>
        </p:spPr>
        <p:txBody>
          <a:bodyPr/>
          <a:lstStyle/>
          <a:p>
            <a:r>
              <a:rPr lang="en-GB" sz="4000" dirty="0">
                <a:solidFill>
                  <a:srgbClr val="002060"/>
                </a:solidFill>
                <a:latin typeface="Myriad Pro"/>
                <a:cs typeface="Myriad Pro"/>
              </a:rPr>
              <a:t>Different types of ownership</a:t>
            </a:r>
          </a:p>
        </p:txBody>
      </p:sp>
      <p:sp>
        <p:nvSpPr>
          <p:cNvPr id="37890" name="Content Placeholder 2"/>
          <p:cNvSpPr>
            <a:spLocks noGrp="1"/>
          </p:cNvSpPr>
          <p:nvPr>
            <p:ph idx="1"/>
          </p:nvPr>
        </p:nvSpPr>
        <p:spPr>
          <a:xfrm>
            <a:off x="323528" y="1628800"/>
            <a:ext cx="8229600" cy="4648200"/>
          </a:xfrm>
        </p:spPr>
        <p:txBody>
          <a:bodyPr/>
          <a:lstStyle/>
          <a:p>
            <a:pPr>
              <a:buFont typeface="Wingdings" charset="0"/>
              <a:buChar char="q"/>
            </a:pPr>
            <a:r>
              <a:rPr lang="en-GB" sz="2800" u="sng" dirty="0">
                <a:solidFill>
                  <a:srgbClr val="002060"/>
                </a:solidFill>
                <a:latin typeface="Myriad Pro"/>
                <a:cs typeface="Myriad Pro"/>
              </a:rPr>
              <a:t>Private limited company </a:t>
            </a:r>
          </a:p>
          <a:p>
            <a:pPr algn="just">
              <a:buFont typeface="Wingdings 3" charset="0"/>
              <a:buNone/>
            </a:pPr>
            <a:r>
              <a:rPr lang="en-GB" sz="2800" dirty="0">
                <a:solidFill>
                  <a:srgbClr val="002060"/>
                </a:solidFill>
                <a:latin typeface="Myriad Pro"/>
                <a:cs typeface="Myriad Pro"/>
              </a:rPr>
              <a:t>A type of company that offers limited liability, or legal protection for its shareholders but that places certain restrictions on its ownership. These restrictions are defined in the company's bylaws or regulations and are meant to prevent any hostile takeover attempt. </a:t>
            </a:r>
          </a:p>
        </p:txBody>
      </p:sp>
    </p:spTree>
    <p:extLst>
      <p:ext uri="{BB962C8B-B14F-4D97-AF65-F5344CB8AC3E}">
        <p14:creationId xmlns:p14="http://schemas.microsoft.com/office/powerpoint/2010/main" val="1258363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a:xfrm>
            <a:off x="533400" y="381000"/>
            <a:ext cx="8077200" cy="990600"/>
          </a:xfrm>
        </p:spPr>
        <p:txBody>
          <a:bodyPr/>
          <a:lstStyle/>
          <a:p>
            <a:r>
              <a:rPr lang="en-GB" sz="4000" dirty="0">
                <a:solidFill>
                  <a:srgbClr val="002060"/>
                </a:solidFill>
                <a:latin typeface="Myriad Pro"/>
                <a:cs typeface="Myriad Pro"/>
              </a:rPr>
              <a:t>Different types of ownership</a:t>
            </a:r>
          </a:p>
        </p:txBody>
      </p:sp>
      <p:sp>
        <p:nvSpPr>
          <p:cNvPr id="22531" name="Content Placeholder 2"/>
          <p:cNvSpPr>
            <a:spLocks noGrp="1"/>
          </p:cNvSpPr>
          <p:nvPr>
            <p:ph idx="1"/>
          </p:nvPr>
        </p:nvSpPr>
        <p:spPr>
          <a:xfrm>
            <a:off x="539552" y="1268760"/>
            <a:ext cx="8229600" cy="4648200"/>
          </a:xfrm>
        </p:spPr>
        <p:txBody>
          <a:bodyPr/>
          <a:lstStyle/>
          <a:p>
            <a:pPr>
              <a:buFont typeface="Wingdings" pitchFamily="2" charset="2"/>
              <a:buChar char="q"/>
              <a:defRPr/>
            </a:pPr>
            <a:r>
              <a:rPr lang="en-GB" altLang="en-US" sz="2800" u="sng" dirty="0" smtClean="0">
                <a:solidFill>
                  <a:srgbClr val="002060"/>
                </a:solidFill>
                <a:latin typeface="Myriad Pro"/>
                <a:ea typeface="+mn-ea"/>
                <a:cs typeface="Myriad Pro"/>
              </a:rPr>
              <a:t>Private limited company </a:t>
            </a:r>
          </a:p>
          <a:p>
            <a:pPr marL="0" indent="0" algn="just">
              <a:buFont typeface="Wingdings 3" panose="05040102010807070707" pitchFamily="18" charset="2"/>
              <a:buNone/>
              <a:defRPr/>
            </a:pPr>
            <a:r>
              <a:rPr lang="en-GB" altLang="en-US" sz="2800" dirty="0" smtClean="0">
                <a:solidFill>
                  <a:srgbClr val="002060"/>
                </a:solidFill>
                <a:latin typeface="Myriad Pro"/>
                <a:ea typeface="+mn-ea"/>
                <a:cs typeface="Myriad Pro"/>
              </a:rPr>
              <a:t>The major ownership restrictions are:</a:t>
            </a:r>
          </a:p>
          <a:p>
            <a:pPr marL="0" indent="0" algn="just">
              <a:buFont typeface="Wingdings 3" panose="05040102010807070707" pitchFamily="18" charset="2"/>
              <a:buNone/>
              <a:defRPr/>
            </a:pPr>
            <a:r>
              <a:rPr lang="en-GB" altLang="en-US" sz="2800" dirty="0" smtClean="0">
                <a:solidFill>
                  <a:srgbClr val="002060"/>
                </a:solidFill>
                <a:latin typeface="Myriad Pro"/>
                <a:ea typeface="+mn-ea"/>
                <a:cs typeface="Myriad Pro"/>
              </a:rPr>
              <a:t>shareholders cannot sell or transfer their shares without offering them first to other shareholders for purchase,</a:t>
            </a:r>
          </a:p>
          <a:p>
            <a:pPr marL="0" indent="0" algn="just">
              <a:buFont typeface="Wingdings 3" panose="05040102010807070707" pitchFamily="18" charset="2"/>
              <a:buNone/>
              <a:defRPr/>
            </a:pPr>
            <a:r>
              <a:rPr lang="en-GB" altLang="en-US" sz="2800" dirty="0" smtClean="0">
                <a:solidFill>
                  <a:srgbClr val="002060"/>
                </a:solidFill>
                <a:latin typeface="Myriad Pro"/>
                <a:ea typeface="+mn-ea"/>
                <a:cs typeface="Myriad Pro"/>
              </a:rPr>
              <a:t>shareholders cannot offer their shares to the general public over a stock exchange, and</a:t>
            </a:r>
          </a:p>
          <a:p>
            <a:pPr marL="0" indent="0" algn="just">
              <a:buFont typeface="Wingdings 3" panose="05040102010807070707" pitchFamily="18" charset="2"/>
              <a:buNone/>
              <a:defRPr/>
            </a:pPr>
            <a:r>
              <a:rPr lang="en-GB" altLang="en-US" sz="2800" dirty="0" smtClean="0">
                <a:solidFill>
                  <a:srgbClr val="002060"/>
                </a:solidFill>
                <a:latin typeface="Myriad Pro"/>
                <a:ea typeface="+mn-ea"/>
                <a:cs typeface="Myriad Pro"/>
              </a:rPr>
              <a:t>the number of shareholders cannot exceed a fixed figure (commonly 50).</a:t>
            </a:r>
          </a:p>
        </p:txBody>
      </p:sp>
    </p:spTree>
    <p:extLst>
      <p:ext uri="{BB962C8B-B14F-4D97-AF65-F5344CB8AC3E}">
        <p14:creationId xmlns:p14="http://schemas.microsoft.com/office/powerpoint/2010/main" val="4279444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533400" y="457200"/>
            <a:ext cx="8077200" cy="1219200"/>
          </a:xfrm>
        </p:spPr>
        <p:txBody>
          <a:bodyPr/>
          <a:lstStyle/>
          <a:p>
            <a:r>
              <a:rPr lang="en-GB" sz="4000" dirty="0">
                <a:solidFill>
                  <a:srgbClr val="002060"/>
                </a:solidFill>
                <a:latin typeface="Myriad Pro"/>
                <a:cs typeface="Myriad Pro"/>
              </a:rPr>
              <a:t>Different types of ownership</a:t>
            </a:r>
          </a:p>
        </p:txBody>
      </p:sp>
      <p:sp>
        <p:nvSpPr>
          <p:cNvPr id="39938" name="Content Placeholder 2"/>
          <p:cNvSpPr>
            <a:spLocks noGrp="1"/>
          </p:cNvSpPr>
          <p:nvPr>
            <p:ph idx="1"/>
          </p:nvPr>
        </p:nvSpPr>
        <p:spPr>
          <a:xfrm>
            <a:off x="251520" y="1484784"/>
            <a:ext cx="8763000" cy="4495800"/>
          </a:xfrm>
        </p:spPr>
        <p:txBody>
          <a:bodyPr/>
          <a:lstStyle/>
          <a:p>
            <a:pPr>
              <a:buFont typeface="Wingdings" charset="0"/>
              <a:buChar char="q"/>
            </a:pPr>
            <a:r>
              <a:rPr lang="en-GB" sz="2400" u="sng" dirty="0">
                <a:solidFill>
                  <a:srgbClr val="002060"/>
                </a:solidFill>
                <a:latin typeface="Myriad Pro"/>
                <a:cs typeface="Myriad Pro"/>
              </a:rPr>
              <a:t>Public limited company </a:t>
            </a:r>
          </a:p>
          <a:p>
            <a:pPr>
              <a:buFont typeface="Wingdings 3" charset="0"/>
              <a:buNone/>
            </a:pPr>
            <a:r>
              <a:rPr lang="en-GB" sz="2400" dirty="0">
                <a:solidFill>
                  <a:srgbClr val="002060"/>
                </a:solidFill>
                <a:latin typeface="Myriad Pro"/>
                <a:cs typeface="Myriad Pro"/>
              </a:rPr>
              <a:t>A company whose securities are traded on a stock exchange and can be bought and sold by anyone. Public companies are strictly regulated, and are required by law to publish their complete and true financial position so that investors can determine the true worth of its stock (shares). Also called publicly held company. </a:t>
            </a:r>
            <a:r>
              <a:rPr lang="en-GB" sz="2400" dirty="0" smtClean="0">
                <a:solidFill>
                  <a:srgbClr val="002060"/>
                </a:solidFill>
                <a:latin typeface="Myriad Pro"/>
                <a:cs typeface="Myriad Pro"/>
              </a:rPr>
              <a:t>Publicly listed </a:t>
            </a:r>
            <a:r>
              <a:rPr lang="en-GB" sz="2400" dirty="0">
                <a:solidFill>
                  <a:srgbClr val="002060"/>
                </a:solidFill>
                <a:latin typeface="Myriad Pro"/>
                <a:cs typeface="Myriad Pro"/>
              </a:rPr>
              <a:t>company and its abbreviation </a:t>
            </a:r>
            <a:r>
              <a:rPr lang="en-GB" sz="2400" dirty="0" smtClean="0">
                <a:solidFill>
                  <a:srgbClr val="002060"/>
                </a:solidFill>
                <a:latin typeface="Myriad Pro"/>
                <a:cs typeface="Myriad Pro"/>
              </a:rPr>
              <a:t>PLC are </a:t>
            </a:r>
            <a:r>
              <a:rPr lang="en-GB" sz="2400" dirty="0">
                <a:solidFill>
                  <a:srgbClr val="002060"/>
                </a:solidFill>
                <a:latin typeface="Myriad Pro"/>
                <a:cs typeface="Myriad Pro"/>
              </a:rPr>
              <a:t>commonly used in the UK in the way that corporation and Inc. </a:t>
            </a:r>
            <a:r>
              <a:rPr lang="en-GB" sz="2400" dirty="0" smtClean="0">
                <a:solidFill>
                  <a:srgbClr val="002060"/>
                </a:solidFill>
                <a:latin typeface="Myriad Pro"/>
                <a:cs typeface="Myriad Pro"/>
              </a:rPr>
              <a:t>are used </a:t>
            </a:r>
            <a:r>
              <a:rPr lang="en-GB" sz="2400" dirty="0">
                <a:solidFill>
                  <a:srgbClr val="002060"/>
                </a:solidFill>
                <a:latin typeface="Myriad Pro"/>
                <a:cs typeface="Myriad Pro"/>
              </a:rPr>
              <a:t>in the </a:t>
            </a:r>
            <a:r>
              <a:rPr lang="en-GB" sz="2400" dirty="0" smtClean="0">
                <a:solidFill>
                  <a:srgbClr val="002060"/>
                </a:solidFill>
                <a:latin typeface="Myriad Pro"/>
                <a:cs typeface="Myriad Pro"/>
              </a:rPr>
              <a:t>United </a:t>
            </a:r>
            <a:r>
              <a:rPr lang="en-GB" sz="2400" dirty="0">
                <a:solidFill>
                  <a:srgbClr val="002060"/>
                </a:solidFill>
                <a:latin typeface="Myriad Pro"/>
                <a:cs typeface="Myriad Pro"/>
              </a:rPr>
              <a:t>States</a:t>
            </a:r>
          </a:p>
        </p:txBody>
      </p:sp>
    </p:spTree>
    <p:extLst>
      <p:ext uri="{BB962C8B-B14F-4D97-AF65-F5344CB8AC3E}">
        <p14:creationId xmlns:p14="http://schemas.microsoft.com/office/powerpoint/2010/main" val="12201627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a:xfrm>
            <a:off x="533400" y="457200"/>
            <a:ext cx="8077200" cy="838200"/>
          </a:xfrm>
        </p:spPr>
        <p:txBody>
          <a:bodyPr/>
          <a:lstStyle/>
          <a:p>
            <a:r>
              <a:rPr lang="en-GB" sz="4000" dirty="0">
                <a:solidFill>
                  <a:srgbClr val="002060"/>
                </a:solidFill>
                <a:latin typeface="Myriad Pro"/>
                <a:cs typeface="Myriad Pro"/>
              </a:rPr>
              <a:t>Different types of ownership</a:t>
            </a:r>
          </a:p>
        </p:txBody>
      </p:sp>
      <p:sp>
        <p:nvSpPr>
          <p:cNvPr id="17411" name="Content Placeholder 2"/>
          <p:cNvSpPr>
            <a:spLocks noGrp="1"/>
          </p:cNvSpPr>
          <p:nvPr>
            <p:ph idx="1"/>
          </p:nvPr>
        </p:nvSpPr>
        <p:spPr>
          <a:xfrm>
            <a:off x="609600" y="1443038"/>
            <a:ext cx="8229600" cy="5410200"/>
          </a:xfrm>
        </p:spPr>
        <p:txBody>
          <a:bodyPr/>
          <a:lstStyle/>
          <a:p>
            <a:pPr>
              <a:buFont typeface="Wingdings" pitchFamily="2" charset="2"/>
              <a:buChar char="q"/>
              <a:defRPr/>
            </a:pPr>
            <a:r>
              <a:rPr lang="en-GB" altLang="en-US" sz="2400" u="sng" dirty="0" smtClean="0">
                <a:solidFill>
                  <a:srgbClr val="002060"/>
                </a:solidFill>
                <a:latin typeface="Myriad Pro"/>
                <a:ea typeface="+mn-ea"/>
                <a:cs typeface="Myriad Pro"/>
              </a:rPr>
              <a:t>Co-operative:</a:t>
            </a:r>
          </a:p>
          <a:p>
            <a:pPr marL="0" indent="0">
              <a:buFont typeface="Wingdings 3" panose="05040102010807070707" pitchFamily="18" charset="2"/>
              <a:buNone/>
              <a:defRPr/>
            </a:pPr>
            <a:r>
              <a:rPr lang="en-GB" altLang="en-US" sz="2400" dirty="0" smtClean="0">
                <a:solidFill>
                  <a:srgbClr val="002060"/>
                </a:solidFill>
                <a:latin typeface="Myriad Pro"/>
                <a:ea typeface="+mn-ea"/>
                <a:cs typeface="Myriad Pro"/>
              </a:rPr>
              <a:t> A coop can be defined as "a jointly owned enterprise engaging in the production or distribution of goods or the supplying of services, operated by its members for their mutual benefit, typically organised by consumers or farmers</a:t>
            </a:r>
          </a:p>
          <a:p>
            <a:pPr>
              <a:buFont typeface="Wingdings" panose="05000000000000000000" pitchFamily="2" charset="2"/>
              <a:buChar char="§"/>
              <a:defRPr/>
            </a:pPr>
            <a:r>
              <a:rPr lang="en-GB" altLang="en-US" sz="2400" dirty="0" smtClean="0">
                <a:solidFill>
                  <a:srgbClr val="002060"/>
                </a:solidFill>
                <a:latin typeface="Myriad Pro"/>
                <a:ea typeface="+mn-ea"/>
                <a:cs typeface="Myriad Pro"/>
              </a:rPr>
              <a:t>All members can contribute to the running of the business, sharing the work load, responsibilities and decision making.</a:t>
            </a:r>
          </a:p>
          <a:p>
            <a:pPr>
              <a:buFont typeface="Wingdings" panose="05000000000000000000" pitchFamily="2" charset="2"/>
              <a:buChar char="§"/>
              <a:defRPr/>
            </a:pPr>
            <a:r>
              <a:rPr lang="en-GB" altLang="en-US" sz="2400" dirty="0" smtClean="0">
                <a:solidFill>
                  <a:srgbClr val="002060"/>
                </a:solidFill>
                <a:latin typeface="Myriad Pro"/>
                <a:ea typeface="+mn-ea"/>
                <a:cs typeface="Myriad Pro"/>
              </a:rPr>
              <a:t>All members have one vote at important meetings</a:t>
            </a:r>
          </a:p>
          <a:p>
            <a:pPr>
              <a:buFont typeface="Wingdings" panose="05000000000000000000" pitchFamily="2" charset="2"/>
              <a:buChar char="§"/>
              <a:defRPr/>
            </a:pPr>
            <a:r>
              <a:rPr lang="en-GB" altLang="en-US" sz="2400" dirty="0" smtClean="0">
                <a:solidFill>
                  <a:srgbClr val="002060"/>
                </a:solidFill>
                <a:latin typeface="Myriad Pro"/>
                <a:ea typeface="+mn-ea"/>
                <a:cs typeface="Myriad Pro"/>
              </a:rPr>
              <a:t>Profits are shared equally among members</a:t>
            </a:r>
          </a:p>
        </p:txBody>
      </p:sp>
    </p:spTree>
    <p:extLst>
      <p:ext uri="{BB962C8B-B14F-4D97-AF65-F5344CB8AC3E}">
        <p14:creationId xmlns:p14="http://schemas.microsoft.com/office/powerpoint/2010/main" val="2876141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a:xfrm>
            <a:off x="533400" y="457200"/>
            <a:ext cx="8077200" cy="990600"/>
          </a:xfrm>
        </p:spPr>
        <p:txBody>
          <a:bodyPr/>
          <a:lstStyle/>
          <a:p>
            <a:r>
              <a:rPr lang="en-GB" sz="4000" dirty="0">
                <a:solidFill>
                  <a:srgbClr val="002060"/>
                </a:solidFill>
                <a:latin typeface="Myriad Pro"/>
                <a:cs typeface="Myriad Pro"/>
              </a:rPr>
              <a:t>Different types of ownership</a:t>
            </a:r>
          </a:p>
        </p:txBody>
      </p:sp>
      <p:sp>
        <p:nvSpPr>
          <p:cNvPr id="17411" name="Content Placeholder 2"/>
          <p:cNvSpPr>
            <a:spLocks noGrp="1"/>
          </p:cNvSpPr>
          <p:nvPr>
            <p:ph idx="1"/>
          </p:nvPr>
        </p:nvSpPr>
        <p:spPr>
          <a:xfrm>
            <a:off x="395536" y="1412776"/>
            <a:ext cx="8443664" cy="5140424"/>
          </a:xfrm>
        </p:spPr>
        <p:txBody>
          <a:bodyPr/>
          <a:lstStyle/>
          <a:p>
            <a:pPr>
              <a:buFont typeface="Wingdings" pitchFamily="2" charset="2"/>
              <a:buChar char="q"/>
              <a:defRPr/>
            </a:pPr>
            <a:r>
              <a:rPr lang="en-GB" altLang="en-US" sz="2800" u="sng" dirty="0" smtClean="0">
                <a:solidFill>
                  <a:srgbClr val="002060"/>
                </a:solidFill>
                <a:latin typeface="Myriad Pro"/>
                <a:ea typeface="+mn-ea"/>
                <a:cs typeface="Myriad Pro"/>
              </a:rPr>
              <a:t>Franchise </a:t>
            </a:r>
          </a:p>
          <a:p>
            <a:pPr marL="0" indent="0">
              <a:buFont typeface="Wingdings 3" panose="05040102010807070707" pitchFamily="18" charset="2"/>
              <a:buNone/>
              <a:defRPr/>
            </a:pPr>
            <a:r>
              <a:rPr lang="en-GB" altLang="en-US" sz="2800" dirty="0" smtClean="0">
                <a:solidFill>
                  <a:srgbClr val="002060"/>
                </a:solidFill>
                <a:latin typeface="Myriad Pro"/>
                <a:ea typeface="+mn-ea"/>
                <a:cs typeface="Myriad Pro"/>
              </a:rPr>
              <a:t>A continuing relationship in which a franchisor provides a licensed privilege to the franchisee to do business and offers assistance in organizing, training, merchandising, marketing and managing in return for a monetary consideration.</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Less Risk</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Training and support.</a:t>
            </a:r>
          </a:p>
          <a:p>
            <a:pPr>
              <a:buFont typeface="Wingdings" panose="05000000000000000000" pitchFamily="2" charset="2"/>
              <a:buChar char="§"/>
              <a:defRPr/>
            </a:pPr>
            <a:r>
              <a:rPr lang="en-GB" altLang="en-US" sz="2800" dirty="0" smtClean="0">
                <a:solidFill>
                  <a:srgbClr val="002060"/>
                </a:solidFill>
                <a:latin typeface="Myriad Pro"/>
                <a:ea typeface="+mn-ea"/>
                <a:cs typeface="Myriad Pro"/>
              </a:rPr>
              <a:t>Brand recognition.</a:t>
            </a:r>
          </a:p>
        </p:txBody>
      </p:sp>
    </p:spTree>
    <p:extLst>
      <p:ext uri="{BB962C8B-B14F-4D97-AF65-F5344CB8AC3E}">
        <p14:creationId xmlns:p14="http://schemas.microsoft.com/office/powerpoint/2010/main" val="3248809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a:xfrm>
            <a:off x="609600" y="457200"/>
            <a:ext cx="8001000" cy="1219200"/>
          </a:xfrm>
        </p:spPr>
        <p:txBody>
          <a:bodyPr/>
          <a:lstStyle/>
          <a:p>
            <a:r>
              <a:rPr lang="en-GB" sz="4000" dirty="0">
                <a:solidFill>
                  <a:srgbClr val="002060"/>
                </a:solidFill>
                <a:latin typeface="Myriad Pro"/>
                <a:cs typeface="Myriad Pro"/>
              </a:rPr>
              <a:t> Different types of ownership</a:t>
            </a:r>
          </a:p>
        </p:txBody>
      </p:sp>
      <p:sp>
        <p:nvSpPr>
          <p:cNvPr id="43010" name="Content Placeholder 2"/>
          <p:cNvSpPr>
            <a:spLocks noGrp="1"/>
          </p:cNvSpPr>
          <p:nvPr>
            <p:ph idx="1"/>
          </p:nvPr>
        </p:nvSpPr>
        <p:spPr>
          <a:xfrm>
            <a:off x="609600" y="1828800"/>
            <a:ext cx="8229600" cy="5029200"/>
          </a:xfrm>
        </p:spPr>
        <p:txBody>
          <a:bodyPr/>
          <a:lstStyle/>
          <a:p>
            <a:pPr>
              <a:buFont typeface="Wingdings" charset="0"/>
              <a:buChar char="q"/>
            </a:pPr>
            <a:r>
              <a:rPr lang="en-GB" sz="2800" u="sng" dirty="0">
                <a:solidFill>
                  <a:srgbClr val="002060"/>
                </a:solidFill>
                <a:latin typeface="Myriad Pro"/>
                <a:cs typeface="Myriad Pro"/>
              </a:rPr>
              <a:t>Government/state owned organisations</a:t>
            </a:r>
            <a:r>
              <a:rPr lang="en-GB" sz="2800" dirty="0">
                <a:solidFill>
                  <a:srgbClr val="002060"/>
                </a:solidFill>
                <a:latin typeface="Myriad Pro"/>
                <a:cs typeface="Myriad Pro"/>
              </a:rPr>
              <a:t>.</a:t>
            </a:r>
          </a:p>
          <a:p>
            <a:pPr>
              <a:buFont typeface="Wingdings 3" charset="0"/>
              <a:buNone/>
            </a:pPr>
            <a:r>
              <a:rPr lang="en-GB" sz="2800" dirty="0">
                <a:solidFill>
                  <a:srgbClr val="002060"/>
                </a:solidFill>
                <a:latin typeface="Myriad Pro"/>
                <a:cs typeface="Myriad Pro"/>
              </a:rPr>
              <a:t>A state-owned enterprise (SOE) is a legal entity that is created by the government in order to partake in commercial activities on the government's behalf. It can be either wholly or partially owned by a government and is typically earmarked to participate in commercial activities</a:t>
            </a:r>
          </a:p>
        </p:txBody>
      </p:sp>
    </p:spTree>
    <p:extLst>
      <p:ext uri="{BB962C8B-B14F-4D97-AF65-F5344CB8AC3E}">
        <p14:creationId xmlns:p14="http://schemas.microsoft.com/office/powerpoint/2010/main" val="2988635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609600" y="457200"/>
            <a:ext cx="8077200" cy="1219200"/>
          </a:xfrm>
        </p:spPr>
        <p:txBody>
          <a:bodyPr/>
          <a:lstStyle/>
          <a:p>
            <a:r>
              <a:rPr lang="en-GB" sz="4000" dirty="0">
                <a:solidFill>
                  <a:srgbClr val="002060"/>
                </a:solidFill>
                <a:latin typeface="Myriad Pro"/>
                <a:cs typeface="Myriad Pro"/>
              </a:rPr>
              <a:t>Different types of ownership</a:t>
            </a:r>
          </a:p>
        </p:txBody>
      </p:sp>
      <p:sp>
        <p:nvSpPr>
          <p:cNvPr id="44034" name="Content Placeholder 2"/>
          <p:cNvSpPr>
            <a:spLocks noGrp="1"/>
          </p:cNvSpPr>
          <p:nvPr>
            <p:ph idx="1"/>
          </p:nvPr>
        </p:nvSpPr>
        <p:spPr>
          <a:xfrm>
            <a:off x="395536" y="1844824"/>
            <a:ext cx="8229600" cy="3744416"/>
          </a:xfrm>
        </p:spPr>
        <p:txBody>
          <a:bodyPr/>
          <a:lstStyle/>
          <a:p>
            <a:pPr>
              <a:buFont typeface="Wingdings" charset="0"/>
              <a:buChar char="q"/>
            </a:pPr>
            <a:r>
              <a:rPr lang="en-GB" sz="2400" u="sng" dirty="0">
                <a:solidFill>
                  <a:srgbClr val="002060"/>
                </a:solidFill>
                <a:latin typeface="Myriad Pro"/>
                <a:cs typeface="Myriad Pro"/>
              </a:rPr>
              <a:t>Charity/voluntary/not-for-profit organisations</a:t>
            </a:r>
          </a:p>
          <a:p>
            <a:pPr>
              <a:buFont typeface="Wingdings 3" charset="0"/>
              <a:buNone/>
            </a:pPr>
            <a:r>
              <a:rPr lang="en-GB" sz="2400" dirty="0">
                <a:solidFill>
                  <a:srgbClr val="002060"/>
                </a:solidFill>
                <a:latin typeface="Myriad Pro"/>
                <a:cs typeface="Myriad Pro"/>
              </a:rPr>
              <a:t>There is no single definition of the voluntary sector. It is a term used to describe those organisations that focus on wider public benefit as opposed to statutory service delivery or profit. They are also known as civil society, the charity sector, Big Society, Third Sector, not-for-profit organisations or non-governmental organisations (NGOs). Not all of these organisations promote volunteering or even work </a:t>
            </a:r>
          </a:p>
          <a:p>
            <a:pPr>
              <a:buFont typeface="Wingdings 3" charset="0"/>
              <a:buNone/>
            </a:pPr>
            <a:r>
              <a:rPr lang="en-GB" sz="2400" dirty="0">
                <a:solidFill>
                  <a:srgbClr val="002060"/>
                </a:solidFill>
                <a:latin typeface="Myriad Pro"/>
                <a:cs typeface="Myriad Pro"/>
              </a:rPr>
              <a:t> </a:t>
            </a:r>
          </a:p>
        </p:txBody>
      </p:sp>
    </p:spTree>
    <p:extLst>
      <p:ext uri="{BB962C8B-B14F-4D97-AF65-F5344CB8AC3E}">
        <p14:creationId xmlns:p14="http://schemas.microsoft.com/office/powerpoint/2010/main" val="12932067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a:xfrm>
            <a:off x="533400" y="457200"/>
            <a:ext cx="8077200" cy="838200"/>
          </a:xfrm>
        </p:spPr>
        <p:txBody>
          <a:bodyPr/>
          <a:lstStyle/>
          <a:p>
            <a:r>
              <a:rPr lang="en-GB" sz="4000" dirty="0">
                <a:solidFill>
                  <a:srgbClr val="002060"/>
                </a:solidFill>
                <a:latin typeface="Myriad Pro"/>
                <a:cs typeface="Myriad Pro"/>
              </a:rPr>
              <a:t> Stakeholders</a:t>
            </a:r>
          </a:p>
        </p:txBody>
      </p:sp>
      <p:sp>
        <p:nvSpPr>
          <p:cNvPr id="45058" name="Content Placeholder 2"/>
          <p:cNvSpPr>
            <a:spLocks noGrp="1"/>
          </p:cNvSpPr>
          <p:nvPr>
            <p:ph idx="1"/>
          </p:nvPr>
        </p:nvSpPr>
        <p:spPr>
          <a:xfrm>
            <a:off x="251520" y="1524000"/>
            <a:ext cx="8587680" cy="3633192"/>
          </a:xfrm>
        </p:spPr>
        <p:txBody>
          <a:bodyPr/>
          <a:lstStyle/>
          <a:p>
            <a:pPr>
              <a:buFont typeface="Wingdings" charset="0"/>
              <a:buChar char="q"/>
            </a:pPr>
            <a:r>
              <a:rPr lang="en-GB" sz="2000" dirty="0">
                <a:solidFill>
                  <a:srgbClr val="002060"/>
                </a:solidFill>
                <a:latin typeface="Myriad Pro"/>
                <a:cs typeface="Myriad Pro"/>
              </a:rPr>
              <a:t>A person, group or organisation </a:t>
            </a:r>
            <a:r>
              <a:rPr lang="en-GB" sz="2000" dirty="0" smtClean="0">
                <a:solidFill>
                  <a:srgbClr val="002060"/>
                </a:solidFill>
                <a:latin typeface="Myriad Pro"/>
                <a:cs typeface="Myriad Pro"/>
              </a:rPr>
              <a:t>with an </a:t>
            </a:r>
            <a:r>
              <a:rPr lang="en-GB" sz="2000" dirty="0">
                <a:solidFill>
                  <a:srgbClr val="002060"/>
                </a:solidFill>
                <a:latin typeface="Myriad Pro"/>
                <a:cs typeface="Myriad Pro"/>
              </a:rPr>
              <a:t>interest or concern in an organisation. Stakeholders can affect or be affected by the organisation's actions, objectives and policies. Some examples of key stakeholders are creditors, directors, employees, government (and its agencies), owners (shareholders), suppliers, unions, and the community from which the business draws its resources</a:t>
            </a:r>
            <a:r>
              <a:rPr lang="en-GB" sz="2000" dirty="0" smtClean="0">
                <a:solidFill>
                  <a:srgbClr val="002060"/>
                </a:solidFill>
                <a:latin typeface="Myriad Pro"/>
                <a:cs typeface="Myriad Pro"/>
              </a:rPr>
              <a:t>.</a:t>
            </a:r>
          </a:p>
          <a:p>
            <a:pPr>
              <a:buFont typeface="Wingdings" charset="0"/>
              <a:buChar char="q"/>
            </a:pPr>
            <a:endParaRPr lang="en-GB" sz="2000" dirty="0">
              <a:solidFill>
                <a:srgbClr val="002060"/>
              </a:solidFill>
              <a:latin typeface="Myriad Pro"/>
              <a:cs typeface="Myriad Pro"/>
            </a:endParaRPr>
          </a:p>
          <a:p>
            <a:pPr>
              <a:buFont typeface="Wingdings" charset="0"/>
              <a:buChar char="q"/>
            </a:pPr>
            <a:r>
              <a:rPr lang="en-GB" sz="2000" dirty="0" smtClean="0">
                <a:solidFill>
                  <a:srgbClr val="002060"/>
                </a:solidFill>
                <a:latin typeface="Myriad Pro"/>
                <a:cs typeface="Myriad Pro"/>
              </a:rPr>
              <a:t>employees </a:t>
            </a:r>
            <a:r>
              <a:rPr lang="en-GB" sz="2000" dirty="0">
                <a:solidFill>
                  <a:srgbClr val="002060"/>
                </a:solidFill>
                <a:latin typeface="Myriad Pro"/>
                <a:cs typeface="Myriad Pro"/>
              </a:rPr>
              <a:t>• customers • suppliers • owners • local and national communities • government • trade unions/employer associations • the impact of different stakeholders on organisations • possible conflicts of interest between different stakeholders.</a:t>
            </a:r>
          </a:p>
          <a:p>
            <a:pPr>
              <a:buFont typeface="Wingdings" charset="0"/>
              <a:buChar char="q"/>
            </a:pPr>
            <a:endParaRPr lang="en-GB" sz="2800" dirty="0">
              <a:solidFill>
                <a:srgbClr val="002060"/>
              </a:solidFill>
              <a:latin typeface="Myriad Pro"/>
              <a:cs typeface="Myriad Pro"/>
            </a:endParaRPr>
          </a:p>
        </p:txBody>
      </p:sp>
    </p:spTree>
    <p:extLst>
      <p:ext uri="{BB962C8B-B14F-4D97-AF65-F5344CB8AC3E}">
        <p14:creationId xmlns:p14="http://schemas.microsoft.com/office/powerpoint/2010/main" val="91680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179512" y="381000"/>
            <a:ext cx="8784976" cy="838200"/>
          </a:xfrm>
        </p:spPr>
        <p:txBody>
          <a:bodyPr/>
          <a:lstStyle/>
          <a:p>
            <a:pPr eaLnBrk="1" hangingPunct="1"/>
            <a:r>
              <a:rPr lang="en-US" sz="4000" dirty="0">
                <a:solidFill>
                  <a:srgbClr val="002060"/>
                </a:solidFill>
                <a:latin typeface="Myriad Pro"/>
                <a:cs typeface="Myriad Pro"/>
              </a:rPr>
              <a:t> </a:t>
            </a:r>
            <a:r>
              <a:rPr lang="en-US" sz="4000" dirty="0" smtClean="0">
                <a:solidFill>
                  <a:srgbClr val="002060"/>
                </a:solidFill>
                <a:latin typeface="Myriad Pro"/>
                <a:cs typeface="Myriad Pro"/>
              </a:rPr>
              <a:t>Stakeholders </a:t>
            </a:r>
            <a:r>
              <a:rPr lang="en-US" sz="4000" dirty="0">
                <a:solidFill>
                  <a:srgbClr val="002060"/>
                </a:solidFill>
                <a:latin typeface="Myriad Pro"/>
                <a:cs typeface="Myriad Pro"/>
              </a:rPr>
              <a:t>and what they expect.</a:t>
            </a:r>
          </a:p>
        </p:txBody>
      </p:sp>
      <p:sp>
        <p:nvSpPr>
          <p:cNvPr id="46082" name="Rectangle 3"/>
          <p:cNvSpPr>
            <a:spLocks noGrp="1" noChangeArrowheads="1"/>
          </p:cNvSpPr>
          <p:nvPr>
            <p:ph idx="1"/>
          </p:nvPr>
        </p:nvSpPr>
        <p:spPr>
          <a:xfrm>
            <a:off x="382588" y="1827213"/>
            <a:ext cx="8610600" cy="4953000"/>
          </a:xfrm>
        </p:spPr>
        <p:txBody>
          <a:bodyPr/>
          <a:lstStyle/>
          <a:p>
            <a:pPr marL="347663" indent="-239713" algn="just" eaLnBrk="1" hangingPunct="1">
              <a:buFont typeface="Wingdings" charset="0"/>
              <a:buNone/>
            </a:pPr>
            <a:r>
              <a:rPr lang="en-US" sz="2400" b="1" dirty="0">
                <a:latin typeface="Trebuchet MS" charset="0"/>
              </a:rPr>
              <a:t>  </a:t>
            </a:r>
            <a:endParaRPr lang="en-GB" sz="2800" dirty="0">
              <a:latin typeface="Myriad Pro"/>
              <a:cs typeface="Myriad Pro"/>
            </a:endParaRPr>
          </a:p>
        </p:txBody>
      </p:sp>
      <p:sp>
        <p:nvSpPr>
          <p:cNvPr id="2" name="Rectangle 1"/>
          <p:cNvSpPr/>
          <p:nvPr/>
        </p:nvSpPr>
        <p:spPr>
          <a:xfrm>
            <a:off x="3635896" y="3147219"/>
            <a:ext cx="2088232" cy="925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solidFill>
                  <a:srgbClr val="FF0000"/>
                </a:solidFill>
                <a:latin typeface="Myriad Pro"/>
                <a:cs typeface="Myriad Pro"/>
              </a:rPr>
              <a:t>Organisation</a:t>
            </a:r>
          </a:p>
        </p:txBody>
      </p:sp>
      <p:sp>
        <p:nvSpPr>
          <p:cNvPr id="3" name="Rectangle 2"/>
          <p:cNvSpPr/>
          <p:nvPr/>
        </p:nvSpPr>
        <p:spPr>
          <a:xfrm>
            <a:off x="563091" y="3147219"/>
            <a:ext cx="1392237" cy="901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latin typeface="Myriad Pro"/>
                <a:cs typeface="Myriad Pro"/>
              </a:rPr>
              <a:t>Suppliers</a:t>
            </a:r>
          </a:p>
        </p:txBody>
      </p:sp>
      <p:sp>
        <p:nvSpPr>
          <p:cNvPr id="4" name="Rectangle 3"/>
          <p:cNvSpPr/>
          <p:nvPr/>
        </p:nvSpPr>
        <p:spPr>
          <a:xfrm>
            <a:off x="7216303" y="3147219"/>
            <a:ext cx="148907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latin typeface="Myriad Pro"/>
                <a:cs typeface="Myriad Pro"/>
              </a:rPr>
              <a:t>Creditors</a:t>
            </a:r>
            <a:r>
              <a:rPr lang="en-GB" dirty="0"/>
              <a:t> </a:t>
            </a:r>
          </a:p>
        </p:txBody>
      </p:sp>
      <p:sp>
        <p:nvSpPr>
          <p:cNvPr id="5" name="Rectangle 4"/>
          <p:cNvSpPr/>
          <p:nvPr/>
        </p:nvSpPr>
        <p:spPr>
          <a:xfrm>
            <a:off x="3965103" y="1124744"/>
            <a:ext cx="1401763" cy="9890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latin typeface="Myriad Pro"/>
                <a:cs typeface="Myriad Pro"/>
              </a:rPr>
              <a:t>Employees Satisfaction </a:t>
            </a:r>
          </a:p>
        </p:txBody>
      </p:sp>
      <p:sp>
        <p:nvSpPr>
          <p:cNvPr id="6" name="Rectangle 5"/>
          <p:cNvSpPr/>
          <p:nvPr/>
        </p:nvSpPr>
        <p:spPr>
          <a:xfrm>
            <a:off x="3965103" y="4823619"/>
            <a:ext cx="140176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latin typeface="Myriad Pro"/>
                <a:cs typeface="Myriad Pro"/>
              </a:rPr>
              <a:t>Community</a:t>
            </a:r>
          </a:p>
        </p:txBody>
      </p:sp>
      <p:sp>
        <p:nvSpPr>
          <p:cNvPr id="8" name="Rectangle 7"/>
          <p:cNvSpPr/>
          <p:nvPr/>
        </p:nvSpPr>
        <p:spPr>
          <a:xfrm>
            <a:off x="1272703" y="4823619"/>
            <a:ext cx="13716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latin typeface="Myriad Pro"/>
                <a:cs typeface="Myriad Pro"/>
              </a:rPr>
              <a:t>Government</a:t>
            </a:r>
          </a:p>
        </p:txBody>
      </p:sp>
      <p:sp>
        <p:nvSpPr>
          <p:cNvPr id="9" name="Rectangle 8"/>
          <p:cNvSpPr/>
          <p:nvPr/>
        </p:nvSpPr>
        <p:spPr>
          <a:xfrm>
            <a:off x="6516216" y="1124744"/>
            <a:ext cx="1400175" cy="9890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latin typeface="Myriad Pro"/>
                <a:cs typeface="Myriad Pro"/>
              </a:rPr>
              <a:t>Customers</a:t>
            </a:r>
            <a:r>
              <a:rPr lang="en-GB" dirty="0"/>
              <a:t> </a:t>
            </a:r>
          </a:p>
        </p:txBody>
      </p:sp>
      <p:sp>
        <p:nvSpPr>
          <p:cNvPr id="10" name="Rectangle 9"/>
          <p:cNvSpPr/>
          <p:nvPr/>
        </p:nvSpPr>
        <p:spPr>
          <a:xfrm>
            <a:off x="1272703" y="1145381"/>
            <a:ext cx="1371600" cy="990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latin typeface="Myriad Pro"/>
                <a:cs typeface="Myriad Pro"/>
              </a:rPr>
              <a:t>Owners and stakeholders</a:t>
            </a:r>
          </a:p>
        </p:txBody>
      </p:sp>
      <p:sp>
        <p:nvSpPr>
          <p:cNvPr id="11" name="Rectangle 10"/>
          <p:cNvSpPr/>
          <p:nvPr/>
        </p:nvSpPr>
        <p:spPr>
          <a:xfrm>
            <a:off x="6530503" y="4787106"/>
            <a:ext cx="15240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latin typeface="Myriad Pro"/>
                <a:cs typeface="Myriad Pro"/>
              </a:rPr>
              <a:t>Management</a:t>
            </a:r>
          </a:p>
        </p:txBody>
      </p:sp>
      <p:cxnSp>
        <p:nvCxnSpPr>
          <p:cNvPr id="15" name="Straight Arrow Connector 14"/>
          <p:cNvCxnSpPr/>
          <p:nvPr/>
        </p:nvCxnSpPr>
        <p:spPr>
          <a:xfrm>
            <a:off x="4665191" y="2135981"/>
            <a:ext cx="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4665191" y="2135981"/>
            <a:ext cx="0" cy="10112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5452591" y="3609181"/>
            <a:ext cx="1763712" cy="63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6" idx="0"/>
          </p:cNvCxnSpPr>
          <p:nvPr/>
        </p:nvCxnSpPr>
        <p:spPr>
          <a:xfrm>
            <a:off x="4665191" y="4072731"/>
            <a:ext cx="0" cy="7508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1991841" y="3604419"/>
            <a:ext cx="1844675"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flipV="1">
            <a:off x="2644303" y="2135981"/>
            <a:ext cx="1233488" cy="10112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5452591" y="2135981"/>
            <a:ext cx="1077912" cy="10223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2644303" y="4072731"/>
            <a:ext cx="1233488" cy="7143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a:off x="5366866" y="4072731"/>
            <a:ext cx="1163637" cy="7143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2" name="Slide Number Placeholder 4"/>
          <p:cNvSpPr>
            <a:spLocks noGrp="1"/>
          </p:cNvSpPr>
          <p:nvPr>
            <p:ph type="sldNum" sz="quarter" idx="12"/>
          </p:nvPr>
        </p:nvSpPr>
        <p:spPr>
          <a:xfrm>
            <a:off x="7956550" y="6381750"/>
            <a:ext cx="730250" cy="339725"/>
          </a:xfrm>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35507082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ChangeArrowheads="1"/>
          </p:cNvSpPr>
          <p:nvPr>
            <p:ph type="title"/>
          </p:nvPr>
        </p:nvSpPr>
        <p:spPr>
          <a:xfrm>
            <a:off x="457200" y="381000"/>
            <a:ext cx="8382000" cy="1295400"/>
          </a:xfrm>
        </p:spPr>
        <p:txBody>
          <a:bodyPr/>
          <a:lstStyle/>
          <a:p>
            <a:pPr eaLnBrk="1" hangingPunct="1"/>
            <a:r>
              <a:rPr lang="en-GB" sz="4000" dirty="0">
                <a:solidFill>
                  <a:srgbClr val="002060"/>
                </a:solidFill>
                <a:latin typeface="Myriad Pro"/>
                <a:cs typeface="Myriad Pro"/>
              </a:rPr>
              <a:t>Micro, small, medium-sized enterprises (SMEs). </a:t>
            </a:r>
            <a:endParaRPr lang="en-US" sz="4000" dirty="0">
              <a:solidFill>
                <a:srgbClr val="002060"/>
              </a:solidFill>
              <a:latin typeface="Myriad Pro"/>
              <a:cs typeface="Myriad Pro"/>
            </a:endParaRPr>
          </a:p>
        </p:txBody>
      </p:sp>
      <p:sp>
        <p:nvSpPr>
          <p:cNvPr id="47106" name="Rectangle 3"/>
          <p:cNvSpPr>
            <a:spLocks noGrp="1" noChangeArrowheads="1"/>
          </p:cNvSpPr>
          <p:nvPr>
            <p:ph idx="1"/>
          </p:nvPr>
        </p:nvSpPr>
        <p:spPr>
          <a:xfrm>
            <a:off x="152400" y="1828800"/>
            <a:ext cx="8534400" cy="4191000"/>
          </a:xfrm>
        </p:spPr>
        <p:txBody>
          <a:bodyPr/>
          <a:lstStyle/>
          <a:p>
            <a:pPr marL="347663" indent="-239713" algn="just" eaLnBrk="1" hangingPunct="1">
              <a:buFont typeface="Wingdings" charset="0"/>
              <a:buNone/>
            </a:pPr>
            <a:r>
              <a:rPr lang="en-US" sz="2400" b="1" dirty="0">
                <a:latin typeface="Trebuchet MS" charset="0"/>
              </a:rPr>
              <a:t>  </a:t>
            </a:r>
            <a:r>
              <a:rPr lang="en-GB" sz="2800" dirty="0" smtClean="0">
                <a:latin typeface="Myriad Pro"/>
                <a:cs typeface="Myriad Pro"/>
              </a:rPr>
              <a:t>A </a:t>
            </a:r>
            <a:r>
              <a:rPr lang="en-GB" sz="2800" dirty="0">
                <a:latin typeface="Myriad Pro"/>
                <a:cs typeface="Myriad Pro"/>
              </a:rPr>
              <a:t>European definition of </a:t>
            </a:r>
            <a:r>
              <a:rPr lang="en-GB" sz="2800" dirty="0" smtClean="0">
                <a:latin typeface="Myriad Pro"/>
                <a:cs typeface="Myriad Pro"/>
              </a:rPr>
              <a:t>SMEs: </a:t>
            </a:r>
            <a:r>
              <a:rPr lang="en-GB" sz="2800" dirty="0">
                <a:latin typeface="Myriad Pro"/>
                <a:cs typeface="Myriad Pro"/>
              </a:rPr>
              <a:t>"The category of micro, small and medium-sized enterprises (SMEs) is made up of enterprises which employ fewer than 250 persons and which have an annual turnover not exceeding 50 million </a:t>
            </a:r>
            <a:r>
              <a:rPr lang="en-GB" sz="2800" dirty="0" smtClean="0">
                <a:latin typeface="Myriad Pro"/>
                <a:cs typeface="Myriad Pro"/>
              </a:rPr>
              <a:t>Euro</a:t>
            </a:r>
            <a:r>
              <a:rPr lang="en-GB" sz="2800" dirty="0">
                <a:latin typeface="Myriad Pro"/>
                <a:cs typeface="Myriad Pro"/>
              </a:rPr>
              <a:t>, and an annual balance sheet total not exceeding 43 million </a:t>
            </a:r>
            <a:r>
              <a:rPr lang="en-GB" sz="2800" dirty="0" smtClean="0">
                <a:latin typeface="Myriad Pro"/>
                <a:cs typeface="Myriad Pro"/>
              </a:rPr>
              <a:t>Euro.</a:t>
            </a:r>
            <a:r>
              <a:rPr lang="en-GB" sz="2800" dirty="0">
                <a:latin typeface="Myriad Pro"/>
                <a:cs typeface="Myriad Pro"/>
              </a:rPr>
              <a:t>"</a:t>
            </a:r>
            <a:endParaRPr lang="en-US" sz="2800" dirty="0">
              <a:latin typeface="Myriad Pro"/>
              <a:cs typeface="Myriad Pro"/>
            </a:endParaRPr>
          </a:p>
        </p:txBody>
      </p:sp>
    </p:spTree>
    <p:extLst>
      <p:ext uri="{BB962C8B-B14F-4D97-AF65-F5344CB8AC3E}">
        <p14:creationId xmlns:p14="http://schemas.microsoft.com/office/powerpoint/2010/main" val="241740056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457200" y="381000"/>
            <a:ext cx="8382000" cy="1295400"/>
          </a:xfrm>
        </p:spPr>
        <p:txBody>
          <a:bodyPr/>
          <a:lstStyle/>
          <a:p>
            <a:pPr eaLnBrk="1" hangingPunct="1"/>
            <a:r>
              <a:rPr lang="en-GB" sz="4000" dirty="0">
                <a:solidFill>
                  <a:srgbClr val="002060"/>
                </a:solidFill>
                <a:latin typeface="Myriad Pro"/>
                <a:cs typeface="Myriad Pro"/>
              </a:rPr>
              <a:t>Micro, small, medium-sized enterprises (SMEs). </a:t>
            </a:r>
            <a:endParaRPr lang="en-US" sz="4000" dirty="0">
              <a:solidFill>
                <a:srgbClr val="002060"/>
              </a:solidFill>
              <a:latin typeface="Myriad Pro"/>
              <a:cs typeface="Myriad Pro"/>
            </a:endParaRPr>
          </a:p>
        </p:txBody>
      </p:sp>
      <p:sp>
        <p:nvSpPr>
          <p:cNvPr id="48130" name="Rectangle 3"/>
          <p:cNvSpPr>
            <a:spLocks noGrp="1" noChangeArrowheads="1"/>
          </p:cNvSpPr>
          <p:nvPr>
            <p:ph idx="1"/>
          </p:nvPr>
        </p:nvSpPr>
        <p:spPr>
          <a:xfrm>
            <a:off x="228600" y="1752600"/>
            <a:ext cx="8534400" cy="4191000"/>
          </a:xfrm>
        </p:spPr>
        <p:txBody>
          <a:bodyPr/>
          <a:lstStyle/>
          <a:p>
            <a:pPr marL="347663" indent="-239713" algn="just" eaLnBrk="1" hangingPunct="1">
              <a:buFont typeface="Wingdings" charset="0"/>
              <a:buNone/>
            </a:pPr>
            <a:r>
              <a:rPr lang="en-GB" sz="2800" dirty="0">
                <a:latin typeface="Myriad Pro"/>
                <a:cs typeface="Myriad Pro"/>
              </a:rPr>
              <a:t>Entrepreneurial organisations with a limited </a:t>
            </a:r>
            <a:r>
              <a:rPr lang="en-GB" sz="2800" dirty="0" smtClean="0">
                <a:latin typeface="Myriad Pro"/>
                <a:cs typeface="Myriad Pro"/>
              </a:rPr>
              <a:t>number of employees </a:t>
            </a:r>
            <a:r>
              <a:rPr lang="en-GB" sz="2800" dirty="0">
                <a:latin typeface="Myriad Pro"/>
                <a:cs typeface="Myriad Pro"/>
              </a:rPr>
              <a:t>and/or with fixed financial parameters</a:t>
            </a:r>
            <a:r>
              <a:rPr lang="en-GB" sz="2800" b="1" dirty="0">
                <a:latin typeface="Myriad Pro"/>
                <a:cs typeface="Myriad Pro"/>
              </a:rPr>
              <a:t>.</a:t>
            </a:r>
          </a:p>
          <a:p>
            <a:pPr marL="347663" indent="-239713" algn="just" eaLnBrk="1" hangingPunct="1">
              <a:buFont typeface="Wingdings" charset="0"/>
              <a:buNone/>
            </a:pPr>
            <a:r>
              <a:rPr lang="en-GB" sz="2800" dirty="0" smtClean="0">
                <a:latin typeface="Myriad Pro"/>
                <a:cs typeface="Myriad Pro"/>
              </a:rPr>
              <a:t>Micro</a:t>
            </a:r>
            <a:r>
              <a:rPr lang="en-GB" sz="2800" dirty="0">
                <a:latin typeface="Myriad Pro"/>
                <a:cs typeface="Myriad Pro"/>
              </a:rPr>
              <a:t>-enterprises employ fewer than 10 people.</a:t>
            </a:r>
          </a:p>
        </p:txBody>
      </p:sp>
    </p:spTree>
    <p:extLst>
      <p:ext uri="{BB962C8B-B14F-4D97-AF65-F5344CB8AC3E}">
        <p14:creationId xmlns:p14="http://schemas.microsoft.com/office/powerpoint/2010/main" val="192056299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a:xfrm>
            <a:off x="457200" y="381000"/>
            <a:ext cx="8382000" cy="1295400"/>
          </a:xfrm>
        </p:spPr>
        <p:txBody>
          <a:bodyPr/>
          <a:lstStyle/>
          <a:p>
            <a:pPr eaLnBrk="1" hangingPunct="1"/>
            <a:r>
              <a:rPr lang="en-GB" sz="4000" dirty="0">
                <a:solidFill>
                  <a:srgbClr val="002060"/>
                </a:solidFill>
                <a:latin typeface="Myriad Pro"/>
                <a:cs typeface="Myriad Pro"/>
              </a:rPr>
              <a:t>Micro, small, medium-sized enterprises (SMEs). </a:t>
            </a:r>
            <a:endParaRPr lang="en-US" sz="4000" dirty="0">
              <a:solidFill>
                <a:srgbClr val="002060"/>
              </a:solidFill>
              <a:latin typeface="Myriad Pro"/>
              <a:cs typeface="Myriad Pro"/>
            </a:endParaRPr>
          </a:p>
        </p:txBody>
      </p:sp>
      <p:sp>
        <p:nvSpPr>
          <p:cNvPr id="49154" name="Rectangle 3"/>
          <p:cNvSpPr>
            <a:spLocks noGrp="1" noChangeArrowheads="1"/>
          </p:cNvSpPr>
          <p:nvPr>
            <p:ph idx="1"/>
          </p:nvPr>
        </p:nvSpPr>
        <p:spPr>
          <a:xfrm>
            <a:off x="228600" y="2132856"/>
            <a:ext cx="8534400" cy="3312368"/>
          </a:xfrm>
        </p:spPr>
        <p:txBody>
          <a:bodyPr/>
          <a:lstStyle/>
          <a:p>
            <a:pPr marL="347663" indent="-239713" algn="just" eaLnBrk="1" hangingPunct="1">
              <a:buFont typeface="Wingdings" charset="0"/>
              <a:buNone/>
            </a:pPr>
            <a:r>
              <a:rPr lang="en-GB" sz="2800" dirty="0">
                <a:latin typeface="Myriad Pro"/>
                <a:cs typeface="Myriad Pro"/>
              </a:rPr>
              <a:t>Entrepreneurial organisations with a limited </a:t>
            </a:r>
            <a:r>
              <a:rPr lang="en-GB" sz="2800" dirty="0" smtClean="0">
                <a:latin typeface="Myriad Pro"/>
                <a:cs typeface="Myriad Pro"/>
              </a:rPr>
              <a:t>number of employees </a:t>
            </a:r>
            <a:r>
              <a:rPr lang="en-GB" sz="2800" dirty="0">
                <a:latin typeface="Myriad Pro"/>
                <a:cs typeface="Myriad Pro"/>
              </a:rPr>
              <a:t>and/or with fixed financial parameters.</a:t>
            </a:r>
          </a:p>
          <a:p>
            <a:pPr marL="347663" indent="-239713" algn="just" eaLnBrk="1" hangingPunct="1">
              <a:buFont typeface="Wingdings" charset="0"/>
              <a:buNone/>
            </a:pPr>
            <a:r>
              <a:rPr lang="en-GB" sz="2800" dirty="0" smtClean="0">
                <a:latin typeface="Myriad Pro"/>
                <a:cs typeface="Myriad Pro"/>
              </a:rPr>
              <a:t>Small </a:t>
            </a:r>
            <a:r>
              <a:rPr lang="en-GB" sz="2800" dirty="0">
                <a:latin typeface="Myriad Pro"/>
                <a:cs typeface="Myriad Pro"/>
              </a:rPr>
              <a:t>enterprises fewer than 50 People.</a:t>
            </a:r>
          </a:p>
        </p:txBody>
      </p:sp>
      <p:sp>
        <p:nvSpPr>
          <p:cNvPr id="4" name="Slide Number Placeholder 4"/>
          <p:cNvSpPr>
            <a:spLocks noGrp="1"/>
          </p:cNvSpPr>
          <p:nvPr>
            <p:ph type="sldNum" sz="quarter" idx="12"/>
          </p:nvPr>
        </p:nvSpPr>
        <p:spPr>
          <a:xfrm>
            <a:off x="7956550" y="6381750"/>
            <a:ext cx="730250" cy="339725"/>
          </a:xfrm>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07144173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457200" y="381000"/>
            <a:ext cx="8382000" cy="1295400"/>
          </a:xfrm>
        </p:spPr>
        <p:txBody>
          <a:bodyPr/>
          <a:lstStyle/>
          <a:p>
            <a:pPr eaLnBrk="1" hangingPunct="1"/>
            <a:r>
              <a:rPr lang="en-GB" sz="4000" dirty="0">
                <a:solidFill>
                  <a:srgbClr val="002060"/>
                </a:solidFill>
                <a:latin typeface="Myriad Pro"/>
                <a:cs typeface="Myriad Pro"/>
              </a:rPr>
              <a:t>Micro, small, medium-sized enterprises (SMEs). </a:t>
            </a:r>
            <a:endParaRPr lang="en-US" sz="4000" dirty="0">
              <a:solidFill>
                <a:srgbClr val="002060"/>
              </a:solidFill>
              <a:latin typeface="Myriad Pro"/>
              <a:cs typeface="Myriad Pro"/>
            </a:endParaRPr>
          </a:p>
        </p:txBody>
      </p:sp>
      <p:sp>
        <p:nvSpPr>
          <p:cNvPr id="32771" name="Rectangle 3"/>
          <p:cNvSpPr>
            <a:spLocks noGrp="1" noChangeArrowheads="1"/>
          </p:cNvSpPr>
          <p:nvPr>
            <p:ph idx="1"/>
          </p:nvPr>
        </p:nvSpPr>
        <p:spPr>
          <a:xfrm>
            <a:off x="228600" y="2348880"/>
            <a:ext cx="8534400" cy="3168352"/>
          </a:xfrm>
        </p:spPr>
        <p:txBody>
          <a:bodyPr/>
          <a:lstStyle/>
          <a:p>
            <a:pPr marL="107950" indent="0" algn="just" eaLnBrk="1" hangingPunct="1">
              <a:buFont typeface="Wingdings 3" panose="05040102010807070707" pitchFamily="18" charset="2"/>
              <a:buNone/>
              <a:defRPr/>
            </a:pPr>
            <a:r>
              <a:rPr lang="en-GB" altLang="en-US" sz="2800" dirty="0" smtClean="0">
                <a:latin typeface="Myriad Pro"/>
                <a:ea typeface="+mn-ea"/>
                <a:cs typeface="Myriad Pro"/>
              </a:rPr>
              <a:t>Entrepreneurial organisations with a limited number </a:t>
            </a:r>
            <a:r>
              <a:rPr lang="en-GB" altLang="en-US" sz="2800" dirty="0" smtClean="0">
                <a:latin typeface="Myriad Pro"/>
                <a:ea typeface="+mn-ea"/>
                <a:cs typeface="Myriad Pro"/>
              </a:rPr>
              <a:t>of employees </a:t>
            </a:r>
            <a:r>
              <a:rPr lang="en-GB" altLang="en-US" sz="2800" dirty="0" smtClean="0">
                <a:latin typeface="Myriad Pro"/>
                <a:ea typeface="+mn-ea"/>
                <a:cs typeface="Myriad Pro"/>
              </a:rPr>
              <a:t>and/or with fixed financial parameters.</a:t>
            </a:r>
          </a:p>
          <a:p>
            <a:pPr marL="347663" indent="-239713" algn="just" eaLnBrk="1" hangingPunct="1">
              <a:buFont typeface="Wingdings" pitchFamily="2" charset="2"/>
              <a:buNone/>
              <a:defRPr/>
            </a:pPr>
            <a:endParaRPr lang="en-GB" altLang="en-US" sz="2800" dirty="0" smtClean="0">
              <a:latin typeface="Myriad Pro"/>
              <a:ea typeface="+mn-ea"/>
              <a:cs typeface="Myriad Pro"/>
            </a:endParaRPr>
          </a:p>
          <a:p>
            <a:pPr marL="347663" indent="-239713" algn="just" eaLnBrk="1" hangingPunct="1">
              <a:buFont typeface="Wingdings" pitchFamily="2" charset="2"/>
              <a:buNone/>
              <a:defRPr/>
            </a:pPr>
            <a:r>
              <a:rPr lang="en-GB" altLang="en-US" sz="2800" dirty="0" smtClean="0">
                <a:latin typeface="Myriad Pro"/>
                <a:ea typeface="+mn-ea"/>
                <a:cs typeface="Myriad Pro"/>
              </a:rPr>
              <a:t>Medium </a:t>
            </a:r>
            <a:r>
              <a:rPr lang="en-GB" altLang="en-US" sz="2800" dirty="0" smtClean="0">
                <a:latin typeface="Myriad Pro"/>
                <a:ea typeface="+mn-ea"/>
                <a:cs typeface="Myriad Pro"/>
              </a:rPr>
              <a:t>sized enterprises fewer than 250 people</a:t>
            </a:r>
            <a:r>
              <a:rPr lang="en-GB" altLang="en-US" sz="2800" dirty="0" smtClean="0">
                <a:latin typeface="Myriad Pro"/>
                <a:ea typeface="+mn-ea"/>
                <a:cs typeface="Myriad Pro"/>
              </a:rPr>
              <a:t>.</a:t>
            </a:r>
            <a:endParaRPr lang="en-GB" altLang="en-US" sz="2800" dirty="0" smtClean="0">
              <a:latin typeface="Myriad Pro"/>
              <a:ea typeface="+mn-ea"/>
              <a:cs typeface="Myriad Pro"/>
            </a:endParaRPr>
          </a:p>
        </p:txBody>
      </p:sp>
    </p:spTree>
    <p:extLst>
      <p:ext uri="{BB962C8B-B14F-4D97-AF65-F5344CB8AC3E}">
        <p14:creationId xmlns:p14="http://schemas.microsoft.com/office/powerpoint/2010/main" val="205611829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381000" y="228600"/>
            <a:ext cx="8462963" cy="762000"/>
          </a:xfrm>
        </p:spPr>
        <p:txBody>
          <a:bodyPr/>
          <a:lstStyle/>
          <a:p>
            <a:r>
              <a:rPr lang="en-GB" sz="4000" dirty="0">
                <a:solidFill>
                  <a:srgbClr val="002060"/>
                </a:solidFill>
                <a:latin typeface="Myriad Pro"/>
                <a:cs typeface="Myriad Pro"/>
              </a:rPr>
              <a:t>Traditional Organisational Chart</a:t>
            </a:r>
          </a:p>
        </p:txBody>
      </p:sp>
      <p:sp>
        <p:nvSpPr>
          <p:cNvPr id="30723" name="Content Placeholder 2"/>
          <p:cNvSpPr>
            <a:spLocks noGrp="1"/>
          </p:cNvSpPr>
          <p:nvPr>
            <p:ph idx="1"/>
          </p:nvPr>
        </p:nvSpPr>
        <p:spPr>
          <a:xfrm>
            <a:off x="304800" y="1219200"/>
            <a:ext cx="8610600" cy="5334000"/>
          </a:xfrm>
        </p:spPr>
        <p:txBody>
          <a:bodyPr/>
          <a:lstStyle/>
          <a:p>
            <a:pPr>
              <a:buFont typeface="Wingdings 3" panose="05040102010807070707" pitchFamily="18" charset="2"/>
              <a:buChar char=""/>
              <a:defRPr/>
            </a:pPr>
            <a:endParaRPr lang="en-GB" altLang="en-US" sz="2400" dirty="0" smtClean="0">
              <a:latin typeface="Arial" charset="0"/>
              <a:ea typeface="+mn-ea"/>
              <a:cs typeface="Arial" charset="0"/>
            </a:endParaRPr>
          </a:p>
          <a:p>
            <a:pPr marL="0" indent="0">
              <a:buFont typeface="Wingdings 3" panose="05040102010807070707" pitchFamily="18" charset="2"/>
              <a:buNone/>
              <a:defRPr/>
            </a:pPr>
            <a:endParaRPr lang="en-GB" altLang="en-US" sz="2400" dirty="0" smtClean="0">
              <a:latin typeface="Arial" charset="0"/>
              <a:ea typeface="+mn-ea"/>
              <a:cs typeface="Arial" charset="0"/>
            </a:endParaRPr>
          </a:p>
        </p:txBody>
      </p:sp>
      <p:pic>
        <p:nvPicPr>
          <p:cNvPr id="368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908720"/>
            <a:ext cx="8001000" cy="4786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5" name="Slide Number Placeholder 4"/>
          <p:cNvSpPr>
            <a:spLocks noGrp="1"/>
          </p:cNvSpPr>
          <p:nvPr>
            <p:ph type="sldNum" sz="quarter" idx="12"/>
          </p:nvPr>
        </p:nvSpPr>
        <p:spPr>
          <a:xfrm>
            <a:off x="7956550" y="6381750"/>
            <a:ext cx="730250" cy="339725"/>
          </a:xfrm>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29277925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323528" y="836712"/>
            <a:ext cx="8382000" cy="1219200"/>
          </a:xfrm>
        </p:spPr>
        <p:txBody>
          <a:bodyPr/>
          <a:lstStyle/>
          <a:p>
            <a:r>
              <a:rPr lang="en-GB" sz="4000" dirty="0">
                <a:solidFill>
                  <a:srgbClr val="00B050"/>
                </a:solidFill>
                <a:latin typeface="Myriad Pro"/>
                <a:cs typeface="Myriad Pro"/>
              </a:rPr>
              <a:t>The different types, size and scope of  organisations.</a:t>
            </a:r>
            <a:br>
              <a:rPr lang="en-GB" sz="4000" dirty="0">
                <a:solidFill>
                  <a:srgbClr val="00B050"/>
                </a:solidFill>
                <a:latin typeface="Myriad Pro"/>
                <a:cs typeface="Myriad Pro"/>
              </a:rPr>
            </a:br>
            <a:endParaRPr lang="en-GB" sz="4000" dirty="0">
              <a:solidFill>
                <a:srgbClr val="00B050"/>
              </a:solidFill>
              <a:latin typeface="Myriad Pro"/>
              <a:cs typeface="Myriad Pro"/>
            </a:endParaRPr>
          </a:p>
        </p:txBody>
      </p:sp>
      <p:sp>
        <p:nvSpPr>
          <p:cNvPr id="3" name="Content Placeholder 2"/>
          <p:cNvSpPr>
            <a:spLocks noGrp="1"/>
          </p:cNvSpPr>
          <p:nvPr>
            <p:ph idx="1"/>
          </p:nvPr>
        </p:nvSpPr>
        <p:spPr>
          <a:xfrm>
            <a:off x="228600" y="1752600"/>
            <a:ext cx="8763000" cy="4953000"/>
          </a:xfrm>
        </p:spPr>
        <p:txBody>
          <a:bodyPr/>
          <a:lstStyle/>
          <a:p>
            <a:pPr marL="0" indent="0">
              <a:buFont typeface="Wingdings 3" panose="05040102010807070707" pitchFamily="18" charset="2"/>
              <a:buNone/>
              <a:defRPr/>
            </a:pPr>
            <a:endParaRPr lang="en-GB" sz="2400" dirty="0" smtClean="0">
              <a:solidFill>
                <a:srgbClr val="FF0000"/>
              </a:solidFill>
              <a:latin typeface="Myriad Pro"/>
              <a:ea typeface="+mj-ea"/>
              <a:cs typeface="Myriad Pro"/>
            </a:endParaRPr>
          </a:p>
          <a:p>
            <a:pPr marL="0" indent="0">
              <a:buFont typeface="Wingdings 3" panose="05040102010807070707" pitchFamily="18" charset="2"/>
              <a:buNone/>
              <a:defRPr/>
            </a:pPr>
            <a:endParaRPr lang="en-GB" sz="2800" u="sng" dirty="0">
              <a:solidFill>
                <a:srgbClr val="C00000"/>
              </a:solidFill>
              <a:latin typeface="Myriad Pro"/>
              <a:ea typeface="+mj-ea"/>
              <a:cs typeface="Myriad Pro"/>
            </a:endParaRPr>
          </a:p>
          <a:p>
            <a:pPr>
              <a:buFont typeface="Wingdings" panose="05000000000000000000" pitchFamily="2" charset="2"/>
              <a:buChar char="§"/>
              <a:defRPr/>
            </a:pPr>
            <a:r>
              <a:rPr lang="en-GB" sz="2800" dirty="0" smtClean="0">
                <a:solidFill>
                  <a:srgbClr val="C00000"/>
                </a:solidFill>
                <a:latin typeface="Myriad Pro"/>
                <a:ea typeface="+mj-ea"/>
                <a:cs typeface="Myriad Pro"/>
              </a:rPr>
              <a:t>Different Types of organisations. </a:t>
            </a:r>
          </a:p>
          <a:p>
            <a:pPr>
              <a:buFont typeface="Wingdings" panose="05000000000000000000" pitchFamily="2" charset="2"/>
              <a:buChar char="§"/>
              <a:defRPr/>
            </a:pPr>
            <a:r>
              <a:rPr lang="en-GB" altLang="en-US" sz="2800" dirty="0" smtClean="0">
                <a:solidFill>
                  <a:srgbClr val="C00000"/>
                </a:solidFill>
                <a:latin typeface="Myriad Pro"/>
                <a:ea typeface="+mn-ea"/>
                <a:cs typeface="Myriad Pro"/>
              </a:rPr>
              <a:t>Size and Scope of Organisation.</a:t>
            </a:r>
          </a:p>
          <a:p>
            <a:pPr marL="0" indent="0">
              <a:buFont typeface="Wingdings 3" panose="05040102010807070707" pitchFamily="18" charset="2"/>
              <a:buNone/>
              <a:defRPr/>
            </a:pPr>
            <a:r>
              <a:rPr lang="en-GB" altLang="en-US" sz="2800" dirty="0" smtClean="0">
                <a:solidFill>
                  <a:srgbClr val="C00000"/>
                </a:solidFill>
                <a:latin typeface="Arial" charset="0"/>
                <a:ea typeface="+mn-ea"/>
                <a:cs typeface="Arial" charset="0"/>
              </a:rPr>
              <a:t/>
            </a:r>
            <a:br>
              <a:rPr lang="en-GB" altLang="en-US" sz="2800" dirty="0" smtClean="0">
                <a:solidFill>
                  <a:srgbClr val="C00000"/>
                </a:solidFill>
                <a:latin typeface="Arial" charset="0"/>
                <a:ea typeface="+mn-ea"/>
                <a:cs typeface="Arial" charset="0"/>
              </a:rPr>
            </a:br>
            <a:endParaRPr lang="en-GB" sz="2800" dirty="0">
              <a:solidFill>
                <a:srgbClr val="C00000"/>
              </a:solidFill>
              <a:latin typeface="Myriad Pro"/>
              <a:ea typeface="+mn-ea"/>
              <a:cs typeface="Myriad Pro"/>
            </a:endParaRPr>
          </a:p>
        </p:txBody>
      </p:sp>
      <p:sp>
        <p:nvSpPr>
          <p:cNvPr id="4" name="Slide Number Placeholder 4"/>
          <p:cNvSpPr>
            <a:spLocks noGrp="1"/>
          </p:cNvSpPr>
          <p:nvPr>
            <p:ph type="sldNum" sz="quarter" idx="12"/>
          </p:nvPr>
        </p:nvSpPr>
        <p:spPr>
          <a:xfrm>
            <a:off x="7956550" y="6401643"/>
            <a:ext cx="730250" cy="339725"/>
          </a:xfrm>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942522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2179</TotalTime>
  <Words>1576</Words>
  <Application>Microsoft Macintosh PowerPoint</Application>
  <PresentationFormat>On-screen Show (4:3)</PresentationFormat>
  <Paragraphs>173</Paragraphs>
  <Slides>31</Slides>
  <Notes>2</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20140311PresentationUWTSDTemplate</vt:lpstr>
      <vt:lpstr>LCBB4003</vt:lpstr>
      <vt:lpstr>The different types, size and scope of  organisations. </vt:lpstr>
      <vt:lpstr>Different Types of Organisations &amp;  Size and Scope of Organisation.  </vt:lpstr>
      <vt:lpstr>Types of organizations </vt:lpstr>
      <vt:lpstr>Organisation and Business Organisation</vt:lpstr>
      <vt:lpstr>PowerPoint Presentation</vt:lpstr>
      <vt:lpstr>Profit organization.</vt:lpstr>
      <vt:lpstr>Non-profit organisation.</vt:lpstr>
      <vt:lpstr>Not For Profit Businesses.</vt:lpstr>
      <vt:lpstr>Charity</vt:lpstr>
      <vt:lpstr>  Non-governmental organization.</vt:lpstr>
      <vt:lpstr>Differences between for profit and not for profit organisation.  </vt:lpstr>
      <vt:lpstr>Different types of Ownership.</vt:lpstr>
      <vt:lpstr>Different types of ownership</vt:lpstr>
      <vt:lpstr>Different types of ownership</vt:lpstr>
      <vt:lpstr>Different types of ownership</vt:lpstr>
      <vt:lpstr>Different types of ownership</vt:lpstr>
      <vt:lpstr>Different types of ownership</vt:lpstr>
      <vt:lpstr>Different types of ownership</vt:lpstr>
      <vt:lpstr>Different types of ownership</vt:lpstr>
      <vt:lpstr>Different types of ownership</vt:lpstr>
      <vt:lpstr> Different types of ownership</vt:lpstr>
      <vt:lpstr>Different types of ownership</vt:lpstr>
      <vt:lpstr> Stakeholders</vt:lpstr>
      <vt:lpstr> Stakeholders and what they expect.</vt:lpstr>
      <vt:lpstr>Micro, small, medium-sized enterprises (SMEs). </vt:lpstr>
      <vt:lpstr>Micro, small, medium-sized enterprises (SMEs). </vt:lpstr>
      <vt:lpstr>Micro, small, medium-sized enterprises (SMEs). </vt:lpstr>
      <vt:lpstr>Micro, small, medium-sized enterprises (SMEs). </vt:lpstr>
      <vt:lpstr>Traditional Organisational Chart</vt:lpstr>
      <vt:lpstr>The different types, size and scope of  organisations. </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Gregory</cp:lastModifiedBy>
  <cp:revision>126</cp:revision>
  <cp:lastPrinted>2018-07-09T15:27:01Z</cp:lastPrinted>
  <dcterms:created xsi:type="dcterms:W3CDTF">2002-10-07T19:43:58Z</dcterms:created>
  <dcterms:modified xsi:type="dcterms:W3CDTF">2020-06-22T11:40:41Z</dcterms:modified>
</cp:coreProperties>
</file>