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1" r:id="rId1"/>
  </p:sldMasterIdLst>
  <p:sldIdLst>
    <p:sldId id="345" r:id="rId2"/>
    <p:sldId id="335" r:id="rId3"/>
    <p:sldId id="336" r:id="rId4"/>
    <p:sldId id="337" r:id="rId5"/>
    <p:sldId id="338" r:id="rId6"/>
    <p:sldId id="339" r:id="rId7"/>
    <p:sldId id="340" r:id="rId8"/>
    <p:sldId id="341" r:id="rId9"/>
    <p:sldId id="342" r:id="rId10"/>
    <p:sldId id="343" r:id="rId11"/>
    <p:sldId id="344" r:id="rId12"/>
    <p:sldId id="35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FC7CF38-9FD1-4ABE-8FED-FDE6998992EF}">
          <p14:sldIdLst>
            <p14:sldId id="345"/>
            <p14:sldId id="335"/>
            <p14:sldId id="336"/>
            <p14:sldId id="337"/>
            <p14:sldId id="338"/>
            <p14:sldId id="339"/>
            <p14:sldId id="340"/>
            <p14:sldId id="341"/>
            <p14:sldId id="342"/>
            <p14:sldId id="343"/>
            <p14:sldId id="344"/>
            <p14:sldId id="359"/>
          </p14:sldIdLst>
        </p14:section>
        <p14:section name="Default Section" id="{06E7D241-87C2-47D4-9CB6-CAAAB3D7101C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173" autoAdjust="0"/>
    <p:restoredTop sz="94660"/>
  </p:normalViewPr>
  <p:slideViewPr>
    <p:cSldViewPr snapToGrid="0">
      <p:cViewPr>
        <p:scale>
          <a:sx n="125" d="100"/>
          <a:sy n="125" d="100"/>
        </p:scale>
        <p:origin x="114" y="-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734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191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090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087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248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58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156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702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639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991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2872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1548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217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5759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2893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6283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611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10/14/2020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1089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  <p:sldLayoutId id="2147483757" r:id="rId16"/>
    <p:sldLayoutId id="2147483758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5CACB8EC-A329-4930-8717-7A0C0E443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323" y="516834"/>
            <a:ext cx="8984225" cy="1524083"/>
          </a:xfrm>
        </p:spPr>
        <p:txBody>
          <a:bodyPr/>
          <a:lstStyle/>
          <a:p>
            <a:r>
              <a:rPr lang="en-GB" altLang="en-US" dirty="0"/>
              <a:t>Erickson’s Psycho-Social Development</a:t>
            </a:r>
          </a:p>
        </p:txBody>
      </p:sp>
      <p:pic>
        <p:nvPicPr>
          <p:cNvPr id="4099" name="Picture 2" descr="Image result for psychosexual theory">
            <a:extLst>
              <a:ext uri="{FF2B5EF4-FFF2-40B4-BE49-F238E27FC236}">
                <a16:creationId xmlns:a16="http://schemas.microsoft.com/office/drawing/2014/main" id="{C2203DA1-5ACA-47A1-95AE-308ED071E3F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2988" y="2945606"/>
            <a:ext cx="3810000" cy="2381250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FD53DE73-B846-46B4-8E4A-1D8FE9C60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59" y="737708"/>
            <a:ext cx="9064258" cy="1270471"/>
          </a:xfrm>
        </p:spPr>
        <p:txBody>
          <a:bodyPr/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Erik Erikson </a:t>
            </a:r>
            <a:endParaRPr lang="en-US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5D88A8D8-B6CB-43B3-A46B-5B27B1185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322" y="2330342"/>
            <a:ext cx="11211339" cy="3977694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Erikson believed that</a:t>
            </a:r>
          </a:p>
          <a:p>
            <a:pPr>
              <a:lnSpc>
                <a:spcPct val="8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Personality develops in stages 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8 instead of 5 across the lifespan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Each stage is linked to social experiences across the lifespan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At each stage the person must successfully or unsuccessfully cope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Success: acquire strengths needed for next developmental stage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Unsuccessful: less likely to be able to adapt to later problems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DB78825-B4C6-4E23-8273-DD7A18AD7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1773" y="164595"/>
            <a:ext cx="5618922" cy="36871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D3CC427C-F90A-470C-99A0-A62538D58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234" y="819489"/>
            <a:ext cx="9613861" cy="108093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Stage 1:  Basic Trust vs. Mistrust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3D2B294-EBE7-4755-8206-1E0BE5494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043" y="3039238"/>
            <a:ext cx="11171583" cy="359931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Birth to age 1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Success: Caregiver meets needs: child develops trust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Fail: Caregiver does not meet needs: child develops mistrust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Basic strength: Hope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Hope our desires will be satisfied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Feel confident our needs will be met 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8C905E-CE81-42FB-9B9D-B2D4552A17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715941">
            <a:off x="7384903" y="821338"/>
            <a:ext cx="4195555" cy="29968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68766-96C5-4823-A7B3-E26D68B20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724190">
            <a:off x="7754800" y="2332176"/>
            <a:ext cx="4357328" cy="2899604"/>
          </a:xfrm>
          <a:prstGeom prst="rect">
            <a:avLst/>
          </a:prstGeom>
        </p:spPr>
      </p:pic>
      <p:sp>
        <p:nvSpPr>
          <p:cNvPr id="7170" name="Rectangle 2">
            <a:extLst>
              <a:ext uri="{FF2B5EF4-FFF2-40B4-BE49-F238E27FC236}">
                <a16:creationId xmlns:a16="http://schemas.microsoft.com/office/drawing/2014/main" id="{7EC20075-043C-4CB2-9C6C-D055D945F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531" y="649357"/>
            <a:ext cx="10051774" cy="126841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Stage 2:  Autonomy vs. Shame and Doubt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3725E642-8AEA-4CAB-8406-5A0CE253D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553874"/>
            <a:ext cx="10368687" cy="452596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Ages 1-3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Success: Child able to exercise some degree of </a:t>
            </a:r>
            <a:r>
              <a:rPr lang="en-US" altLang="en-US" dirty="0">
                <a:solidFill>
                  <a:schemeClr val="bg1"/>
                </a:solidFill>
              </a:rPr>
              <a:t>choice, becomes secure </a:t>
            </a:r>
            <a:r>
              <a:rPr lang="en-US" altLang="en-US" dirty="0"/>
              <a:t>and confident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Fail: Child’s independence is thwarted: child develops </a:t>
            </a:r>
            <a:r>
              <a:rPr lang="en-US" altLang="en-US" dirty="0">
                <a:solidFill>
                  <a:schemeClr val="bg1"/>
                </a:solidFill>
              </a:rPr>
              <a:t>feelings of self-</a:t>
            </a:r>
            <a:r>
              <a:rPr lang="en-US" altLang="en-US" dirty="0"/>
              <a:t>doubt, shame in dealing with others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Basic Strength: Will	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 Confident and determined to exercise freedom of choice in face of society’s demands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0B8BC6-C2D6-4736-9367-D1E199D593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709011">
            <a:off x="5619932" y="2046841"/>
            <a:ext cx="6689278" cy="3340000"/>
          </a:xfrm>
          <a:prstGeom prst="rect">
            <a:avLst/>
          </a:prstGeom>
        </p:spPr>
      </p:pic>
      <p:sp>
        <p:nvSpPr>
          <p:cNvPr id="8194" name="Rectangle 2">
            <a:extLst>
              <a:ext uri="{FF2B5EF4-FFF2-40B4-BE49-F238E27FC236}">
                <a16:creationId xmlns:a16="http://schemas.microsoft.com/office/drawing/2014/main" id="{DBF04BBD-BC53-4341-985D-F4ABC20EB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60" y="777185"/>
            <a:ext cx="8229600" cy="869950"/>
          </a:xfrm>
        </p:spPr>
        <p:txBody>
          <a:bodyPr/>
          <a:lstStyle/>
          <a:p>
            <a:pPr eaLnBrk="1" hangingPunct="1"/>
            <a:r>
              <a:rPr lang="en-US" altLang="en-US" dirty="0"/>
              <a:t>Stage 3: Initiative vs. Guilt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7FF4D17-869C-4BC5-AE3F-A78714C0A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287" y="2523505"/>
            <a:ext cx="10710001" cy="4208600"/>
          </a:xfrm>
        </p:spPr>
        <p:txBody>
          <a:bodyPr/>
          <a:lstStyle/>
          <a:p>
            <a:pPr eaLnBrk="1" hangingPunct="1"/>
            <a:r>
              <a:rPr lang="en-US" altLang="en-US" dirty="0"/>
              <a:t>Ages 3-5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Success: Child expresses desire to </a:t>
            </a:r>
            <a:r>
              <a:rPr lang="en-US" altLang="en-US" dirty="0">
                <a:solidFill>
                  <a:schemeClr val="bg1"/>
                </a:solidFill>
              </a:rPr>
              <a:t>take initiative in activities and is</a:t>
            </a:r>
            <a:r>
              <a:rPr lang="en-US" altLang="en-US" dirty="0"/>
              <a:t> allowed to take it</a:t>
            </a:r>
          </a:p>
          <a:p>
            <a:pPr eaLnBrk="1" hangingPunct="1"/>
            <a:r>
              <a:rPr lang="en-US" altLang="en-US" dirty="0"/>
              <a:t>Fail: parents punish child for initiative: child</a:t>
            </a:r>
            <a:r>
              <a:rPr lang="en-US" altLang="en-US" dirty="0">
                <a:solidFill>
                  <a:schemeClr val="bg1"/>
                </a:solidFill>
              </a:rPr>
              <a:t> develops feelings of guilt </a:t>
            </a:r>
            <a:r>
              <a:rPr lang="en-US" altLang="en-US" dirty="0"/>
              <a:t>that will affect self-directed activity throughout </a:t>
            </a:r>
            <a:r>
              <a:rPr lang="en-US" altLang="en-US" dirty="0">
                <a:solidFill>
                  <a:schemeClr val="bg1"/>
                </a:solidFill>
              </a:rPr>
              <a:t>life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Basic strength: Purpose</a:t>
            </a:r>
          </a:p>
          <a:p>
            <a:pPr lvl="1" eaLnBrk="1" hangingPunct="1"/>
            <a:r>
              <a:rPr lang="en-US" altLang="en-US" sz="2400" dirty="0"/>
              <a:t>Courage to pursue goals</a:t>
            </a:r>
          </a:p>
          <a:p>
            <a:pPr lvl="1" eaLnBrk="1" hangingPunct="1"/>
            <a:r>
              <a:rPr lang="en-US" altLang="en-US" sz="2400" dirty="0"/>
              <a:t>Capable and able to lead others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9CEAD0-6AE5-4B41-B162-EE2B290CF133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63617" y="1997972"/>
            <a:ext cx="2999339" cy="4708460"/>
          </a:xfrm>
          <a:prstGeom prst="rect">
            <a:avLst/>
          </a:prstGeom>
        </p:spPr>
      </p:pic>
      <p:sp>
        <p:nvSpPr>
          <p:cNvPr id="9218" name="Rectangle 2">
            <a:extLst>
              <a:ext uri="{FF2B5EF4-FFF2-40B4-BE49-F238E27FC236}">
                <a16:creationId xmlns:a16="http://schemas.microsoft.com/office/drawing/2014/main" id="{42368DBF-ACEC-4276-B7D8-242AD839C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56" y="821636"/>
            <a:ext cx="8229600" cy="7969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dirty="0"/>
              <a:t>Stage 4: Industriousness vs. Inferiority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2FDA450-1305-47BD-8901-3E438A3F0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39" y="2481333"/>
            <a:ext cx="11025809" cy="437666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Ages 6-11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Success: Child develops abilities to complete tasks (school work, play). Takes pride in accomplishments and abilities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Fail: Parents/teachers do not support child’s efforts: child develops feelings of inferiority and inadequacy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Basic strength: Competence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Use skill and intelligence to complete tasks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Competent in their beliefs and skills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>
            <a:extLst>
              <a:ext uri="{FF2B5EF4-FFF2-40B4-BE49-F238E27FC236}">
                <a16:creationId xmlns:a16="http://schemas.microsoft.com/office/drawing/2014/main" id="{AF1DA853-A629-49BA-8E78-B8BB0BAA32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696" y="477079"/>
            <a:ext cx="11330608" cy="551290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3600" dirty="0"/>
              <a:t>	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3600" dirty="0"/>
              <a:t>Influences……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3600" dirty="0">
              <a:solidFill>
                <a:srgbClr val="FF0000"/>
              </a:solidFill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3600" dirty="0">
              <a:solidFill>
                <a:srgbClr val="FF0000"/>
              </a:solidFill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3600" dirty="0">
                <a:solidFill>
                  <a:srgbClr val="FF0000"/>
                </a:solidFill>
              </a:rPr>
              <a:t>Stages 1-4</a:t>
            </a:r>
          </a:p>
          <a:p>
            <a:pPr lvl="1" eaLnBrk="1" hangingPunct="1"/>
            <a:r>
              <a:rPr lang="en-US" altLang="en-US" sz="3600" dirty="0"/>
              <a:t>Largely determined by others (parents, teachers)</a:t>
            </a:r>
          </a:p>
          <a:p>
            <a:pPr lvl="1" eaLnBrk="1" hangingPunct="1"/>
            <a:endParaRPr lang="en-US" altLang="en-US" sz="36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3600" dirty="0"/>
              <a:t>	</a:t>
            </a:r>
            <a:r>
              <a:rPr lang="en-US" altLang="en-US" sz="3600" dirty="0">
                <a:solidFill>
                  <a:srgbClr val="FF0000"/>
                </a:solidFill>
              </a:rPr>
              <a:t>Stages 5-8</a:t>
            </a:r>
          </a:p>
          <a:p>
            <a:pPr lvl="1" eaLnBrk="1" hangingPunct="1"/>
            <a:r>
              <a:rPr lang="en-US" altLang="en-US" sz="3600" dirty="0"/>
              <a:t>Individual has more control over environment</a:t>
            </a:r>
          </a:p>
          <a:p>
            <a:pPr lvl="1" eaLnBrk="1" hangingPunct="1"/>
            <a:r>
              <a:rPr lang="en-US" altLang="en-US" sz="3600" dirty="0"/>
              <a:t>Individual responsibility for crisis resolution in each stage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5AB43595-CDD8-4382-88AD-A6FCDFB60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506" y="874644"/>
            <a:ext cx="8229600" cy="8096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dirty="0"/>
              <a:t>Stage 5: Identity vs. Role Confusion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3E831F10-D660-4D06-AA81-76CD87543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1" y="2497622"/>
            <a:ext cx="10109132" cy="415496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Ages 12-18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Success: Explore independence and develop a sense of self / self image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Fail: unsuccessful in becoming independent. Develop poor self image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Basic strength: Fidelity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Strong sense of identity and face adulthood with certainty and confidence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Sincere, genuine, Independent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416050-6114-4BD5-AB2A-EB69B185E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0977" y="205444"/>
            <a:ext cx="4216222" cy="29576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C56A142-FC35-42C0-B83E-747E14411EE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124722" y="2227253"/>
            <a:ext cx="7918740" cy="4216472"/>
          </a:xfrm>
          <a:prstGeom prst="rect">
            <a:avLst/>
          </a:prstGeom>
        </p:spPr>
      </p:pic>
      <p:sp>
        <p:nvSpPr>
          <p:cNvPr id="12290" name="Rectangle 2">
            <a:extLst>
              <a:ext uri="{FF2B5EF4-FFF2-40B4-BE49-F238E27FC236}">
                <a16:creationId xmlns:a16="http://schemas.microsoft.com/office/drawing/2014/main" id="{987C27D3-AAF5-4E64-A54B-98B62FAE9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564" y="861393"/>
            <a:ext cx="8229600" cy="798513"/>
          </a:xfrm>
        </p:spPr>
        <p:txBody>
          <a:bodyPr/>
          <a:lstStyle/>
          <a:p>
            <a:pPr eaLnBrk="1" hangingPunct="1"/>
            <a:r>
              <a:rPr lang="en-US" altLang="en-US" dirty="0"/>
              <a:t>Stage 6: Intimacy vs. Isolation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9730C98-163D-498C-B518-733F3A695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861" y="2332037"/>
            <a:ext cx="11370365" cy="45259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Ages 18-35 (approximately)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Success: Explore personal relationships and develop committed and secure intimate relationships</a:t>
            </a:r>
          </a:p>
          <a:p>
            <a:pPr eaLnBrk="1" hangingPunct="1"/>
            <a:r>
              <a:rPr lang="en-US" altLang="en-US" dirty="0"/>
              <a:t>Fail: Inability to establish intimacy leads to social isolation, loneliness and depression 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Basic strength: Love</a:t>
            </a:r>
          </a:p>
          <a:p>
            <a:pPr lvl="1" eaLnBrk="1" hangingPunct="1"/>
            <a:r>
              <a:rPr lang="en-US" altLang="en-US" sz="2400" dirty="0"/>
              <a:t>Give and receive love, mutual devotion </a:t>
            </a:r>
          </a:p>
          <a:p>
            <a:pPr lvl="1" eaLnBrk="1" hangingPunct="1"/>
            <a:r>
              <a:rPr lang="en-US" altLang="en-US" sz="2400" dirty="0"/>
              <a:t>Need a strong sense of identity from last stage for this stage to be successful </a:t>
            </a:r>
          </a:p>
          <a:p>
            <a:pPr lvl="1" eaLnBrk="1" hangingPunct="1"/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F7A2095-1581-40C3-801D-AD9577DB0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278" y="967408"/>
            <a:ext cx="8229600" cy="7747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dirty="0"/>
              <a:t>Stage 7: Generativity vs. Stagnation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C6124C64-3361-4575-9566-54DAF4B1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84370"/>
            <a:ext cx="11741426" cy="45259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Ages 35-55 (approximately)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Success: Build successful careers and families and become active in teaching/guiding the next generation</a:t>
            </a:r>
          </a:p>
          <a:p>
            <a:pPr eaLnBrk="1" hangingPunct="1"/>
            <a:r>
              <a:rPr lang="en-US" altLang="en-US" dirty="0"/>
              <a:t>Fail: Unsuccessful careers, families and not seeking outlets for being active in the community. Unproductive and uninvolved in the world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Basic strength: Care</a:t>
            </a:r>
          </a:p>
          <a:p>
            <a:pPr lvl="1" eaLnBrk="1" hangingPunct="1"/>
            <a:r>
              <a:rPr lang="en-US" altLang="en-US" sz="2400" dirty="0"/>
              <a:t>Broad concern for others</a:t>
            </a:r>
          </a:p>
          <a:p>
            <a:pPr lvl="1" eaLnBrk="1" hangingPunct="1"/>
            <a:r>
              <a:rPr lang="en-US" altLang="en-US" sz="2400" dirty="0"/>
              <a:t>Need to teach others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E8D6E1-9DF4-4C97-AC3F-736FA92FF9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8541" y="1625808"/>
            <a:ext cx="5411650" cy="18413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E0A2F3C0-F272-41D2-8DBC-924C01E99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295" y="863670"/>
            <a:ext cx="8229600" cy="84613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Stage 8: Ego Integrity vs. Despair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A9EC31DE-3619-43C3-AF72-9C1BEA4C9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30" y="2650436"/>
            <a:ext cx="11635409" cy="410817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Ages 55+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This is when we start to evaluate life</a:t>
            </a:r>
          </a:p>
          <a:p>
            <a:pPr eaLnBrk="1" hangingPunct="1"/>
            <a:r>
              <a:rPr lang="en-US" altLang="en-US" dirty="0"/>
              <a:t>Success: Look back with satisfaction, wisdom and few regrets</a:t>
            </a:r>
          </a:p>
          <a:p>
            <a:pPr eaLnBrk="1" hangingPunct="1"/>
            <a:r>
              <a:rPr lang="en-US" altLang="en-US" dirty="0"/>
              <a:t>Fail: Review with anger, frustration, feel like life was unsuccessful 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Basic strength: Wisdom</a:t>
            </a:r>
          </a:p>
          <a:p>
            <a:pPr lvl="1" eaLnBrk="1" hangingPunct="1"/>
            <a:r>
              <a:rPr lang="en-US" altLang="en-US" sz="2400" dirty="0"/>
              <a:t>Pride, Satisfaction, Wisdom and knowledge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07FBD1-E531-4580-90D6-0274B977FB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314071">
            <a:off x="7017980" y="1477203"/>
            <a:ext cx="5179692" cy="27705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523A9-2871-484F-9759-665AF85F6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6F3C1-3F08-4C5E-9A4F-379934EA9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Time for a task…</a:t>
            </a:r>
          </a:p>
          <a:p>
            <a:pPr algn="ctr"/>
            <a:r>
              <a:rPr lang="en-GB" dirty="0"/>
              <a:t>Now research and supply evidence to </a:t>
            </a:r>
            <a:r>
              <a:rPr lang="en-GB"/>
              <a:t>show where </a:t>
            </a:r>
            <a:r>
              <a:rPr lang="en-GB" dirty="0"/>
              <a:t>this theory is implemented in health and social care.</a:t>
            </a:r>
          </a:p>
          <a:p>
            <a:pPr algn="ctr"/>
            <a:r>
              <a:rPr lang="en-GB" dirty="0"/>
              <a:t>How valuable is the theory considered to be in this arena</a:t>
            </a:r>
          </a:p>
          <a:p>
            <a:pPr algn="ctr"/>
            <a:r>
              <a:rPr lang="en-GB" dirty="0"/>
              <a:t>Evaluate how effective it is considered in explaining how we behave</a:t>
            </a:r>
          </a:p>
        </p:txBody>
      </p:sp>
    </p:spTree>
    <p:extLst>
      <p:ext uri="{BB962C8B-B14F-4D97-AF65-F5344CB8AC3E}">
        <p14:creationId xmlns:p14="http://schemas.microsoft.com/office/powerpoint/2010/main" val="322848026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857</TotalTime>
  <Words>608</Words>
  <Application>Microsoft Office PowerPoint</Application>
  <PresentationFormat>Widescreen</PresentationFormat>
  <Paragraphs>97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Trebuchet MS</vt:lpstr>
      <vt:lpstr>Berlin</vt:lpstr>
      <vt:lpstr>Erickson’s Psycho-Social Development</vt:lpstr>
      <vt:lpstr>Erik Erikson </vt:lpstr>
      <vt:lpstr>Stage 1:  Basic Trust vs. Mistrust</vt:lpstr>
      <vt:lpstr>Stage 2:  Autonomy vs. Shame and Doubt</vt:lpstr>
      <vt:lpstr>Stage 3: Initiative vs. Guilt</vt:lpstr>
      <vt:lpstr>Stage 4: Industriousness vs. Inferiority</vt:lpstr>
      <vt:lpstr>PowerPoint Presentation</vt:lpstr>
      <vt:lpstr>Stage 5: Identity vs. Role Confusion</vt:lpstr>
      <vt:lpstr>Stage 6: Intimacy vs. Isolation</vt:lpstr>
      <vt:lpstr>Stage 7: Generativity vs. Stagnation</vt:lpstr>
      <vt:lpstr>Stage 8: Ego Integrity vs. Despair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donna</dc:creator>
  <cp:lastModifiedBy>Donna Morgan</cp:lastModifiedBy>
  <cp:revision>38</cp:revision>
  <dcterms:created xsi:type="dcterms:W3CDTF">2019-02-10T15:43:28Z</dcterms:created>
  <dcterms:modified xsi:type="dcterms:W3CDTF">2020-10-14T22:24:57Z</dcterms:modified>
</cp:coreProperties>
</file>