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7562850" cy="10688638"/>
  <p:notesSz cx="10688638" cy="756285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p:scale>
          <a:sx n="100" d="100"/>
          <a:sy n="100" d="100"/>
        </p:scale>
        <p:origin x="79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6271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74320" y="274320"/>
            <a:ext cx="7013448" cy="1005840"/>
          </a:xfrm>
          <a:prstGeom prst="rect">
            <a:avLst/>
          </a:prstGeom>
          <a:solidFill>
            <a:srgbClr val="1F3A5F"/>
          </a:solidFill>
          <a:ln w="12700">
            <a:solidFill>
              <a:srgbClr val="1F3A5F"/>
            </a:solidFill>
            <a:prstDash val="solid"/>
          </a:ln>
        </p:spPr>
        <p:txBody>
          <a:bodyPr/>
          <a:lstStyle/>
          <a:p>
            <a:endParaRPr lang="en-GB"/>
          </a:p>
        </p:txBody>
      </p:sp>
      <p:sp>
        <p:nvSpPr>
          <p:cNvPr id="3" name="Text 1"/>
          <p:cNvSpPr txBox="1"/>
          <p:nvPr/>
        </p:nvSpPr>
        <p:spPr>
          <a:xfrm>
            <a:off x="457200" y="310896"/>
            <a:ext cx="6647688" cy="566928"/>
          </a:xfrm>
          <a:prstGeom prst="rect">
            <a:avLst/>
          </a:prstGeom>
          <a:noFill/>
          <a:ln/>
        </p:spPr>
        <p:txBody>
          <a:bodyPr wrap="square" lIns="0" tIns="0" rIns="0" bIns="0" rtlCol="0" anchor="ctr"/>
          <a:lstStyle/>
          <a:p>
            <a:pPr marL="0" indent="0" algn="ctr">
              <a:buNone/>
            </a:pPr>
            <a:r>
              <a:rPr lang="en-US" sz="1900" b="1" dirty="0">
                <a:solidFill>
                  <a:srgbClr val="FFFFFF"/>
                </a:solidFill>
                <a:latin typeface="Times New Roman" panose="02020603050405020304" pitchFamily="18" charset="0"/>
                <a:ea typeface="Calibri" pitchFamily="34" charset="-122"/>
                <a:cs typeface="Times New Roman" panose="02020603050405020304" pitchFamily="18" charset="0"/>
              </a:rPr>
              <a:t>Emotional Intelligence: Monitoring Emotions to Guide Thinking and Decisions</a:t>
            </a:r>
            <a:endParaRPr lang="en-US" sz="1900" dirty="0">
              <a:latin typeface="Times New Roman" panose="02020603050405020304" pitchFamily="18" charset="0"/>
              <a:cs typeface="Times New Roman" panose="02020603050405020304" pitchFamily="18" charset="0"/>
            </a:endParaRPr>
          </a:p>
        </p:txBody>
      </p:sp>
      <p:sp>
        <p:nvSpPr>
          <p:cNvPr id="4" name="Text 2"/>
          <p:cNvSpPr txBox="1"/>
          <p:nvPr/>
        </p:nvSpPr>
        <p:spPr>
          <a:xfrm>
            <a:off x="457200" y="923544"/>
            <a:ext cx="6647688" cy="384048"/>
          </a:xfrm>
          <a:prstGeom prst="rect">
            <a:avLst/>
          </a:prstGeom>
          <a:noFill/>
          <a:ln/>
        </p:spPr>
        <p:txBody>
          <a:bodyPr wrap="square" lIns="0" tIns="0" rIns="0" bIns="0" rtlCol="0" anchor="t"/>
          <a:lstStyle/>
          <a:p>
            <a:pPr marL="0" indent="0" algn="ctr">
              <a:spcAft>
                <a:spcPts val="100"/>
              </a:spcAft>
              <a:buNone/>
            </a:pPr>
            <a:r>
              <a:rPr lang="en-US" sz="800" b="1" dirty="0">
                <a:solidFill>
                  <a:srgbClr val="DCE9F2"/>
                </a:solidFill>
                <a:latin typeface="Times New Roman" panose="02020603050405020304" pitchFamily="18" charset="0"/>
                <a:ea typeface="Calibri" pitchFamily="34" charset="-122"/>
                <a:cs typeface="Times New Roman" panose="02020603050405020304" pitchFamily="18" charset="0"/>
              </a:rPr>
              <a:t>Student Name: Nicolae Dinu          Student ID: 2214244          Module: </a:t>
            </a:r>
            <a:r>
              <a:rPr lang="en-US" sz="800" dirty="0">
                <a:solidFill>
                  <a:srgbClr val="DCE9F2"/>
                </a:solidFill>
                <a:latin typeface="Times New Roman" panose="02020603050405020304" pitchFamily="18" charset="0"/>
                <a:ea typeface="Calibri" pitchFamily="34" charset="-122"/>
                <a:cs typeface="Times New Roman" panose="02020603050405020304" pitchFamily="18" charset="0"/>
              </a:rPr>
              <a:t>LCLM5006 Developing Emotional Intelligence Skills</a:t>
            </a:r>
            <a:endParaRPr lang="en-US" sz="800" dirty="0">
              <a:latin typeface="Times New Roman" panose="02020603050405020304" pitchFamily="18" charset="0"/>
              <a:cs typeface="Times New Roman" panose="02020603050405020304" pitchFamily="18" charset="0"/>
            </a:endParaRPr>
          </a:p>
          <a:p>
            <a:pPr marL="0" indent="0" algn="ctr">
              <a:spcAft>
                <a:spcPts val="100"/>
              </a:spcAft>
              <a:buNone/>
            </a:pPr>
            <a:endParaRPr lang="en-US" sz="800" dirty="0">
              <a:latin typeface="Times New Roman" panose="02020603050405020304" pitchFamily="18" charset="0"/>
              <a:cs typeface="Times New Roman" panose="02020603050405020304" pitchFamily="18" charset="0"/>
            </a:endParaRPr>
          </a:p>
        </p:txBody>
      </p:sp>
      <p:sp>
        <p:nvSpPr>
          <p:cNvPr id="5" name="Shape 3"/>
          <p:cNvSpPr/>
          <p:nvPr/>
        </p:nvSpPr>
        <p:spPr>
          <a:xfrm>
            <a:off x="365760" y="1371600"/>
            <a:ext cx="3703320" cy="1371600"/>
          </a:xfrm>
          <a:prstGeom prst="roundRect">
            <a:avLst>
              <a:gd name="adj" fmla="val 4000"/>
            </a:avLst>
          </a:prstGeom>
          <a:solidFill>
            <a:srgbClr val="F1F6F8"/>
          </a:solidFill>
          <a:ln w="9525">
            <a:solidFill>
              <a:srgbClr val="CFDDE4"/>
            </a:solidFill>
            <a:prstDash val="solid"/>
          </a:ln>
        </p:spPr>
        <p:txBody>
          <a:bodyPr/>
          <a:lstStyle/>
          <a:p>
            <a:endParaRPr lang="en-GB"/>
          </a:p>
        </p:txBody>
      </p:sp>
      <p:sp>
        <p:nvSpPr>
          <p:cNvPr id="6" name="Text 4"/>
          <p:cNvSpPr txBox="1"/>
          <p:nvPr/>
        </p:nvSpPr>
        <p:spPr>
          <a:xfrm>
            <a:off x="502920" y="1435608"/>
            <a:ext cx="3383280" cy="256032"/>
          </a:xfrm>
          <a:prstGeom prst="rect">
            <a:avLst/>
          </a:prstGeom>
          <a:noFill/>
          <a:ln/>
        </p:spPr>
        <p:txBody>
          <a:bodyPr wrap="square" lIns="0" tIns="0" rIns="0" bIns="0" rtlCol="0" anchor="ctr"/>
          <a:lstStyle/>
          <a:p>
            <a:pPr marL="0" indent="0">
              <a:buNone/>
            </a:pPr>
            <a:r>
              <a:rPr lang="en-US" sz="1250" b="1" dirty="0">
                <a:solidFill>
                  <a:srgbClr val="1F3A5F"/>
                </a:solidFill>
                <a:latin typeface="Times New Roman" panose="02020603050405020304" pitchFamily="18" charset="0"/>
                <a:ea typeface="Calibri" pitchFamily="34" charset="-122"/>
                <a:cs typeface="Times New Roman" panose="02020603050405020304" pitchFamily="18" charset="0"/>
              </a:rPr>
              <a:t>Introduction</a:t>
            </a:r>
            <a:endParaRPr lang="en-US" sz="1250" dirty="0">
              <a:latin typeface="Times New Roman" panose="02020603050405020304" pitchFamily="18" charset="0"/>
              <a:cs typeface="Times New Roman" panose="02020603050405020304" pitchFamily="18" charset="0"/>
            </a:endParaRPr>
          </a:p>
        </p:txBody>
      </p:sp>
      <p:sp>
        <p:nvSpPr>
          <p:cNvPr id="7" name="Shape 5"/>
          <p:cNvSpPr/>
          <p:nvPr/>
        </p:nvSpPr>
        <p:spPr>
          <a:xfrm>
            <a:off x="475488" y="1737360"/>
            <a:ext cx="3483864" cy="914400"/>
          </a:xfrm>
          <a:prstGeom prst="rect">
            <a:avLst/>
          </a:prstGeom>
          <a:solidFill>
            <a:srgbClr val="FFFFFF"/>
          </a:solidFill>
          <a:ln w="6350">
            <a:solidFill>
              <a:srgbClr val="CFDDE4"/>
            </a:solidFill>
            <a:prstDash val="solid"/>
          </a:ln>
        </p:spPr>
        <p:txBody>
          <a:bodyPr/>
          <a:lstStyle/>
          <a:p>
            <a:endParaRPr lang="en-GB"/>
          </a:p>
        </p:txBody>
      </p:sp>
      <p:sp>
        <p:nvSpPr>
          <p:cNvPr id="8" name="Text 6"/>
          <p:cNvSpPr txBox="1"/>
          <p:nvPr/>
        </p:nvSpPr>
        <p:spPr>
          <a:xfrm>
            <a:off x="539496" y="1783080"/>
            <a:ext cx="3355848" cy="822960"/>
          </a:xfrm>
          <a:prstGeom prst="rect">
            <a:avLst/>
          </a:prstGeom>
          <a:noFill/>
          <a:ln/>
        </p:spPr>
        <p:txBody>
          <a:bodyPr wrap="square" lIns="0" tIns="0" rIns="0" bIns="0" rtlCol="0" anchor="t"/>
          <a:lstStyle/>
          <a:p>
            <a:pPr marL="0" indent="0" algn="just">
              <a:lnSpc>
                <a:spcPct val="100000"/>
              </a:lnSpc>
              <a:spcAft>
                <a:spcPts val="400"/>
              </a:spcAft>
              <a:buNone/>
            </a:pPr>
            <a:r>
              <a:rPr lang="en-US" sz="800" b="1" dirty="0">
                <a:solidFill>
                  <a:schemeClr val="accent1"/>
                </a:solidFill>
                <a:latin typeface="Times New Roman" panose="02020603050405020304" pitchFamily="18" charset="0"/>
                <a:ea typeface="Calibri" pitchFamily="34" charset="-122"/>
                <a:cs typeface="Times New Roman" panose="02020603050405020304" pitchFamily="18" charset="0"/>
              </a:rPr>
              <a:t>Salovey and Mayer (1990) </a:t>
            </a:r>
            <a:r>
              <a:rPr lang="en-US" sz="800" dirty="0">
                <a:solidFill>
                  <a:srgbClr val="27333B"/>
                </a:solidFill>
                <a:latin typeface="Times New Roman" panose="02020603050405020304" pitchFamily="18" charset="0"/>
                <a:ea typeface="Calibri" pitchFamily="34" charset="-122"/>
                <a:cs typeface="Times New Roman" panose="02020603050405020304" pitchFamily="18" charset="0"/>
              </a:rPr>
              <a:t>refer to emotional intelligence (EI) as “</a:t>
            </a:r>
            <a:r>
              <a:rPr lang="en-US" sz="800" i="1" dirty="0">
                <a:solidFill>
                  <a:srgbClr val="27333B"/>
                </a:solidFill>
                <a:latin typeface="Times New Roman" panose="02020603050405020304" pitchFamily="18" charset="0"/>
                <a:ea typeface="Calibri" pitchFamily="34" charset="-122"/>
                <a:cs typeface="Times New Roman" panose="02020603050405020304" pitchFamily="18" charset="0"/>
              </a:rPr>
              <a:t>the ability to perceive, understand, assess, and manage your own emotions and the emotions of others</a:t>
            </a:r>
            <a:r>
              <a:rPr lang="en-US" sz="800" dirty="0">
                <a:solidFill>
                  <a:srgbClr val="27333B"/>
                </a:solidFill>
                <a:latin typeface="Times New Roman" panose="02020603050405020304" pitchFamily="18" charset="0"/>
                <a:ea typeface="Calibri" pitchFamily="34" charset="-122"/>
                <a:cs typeface="Times New Roman" panose="02020603050405020304" pitchFamily="18" charset="0"/>
              </a:rPr>
              <a:t>.” </a:t>
            </a:r>
            <a:r>
              <a:rPr lang="en-US" sz="800" b="1" dirty="0">
                <a:solidFill>
                  <a:schemeClr val="accent2"/>
                </a:solidFill>
                <a:latin typeface="Times New Roman" panose="02020603050405020304" pitchFamily="18" charset="0"/>
                <a:ea typeface="Calibri" pitchFamily="34" charset="-122"/>
                <a:cs typeface="Times New Roman" panose="02020603050405020304" pitchFamily="18" charset="0"/>
              </a:rPr>
              <a:t>Goleman (1995) </a:t>
            </a:r>
            <a:r>
              <a:rPr lang="en-US" sz="800" dirty="0">
                <a:solidFill>
                  <a:srgbClr val="27333B"/>
                </a:solidFill>
                <a:latin typeface="Times New Roman" panose="02020603050405020304" pitchFamily="18" charset="0"/>
                <a:ea typeface="Calibri" pitchFamily="34" charset="-122"/>
                <a:cs typeface="Times New Roman" panose="02020603050405020304" pitchFamily="18" charset="0"/>
              </a:rPr>
              <a:t>stated that self-awareness, self-control and empathy are as important as any brainpower. We experience emotions in University and at work, and this influences our decisions and actions. This poster explores emotional awareness, examines how emotional intelligence is a factor in academic success, and considers how I have learned about mindfulness.</a:t>
            </a:r>
            <a:endParaRPr lang="en-US" sz="800" dirty="0">
              <a:latin typeface="Times New Roman" panose="02020603050405020304" pitchFamily="18" charset="0"/>
              <a:cs typeface="Times New Roman" panose="02020603050405020304" pitchFamily="18" charset="0"/>
            </a:endParaRPr>
          </a:p>
        </p:txBody>
      </p:sp>
      <p:sp>
        <p:nvSpPr>
          <p:cNvPr id="9" name="Shape 7"/>
          <p:cNvSpPr/>
          <p:nvPr/>
        </p:nvSpPr>
        <p:spPr>
          <a:xfrm>
            <a:off x="4206240" y="1371600"/>
            <a:ext cx="2990088" cy="1371600"/>
          </a:xfrm>
          <a:prstGeom prst="roundRect">
            <a:avLst>
              <a:gd name="adj" fmla="val 4000"/>
            </a:avLst>
          </a:prstGeom>
          <a:solidFill>
            <a:srgbClr val="F1F6F8"/>
          </a:solidFill>
          <a:ln w="9525">
            <a:solidFill>
              <a:srgbClr val="CFDDE4"/>
            </a:solidFill>
            <a:prstDash val="solid"/>
          </a:ln>
        </p:spPr>
        <p:txBody>
          <a:bodyPr/>
          <a:lstStyle/>
          <a:p>
            <a:endParaRPr lang="en-GB"/>
          </a:p>
        </p:txBody>
      </p:sp>
      <p:sp>
        <p:nvSpPr>
          <p:cNvPr id="10" name="Text 8"/>
          <p:cNvSpPr txBox="1"/>
          <p:nvPr/>
        </p:nvSpPr>
        <p:spPr>
          <a:xfrm>
            <a:off x="4343400" y="1435608"/>
            <a:ext cx="2743200" cy="256032"/>
          </a:xfrm>
          <a:prstGeom prst="rect">
            <a:avLst/>
          </a:prstGeom>
          <a:noFill/>
          <a:ln/>
        </p:spPr>
        <p:txBody>
          <a:bodyPr wrap="square" lIns="0" tIns="0" rIns="0" bIns="0" rtlCol="0" anchor="ctr"/>
          <a:lstStyle/>
          <a:p>
            <a:pPr marL="0" indent="0">
              <a:buNone/>
            </a:pPr>
            <a:r>
              <a:rPr lang="en-US" sz="1250" b="1" dirty="0">
                <a:solidFill>
                  <a:srgbClr val="1F3A5F"/>
                </a:solidFill>
                <a:latin typeface="Times New Roman" panose="02020603050405020304" pitchFamily="18" charset="0"/>
                <a:ea typeface="Calibri" pitchFamily="34" charset="-122"/>
                <a:cs typeface="Times New Roman" panose="02020603050405020304" pitchFamily="18" charset="0"/>
              </a:rPr>
              <a:t>Method</a:t>
            </a:r>
            <a:endParaRPr lang="en-US" sz="1250" dirty="0">
              <a:latin typeface="Times New Roman" panose="02020603050405020304" pitchFamily="18" charset="0"/>
              <a:cs typeface="Times New Roman" panose="02020603050405020304" pitchFamily="18" charset="0"/>
            </a:endParaRPr>
          </a:p>
        </p:txBody>
      </p:sp>
      <p:sp>
        <p:nvSpPr>
          <p:cNvPr id="11" name="Shape 9"/>
          <p:cNvSpPr/>
          <p:nvPr/>
        </p:nvSpPr>
        <p:spPr>
          <a:xfrm>
            <a:off x="4315968" y="1737360"/>
            <a:ext cx="2770632" cy="914400"/>
          </a:xfrm>
          <a:prstGeom prst="rect">
            <a:avLst/>
          </a:prstGeom>
          <a:solidFill>
            <a:srgbClr val="FFFFFF"/>
          </a:solidFill>
          <a:ln w="6350">
            <a:solidFill>
              <a:srgbClr val="CFDDE4"/>
            </a:solidFill>
            <a:prstDash val="solid"/>
          </a:ln>
        </p:spPr>
        <p:txBody>
          <a:bodyPr/>
          <a:lstStyle/>
          <a:p>
            <a:endParaRPr lang="en-GB"/>
          </a:p>
        </p:txBody>
      </p:sp>
      <p:sp>
        <p:nvSpPr>
          <p:cNvPr id="12" name="Text 10"/>
          <p:cNvSpPr txBox="1"/>
          <p:nvPr/>
        </p:nvSpPr>
        <p:spPr>
          <a:xfrm>
            <a:off x="4379976" y="1783080"/>
            <a:ext cx="2642616" cy="822960"/>
          </a:xfrm>
          <a:prstGeom prst="rect">
            <a:avLst/>
          </a:prstGeom>
          <a:noFill/>
          <a:ln/>
        </p:spPr>
        <p:txBody>
          <a:bodyPr wrap="square" lIns="0" tIns="0" rIns="0" bIns="0" rtlCol="0" anchor="t"/>
          <a:lstStyle/>
          <a:p>
            <a:pPr marL="171450" indent="-171450" algn="just">
              <a:lnSpc>
                <a:spcPct val="100000"/>
              </a:lnSpc>
              <a:spcAft>
                <a:spcPts val="400"/>
              </a:spcAft>
              <a:buFont typeface="Arial" panose="020B0604020202020204" pitchFamily="34" charset="0"/>
              <a:buChar char="•"/>
            </a:pPr>
            <a:r>
              <a:rPr lang="en-US" sz="800" dirty="0">
                <a:solidFill>
                  <a:srgbClr val="27333B"/>
                </a:solidFill>
                <a:latin typeface="Times New Roman" panose="02020603050405020304" pitchFamily="18" charset="0"/>
                <a:ea typeface="Calibri" pitchFamily="34" charset="-122"/>
                <a:cs typeface="Times New Roman" panose="02020603050405020304" pitchFamily="18" charset="0"/>
              </a:rPr>
              <a:t>I began using the LCLM5006 </a:t>
            </a:r>
            <a:r>
              <a:rPr lang="en-US" sz="800" b="1" dirty="0">
                <a:solidFill>
                  <a:schemeClr val="accent6"/>
                </a:solidFill>
                <a:latin typeface="Times New Roman" panose="02020603050405020304" pitchFamily="18" charset="0"/>
                <a:ea typeface="Calibri" pitchFamily="34" charset="-122"/>
                <a:cs typeface="Times New Roman" panose="02020603050405020304" pitchFamily="18" charset="0"/>
              </a:rPr>
              <a:t>lecture materials </a:t>
            </a:r>
            <a:r>
              <a:rPr lang="en-US" sz="800" dirty="0">
                <a:solidFill>
                  <a:srgbClr val="27333B"/>
                </a:solidFill>
                <a:latin typeface="Times New Roman" panose="02020603050405020304" pitchFamily="18" charset="0"/>
                <a:ea typeface="Calibri" pitchFamily="34" charset="-122"/>
                <a:cs typeface="Times New Roman" panose="02020603050405020304" pitchFamily="18" charset="0"/>
              </a:rPr>
              <a:t>on EI, performance, strategies, stress and mindfulness. </a:t>
            </a:r>
          </a:p>
          <a:p>
            <a:pPr marL="171450" indent="-171450" algn="just">
              <a:lnSpc>
                <a:spcPct val="100000"/>
              </a:lnSpc>
              <a:spcAft>
                <a:spcPts val="400"/>
              </a:spcAft>
              <a:buFont typeface="Arial" panose="020B0604020202020204" pitchFamily="34" charset="0"/>
              <a:buChar char="•"/>
            </a:pPr>
            <a:r>
              <a:rPr lang="en-US" sz="800" dirty="0">
                <a:solidFill>
                  <a:srgbClr val="27333B"/>
                </a:solidFill>
                <a:latin typeface="Times New Roman" panose="02020603050405020304" pitchFamily="18" charset="0"/>
                <a:ea typeface="Calibri" pitchFamily="34" charset="-122"/>
                <a:cs typeface="Times New Roman" panose="02020603050405020304" pitchFamily="18" charset="0"/>
              </a:rPr>
              <a:t>I then used </a:t>
            </a:r>
            <a:r>
              <a:rPr lang="en-US" sz="800" b="1" dirty="0">
                <a:solidFill>
                  <a:srgbClr val="002060"/>
                </a:solidFill>
                <a:latin typeface="Times New Roman" panose="02020603050405020304" pitchFamily="18" charset="0"/>
                <a:ea typeface="Calibri" pitchFamily="34" charset="-122"/>
                <a:cs typeface="Times New Roman" panose="02020603050405020304" pitchFamily="18" charset="0"/>
              </a:rPr>
              <a:t>academic books and peer-reviewed articles </a:t>
            </a:r>
            <a:r>
              <a:rPr lang="en-US" sz="800" dirty="0">
                <a:solidFill>
                  <a:srgbClr val="27333B"/>
                </a:solidFill>
                <a:latin typeface="Times New Roman" panose="02020603050405020304" pitchFamily="18" charset="0"/>
                <a:ea typeface="Calibri" pitchFamily="34" charset="-122"/>
                <a:cs typeface="Times New Roman" panose="02020603050405020304" pitchFamily="18" charset="0"/>
              </a:rPr>
              <a:t>and selected credible sources that are recent or seminal. I cross-checked the content with the sources and modified it to my own comprehension. </a:t>
            </a:r>
            <a:endParaRPr lang="en-US" sz="800" dirty="0">
              <a:latin typeface="Times New Roman" panose="02020603050405020304" pitchFamily="18" charset="0"/>
              <a:cs typeface="Times New Roman" panose="02020603050405020304" pitchFamily="18" charset="0"/>
            </a:endParaRPr>
          </a:p>
        </p:txBody>
      </p:sp>
      <p:sp>
        <p:nvSpPr>
          <p:cNvPr id="13" name="Shape 11"/>
          <p:cNvSpPr/>
          <p:nvPr/>
        </p:nvSpPr>
        <p:spPr>
          <a:xfrm>
            <a:off x="365760" y="2852928"/>
            <a:ext cx="6830568" cy="2103120"/>
          </a:xfrm>
          <a:prstGeom prst="roundRect">
            <a:avLst>
              <a:gd name="adj" fmla="val 2609"/>
            </a:avLst>
          </a:prstGeom>
          <a:solidFill>
            <a:srgbClr val="F1F6F8"/>
          </a:solidFill>
          <a:ln w="9525">
            <a:solidFill>
              <a:srgbClr val="CFDDE4"/>
            </a:solidFill>
            <a:prstDash val="solid"/>
          </a:ln>
        </p:spPr>
        <p:txBody>
          <a:bodyPr/>
          <a:lstStyle/>
          <a:p>
            <a:endParaRPr lang="en-GB"/>
          </a:p>
        </p:txBody>
      </p:sp>
      <p:sp>
        <p:nvSpPr>
          <p:cNvPr id="14" name="Shape 12"/>
          <p:cNvSpPr/>
          <p:nvPr/>
        </p:nvSpPr>
        <p:spPr>
          <a:xfrm>
            <a:off x="475488" y="2926080"/>
            <a:ext cx="274320" cy="274320"/>
          </a:xfrm>
          <a:prstGeom prst="ellipse">
            <a:avLst/>
          </a:prstGeom>
          <a:solidFill>
            <a:srgbClr val="2A9D8F"/>
          </a:solidFill>
          <a:ln w="12700">
            <a:solidFill>
              <a:srgbClr val="2A9D8F"/>
            </a:solidFill>
            <a:prstDash val="solid"/>
          </a:ln>
        </p:spPr>
        <p:txBody>
          <a:bodyPr/>
          <a:lstStyle/>
          <a:p>
            <a:endParaRPr lang="en-GB"/>
          </a:p>
        </p:txBody>
      </p:sp>
      <p:sp>
        <p:nvSpPr>
          <p:cNvPr id="15" name="Text 13"/>
          <p:cNvSpPr txBox="1"/>
          <p:nvPr/>
        </p:nvSpPr>
        <p:spPr>
          <a:xfrm>
            <a:off x="475488" y="2926080"/>
            <a:ext cx="274320" cy="274320"/>
          </a:xfrm>
          <a:prstGeom prst="rect">
            <a:avLst/>
          </a:prstGeom>
          <a:noFill/>
          <a:ln/>
        </p:spPr>
        <p:txBody>
          <a:bodyPr wrap="square" lIns="0" tIns="0" rIns="0" bIns="0" rtlCol="0" anchor="ctr"/>
          <a:lstStyle/>
          <a:p>
            <a:pPr marL="0" indent="0" algn="ctr">
              <a:buNone/>
            </a:pPr>
            <a:r>
              <a:rPr lang="en-US" sz="1000" b="1" dirty="0">
                <a:solidFill>
                  <a:srgbClr val="FFFFFF"/>
                </a:solidFill>
                <a:latin typeface="Times New Roman" panose="02020603050405020304" pitchFamily="18" charset="0"/>
                <a:ea typeface="Calibri" pitchFamily="34" charset="-122"/>
                <a:cs typeface="Times New Roman" panose="02020603050405020304" pitchFamily="18" charset="0"/>
              </a:rPr>
              <a:t>1</a:t>
            </a:r>
            <a:endParaRPr lang="en-US" sz="1000" dirty="0">
              <a:latin typeface="Times New Roman" panose="02020603050405020304" pitchFamily="18" charset="0"/>
              <a:cs typeface="Times New Roman" panose="02020603050405020304" pitchFamily="18" charset="0"/>
            </a:endParaRPr>
          </a:p>
        </p:txBody>
      </p:sp>
      <p:sp>
        <p:nvSpPr>
          <p:cNvPr id="16" name="Text 14"/>
          <p:cNvSpPr txBox="1"/>
          <p:nvPr/>
        </p:nvSpPr>
        <p:spPr>
          <a:xfrm>
            <a:off x="841248" y="2926080"/>
            <a:ext cx="6263640" cy="274320"/>
          </a:xfrm>
          <a:prstGeom prst="rect">
            <a:avLst/>
          </a:prstGeom>
          <a:noFill/>
          <a:ln/>
        </p:spPr>
        <p:txBody>
          <a:bodyPr wrap="square" lIns="0" tIns="0" rIns="0" bIns="0" rtlCol="0" anchor="ctr"/>
          <a:lstStyle/>
          <a:p>
            <a:pPr marL="0" indent="0">
              <a:buNone/>
            </a:pPr>
            <a:r>
              <a:rPr lang="en-US" sz="1250" b="1" dirty="0">
                <a:solidFill>
                  <a:srgbClr val="1F3A5F"/>
                </a:solidFill>
                <a:latin typeface="Times New Roman" panose="02020603050405020304" pitchFamily="18" charset="0"/>
                <a:ea typeface="Calibri" pitchFamily="34" charset="-122"/>
                <a:cs typeface="Times New Roman" panose="02020603050405020304" pitchFamily="18" charset="0"/>
              </a:rPr>
              <a:t>Analyse Emotional Awareness</a:t>
            </a:r>
            <a:endParaRPr lang="en-US" sz="1250" dirty="0">
              <a:latin typeface="Times New Roman" panose="02020603050405020304" pitchFamily="18" charset="0"/>
              <a:cs typeface="Times New Roman" panose="02020603050405020304" pitchFamily="18" charset="0"/>
            </a:endParaRPr>
          </a:p>
        </p:txBody>
      </p:sp>
      <p:sp>
        <p:nvSpPr>
          <p:cNvPr id="17" name="Shape 15"/>
          <p:cNvSpPr/>
          <p:nvPr/>
        </p:nvSpPr>
        <p:spPr>
          <a:xfrm>
            <a:off x="475488" y="3264408"/>
            <a:ext cx="4206240" cy="1600200"/>
          </a:xfrm>
          <a:prstGeom prst="rect">
            <a:avLst/>
          </a:prstGeom>
          <a:solidFill>
            <a:srgbClr val="FFFFFF"/>
          </a:solidFill>
          <a:ln w="6350">
            <a:solidFill>
              <a:srgbClr val="CFDDE4"/>
            </a:solidFill>
            <a:prstDash val="solid"/>
          </a:ln>
        </p:spPr>
        <p:txBody>
          <a:bodyPr/>
          <a:lstStyle/>
          <a:p>
            <a:endParaRPr lang="en-GB"/>
          </a:p>
        </p:txBody>
      </p:sp>
      <p:sp>
        <p:nvSpPr>
          <p:cNvPr id="18" name="Text 16"/>
          <p:cNvSpPr txBox="1"/>
          <p:nvPr/>
        </p:nvSpPr>
        <p:spPr>
          <a:xfrm>
            <a:off x="539496" y="3310128"/>
            <a:ext cx="4078224" cy="1508760"/>
          </a:xfrm>
          <a:prstGeom prst="rect">
            <a:avLst/>
          </a:prstGeom>
          <a:noFill/>
          <a:ln/>
        </p:spPr>
        <p:txBody>
          <a:bodyPr wrap="square" lIns="0" tIns="0" rIns="0" bIns="0" rtlCol="0" anchor="t"/>
          <a:lstStyle/>
          <a:p>
            <a:pPr marL="0" indent="0" algn="just">
              <a:lnSpc>
                <a:spcPct val="100000"/>
              </a:lnSpc>
              <a:spcAft>
                <a:spcPts val="400"/>
              </a:spcAft>
              <a:buNone/>
            </a:pP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Thoughts are influenced by emotions even before we realize that we are feeling them. It is useful to have emotions in making decisions, though they will only be useful if they are recognized (</a:t>
            </a:r>
            <a:r>
              <a:rPr lang="en-US" sz="750" b="1" dirty="0">
                <a:solidFill>
                  <a:srgbClr val="0070C0"/>
                </a:solidFill>
                <a:latin typeface="Times New Roman" panose="02020603050405020304" pitchFamily="18" charset="0"/>
                <a:ea typeface="Calibri" pitchFamily="34" charset="-122"/>
                <a:cs typeface="Times New Roman" panose="02020603050405020304" pitchFamily="18" charset="0"/>
              </a:rPr>
              <a:t>Salovey and Mayer 1990</a:t>
            </a: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 If they are not managed, they can skew judgement. Fear of a deadline causes me to think not to do a job and irritation causes me to ignore constructive criticism. So, in many ways, my decisions are based on my feelings, and the goal is to become aware of those feelings first, and then make my decision and not react. </a:t>
            </a:r>
            <a:r>
              <a:rPr lang="en-US" sz="750" b="1" i="1" dirty="0">
                <a:solidFill>
                  <a:srgbClr val="002060"/>
                </a:solidFill>
                <a:latin typeface="Times New Roman" panose="02020603050405020304" pitchFamily="18" charset="0"/>
                <a:ea typeface="Calibri" pitchFamily="34" charset="-122"/>
                <a:cs typeface="Times New Roman" panose="02020603050405020304" pitchFamily="18" charset="0"/>
              </a:rPr>
              <a:t>Sometimes, for instance, with a crucial assignment, if I feel anxious about doing it, I may feel like putting it off instead of getting to work on it. Being aware of how much anxiety is related to feeling overwhelmed enables me to chop up the task into smaller ones to start with one.</a:t>
            </a:r>
          </a:p>
          <a:p>
            <a:pPr marL="0" indent="0" algn="just">
              <a:lnSpc>
                <a:spcPct val="100000"/>
              </a:lnSpc>
              <a:spcAft>
                <a:spcPts val="400"/>
              </a:spcAft>
              <a:buNone/>
            </a:pP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Awareness is something which can be cultivated. Lecturing strategies are journaling for a few minutes a day, an emotion diary and wheel (to identify feelings and triggers) and feedback to expose my blind self in the Johari window. Self-awareness is associated with self-management (</a:t>
            </a:r>
            <a:r>
              <a:rPr lang="en-US" sz="750" b="1" dirty="0">
                <a:solidFill>
                  <a:srgbClr val="0070C0"/>
                </a:solidFill>
                <a:latin typeface="Times New Roman" panose="02020603050405020304" pitchFamily="18" charset="0"/>
                <a:ea typeface="Calibri" pitchFamily="34" charset="-122"/>
                <a:cs typeface="Times New Roman" panose="02020603050405020304" pitchFamily="18" charset="0"/>
              </a:rPr>
              <a:t>Goleman, 1995</a:t>
            </a: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 When I am aware of how I feel, I can pause, choose a response that is appropriate to my values and take time to think before I act. </a:t>
            </a:r>
            <a:endParaRPr lang="en-US" sz="750" dirty="0">
              <a:latin typeface="Times New Roman" panose="02020603050405020304" pitchFamily="18" charset="0"/>
              <a:cs typeface="Times New Roman" panose="02020603050405020304" pitchFamily="18" charset="0"/>
            </a:endParaRPr>
          </a:p>
        </p:txBody>
      </p:sp>
      <p:sp>
        <p:nvSpPr>
          <p:cNvPr id="19" name="Text 17"/>
          <p:cNvSpPr txBox="1"/>
          <p:nvPr/>
        </p:nvSpPr>
        <p:spPr>
          <a:xfrm>
            <a:off x="4754880" y="3282696"/>
            <a:ext cx="2286000" cy="164592"/>
          </a:xfrm>
          <a:prstGeom prst="rect">
            <a:avLst/>
          </a:prstGeom>
          <a:noFill/>
          <a:ln/>
        </p:spPr>
        <p:txBody>
          <a:bodyPr wrap="square" lIns="0" tIns="0" rIns="0" bIns="0" rtlCol="0" anchor="ctr"/>
          <a:lstStyle/>
          <a:p>
            <a:pPr marL="0" indent="0" algn="ctr">
              <a:buNone/>
            </a:pPr>
            <a:r>
              <a:rPr lang="en-US" sz="800" b="1" dirty="0">
                <a:solidFill>
                  <a:srgbClr val="1F3A5F"/>
                </a:solidFill>
                <a:latin typeface="Times New Roman" panose="02020603050405020304" pitchFamily="18" charset="0"/>
                <a:ea typeface="Calibri" pitchFamily="34" charset="-122"/>
                <a:cs typeface="Times New Roman" panose="02020603050405020304" pitchFamily="18" charset="0"/>
              </a:rPr>
              <a:t>Johari Window (Salovey and Mayer, 1990)</a:t>
            </a:r>
            <a:endParaRPr lang="en-US" sz="800" dirty="0">
              <a:latin typeface="Times New Roman" panose="02020603050405020304" pitchFamily="18" charset="0"/>
              <a:cs typeface="Times New Roman" panose="02020603050405020304" pitchFamily="18" charset="0"/>
            </a:endParaRPr>
          </a:p>
        </p:txBody>
      </p:sp>
      <p:sp>
        <p:nvSpPr>
          <p:cNvPr id="20" name="Text 18"/>
          <p:cNvSpPr txBox="1"/>
          <p:nvPr/>
        </p:nvSpPr>
        <p:spPr>
          <a:xfrm>
            <a:off x="5303520" y="3465576"/>
            <a:ext cx="914400" cy="146304"/>
          </a:xfrm>
          <a:prstGeom prst="rect">
            <a:avLst/>
          </a:prstGeom>
          <a:noFill/>
          <a:ln/>
        </p:spPr>
        <p:txBody>
          <a:bodyPr wrap="square" lIns="0" tIns="0" rIns="0" bIns="0" rtlCol="0" anchor="ctr"/>
          <a:lstStyle/>
          <a:p>
            <a:pPr marL="0" indent="0" algn="ctr">
              <a:buNone/>
            </a:pPr>
            <a:r>
              <a:rPr lang="en-US" sz="650" dirty="0">
                <a:solidFill>
                  <a:srgbClr val="5A6672"/>
                </a:solidFill>
                <a:latin typeface="Times New Roman" panose="02020603050405020304" pitchFamily="18" charset="0"/>
                <a:ea typeface="Calibri" pitchFamily="34" charset="-122"/>
                <a:cs typeface="Times New Roman" panose="02020603050405020304" pitchFamily="18" charset="0"/>
              </a:rPr>
              <a:t>I see</a:t>
            </a:r>
            <a:endParaRPr lang="en-US" sz="650" dirty="0">
              <a:latin typeface="Times New Roman" panose="02020603050405020304" pitchFamily="18" charset="0"/>
              <a:cs typeface="Times New Roman" panose="02020603050405020304" pitchFamily="18" charset="0"/>
            </a:endParaRPr>
          </a:p>
        </p:txBody>
      </p:sp>
      <p:sp>
        <p:nvSpPr>
          <p:cNvPr id="21" name="Text 19"/>
          <p:cNvSpPr txBox="1"/>
          <p:nvPr/>
        </p:nvSpPr>
        <p:spPr>
          <a:xfrm>
            <a:off x="6263640" y="3465576"/>
            <a:ext cx="914400" cy="146304"/>
          </a:xfrm>
          <a:prstGeom prst="rect">
            <a:avLst/>
          </a:prstGeom>
          <a:noFill/>
          <a:ln/>
        </p:spPr>
        <p:txBody>
          <a:bodyPr wrap="square" lIns="0" tIns="0" rIns="0" bIns="0" rtlCol="0" anchor="ctr"/>
          <a:lstStyle/>
          <a:p>
            <a:pPr marL="0" indent="0" algn="ctr">
              <a:buNone/>
            </a:pPr>
            <a:r>
              <a:rPr lang="en-US" sz="650" dirty="0">
                <a:solidFill>
                  <a:srgbClr val="5A6672"/>
                </a:solidFill>
                <a:latin typeface="Times New Roman" panose="02020603050405020304" pitchFamily="18" charset="0"/>
                <a:ea typeface="Calibri" pitchFamily="34" charset="-122"/>
                <a:cs typeface="Times New Roman" panose="02020603050405020304" pitchFamily="18" charset="0"/>
              </a:rPr>
              <a:t>I do not see</a:t>
            </a:r>
            <a:endParaRPr lang="en-US" sz="650" dirty="0">
              <a:latin typeface="Times New Roman" panose="02020603050405020304" pitchFamily="18" charset="0"/>
              <a:cs typeface="Times New Roman" panose="02020603050405020304" pitchFamily="18" charset="0"/>
            </a:endParaRPr>
          </a:p>
        </p:txBody>
      </p:sp>
      <p:sp>
        <p:nvSpPr>
          <p:cNvPr id="22" name="Text 20"/>
          <p:cNvSpPr txBox="1"/>
          <p:nvPr/>
        </p:nvSpPr>
        <p:spPr>
          <a:xfrm>
            <a:off x="4800600" y="3630168"/>
            <a:ext cx="457200" cy="411480"/>
          </a:xfrm>
          <a:prstGeom prst="rect">
            <a:avLst/>
          </a:prstGeom>
          <a:noFill/>
          <a:ln/>
        </p:spPr>
        <p:txBody>
          <a:bodyPr wrap="square" lIns="0" tIns="0" rIns="0" bIns="0" rtlCol="0" anchor="ctr"/>
          <a:lstStyle/>
          <a:p>
            <a:pPr marL="0" indent="0" algn="r">
              <a:buNone/>
            </a:pPr>
            <a:r>
              <a:rPr lang="en-US" sz="650" dirty="0">
                <a:solidFill>
                  <a:srgbClr val="5A6672"/>
                </a:solidFill>
                <a:latin typeface="Times New Roman" panose="02020603050405020304" pitchFamily="18" charset="0"/>
                <a:ea typeface="Calibri" pitchFamily="34" charset="-122"/>
                <a:cs typeface="Times New Roman" panose="02020603050405020304" pitchFamily="18" charset="0"/>
              </a:rPr>
              <a:t>You see</a:t>
            </a:r>
            <a:endParaRPr lang="en-US" sz="650" dirty="0">
              <a:latin typeface="Times New Roman" panose="02020603050405020304" pitchFamily="18" charset="0"/>
              <a:cs typeface="Times New Roman" panose="02020603050405020304" pitchFamily="18" charset="0"/>
            </a:endParaRPr>
          </a:p>
        </p:txBody>
      </p:sp>
      <p:sp>
        <p:nvSpPr>
          <p:cNvPr id="23" name="Text 21"/>
          <p:cNvSpPr txBox="1"/>
          <p:nvPr/>
        </p:nvSpPr>
        <p:spPr>
          <a:xfrm>
            <a:off x="4800600" y="4087368"/>
            <a:ext cx="457200" cy="411480"/>
          </a:xfrm>
          <a:prstGeom prst="rect">
            <a:avLst/>
          </a:prstGeom>
          <a:noFill/>
          <a:ln/>
        </p:spPr>
        <p:txBody>
          <a:bodyPr wrap="square" lIns="0" tIns="0" rIns="0" bIns="0" rtlCol="0" anchor="ctr"/>
          <a:lstStyle/>
          <a:p>
            <a:pPr marL="0" indent="0" algn="r">
              <a:buNone/>
            </a:pPr>
            <a:r>
              <a:rPr lang="en-US" sz="650" dirty="0">
                <a:solidFill>
                  <a:srgbClr val="5A6672"/>
                </a:solidFill>
                <a:latin typeface="Times New Roman" panose="02020603050405020304" pitchFamily="18" charset="0"/>
                <a:ea typeface="Calibri" pitchFamily="34" charset="-122"/>
                <a:cs typeface="Times New Roman" panose="02020603050405020304" pitchFamily="18" charset="0"/>
              </a:rPr>
              <a:t>You do not see</a:t>
            </a:r>
            <a:endParaRPr lang="en-US" sz="650" dirty="0">
              <a:latin typeface="Times New Roman" panose="02020603050405020304" pitchFamily="18" charset="0"/>
              <a:cs typeface="Times New Roman" panose="02020603050405020304" pitchFamily="18" charset="0"/>
            </a:endParaRPr>
          </a:p>
        </p:txBody>
      </p:sp>
      <p:sp>
        <p:nvSpPr>
          <p:cNvPr id="24" name="Shape 22"/>
          <p:cNvSpPr/>
          <p:nvPr/>
        </p:nvSpPr>
        <p:spPr>
          <a:xfrm>
            <a:off x="5303520" y="3630168"/>
            <a:ext cx="914400" cy="411480"/>
          </a:xfrm>
          <a:prstGeom prst="rect">
            <a:avLst/>
          </a:prstGeom>
          <a:solidFill>
            <a:srgbClr val="2A9D8F"/>
          </a:solidFill>
          <a:ln w="12700">
            <a:solidFill>
              <a:srgbClr val="2A9D8F"/>
            </a:solidFill>
            <a:prstDash val="solid"/>
          </a:ln>
        </p:spPr>
        <p:txBody>
          <a:bodyPr/>
          <a:lstStyle/>
          <a:p>
            <a:endParaRPr lang="en-GB"/>
          </a:p>
        </p:txBody>
      </p:sp>
      <p:sp>
        <p:nvSpPr>
          <p:cNvPr id="25" name="Text 23"/>
          <p:cNvSpPr txBox="1"/>
          <p:nvPr/>
        </p:nvSpPr>
        <p:spPr>
          <a:xfrm>
            <a:off x="5303520" y="3630168"/>
            <a:ext cx="914400" cy="411480"/>
          </a:xfrm>
          <a:prstGeom prst="rect">
            <a:avLst/>
          </a:prstGeom>
          <a:noFill/>
          <a:ln/>
        </p:spPr>
        <p:txBody>
          <a:bodyPr wrap="square" lIns="381" tIns="381" rIns="381" bIns="381" rtlCol="0" anchor="ctr"/>
          <a:lstStyle/>
          <a:p>
            <a:pPr marL="0" indent="0" algn="ctr">
              <a:buNone/>
            </a:pPr>
            <a:r>
              <a:rPr lang="en-US" sz="750" b="1" dirty="0">
                <a:solidFill>
                  <a:srgbClr val="FFFFFF"/>
                </a:solidFill>
                <a:latin typeface="Times New Roman" panose="02020603050405020304" pitchFamily="18" charset="0"/>
                <a:ea typeface="Calibri" pitchFamily="34" charset="-122"/>
                <a:cs typeface="Times New Roman" panose="02020603050405020304" pitchFamily="18" charset="0"/>
              </a:rPr>
              <a:t>Open / Public self</a:t>
            </a:r>
            <a:endParaRPr lang="en-US" sz="750" dirty="0">
              <a:latin typeface="Times New Roman" panose="02020603050405020304" pitchFamily="18" charset="0"/>
              <a:cs typeface="Times New Roman" panose="02020603050405020304" pitchFamily="18" charset="0"/>
            </a:endParaRPr>
          </a:p>
        </p:txBody>
      </p:sp>
      <p:sp>
        <p:nvSpPr>
          <p:cNvPr id="26" name="Shape 24"/>
          <p:cNvSpPr/>
          <p:nvPr/>
        </p:nvSpPr>
        <p:spPr>
          <a:xfrm>
            <a:off x="6263640" y="3630168"/>
            <a:ext cx="914400" cy="411480"/>
          </a:xfrm>
          <a:prstGeom prst="rect">
            <a:avLst/>
          </a:prstGeom>
          <a:solidFill>
            <a:srgbClr val="3F6E9A"/>
          </a:solidFill>
          <a:ln w="12700">
            <a:solidFill>
              <a:srgbClr val="3F6E9A"/>
            </a:solidFill>
            <a:prstDash val="solid"/>
          </a:ln>
        </p:spPr>
        <p:txBody>
          <a:bodyPr/>
          <a:lstStyle/>
          <a:p>
            <a:endParaRPr lang="en-GB"/>
          </a:p>
        </p:txBody>
      </p:sp>
      <p:sp>
        <p:nvSpPr>
          <p:cNvPr id="27" name="Text 25"/>
          <p:cNvSpPr txBox="1"/>
          <p:nvPr/>
        </p:nvSpPr>
        <p:spPr>
          <a:xfrm>
            <a:off x="6263640" y="3630168"/>
            <a:ext cx="914400" cy="411480"/>
          </a:xfrm>
          <a:prstGeom prst="rect">
            <a:avLst/>
          </a:prstGeom>
          <a:noFill/>
          <a:ln/>
        </p:spPr>
        <p:txBody>
          <a:bodyPr wrap="square" lIns="381" tIns="381" rIns="381" bIns="381" rtlCol="0" anchor="ctr"/>
          <a:lstStyle/>
          <a:p>
            <a:pPr marL="0" indent="0" algn="ctr">
              <a:buNone/>
            </a:pPr>
            <a:r>
              <a:rPr lang="en-US" sz="750" b="1" dirty="0">
                <a:solidFill>
                  <a:srgbClr val="FFFFFF"/>
                </a:solidFill>
                <a:latin typeface="Times New Roman" panose="02020603050405020304" pitchFamily="18" charset="0"/>
                <a:ea typeface="Calibri" pitchFamily="34" charset="-122"/>
                <a:cs typeface="Times New Roman" panose="02020603050405020304" pitchFamily="18" charset="0"/>
              </a:rPr>
              <a:t>Blind self</a:t>
            </a:r>
            <a:endParaRPr lang="en-US" sz="750" dirty="0">
              <a:latin typeface="Times New Roman" panose="02020603050405020304" pitchFamily="18" charset="0"/>
              <a:cs typeface="Times New Roman" panose="02020603050405020304" pitchFamily="18" charset="0"/>
            </a:endParaRPr>
          </a:p>
        </p:txBody>
      </p:sp>
      <p:sp>
        <p:nvSpPr>
          <p:cNvPr id="28" name="Shape 26"/>
          <p:cNvSpPr/>
          <p:nvPr/>
        </p:nvSpPr>
        <p:spPr>
          <a:xfrm>
            <a:off x="5303520" y="4087368"/>
            <a:ext cx="914400" cy="411480"/>
          </a:xfrm>
          <a:prstGeom prst="rect">
            <a:avLst/>
          </a:prstGeom>
          <a:solidFill>
            <a:srgbClr val="3F6E9A"/>
          </a:solidFill>
          <a:ln w="12700">
            <a:solidFill>
              <a:srgbClr val="3F6E9A"/>
            </a:solidFill>
            <a:prstDash val="solid"/>
          </a:ln>
        </p:spPr>
        <p:txBody>
          <a:bodyPr/>
          <a:lstStyle/>
          <a:p>
            <a:endParaRPr lang="en-GB"/>
          </a:p>
        </p:txBody>
      </p:sp>
      <p:sp>
        <p:nvSpPr>
          <p:cNvPr id="29" name="Text 27"/>
          <p:cNvSpPr txBox="1"/>
          <p:nvPr/>
        </p:nvSpPr>
        <p:spPr>
          <a:xfrm>
            <a:off x="5303520" y="4087368"/>
            <a:ext cx="914400" cy="411480"/>
          </a:xfrm>
          <a:prstGeom prst="rect">
            <a:avLst/>
          </a:prstGeom>
          <a:noFill/>
          <a:ln/>
        </p:spPr>
        <p:txBody>
          <a:bodyPr wrap="square" lIns="381" tIns="381" rIns="381" bIns="381" rtlCol="0" anchor="ctr"/>
          <a:lstStyle/>
          <a:p>
            <a:pPr marL="0" indent="0" algn="ctr">
              <a:buNone/>
            </a:pPr>
            <a:r>
              <a:rPr lang="en-US" sz="750" b="1" dirty="0">
                <a:solidFill>
                  <a:srgbClr val="FFFFFF"/>
                </a:solidFill>
                <a:latin typeface="Times New Roman" panose="02020603050405020304" pitchFamily="18" charset="0"/>
                <a:ea typeface="Calibri" pitchFamily="34" charset="-122"/>
                <a:cs typeface="Times New Roman" panose="02020603050405020304" pitchFamily="18" charset="0"/>
              </a:rPr>
              <a:t>Private self / Facade</a:t>
            </a:r>
            <a:endParaRPr lang="en-US" sz="750" dirty="0">
              <a:latin typeface="Times New Roman" panose="02020603050405020304" pitchFamily="18" charset="0"/>
              <a:cs typeface="Times New Roman" panose="02020603050405020304" pitchFamily="18" charset="0"/>
            </a:endParaRPr>
          </a:p>
        </p:txBody>
      </p:sp>
      <p:sp>
        <p:nvSpPr>
          <p:cNvPr id="30" name="Shape 28"/>
          <p:cNvSpPr/>
          <p:nvPr/>
        </p:nvSpPr>
        <p:spPr>
          <a:xfrm>
            <a:off x="6263640" y="4087368"/>
            <a:ext cx="914400" cy="411480"/>
          </a:xfrm>
          <a:prstGeom prst="rect">
            <a:avLst/>
          </a:prstGeom>
          <a:solidFill>
            <a:srgbClr val="1F3A5F"/>
          </a:solidFill>
          <a:ln w="12700">
            <a:solidFill>
              <a:srgbClr val="1F3A5F"/>
            </a:solidFill>
            <a:prstDash val="solid"/>
          </a:ln>
        </p:spPr>
        <p:txBody>
          <a:bodyPr/>
          <a:lstStyle/>
          <a:p>
            <a:endParaRPr lang="en-GB"/>
          </a:p>
        </p:txBody>
      </p:sp>
      <p:sp>
        <p:nvSpPr>
          <p:cNvPr id="31" name="Text 29"/>
          <p:cNvSpPr txBox="1"/>
          <p:nvPr/>
        </p:nvSpPr>
        <p:spPr>
          <a:xfrm>
            <a:off x="6263640" y="4087368"/>
            <a:ext cx="914400" cy="411480"/>
          </a:xfrm>
          <a:prstGeom prst="rect">
            <a:avLst/>
          </a:prstGeom>
          <a:noFill/>
          <a:ln/>
        </p:spPr>
        <p:txBody>
          <a:bodyPr wrap="square" lIns="381" tIns="381" rIns="381" bIns="381" rtlCol="0" anchor="ctr"/>
          <a:lstStyle/>
          <a:p>
            <a:pPr marL="0" indent="0" algn="ctr">
              <a:buNone/>
            </a:pPr>
            <a:r>
              <a:rPr lang="en-US" sz="750" b="1" dirty="0">
                <a:solidFill>
                  <a:srgbClr val="FFFFFF"/>
                </a:solidFill>
                <a:latin typeface="Times New Roman" panose="02020603050405020304" pitchFamily="18" charset="0"/>
                <a:ea typeface="Calibri" pitchFamily="34" charset="-122"/>
                <a:cs typeface="Times New Roman" panose="02020603050405020304" pitchFamily="18" charset="0"/>
              </a:rPr>
              <a:t>Unknown</a:t>
            </a:r>
            <a:endParaRPr lang="en-US" sz="750" dirty="0">
              <a:latin typeface="Times New Roman" panose="02020603050405020304" pitchFamily="18" charset="0"/>
              <a:cs typeface="Times New Roman" panose="02020603050405020304" pitchFamily="18" charset="0"/>
            </a:endParaRPr>
          </a:p>
        </p:txBody>
      </p:sp>
      <p:sp>
        <p:nvSpPr>
          <p:cNvPr id="32" name="Text 30"/>
          <p:cNvSpPr txBox="1"/>
          <p:nvPr/>
        </p:nvSpPr>
        <p:spPr>
          <a:xfrm>
            <a:off x="4800600" y="4572000"/>
            <a:ext cx="2331720" cy="146304"/>
          </a:xfrm>
          <a:prstGeom prst="rect">
            <a:avLst/>
          </a:prstGeom>
          <a:noFill/>
          <a:ln/>
        </p:spPr>
        <p:txBody>
          <a:bodyPr wrap="square" lIns="0" tIns="0" rIns="0" bIns="0" rtlCol="0" anchor="ctr"/>
          <a:lstStyle/>
          <a:p>
            <a:pPr marL="0" indent="0" algn="ctr">
              <a:buNone/>
            </a:pPr>
            <a:r>
              <a:rPr lang="en-US" sz="800" i="1" dirty="0">
                <a:solidFill>
                  <a:srgbClr val="5A6672"/>
                </a:solidFill>
                <a:latin typeface="Times New Roman" panose="02020603050405020304" pitchFamily="18" charset="0"/>
                <a:ea typeface="Calibri" pitchFamily="34" charset="-122"/>
                <a:cs typeface="Times New Roman" panose="02020603050405020304" pitchFamily="18" charset="0"/>
              </a:rPr>
              <a:t>Self-disclosure from me →  |  Feedback from you ↓</a:t>
            </a:r>
            <a:endParaRPr lang="en-US" sz="800" dirty="0">
              <a:latin typeface="Times New Roman" panose="02020603050405020304" pitchFamily="18" charset="0"/>
              <a:cs typeface="Times New Roman" panose="02020603050405020304" pitchFamily="18" charset="0"/>
            </a:endParaRPr>
          </a:p>
        </p:txBody>
      </p:sp>
      <p:sp>
        <p:nvSpPr>
          <p:cNvPr id="33" name="Shape 31"/>
          <p:cNvSpPr/>
          <p:nvPr/>
        </p:nvSpPr>
        <p:spPr>
          <a:xfrm>
            <a:off x="365760" y="5065776"/>
            <a:ext cx="6830568" cy="2194560"/>
          </a:xfrm>
          <a:prstGeom prst="roundRect">
            <a:avLst>
              <a:gd name="adj" fmla="val 2500"/>
            </a:avLst>
          </a:prstGeom>
          <a:solidFill>
            <a:srgbClr val="F1F6F8"/>
          </a:solidFill>
          <a:ln w="9525">
            <a:solidFill>
              <a:srgbClr val="CFDDE4"/>
            </a:solidFill>
            <a:prstDash val="solid"/>
          </a:ln>
        </p:spPr>
        <p:txBody>
          <a:bodyPr/>
          <a:lstStyle/>
          <a:p>
            <a:endParaRPr lang="en-GB"/>
          </a:p>
        </p:txBody>
      </p:sp>
      <p:sp>
        <p:nvSpPr>
          <p:cNvPr id="34" name="Shape 32"/>
          <p:cNvSpPr/>
          <p:nvPr/>
        </p:nvSpPr>
        <p:spPr>
          <a:xfrm>
            <a:off x="475488" y="5138928"/>
            <a:ext cx="274320" cy="274320"/>
          </a:xfrm>
          <a:prstGeom prst="ellipse">
            <a:avLst/>
          </a:prstGeom>
          <a:solidFill>
            <a:srgbClr val="2A9D8F"/>
          </a:solidFill>
          <a:ln w="12700">
            <a:solidFill>
              <a:srgbClr val="2A9D8F"/>
            </a:solidFill>
            <a:prstDash val="solid"/>
          </a:ln>
        </p:spPr>
        <p:txBody>
          <a:bodyPr/>
          <a:lstStyle/>
          <a:p>
            <a:endParaRPr lang="en-GB"/>
          </a:p>
        </p:txBody>
      </p:sp>
      <p:sp>
        <p:nvSpPr>
          <p:cNvPr id="35" name="Text 33"/>
          <p:cNvSpPr txBox="1"/>
          <p:nvPr/>
        </p:nvSpPr>
        <p:spPr>
          <a:xfrm>
            <a:off x="475488" y="5138928"/>
            <a:ext cx="274320" cy="274320"/>
          </a:xfrm>
          <a:prstGeom prst="rect">
            <a:avLst/>
          </a:prstGeom>
          <a:noFill/>
          <a:ln/>
        </p:spPr>
        <p:txBody>
          <a:bodyPr wrap="square" lIns="0" tIns="0" rIns="0" bIns="0" rtlCol="0" anchor="ctr"/>
          <a:lstStyle/>
          <a:p>
            <a:pPr marL="0" indent="0" algn="ctr">
              <a:buNone/>
            </a:pPr>
            <a:r>
              <a:rPr lang="en-US" sz="1000" b="1" dirty="0">
                <a:solidFill>
                  <a:srgbClr val="FFFFFF"/>
                </a:solidFill>
                <a:latin typeface="Times New Roman" panose="02020603050405020304" pitchFamily="18" charset="0"/>
                <a:ea typeface="Calibri" pitchFamily="34" charset="-122"/>
                <a:cs typeface="Times New Roman" panose="02020603050405020304" pitchFamily="18" charset="0"/>
              </a:rPr>
              <a:t>2</a:t>
            </a:r>
            <a:endParaRPr lang="en-US" sz="1000" dirty="0">
              <a:latin typeface="Times New Roman" panose="02020603050405020304" pitchFamily="18" charset="0"/>
              <a:cs typeface="Times New Roman" panose="02020603050405020304" pitchFamily="18" charset="0"/>
            </a:endParaRPr>
          </a:p>
        </p:txBody>
      </p:sp>
      <p:sp>
        <p:nvSpPr>
          <p:cNvPr id="36" name="Text 34"/>
          <p:cNvSpPr txBox="1"/>
          <p:nvPr/>
        </p:nvSpPr>
        <p:spPr>
          <a:xfrm>
            <a:off x="841248" y="5138928"/>
            <a:ext cx="6263640" cy="274320"/>
          </a:xfrm>
          <a:prstGeom prst="rect">
            <a:avLst/>
          </a:prstGeom>
          <a:noFill/>
          <a:ln/>
        </p:spPr>
        <p:txBody>
          <a:bodyPr wrap="square" lIns="0" tIns="0" rIns="0" bIns="0" rtlCol="0" anchor="ctr"/>
          <a:lstStyle/>
          <a:p>
            <a:pPr marL="0" indent="0">
              <a:buNone/>
            </a:pPr>
            <a:r>
              <a:rPr lang="en-US" sz="1250" b="1" dirty="0">
                <a:solidFill>
                  <a:srgbClr val="1F3A5F"/>
                </a:solidFill>
                <a:latin typeface="Times New Roman" panose="02020603050405020304" pitchFamily="18" charset="0"/>
                <a:ea typeface="Calibri" pitchFamily="34" charset="-122"/>
                <a:cs typeface="Times New Roman" panose="02020603050405020304" pitchFamily="18" charset="0"/>
              </a:rPr>
              <a:t>Evaluate Emotional Intelligence in Academic Success</a:t>
            </a:r>
            <a:endParaRPr lang="en-US" sz="1250" dirty="0">
              <a:latin typeface="Times New Roman" panose="02020603050405020304" pitchFamily="18" charset="0"/>
              <a:cs typeface="Times New Roman" panose="02020603050405020304" pitchFamily="18" charset="0"/>
            </a:endParaRPr>
          </a:p>
        </p:txBody>
      </p:sp>
      <p:sp>
        <p:nvSpPr>
          <p:cNvPr id="37" name="Text 35"/>
          <p:cNvSpPr txBox="1"/>
          <p:nvPr/>
        </p:nvSpPr>
        <p:spPr>
          <a:xfrm>
            <a:off x="475488" y="5449824"/>
            <a:ext cx="2651760" cy="164592"/>
          </a:xfrm>
          <a:prstGeom prst="rect">
            <a:avLst/>
          </a:prstGeom>
          <a:noFill/>
          <a:ln/>
        </p:spPr>
        <p:txBody>
          <a:bodyPr wrap="square" lIns="0" tIns="0" rIns="0" bIns="0" rtlCol="0" anchor="ctr"/>
          <a:lstStyle/>
          <a:p>
            <a:pPr marL="0" indent="0" algn="ctr">
              <a:buNone/>
            </a:pPr>
            <a:r>
              <a:rPr lang="en-US" sz="800" b="1" dirty="0">
                <a:solidFill>
                  <a:srgbClr val="1F3A5F"/>
                </a:solidFill>
                <a:latin typeface="Times New Roman" panose="02020603050405020304" pitchFamily="18" charset="0"/>
                <a:ea typeface="Calibri" pitchFamily="34" charset="-122"/>
                <a:cs typeface="Times New Roman" panose="02020603050405020304" pitchFamily="18" charset="0"/>
              </a:rPr>
              <a:t>Bar-On model of EI (MacCann et al., 2020)</a:t>
            </a:r>
            <a:endParaRPr lang="en-US" sz="800" dirty="0">
              <a:latin typeface="Times New Roman" panose="02020603050405020304" pitchFamily="18" charset="0"/>
              <a:cs typeface="Times New Roman" panose="02020603050405020304" pitchFamily="18" charset="0"/>
            </a:endParaRPr>
          </a:p>
        </p:txBody>
      </p:sp>
      <p:sp>
        <p:nvSpPr>
          <p:cNvPr id="38" name="Shape 36"/>
          <p:cNvSpPr/>
          <p:nvPr/>
        </p:nvSpPr>
        <p:spPr>
          <a:xfrm>
            <a:off x="475488" y="5660136"/>
            <a:ext cx="868680" cy="310896"/>
          </a:xfrm>
          <a:prstGeom prst="rect">
            <a:avLst/>
          </a:prstGeom>
          <a:solidFill>
            <a:srgbClr val="2A9D8F"/>
          </a:solidFill>
          <a:ln w="6350">
            <a:solidFill>
              <a:srgbClr val="FFFFFF"/>
            </a:solidFill>
            <a:prstDash val="solid"/>
          </a:ln>
        </p:spPr>
        <p:txBody>
          <a:bodyPr/>
          <a:lstStyle/>
          <a:p>
            <a:endParaRPr lang="en-GB"/>
          </a:p>
        </p:txBody>
      </p:sp>
      <p:sp>
        <p:nvSpPr>
          <p:cNvPr id="39" name="Text 37"/>
          <p:cNvSpPr txBox="1"/>
          <p:nvPr/>
        </p:nvSpPr>
        <p:spPr>
          <a:xfrm>
            <a:off x="475488" y="5660136"/>
            <a:ext cx="868680" cy="310896"/>
          </a:xfrm>
          <a:prstGeom prst="rect">
            <a:avLst/>
          </a:prstGeom>
          <a:noFill/>
          <a:ln/>
        </p:spPr>
        <p:txBody>
          <a:bodyPr wrap="square" lIns="254" tIns="254" rIns="254" bIns="254" rtlCol="0" anchor="ctr"/>
          <a:lstStyle/>
          <a:p>
            <a:pPr marL="0" indent="0" algn="ctr">
              <a:buNone/>
            </a:pPr>
            <a:r>
              <a:rPr lang="en-US" sz="800" b="1" dirty="0">
                <a:solidFill>
                  <a:srgbClr val="FFFFFF"/>
                </a:solidFill>
                <a:latin typeface="Times New Roman" panose="02020603050405020304" pitchFamily="18" charset="0"/>
                <a:ea typeface="Calibri" pitchFamily="34" charset="-122"/>
                <a:cs typeface="Times New Roman" panose="02020603050405020304" pitchFamily="18" charset="0"/>
              </a:rPr>
              <a:t>Intrapersonal</a:t>
            </a:r>
            <a:endParaRPr lang="en-US" sz="800" dirty="0">
              <a:latin typeface="Times New Roman" panose="02020603050405020304" pitchFamily="18" charset="0"/>
              <a:cs typeface="Times New Roman" panose="02020603050405020304" pitchFamily="18" charset="0"/>
            </a:endParaRPr>
          </a:p>
        </p:txBody>
      </p:sp>
      <p:sp>
        <p:nvSpPr>
          <p:cNvPr id="40" name="Shape 38"/>
          <p:cNvSpPr/>
          <p:nvPr/>
        </p:nvSpPr>
        <p:spPr>
          <a:xfrm>
            <a:off x="1344168" y="5660136"/>
            <a:ext cx="1783080" cy="310896"/>
          </a:xfrm>
          <a:prstGeom prst="rect">
            <a:avLst/>
          </a:prstGeom>
          <a:solidFill>
            <a:srgbClr val="FFFFFF"/>
          </a:solidFill>
          <a:ln w="6350">
            <a:solidFill>
              <a:srgbClr val="CFDDE4"/>
            </a:solidFill>
            <a:prstDash val="solid"/>
          </a:ln>
        </p:spPr>
        <p:txBody>
          <a:bodyPr/>
          <a:lstStyle/>
          <a:p>
            <a:endParaRPr lang="en-GB"/>
          </a:p>
        </p:txBody>
      </p:sp>
      <p:sp>
        <p:nvSpPr>
          <p:cNvPr id="41" name="Text 39"/>
          <p:cNvSpPr txBox="1"/>
          <p:nvPr/>
        </p:nvSpPr>
        <p:spPr>
          <a:xfrm>
            <a:off x="1389888" y="5660136"/>
            <a:ext cx="1709928" cy="310896"/>
          </a:xfrm>
          <a:prstGeom prst="rect">
            <a:avLst/>
          </a:prstGeom>
          <a:noFill/>
          <a:ln/>
        </p:spPr>
        <p:txBody>
          <a:bodyPr wrap="square" lIns="0" tIns="0" rIns="0" bIns="0" rtlCol="0" anchor="ctr"/>
          <a:lstStyle/>
          <a:p>
            <a:pPr marL="0" indent="0" algn="just">
              <a:buNone/>
            </a:pPr>
            <a:r>
              <a:rPr lang="en-US" sz="800" dirty="0">
                <a:solidFill>
                  <a:srgbClr val="27333B"/>
                </a:solidFill>
                <a:latin typeface="Times New Roman" panose="02020603050405020304" pitchFamily="18" charset="0"/>
                <a:ea typeface="Calibri" pitchFamily="34" charset="-122"/>
                <a:cs typeface="Times New Roman" panose="02020603050405020304" pitchFamily="18" charset="0"/>
              </a:rPr>
              <a:t>Emotional self-awareness, decisiveness, freedom, self-regard, self-actualisation</a:t>
            </a:r>
            <a:endParaRPr lang="en-US" sz="800" dirty="0">
              <a:latin typeface="Times New Roman" panose="02020603050405020304" pitchFamily="18" charset="0"/>
              <a:cs typeface="Times New Roman" panose="02020603050405020304" pitchFamily="18" charset="0"/>
            </a:endParaRPr>
          </a:p>
        </p:txBody>
      </p:sp>
      <p:sp>
        <p:nvSpPr>
          <p:cNvPr id="42" name="Shape 40"/>
          <p:cNvSpPr/>
          <p:nvPr/>
        </p:nvSpPr>
        <p:spPr>
          <a:xfrm>
            <a:off x="475488" y="5989320"/>
            <a:ext cx="868680" cy="310896"/>
          </a:xfrm>
          <a:prstGeom prst="rect">
            <a:avLst/>
          </a:prstGeom>
          <a:solidFill>
            <a:srgbClr val="3F6E9A"/>
          </a:solidFill>
          <a:ln w="6350">
            <a:solidFill>
              <a:srgbClr val="FFFFFF"/>
            </a:solidFill>
            <a:prstDash val="solid"/>
          </a:ln>
        </p:spPr>
        <p:txBody>
          <a:bodyPr/>
          <a:lstStyle/>
          <a:p>
            <a:endParaRPr lang="en-GB"/>
          </a:p>
        </p:txBody>
      </p:sp>
      <p:sp>
        <p:nvSpPr>
          <p:cNvPr id="43" name="Text 41"/>
          <p:cNvSpPr txBox="1"/>
          <p:nvPr/>
        </p:nvSpPr>
        <p:spPr>
          <a:xfrm>
            <a:off x="475488" y="5989320"/>
            <a:ext cx="868680" cy="310896"/>
          </a:xfrm>
          <a:prstGeom prst="rect">
            <a:avLst/>
          </a:prstGeom>
          <a:noFill/>
          <a:ln/>
        </p:spPr>
        <p:txBody>
          <a:bodyPr wrap="square" lIns="254" tIns="254" rIns="254" bIns="254" rtlCol="0" anchor="ctr"/>
          <a:lstStyle/>
          <a:p>
            <a:pPr marL="0" indent="0" algn="ctr">
              <a:buNone/>
            </a:pPr>
            <a:r>
              <a:rPr lang="en-US" sz="800" b="1" dirty="0">
                <a:solidFill>
                  <a:srgbClr val="FFFFFF"/>
                </a:solidFill>
                <a:latin typeface="Times New Roman" panose="02020603050405020304" pitchFamily="18" charset="0"/>
                <a:ea typeface="Calibri" pitchFamily="34" charset="-122"/>
                <a:cs typeface="Times New Roman" panose="02020603050405020304" pitchFamily="18" charset="0"/>
              </a:rPr>
              <a:t>Interpersonal</a:t>
            </a:r>
            <a:endParaRPr lang="en-US" sz="800" dirty="0">
              <a:latin typeface="Times New Roman" panose="02020603050405020304" pitchFamily="18" charset="0"/>
              <a:cs typeface="Times New Roman" panose="02020603050405020304" pitchFamily="18" charset="0"/>
            </a:endParaRPr>
          </a:p>
        </p:txBody>
      </p:sp>
      <p:sp>
        <p:nvSpPr>
          <p:cNvPr id="44" name="Shape 42"/>
          <p:cNvSpPr/>
          <p:nvPr/>
        </p:nvSpPr>
        <p:spPr>
          <a:xfrm>
            <a:off x="1344168" y="5989320"/>
            <a:ext cx="1783080" cy="310896"/>
          </a:xfrm>
          <a:prstGeom prst="rect">
            <a:avLst/>
          </a:prstGeom>
          <a:solidFill>
            <a:srgbClr val="FFFFFF"/>
          </a:solidFill>
          <a:ln w="6350">
            <a:solidFill>
              <a:srgbClr val="CFDDE4"/>
            </a:solidFill>
            <a:prstDash val="solid"/>
          </a:ln>
        </p:spPr>
        <p:txBody>
          <a:bodyPr/>
          <a:lstStyle/>
          <a:p>
            <a:endParaRPr lang="en-GB"/>
          </a:p>
        </p:txBody>
      </p:sp>
      <p:sp>
        <p:nvSpPr>
          <p:cNvPr id="45" name="Text 43"/>
          <p:cNvSpPr txBox="1"/>
          <p:nvPr/>
        </p:nvSpPr>
        <p:spPr>
          <a:xfrm>
            <a:off x="1389888" y="5989320"/>
            <a:ext cx="1709928" cy="310896"/>
          </a:xfrm>
          <a:prstGeom prst="rect">
            <a:avLst/>
          </a:prstGeom>
          <a:noFill/>
          <a:ln/>
        </p:spPr>
        <p:txBody>
          <a:bodyPr wrap="square" lIns="0" tIns="0" rIns="0" bIns="0" rtlCol="0" anchor="ctr"/>
          <a:lstStyle/>
          <a:p>
            <a:pPr marL="0" indent="0" algn="just">
              <a:buNone/>
            </a:pPr>
            <a:r>
              <a:rPr lang="en-US" sz="800" dirty="0">
                <a:solidFill>
                  <a:srgbClr val="27333B"/>
                </a:solidFill>
                <a:latin typeface="Times New Roman" panose="02020603050405020304" pitchFamily="18" charset="0"/>
                <a:ea typeface="Calibri" pitchFamily="34" charset="-122"/>
                <a:cs typeface="Times New Roman" panose="02020603050405020304" pitchFamily="18" charset="0"/>
              </a:rPr>
              <a:t>Compassion, social responsibility, interpersonal associations</a:t>
            </a:r>
            <a:endParaRPr lang="en-US" sz="800" dirty="0">
              <a:latin typeface="Times New Roman" panose="02020603050405020304" pitchFamily="18" charset="0"/>
              <a:cs typeface="Times New Roman" panose="02020603050405020304" pitchFamily="18" charset="0"/>
            </a:endParaRPr>
          </a:p>
        </p:txBody>
      </p:sp>
      <p:sp>
        <p:nvSpPr>
          <p:cNvPr id="46" name="Shape 44"/>
          <p:cNvSpPr/>
          <p:nvPr/>
        </p:nvSpPr>
        <p:spPr>
          <a:xfrm>
            <a:off x="475488" y="6318504"/>
            <a:ext cx="868680" cy="310896"/>
          </a:xfrm>
          <a:prstGeom prst="rect">
            <a:avLst/>
          </a:prstGeom>
          <a:solidFill>
            <a:srgbClr val="2A9D8F"/>
          </a:solidFill>
          <a:ln w="6350">
            <a:solidFill>
              <a:srgbClr val="FFFFFF"/>
            </a:solidFill>
            <a:prstDash val="solid"/>
          </a:ln>
        </p:spPr>
        <p:txBody>
          <a:bodyPr/>
          <a:lstStyle/>
          <a:p>
            <a:endParaRPr lang="en-GB"/>
          </a:p>
        </p:txBody>
      </p:sp>
      <p:sp>
        <p:nvSpPr>
          <p:cNvPr id="47" name="Text 45"/>
          <p:cNvSpPr txBox="1"/>
          <p:nvPr/>
        </p:nvSpPr>
        <p:spPr>
          <a:xfrm>
            <a:off x="475488" y="6318504"/>
            <a:ext cx="868680" cy="310896"/>
          </a:xfrm>
          <a:prstGeom prst="rect">
            <a:avLst/>
          </a:prstGeom>
          <a:noFill/>
          <a:ln/>
        </p:spPr>
        <p:txBody>
          <a:bodyPr wrap="square" lIns="254" tIns="254" rIns="254" bIns="254" rtlCol="0" anchor="ctr"/>
          <a:lstStyle/>
          <a:p>
            <a:pPr marL="0" indent="0" algn="ctr">
              <a:buNone/>
            </a:pPr>
            <a:r>
              <a:rPr lang="en-US" sz="800" b="1" dirty="0">
                <a:solidFill>
                  <a:srgbClr val="FFFFFF"/>
                </a:solidFill>
                <a:latin typeface="Times New Roman" panose="02020603050405020304" pitchFamily="18" charset="0"/>
                <a:ea typeface="Calibri" pitchFamily="34" charset="-122"/>
                <a:cs typeface="Times New Roman" panose="02020603050405020304" pitchFamily="18" charset="0"/>
              </a:rPr>
              <a:t>Adaptability</a:t>
            </a:r>
            <a:endParaRPr lang="en-US" sz="800" dirty="0">
              <a:latin typeface="Times New Roman" panose="02020603050405020304" pitchFamily="18" charset="0"/>
              <a:cs typeface="Times New Roman" panose="02020603050405020304" pitchFamily="18" charset="0"/>
            </a:endParaRPr>
          </a:p>
        </p:txBody>
      </p:sp>
      <p:sp>
        <p:nvSpPr>
          <p:cNvPr id="48" name="Shape 46"/>
          <p:cNvSpPr/>
          <p:nvPr/>
        </p:nvSpPr>
        <p:spPr>
          <a:xfrm>
            <a:off x="1344168" y="6318504"/>
            <a:ext cx="1783080" cy="310896"/>
          </a:xfrm>
          <a:prstGeom prst="rect">
            <a:avLst/>
          </a:prstGeom>
          <a:solidFill>
            <a:srgbClr val="FFFFFF"/>
          </a:solidFill>
          <a:ln w="6350">
            <a:solidFill>
              <a:srgbClr val="CFDDE4"/>
            </a:solidFill>
            <a:prstDash val="solid"/>
          </a:ln>
        </p:spPr>
        <p:txBody>
          <a:bodyPr/>
          <a:lstStyle/>
          <a:p>
            <a:endParaRPr lang="en-GB"/>
          </a:p>
        </p:txBody>
      </p:sp>
      <p:sp>
        <p:nvSpPr>
          <p:cNvPr id="49" name="Text 47"/>
          <p:cNvSpPr txBox="1"/>
          <p:nvPr/>
        </p:nvSpPr>
        <p:spPr>
          <a:xfrm>
            <a:off x="1389888" y="6318504"/>
            <a:ext cx="1709928" cy="310896"/>
          </a:xfrm>
          <a:prstGeom prst="rect">
            <a:avLst/>
          </a:prstGeom>
          <a:noFill/>
          <a:ln/>
        </p:spPr>
        <p:txBody>
          <a:bodyPr wrap="square" lIns="0" tIns="0" rIns="0" bIns="0" rtlCol="0" anchor="ctr"/>
          <a:lstStyle/>
          <a:p>
            <a:pPr marL="0" indent="0" algn="just">
              <a:buNone/>
            </a:pPr>
            <a:r>
              <a:rPr lang="en-US" sz="800" dirty="0">
                <a:solidFill>
                  <a:srgbClr val="27333B"/>
                </a:solidFill>
                <a:latin typeface="Times New Roman" panose="02020603050405020304" pitchFamily="18" charset="0"/>
                <a:ea typeface="Calibri" pitchFamily="34" charset="-122"/>
                <a:cs typeface="Times New Roman" panose="02020603050405020304" pitchFamily="18" charset="0"/>
              </a:rPr>
              <a:t>Reality testing, elasticity, problem resolution</a:t>
            </a:r>
            <a:endParaRPr lang="en-US" sz="800" dirty="0">
              <a:latin typeface="Times New Roman" panose="02020603050405020304" pitchFamily="18" charset="0"/>
              <a:cs typeface="Times New Roman" panose="02020603050405020304" pitchFamily="18" charset="0"/>
            </a:endParaRPr>
          </a:p>
        </p:txBody>
      </p:sp>
      <p:sp>
        <p:nvSpPr>
          <p:cNvPr id="50" name="Shape 48"/>
          <p:cNvSpPr/>
          <p:nvPr/>
        </p:nvSpPr>
        <p:spPr>
          <a:xfrm>
            <a:off x="475488" y="6647688"/>
            <a:ext cx="868680" cy="310896"/>
          </a:xfrm>
          <a:prstGeom prst="rect">
            <a:avLst/>
          </a:prstGeom>
          <a:solidFill>
            <a:srgbClr val="3F6E9A"/>
          </a:solidFill>
          <a:ln w="6350">
            <a:solidFill>
              <a:srgbClr val="FFFFFF"/>
            </a:solidFill>
            <a:prstDash val="solid"/>
          </a:ln>
        </p:spPr>
        <p:txBody>
          <a:bodyPr/>
          <a:lstStyle/>
          <a:p>
            <a:endParaRPr lang="en-GB"/>
          </a:p>
        </p:txBody>
      </p:sp>
      <p:sp>
        <p:nvSpPr>
          <p:cNvPr id="51" name="Text 49"/>
          <p:cNvSpPr txBox="1"/>
          <p:nvPr/>
        </p:nvSpPr>
        <p:spPr>
          <a:xfrm>
            <a:off x="475488" y="6647688"/>
            <a:ext cx="868680" cy="310896"/>
          </a:xfrm>
          <a:prstGeom prst="rect">
            <a:avLst/>
          </a:prstGeom>
          <a:noFill/>
          <a:ln/>
        </p:spPr>
        <p:txBody>
          <a:bodyPr wrap="square" lIns="254" tIns="254" rIns="254" bIns="254" rtlCol="0" anchor="ctr"/>
          <a:lstStyle/>
          <a:p>
            <a:pPr marL="0" indent="0" algn="ctr">
              <a:buNone/>
            </a:pPr>
            <a:r>
              <a:rPr lang="en-US" sz="800" b="1" dirty="0">
                <a:solidFill>
                  <a:srgbClr val="FFFFFF"/>
                </a:solidFill>
                <a:latin typeface="Times New Roman" panose="02020603050405020304" pitchFamily="18" charset="0"/>
                <a:ea typeface="Calibri" pitchFamily="34" charset="-122"/>
                <a:cs typeface="Times New Roman" panose="02020603050405020304" pitchFamily="18" charset="0"/>
              </a:rPr>
              <a:t>Stress management</a:t>
            </a:r>
            <a:endParaRPr lang="en-US" sz="800" dirty="0">
              <a:latin typeface="Times New Roman" panose="02020603050405020304" pitchFamily="18" charset="0"/>
              <a:cs typeface="Times New Roman" panose="02020603050405020304" pitchFamily="18" charset="0"/>
            </a:endParaRPr>
          </a:p>
        </p:txBody>
      </p:sp>
      <p:sp>
        <p:nvSpPr>
          <p:cNvPr id="52" name="Shape 50"/>
          <p:cNvSpPr/>
          <p:nvPr/>
        </p:nvSpPr>
        <p:spPr>
          <a:xfrm>
            <a:off x="1344168" y="6647688"/>
            <a:ext cx="1783080" cy="310896"/>
          </a:xfrm>
          <a:prstGeom prst="rect">
            <a:avLst/>
          </a:prstGeom>
          <a:solidFill>
            <a:srgbClr val="FFFFFF"/>
          </a:solidFill>
          <a:ln w="6350">
            <a:solidFill>
              <a:srgbClr val="CFDDE4"/>
            </a:solidFill>
            <a:prstDash val="solid"/>
          </a:ln>
        </p:spPr>
        <p:txBody>
          <a:bodyPr/>
          <a:lstStyle/>
          <a:p>
            <a:endParaRPr lang="en-GB"/>
          </a:p>
        </p:txBody>
      </p:sp>
      <p:sp>
        <p:nvSpPr>
          <p:cNvPr id="53" name="Text 51"/>
          <p:cNvSpPr txBox="1"/>
          <p:nvPr/>
        </p:nvSpPr>
        <p:spPr>
          <a:xfrm>
            <a:off x="1389888" y="6647688"/>
            <a:ext cx="1709928" cy="310896"/>
          </a:xfrm>
          <a:prstGeom prst="rect">
            <a:avLst/>
          </a:prstGeom>
          <a:noFill/>
          <a:ln/>
        </p:spPr>
        <p:txBody>
          <a:bodyPr wrap="square" lIns="0" tIns="0" rIns="0" bIns="0" rtlCol="0" anchor="ctr"/>
          <a:lstStyle/>
          <a:p>
            <a:pPr marL="0" indent="0">
              <a:buNone/>
            </a:pPr>
            <a:r>
              <a:rPr lang="en-US" sz="800" dirty="0">
                <a:solidFill>
                  <a:srgbClr val="27333B"/>
                </a:solidFill>
                <a:latin typeface="Times New Roman" panose="02020603050405020304" pitchFamily="18" charset="0"/>
                <a:ea typeface="Calibri" pitchFamily="34" charset="-122"/>
                <a:cs typeface="Times New Roman" panose="02020603050405020304" pitchFamily="18" charset="0"/>
              </a:rPr>
              <a:t>Stress acceptance, impulse regulator</a:t>
            </a:r>
            <a:endParaRPr lang="en-US" sz="800" dirty="0">
              <a:latin typeface="Times New Roman" panose="02020603050405020304" pitchFamily="18" charset="0"/>
              <a:cs typeface="Times New Roman" panose="02020603050405020304" pitchFamily="18" charset="0"/>
            </a:endParaRPr>
          </a:p>
        </p:txBody>
      </p:sp>
      <p:sp>
        <p:nvSpPr>
          <p:cNvPr id="54" name="Shape 52"/>
          <p:cNvSpPr/>
          <p:nvPr/>
        </p:nvSpPr>
        <p:spPr>
          <a:xfrm>
            <a:off x="475488" y="6976872"/>
            <a:ext cx="868680" cy="310896"/>
          </a:xfrm>
          <a:prstGeom prst="rect">
            <a:avLst/>
          </a:prstGeom>
          <a:solidFill>
            <a:srgbClr val="2A9D8F"/>
          </a:solidFill>
          <a:ln w="6350">
            <a:solidFill>
              <a:srgbClr val="FFFFFF"/>
            </a:solidFill>
            <a:prstDash val="solid"/>
          </a:ln>
        </p:spPr>
        <p:txBody>
          <a:bodyPr/>
          <a:lstStyle/>
          <a:p>
            <a:endParaRPr lang="en-GB"/>
          </a:p>
        </p:txBody>
      </p:sp>
      <p:sp>
        <p:nvSpPr>
          <p:cNvPr id="55" name="Text 53"/>
          <p:cNvSpPr txBox="1"/>
          <p:nvPr/>
        </p:nvSpPr>
        <p:spPr>
          <a:xfrm>
            <a:off x="475488" y="6976872"/>
            <a:ext cx="868680" cy="310896"/>
          </a:xfrm>
          <a:prstGeom prst="rect">
            <a:avLst/>
          </a:prstGeom>
          <a:noFill/>
          <a:ln/>
        </p:spPr>
        <p:txBody>
          <a:bodyPr wrap="square" lIns="254" tIns="254" rIns="254" bIns="254" rtlCol="0" anchor="ctr"/>
          <a:lstStyle/>
          <a:p>
            <a:pPr marL="0" indent="0" algn="ctr">
              <a:buNone/>
            </a:pPr>
            <a:r>
              <a:rPr lang="en-US" sz="800" b="1" dirty="0">
                <a:solidFill>
                  <a:srgbClr val="FFFFFF"/>
                </a:solidFill>
                <a:latin typeface="Times New Roman" panose="02020603050405020304" pitchFamily="18" charset="0"/>
                <a:ea typeface="Calibri" pitchFamily="34" charset="-122"/>
                <a:cs typeface="Times New Roman" panose="02020603050405020304" pitchFamily="18" charset="0"/>
              </a:rPr>
              <a:t>General mood</a:t>
            </a:r>
            <a:endParaRPr lang="en-US" sz="800" dirty="0">
              <a:latin typeface="Times New Roman" panose="02020603050405020304" pitchFamily="18" charset="0"/>
              <a:cs typeface="Times New Roman" panose="02020603050405020304" pitchFamily="18" charset="0"/>
            </a:endParaRPr>
          </a:p>
        </p:txBody>
      </p:sp>
      <p:sp>
        <p:nvSpPr>
          <p:cNvPr id="56" name="Shape 54"/>
          <p:cNvSpPr/>
          <p:nvPr/>
        </p:nvSpPr>
        <p:spPr>
          <a:xfrm>
            <a:off x="1344168" y="6976872"/>
            <a:ext cx="1783080" cy="310896"/>
          </a:xfrm>
          <a:prstGeom prst="rect">
            <a:avLst/>
          </a:prstGeom>
          <a:solidFill>
            <a:srgbClr val="FFFFFF"/>
          </a:solidFill>
          <a:ln w="6350">
            <a:solidFill>
              <a:srgbClr val="CFDDE4"/>
            </a:solidFill>
            <a:prstDash val="solid"/>
          </a:ln>
        </p:spPr>
        <p:txBody>
          <a:bodyPr/>
          <a:lstStyle/>
          <a:p>
            <a:endParaRPr lang="en-GB"/>
          </a:p>
        </p:txBody>
      </p:sp>
      <p:sp>
        <p:nvSpPr>
          <p:cNvPr id="57" name="Text 55"/>
          <p:cNvSpPr txBox="1"/>
          <p:nvPr/>
        </p:nvSpPr>
        <p:spPr>
          <a:xfrm>
            <a:off x="1389888" y="6976872"/>
            <a:ext cx="1709928" cy="310896"/>
          </a:xfrm>
          <a:prstGeom prst="rect">
            <a:avLst/>
          </a:prstGeom>
          <a:noFill/>
          <a:ln/>
        </p:spPr>
        <p:txBody>
          <a:bodyPr wrap="square" lIns="0" tIns="0" rIns="0" bIns="0" rtlCol="0" anchor="ctr"/>
          <a:lstStyle/>
          <a:p>
            <a:pPr marL="0" indent="0">
              <a:buNone/>
            </a:pPr>
            <a:r>
              <a:rPr lang="en-US" sz="800" dirty="0">
                <a:solidFill>
                  <a:srgbClr val="27333B"/>
                </a:solidFill>
                <a:latin typeface="Times New Roman" panose="02020603050405020304" pitchFamily="18" charset="0"/>
                <a:ea typeface="Calibri" pitchFamily="34" charset="-122"/>
                <a:cs typeface="Times New Roman" panose="02020603050405020304" pitchFamily="18" charset="0"/>
              </a:rPr>
              <a:t>Hopefulness and contentment</a:t>
            </a:r>
            <a:endParaRPr lang="en-US" sz="800" dirty="0">
              <a:latin typeface="Times New Roman" panose="02020603050405020304" pitchFamily="18" charset="0"/>
              <a:cs typeface="Times New Roman" panose="02020603050405020304" pitchFamily="18" charset="0"/>
            </a:endParaRPr>
          </a:p>
        </p:txBody>
      </p:sp>
      <p:sp>
        <p:nvSpPr>
          <p:cNvPr id="58" name="Shape 56"/>
          <p:cNvSpPr/>
          <p:nvPr/>
        </p:nvSpPr>
        <p:spPr>
          <a:xfrm>
            <a:off x="3246120" y="5477256"/>
            <a:ext cx="3858768" cy="1691640"/>
          </a:xfrm>
          <a:prstGeom prst="rect">
            <a:avLst/>
          </a:prstGeom>
          <a:solidFill>
            <a:srgbClr val="FFFFFF"/>
          </a:solidFill>
          <a:ln w="6350">
            <a:solidFill>
              <a:srgbClr val="CFDDE4"/>
            </a:solidFill>
            <a:prstDash val="solid"/>
          </a:ln>
        </p:spPr>
        <p:txBody>
          <a:bodyPr/>
          <a:lstStyle/>
          <a:p>
            <a:endParaRPr lang="en-GB"/>
          </a:p>
        </p:txBody>
      </p:sp>
      <p:sp>
        <p:nvSpPr>
          <p:cNvPr id="59" name="Text 57"/>
          <p:cNvSpPr txBox="1"/>
          <p:nvPr/>
        </p:nvSpPr>
        <p:spPr>
          <a:xfrm>
            <a:off x="3310128" y="5522976"/>
            <a:ext cx="3730752" cy="1600200"/>
          </a:xfrm>
          <a:prstGeom prst="rect">
            <a:avLst/>
          </a:prstGeom>
          <a:noFill/>
          <a:ln/>
        </p:spPr>
        <p:txBody>
          <a:bodyPr wrap="square" lIns="0" tIns="0" rIns="0" bIns="0" rtlCol="0" anchor="t"/>
          <a:lstStyle/>
          <a:p>
            <a:pPr algn="just">
              <a:spcAft>
                <a:spcPts val="400"/>
              </a:spcAft>
            </a:pP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There are a number of emotional reasons for being successful in school. </a:t>
            </a:r>
            <a:r>
              <a:rPr lang="en-US" sz="750" b="1" dirty="0">
                <a:solidFill>
                  <a:srgbClr val="27333B"/>
                </a:solidFill>
                <a:latin typeface="Times New Roman" panose="02020603050405020304" pitchFamily="18" charset="0"/>
                <a:ea typeface="Calibri" pitchFamily="34" charset="-122"/>
                <a:cs typeface="Times New Roman" panose="02020603050405020304" pitchFamily="18" charset="0"/>
              </a:rPr>
              <a:t>Unmanaged stress </a:t>
            </a: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is a narrowing of attention and a depletion of energy, as described by the Bar-On model. </a:t>
            </a:r>
            <a:r>
              <a:rPr lang="en-US" sz="750" b="1" dirty="0">
                <a:solidFill>
                  <a:srgbClr val="27333B"/>
                </a:solidFill>
                <a:latin typeface="Times New Roman" panose="02020603050405020304" pitchFamily="18" charset="0"/>
                <a:ea typeface="Calibri" pitchFamily="34" charset="-122"/>
                <a:cs typeface="Times New Roman" panose="02020603050405020304" pitchFamily="18" charset="0"/>
              </a:rPr>
              <a:t>Stress tolerance and impulse control </a:t>
            </a: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are considered to be basic skills in this model (</a:t>
            </a:r>
            <a:r>
              <a:rPr lang="en-US" sz="750" b="1" dirty="0">
                <a:solidFill>
                  <a:srgbClr val="0070C0"/>
                </a:solidFill>
                <a:latin typeface="Times New Roman" panose="02020603050405020304" pitchFamily="18" charset="0"/>
                <a:ea typeface="Calibri" pitchFamily="34" charset="-122"/>
                <a:cs typeface="Times New Roman" panose="02020603050405020304" pitchFamily="18" charset="0"/>
              </a:rPr>
              <a:t>Goleman, 1995</a:t>
            </a: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 </a:t>
            </a:r>
            <a:r>
              <a:rPr lang="en-US" sz="750" b="1" dirty="0">
                <a:solidFill>
                  <a:srgbClr val="27333B"/>
                </a:solidFill>
                <a:latin typeface="Times New Roman" panose="02020603050405020304" pitchFamily="18" charset="0"/>
                <a:ea typeface="Calibri" pitchFamily="34" charset="-122"/>
                <a:cs typeface="Times New Roman" panose="02020603050405020304" pitchFamily="18" charset="0"/>
              </a:rPr>
              <a:t>Optimism and drive </a:t>
            </a: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are essential components of motivation, and resisting the urge to give in to reward is correlated with higher success. </a:t>
            </a:r>
            <a:r>
              <a:rPr lang="en-US" sz="750" b="1" dirty="0">
                <a:solidFill>
                  <a:srgbClr val="27333B"/>
                </a:solidFill>
                <a:latin typeface="Times New Roman" panose="02020603050405020304" pitchFamily="18" charset="0"/>
                <a:ea typeface="Calibri" pitchFamily="34" charset="-122"/>
                <a:cs typeface="Times New Roman" panose="02020603050405020304" pitchFamily="18" charset="0"/>
              </a:rPr>
              <a:t>Resilience, </a:t>
            </a: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bouncing back from a bad mark, can keep students going. More than 150 studies were analyzed, and a meta-analysis found that EI is a predictor of academic performance beyond intelligence and personality (</a:t>
            </a:r>
            <a:r>
              <a:rPr lang="en-US" sz="750" b="1" dirty="0">
                <a:solidFill>
                  <a:schemeClr val="accent1"/>
                </a:solidFill>
                <a:latin typeface="Times New Roman" panose="02020603050405020304" pitchFamily="18" charset="0"/>
                <a:ea typeface="Calibri" pitchFamily="34" charset="-122"/>
                <a:cs typeface="Times New Roman" panose="02020603050405020304" pitchFamily="18" charset="0"/>
              </a:rPr>
              <a:t>MacCann et al., 2020</a:t>
            </a: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 The effect is not very large, however, so EI is in addition to ability, teaching and circumstances.</a:t>
            </a:r>
          </a:p>
          <a:p>
            <a:pPr algn="just">
              <a:spcAft>
                <a:spcPts val="400"/>
              </a:spcAft>
            </a:pP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EI can also handle everyday issues. With procrastination, impulse control is useful to notice the urge, name the feeling and start small (</a:t>
            </a:r>
            <a:r>
              <a:rPr lang="en-US" sz="700" b="1" dirty="0">
                <a:solidFill>
                  <a:schemeClr val="accent1"/>
                </a:solidFill>
                <a:latin typeface="Times New Roman" panose="02020603050405020304" pitchFamily="18" charset="0"/>
                <a:ea typeface="Calibri" pitchFamily="34" charset="-122"/>
                <a:cs typeface="Times New Roman" panose="02020603050405020304" pitchFamily="18" charset="0"/>
              </a:rPr>
              <a:t>Salovey and Mayer, 1990)</a:t>
            </a: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 When someone is feeling anxious, the early signs, breathing, and the circles of influence and concern keep one focused on what one can control (</a:t>
            </a:r>
            <a:r>
              <a:rPr lang="en-US" sz="750" b="1" dirty="0">
                <a:solidFill>
                  <a:srgbClr val="0070C0"/>
                </a:solidFill>
                <a:latin typeface="Times New Roman" panose="02020603050405020304" pitchFamily="18" charset="0"/>
                <a:ea typeface="Calibri" pitchFamily="34" charset="-122"/>
                <a:cs typeface="Times New Roman" panose="02020603050405020304" pitchFamily="18" charset="0"/>
              </a:rPr>
              <a:t>Kabat-Zinn, 2003</a:t>
            </a: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 If one is not motivated, then he needs to get reconnected to his values and make realistic goals in order to give himself purpose.</a:t>
            </a:r>
            <a:endParaRPr lang="en-US" sz="750" dirty="0">
              <a:latin typeface="Times New Roman" panose="02020603050405020304" pitchFamily="18" charset="0"/>
              <a:cs typeface="Times New Roman" panose="02020603050405020304" pitchFamily="18" charset="0"/>
            </a:endParaRPr>
          </a:p>
        </p:txBody>
      </p:sp>
      <p:sp>
        <p:nvSpPr>
          <p:cNvPr id="60" name="Shape 58"/>
          <p:cNvSpPr/>
          <p:nvPr/>
        </p:nvSpPr>
        <p:spPr>
          <a:xfrm>
            <a:off x="365760" y="7370064"/>
            <a:ext cx="6830568" cy="2148840"/>
          </a:xfrm>
          <a:prstGeom prst="roundRect">
            <a:avLst>
              <a:gd name="adj" fmla="val 2553"/>
            </a:avLst>
          </a:prstGeom>
          <a:solidFill>
            <a:srgbClr val="F1F6F8"/>
          </a:solidFill>
          <a:ln w="9525">
            <a:solidFill>
              <a:srgbClr val="CFDDE4"/>
            </a:solidFill>
            <a:prstDash val="solid"/>
          </a:ln>
        </p:spPr>
        <p:txBody>
          <a:bodyPr/>
          <a:lstStyle/>
          <a:p>
            <a:endParaRPr lang="en-GB"/>
          </a:p>
        </p:txBody>
      </p:sp>
      <p:sp>
        <p:nvSpPr>
          <p:cNvPr id="61" name="Shape 59"/>
          <p:cNvSpPr/>
          <p:nvPr/>
        </p:nvSpPr>
        <p:spPr>
          <a:xfrm>
            <a:off x="475488" y="7443216"/>
            <a:ext cx="274320" cy="274320"/>
          </a:xfrm>
          <a:prstGeom prst="ellipse">
            <a:avLst/>
          </a:prstGeom>
          <a:solidFill>
            <a:srgbClr val="2A9D8F"/>
          </a:solidFill>
          <a:ln w="12700">
            <a:solidFill>
              <a:srgbClr val="2A9D8F"/>
            </a:solidFill>
            <a:prstDash val="solid"/>
          </a:ln>
        </p:spPr>
        <p:txBody>
          <a:bodyPr/>
          <a:lstStyle/>
          <a:p>
            <a:endParaRPr lang="en-GB"/>
          </a:p>
        </p:txBody>
      </p:sp>
      <p:sp>
        <p:nvSpPr>
          <p:cNvPr id="62" name="Text 60"/>
          <p:cNvSpPr txBox="1"/>
          <p:nvPr/>
        </p:nvSpPr>
        <p:spPr>
          <a:xfrm>
            <a:off x="475488" y="7443216"/>
            <a:ext cx="274320" cy="274320"/>
          </a:xfrm>
          <a:prstGeom prst="rect">
            <a:avLst/>
          </a:prstGeom>
          <a:noFill/>
          <a:ln/>
        </p:spPr>
        <p:txBody>
          <a:bodyPr wrap="square" lIns="0" tIns="0" rIns="0" bIns="0" rtlCol="0" anchor="ctr"/>
          <a:lstStyle/>
          <a:p>
            <a:pPr marL="0" indent="0" algn="ctr">
              <a:buNone/>
            </a:pPr>
            <a:r>
              <a:rPr lang="en-US" sz="1000" b="1" dirty="0">
                <a:solidFill>
                  <a:srgbClr val="FFFFFF"/>
                </a:solidFill>
                <a:latin typeface="Times New Roman" panose="02020603050405020304" pitchFamily="18" charset="0"/>
                <a:ea typeface="Calibri" pitchFamily="34" charset="-122"/>
                <a:cs typeface="Times New Roman" panose="02020603050405020304" pitchFamily="18" charset="0"/>
              </a:rPr>
              <a:t>3</a:t>
            </a:r>
            <a:endParaRPr lang="en-US" sz="1000" dirty="0">
              <a:latin typeface="Times New Roman" panose="02020603050405020304" pitchFamily="18" charset="0"/>
              <a:cs typeface="Times New Roman" panose="02020603050405020304" pitchFamily="18" charset="0"/>
            </a:endParaRPr>
          </a:p>
        </p:txBody>
      </p:sp>
      <p:sp>
        <p:nvSpPr>
          <p:cNvPr id="63" name="Text 61"/>
          <p:cNvSpPr txBox="1"/>
          <p:nvPr/>
        </p:nvSpPr>
        <p:spPr>
          <a:xfrm>
            <a:off x="841248" y="7443216"/>
            <a:ext cx="6263640" cy="274320"/>
          </a:xfrm>
          <a:prstGeom prst="rect">
            <a:avLst/>
          </a:prstGeom>
          <a:noFill/>
          <a:ln/>
        </p:spPr>
        <p:txBody>
          <a:bodyPr wrap="square" lIns="0" tIns="0" rIns="0" bIns="0" rtlCol="0" anchor="ctr"/>
          <a:lstStyle/>
          <a:p>
            <a:pPr marL="0" indent="0">
              <a:buNone/>
            </a:pPr>
            <a:r>
              <a:rPr lang="en-US" sz="1250" b="1" dirty="0">
                <a:solidFill>
                  <a:srgbClr val="1F3A5F"/>
                </a:solidFill>
                <a:latin typeface="Times New Roman" panose="02020603050405020304" pitchFamily="18" charset="0"/>
                <a:ea typeface="Calibri" pitchFamily="34" charset="-122"/>
                <a:cs typeface="Times New Roman" panose="02020603050405020304" pitchFamily="18" charset="0"/>
              </a:rPr>
              <a:t>Critically Reflect on Personal Experience</a:t>
            </a:r>
            <a:endParaRPr lang="en-US" sz="1250" dirty="0">
              <a:latin typeface="Times New Roman" panose="02020603050405020304" pitchFamily="18" charset="0"/>
              <a:cs typeface="Times New Roman" panose="02020603050405020304" pitchFamily="18" charset="0"/>
            </a:endParaRPr>
          </a:p>
        </p:txBody>
      </p:sp>
      <p:sp>
        <p:nvSpPr>
          <p:cNvPr id="64" name="Shape 62"/>
          <p:cNvSpPr/>
          <p:nvPr/>
        </p:nvSpPr>
        <p:spPr>
          <a:xfrm>
            <a:off x="475488" y="7781544"/>
            <a:ext cx="3749040" cy="1645920"/>
          </a:xfrm>
          <a:prstGeom prst="rect">
            <a:avLst/>
          </a:prstGeom>
          <a:solidFill>
            <a:srgbClr val="FFFFFF"/>
          </a:solidFill>
          <a:ln w="6350">
            <a:solidFill>
              <a:srgbClr val="CFDDE4"/>
            </a:solidFill>
            <a:prstDash val="solid"/>
          </a:ln>
        </p:spPr>
        <p:txBody>
          <a:bodyPr/>
          <a:lstStyle/>
          <a:p>
            <a:endParaRPr lang="en-GB"/>
          </a:p>
        </p:txBody>
      </p:sp>
      <p:sp>
        <p:nvSpPr>
          <p:cNvPr id="65" name="Text 63"/>
          <p:cNvSpPr txBox="1"/>
          <p:nvPr/>
        </p:nvSpPr>
        <p:spPr>
          <a:xfrm>
            <a:off x="539496" y="7827264"/>
            <a:ext cx="3666744" cy="1554480"/>
          </a:xfrm>
          <a:prstGeom prst="rect">
            <a:avLst/>
          </a:prstGeom>
          <a:noFill/>
          <a:ln/>
        </p:spPr>
        <p:txBody>
          <a:bodyPr wrap="square" lIns="0" tIns="0" rIns="0" bIns="0" rtlCol="0" anchor="t"/>
          <a:lstStyle/>
          <a:p>
            <a:pPr marL="0" indent="0" algn="just">
              <a:lnSpc>
                <a:spcPct val="100000"/>
              </a:lnSpc>
              <a:spcAft>
                <a:spcPts val="400"/>
              </a:spcAft>
              <a:buNone/>
            </a:pP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Mindfulness is being aware on purpose in the present moment and without judgement (</a:t>
            </a:r>
            <a:r>
              <a:rPr lang="en-US" sz="750" b="1" dirty="0">
                <a:solidFill>
                  <a:srgbClr val="0070C0"/>
                </a:solidFill>
                <a:latin typeface="Times New Roman" panose="02020603050405020304" pitchFamily="18" charset="0"/>
                <a:ea typeface="Calibri" pitchFamily="34" charset="-122"/>
                <a:cs typeface="Times New Roman" panose="02020603050405020304" pitchFamily="18" charset="0"/>
              </a:rPr>
              <a:t>Kabat-Zinn, 2003</a:t>
            </a: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 The lectures make a connection to increased attention, improved thinking and reduced emotional reactivity, which can help learning.</a:t>
            </a:r>
          </a:p>
          <a:p>
            <a:pPr marL="0" indent="0" algn="just">
              <a:lnSpc>
                <a:spcPct val="100000"/>
              </a:lnSpc>
              <a:spcAft>
                <a:spcPts val="400"/>
              </a:spcAft>
              <a:buNone/>
            </a:pPr>
            <a:r>
              <a:rPr lang="en-US" sz="750" b="1" dirty="0">
                <a:latin typeface="Times New Roman" panose="02020603050405020304" pitchFamily="18" charset="0"/>
                <a:ea typeface="Calibri" pitchFamily="34" charset="-122"/>
                <a:cs typeface="Times New Roman" panose="02020603050405020304" pitchFamily="18" charset="0"/>
              </a:rPr>
              <a:t>My experience</a:t>
            </a:r>
            <a:r>
              <a:rPr lang="en-US" sz="750" dirty="0">
                <a:latin typeface="Times New Roman" panose="02020603050405020304" pitchFamily="18" charset="0"/>
                <a:ea typeface="Calibri" pitchFamily="34" charset="-122"/>
                <a:cs typeface="Times New Roman" panose="02020603050405020304" pitchFamily="18" charset="0"/>
              </a:rPr>
              <a:t>: </a:t>
            </a: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I did a two-minute breathing pause prior to studying for two weeks. With the assistance of Driscoll's model: </a:t>
            </a:r>
            <a:r>
              <a:rPr lang="en-US" sz="750" b="1" dirty="0">
                <a:solidFill>
                  <a:srgbClr val="C00000"/>
                </a:solidFill>
                <a:latin typeface="Times New Roman" panose="02020603050405020304" pitchFamily="18" charset="0"/>
                <a:ea typeface="Calibri" pitchFamily="34" charset="-122"/>
                <a:cs typeface="Times New Roman" panose="02020603050405020304" pitchFamily="18" charset="0"/>
              </a:rPr>
              <a:t>What? </a:t>
            </a: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Before beginning an assignment that required a lot of concentration, I took two minutes to concentrate on my breathing and to try to get my mind off of other things. It was challenging at first for me, as my mind would keep going to deadlines and unfinished work. </a:t>
            </a:r>
            <a:r>
              <a:rPr lang="en-US" sz="750" b="1" dirty="0">
                <a:solidFill>
                  <a:srgbClr val="C00000"/>
                </a:solidFill>
                <a:latin typeface="Times New Roman" panose="02020603050405020304" pitchFamily="18" charset="0"/>
                <a:ea typeface="Calibri" pitchFamily="34" charset="-122"/>
                <a:cs typeface="Times New Roman" panose="02020603050405020304" pitchFamily="18" charset="0"/>
              </a:rPr>
              <a:t>So what? </a:t>
            </a: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I have practiced it over and over and found that I was a little more relaxed and that I started learning without being so wary. It did not take away my stress, but it helped me to know when my stress level was setting in and brought me back to the job. </a:t>
            </a:r>
            <a:r>
              <a:rPr lang="en-US" sz="750" b="1" dirty="0">
                <a:solidFill>
                  <a:srgbClr val="C00000"/>
                </a:solidFill>
                <a:latin typeface="Times New Roman" panose="02020603050405020304" pitchFamily="18" charset="0"/>
                <a:ea typeface="Calibri" pitchFamily="34" charset="-122"/>
                <a:cs typeface="Times New Roman" panose="02020603050405020304" pitchFamily="18" charset="0"/>
              </a:rPr>
              <a:t>Now what?</a:t>
            </a:r>
            <a:r>
              <a:rPr lang="en-US" sz="750" dirty="0">
                <a:solidFill>
                  <a:srgbClr val="27333B"/>
                </a:solidFill>
                <a:latin typeface="Times New Roman" panose="02020603050405020304" pitchFamily="18" charset="0"/>
                <a:ea typeface="Calibri" pitchFamily="34" charset="-122"/>
                <a:cs typeface="Times New Roman" panose="02020603050405020304" pitchFamily="18" charset="0"/>
              </a:rPr>
              <a:t> I will persist in using the breathing pause before I ask for tasks to be done and will link that with realistic planning for learning, allowing my use of the breathing pause to become part of my routine learning.</a:t>
            </a:r>
          </a:p>
        </p:txBody>
      </p:sp>
      <p:sp>
        <p:nvSpPr>
          <p:cNvPr id="66" name="Text 64"/>
          <p:cNvSpPr txBox="1"/>
          <p:nvPr/>
        </p:nvSpPr>
        <p:spPr>
          <a:xfrm>
            <a:off x="4251960" y="7799832"/>
            <a:ext cx="2834640" cy="164592"/>
          </a:xfrm>
          <a:prstGeom prst="rect">
            <a:avLst/>
          </a:prstGeom>
          <a:noFill/>
          <a:ln/>
        </p:spPr>
        <p:txBody>
          <a:bodyPr wrap="square" lIns="0" tIns="0" rIns="0" bIns="0" rtlCol="0" anchor="ctr"/>
          <a:lstStyle/>
          <a:p>
            <a:pPr marL="0" indent="0" algn="ctr">
              <a:buNone/>
            </a:pPr>
            <a:r>
              <a:rPr lang="en-US" sz="800" b="1" dirty="0">
                <a:solidFill>
                  <a:srgbClr val="1F3A5F"/>
                </a:solidFill>
                <a:latin typeface="Times New Roman" panose="02020603050405020304" pitchFamily="18" charset="0"/>
                <a:ea typeface="Calibri" pitchFamily="34" charset="-122"/>
                <a:cs typeface="Times New Roman" panose="02020603050405020304" pitchFamily="18" charset="0"/>
              </a:rPr>
              <a:t>Driscoll’s reflective cycle (Kabat-Zinn, 2003)</a:t>
            </a:r>
            <a:endParaRPr lang="en-US" sz="800" dirty="0">
              <a:latin typeface="Times New Roman" panose="02020603050405020304" pitchFamily="18" charset="0"/>
              <a:cs typeface="Times New Roman" panose="02020603050405020304" pitchFamily="18" charset="0"/>
            </a:endParaRPr>
          </a:p>
        </p:txBody>
      </p:sp>
      <p:sp>
        <p:nvSpPr>
          <p:cNvPr id="67" name="Shape 65"/>
          <p:cNvSpPr/>
          <p:nvPr/>
        </p:nvSpPr>
        <p:spPr>
          <a:xfrm>
            <a:off x="4343400" y="8101584"/>
            <a:ext cx="777240" cy="960120"/>
          </a:xfrm>
          <a:prstGeom prst="roundRect">
            <a:avLst>
              <a:gd name="adj" fmla="val 9412"/>
            </a:avLst>
          </a:prstGeom>
          <a:solidFill>
            <a:srgbClr val="2A9D8F"/>
          </a:solidFill>
          <a:ln w="12700">
            <a:solidFill>
              <a:srgbClr val="FFFFFF"/>
            </a:solidFill>
            <a:prstDash val="solid"/>
          </a:ln>
        </p:spPr>
        <p:txBody>
          <a:bodyPr/>
          <a:lstStyle/>
          <a:p>
            <a:endParaRPr lang="en-GB"/>
          </a:p>
        </p:txBody>
      </p:sp>
      <p:sp>
        <p:nvSpPr>
          <p:cNvPr id="68" name="Text 66"/>
          <p:cNvSpPr txBox="1"/>
          <p:nvPr/>
        </p:nvSpPr>
        <p:spPr>
          <a:xfrm>
            <a:off x="4343400" y="8101584"/>
            <a:ext cx="777240" cy="960120"/>
          </a:xfrm>
          <a:prstGeom prst="rect">
            <a:avLst/>
          </a:prstGeom>
          <a:noFill/>
          <a:ln/>
        </p:spPr>
        <p:txBody>
          <a:bodyPr wrap="square" lIns="635" tIns="635" rIns="635" bIns="635" rtlCol="0" anchor="ctr"/>
          <a:lstStyle/>
          <a:p>
            <a:pPr marL="0" indent="0" algn="ctr">
              <a:buNone/>
            </a:pPr>
            <a:r>
              <a:rPr lang="en-US" sz="1050" b="1" dirty="0">
                <a:solidFill>
                  <a:srgbClr val="FFFFFF"/>
                </a:solidFill>
                <a:latin typeface="Times New Roman" panose="02020603050405020304" pitchFamily="18" charset="0"/>
                <a:ea typeface="Calibri" pitchFamily="34" charset="-122"/>
                <a:cs typeface="Times New Roman" panose="02020603050405020304" pitchFamily="18" charset="0"/>
              </a:rPr>
              <a:t>What?</a:t>
            </a:r>
            <a:endParaRPr lang="en-US" sz="1050" dirty="0">
              <a:latin typeface="Times New Roman" panose="02020603050405020304" pitchFamily="18" charset="0"/>
              <a:cs typeface="Times New Roman" panose="02020603050405020304" pitchFamily="18" charset="0"/>
            </a:endParaRPr>
          </a:p>
          <a:p>
            <a:pPr marL="0" indent="0" algn="ctr">
              <a:buNone/>
            </a:pPr>
            <a:r>
              <a:rPr lang="en-US" sz="700" dirty="0">
                <a:solidFill>
                  <a:srgbClr val="FFFFFF"/>
                </a:solidFill>
                <a:latin typeface="Times New Roman" panose="02020603050405020304" pitchFamily="18" charset="0"/>
                <a:ea typeface="Calibri" pitchFamily="34" charset="-122"/>
                <a:cs typeface="Times New Roman" panose="02020603050405020304" pitchFamily="18" charset="0"/>
              </a:rPr>
              <a:t>What happened?</a:t>
            </a:r>
            <a:endParaRPr lang="en-US" sz="1050" dirty="0">
              <a:latin typeface="Times New Roman" panose="02020603050405020304" pitchFamily="18" charset="0"/>
              <a:cs typeface="Times New Roman" panose="02020603050405020304" pitchFamily="18" charset="0"/>
            </a:endParaRPr>
          </a:p>
        </p:txBody>
      </p:sp>
      <p:sp>
        <p:nvSpPr>
          <p:cNvPr id="69" name="Shape 67"/>
          <p:cNvSpPr/>
          <p:nvPr/>
        </p:nvSpPr>
        <p:spPr>
          <a:xfrm>
            <a:off x="5138928" y="8577072"/>
            <a:ext cx="146304" cy="0"/>
          </a:xfrm>
          <a:prstGeom prst="line">
            <a:avLst/>
          </a:prstGeom>
          <a:noFill/>
          <a:ln w="19050">
            <a:solidFill>
              <a:srgbClr val="5A6672"/>
            </a:solidFill>
            <a:prstDash val="solid"/>
            <a:tailEnd type="triangle"/>
          </a:ln>
        </p:spPr>
        <p:txBody>
          <a:bodyPr/>
          <a:lstStyle/>
          <a:p>
            <a:endParaRPr lang="en-GB"/>
          </a:p>
        </p:txBody>
      </p:sp>
      <p:sp>
        <p:nvSpPr>
          <p:cNvPr id="70" name="Shape 68"/>
          <p:cNvSpPr/>
          <p:nvPr/>
        </p:nvSpPr>
        <p:spPr>
          <a:xfrm>
            <a:off x="5303520" y="8101584"/>
            <a:ext cx="777240" cy="960120"/>
          </a:xfrm>
          <a:prstGeom prst="roundRect">
            <a:avLst>
              <a:gd name="adj" fmla="val 9412"/>
            </a:avLst>
          </a:prstGeom>
          <a:solidFill>
            <a:srgbClr val="3F6E9A"/>
          </a:solidFill>
          <a:ln w="12700">
            <a:solidFill>
              <a:srgbClr val="FFFFFF"/>
            </a:solidFill>
            <a:prstDash val="solid"/>
          </a:ln>
        </p:spPr>
        <p:txBody>
          <a:bodyPr/>
          <a:lstStyle/>
          <a:p>
            <a:endParaRPr lang="en-GB"/>
          </a:p>
        </p:txBody>
      </p:sp>
      <p:sp>
        <p:nvSpPr>
          <p:cNvPr id="71" name="Text 69"/>
          <p:cNvSpPr txBox="1"/>
          <p:nvPr/>
        </p:nvSpPr>
        <p:spPr>
          <a:xfrm>
            <a:off x="5303520" y="8101584"/>
            <a:ext cx="777240" cy="960120"/>
          </a:xfrm>
          <a:prstGeom prst="rect">
            <a:avLst/>
          </a:prstGeom>
          <a:noFill/>
          <a:ln/>
        </p:spPr>
        <p:txBody>
          <a:bodyPr wrap="square" lIns="635" tIns="635" rIns="635" bIns="635" rtlCol="0" anchor="ctr"/>
          <a:lstStyle/>
          <a:p>
            <a:pPr marL="0" indent="0" algn="ctr">
              <a:buNone/>
            </a:pPr>
            <a:r>
              <a:rPr lang="en-US" sz="1050" b="1" dirty="0">
                <a:solidFill>
                  <a:srgbClr val="FFFFFF"/>
                </a:solidFill>
                <a:latin typeface="Times New Roman" panose="02020603050405020304" pitchFamily="18" charset="0"/>
                <a:ea typeface="Calibri" pitchFamily="34" charset="-122"/>
                <a:cs typeface="Times New Roman" panose="02020603050405020304" pitchFamily="18" charset="0"/>
              </a:rPr>
              <a:t>So what?</a:t>
            </a:r>
            <a:endParaRPr lang="en-US" sz="1050" dirty="0">
              <a:latin typeface="Times New Roman" panose="02020603050405020304" pitchFamily="18" charset="0"/>
              <a:cs typeface="Times New Roman" panose="02020603050405020304" pitchFamily="18" charset="0"/>
            </a:endParaRPr>
          </a:p>
          <a:p>
            <a:pPr marL="0" indent="0" algn="ctr">
              <a:buNone/>
            </a:pPr>
            <a:r>
              <a:rPr lang="en-US" sz="700" dirty="0">
                <a:solidFill>
                  <a:srgbClr val="FFFFFF"/>
                </a:solidFill>
                <a:latin typeface="Times New Roman" panose="02020603050405020304" pitchFamily="18" charset="0"/>
                <a:ea typeface="Calibri" pitchFamily="34" charset="-122"/>
                <a:cs typeface="Times New Roman" panose="02020603050405020304" pitchFamily="18" charset="0"/>
              </a:rPr>
              <a:t>Why did it matter? What did I learn?</a:t>
            </a:r>
            <a:endParaRPr lang="en-US" sz="1050" dirty="0">
              <a:latin typeface="Times New Roman" panose="02020603050405020304" pitchFamily="18" charset="0"/>
              <a:cs typeface="Times New Roman" panose="02020603050405020304" pitchFamily="18" charset="0"/>
            </a:endParaRPr>
          </a:p>
        </p:txBody>
      </p:sp>
      <p:sp>
        <p:nvSpPr>
          <p:cNvPr id="72" name="Shape 70"/>
          <p:cNvSpPr/>
          <p:nvPr/>
        </p:nvSpPr>
        <p:spPr>
          <a:xfrm>
            <a:off x="6099048" y="8577072"/>
            <a:ext cx="146304" cy="0"/>
          </a:xfrm>
          <a:prstGeom prst="line">
            <a:avLst/>
          </a:prstGeom>
          <a:noFill/>
          <a:ln w="19050">
            <a:solidFill>
              <a:srgbClr val="5A6672"/>
            </a:solidFill>
            <a:prstDash val="solid"/>
            <a:tailEnd type="triangle"/>
          </a:ln>
        </p:spPr>
        <p:txBody>
          <a:bodyPr/>
          <a:lstStyle/>
          <a:p>
            <a:endParaRPr lang="en-GB"/>
          </a:p>
        </p:txBody>
      </p:sp>
      <p:sp>
        <p:nvSpPr>
          <p:cNvPr id="73" name="Shape 71"/>
          <p:cNvSpPr/>
          <p:nvPr/>
        </p:nvSpPr>
        <p:spPr>
          <a:xfrm>
            <a:off x="6263640" y="8101584"/>
            <a:ext cx="777240" cy="960120"/>
          </a:xfrm>
          <a:prstGeom prst="roundRect">
            <a:avLst>
              <a:gd name="adj" fmla="val 9412"/>
            </a:avLst>
          </a:prstGeom>
          <a:solidFill>
            <a:srgbClr val="1F3A5F"/>
          </a:solidFill>
          <a:ln w="12700">
            <a:solidFill>
              <a:srgbClr val="FFFFFF"/>
            </a:solidFill>
            <a:prstDash val="solid"/>
          </a:ln>
        </p:spPr>
        <p:txBody>
          <a:bodyPr/>
          <a:lstStyle/>
          <a:p>
            <a:endParaRPr lang="en-GB"/>
          </a:p>
        </p:txBody>
      </p:sp>
      <p:sp>
        <p:nvSpPr>
          <p:cNvPr id="74" name="Text 72"/>
          <p:cNvSpPr txBox="1"/>
          <p:nvPr/>
        </p:nvSpPr>
        <p:spPr>
          <a:xfrm>
            <a:off x="6263640" y="8101584"/>
            <a:ext cx="777240" cy="960120"/>
          </a:xfrm>
          <a:prstGeom prst="rect">
            <a:avLst/>
          </a:prstGeom>
          <a:noFill/>
          <a:ln/>
        </p:spPr>
        <p:txBody>
          <a:bodyPr wrap="square" lIns="635" tIns="635" rIns="635" bIns="635" rtlCol="0" anchor="ctr"/>
          <a:lstStyle/>
          <a:p>
            <a:pPr marL="0" indent="0" algn="ctr">
              <a:buNone/>
            </a:pPr>
            <a:r>
              <a:rPr lang="en-US" sz="1050" b="1" dirty="0">
                <a:solidFill>
                  <a:srgbClr val="FFFFFF"/>
                </a:solidFill>
                <a:latin typeface="Times New Roman" panose="02020603050405020304" pitchFamily="18" charset="0"/>
                <a:ea typeface="Calibri" pitchFamily="34" charset="-122"/>
                <a:cs typeface="Times New Roman" panose="02020603050405020304" pitchFamily="18" charset="0"/>
              </a:rPr>
              <a:t>Now what?</a:t>
            </a:r>
            <a:endParaRPr lang="en-US" sz="1050" dirty="0">
              <a:latin typeface="Times New Roman" panose="02020603050405020304" pitchFamily="18" charset="0"/>
              <a:cs typeface="Times New Roman" panose="02020603050405020304" pitchFamily="18" charset="0"/>
            </a:endParaRPr>
          </a:p>
          <a:p>
            <a:pPr marL="0" indent="0" algn="ctr">
              <a:buNone/>
            </a:pPr>
            <a:r>
              <a:rPr lang="en-US" sz="700" dirty="0">
                <a:solidFill>
                  <a:srgbClr val="FFFFFF"/>
                </a:solidFill>
                <a:latin typeface="Times New Roman" panose="02020603050405020304" pitchFamily="18" charset="0"/>
                <a:ea typeface="Calibri" pitchFamily="34" charset="-122"/>
                <a:cs typeface="Times New Roman" panose="02020603050405020304" pitchFamily="18" charset="0"/>
              </a:rPr>
              <a:t>What will I do next?</a:t>
            </a:r>
            <a:endParaRPr lang="en-US" sz="1050" dirty="0">
              <a:latin typeface="Times New Roman" panose="02020603050405020304" pitchFamily="18" charset="0"/>
              <a:cs typeface="Times New Roman" panose="02020603050405020304" pitchFamily="18" charset="0"/>
            </a:endParaRPr>
          </a:p>
        </p:txBody>
      </p:sp>
      <p:sp>
        <p:nvSpPr>
          <p:cNvPr id="75" name="Text 73"/>
          <p:cNvSpPr txBox="1"/>
          <p:nvPr/>
        </p:nvSpPr>
        <p:spPr>
          <a:xfrm>
            <a:off x="4251960" y="9153144"/>
            <a:ext cx="2834640" cy="164592"/>
          </a:xfrm>
          <a:prstGeom prst="rect">
            <a:avLst/>
          </a:prstGeom>
          <a:noFill/>
          <a:ln/>
        </p:spPr>
        <p:txBody>
          <a:bodyPr wrap="square" lIns="0" tIns="0" rIns="0" bIns="0" rtlCol="0" anchor="ctr"/>
          <a:lstStyle/>
          <a:p>
            <a:pPr marL="0" indent="0" algn="ctr">
              <a:buNone/>
            </a:pPr>
            <a:r>
              <a:rPr lang="en-US" sz="800" i="1" dirty="0">
                <a:solidFill>
                  <a:srgbClr val="5A6672"/>
                </a:solidFill>
                <a:latin typeface="Times New Roman" panose="02020603050405020304" pitchFamily="18" charset="0"/>
                <a:ea typeface="Calibri" pitchFamily="34" charset="-122"/>
                <a:cs typeface="Times New Roman" panose="02020603050405020304" pitchFamily="18" charset="0"/>
              </a:rPr>
              <a:t>Then repeat: apply, review, improve</a:t>
            </a:r>
            <a:endParaRPr lang="en-US" sz="800" dirty="0">
              <a:latin typeface="Times New Roman" panose="02020603050405020304" pitchFamily="18" charset="0"/>
              <a:cs typeface="Times New Roman" panose="02020603050405020304" pitchFamily="18" charset="0"/>
            </a:endParaRPr>
          </a:p>
        </p:txBody>
      </p:sp>
      <p:sp>
        <p:nvSpPr>
          <p:cNvPr id="76" name="Shape 74"/>
          <p:cNvSpPr/>
          <p:nvPr/>
        </p:nvSpPr>
        <p:spPr>
          <a:xfrm>
            <a:off x="365760" y="9784080"/>
            <a:ext cx="6830568" cy="786384"/>
          </a:xfrm>
          <a:prstGeom prst="roundRect">
            <a:avLst>
              <a:gd name="adj" fmla="val 6977"/>
            </a:avLst>
          </a:prstGeom>
          <a:solidFill>
            <a:srgbClr val="F1F6F8"/>
          </a:solidFill>
          <a:ln w="9525">
            <a:solidFill>
              <a:srgbClr val="CFDDE4"/>
            </a:solidFill>
            <a:prstDash val="solid"/>
          </a:ln>
        </p:spPr>
        <p:txBody>
          <a:bodyPr/>
          <a:lstStyle/>
          <a:p>
            <a:endParaRPr lang="en-GB"/>
          </a:p>
        </p:txBody>
      </p:sp>
      <p:sp>
        <p:nvSpPr>
          <p:cNvPr id="77" name="Text 75"/>
          <p:cNvSpPr txBox="1"/>
          <p:nvPr/>
        </p:nvSpPr>
        <p:spPr>
          <a:xfrm>
            <a:off x="520192" y="9816084"/>
            <a:ext cx="1828800" cy="182880"/>
          </a:xfrm>
          <a:prstGeom prst="rect">
            <a:avLst/>
          </a:prstGeom>
          <a:noFill/>
          <a:ln/>
        </p:spPr>
        <p:txBody>
          <a:bodyPr wrap="square" lIns="0" tIns="0" rIns="0" bIns="0" rtlCol="0" anchor="ctr"/>
          <a:lstStyle/>
          <a:p>
            <a:pPr marL="0" indent="0">
              <a:buNone/>
            </a:pPr>
            <a:r>
              <a:rPr lang="en-US" sz="1050" b="1" dirty="0">
                <a:solidFill>
                  <a:srgbClr val="1F3A5F"/>
                </a:solidFill>
                <a:latin typeface="Times New Roman" panose="02020603050405020304" pitchFamily="18" charset="0"/>
                <a:ea typeface="Calibri" pitchFamily="34" charset="-122"/>
                <a:cs typeface="Times New Roman" panose="02020603050405020304" pitchFamily="18" charset="0"/>
              </a:rPr>
              <a:t>References</a:t>
            </a:r>
            <a:endParaRPr lang="en-US" sz="1050" dirty="0">
              <a:latin typeface="Times New Roman" panose="02020603050405020304" pitchFamily="18" charset="0"/>
              <a:cs typeface="Times New Roman" panose="02020603050405020304" pitchFamily="18" charset="0"/>
            </a:endParaRPr>
          </a:p>
        </p:txBody>
      </p:sp>
      <p:sp>
        <p:nvSpPr>
          <p:cNvPr id="78" name="Text 76"/>
          <p:cNvSpPr txBox="1"/>
          <p:nvPr/>
        </p:nvSpPr>
        <p:spPr>
          <a:xfrm>
            <a:off x="520192" y="10040112"/>
            <a:ext cx="6556248" cy="530352"/>
          </a:xfrm>
          <a:prstGeom prst="rect">
            <a:avLst/>
          </a:prstGeom>
          <a:noFill/>
          <a:ln/>
        </p:spPr>
        <p:txBody>
          <a:bodyPr wrap="square" lIns="0" tIns="0" rIns="0" bIns="0" rtlCol="0" anchor="t"/>
          <a:lstStyle/>
          <a:p>
            <a:pPr marL="0" indent="0">
              <a:spcAft>
                <a:spcPts val="100"/>
              </a:spcAft>
              <a:buNone/>
            </a:pPr>
            <a:r>
              <a:rPr lang="en-US" sz="650" dirty="0">
                <a:solidFill>
                  <a:srgbClr val="27333B"/>
                </a:solidFill>
                <a:latin typeface="Times New Roman" panose="02020603050405020304" pitchFamily="18" charset="0"/>
                <a:ea typeface="Calibri" pitchFamily="34" charset="-122"/>
                <a:cs typeface="Times New Roman" panose="02020603050405020304" pitchFamily="18" charset="0"/>
              </a:rPr>
              <a:t>Goleman, D. (1995). </a:t>
            </a:r>
            <a:r>
              <a:rPr lang="en-US" sz="650" i="1" dirty="0">
                <a:solidFill>
                  <a:srgbClr val="27333B"/>
                </a:solidFill>
                <a:latin typeface="Times New Roman" panose="02020603050405020304" pitchFamily="18" charset="0"/>
                <a:ea typeface="Calibri" pitchFamily="34" charset="-122"/>
                <a:cs typeface="Times New Roman" panose="02020603050405020304" pitchFamily="18" charset="0"/>
              </a:rPr>
              <a:t>Emotional intelligence: why it can matter more than IQ</a:t>
            </a:r>
            <a:r>
              <a:rPr lang="en-US" sz="650" dirty="0">
                <a:solidFill>
                  <a:srgbClr val="27333B"/>
                </a:solidFill>
                <a:latin typeface="Times New Roman" panose="02020603050405020304" pitchFamily="18" charset="0"/>
                <a:ea typeface="Calibri" pitchFamily="34" charset="-122"/>
                <a:cs typeface="Times New Roman" panose="02020603050405020304" pitchFamily="18" charset="0"/>
              </a:rPr>
              <a:t>. New York: Bantam Books.</a:t>
            </a:r>
            <a:endParaRPr lang="en-US" sz="650" dirty="0">
              <a:latin typeface="Times New Roman" panose="02020603050405020304" pitchFamily="18" charset="0"/>
              <a:cs typeface="Times New Roman" panose="02020603050405020304" pitchFamily="18" charset="0"/>
            </a:endParaRPr>
          </a:p>
          <a:p>
            <a:pPr marL="0" indent="0">
              <a:spcAft>
                <a:spcPts val="100"/>
              </a:spcAft>
              <a:buNone/>
            </a:pPr>
            <a:r>
              <a:rPr lang="en-US" sz="650" dirty="0">
                <a:solidFill>
                  <a:srgbClr val="27333B"/>
                </a:solidFill>
                <a:latin typeface="Times New Roman" panose="02020603050405020304" pitchFamily="18" charset="0"/>
                <a:ea typeface="Calibri" pitchFamily="34" charset="-122"/>
                <a:cs typeface="Times New Roman" panose="02020603050405020304" pitchFamily="18" charset="0"/>
              </a:rPr>
              <a:t>Kabat-Zinn, J. (2003). Mindfulness-based interventions in context: past, present, and future. </a:t>
            </a:r>
            <a:r>
              <a:rPr lang="en-US" sz="650" i="1" dirty="0">
                <a:solidFill>
                  <a:srgbClr val="27333B"/>
                </a:solidFill>
                <a:latin typeface="Times New Roman" panose="02020603050405020304" pitchFamily="18" charset="0"/>
                <a:ea typeface="Calibri" pitchFamily="34" charset="-122"/>
                <a:cs typeface="Times New Roman" panose="02020603050405020304" pitchFamily="18" charset="0"/>
              </a:rPr>
              <a:t>Clinical Psychology: Science and Practice</a:t>
            </a:r>
            <a:r>
              <a:rPr lang="en-US" sz="650" dirty="0">
                <a:solidFill>
                  <a:srgbClr val="27333B"/>
                </a:solidFill>
                <a:latin typeface="Times New Roman" panose="02020603050405020304" pitchFamily="18" charset="0"/>
                <a:ea typeface="Calibri" pitchFamily="34" charset="-122"/>
                <a:cs typeface="Times New Roman" panose="02020603050405020304" pitchFamily="18" charset="0"/>
              </a:rPr>
              <a:t>, 10(2), pp. 144–156.</a:t>
            </a:r>
            <a:endParaRPr lang="en-US" sz="650" dirty="0">
              <a:latin typeface="Times New Roman" panose="02020603050405020304" pitchFamily="18" charset="0"/>
              <a:cs typeface="Times New Roman" panose="02020603050405020304" pitchFamily="18" charset="0"/>
            </a:endParaRPr>
          </a:p>
          <a:p>
            <a:pPr marL="0" indent="0">
              <a:spcAft>
                <a:spcPts val="100"/>
              </a:spcAft>
              <a:buNone/>
            </a:pPr>
            <a:r>
              <a:rPr lang="en-US" sz="650" dirty="0">
                <a:solidFill>
                  <a:srgbClr val="27333B"/>
                </a:solidFill>
                <a:latin typeface="Times New Roman" panose="02020603050405020304" pitchFamily="18" charset="0"/>
                <a:ea typeface="Calibri" pitchFamily="34" charset="-122"/>
                <a:cs typeface="Times New Roman" panose="02020603050405020304" pitchFamily="18" charset="0"/>
              </a:rPr>
              <a:t>MacCann, C. et al. (2020). Emotional intelligence predicts academic performance: a meta-analysis. </a:t>
            </a:r>
            <a:r>
              <a:rPr lang="en-US" sz="650" i="1" dirty="0">
                <a:solidFill>
                  <a:srgbClr val="27333B"/>
                </a:solidFill>
                <a:latin typeface="Times New Roman" panose="02020603050405020304" pitchFamily="18" charset="0"/>
                <a:ea typeface="Calibri" pitchFamily="34" charset="-122"/>
                <a:cs typeface="Times New Roman" panose="02020603050405020304" pitchFamily="18" charset="0"/>
              </a:rPr>
              <a:t>Psychological Bulletin</a:t>
            </a:r>
            <a:r>
              <a:rPr lang="en-US" sz="650" dirty="0">
                <a:solidFill>
                  <a:srgbClr val="27333B"/>
                </a:solidFill>
                <a:latin typeface="Times New Roman" panose="02020603050405020304" pitchFamily="18" charset="0"/>
                <a:ea typeface="Calibri" pitchFamily="34" charset="-122"/>
                <a:cs typeface="Times New Roman" panose="02020603050405020304" pitchFamily="18" charset="0"/>
              </a:rPr>
              <a:t>, 146(2), pp. 150–186.</a:t>
            </a:r>
            <a:endParaRPr lang="en-US" sz="650" dirty="0">
              <a:latin typeface="Times New Roman" panose="02020603050405020304" pitchFamily="18" charset="0"/>
              <a:cs typeface="Times New Roman" panose="02020603050405020304" pitchFamily="18" charset="0"/>
            </a:endParaRPr>
          </a:p>
          <a:p>
            <a:pPr marL="0" indent="0">
              <a:spcAft>
                <a:spcPts val="100"/>
              </a:spcAft>
              <a:buNone/>
            </a:pPr>
            <a:r>
              <a:rPr lang="en-US" sz="650" dirty="0">
                <a:solidFill>
                  <a:srgbClr val="27333B"/>
                </a:solidFill>
                <a:latin typeface="Times New Roman" panose="02020603050405020304" pitchFamily="18" charset="0"/>
                <a:ea typeface="Calibri" pitchFamily="34" charset="-122"/>
                <a:cs typeface="Times New Roman" panose="02020603050405020304" pitchFamily="18" charset="0"/>
              </a:rPr>
              <a:t>Salovey, P. and Mayer, J.D. (1990). Emotional intelligence. </a:t>
            </a:r>
            <a:r>
              <a:rPr lang="en-US" sz="650" i="1" dirty="0">
                <a:solidFill>
                  <a:srgbClr val="27333B"/>
                </a:solidFill>
                <a:latin typeface="Times New Roman" panose="02020603050405020304" pitchFamily="18" charset="0"/>
                <a:ea typeface="Calibri" pitchFamily="34" charset="-122"/>
                <a:cs typeface="Times New Roman" panose="02020603050405020304" pitchFamily="18" charset="0"/>
              </a:rPr>
              <a:t>Imagination, Cognition and Personality</a:t>
            </a:r>
            <a:r>
              <a:rPr lang="en-US" sz="650" dirty="0">
                <a:solidFill>
                  <a:srgbClr val="27333B"/>
                </a:solidFill>
                <a:latin typeface="Times New Roman" panose="02020603050405020304" pitchFamily="18" charset="0"/>
                <a:ea typeface="Calibri" pitchFamily="34" charset="-122"/>
                <a:cs typeface="Times New Roman" panose="02020603050405020304" pitchFamily="18" charset="0"/>
              </a:rPr>
              <a:t>, 9(3), pp. 185–211.</a:t>
            </a:r>
            <a:endParaRPr lang="en-US" sz="650" dirty="0">
              <a:latin typeface="Times New Roman" panose="02020603050405020304" pitchFamily="18"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65</TotalTime>
  <Words>1142</Words>
  <Application>Microsoft Office PowerPoint</Application>
  <PresentationFormat>Custom</PresentationFormat>
  <Paragraphs>54</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Acer</dc:creator>
  <cp:lastModifiedBy>nicolae dinu</cp:lastModifiedBy>
  <cp:revision>6</cp:revision>
  <dcterms:created xsi:type="dcterms:W3CDTF">2026-09-28T17:09:52Z</dcterms:created>
  <dcterms:modified xsi:type="dcterms:W3CDTF">2026-10-10T15:41:05Z</dcterms:modified>
</cp:coreProperties>
</file>