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diagrams/colors1.xml" ContentType="application/vnd.openxmlformats-officedocument.drawingml.diagramColors+xml"/>
  <Override PartName="/ppt/diagrams/data1.xml" ContentType="application/vnd.openxmlformats-officedocument.drawingml.diagramData+xml"/>
  <Override PartName="/ppt/diagrams/drawing1.xml" ContentType="application/vnd.ms-office.drawingml.diagramDrawing+xml"/>
  <Override PartName="/ppt/diagrams/layout1.xml" ContentType="application/vnd.openxmlformats-officedocument.drawingml.diagramLayout+xml"/>
  <Override PartName="/ppt/diagrams/quickStyle1.xml" ContentType="application/vnd.openxmlformats-officedocument.drawingml.diagramStyle+xml"/>
  <Override PartName="/ppt/media/image1.svg" ContentType="image/svg+xml"/>
  <Override PartName="/ppt/media/image2.svg" ContentType="image/svg+xml"/>
  <Override PartName="/ppt/media/image3.svg" ContentType="image/svg+xml"/>
  <Override PartName="/ppt/media/image4.svg" ContentType="image/svg+xml"/>
  <Override PartName="/ppt/media/image5.svg" ContentType="image/svg+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6"/>
  </p:notesMasterIdLst>
  <p:sldIdLst>
    <p:sldId id="256" r:id="rId3"/>
    <p:sldId id="257" r:id="rId4"/>
    <p:sldId id="259" r:id="rId5"/>
    <p:sldId id="260" r:id="rId7"/>
    <p:sldId id="261" r:id="rId8"/>
    <p:sldId id="262" r:id="rId9"/>
    <p:sldId id="263" r:id="rId10"/>
    <p:sldId id="264" r:id="rId11"/>
    <p:sldId id="265" r:id="rId12"/>
    <p:sldId id="268" r:id="rId13"/>
    <p:sldId id="269" r:id="rId14"/>
    <p:sldId id="266" r:id="rId15"/>
    <p:sldId id="267" r:id="rId16"/>
  </p:sldIdLst>
  <p:sldSz cx="12192000" cy="6858000"/>
  <p:notesSz cx="6858000" cy="10858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notesMaster" Target="notesMasters/notesMaster1.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9" Type="http://schemas.openxmlformats.org/officeDocument/2006/relationships/tableStyles" Target="tableStyles.xml"/><Relationship Id="rId18" Type="http://schemas.openxmlformats.org/officeDocument/2006/relationships/viewProps" Target="viewProps.xml"/><Relationship Id="rId17" Type="http://schemas.openxmlformats.org/officeDocument/2006/relationships/presProps" Target="presProps.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diagrams/_rels/data1.xml.rels><?xml version="1.0" encoding="UTF-8" standalone="yes"?>
<Relationships xmlns="http://schemas.openxmlformats.org/package/2006/relationships"><Relationship Id="rId4" Type="http://schemas.openxmlformats.org/officeDocument/2006/relationships/image" Target="../media/image5.svg"/><Relationship Id="rId3" Type="http://schemas.openxmlformats.org/officeDocument/2006/relationships/image" Target="../media/image13.png"/><Relationship Id="rId2" Type="http://schemas.openxmlformats.org/officeDocument/2006/relationships/image" Target="../media/image4.svg"/><Relationship Id="rId1" Type="http://schemas.openxmlformats.org/officeDocument/2006/relationships/image" Target="../media/image12.png"/></Relationships>
</file>

<file path=ppt/diagrams/_rels/drawing1.xml.rels><?xml version="1.0" encoding="UTF-8" standalone="yes"?>
<Relationships xmlns="http://schemas.openxmlformats.org/package/2006/relationships"><Relationship Id="rId4" Type="http://schemas.openxmlformats.org/officeDocument/2006/relationships/image" Target="../media/image5.svg"/><Relationship Id="rId3" Type="http://schemas.openxmlformats.org/officeDocument/2006/relationships/image" Target="../media/image13.png"/><Relationship Id="rId2" Type="http://schemas.openxmlformats.org/officeDocument/2006/relationships/image" Target="../media/image4.svg"/><Relationship Id="rId1"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alignNode1">
    <dgm:fillClrLst meth="repeat">
      <a:schemeClr val="dk2"/>
    </dgm:fillClrLst>
    <dgm:linClrLst meth="repeat">
      <a:schemeClr val="dk2"/>
    </dgm:linClrLst>
    <dgm:effectClrLst/>
    <dgm:txLinClrLst/>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node0">
    <dgm:fillClrLst meth="repeat">
      <a:schemeClr val="dk2"/>
    </dgm:fillClrLst>
    <dgm:linClrLst meth="repeat">
      <a:schemeClr val="lt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837AD378-05FE-4E29-9C83-B4DC5254F6F1}" type="doc">
      <dgm:prSet loTypeId="urn:microsoft.com/office/officeart/2018/5/layout/IconCircle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153428D0-A9EE-4DEF-AC9C-6AB632A94D2C}">
      <dgm:prSet/>
      <dgm:spPr/>
      <dgm:t>
        <a:bodyPr/>
        <a:lstStyle/>
        <a:p>
          <a:r>
            <a:rPr lang="en-US"/>
            <a:t>Networth is at $192 billion</a:t>
          </a:r>
        </a:p>
      </dgm:t>
    </dgm:pt>
    <dgm:pt modelId="{0C86FC34-BA09-4161-9171-A288BD5F5B4A}" cxnId="{E14D76D2-711F-4092-87AC-83F5D9819E4F}" type="parTrans">
      <dgm:prSet/>
      <dgm:spPr/>
      <dgm:t>
        <a:bodyPr/>
        <a:lstStyle/>
        <a:p>
          <a:endParaRPr lang="en-US"/>
        </a:p>
      </dgm:t>
    </dgm:pt>
    <dgm:pt modelId="{1D110196-B67C-4BB3-9369-16F95E2CD6C2}" cxnId="{E14D76D2-711F-4092-87AC-83F5D9819E4F}" type="sibTrans">
      <dgm:prSet/>
      <dgm:spPr/>
      <dgm:t>
        <a:bodyPr/>
        <a:lstStyle/>
        <a:p>
          <a:endParaRPr lang="en-US"/>
        </a:p>
      </dgm:t>
    </dgm:pt>
    <dgm:pt modelId="{A4B4D420-BC5B-4C63-BB6D-6A58B6C94FF4}">
      <dgm:prSet/>
      <dgm:spPr/>
      <dgm:t>
        <a:bodyPr/>
        <a:lstStyle/>
        <a:p>
          <a:r>
            <a:rPr lang="en-US"/>
            <a:t>One of the top rated companies in the world</a:t>
          </a:r>
        </a:p>
      </dgm:t>
    </dgm:pt>
    <dgm:pt modelId="{E84FCF6E-A878-4428-8CE3-E650B57F7DB1}" cxnId="{73EE7A8D-FF05-439C-B576-11A398965C9B}" type="parTrans">
      <dgm:prSet/>
      <dgm:spPr/>
      <dgm:t>
        <a:bodyPr/>
        <a:lstStyle/>
        <a:p>
          <a:endParaRPr lang="en-US"/>
        </a:p>
      </dgm:t>
    </dgm:pt>
    <dgm:pt modelId="{B596F672-3544-4BF3-904B-85A7E5C40C17}" cxnId="{73EE7A8D-FF05-439C-B576-11A398965C9B}" type="sibTrans">
      <dgm:prSet/>
      <dgm:spPr/>
      <dgm:t>
        <a:bodyPr/>
        <a:lstStyle/>
        <a:p>
          <a:endParaRPr lang="en-US"/>
        </a:p>
      </dgm:t>
    </dgm:pt>
    <dgm:pt modelId="{15C4ECAA-8C6F-43F7-9811-6DD703AE82AA}" type="pres">
      <dgm:prSet presAssocID="{837AD378-05FE-4E29-9C83-B4DC5254F6F1}" presName="root" presStyleCnt="0">
        <dgm:presLayoutVars>
          <dgm:dir/>
          <dgm:resizeHandles val="exact"/>
        </dgm:presLayoutVars>
      </dgm:prSet>
      <dgm:spPr/>
    </dgm:pt>
    <dgm:pt modelId="{38DF8FCF-76FF-41A8-A334-A4C522841880}" type="pres">
      <dgm:prSet presAssocID="{153428D0-A9EE-4DEF-AC9C-6AB632A94D2C}" presName="compNode" presStyleCnt="0"/>
      <dgm:spPr/>
    </dgm:pt>
    <dgm:pt modelId="{16C49F82-6C02-4290-B05A-DEB24AF20BA2}" type="pres">
      <dgm:prSet presAssocID="{153428D0-A9EE-4DEF-AC9C-6AB632A94D2C}" presName="iconBgRect" presStyleLbl="bgShp" presStyleIdx="0" presStyleCnt="2"/>
      <dgm:spPr/>
    </dgm:pt>
    <dgm:pt modelId="{DEF93AE1-81AF-4870-AAC0-3E2770D015FD}" type="pres">
      <dgm:prSet presAssocID="{153428D0-A9EE-4DEF-AC9C-6AB632A94D2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pt>
    <dgm:pt modelId="{945F0A0C-B2F2-4997-B53B-6A2CE8A5B0FF}" type="pres">
      <dgm:prSet presAssocID="{153428D0-A9EE-4DEF-AC9C-6AB632A94D2C}" presName="spaceRect" presStyleCnt="0"/>
      <dgm:spPr/>
    </dgm:pt>
    <dgm:pt modelId="{239714DF-BFC8-429C-A650-E3F184A2C830}" type="pres">
      <dgm:prSet presAssocID="{153428D0-A9EE-4DEF-AC9C-6AB632A94D2C}" presName="textRect" presStyleLbl="revTx" presStyleIdx="0" presStyleCnt="2">
        <dgm:presLayoutVars>
          <dgm:chMax val="1"/>
          <dgm:chPref val="1"/>
        </dgm:presLayoutVars>
      </dgm:prSet>
      <dgm:spPr/>
    </dgm:pt>
    <dgm:pt modelId="{F5B3B057-32AB-4748-A454-98AD932017C5}" type="pres">
      <dgm:prSet presAssocID="{1D110196-B67C-4BB3-9369-16F95E2CD6C2}" presName="sibTrans" presStyleCnt="0"/>
      <dgm:spPr/>
    </dgm:pt>
    <dgm:pt modelId="{279FC307-5672-4E2D-AAE8-049F7AE6862B}" type="pres">
      <dgm:prSet presAssocID="{A4B4D420-BC5B-4C63-BB6D-6A58B6C94FF4}" presName="compNode" presStyleCnt="0"/>
      <dgm:spPr/>
    </dgm:pt>
    <dgm:pt modelId="{A3949D4A-20DE-43D1-84F5-ABC7CDF7AF29}" type="pres">
      <dgm:prSet presAssocID="{A4B4D420-BC5B-4C63-BB6D-6A58B6C94FF4}" presName="iconBgRect" presStyleLbl="bgShp" presStyleIdx="1" presStyleCnt="2"/>
      <dgm:spPr/>
    </dgm:pt>
    <dgm:pt modelId="{B148DF58-FDD1-4334-8AEE-02678A73A28C}" type="pres">
      <dgm:prSet presAssocID="{A4B4D420-BC5B-4C63-BB6D-6A58B6C94FF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pt>
    <dgm:pt modelId="{D4A50B0D-4B6A-4EBB-886A-74185CC2FEE5}" type="pres">
      <dgm:prSet presAssocID="{A4B4D420-BC5B-4C63-BB6D-6A58B6C94FF4}" presName="spaceRect" presStyleCnt="0"/>
      <dgm:spPr/>
    </dgm:pt>
    <dgm:pt modelId="{1C8BB429-472A-43FB-B677-D5EBD83542AD}" type="pres">
      <dgm:prSet presAssocID="{A4B4D420-BC5B-4C63-BB6D-6A58B6C94FF4}" presName="textRect" presStyleLbl="revTx" presStyleIdx="1" presStyleCnt="2">
        <dgm:presLayoutVars>
          <dgm:chMax val="1"/>
          <dgm:chPref val="1"/>
        </dgm:presLayoutVars>
      </dgm:prSet>
      <dgm:spPr/>
    </dgm:pt>
  </dgm:ptLst>
  <dgm:cxnLst>
    <dgm:cxn modelId="{C46D7970-A789-4EA7-99B3-D9C8F9F13572}" type="presOf" srcId="{153428D0-A9EE-4DEF-AC9C-6AB632A94D2C}" destId="{239714DF-BFC8-429C-A650-E3F184A2C830}" srcOrd="0" destOrd="0" presId="urn:microsoft.com/office/officeart/2018/5/layout/IconCircleLabelList"/>
    <dgm:cxn modelId="{0E67A971-4673-48E4-8DC2-3E27C09DB7E5}" type="presOf" srcId="{A4B4D420-BC5B-4C63-BB6D-6A58B6C94FF4}" destId="{1C8BB429-472A-43FB-B677-D5EBD83542AD}" srcOrd="0" destOrd="0" presId="urn:microsoft.com/office/officeart/2018/5/layout/IconCircleLabelList"/>
    <dgm:cxn modelId="{73EE7A8D-FF05-439C-B576-11A398965C9B}" srcId="{837AD378-05FE-4E29-9C83-B4DC5254F6F1}" destId="{A4B4D420-BC5B-4C63-BB6D-6A58B6C94FF4}" srcOrd="1" destOrd="0" parTransId="{E84FCF6E-A878-4428-8CE3-E650B57F7DB1}" sibTransId="{B596F672-3544-4BF3-904B-85A7E5C40C17}"/>
    <dgm:cxn modelId="{E14D76D2-711F-4092-87AC-83F5D9819E4F}" srcId="{837AD378-05FE-4E29-9C83-B4DC5254F6F1}" destId="{153428D0-A9EE-4DEF-AC9C-6AB632A94D2C}" srcOrd="0" destOrd="0" parTransId="{0C86FC34-BA09-4161-9171-A288BD5F5B4A}" sibTransId="{1D110196-B67C-4BB3-9369-16F95E2CD6C2}"/>
    <dgm:cxn modelId="{090AFCF9-6199-4DEE-89C9-3E51CCA15FC5}" type="presOf" srcId="{837AD378-05FE-4E29-9C83-B4DC5254F6F1}" destId="{15C4ECAA-8C6F-43F7-9811-6DD703AE82AA}" srcOrd="0" destOrd="0" presId="urn:microsoft.com/office/officeart/2018/5/layout/IconCircleLabelList"/>
    <dgm:cxn modelId="{43A5F7DC-2E7D-4DEE-88B9-C598798CEE8F}" type="presParOf" srcId="{15C4ECAA-8C6F-43F7-9811-6DD703AE82AA}" destId="{38DF8FCF-76FF-41A8-A334-A4C522841880}" srcOrd="0" destOrd="0" presId="urn:microsoft.com/office/officeart/2018/5/layout/IconCircleLabelList"/>
    <dgm:cxn modelId="{54D14BF0-745C-4EEC-83B3-248923316F3F}" type="presParOf" srcId="{38DF8FCF-76FF-41A8-A334-A4C522841880}" destId="{16C49F82-6C02-4290-B05A-DEB24AF20BA2}" srcOrd="0" destOrd="0" presId="urn:microsoft.com/office/officeart/2018/5/layout/IconCircleLabelList"/>
    <dgm:cxn modelId="{6233F6EA-7C82-4577-AB93-D568332116D4}" type="presParOf" srcId="{38DF8FCF-76FF-41A8-A334-A4C522841880}" destId="{DEF93AE1-81AF-4870-AAC0-3E2770D015FD}" srcOrd="1" destOrd="0" presId="urn:microsoft.com/office/officeart/2018/5/layout/IconCircleLabelList"/>
    <dgm:cxn modelId="{80A0B838-DC65-45F8-8088-130621A5BD98}" type="presParOf" srcId="{38DF8FCF-76FF-41A8-A334-A4C522841880}" destId="{945F0A0C-B2F2-4997-B53B-6A2CE8A5B0FF}" srcOrd="2" destOrd="0" presId="urn:microsoft.com/office/officeart/2018/5/layout/IconCircleLabelList"/>
    <dgm:cxn modelId="{D4A11288-E596-4A8F-8D65-45F743BD43CB}" type="presParOf" srcId="{38DF8FCF-76FF-41A8-A334-A4C522841880}" destId="{239714DF-BFC8-429C-A650-E3F184A2C830}" srcOrd="3" destOrd="0" presId="urn:microsoft.com/office/officeart/2018/5/layout/IconCircleLabelList"/>
    <dgm:cxn modelId="{AF4A9466-FA33-44D8-AD89-69C68B39BFC4}" type="presParOf" srcId="{15C4ECAA-8C6F-43F7-9811-6DD703AE82AA}" destId="{F5B3B057-32AB-4748-A454-98AD932017C5}" srcOrd="1" destOrd="0" presId="urn:microsoft.com/office/officeart/2018/5/layout/IconCircleLabelList"/>
    <dgm:cxn modelId="{2C61F2CD-3636-4081-A2E1-85216A0414D1}" type="presParOf" srcId="{15C4ECAA-8C6F-43F7-9811-6DD703AE82AA}" destId="{279FC307-5672-4E2D-AAE8-049F7AE6862B}" srcOrd="2" destOrd="0" presId="urn:microsoft.com/office/officeart/2018/5/layout/IconCircleLabelList"/>
    <dgm:cxn modelId="{7E245388-DCAD-478C-A306-9487A32A5E8B}" type="presParOf" srcId="{279FC307-5672-4E2D-AAE8-049F7AE6862B}" destId="{A3949D4A-20DE-43D1-84F5-ABC7CDF7AF29}" srcOrd="0" destOrd="0" presId="urn:microsoft.com/office/officeart/2018/5/layout/IconCircleLabelList"/>
    <dgm:cxn modelId="{0247B06F-E5CC-40A8-8251-84D407B076F3}" type="presParOf" srcId="{279FC307-5672-4E2D-AAE8-049F7AE6862B}" destId="{B148DF58-FDD1-4334-8AEE-02678A73A28C}" srcOrd="1" destOrd="0" presId="urn:microsoft.com/office/officeart/2018/5/layout/IconCircleLabelList"/>
    <dgm:cxn modelId="{97939738-923F-4E69-9010-29FE6EBDFE63}" type="presParOf" srcId="{279FC307-5672-4E2D-AAE8-049F7AE6862B}" destId="{D4A50B0D-4B6A-4EBB-886A-74185CC2FEE5}" srcOrd="2" destOrd="0" presId="urn:microsoft.com/office/officeart/2018/5/layout/IconCircleLabelList"/>
    <dgm:cxn modelId="{BFDA6996-A0A4-4FA6-9509-EB3BDDCB49C8}" type="presParOf" srcId="{279FC307-5672-4E2D-AAE8-049F7AE6862B}" destId="{1C8BB429-472A-43FB-B677-D5EBD83542AD}" srcOrd="3" destOrd="0" presId="urn:microsoft.com/office/officeart/2018/5/layout/IconCircleLabelList"/>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C49F82-6C02-4290-B05A-DEB24AF20BA2}">
      <dsp:nvSpPr>
        <dsp:cNvPr id="0" name=""/>
        <dsp:cNvSpPr/>
      </dsp:nvSpPr>
      <dsp:spPr>
        <a:xfrm>
          <a:off x="2485700" y="14638"/>
          <a:ext cx="2024437" cy="2024437"/>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F93AE1-81AF-4870-AAC0-3E2770D015FD}">
      <dsp:nvSpPr>
        <dsp:cNvPr id="0" name=""/>
        <dsp:cNvSpPr/>
      </dsp:nvSpPr>
      <dsp:spPr>
        <a:xfrm>
          <a:off x="2917138" y="446075"/>
          <a:ext cx="1161562" cy="11615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39714DF-BFC8-429C-A650-E3F184A2C830}">
      <dsp:nvSpPr>
        <dsp:cNvPr id="0" name=""/>
        <dsp:cNvSpPr/>
      </dsp:nvSpPr>
      <dsp:spPr>
        <a:xfrm>
          <a:off x="1838544" y="2669638"/>
          <a:ext cx="331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kern="1200"/>
            <a:t>Networth is at $192 billion</a:t>
          </a:r>
        </a:p>
      </dsp:txBody>
      <dsp:txXfrm>
        <a:off x="1838544" y="2669638"/>
        <a:ext cx="3318750" cy="720000"/>
      </dsp:txXfrm>
    </dsp:sp>
    <dsp:sp modelId="{A3949D4A-20DE-43D1-84F5-ABC7CDF7AF29}">
      <dsp:nvSpPr>
        <dsp:cNvPr id="0" name=""/>
        <dsp:cNvSpPr/>
      </dsp:nvSpPr>
      <dsp:spPr>
        <a:xfrm>
          <a:off x="6385231" y="14638"/>
          <a:ext cx="2024437" cy="2024437"/>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48DF58-FDD1-4334-8AEE-02678A73A28C}">
      <dsp:nvSpPr>
        <dsp:cNvPr id="0" name=""/>
        <dsp:cNvSpPr/>
      </dsp:nvSpPr>
      <dsp:spPr>
        <a:xfrm>
          <a:off x="6816669" y="446075"/>
          <a:ext cx="1161562" cy="11615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C8BB429-472A-43FB-B677-D5EBD83542AD}">
      <dsp:nvSpPr>
        <dsp:cNvPr id="0" name=""/>
        <dsp:cNvSpPr/>
      </dsp:nvSpPr>
      <dsp:spPr>
        <a:xfrm>
          <a:off x="5738075" y="2669638"/>
          <a:ext cx="331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kern="1200"/>
            <a:t>One of the top rated companies in the world</a:t>
          </a:r>
        </a:p>
      </dsp:txBody>
      <dsp:txXfrm>
        <a:off x="5738075" y="2669638"/>
        <a:ext cx="33187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off" val="ctr"/>
          <dgm:param type="contDir" val="sameDir"/>
          <dgm:param type="grDir" val="tL"/>
          <dgm:param type="flowDir" val="row"/>
          <dgm:param type="horzAlign" val="ctr"/>
          <dgm:param type="vertAlign" val="mid"/>
        </dgm:alg>
      </dgm:if>
      <dgm:else name="Name2">
        <dgm:alg type="snake">
          <dgm:param type="off" val="ctr"/>
          <dgm:param type="contDir" val="sameDir"/>
          <dgm:param type="grDir" val="tR"/>
          <dgm:param type="flowDir" val="row"/>
          <dgm:param type="horzAlign" val="ctr"/>
          <dgm:param type="vertAlign" val="mid"/>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B8304D-3D81-4D76-9629-1ACF620D37ED}" type="datetimeFigureOut">
              <a:rPr lang="en-US"/>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BF1303-7BF4-4B1D-A47B-EADC428002AD}" type="slidenum">
              <a:rPr lang="en-US"/>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0EBF1303-7BF4-4B1D-A47B-EADC428002AD}" type="slidenum">
              <a:rPr lang="en-US"/>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Every company has their own aims and objectives to suit their </a:t>
            </a:r>
            <a:r>
              <a:rPr lang="en-US" dirty="0" err="1"/>
              <a:t>organisations</a:t>
            </a:r>
            <a:r>
              <a:rPr lang="en-US" dirty="0"/>
              <a:t> own goals. These aims and objectives are essential as it helps them work towards something and means that they are more likely to achieve their goals. The aims a company has shows their consumers how they plan to run the company and what their intentions are moving forward. PepsiCo’s aims are to be more sustainable. Their 2018 Sustainability report highlights PepsiCo’s development and goals in six priority areas where the company believes it can achieve the highest amount of contribution to building a better and more sustainable food system. These six priority areas are:</a:t>
            </a:r>
            <a:endParaRPr lang="en-US" dirty="0"/>
          </a:p>
          <a:p>
            <a:r>
              <a:rPr lang="en-US" dirty="0"/>
              <a:t>Agriculture: The company is raising its standard for economic use of resources, environmental awareness and workers rights on farms around the world. By the end of 2018, through it’s sustainable farming program, more than half of PepsiCo’s direct farmer sourced agricultural raw materials such as potatoes, whole corn, oats and oranges were verified as sustainably sourced. By 2020, the company will be using 100% of sustainably sourced products.</a:t>
            </a:r>
            <a:endParaRPr lang="en-US" dirty="0">
              <a:cs typeface="Calibri" panose="020F0502020204030204"/>
            </a:endParaRPr>
          </a:p>
          <a:p>
            <a:r>
              <a:rPr lang="en-US" dirty="0"/>
              <a:t>Water: PepsiCo are working towards being a more responsible steward of water across it’s value chain. They plan to improve the efficiency of water use in high water risk farming and replenishing 100% of the water it consumes in high water risk areas by 2025.</a:t>
            </a:r>
            <a:endParaRPr lang="en-US" dirty="0">
              <a:cs typeface="Calibri" panose="020F0502020204030204"/>
            </a:endParaRPr>
          </a:p>
          <a:p>
            <a:r>
              <a:rPr lang="en-US" dirty="0"/>
              <a:t>Packaging: Recently, PepsiCo announced a new goal to reduce 35% of virgin plastic from its product range by 2025. Also by 2025, PepsiCo intend on using 25% recycled material in it’s plastic packaging. The company plans that by 2025, 67 billion single use plastic bottles will have been avoided.</a:t>
            </a:r>
            <a:endParaRPr lang="en-US" dirty="0">
              <a:cs typeface="Calibri" panose="020F0502020204030204"/>
            </a:endParaRPr>
          </a:p>
          <a:p>
            <a:r>
              <a:rPr lang="en-US" dirty="0"/>
              <a:t>Products: PepsiCo are regularly trying to improve their products for it’s consumers by reducing the saturated fats, sodium and added sugars in the products. Most of their beverages have a no sugar option.</a:t>
            </a:r>
            <a:endParaRPr lang="en-US" dirty="0">
              <a:cs typeface="Calibri" panose="020F0502020204030204"/>
            </a:endParaRPr>
          </a:p>
          <a:p>
            <a:r>
              <a:rPr lang="en-US" dirty="0"/>
              <a:t>Climate: The company has set themselves a target to achieve by 2030 of reducing greenhouse emissions by 20%. They promote climate-friendly agricultural practices and aim to grow their fleet of low carbon vehicles. Bit by bit, PepsiCo are lowering their emissions </a:t>
            </a:r>
            <a:r>
              <a:rPr lang="en-US" dirty="0" err="1"/>
              <a:t>throughtout</a:t>
            </a:r>
            <a:r>
              <a:rPr lang="en-US" dirty="0"/>
              <a:t> the company to protect the climate change.</a:t>
            </a:r>
            <a:endParaRPr lang="en-US" dirty="0">
              <a:cs typeface="Calibri" panose="020F0502020204030204"/>
            </a:endParaRPr>
          </a:p>
          <a:p>
            <a:r>
              <a:rPr lang="en-US" dirty="0"/>
              <a:t>People: PepsiCo focus on the well-being of their staff and believe each of their staff play an important role in the company. 40 percent of PepsiCo’s managers globally are women. The company commits to increase the earnings potential of women globally through the PepsiCo foundation which has invested $27.3 million since 2016 to support initiatives that back women in the communities where it operates.</a:t>
            </a:r>
            <a:endParaRPr lang="en-US" dirty="0">
              <a:cs typeface="Calibri" panose="020F0502020204030204"/>
            </a:endParaRPr>
          </a:p>
          <a:p>
            <a:r>
              <a:rPr lang="en-US" dirty="0"/>
              <a:t>Their aims as a company are to protect and support staff, help reduce climate change and want to protect the environment which is a sustainable way to move forward. </a:t>
            </a:r>
            <a:endParaRPr lang="en-US" dirty="0">
              <a:cs typeface="Calibri" panose="020F0502020204030204"/>
            </a:endParaRPr>
          </a:p>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0EBF1303-7BF4-4B1D-A47B-EADC428002AD}" type="slidenum">
              <a:rPr lang="en-US"/>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SWOT</a:t>
            </a:r>
            <a:endParaRPr lang="en-US" dirty="0"/>
          </a:p>
          <a:p>
            <a:r>
              <a:rPr lang="en-US" dirty="0"/>
              <a:t>Strength - Building a sustainable future.</a:t>
            </a:r>
            <a:endParaRPr lang="en-US" dirty="0"/>
          </a:p>
          <a:p>
            <a:r>
              <a:rPr lang="en-US" dirty="0"/>
              <a:t>A large strength PepsiCo has is that they are constantly trying to improve their products and make them better for the environment. They have plans to reduce their carbon emissions throughout the company globally and also reduce the amount of single use plastics which makes the company more sustainable. The company also has a very strong brand image and is </a:t>
            </a:r>
            <a:r>
              <a:rPr lang="en-US" dirty="0" err="1"/>
              <a:t>recognised</a:t>
            </a:r>
            <a:r>
              <a:rPr lang="en-US" dirty="0"/>
              <a:t> globally as being a popular product.</a:t>
            </a:r>
            <a:endParaRPr lang="en-US" dirty="0"/>
          </a:p>
          <a:p>
            <a:r>
              <a:rPr lang="en-US" dirty="0"/>
              <a:t>Weakness - Weak marketing strategy for health conscious customers. </a:t>
            </a:r>
            <a:endParaRPr lang="en-US" dirty="0"/>
          </a:p>
          <a:p>
            <a:r>
              <a:rPr lang="en-US" dirty="0"/>
              <a:t>PepsiCo are known for their product range which can be high in sugar and calories which can be connected to health problems such as obesity and type 2 diabetes. Although they have created a ‘sugar free’ version of most of their beverages, the company continues to push forward their unhealthier options more often to the public in order to sell their product.</a:t>
            </a:r>
            <a:endParaRPr lang="en-US" dirty="0"/>
          </a:p>
          <a:p>
            <a:r>
              <a:rPr lang="en-US" dirty="0"/>
              <a:t>Opportunity - Create healthier food and beverage options.</a:t>
            </a:r>
            <a:endParaRPr lang="en-US" dirty="0"/>
          </a:p>
          <a:p>
            <a:r>
              <a:rPr lang="en-US" dirty="0"/>
              <a:t>Although PepsiCo offers a 100 brands in their range, they are limited on products to suit their consumers that are health conscious. The brand could look into healthier options for their food and beverages to reach out to more customers.</a:t>
            </a:r>
            <a:endParaRPr lang="en-US" dirty="0"/>
          </a:p>
          <a:p>
            <a:r>
              <a:rPr lang="en-US" dirty="0"/>
              <a:t>Threats - Rivalry</a:t>
            </a:r>
            <a:endParaRPr lang="en-US" dirty="0"/>
          </a:p>
          <a:p>
            <a:r>
              <a:rPr lang="en-US" dirty="0"/>
              <a:t>One of PepsiCo’s biggest threats is their competition. Coco Cola is one of their biggest rivals and they are constantly competing with each other to be the </a:t>
            </a:r>
            <a:r>
              <a:rPr lang="en-US" dirty="0" err="1"/>
              <a:t>favourite</a:t>
            </a:r>
            <a:r>
              <a:rPr lang="en-US" dirty="0"/>
              <a:t>. PepsiCola have to keep up with trends and regularly create new </a:t>
            </a:r>
            <a:r>
              <a:rPr lang="en-US" dirty="0" err="1"/>
              <a:t>flavours</a:t>
            </a:r>
            <a:r>
              <a:rPr lang="en-US" dirty="0"/>
              <a:t> and options to ensure their products are </a:t>
            </a:r>
            <a:r>
              <a:rPr lang="en-US" dirty="0" err="1"/>
              <a:t>favourable</a:t>
            </a:r>
            <a:r>
              <a:rPr lang="en-US" dirty="0"/>
              <a:t>. </a:t>
            </a:r>
            <a:endParaRPr lang="en-US" dirty="0"/>
          </a:p>
          <a:p>
            <a:r>
              <a:rPr lang="en-US" dirty="0"/>
              <a:t> </a:t>
            </a:r>
            <a:endParaRPr lang="en-US" dirty="0">
              <a:cs typeface="Calibri" panose="020F0502020204030204"/>
            </a:endParaRPr>
          </a:p>
          <a:p>
            <a:r>
              <a:rPr lang="en-US" dirty="0"/>
              <a:t> </a:t>
            </a:r>
            <a:endParaRPr lang="en-US" dirty="0">
              <a:cs typeface="Calibri" panose="020F0502020204030204"/>
            </a:endParaRPr>
          </a:p>
          <a:p>
            <a:r>
              <a:rPr lang="en-US" b="1" dirty="0"/>
              <a:t> </a:t>
            </a:r>
            <a:endParaRPr lang="en-US"/>
          </a:p>
          <a:p>
            <a:r>
              <a:rPr lang="en-US" b="1" dirty="0"/>
              <a:t>PESTLE</a:t>
            </a:r>
            <a:endParaRPr lang="en-US" dirty="0"/>
          </a:p>
          <a:p>
            <a:r>
              <a:rPr lang="en-US" dirty="0"/>
              <a:t>P - PepsiCo is a private company and is owned by the shareholders. Governments are external factors that enforce requirements on PepsiCo. The government could potentially pose a threat to PepsiCo as they are trying to reduce the amount of carbonated drinks for health reasons and to prevent obesity in the world.</a:t>
            </a:r>
            <a:endParaRPr lang="en-US" dirty="0"/>
          </a:p>
          <a:p>
            <a:r>
              <a:rPr lang="en-US" dirty="0"/>
              <a:t>E - PepsiCo’s performance is directly connected to the economy. The company has development and investment prospects based on economic prosperity in developed countries such as the U.S and high growth rates in developing economies such as those in Asia. The Chinese economy’s current slowdown is threatening the potential international growth of PepsiCo, given that China is one of the world’s largest economies. In order to achieve sustainable international growth, PepsiCo must ensure product diversification. </a:t>
            </a:r>
            <a:r>
              <a:rPr lang="en-US" b="1" dirty="0"/>
              <a:t>(Meyer, P, 2017)</a:t>
            </a:r>
            <a:endParaRPr lang="en-US" dirty="0"/>
          </a:p>
          <a:p>
            <a:r>
              <a:rPr lang="en-US" dirty="0"/>
              <a:t>S - Consumers are becoming more concerned about health and this could be a threat to PepsiCo as many of their products are filled with sugar. This external factor, however, also provides the </a:t>
            </a:r>
            <a:r>
              <a:rPr lang="en-US" dirty="0" err="1"/>
              <a:t>organisation</a:t>
            </a:r>
            <a:r>
              <a:rPr lang="en-US" dirty="0"/>
              <a:t> with an opportunity to improve it’s goods and address these concerns.</a:t>
            </a:r>
            <a:endParaRPr lang="en-US" dirty="0"/>
          </a:p>
          <a:p>
            <a:r>
              <a:rPr lang="en-US" dirty="0"/>
              <a:t>T - They rely on technology to be able to speed up their production line which then enables them to sell more products at a greater rate which improves profit.</a:t>
            </a:r>
            <a:endParaRPr lang="en-US" dirty="0"/>
          </a:p>
          <a:p>
            <a:r>
              <a:rPr lang="en-US" dirty="0"/>
              <a:t>E - Consumers are becoming increasingly more aware of the environment and how companies need to become more socially aware of this issue to ensure sustainability. PepsiCo have set plans in motion to ensure their products are better for the environment by reducing things such as less </a:t>
            </a:r>
            <a:r>
              <a:rPr lang="en-US" dirty="0" err="1"/>
              <a:t>carbn</a:t>
            </a:r>
            <a:r>
              <a:rPr lang="en-US" dirty="0"/>
              <a:t> emissions and reducing the amount of single use plastics they use for their products. By ensuring they remain sustainable this will ensure they retain customers as they will have a better perception of the company as a whole.</a:t>
            </a:r>
            <a:endParaRPr lang="en-US" dirty="0"/>
          </a:p>
          <a:p>
            <a:r>
              <a:rPr lang="en-US" dirty="0"/>
              <a:t>L - All companies that involve food or beverages have to keep to the health and safety laws. The company has to ensure they adhere to these laws at all times and make sure they are up to date when new laws come into place.</a:t>
            </a:r>
            <a:endParaRPr lang="en-US" dirty="0"/>
          </a:p>
        </p:txBody>
      </p:sp>
      <p:sp>
        <p:nvSpPr>
          <p:cNvPr id="4" name="Slide Number Placeholder 3"/>
          <p:cNvSpPr>
            <a:spLocks noGrp="1"/>
          </p:cNvSpPr>
          <p:nvPr>
            <p:ph type="sldNum" sz="quarter" idx="5"/>
          </p:nvPr>
        </p:nvSpPr>
        <p:spPr/>
        <p:txBody>
          <a:bodyPr/>
          <a:lstStyle/>
          <a:p>
            <a:fld id="{0EBF1303-7BF4-4B1D-A47B-EADC428002AD}" type="slidenum">
              <a:rPr lang="en-US"/>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Macrotrends which is a website that displays a chart of a companies net worth and market </a:t>
            </a:r>
            <a:r>
              <a:rPr lang="en-US" dirty="0" err="1"/>
              <a:t>capitalisation</a:t>
            </a:r>
            <a:r>
              <a:rPr lang="en-US" dirty="0"/>
              <a:t>. On this chart is shows </a:t>
            </a:r>
            <a:r>
              <a:rPr lang="en-US" dirty="0" err="1"/>
              <a:t>pepsiCo’s</a:t>
            </a:r>
            <a:r>
              <a:rPr lang="en-US" dirty="0"/>
              <a:t> market </a:t>
            </a:r>
            <a:r>
              <a:rPr lang="en-US" dirty="0" err="1"/>
              <a:t>capitalisation</a:t>
            </a:r>
            <a:r>
              <a:rPr lang="en-US" dirty="0"/>
              <a:t> has grown dramatically between 2005 and 2019. In 2005 the chart displays that PepsiCo’s net worth was at around $88 billion dollars and the most recent figure from 2019 is at $192 billion dollars which proves the companies success and growth over time.  Although there have been dips at times in the chart - PepsiCo have managed to continue being one of the top rated beverage companies in the world.</a:t>
            </a:r>
            <a:endParaRPr lang="en-US" dirty="0"/>
          </a:p>
          <a:p>
            <a:r>
              <a:rPr lang="en-US" dirty="0"/>
              <a:t>PepsiCo relies on it’s consumers who buy their products and need to ensure that they retain their customers.</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0EBF1303-7BF4-4B1D-A47B-EADC428002AD}" type="slidenum">
              <a:rPr lang="en-US"/>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Corporate Social Responsibility can be described as a self regulating business model that allows a company to be socially responsible to itself, it’s shareholders, and the general public.</a:t>
            </a:r>
            <a:endParaRPr lang="en-US" dirty="0"/>
          </a:p>
          <a:p>
            <a:r>
              <a:rPr lang="en-US" dirty="0"/>
              <a:t>PepsiCo are aware of their Corporate Social Responsibility as they aim to make their products more environmentally friendly, they care about their staffs wellbeing and their future aim is to make products that are healthier for their consumers.</a:t>
            </a:r>
            <a:endParaRPr lang="en-US" dirty="0">
              <a:cs typeface="Calibri" panose="020F0502020204030204"/>
            </a:endParaRPr>
          </a:p>
          <a:p>
            <a:r>
              <a:rPr lang="en-US" dirty="0"/>
              <a:t>Another of PepsiCo’s initiatives is empowering women. They created the ‘We Inspire’ campaign to give women an opportunity to be able to communicate with each other and share stories that inspire and motivate each other. They do this through the website: pepsiweinspire.com</a:t>
            </a:r>
            <a:endParaRPr lang="en-US" dirty="0">
              <a:cs typeface="Calibri" panose="020F0502020204030204"/>
            </a:endParaRPr>
          </a:p>
          <a:p>
            <a:r>
              <a:rPr lang="en-US" dirty="0"/>
              <a:t>Over the years PepsiCo has been graded as one of the top 25 in global brands and have received many awards for this. They also earned the Green Award by the Environmental Protection Agency.</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0EBF1303-7BF4-4B1D-A47B-EADC428002AD}" type="slidenum">
              <a:rPr lang="en-US"/>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panose="020F0502020204030204"/>
            </a:endParaRPr>
          </a:p>
          <a:p>
            <a:r>
              <a:rPr lang="en-US" dirty="0"/>
              <a:t> A stakeholder is a person with an interest or concern in something, especially a business. This person may have investments within the business which is also referred to as ‘a stake’ in the business. A negative impact on a stakeholder can be when a company needs to cut costs and plans lay-offs. This can possibly affect the community of workers in a negative way which can then also affect the local economy. Stakeholders can either be internal or external stakeholders. There are a variety of stakeholders within a business such as shareholders, suppliers, governments, customers, employees and suppliers. All of which will have different interests.</a:t>
            </a:r>
            <a:endParaRPr lang="en-US" dirty="0"/>
          </a:p>
          <a:p>
            <a:br>
              <a:rPr lang="en-US" dirty="0">
                <a:cs typeface="+mn-lt"/>
              </a:rPr>
            </a:br>
            <a:r>
              <a:rPr lang="en-US" dirty="0"/>
              <a:t>The difference between a stakeholder and a shareholder is that a stakeholder is anyone that has any type of stake in a business. Whereas a shareholder is someone who owns shares in the company which gives them an equity interest</a:t>
            </a:r>
            <a:endParaRPr lang="en-US" dirty="0">
              <a:cs typeface="Calibri" panose="020F0502020204030204"/>
            </a:endParaRPr>
          </a:p>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0EBF1303-7BF4-4B1D-A47B-EADC428002AD}" type="slidenum">
              <a:rPr lang="en-US"/>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Ramon </a:t>
            </a:r>
            <a:r>
              <a:rPr lang="en-US" dirty="0" err="1"/>
              <a:t>Laguarta</a:t>
            </a:r>
            <a:r>
              <a:rPr lang="en-US" dirty="0"/>
              <a:t> is the chairman and chief executive of PepsiCo. He became CEO on October 3, 2018 after the previous CEO, Indra </a:t>
            </a:r>
            <a:r>
              <a:rPr lang="en-US" dirty="0" err="1"/>
              <a:t>Nooyi</a:t>
            </a:r>
            <a:r>
              <a:rPr lang="en-US" dirty="0"/>
              <a:t> stepped down. Since becoming CEO Ramon has been pivoting </a:t>
            </a:r>
            <a:r>
              <a:rPr lang="en-US" dirty="0" err="1"/>
              <a:t>te</a:t>
            </a:r>
            <a:r>
              <a:rPr lang="en-US" dirty="0"/>
              <a:t> company towards accelerated growth - with a new </a:t>
            </a:r>
            <a:r>
              <a:rPr lang="en-US" dirty="0" err="1"/>
              <a:t>corparate</a:t>
            </a:r>
            <a:r>
              <a:rPr lang="en-US" dirty="0"/>
              <a:t> mission which is to create more smiles with every sip and every bite.</a:t>
            </a:r>
            <a:endParaRPr lang="en-US" dirty="0"/>
          </a:p>
          <a:p>
            <a:r>
              <a:rPr lang="en-US" dirty="0"/>
              <a:t>Ramon has plans for the company which is to become faster, stronger and better. He aims to make the company better by an enhanced incorporation of intent into the business strategy. He has lead PepsiCo’s beyond the bottle strategy - which plans to offer consumers a variety of tasty beverages, while ensuring the company ensure it’s packaging is more sustainable. Ramon is leading the company in a positive way which will be better for the environment.</a:t>
            </a:r>
            <a:endParaRPr lang="en-US" dirty="0">
              <a:cs typeface="Calibri" panose="020F0502020204030204"/>
            </a:endParaRPr>
          </a:p>
          <a:p>
            <a:r>
              <a:rPr lang="en-US" dirty="0"/>
              <a:t>The leadership approach that PepsiCo seems to use is the Coach Style Leadership. This leadership style focuses on </a:t>
            </a:r>
            <a:r>
              <a:rPr lang="en-US" dirty="0" err="1"/>
              <a:t>recognising</a:t>
            </a:r>
            <a:r>
              <a:rPr lang="en-US" dirty="0"/>
              <a:t> and cultivating each member’s individual strengths in their team. This style provides strong similarities to strategic and democratic leadership, but places greater emphasis on individual employees’ growth and success. Instead of making employees all focus on the same goal, this leader will identify when an employee has a particular skillset and use this to build a better team where each employee has their own task that suits their expertise. Leading this way creates a stronger team and allows the employees to understand their job role better which creates more productive work.</a:t>
            </a:r>
            <a:endParaRPr lang="en-US" dirty="0"/>
          </a:p>
        </p:txBody>
      </p:sp>
      <p:sp>
        <p:nvSpPr>
          <p:cNvPr id="4" name="Slide Number Placeholder 3"/>
          <p:cNvSpPr>
            <a:spLocks noGrp="1"/>
          </p:cNvSpPr>
          <p:nvPr>
            <p:ph type="sldNum" sz="quarter" idx="5"/>
          </p:nvPr>
        </p:nvSpPr>
        <p:spPr/>
        <p:txBody>
          <a:bodyPr/>
          <a:lstStyle/>
          <a:p>
            <a:fld id="{0EBF1303-7BF4-4B1D-A47B-EADC428002AD}" type="slidenum">
              <a:rPr lang="en-US"/>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Pepsico’s</a:t>
            </a:r>
            <a:r>
              <a:rPr lang="en-US" dirty="0"/>
              <a:t> focus as well as being a thriving business is also the environment. They are always creating new way to make their products packaging environmentally friendly. Global worming is our planets biggest issue and </a:t>
            </a:r>
            <a:r>
              <a:rPr lang="en-US" dirty="0" err="1"/>
              <a:t>Pepsico</a:t>
            </a:r>
            <a:r>
              <a:rPr lang="en-US" dirty="0"/>
              <a:t> being a huge company can make a huge impact on this. With all the projects and changes they are making, it is fair to say that they have a strong ethical standpoint. What they are doing is ethical and caring for the issues we are struggling with.  They make this very clear on their websites and like to provide evidence of the helpful work they are doing. </a:t>
            </a:r>
            <a:endParaRPr lang="en-US" dirty="0"/>
          </a:p>
        </p:txBody>
      </p:sp>
      <p:sp>
        <p:nvSpPr>
          <p:cNvPr id="4" name="Slide Number Placeholder 3"/>
          <p:cNvSpPr>
            <a:spLocks noGrp="1"/>
          </p:cNvSpPr>
          <p:nvPr>
            <p:ph type="sldNum" sz="quarter" idx="5"/>
          </p:nvPr>
        </p:nvSpPr>
        <p:spPr/>
        <p:txBody>
          <a:bodyPr/>
          <a:lstStyle/>
          <a:p>
            <a:fld id="{0EBF1303-7BF4-4B1D-A47B-EADC428002AD}" type="slidenum">
              <a:rPr lang="en-US"/>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 a model that was developed by Bruce Tuckman in the year 1965. This model is famous development theory and has formed the base of a substantial amount of ideas since its existence. This theory is </a:t>
            </a:r>
            <a:r>
              <a:rPr lang="en-US" dirty="0" err="1"/>
              <a:t>focussed</a:t>
            </a:r>
            <a:r>
              <a:rPr lang="en-US" dirty="0"/>
              <a:t> on how a team discovers and fixes difficult tasks that may occur. The theory is a number of stages that a team will go through before reaching success. The first stage of this theory is ‘forming’. This is the stage where everything is new and people are just getting to know each other. At this point there is no trust but it does build up from here. This is where individuals are getting to know one another. The next stage is ‘storming’. This is where the team are noticing tasks and are creating different solutions. This is also where it becomes clear who are the stronger individuals. This is an area where </a:t>
            </a:r>
            <a:r>
              <a:rPr lang="en-US" dirty="0" err="1"/>
              <a:t>distruction</a:t>
            </a:r>
            <a:r>
              <a:rPr lang="en-US" dirty="0"/>
              <a:t> may struck the team as there could be conflicts. The following stage is ‘norming’. At this point the team are beginning to learn how to work with each other and use each others advantages. The final stages are adjourning and transforming. These final stages are vital as this is where it becomes clear if the team is working together successfully. If they are then the tasks are being completed with an improvement on the final outcome. </a:t>
            </a:r>
            <a:endParaRPr lang="en-US" dirty="0"/>
          </a:p>
        </p:txBody>
      </p:sp>
      <p:sp>
        <p:nvSpPr>
          <p:cNvPr id="4" name="Slide Number Placeholder 3"/>
          <p:cNvSpPr>
            <a:spLocks noGrp="1"/>
          </p:cNvSpPr>
          <p:nvPr>
            <p:ph type="sldNum" sz="quarter" idx="5"/>
          </p:nvPr>
        </p:nvSpPr>
        <p:spPr/>
        <p:txBody>
          <a:bodyPr/>
          <a:lstStyle/>
          <a:p>
            <a:fld id="{0EBF1303-7BF4-4B1D-A47B-EADC428002AD}" type="slidenum">
              <a:rPr lang="en-US"/>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panose="020F0502020204030204"/>
              </a:rPr>
              <a:t>To conclude, the approach that </a:t>
            </a:r>
            <a:r>
              <a:rPr lang="en-US" dirty="0" err="1">
                <a:cs typeface="Calibri" panose="020F0502020204030204"/>
              </a:rPr>
              <a:t>pepsico</a:t>
            </a:r>
            <a:r>
              <a:rPr lang="en-US" dirty="0">
                <a:cs typeface="Calibri" panose="020F0502020204030204"/>
              </a:rPr>
              <a:t> use is successful. This is shown due to the fact that they are one of the oldest and most respected </a:t>
            </a:r>
            <a:r>
              <a:rPr lang="en-US" dirty="0" err="1">
                <a:cs typeface="Calibri" panose="020F0502020204030204"/>
              </a:rPr>
              <a:t>bussinesses</a:t>
            </a:r>
            <a:r>
              <a:rPr lang="en-US" dirty="0">
                <a:cs typeface="Calibri" panose="020F0502020204030204"/>
              </a:rPr>
              <a:t> we have in the beverage and food community. They have many teams all over the world that are all strongly run due to the fact they have been carefully selected.  </a:t>
            </a:r>
            <a:r>
              <a:rPr lang="en-US" dirty="0"/>
              <a:t>Ramon has plans for the company which is to become faster, stronger and better. They want </a:t>
            </a:r>
            <a:r>
              <a:rPr lang="en-US" dirty="0" err="1"/>
              <a:t>Pepsico</a:t>
            </a:r>
            <a:r>
              <a:rPr lang="en-US" dirty="0"/>
              <a:t> to grow more every year and have strong plans to ensure this happens. Their aims are strong and their business strategy is forever improving. The company ensure it’s packaging is more sustainable. Ramon is leading the company in a positive way which will be better for the environment. This is a huge plus for the business,  it shows that their ethical view is positive and they was to help reduce the use of plastic which will restore our environment. The </a:t>
            </a:r>
            <a:r>
              <a:rPr lang="en-US" dirty="0" err="1"/>
              <a:t>Pesico</a:t>
            </a:r>
            <a:r>
              <a:rPr lang="en-US" dirty="0"/>
              <a:t> company is strong, and extremely successful. They are always creating new ways to improve their business. </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0EBF1303-7BF4-4B1D-A47B-EADC428002AD}" type="slidenum">
              <a:rPr lang="en-US"/>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US" dirty="0"/>
          </a:p>
        </p:txBody>
      </p:sp>
      <p:sp>
        <p:nvSpPr>
          <p:cNvPr id="3" name="Content Placeholder 2"/>
          <p:cNvSpPr>
            <a:spLocks noGrp="1"/>
          </p:cNvSpPr>
          <p:nvPr>
            <p:ph idx="1"/>
          </p:nvPr>
        </p:nvSpPr>
        <p:spPr/>
        <p:txBody>
          <a:body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endParaRPr lang="en-US" dirty="0"/>
          </a:p>
        </p:txBody>
      </p:sp>
      <p:sp>
        <p:nvSpPr>
          <p:cNvPr id="4" name="Date Placeholder 3"/>
          <p:cNvSpPr>
            <a:spLocks noGrp="1"/>
          </p:cNvSpPr>
          <p:nvPr>
            <p:ph type="dt" sz="half" idx="10"/>
          </p:nvPr>
        </p:nvSpPr>
        <p:spPr/>
        <p:txBody>
          <a:bodyPr/>
          <a:lstStyle/>
          <a:p>
            <a:fld id="{9796027F-7875-4030-9381-8BD8C4F21935}" type="datetimeFigureOut">
              <a:rPr lang="en-US" dirty="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endParaRPr lang="en-US" dirty="0"/>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endParaRPr lang="en-US" dirty="0"/>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dirty="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endParaRPr lang="en-US" dirty="0"/>
          </a:p>
        </p:txBody>
      </p:sp>
      <p:sp>
        <p:nvSpPr>
          <p:cNvPr id="7" name="Date Placeholder 4"/>
          <p:cNvSpPr>
            <a:spLocks noGrp="1"/>
          </p:cNvSpPr>
          <p:nvPr>
            <p:ph type="dt" sz="half" idx="10"/>
          </p:nvPr>
        </p:nvSpPr>
        <p:spPr/>
        <p:txBody>
          <a:bodyPr/>
          <a:lstStyle/>
          <a:p>
            <a:fld id="{4509A250-FF31-4206-8172-F9D3106AACB1}" type="datetimeFigureOut">
              <a:rPr lang="en-US" dirty="0"/>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endParaRPr lang="en-US" dirty="0"/>
          </a:p>
        </p:txBody>
      </p:sp>
      <p:sp>
        <p:nvSpPr>
          <p:cNvPr id="5" name="Date Placeholder 4"/>
          <p:cNvSpPr>
            <a:spLocks noGrp="1"/>
          </p:cNvSpPr>
          <p:nvPr>
            <p:ph type="dt" sz="half" idx="10"/>
          </p:nvPr>
        </p:nvSpPr>
        <p:spPr/>
        <p:txBody>
          <a:bodyPr/>
          <a:lstStyle/>
          <a:p>
            <a:fld id="{4509A250-FF31-4206-8172-F9D3106AACB1}" type="datetimeFigureOut">
              <a:rPr lang="en-US" dirty="0"/>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endParaRPr lang="en-US" dirty="0"/>
          </a:p>
        </p:txBody>
      </p:sp>
      <p:sp>
        <p:nvSpPr>
          <p:cNvPr id="5" name="Date Placeholder 4"/>
          <p:cNvSpPr>
            <a:spLocks noGrp="1"/>
          </p:cNvSpPr>
          <p:nvPr>
            <p:ph type="dt" sz="half" idx="10"/>
          </p:nvPr>
        </p:nvSpPr>
        <p:spPr/>
        <p:txBody>
          <a:bodyPr/>
          <a:lstStyle/>
          <a:p>
            <a:fld id="{4509A250-FF31-4206-8172-F9D3106AACB1}" type="datetimeFigureOut">
              <a:rPr lang="en-US" dirty="0"/>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dirty="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dirty="0"/>
              <a:t>Click to edit Master text styles</a:t>
            </a:r>
            <a:endParaRPr lang="en-US" dirty="0"/>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panose="020B0604020202020204"/>
                <a:ea typeface="+mj-ea"/>
                <a:cs typeface="+mj-cs"/>
              </a:defRPr>
            </a:lvl1pPr>
          </a:lstStyle>
          <a:p>
            <a:pPr lvl="0"/>
            <a:r>
              <a:rPr lang="en-US" dirty="0"/>
              <a:t>“</a:t>
            </a:r>
            <a:endParaRPr lang="en-US" dirty="0"/>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panose="020B0604020202020204"/>
                <a:ea typeface="+mj-ea"/>
                <a:cs typeface="+mj-cs"/>
              </a:defRPr>
            </a:lvl1pPr>
          </a:lstStyle>
          <a:p>
            <a:pPr lvl="0"/>
            <a:r>
              <a:rPr lang="en-US" dirty="0"/>
              <a:t>”</a:t>
            </a:r>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dirty="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endParaRPr lang="en-US" dirty="0"/>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endParaRPr lang="en-US" dirty="0"/>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endParaRPr lang="en-US" dirty="0"/>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endParaRPr lang="en-US" dirty="0"/>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endParaRPr lang="en-US" dirty="0"/>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endParaRPr lang="en-US" dirty="0"/>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endParaRPr lang="en-US" dirty="0"/>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endParaRPr lang="en-US" dirty="0"/>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endParaRPr lang="en-US" dirty="0"/>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endParaRPr lang="en-US" dirty="0"/>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endParaRPr lang="en-US" dirty="0"/>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endParaRPr lang="en-US" dirty="0"/>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2" Type="http://schemas.openxmlformats.org/officeDocument/2006/relationships/theme" Target="../theme/theme1.xml"/><Relationship Id="rId21" Type="http://schemas.openxmlformats.org/officeDocument/2006/relationships/image" Target="../media/image4.png"/><Relationship Id="rId20" Type="http://schemas.openxmlformats.org/officeDocument/2006/relationships/image" Target="../media/image3.png"/><Relationship Id="rId2" Type="http://schemas.openxmlformats.org/officeDocument/2006/relationships/slideLayout" Target="../slideLayouts/slideLayout2.xml"/><Relationship Id="rId19" Type="http://schemas.openxmlformats.org/officeDocument/2006/relationships/image" Target="../media/image2.png"/><Relationship Id="rId18" Type="http://schemas.openxmlformats.org/officeDocument/2006/relationships/image" Target="../media/image1.png"/><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8">
            <a:extLst>
              <a:ext uri="{28A0092B-C50C-407E-A947-70E740481C1C}">
                <a14:useLocalDpi xmlns:a14="http://schemas.microsoft.com/office/drawing/2010/main" val="0"/>
              </a:ext>
            </a:extLst>
          </a:blip>
          <a:srcRect l="3613"/>
          <a:stretch>
            <a:fillRect/>
          </a:stretch>
        </p:blipFill>
        <p:spPr>
          <a:xfrm>
            <a:off x="0" y="2669685"/>
            <a:ext cx="4037012" cy="4188315"/>
          </a:xfrm>
          <a:prstGeom prst="rect">
            <a:avLst/>
          </a:prstGeom>
        </p:spPr>
      </p:pic>
      <p:pic>
        <p:nvPicPr>
          <p:cNvPr id="7" name="Picture 6"/>
          <p:cNvPicPr>
            <a:picLocks noChangeAspect="1"/>
          </p:cNvPicPr>
          <p:nvPr/>
        </p:nvPicPr>
        <p:blipFill rotWithShape="1">
          <a:blip r:embed="rId19">
            <a:extLst>
              <a:ext uri="{28A0092B-C50C-407E-A947-70E740481C1C}">
                <a14:useLocalDpi xmlns:a14="http://schemas.microsoft.com/office/drawing/2010/main" val="0"/>
              </a:ext>
            </a:extLst>
          </a:blip>
          <a:srcRect l="35640"/>
          <a:stretch>
            <a:fillRect/>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0">
            <a:extLst>
              <a:ext uri="{28A0092B-C50C-407E-A947-70E740481C1C}">
                <a14:useLocalDpi xmlns:a14="http://schemas.microsoft.com/office/drawing/2010/main" val="0"/>
              </a:ext>
            </a:extLst>
          </a:blip>
          <a:srcRect t="28813"/>
          <a:stretch>
            <a:fillRect/>
          </a:stretch>
        </p:blipFill>
        <p:spPr>
          <a:xfrm>
            <a:off x="7999412" y="0"/>
            <a:ext cx="1603387" cy="1141407"/>
          </a:xfrm>
          <a:prstGeom prst="rect">
            <a:avLst/>
          </a:prstGeom>
        </p:spPr>
      </p:pic>
      <p:pic>
        <p:nvPicPr>
          <p:cNvPr id="10" name="Picture 9"/>
          <p:cNvPicPr>
            <a:picLocks noChangeAspect="1"/>
          </p:cNvPicPr>
          <p:nvPr/>
        </p:nvPicPr>
        <p:blipFill rotWithShape="1">
          <a:blip r:embed="rId21">
            <a:extLst>
              <a:ext uri="{28A0092B-C50C-407E-A947-70E740481C1C}">
                <a14:useLocalDpi xmlns:a14="http://schemas.microsoft.com/office/drawing/2010/main" val="0"/>
              </a:ext>
            </a:extLst>
          </a:blip>
          <a:srcRect b="23320"/>
          <a:stretch>
            <a:fillRect/>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5pPr>
      <a:lvl6pPr marL="250571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6.png"/></Relationships>
</file>

<file path=ppt/slides/_rels/slide2.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image" Target="../media/image5.jpeg"/></Relationships>
</file>

<file path=ppt/slides/_rels/slide3.xml.rels><?xml version="1.0" encoding="UTF-8" standalone="yes"?>
<Relationships xmlns="http://schemas.openxmlformats.org/package/2006/relationships"><Relationship Id="rId4" Type="http://schemas.openxmlformats.org/officeDocument/2006/relationships/notesSlide" Target="../notesSlides/notesSlide1.xml"/><Relationship Id="rId3" Type="http://schemas.openxmlformats.org/officeDocument/2006/relationships/slideLayout" Target="../slideLayouts/slideLayout2.xml"/><Relationship Id="rId2" Type="http://schemas.openxmlformats.org/officeDocument/2006/relationships/image" Target="../media/image4.png"/><Relationship Id="rId1" Type="http://schemas.openxmlformats.org/officeDocument/2006/relationships/image" Target="../media/image5.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7" Type="http://schemas.openxmlformats.org/officeDocument/2006/relationships/notesSlide" Target="../notesSlides/notesSlide4.xml"/><Relationship Id="rId6" Type="http://schemas.openxmlformats.org/officeDocument/2006/relationships/slideLayout" Target="../slideLayouts/slideLayout2.xml"/><Relationship Id="rId5" Type="http://schemas.microsoft.com/office/2007/relationships/diagramDrawing" Target="../diagrams/drawing1.xml"/><Relationship Id="rId4" Type="http://schemas.openxmlformats.org/officeDocument/2006/relationships/diagramColors" Target="../diagrams/colors1.xml"/><Relationship Id="rId3" Type="http://schemas.openxmlformats.org/officeDocument/2006/relationships/diagramQuickStyle" Target="../diagrams/quickStyle1.xml"/><Relationship Id="rId2" Type="http://schemas.openxmlformats.org/officeDocument/2006/relationships/diagramLayout" Target="../diagrams/layout1.xml"/><Relationship Id="rId1"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8" Type="http://schemas.openxmlformats.org/officeDocument/2006/relationships/notesSlide" Target="../notesSlides/notesSlide5.xml"/><Relationship Id="rId7" Type="http://schemas.openxmlformats.org/officeDocument/2006/relationships/slideLayout" Target="../slideLayouts/slideLayout2.xml"/><Relationship Id="rId6" Type="http://schemas.openxmlformats.org/officeDocument/2006/relationships/image" Target="../media/image1.svg"/><Relationship Id="rId5" Type="http://schemas.openxmlformats.org/officeDocument/2006/relationships/image" Target="../media/image7.png"/><Relationship Id="rId4" Type="http://schemas.openxmlformats.org/officeDocument/2006/relationships/image" Target="../media/image4.png"/><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ppt/slides/_rels/slide8.xml.rels><?xml version="1.0" encoding="UTF-8" standalone="yes"?>
<Relationships xmlns="http://schemas.openxmlformats.org/package/2006/relationships"><Relationship Id="rId7" Type="http://schemas.openxmlformats.org/officeDocument/2006/relationships/notesSlide" Target="../notesSlides/notesSlide6.xml"/><Relationship Id="rId6"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4.png"/><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ppt/slides/_rels/slide9.xml.rels><?xml version="1.0" encoding="UTF-8" standalone="yes"?>
<Relationships xmlns="http://schemas.openxmlformats.org/package/2006/relationships"><Relationship Id="rId4" Type="http://schemas.openxmlformats.org/officeDocument/2006/relationships/notesSlide" Target="../notesSlides/notesSlide7.xml"/><Relationship Id="rId3" Type="http://schemas.openxmlformats.org/officeDocument/2006/relationships/slideLayout" Target="../slideLayouts/slideLayout2.xml"/><Relationship Id="rId2" Type="http://schemas.openxmlformats.org/officeDocument/2006/relationships/image" Target="../media/image2.svg"/><Relationship Id="rId1" Type="http://schemas.openxmlformats.org/officeDocument/2006/relationships/image" Target="../media/image9.png"/></Relationships>
</file>

<file path=ppt/slides/_rels/slide10.xml.rels><?xml version="1.0" encoding="UTF-8" standalone="yes"?>
<Relationships xmlns="http://schemas.openxmlformats.org/package/2006/relationships"><Relationship Id="rId7" Type="http://schemas.openxmlformats.org/officeDocument/2006/relationships/notesSlide" Target="../notesSlides/notesSlide8.xml"/><Relationship Id="rId6"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4.png"/><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ppt/slides/_rels/slide11.xml.rels><?xml version="1.0" encoding="UTF-8" standalone="yes"?>
<Relationships xmlns="http://schemas.openxmlformats.org/package/2006/relationships"><Relationship Id="rId8" Type="http://schemas.openxmlformats.org/officeDocument/2006/relationships/notesSlide" Target="../notesSlides/notesSlide9.xml"/><Relationship Id="rId7" Type="http://schemas.openxmlformats.org/officeDocument/2006/relationships/slideLayout" Target="../slideLayouts/slideLayout2.xml"/><Relationship Id="rId6" Type="http://schemas.openxmlformats.org/officeDocument/2006/relationships/image" Target="../media/image3.svg"/><Relationship Id="rId5" Type="http://schemas.openxmlformats.org/officeDocument/2006/relationships/image" Target="../media/image11.png"/><Relationship Id="rId4" Type="http://schemas.openxmlformats.org/officeDocument/2006/relationships/image" Target="../media/image4.png"/><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ppt/slides/_rels/slide12.xml.rels><?xml version="1.0" encoding="UTF-8" standalone="yes"?>
<Relationships xmlns="http://schemas.openxmlformats.org/package/2006/relationships"><Relationship Id="rId7" Type="http://schemas.openxmlformats.org/officeDocument/2006/relationships/notesSlide" Target="../notesSlides/notesSlide10.xml"/><Relationship Id="rId6"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4.png"/><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ppt/slides/_rels/slide13.xml.rels><?xml version="1.0" encoding="UTF-8" standalone="yes"?>
<Relationships xmlns="http://schemas.openxmlformats.org/package/2006/relationships"><Relationship Id="rId9" Type="http://schemas.openxmlformats.org/officeDocument/2006/relationships/hyperlink" Target="https://www.investopedia.com/contributors/101529/" TargetMode="External"/><Relationship Id="rId8" Type="http://schemas.openxmlformats.org/officeDocument/2006/relationships/hyperlink" Target="http://panmore.com/author/pauline-meyer" TargetMode="External"/><Relationship Id="rId7" Type="http://schemas.openxmlformats.org/officeDocument/2006/relationships/hyperlink" Target="https://www.pepsico.com/news/press-release/pepsico-releases-2018-sustainability-report-highlighting-progress-and-a-renewed-09242019" TargetMode="External"/><Relationship Id="rId6" Type="http://schemas.openxmlformats.org/officeDocument/2006/relationships/hyperlink" Target="https://www.pepsico.com/about/mission-and-vision" TargetMode="External"/><Relationship Id="rId5" Type="http://schemas.openxmlformats.org/officeDocument/2006/relationships/hyperlink" Target="https://www.lexico.com/definition/mission_statement" TargetMode="External"/><Relationship Id="rId4" Type="http://schemas.openxmlformats.org/officeDocument/2006/relationships/hyperlink" Target="https://wikispaces.psu.edu/display/BusProject/PepsiCo+Mission+and+Vision+Statement" TargetMode="External"/><Relationship Id="rId3" Type="http://schemas.openxmlformats.org/officeDocument/2006/relationships/hyperlink" Target="https://wikispaces.psu.edu/pages/diffpagesbyversion.action?pageId=37690681&amp;selectedPageVersions=2&amp;selectedPageVersions=3" TargetMode="External"/><Relationship Id="rId2" Type="http://schemas.openxmlformats.org/officeDocument/2006/relationships/hyperlink" Target="https://wikispaces.psu.edu/display/~ljb5090@psu.edu" TargetMode="External"/><Relationship Id="rId16" Type="http://schemas.openxmlformats.org/officeDocument/2006/relationships/slideLayout" Target="../slideLayouts/slideLayout2.xml"/><Relationship Id="rId15" Type="http://schemas.openxmlformats.org/officeDocument/2006/relationships/hyperlink" Target="https://blog.hubspot.com/marketing/leadership-styles" TargetMode="External"/><Relationship Id="rId14" Type="http://schemas.openxmlformats.org/officeDocument/2006/relationships/hyperlink" Target="https://www.pepsico.com/docs/album/leadership-bio/ramonlaguartabiography.pdf?sfvrsn=d5ead823_20" TargetMode="External"/><Relationship Id="rId13" Type="http://schemas.openxmlformats.org/officeDocument/2006/relationships/hyperlink" Target="https://corporatefinanceinstitute.com/resources/knowledge/finance/stakeholder/" TargetMode="External"/><Relationship Id="rId12" Type="http://schemas.openxmlformats.org/officeDocument/2006/relationships/hyperlink" Target="https://www.lexico.com/en/definition/stakeholder" TargetMode="External"/><Relationship Id="rId11" Type="http://schemas.openxmlformats.org/officeDocument/2006/relationships/hyperlink" Target="https://danielsethics.mgt.unm.edu/pdf/PepsiCo%20Case.pdf" TargetMode="External"/><Relationship Id="rId10" Type="http://schemas.openxmlformats.org/officeDocument/2006/relationships/hyperlink" Target="https://www.investopedia.com/terms/c/corp-social-responsibility.asp" TargetMode="External"/><Relationship Id="rId1" Type="http://schemas.openxmlformats.org/officeDocument/2006/relationships/hyperlink" Target="https://www.pepsico.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5"/>
            <a:ext cx="12191695"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a:spLocks noGrp="1" noRot="1" noChangeAspect="1" noMove="1" noResize="1" noEditPoints="1" noAdjustHandles="1" noChangeArrowheads="1" noChangeShapeType="1" noTextEdit="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 name="Freeform 16"/>
          <p:cNvSpPr>
            <a:spLocks noGrp="1" noRot="1" noChangeAspect="1" noMove="1" noResize="1" noEditPoints="1" noAdjustHandles="1" noChangeArrowheads="1" noChangeShapeType="1" noTextEdit="1"/>
          </p:cNvSpPr>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20000"/>
            </a:schemeClr>
          </a:solidFill>
          <a:ln>
            <a:noFill/>
          </a:ln>
        </p:spPr>
        <p:txBody>
          <a:bodyPr rtlCol="0" anchor="ctr"/>
          <a:lstStyle/>
          <a:p>
            <a:pPr algn="ctr"/>
            <a:endParaRPr lang="en-US">
              <a:solidFill>
                <a:schemeClr val="tx1"/>
              </a:solidFill>
            </a:endParaRPr>
          </a:p>
        </p:txBody>
      </p:sp>
      <p:pic>
        <p:nvPicPr>
          <p:cNvPr id="4" name="Picture 4" descr="A picture containing food&#10;&#10;Description generated with very high confidence"/>
          <p:cNvPicPr>
            <a:picLocks noChangeAspect="1"/>
          </p:cNvPicPr>
          <p:nvPr/>
        </p:nvPicPr>
        <p:blipFill>
          <a:blip r:embed="rId1"/>
          <a:stretch>
            <a:fillRect/>
          </a:stretch>
        </p:blipFill>
        <p:spPr>
          <a:xfrm>
            <a:off x="635458" y="640081"/>
            <a:ext cx="8203972" cy="3291844"/>
          </a:xfrm>
          <a:prstGeom prst="rect">
            <a:avLst/>
          </a:prstGeom>
          <a:effectLst/>
        </p:spPr>
      </p:pic>
      <p:sp>
        <p:nvSpPr>
          <p:cNvPr id="15" name="Freeform: Shape 14"/>
          <p:cNvSpPr>
            <a:spLocks noGrp="1" noRot="1" noChangeAspect="1" noMove="1" noResize="1" noEditPoints="1" noAdjustHandles="1" noChangeArrowheads="1" noChangeShapeType="1" noTextEdit="1"/>
          </p:cNvSpPr>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36916" y="5141893"/>
            <a:ext cx="9149350" cy="868026"/>
          </a:xfrm>
        </p:spPr>
        <p:txBody>
          <a:bodyPr>
            <a:normAutofit fontScale="90000"/>
          </a:bodyPr>
          <a:lstStyle/>
          <a:p>
            <a:r>
              <a:rPr lang="en-US" sz="4800">
                <a:solidFill>
                  <a:srgbClr val="EBEBEB"/>
                </a:solidFill>
              </a:rPr>
              <a:t>Contemporary approaches to management </a:t>
            </a:r>
            <a:endParaRPr lang="en-US" sz="4800">
              <a:solidFill>
                <a:srgbClr val="EBEBEB"/>
              </a:solidFill>
            </a:endParaRPr>
          </a:p>
        </p:txBody>
      </p:sp>
      <p:sp>
        <p:nvSpPr>
          <p:cNvPr id="3" name="Subtitle 2"/>
          <p:cNvSpPr>
            <a:spLocks noGrp="1"/>
          </p:cNvSpPr>
          <p:nvPr>
            <p:ph type="subTitle" idx="1"/>
          </p:nvPr>
        </p:nvSpPr>
        <p:spPr>
          <a:xfrm>
            <a:off x="636916" y="6110563"/>
            <a:ext cx="9149349" cy="487924"/>
          </a:xfrm>
        </p:spPr>
        <p:txBody>
          <a:bodyPr>
            <a:normAutofit/>
          </a:bodyPr>
          <a:lstStyle/>
          <a:p>
            <a:r>
              <a:rPr lang="en-US">
                <a:solidFill>
                  <a:schemeClr val="tx2">
                    <a:lumMod val="40000"/>
                    <a:lumOff val="60000"/>
                  </a:schemeClr>
                </a:solidFill>
              </a:rPr>
              <a:t>By Katie Garside </a:t>
            </a:r>
            <a:endParaRPr lang="en-US">
              <a:solidFill>
                <a:schemeClr val="tx2">
                  <a:lumMod val="40000"/>
                  <a:lumOff val="60000"/>
                </a:schemeClr>
              </a:solidFill>
            </a:endParaRPr>
          </a:p>
        </p:txBody>
      </p:sp>
    </p:spTree>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1">
            <a:duotone>
              <a:schemeClr val="bg2">
                <a:shade val="69000"/>
                <a:hueMod val="108000"/>
                <a:satMod val="164000"/>
                <a:lumMod val="74000"/>
              </a:schemeClr>
              <a:schemeClr val="bg2">
                <a:tint val="96000"/>
                <a:hueMod val="88000"/>
                <a:satMod val="140000"/>
                <a:lumMod val="132000"/>
              </a:schemeClr>
            </a:duotone>
          </a:blip>
          <a:stretch>
            <a:fillRect/>
          </a:stretch>
        </a:blipFill>
        <a:effectLst/>
      </p:bgPr>
    </p:bg>
    <p:spTree>
      <p:nvGrpSpPr>
        <p:cNvPr id="1" name=""/>
        <p:cNvGrpSpPr/>
        <p:nvPr/>
      </p:nvGrpSpPr>
      <p:grpSpPr>
        <a:xfrm>
          <a:off x="0" y="0"/>
          <a:ext cx="0" cy="0"/>
          <a:chOff x="0" y="0"/>
          <a:chExt cx="0" cy="0"/>
        </a:xfrm>
      </p:grpSpPr>
      <p:pic>
        <p:nvPicPr>
          <p:cNvPr id="5" name="Picture 7"/>
          <p:cNvPicPr>
            <a:picLocks noGrp="1" noRot="1" noChangeAspect="1" noMove="1" noResize="1" noEditPoints="1" noAdjustHandles="1" noChangeArrowheads="1" noChangeShapeType="1" noCrop="1"/>
          </p:cNvPicPr>
          <p:nvPr/>
        </p:nvPicPr>
        <p:blipFill rotWithShape="1">
          <a:blip r:embed="rId2">
            <a:extLst>
              <a:ext uri="{28A0092B-C50C-407E-A947-70E740481C1C}">
                <a14:useLocalDpi xmlns:a14="http://schemas.microsoft.com/office/drawing/2010/main" val="0"/>
              </a:ext>
            </a:extLst>
          </a:blip>
          <a:srcRect l="3613"/>
          <a:stretch>
            <a:fillRect/>
          </a:stretch>
        </p:blipFill>
        <p:spPr>
          <a:xfrm>
            <a:off x="0" y="2669685"/>
            <a:ext cx="4037012" cy="4188315"/>
          </a:xfrm>
          <a:prstGeom prst="rect">
            <a:avLst/>
          </a:prstGeom>
        </p:spPr>
      </p:pic>
      <p:pic>
        <p:nvPicPr>
          <p:cNvPr id="6" name="Picture 9"/>
          <p:cNvPicPr>
            <a:picLocks noGrp="1" noRot="1" noChangeAspect="1" noMove="1" noResize="1" noEditPoints="1" noAdjustHandles="1" noChangeArrowheads="1" noChangeShapeType="1" noCrop="1"/>
          </p:cNvPicPr>
          <p:nvPr/>
        </p:nvPicPr>
        <p:blipFill rotWithShape="1">
          <a:blip r:embed="rId3">
            <a:extLst>
              <a:ext uri="{28A0092B-C50C-407E-A947-70E740481C1C}">
                <a14:useLocalDpi xmlns:a14="http://schemas.microsoft.com/office/drawing/2010/main" val="0"/>
              </a:ext>
            </a:extLst>
          </a:blip>
          <a:srcRect l="35640"/>
          <a:stretch>
            <a:fillRect/>
          </a:stretch>
        </p:blipFill>
        <p:spPr>
          <a:xfrm>
            <a:off x="0" y="2892347"/>
            <a:ext cx="1522412" cy="2365453"/>
          </a:xfrm>
          <a:prstGeom prst="rect">
            <a:avLst/>
          </a:prstGeom>
        </p:spPr>
      </p:pic>
      <p:sp>
        <p:nvSpPr>
          <p:cNvPr id="7" name="Oval 11"/>
          <p:cNvSpPr>
            <a:spLocks noGrp="1" noRot="1" noChangeAspect="1" noMove="1" noResize="1" noEditPoints="1" noAdjustHandles="1" noChangeArrowheads="1" noChangeShapeType="1" noTextEdit="1"/>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13"/>
          <p:cNvPicPr>
            <a:picLocks noGrp="1" noRot="1" noChangeAspect="1" noMove="1" noResize="1" noEditPoints="1" noAdjustHandles="1" noChangeArrowheads="1" noChangeShapeType="1" noCrop="1"/>
          </p:cNvPicPr>
          <p:nvPr/>
        </p:nvPicPr>
        <p:blipFill rotWithShape="1">
          <a:blip r:embed="rId4">
            <a:extLst>
              <a:ext uri="{28A0092B-C50C-407E-A947-70E740481C1C}">
                <a14:useLocalDpi xmlns:a14="http://schemas.microsoft.com/office/drawing/2010/main" val="0"/>
              </a:ext>
            </a:extLst>
          </a:blip>
          <a:srcRect t="28813"/>
          <a:stretch>
            <a:fillRect/>
          </a:stretch>
        </p:blipFill>
        <p:spPr>
          <a:xfrm>
            <a:off x="7999412" y="0"/>
            <a:ext cx="1603387" cy="1141407"/>
          </a:xfrm>
          <a:prstGeom prst="rect">
            <a:avLst/>
          </a:prstGeom>
        </p:spPr>
      </p:pic>
      <p:pic>
        <p:nvPicPr>
          <p:cNvPr id="11" name="Picture 15"/>
          <p:cNvPicPr>
            <a:picLocks noGrp="1" noRot="1" noChangeAspect="1" noMove="1" noResize="1" noEditPoints="1" noAdjustHandles="1" noChangeArrowheads="1" noChangeShapeType="1" noCrop="1"/>
          </p:cNvPicPr>
          <p:nvPr/>
        </p:nvPicPr>
        <p:blipFill rotWithShape="1">
          <a:blip r:embed="rId5">
            <a:extLst>
              <a:ext uri="{28A0092B-C50C-407E-A947-70E740481C1C}">
                <a14:useLocalDpi xmlns:a14="http://schemas.microsoft.com/office/drawing/2010/main" val="0"/>
              </a:ext>
            </a:extLst>
          </a:blip>
          <a:srcRect b="23320"/>
          <a:stretch>
            <a:fillRect/>
          </a:stretch>
        </p:blipFill>
        <p:spPr>
          <a:xfrm>
            <a:off x="8605878" y="6096000"/>
            <a:ext cx="993734" cy="762000"/>
          </a:xfrm>
          <a:prstGeom prst="rect">
            <a:avLst/>
          </a:prstGeom>
        </p:spPr>
      </p:pic>
      <p:sp>
        <p:nvSpPr>
          <p:cNvPr id="18" name="Rectangle 17"/>
          <p:cNvSpPr>
            <a:spLocks noGrp="1" noRot="1" noChangeAspect="1" noMove="1" noResize="1" noEditPoints="1" noAdjustHandles="1" noChangeArrowheads="1" noChangeShapeType="1" noTextEdit="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0" name="Rectangle 19"/>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p:cNvSpPr>
            <a:spLocks noGrp="1" noRot="1" noChangeAspect="1" noMove="1" noResize="1" noEditPoints="1" noAdjustHandles="1" noChangeArrowheads="1" noChangeShapeType="1" noTextEdit="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cxnSp>
        <p:nvCxnSpPr>
          <p:cNvPr id="24" name="Straight Connector 23"/>
          <p:cNvCxnSpPr>
            <a:cxnSpLocks noGrp="1" noRot="1" noChangeAspect="1" noMove="1" noResize="1" noEditPoints="1" noAdjustHandles="1" noChangeArrowheads="1" noChangeShapeType="1"/>
          </p:cNvCxnSpPr>
          <p:nvPr/>
        </p:nvCxnSpPr>
        <p:spPr>
          <a:xfrm>
            <a:off x="4356687" y="1930986"/>
            <a:ext cx="0" cy="3200400"/>
          </a:xfrm>
          <a:prstGeom prst="line">
            <a:avLst/>
          </a:prstGeom>
          <a:ln w="15875" cap="sq">
            <a:solidFill>
              <a:schemeClr val="tx2">
                <a:alpha val="70000"/>
              </a:schemeClr>
            </a:solidFill>
            <a:miter lim="800000"/>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4654295" y="1266958"/>
            <a:ext cx="6808362" cy="4528457"/>
          </a:xfrm>
        </p:spPr>
        <p:txBody>
          <a:bodyPr vert="horz" lIns="91440" tIns="45720" rIns="91440" bIns="45720" rtlCol="0" anchor="ctr">
            <a:normAutofit/>
          </a:bodyPr>
          <a:lstStyle/>
          <a:p>
            <a:r>
              <a:rPr lang="en-US" sz="7200" b="0" i="0" kern="1200" dirty="0">
                <a:solidFill>
                  <a:schemeClr val="tx2"/>
                </a:solidFill>
                <a:latin typeface="+mj-lt"/>
                <a:ea typeface="+mj-ea"/>
                <a:cs typeface="+mj-cs"/>
              </a:rPr>
              <a:t>Introduction </a:t>
            </a:r>
            <a:endParaRPr lang="en-US" sz="7200" b="0" i="0" kern="1200" dirty="0">
              <a:solidFill>
                <a:schemeClr val="tx2"/>
              </a:solidFill>
              <a:latin typeface="+mj-lt"/>
              <a:ea typeface="+mj-ea"/>
              <a:cs typeface="+mj-c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1">
            <a:duotone>
              <a:schemeClr val="bg2">
                <a:shade val="69000"/>
                <a:hueMod val="108000"/>
                <a:satMod val="164000"/>
                <a:lumMod val="74000"/>
              </a:schemeClr>
              <a:schemeClr val="bg2">
                <a:tint val="96000"/>
                <a:hueMod val="88000"/>
                <a:satMod val="140000"/>
                <a:lumMod val="132000"/>
              </a:schemeClr>
            </a:duotone>
          </a:blip>
          <a:stretch>
            <a:fillRect/>
          </a:stretch>
        </a:blipFill>
        <a:effectLst/>
      </p:bgPr>
    </p:bg>
    <p:spTree>
      <p:nvGrpSpPr>
        <p:cNvPr id="1" name=""/>
        <p:cNvGrpSpPr/>
        <p:nvPr/>
      </p:nvGrpSpPr>
      <p:grpSpPr>
        <a:xfrm>
          <a:off x="0" y="0"/>
          <a:ext cx="0" cy="0"/>
          <a:chOff x="0" y="0"/>
          <a:chExt cx="0" cy="0"/>
        </a:xfrm>
      </p:grpSpPr>
      <p:sp>
        <p:nvSpPr>
          <p:cNvPr id="8" name="Rectangle 7"/>
          <p:cNvSpPr>
            <a:spLocks noGrp="1" noRot="1" noChangeAspect="1" noMove="1" noResize="1" noEditPoints="1" noAdjustHandles="1" noChangeArrowheads="1" noChangeShapeType="1" noTextEdit="1"/>
          </p:cNvSpPr>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a:spLocks noGrp="1" noRot="1" noChangeAspect="1" noMove="1" noResize="1" noEditPoints="1" noAdjustHandles="1" noChangeArrowheads="1" noChangeShapeType="1" noTextEdit="1"/>
          </p:cNvSpPr>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p:cNvCxnSpPr>
            <a:cxnSpLocks noGrp="1" noRot="1" noChangeAspect="1" noMove="1" noResize="1" noEditPoints="1" noAdjustHandles="1" noChangeArrowheads="1" noChangeShapeType="1"/>
          </p:cNvCxnSpPr>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p:cNvPicPr>
            <a:picLocks noGrp="1" noRot="1" noChangeAspect="1" noMove="1" noResize="1" noEditPoints="1" noAdjustHandles="1" noChangeArrowheads="1" noChangeShapeType="1" noCrop="1"/>
          </p:cNvPicPr>
          <p:nvPr/>
        </p:nvPicPr>
        <p:blipFill rotWithShape="1">
          <a:blip r:embed="rId2">
            <a:extLst>
              <a:ext uri="{28A0092B-C50C-407E-A947-70E740481C1C}">
                <a14:useLocalDpi xmlns:a14="http://schemas.microsoft.com/office/drawing/2010/main" val="0"/>
              </a:ext>
            </a:extLst>
          </a:blip>
          <a:srcRect b="23320"/>
          <a:stretch>
            <a:fillRect/>
          </a:stretch>
        </p:blipFill>
        <p:spPr>
          <a:xfrm>
            <a:off x="8605878" y="6228080"/>
            <a:ext cx="993734" cy="762000"/>
          </a:xfrm>
          <a:prstGeom prst="rect">
            <a:avLst/>
          </a:prstGeom>
        </p:spPr>
      </p:pic>
      <p:sp>
        <p:nvSpPr>
          <p:cNvPr id="16" name="Freeform 5"/>
          <p:cNvSpPr>
            <a:spLocks noGrp="1" noRot="1" noChangeAspect="1" noMove="1" noResize="1" noEditPoints="1" noAdjustHandles="1" noChangeArrowheads="1" noChangeShapeType="1" noTextEdit="1"/>
          </p:cNvSpPr>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p:cNvSpPr>
            <a:spLocks noGrp="1"/>
          </p:cNvSpPr>
          <p:nvPr>
            <p:ph type="title"/>
          </p:nvPr>
        </p:nvSpPr>
        <p:spPr>
          <a:xfrm>
            <a:off x="806195" y="804672"/>
            <a:ext cx="3521359" cy="5248656"/>
          </a:xfrm>
        </p:spPr>
        <p:txBody>
          <a:bodyPr anchor="ctr">
            <a:normAutofit/>
          </a:bodyPr>
          <a:lstStyle/>
          <a:p>
            <a:pPr algn="ctr"/>
            <a:r>
              <a:rPr lang="en-US"/>
              <a:t>Mission Statement </a:t>
            </a:r>
            <a:endParaRPr lang="en-US"/>
          </a:p>
        </p:txBody>
      </p:sp>
      <p:sp>
        <p:nvSpPr>
          <p:cNvPr id="3" name="Content Placeholder 2"/>
          <p:cNvSpPr>
            <a:spLocks noGrp="1"/>
          </p:cNvSpPr>
          <p:nvPr>
            <p:ph idx="1"/>
          </p:nvPr>
        </p:nvSpPr>
        <p:spPr>
          <a:xfrm>
            <a:off x="4975861" y="804671"/>
            <a:ext cx="6399930" cy="5248657"/>
          </a:xfrm>
        </p:spPr>
        <p:txBody>
          <a:bodyPr vert="horz" lIns="91440" tIns="45720" rIns="91440" bIns="45720" rtlCol="0" anchor="ctr">
            <a:normAutofit/>
          </a:bodyPr>
          <a:lstStyle/>
          <a:p>
            <a:pPr marL="0" indent="0">
              <a:buNone/>
            </a:pPr>
            <a:r>
              <a:rPr lang="en-US" sz="2800" i="1" cap="all" dirty="0"/>
              <a:t>" CREATE MORE SMILES WITH EVERY SIP AND EVERY BITE "</a:t>
            </a:r>
            <a:endParaRPr lang="en-US" sz="2800" dirty="0"/>
          </a:p>
          <a:p>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Aims and Objectives of Pepsico </a:t>
            </a:r>
            <a:endParaRPr lang="en-US"/>
          </a:p>
        </p:txBody>
      </p:sp>
      <p:sp>
        <p:nvSpPr>
          <p:cNvPr id="3" name="Text Placeholder 2"/>
          <p:cNvSpPr>
            <a:spLocks noGrp="1"/>
          </p:cNvSpPr>
          <p:nvPr>
            <p:ph type="body" idx="1"/>
          </p:nvPr>
        </p:nvSpPr>
        <p:spPr/>
        <p:txBody>
          <a:bodyPr/>
          <a:lstStyle/>
          <a:p>
            <a:r>
              <a:rPr lang="en-US" b="1"/>
              <a:t>Aims - </a:t>
            </a:r>
            <a:endParaRPr lang="en-US" b="1"/>
          </a:p>
        </p:txBody>
      </p:sp>
      <p:sp>
        <p:nvSpPr>
          <p:cNvPr id="4" name="Content Placeholder 3"/>
          <p:cNvSpPr>
            <a:spLocks noGrp="1"/>
          </p:cNvSpPr>
          <p:nvPr>
            <p:ph sz="half" idx="2"/>
          </p:nvPr>
        </p:nvSpPr>
        <p:spPr/>
        <p:txBody>
          <a:bodyPr vert="horz" lIns="91440" tIns="45720" rIns="91440" bIns="45720" rtlCol="0" anchor="t">
            <a:normAutofit/>
          </a:bodyPr>
          <a:lstStyle/>
          <a:p>
            <a:endParaRPr lang="en-US" sz="2000" dirty="0"/>
          </a:p>
          <a:p>
            <a:r>
              <a:rPr lang="en-US" sz="2000"/>
              <a:t>To make a decent profit </a:t>
            </a:r>
            <a:endParaRPr lang="en-US" sz="2000" dirty="0"/>
          </a:p>
          <a:p>
            <a:endParaRPr lang="en-US" sz="2000" dirty="0"/>
          </a:p>
          <a:p>
            <a:r>
              <a:rPr lang="en-US" sz="2000"/>
              <a:t>Make sure the business is sustainable </a:t>
            </a:r>
            <a:endParaRPr lang="en-US" sz="2000" dirty="0"/>
          </a:p>
          <a:p>
            <a:endParaRPr lang="en-US" sz="2000" dirty="0"/>
          </a:p>
          <a:p>
            <a:r>
              <a:rPr lang="en-US" sz="2000"/>
              <a:t>Look after their staff </a:t>
            </a:r>
            <a:endParaRPr lang="en-US" sz="2000" dirty="0"/>
          </a:p>
          <a:p>
            <a:endParaRPr lang="en-US" dirty="0"/>
          </a:p>
          <a:p>
            <a:endParaRPr lang="en-US" dirty="0"/>
          </a:p>
          <a:p>
            <a:endParaRPr lang="en-US" dirty="0"/>
          </a:p>
          <a:p>
            <a:endParaRPr lang="en-US" dirty="0"/>
          </a:p>
          <a:p>
            <a:endParaRPr lang="en-US" dirty="0"/>
          </a:p>
        </p:txBody>
      </p:sp>
      <p:sp>
        <p:nvSpPr>
          <p:cNvPr id="5" name="Text Placeholder 4"/>
          <p:cNvSpPr>
            <a:spLocks noGrp="1"/>
          </p:cNvSpPr>
          <p:nvPr>
            <p:ph type="body" sz="quarter" idx="3"/>
          </p:nvPr>
        </p:nvSpPr>
        <p:spPr/>
        <p:txBody>
          <a:bodyPr/>
          <a:lstStyle/>
          <a:p>
            <a:r>
              <a:rPr lang="en-US" b="1"/>
              <a:t>Objectives -</a:t>
            </a:r>
            <a:r>
              <a:rPr lang="en-US"/>
              <a:t> </a:t>
            </a:r>
            <a:endParaRPr lang="en-US"/>
          </a:p>
        </p:txBody>
      </p:sp>
      <p:sp>
        <p:nvSpPr>
          <p:cNvPr id="6" name="Content Placeholder 5"/>
          <p:cNvSpPr>
            <a:spLocks noGrp="1"/>
          </p:cNvSpPr>
          <p:nvPr>
            <p:ph sz="quarter" idx="4"/>
          </p:nvPr>
        </p:nvSpPr>
        <p:spPr/>
        <p:txBody>
          <a:bodyPr vert="horz" lIns="91440" tIns="45720" rIns="91440" bIns="45720" rtlCol="0" anchor="t">
            <a:normAutofit/>
          </a:bodyPr>
          <a:lstStyle/>
          <a:p>
            <a:endParaRPr lang="en-US" sz="2000" dirty="0"/>
          </a:p>
          <a:p>
            <a:r>
              <a:rPr lang="en-US" sz="2000"/>
              <a:t>Cut single use plastic </a:t>
            </a:r>
            <a:endParaRPr lang="en-US" sz="2000" dirty="0"/>
          </a:p>
          <a:p>
            <a:endParaRPr lang="en-US" sz="2000" dirty="0"/>
          </a:p>
          <a:p>
            <a:r>
              <a:rPr lang="en-US" sz="2000"/>
              <a:t>Reduce greenhouse emissions </a:t>
            </a:r>
            <a:endParaRPr lang="en-US" sz="2000" dirty="0"/>
          </a:p>
          <a:p>
            <a:endParaRPr lang="en-US" sz="2000" dirty="0"/>
          </a:p>
          <a:p>
            <a:r>
              <a:rPr lang="en-US" sz="2000"/>
              <a:t>Raise its standards of economic use of natural resources </a:t>
            </a:r>
            <a:endParaRPr lang="en-US" sz="2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Analysis on Pesico </a:t>
            </a:r>
            <a:endParaRPr lang="en-US"/>
          </a:p>
        </p:txBody>
      </p:sp>
      <p:sp>
        <p:nvSpPr>
          <p:cNvPr id="5" name="Text Placeholder 4"/>
          <p:cNvSpPr>
            <a:spLocks noGrp="1"/>
          </p:cNvSpPr>
          <p:nvPr>
            <p:ph type="body" idx="1"/>
          </p:nvPr>
        </p:nvSpPr>
        <p:spPr/>
        <p:txBody>
          <a:bodyPr/>
          <a:lstStyle/>
          <a:p>
            <a:r>
              <a:rPr lang="en-US"/>
              <a:t>SWOT </a:t>
            </a:r>
            <a:endParaRPr lang="en-US"/>
          </a:p>
        </p:txBody>
      </p:sp>
      <p:sp>
        <p:nvSpPr>
          <p:cNvPr id="3" name="Content Placeholder 2"/>
          <p:cNvSpPr>
            <a:spLocks noGrp="1"/>
          </p:cNvSpPr>
          <p:nvPr>
            <p:ph sz="half" idx="2"/>
          </p:nvPr>
        </p:nvSpPr>
        <p:spPr/>
        <p:txBody>
          <a:bodyPr vert="horz" lIns="91440" tIns="45720" rIns="91440" bIns="45720" rtlCol="0" anchor="t">
            <a:normAutofit/>
          </a:bodyPr>
          <a:lstStyle/>
          <a:p>
            <a:endParaRPr lang="en-US"/>
          </a:p>
          <a:p>
            <a:r>
              <a:rPr lang="en-US"/>
              <a:t>S  -  Building a sustainable future </a:t>
            </a:r>
            <a:endParaRPr lang="en-US"/>
          </a:p>
          <a:p>
            <a:r>
              <a:rPr lang="en-US"/>
              <a:t>W - Weak marketing for health counscious customers </a:t>
            </a:r>
            <a:endParaRPr lang="en-US" dirty="0"/>
          </a:p>
          <a:p>
            <a:r>
              <a:rPr lang="en-US"/>
              <a:t>O – Create healthier food and beverage options </a:t>
            </a:r>
            <a:endParaRPr lang="en-US" dirty="0"/>
          </a:p>
          <a:p>
            <a:r>
              <a:rPr lang="en-US"/>
              <a:t>T -  Rivalry </a:t>
            </a:r>
            <a:endParaRPr lang="en-US" dirty="0"/>
          </a:p>
        </p:txBody>
      </p:sp>
      <p:sp>
        <p:nvSpPr>
          <p:cNvPr id="6" name="Text Placeholder 5"/>
          <p:cNvSpPr>
            <a:spLocks noGrp="1"/>
          </p:cNvSpPr>
          <p:nvPr>
            <p:ph type="body" sz="quarter" idx="3"/>
          </p:nvPr>
        </p:nvSpPr>
        <p:spPr/>
        <p:txBody>
          <a:bodyPr/>
          <a:lstStyle/>
          <a:p>
            <a:r>
              <a:rPr lang="en-US" dirty="0" err="1"/>
              <a:t>Pestel</a:t>
            </a:r>
            <a:r>
              <a:rPr lang="en-US" dirty="0"/>
              <a:t> </a:t>
            </a:r>
            <a:endParaRPr lang="en-US" dirty="0"/>
          </a:p>
        </p:txBody>
      </p:sp>
      <p:sp>
        <p:nvSpPr>
          <p:cNvPr id="4" name="Content Placeholder 3"/>
          <p:cNvSpPr>
            <a:spLocks noGrp="1"/>
          </p:cNvSpPr>
          <p:nvPr>
            <p:ph sz="quarter" idx="4"/>
          </p:nvPr>
        </p:nvSpPr>
        <p:spPr/>
        <p:txBody>
          <a:bodyPr vert="horz" lIns="91440" tIns="45720" rIns="91440" bIns="45720" rtlCol="0" anchor="t">
            <a:normAutofit/>
          </a:bodyPr>
          <a:lstStyle/>
          <a:p>
            <a:endParaRPr lang="en-US" dirty="0"/>
          </a:p>
          <a:p>
            <a:r>
              <a:rPr lang="en-US"/>
              <a:t>P -  Owned by shareholders </a:t>
            </a:r>
            <a:endParaRPr lang="en-US"/>
          </a:p>
          <a:p>
            <a:r>
              <a:rPr lang="en-US"/>
              <a:t>E – Product diversification </a:t>
            </a:r>
            <a:endParaRPr lang="en-US"/>
          </a:p>
          <a:p>
            <a:r>
              <a:rPr lang="en-US"/>
              <a:t>S – Health conscious </a:t>
            </a:r>
            <a:endParaRPr lang="en-US" dirty="0"/>
          </a:p>
          <a:p>
            <a:r>
              <a:rPr lang="en-US"/>
              <a:t>T – Used to sell more products </a:t>
            </a:r>
            <a:endParaRPr lang="en-US" dirty="0"/>
          </a:p>
          <a:p>
            <a:r>
              <a:rPr lang="en-US"/>
              <a:t>L – Health and safety laws </a:t>
            </a:r>
            <a:endParaRPr lang="en-US"/>
          </a:p>
          <a:p>
            <a:r>
              <a:rPr lang="en-US"/>
              <a:t>E – Less carbon emissions and reducing single use plastics </a:t>
            </a:r>
            <a:endParaRPr lang="en-US" dirty="0"/>
          </a:p>
          <a:p>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p:cNvSpPr>
            <a:spLocks noGrp="1" noRot="1" noChangeAspect="1" noMove="1" noResize="1" noEditPoints="1" noAdjustHandles="1" noChangeArrowheads="1" noChangeShapeType="1" noTextEdit="1"/>
          </p:cNvSpPr>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6" name="Freeform 7"/>
          <p:cNvSpPr>
            <a:spLocks noGrp="1" noRot="1" noChangeAspect="1" noMove="1" noResize="1" noEditPoints="1" noAdjustHandles="1" noChangeArrowheads="1" noChangeShapeType="1" noTextEdit="1"/>
          </p:cNvSpPr>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p:cNvSpPr>
            <a:spLocks noGrp="1"/>
          </p:cNvSpPr>
          <p:nvPr>
            <p:ph type="title"/>
          </p:nvPr>
        </p:nvSpPr>
        <p:spPr>
          <a:xfrm>
            <a:off x="648930" y="629267"/>
            <a:ext cx="9252154" cy="1016654"/>
          </a:xfrm>
        </p:spPr>
        <p:txBody>
          <a:bodyPr>
            <a:normAutofit/>
          </a:bodyPr>
          <a:lstStyle/>
          <a:p>
            <a:r>
              <a:rPr lang="en-US">
                <a:solidFill>
                  <a:srgbClr val="EBEBEB"/>
                </a:solidFill>
              </a:rPr>
              <a:t>Financial status and Networth </a:t>
            </a:r>
            <a:endParaRPr lang="en-US">
              <a:solidFill>
                <a:srgbClr val="EBEBEB"/>
              </a:solidFill>
            </a:endParaRPr>
          </a:p>
        </p:txBody>
      </p:sp>
      <p:sp>
        <p:nvSpPr>
          <p:cNvPr id="18" name="Rectangle 17"/>
          <p:cNvSpPr>
            <a:spLocks noGrp="1" noRot="1" noChangeAspect="1" noMove="1" noResize="1" noEditPoints="1" noAdjustHandles="1" noChangeArrowheads="1" noChangeShapeType="1" noTextEdit="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Freeform: Shape 19"/>
          <p:cNvSpPr>
            <a:spLocks noGrp="1" noRot="1" noChangeAspect="1" noMove="1" noResize="1" noEditPoints="1" noAdjustHandles="1" noChangeArrowheads="1" noChangeShapeType="1" noTextEdit="1"/>
          </p:cNvSpPr>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9" name="Content Placeholder 6"/>
          <p:cNvGraphicFramePr>
            <a:graphicFrameLocks noGrp="1"/>
          </p:cNvGraphicFramePr>
          <p:nvPr>
            <p:ph idx="1"/>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9"/>
          <p:cNvPicPr>
            <a:picLocks noGrp="1" noRot="1" noChangeAspect="1" noMove="1" noResize="1" noEditPoints="1" noAdjustHandles="1" noChangeArrowheads="1" noChangeShapeType="1" noCrop="1"/>
          </p:cNvPicPr>
          <p:nvPr/>
        </p:nvPicPr>
        <p:blipFill rotWithShape="1">
          <a:blip r:embed="rId1">
            <a:extLst>
              <a:ext uri="{28A0092B-C50C-407E-A947-70E740481C1C}">
                <a14:useLocalDpi xmlns:a14="http://schemas.microsoft.com/office/drawing/2010/main" val="0"/>
              </a:ext>
            </a:extLst>
          </a:blip>
          <a:srcRect l="3613"/>
          <a:stretch>
            <a:fillRect/>
          </a:stretch>
        </p:blipFill>
        <p:spPr>
          <a:xfrm>
            <a:off x="0" y="2669685"/>
            <a:ext cx="4037012" cy="4188315"/>
          </a:xfrm>
          <a:prstGeom prst="rect">
            <a:avLst/>
          </a:prstGeom>
        </p:spPr>
      </p:pic>
      <p:pic>
        <p:nvPicPr>
          <p:cNvPr id="6" name="Picture 11"/>
          <p:cNvPicPr>
            <a:picLocks noGrp="1" noRot="1" noChangeAspect="1" noMove="1" noResize="1" noEditPoints="1" noAdjustHandles="1" noChangeArrowheads="1" noChangeShapeType="1" noCrop="1"/>
          </p:cNvPicPr>
          <p:nvPr/>
        </p:nvPicPr>
        <p:blipFill rotWithShape="1">
          <a:blip r:embed="rId2">
            <a:extLst>
              <a:ext uri="{28A0092B-C50C-407E-A947-70E740481C1C}">
                <a14:useLocalDpi xmlns:a14="http://schemas.microsoft.com/office/drawing/2010/main" val="0"/>
              </a:ext>
            </a:extLst>
          </a:blip>
          <a:srcRect l="35640"/>
          <a:stretch>
            <a:fillRect/>
          </a:stretch>
        </p:blipFill>
        <p:spPr>
          <a:xfrm>
            <a:off x="0" y="2892347"/>
            <a:ext cx="1522412" cy="2365453"/>
          </a:xfrm>
          <a:prstGeom prst="rect">
            <a:avLst/>
          </a:prstGeom>
        </p:spPr>
      </p:pic>
      <p:sp>
        <p:nvSpPr>
          <p:cNvPr id="9" name="Oval 13"/>
          <p:cNvSpPr>
            <a:spLocks noGrp="1" noRot="1" noChangeAspect="1" noMove="1" noResize="1" noEditPoints="1" noAdjustHandles="1" noChangeArrowheads="1" noChangeShapeType="1" noTextEdit="1"/>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p:cNvPicPr>
            <a:picLocks noGrp="1" noRot="1" noChangeAspect="1" noMove="1" noResize="1" noEditPoints="1" noAdjustHandles="1" noChangeArrowheads="1" noChangeShapeType="1" noCrop="1"/>
          </p:cNvPicPr>
          <p:nvPr/>
        </p:nvPicPr>
        <p:blipFill rotWithShape="1">
          <a:blip r:embed="rId3">
            <a:extLst>
              <a:ext uri="{28A0092B-C50C-407E-A947-70E740481C1C}">
                <a14:useLocalDpi xmlns:a14="http://schemas.microsoft.com/office/drawing/2010/main" val="0"/>
              </a:ext>
            </a:extLst>
          </a:blip>
          <a:srcRect t="28813"/>
          <a:stretch>
            <a:fillRect/>
          </a:stretch>
        </p:blipFill>
        <p:spPr>
          <a:xfrm>
            <a:off x="7999412" y="0"/>
            <a:ext cx="1603387" cy="1141407"/>
          </a:xfrm>
          <a:prstGeom prst="rect">
            <a:avLst/>
          </a:prstGeom>
        </p:spPr>
      </p:pic>
      <p:pic>
        <p:nvPicPr>
          <p:cNvPr id="18" name="Picture 17"/>
          <p:cNvPicPr>
            <a:picLocks noGrp="1" noRot="1" noChangeAspect="1" noMove="1" noResize="1" noEditPoints="1" noAdjustHandles="1" noChangeArrowheads="1" noChangeShapeType="1" noCrop="1"/>
          </p:cNvPicPr>
          <p:nvPr/>
        </p:nvPicPr>
        <p:blipFill rotWithShape="1">
          <a:blip r:embed="rId4">
            <a:extLst>
              <a:ext uri="{28A0092B-C50C-407E-A947-70E740481C1C}">
                <a14:useLocalDpi xmlns:a14="http://schemas.microsoft.com/office/drawing/2010/main" val="0"/>
              </a:ext>
            </a:extLst>
          </a:blip>
          <a:srcRect b="23320"/>
          <a:stretch>
            <a:fillRect/>
          </a:stretch>
        </p:blipFill>
        <p:spPr>
          <a:xfrm>
            <a:off x="8605878" y="6096000"/>
            <a:ext cx="993734" cy="762000"/>
          </a:xfrm>
          <a:prstGeom prst="rect">
            <a:avLst/>
          </a:prstGeom>
        </p:spPr>
      </p:pic>
      <p:sp>
        <p:nvSpPr>
          <p:cNvPr id="20" name="Rectangle 19"/>
          <p:cNvSpPr>
            <a:spLocks noGrp="1" noRot="1" noChangeAspect="1" noMove="1" noResize="1" noEditPoints="1" noAdjustHandles="1" noChangeArrowheads="1" noChangeShapeType="1" noTextEdit="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2" name="Rectangle 21"/>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518993" y="110706"/>
            <a:ext cx="5222325" cy="3329581"/>
          </a:xfrm>
        </p:spPr>
        <p:txBody>
          <a:bodyPr vert="horz" lIns="91440" tIns="45720" rIns="91440" bIns="45720" rtlCol="0" anchor="b">
            <a:normAutofit/>
          </a:bodyPr>
          <a:lstStyle/>
          <a:p>
            <a:pPr>
              <a:lnSpc>
                <a:spcPct val="90000"/>
              </a:lnSpc>
            </a:pPr>
            <a:r>
              <a:rPr lang="en-US" sz="7200" b="0" i="0" kern="1200" dirty="0">
                <a:solidFill>
                  <a:srgbClr val="EBEBEB"/>
                </a:solidFill>
                <a:latin typeface="+mj-lt"/>
                <a:ea typeface="+mj-ea"/>
                <a:cs typeface="+mj-cs"/>
              </a:rPr>
              <a:t>Corporate Social </a:t>
            </a:r>
            <a:r>
              <a:rPr lang="en-US" sz="7200" dirty="0">
                <a:solidFill>
                  <a:srgbClr val="EBEBEB"/>
                </a:solidFill>
              </a:rPr>
              <a:t>Behavior</a:t>
            </a:r>
            <a:r>
              <a:rPr lang="en-US" sz="7200" b="0" i="0" kern="1200" dirty="0">
                <a:solidFill>
                  <a:srgbClr val="EBEBEB"/>
                </a:solidFill>
                <a:latin typeface="+mj-lt"/>
                <a:ea typeface="+mj-ea"/>
                <a:cs typeface="+mj-cs"/>
              </a:rPr>
              <a:t> </a:t>
            </a:r>
            <a:endParaRPr lang="en-US" sz="7200" b="0" i="0" kern="1200" dirty="0">
              <a:solidFill>
                <a:srgbClr val="EBEBEB"/>
              </a:solidFill>
              <a:latin typeface="+mj-lt"/>
              <a:ea typeface="+mj-ea"/>
              <a:cs typeface="+mj-cs"/>
            </a:endParaRPr>
          </a:p>
        </p:txBody>
      </p:sp>
      <p:sp>
        <p:nvSpPr>
          <p:cNvPr id="24" name="Freeform 8"/>
          <p:cNvSpPr>
            <a:spLocks noGrp="1" noRot="1" noChangeAspect="1" noMove="1" noResize="1" noEditPoints="1" noAdjustHandles="1" noChangeArrowheads="1" noChangeShapeType="1" noTextEdit="1"/>
          </p:cNvSpPr>
          <p:nvPr/>
        </p:nvSpPr>
        <p:spPr>
          <a:xfrm flipH="1">
            <a:off x="413569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6" name="Freeform: Shape 25"/>
          <p:cNvSpPr>
            <a:spLocks noGrp="1" noRot="1" noChangeAspect="1" noMove="1" noResize="1" noEditPoints="1" noAdjustHandles="1" noChangeArrowheads="1" noChangeShapeType="1" noTextEdit="1"/>
          </p:cNvSpPr>
          <p:nvPr/>
        </p:nvSpPr>
        <p:spPr>
          <a:xfrm>
            <a:off x="0" y="0"/>
            <a:ext cx="4481964" cy="6858000"/>
          </a:xfrm>
          <a:custGeom>
            <a:avLst/>
            <a:gdLst>
              <a:gd name="connsiteX0" fmla="*/ 3137249 w 4481964"/>
              <a:gd name="connsiteY0" fmla="*/ 0 h 6858000"/>
              <a:gd name="connsiteX1" fmla="*/ 4480787 w 4481964"/>
              <a:gd name="connsiteY1" fmla="*/ 0 h 6858000"/>
              <a:gd name="connsiteX2" fmla="*/ 4455742 w 4481964"/>
              <a:gd name="connsiteY2" fmla="*/ 155676 h 6858000"/>
              <a:gd name="connsiteX3" fmla="*/ 4431873 w 4481964"/>
              <a:gd name="connsiteY3" fmla="*/ 310667 h 6858000"/>
              <a:gd name="connsiteX4" fmla="*/ 4408509 w 4481964"/>
              <a:gd name="connsiteY4" fmla="*/ 466344 h 6858000"/>
              <a:gd name="connsiteX5" fmla="*/ 4388506 w 4481964"/>
              <a:gd name="connsiteY5" fmla="*/ 622706 h 6858000"/>
              <a:gd name="connsiteX6" fmla="*/ 4368335 w 4481964"/>
              <a:gd name="connsiteY6" fmla="*/ 778383 h 6858000"/>
              <a:gd name="connsiteX7" fmla="*/ 4349509 w 4481964"/>
              <a:gd name="connsiteY7" fmla="*/ 934745 h 6858000"/>
              <a:gd name="connsiteX8" fmla="*/ 4333373 w 4481964"/>
              <a:gd name="connsiteY8" fmla="*/ 1089050 h 6858000"/>
              <a:gd name="connsiteX9" fmla="*/ 4318077 w 4481964"/>
              <a:gd name="connsiteY9" fmla="*/ 1245413 h 6858000"/>
              <a:gd name="connsiteX10" fmla="*/ 4304125 w 4481964"/>
              <a:gd name="connsiteY10" fmla="*/ 1401089 h 6858000"/>
              <a:gd name="connsiteX11" fmla="*/ 4292023 w 4481964"/>
              <a:gd name="connsiteY11" fmla="*/ 1554023 h 6858000"/>
              <a:gd name="connsiteX12" fmla="*/ 4279920 w 4481964"/>
              <a:gd name="connsiteY12" fmla="*/ 1709013 h 6858000"/>
              <a:gd name="connsiteX13" fmla="*/ 4269835 w 4481964"/>
              <a:gd name="connsiteY13" fmla="*/ 1861947 h 6858000"/>
              <a:gd name="connsiteX14" fmla="*/ 4261935 w 4481964"/>
              <a:gd name="connsiteY14" fmla="*/ 2014880 h 6858000"/>
              <a:gd name="connsiteX15" fmla="*/ 4253698 w 4481964"/>
              <a:gd name="connsiteY15" fmla="*/ 2167128 h 6858000"/>
              <a:gd name="connsiteX16" fmla="*/ 4246807 w 4481964"/>
              <a:gd name="connsiteY16" fmla="*/ 2318004 h 6858000"/>
              <a:gd name="connsiteX17" fmla="*/ 4241932 w 4481964"/>
              <a:gd name="connsiteY17" fmla="*/ 2467508 h 6858000"/>
              <a:gd name="connsiteX18" fmla="*/ 4237730 w 4481964"/>
              <a:gd name="connsiteY18" fmla="*/ 2617013 h 6858000"/>
              <a:gd name="connsiteX19" fmla="*/ 4233696 w 4481964"/>
              <a:gd name="connsiteY19" fmla="*/ 2765145 h 6858000"/>
              <a:gd name="connsiteX20" fmla="*/ 4231847 w 4481964"/>
              <a:gd name="connsiteY20" fmla="*/ 2911221 h 6858000"/>
              <a:gd name="connsiteX21" fmla="*/ 4229830 w 4481964"/>
              <a:gd name="connsiteY21" fmla="*/ 3057296 h 6858000"/>
              <a:gd name="connsiteX22" fmla="*/ 4228821 w 4481964"/>
              <a:gd name="connsiteY22" fmla="*/ 3201314 h 6858000"/>
              <a:gd name="connsiteX23" fmla="*/ 4229830 w 4481964"/>
              <a:gd name="connsiteY23" fmla="*/ 3343960 h 6858000"/>
              <a:gd name="connsiteX24" fmla="*/ 4229830 w 4481964"/>
              <a:gd name="connsiteY24" fmla="*/ 3485235 h 6858000"/>
              <a:gd name="connsiteX25" fmla="*/ 4231847 w 4481964"/>
              <a:gd name="connsiteY25" fmla="*/ 3625138 h 6858000"/>
              <a:gd name="connsiteX26" fmla="*/ 4234872 w 4481964"/>
              <a:gd name="connsiteY26" fmla="*/ 3762298 h 6858000"/>
              <a:gd name="connsiteX27" fmla="*/ 4237730 w 4481964"/>
              <a:gd name="connsiteY27" fmla="*/ 3898087 h 6858000"/>
              <a:gd name="connsiteX28" fmla="*/ 4240924 w 4481964"/>
              <a:gd name="connsiteY28" fmla="*/ 4031132 h 6858000"/>
              <a:gd name="connsiteX29" fmla="*/ 4245798 w 4481964"/>
              <a:gd name="connsiteY29" fmla="*/ 4163491 h 6858000"/>
              <a:gd name="connsiteX30" fmla="*/ 4251009 w 4481964"/>
              <a:gd name="connsiteY30" fmla="*/ 4293793 h 6858000"/>
              <a:gd name="connsiteX31" fmla="*/ 4255715 w 4481964"/>
              <a:gd name="connsiteY31" fmla="*/ 4421352 h 6858000"/>
              <a:gd name="connsiteX32" fmla="*/ 4268995 w 4481964"/>
              <a:gd name="connsiteY32" fmla="*/ 4670298 h 6858000"/>
              <a:gd name="connsiteX33" fmla="*/ 4283114 w 4481964"/>
              <a:gd name="connsiteY33" fmla="*/ 4908956 h 6858000"/>
              <a:gd name="connsiteX34" fmla="*/ 4297906 w 4481964"/>
              <a:gd name="connsiteY34" fmla="*/ 5138013 h 6858000"/>
              <a:gd name="connsiteX35" fmla="*/ 4314211 w 4481964"/>
              <a:gd name="connsiteY35" fmla="*/ 5354726 h 6858000"/>
              <a:gd name="connsiteX36" fmla="*/ 4331188 w 4481964"/>
              <a:gd name="connsiteY36" fmla="*/ 5561838 h 6858000"/>
              <a:gd name="connsiteX37" fmla="*/ 4349509 w 4481964"/>
              <a:gd name="connsiteY37" fmla="*/ 5753862 h 6858000"/>
              <a:gd name="connsiteX38" fmla="*/ 4367495 w 4481964"/>
              <a:gd name="connsiteY38" fmla="*/ 5934227 h 6858000"/>
              <a:gd name="connsiteX39" fmla="*/ 4385480 w 4481964"/>
              <a:gd name="connsiteY39" fmla="*/ 6100191 h 6858000"/>
              <a:gd name="connsiteX40" fmla="*/ 4402457 w 4481964"/>
              <a:gd name="connsiteY40" fmla="*/ 6252438 h 6858000"/>
              <a:gd name="connsiteX41" fmla="*/ 4418594 w 4481964"/>
              <a:gd name="connsiteY41" fmla="*/ 6387541 h 6858000"/>
              <a:gd name="connsiteX42" fmla="*/ 4433890 w 4481964"/>
              <a:gd name="connsiteY42" fmla="*/ 6509613 h 6858000"/>
              <a:gd name="connsiteX43" fmla="*/ 4446665 w 4481964"/>
              <a:gd name="connsiteY43" fmla="*/ 6612483 h 6858000"/>
              <a:gd name="connsiteX44" fmla="*/ 4458767 w 4481964"/>
              <a:gd name="connsiteY44" fmla="*/ 6698894 h 6858000"/>
              <a:gd name="connsiteX45" fmla="*/ 4476081 w 4481964"/>
              <a:gd name="connsiteY45" fmla="*/ 6817538 h 6858000"/>
              <a:gd name="connsiteX46" fmla="*/ 4481964 w 4481964"/>
              <a:gd name="connsiteY46" fmla="*/ 6858000 h 6858000"/>
              <a:gd name="connsiteX47" fmla="*/ 3577807 w 4481964"/>
              <a:gd name="connsiteY47" fmla="*/ 6858000 h 6858000"/>
              <a:gd name="connsiteX48" fmla="*/ 3577807 w 4481964"/>
              <a:gd name="connsiteY48" fmla="*/ 6858000 h 6858000"/>
              <a:gd name="connsiteX49" fmla="*/ 0 w 4481964"/>
              <a:gd name="connsiteY49" fmla="*/ 6858000 h 6858000"/>
              <a:gd name="connsiteX50" fmla="*/ 0 w 4481964"/>
              <a:gd name="connsiteY50" fmla="*/ 0 h 6858000"/>
              <a:gd name="connsiteX51" fmla="*/ 3137249 w 448196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481964" h="6858000">
                <a:moveTo>
                  <a:pt x="3137249" y="0"/>
                </a:move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3577807" y="6858000"/>
                </a:lnTo>
                <a:lnTo>
                  <a:pt x="0" y="6858000"/>
                </a:lnTo>
                <a:lnTo>
                  <a:pt x="0" y="0"/>
                </a:lnTo>
                <a:lnTo>
                  <a:pt x="313724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p:cNvSpPr>
            <a:spLocks noGrp="1" noRot="1" noChangeAspect="1" noMove="1" noResize="1" noEditPoints="1" noAdjustHandles="1" noChangeArrowheads="1" noChangeShapeType="1" noTextEdit="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7" name="Graphic 6" descr="Group"/>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47240" y="2074882"/>
            <a:ext cx="2936836" cy="2936836"/>
          </a:xfrm>
          <a:prstGeom prst="rect">
            <a:avLst/>
          </a:prstGeom>
          <a:effectLst/>
        </p:spPr>
      </p:pic>
      <p:sp>
        <p:nvSpPr>
          <p:cNvPr id="13" name="TextBox 12"/>
          <p:cNvSpPr txBox="1"/>
          <p:nvPr/>
        </p:nvSpPr>
        <p:spPr>
          <a:xfrm>
            <a:off x="5903344" y="4249947"/>
            <a:ext cx="541738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r>
              <a:rPr lang="en-US" sz="2800" dirty="0">
                <a:solidFill>
                  <a:schemeClr val="bg1"/>
                </a:solidFill>
              </a:rPr>
              <a:t>Focused on their staff</a:t>
            </a:r>
            <a:r>
              <a:rPr lang="en-US" dirty="0">
                <a:solidFill>
                  <a:schemeClr val="bg1"/>
                </a:solidFill>
              </a:rPr>
              <a:t> </a:t>
            </a:r>
            <a:endParaRPr lang="en-US" dirty="0">
              <a:solidFill>
                <a:schemeClr val="bg1"/>
              </a:solidFill>
            </a:endParaRPr>
          </a:p>
        </p:txBody>
      </p:sp>
    </p:spTree>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3" name="Picture 23"/>
          <p:cNvPicPr>
            <a:picLocks noGrp="1" noRot="1" noChangeAspect="1" noMove="1" noResize="1" noEditPoints="1" noAdjustHandles="1" noChangeArrowheads="1" noChangeShapeType="1" noCrop="1"/>
          </p:cNvPicPr>
          <p:nvPr/>
        </p:nvPicPr>
        <p:blipFill rotWithShape="1">
          <a:blip r:embed="rId1">
            <a:extLst>
              <a:ext uri="{28A0092B-C50C-407E-A947-70E740481C1C}">
                <a14:useLocalDpi xmlns:a14="http://schemas.microsoft.com/office/drawing/2010/main" val="0"/>
              </a:ext>
            </a:extLst>
          </a:blip>
          <a:srcRect l="3613"/>
          <a:stretch>
            <a:fillRect/>
          </a:stretch>
        </p:blipFill>
        <p:spPr>
          <a:xfrm>
            <a:off x="0" y="2669685"/>
            <a:ext cx="4037012" cy="4188315"/>
          </a:xfrm>
          <a:prstGeom prst="rect">
            <a:avLst/>
          </a:prstGeom>
        </p:spPr>
      </p:pic>
      <p:pic>
        <p:nvPicPr>
          <p:cNvPr id="44" name="Picture 25"/>
          <p:cNvPicPr>
            <a:picLocks noGrp="1" noRot="1" noChangeAspect="1" noMove="1" noResize="1" noEditPoints="1" noAdjustHandles="1" noChangeArrowheads="1" noChangeShapeType="1" noCrop="1"/>
          </p:cNvPicPr>
          <p:nvPr/>
        </p:nvPicPr>
        <p:blipFill rotWithShape="1">
          <a:blip r:embed="rId2">
            <a:extLst>
              <a:ext uri="{28A0092B-C50C-407E-A947-70E740481C1C}">
                <a14:useLocalDpi xmlns:a14="http://schemas.microsoft.com/office/drawing/2010/main" val="0"/>
              </a:ext>
            </a:extLst>
          </a:blip>
          <a:srcRect l="35640"/>
          <a:stretch>
            <a:fillRect/>
          </a:stretch>
        </p:blipFill>
        <p:spPr>
          <a:xfrm>
            <a:off x="0" y="2892347"/>
            <a:ext cx="1522412" cy="2365453"/>
          </a:xfrm>
          <a:prstGeom prst="rect">
            <a:avLst/>
          </a:prstGeom>
        </p:spPr>
      </p:pic>
      <p:sp>
        <p:nvSpPr>
          <p:cNvPr id="45" name="Oval 27"/>
          <p:cNvSpPr>
            <a:spLocks noGrp="1" noRot="1" noChangeAspect="1" noMove="1" noResize="1" noEditPoints="1" noAdjustHandles="1" noChangeArrowheads="1" noChangeShapeType="1" noTextEdit="1"/>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46" name="Picture 29"/>
          <p:cNvPicPr>
            <a:picLocks noGrp="1" noRot="1" noChangeAspect="1" noMove="1" noResize="1" noEditPoints="1" noAdjustHandles="1" noChangeArrowheads="1" noChangeShapeType="1" noCrop="1"/>
          </p:cNvPicPr>
          <p:nvPr/>
        </p:nvPicPr>
        <p:blipFill rotWithShape="1">
          <a:blip r:embed="rId3">
            <a:extLst>
              <a:ext uri="{28A0092B-C50C-407E-A947-70E740481C1C}">
                <a14:useLocalDpi xmlns:a14="http://schemas.microsoft.com/office/drawing/2010/main" val="0"/>
              </a:ext>
            </a:extLst>
          </a:blip>
          <a:srcRect t="28813"/>
          <a:stretch>
            <a:fillRect/>
          </a:stretch>
        </p:blipFill>
        <p:spPr>
          <a:xfrm>
            <a:off x="7999412" y="0"/>
            <a:ext cx="1603387" cy="1141407"/>
          </a:xfrm>
          <a:prstGeom prst="rect">
            <a:avLst/>
          </a:prstGeom>
        </p:spPr>
      </p:pic>
      <p:pic>
        <p:nvPicPr>
          <p:cNvPr id="47" name="Picture 31"/>
          <p:cNvPicPr>
            <a:picLocks noGrp="1" noRot="1" noChangeAspect="1" noMove="1" noResize="1" noEditPoints="1" noAdjustHandles="1" noChangeArrowheads="1" noChangeShapeType="1" noCrop="1"/>
          </p:cNvPicPr>
          <p:nvPr/>
        </p:nvPicPr>
        <p:blipFill rotWithShape="1">
          <a:blip r:embed="rId4">
            <a:extLst>
              <a:ext uri="{28A0092B-C50C-407E-A947-70E740481C1C}">
                <a14:useLocalDpi xmlns:a14="http://schemas.microsoft.com/office/drawing/2010/main" val="0"/>
              </a:ext>
            </a:extLst>
          </a:blip>
          <a:srcRect b="23320"/>
          <a:stretch>
            <a:fillRect/>
          </a:stretch>
        </p:blipFill>
        <p:spPr>
          <a:xfrm>
            <a:off x="8605878" y="6096000"/>
            <a:ext cx="993734" cy="762000"/>
          </a:xfrm>
          <a:prstGeom prst="rect">
            <a:avLst/>
          </a:prstGeom>
        </p:spPr>
      </p:pic>
      <p:sp>
        <p:nvSpPr>
          <p:cNvPr id="48" name="Rectangle 33"/>
          <p:cNvSpPr>
            <a:spLocks noGrp="1" noRot="1" noChangeAspect="1" noMove="1" noResize="1" noEditPoints="1" noAdjustHandles="1" noChangeArrowheads="1" noChangeShapeType="1" noTextEdit="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9" name="Rectangle 35"/>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191925" y="1325880"/>
            <a:ext cx="3352375" cy="3066507"/>
          </a:xfrm>
        </p:spPr>
        <p:txBody>
          <a:bodyPr vert="horz" lIns="91440" tIns="45720" rIns="91440" bIns="45720" rtlCol="0" anchor="b">
            <a:normAutofit/>
          </a:bodyPr>
          <a:lstStyle/>
          <a:p>
            <a:pPr>
              <a:lnSpc>
                <a:spcPct val="90000"/>
              </a:lnSpc>
            </a:pPr>
            <a:r>
              <a:rPr lang="en-US" sz="3400" b="0" i="0" kern="1200">
                <a:solidFill>
                  <a:srgbClr val="EBEBEB"/>
                </a:solidFill>
                <a:latin typeface="+mj-lt"/>
                <a:ea typeface="+mj-ea"/>
                <a:cs typeface="+mj-cs"/>
              </a:rPr>
              <a:t>Organizational</a:t>
            </a:r>
            <a:br>
              <a:rPr lang="en-US" sz="3400" b="0" i="0" kern="1200">
                <a:solidFill>
                  <a:srgbClr val="EBEBEB"/>
                </a:solidFill>
                <a:latin typeface="+mj-lt"/>
                <a:ea typeface="+mj-ea"/>
                <a:cs typeface="+mj-cs"/>
              </a:rPr>
            </a:br>
            <a:r>
              <a:rPr lang="en-US" sz="3400" b="0" i="0" kern="1200">
                <a:solidFill>
                  <a:srgbClr val="EBEBEB"/>
                </a:solidFill>
                <a:latin typeface="+mj-lt"/>
                <a:ea typeface="+mj-ea"/>
                <a:cs typeface="+mj-cs"/>
              </a:rPr>
              <a:t> Stakeholders </a:t>
            </a:r>
            <a:endParaRPr lang="en-US" sz="3400" b="0" i="0" kern="1200">
              <a:solidFill>
                <a:srgbClr val="EBEBEB"/>
              </a:solidFill>
              <a:latin typeface="+mj-lt"/>
              <a:ea typeface="+mj-ea"/>
              <a:cs typeface="+mj-cs"/>
            </a:endParaRPr>
          </a:p>
        </p:txBody>
      </p:sp>
      <p:sp>
        <p:nvSpPr>
          <p:cNvPr id="50" name="Freeform 36"/>
          <p:cNvSpPr>
            <a:spLocks noGrp="1" noRot="1" noChangeAspect="1" noMove="1" noResize="1" noEditPoints="1" noAdjustHandles="1" noChangeArrowheads="1" noChangeShapeType="1" noTextEdit="1"/>
          </p:cNvSpPr>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51" name="Freeform: Shape 39"/>
          <p:cNvSpPr>
            <a:spLocks noGrp="1" noRot="1" noChangeAspect="1" noMove="1" noResize="1" noEditPoints="1" noAdjustHandles="1" noChangeArrowheads="1" noChangeShapeType="1" noTextEdit="1"/>
          </p:cNvSpPr>
          <p:nvPr/>
        </p:nvSpPr>
        <p:spPr>
          <a:xfrm>
            <a:off x="0" y="0"/>
            <a:ext cx="7809954" cy="6858000"/>
          </a:xfrm>
          <a:custGeom>
            <a:avLst/>
            <a:gdLst>
              <a:gd name="connsiteX0" fmla="*/ 6465239 w 7809954"/>
              <a:gd name="connsiteY0" fmla="*/ 0 h 6858000"/>
              <a:gd name="connsiteX1" fmla="*/ 7808777 w 7809954"/>
              <a:gd name="connsiteY1" fmla="*/ 0 h 6858000"/>
              <a:gd name="connsiteX2" fmla="*/ 7783732 w 7809954"/>
              <a:gd name="connsiteY2" fmla="*/ 155676 h 6858000"/>
              <a:gd name="connsiteX3" fmla="*/ 7759863 w 7809954"/>
              <a:gd name="connsiteY3" fmla="*/ 310667 h 6858000"/>
              <a:gd name="connsiteX4" fmla="*/ 7736499 w 7809954"/>
              <a:gd name="connsiteY4" fmla="*/ 466344 h 6858000"/>
              <a:gd name="connsiteX5" fmla="*/ 7716496 w 7809954"/>
              <a:gd name="connsiteY5" fmla="*/ 622706 h 6858000"/>
              <a:gd name="connsiteX6" fmla="*/ 7696325 w 7809954"/>
              <a:gd name="connsiteY6" fmla="*/ 778383 h 6858000"/>
              <a:gd name="connsiteX7" fmla="*/ 7677499 w 7809954"/>
              <a:gd name="connsiteY7" fmla="*/ 934745 h 6858000"/>
              <a:gd name="connsiteX8" fmla="*/ 7661363 w 7809954"/>
              <a:gd name="connsiteY8" fmla="*/ 1089050 h 6858000"/>
              <a:gd name="connsiteX9" fmla="*/ 7646067 w 7809954"/>
              <a:gd name="connsiteY9" fmla="*/ 1245413 h 6858000"/>
              <a:gd name="connsiteX10" fmla="*/ 7632115 w 7809954"/>
              <a:gd name="connsiteY10" fmla="*/ 1401089 h 6858000"/>
              <a:gd name="connsiteX11" fmla="*/ 7620013 w 7809954"/>
              <a:gd name="connsiteY11" fmla="*/ 1554023 h 6858000"/>
              <a:gd name="connsiteX12" fmla="*/ 7607910 w 7809954"/>
              <a:gd name="connsiteY12" fmla="*/ 1709013 h 6858000"/>
              <a:gd name="connsiteX13" fmla="*/ 7597825 w 7809954"/>
              <a:gd name="connsiteY13" fmla="*/ 1861947 h 6858000"/>
              <a:gd name="connsiteX14" fmla="*/ 7589925 w 7809954"/>
              <a:gd name="connsiteY14" fmla="*/ 2014880 h 6858000"/>
              <a:gd name="connsiteX15" fmla="*/ 7581688 w 7809954"/>
              <a:gd name="connsiteY15" fmla="*/ 2167128 h 6858000"/>
              <a:gd name="connsiteX16" fmla="*/ 7574797 w 7809954"/>
              <a:gd name="connsiteY16" fmla="*/ 2318004 h 6858000"/>
              <a:gd name="connsiteX17" fmla="*/ 7569922 w 7809954"/>
              <a:gd name="connsiteY17" fmla="*/ 2467508 h 6858000"/>
              <a:gd name="connsiteX18" fmla="*/ 7565720 w 7809954"/>
              <a:gd name="connsiteY18" fmla="*/ 2617013 h 6858000"/>
              <a:gd name="connsiteX19" fmla="*/ 7561686 w 7809954"/>
              <a:gd name="connsiteY19" fmla="*/ 2765145 h 6858000"/>
              <a:gd name="connsiteX20" fmla="*/ 7559837 w 7809954"/>
              <a:gd name="connsiteY20" fmla="*/ 2911221 h 6858000"/>
              <a:gd name="connsiteX21" fmla="*/ 7557820 w 7809954"/>
              <a:gd name="connsiteY21" fmla="*/ 3057296 h 6858000"/>
              <a:gd name="connsiteX22" fmla="*/ 7556811 w 7809954"/>
              <a:gd name="connsiteY22" fmla="*/ 3201314 h 6858000"/>
              <a:gd name="connsiteX23" fmla="*/ 7557820 w 7809954"/>
              <a:gd name="connsiteY23" fmla="*/ 3343960 h 6858000"/>
              <a:gd name="connsiteX24" fmla="*/ 7557820 w 7809954"/>
              <a:gd name="connsiteY24" fmla="*/ 3485235 h 6858000"/>
              <a:gd name="connsiteX25" fmla="*/ 7559837 w 7809954"/>
              <a:gd name="connsiteY25" fmla="*/ 3625138 h 6858000"/>
              <a:gd name="connsiteX26" fmla="*/ 7562862 w 7809954"/>
              <a:gd name="connsiteY26" fmla="*/ 3762298 h 6858000"/>
              <a:gd name="connsiteX27" fmla="*/ 7565720 w 7809954"/>
              <a:gd name="connsiteY27" fmla="*/ 3898087 h 6858000"/>
              <a:gd name="connsiteX28" fmla="*/ 7568914 w 7809954"/>
              <a:gd name="connsiteY28" fmla="*/ 4031132 h 6858000"/>
              <a:gd name="connsiteX29" fmla="*/ 7573788 w 7809954"/>
              <a:gd name="connsiteY29" fmla="*/ 4163491 h 6858000"/>
              <a:gd name="connsiteX30" fmla="*/ 7578999 w 7809954"/>
              <a:gd name="connsiteY30" fmla="*/ 4293793 h 6858000"/>
              <a:gd name="connsiteX31" fmla="*/ 7583705 w 7809954"/>
              <a:gd name="connsiteY31" fmla="*/ 4421352 h 6858000"/>
              <a:gd name="connsiteX32" fmla="*/ 7596985 w 7809954"/>
              <a:gd name="connsiteY32" fmla="*/ 4670298 h 6858000"/>
              <a:gd name="connsiteX33" fmla="*/ 7611104 w 7809954"/>
              <a:gd name="connsiteY33" fmla="*/ 4908956 h 6858000"/>
              <a:gd name="connsiteX34" fmla="*/ 7625896 w 7809954"/>
              <a:gd name="connsiteY34" fmla="*/ 5138013 h 6858000"/>
              <a:gd name="connsiteX35" fmla="*/ 7642201 w 7809954"/>
              <a:gd name="connsiteY35" fmla="*/ 5354726 h 6858000"/>
              <a:gd name="connsiteX36" fmla="*/ 7659178 w 7809954"/>
              <a:gd name="connsiteY36" fmla="*/ 5561838 h 6858000"/>
              <a:gd name="connsiteX37" fmla="*/ 7677499 w 7809954"/>
              <a:gd name="connsiteY37" fmla="*/ 5753862 h 6858000"/>
              <a:gd name="connsiteX38" fmla="*/ 7695485 w 7809954"/>
              <a:gd name="connsiteY38" fmla="*/ 5934227 h 6858000"/>
              <a:gd name="connsiteX39" fmla="*/ 7713470 w 7809954"/>
              <a:gd name="connsiteY39" fmla="*/ 6100191 h 6858000"/>
              <a:gd name="connsiteX40" fmla="*/ 7730447 w 7809954"/>
              <a:gd name="connsiteY40" fmla="*/ 6252438 h 6858000"/>
              <a:gd name="connsiteX41" fmla="*/ 7746584 w 7809954"/>
              <a:gd name="connsiteY41" fmla="*/ 6387541 h 6858000"/>
              <a:gd name="connsiteX42" fmla="*/ 7761880 w 7809954"/>
              <a:gd name="connsiteY42" fmla="*/ 6509613 h 6858000"/>
              <a:gd name="connsiteX43" fmla="*/ 7774655 w 7809954"/>
              <a:gd name="connsiteY43" fmla="*/ 6612483 h 6858000"/>
              <a:gd name="connsiteX44" fmla="*/ 7786757 w 7809954"/>
              <a:gd name="connsiteY44" fmla="*/ 6698894 h 6858000"/>
              <a:gd name="connsiteX45" fmla="*/ 7804071 w 7809954"/>
              <a:gd name="connsiteY45" fmla="*/ 6817538 h 6858000"/>
              <a:gd name="connsiteX46" fmla="*/ 7809954 w 7809954"/>
              <a:gd name="connsiteY46" fmla="*/ 6858000 h 6858000"/>
              <a:gd name="connsiteX47" fmla="*/ 7157124 w 7809954"/>
              <a:gd name="connsiteY47" fmla="*/ 6858000 h 6858000"/>
              <a:gd name="connsiteX48" fmla="*/ 7157124 w 7809954"/>
              <a:gd name="connsiteY48" fmla="*/ 6858000 h 6858000"/>
              <a:gd name="connsiteX49" fmla="*/ 0 w 7809954"/>
              <a:gd name="connsiteY49" fmla="*/ 6858000 h 6858000"/>
              <a:gd name="connsiteX50" fmla="*/ 0 w 7809954"/>
              <a:gd name="connsiteY50" fmla="*/ 0 h 6858000"/>
              <a:gd name="connsiteX51" fmla="*/ 6465239 w 780995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809954" h="6858000">
                <a:moveTo>
                  <a:pt x="6465239" y="0"/>
                </a:moveTo>
                <a:lnTo>
                  <a:pt x="7808777" y="0"/>
                </a:lnTo>
                <a:lnTo>
                  <a:pt x="7783732" y="155676"/>
                </a:lnTo>
                <a:lnTo>
                  <a:pt x="7759863" y="310667"/>
                </a:lnTo>
                <a:lnTo>
                  <a:pt x="7736499" y="466344"/>
                </a:lnTo>
                <a:lnTo>
                  <a:pt x="7716496" y="622706"/>
                </a:lnTo>
                <a:lnTo>
                  <a:pt x="7696325" y="778383"/>
                </a:lnTo>
                <a:lnTo>
                  <a:pt x="7677499" y="934745"/>
                </a:lnTo>
                <a:lnTo>
                  <a:pt x="7661363" y="1089050"/>
                </a:lnTo>
                <a:lnTo>
                  <a:pt x="7646067" y="1245413"/>
                </a:lnTo>
                <a:lnTo>
                  <a:pt x="7632115" y="1401089"/>
                </a:lnTo>
                <a:lnTo>
                  <a:pt x="7620013" y="1554023"/>
                </a:lnTo>
                <a:lnTo>
                  <a:pt x="7607910" y="1709013"/>
                </a:lnTo>
                <a:lnTo>
                  <a:pt x="7597825" y="1861947"/>
                </a:lnTo>
                <a:lnTo>
                  <a:pt x="7589925" y="2014880"/>
                </a:lnTo>
                <a:lnTo>
                  <a:pt x="7581688" y="2167128"/>
                </a:lnTo>
                <a:lnTo>
                  <a:pt x="7574797" y="2318004"/>
                </a:lnTo>
                <a:lnTo>
                  <a:pt x="7569922" y="2467508"/>
                </a:lnTo>
                <a:lnTo>
                  <a:pt x="7565720" y="2617013"/>
                </a:lnTo>
                <a:lnTo>
                  <a:pt x="7561686" y="2765145"/>
                </a:lnTo>
                <a:lnTo>
                  <a:pt x="7559837" y="2911221"/>
                </a:lnTo>
                <a:lnTo>
                  <a:pt x="7557820" y="3057296"/>
                </a:lnTo>
                <a:lnTo>
                  <a:pt x="7556811" y="3201314"/>
                </a:lnTo>
                <a:lnTo>
                  <a:pt x="7557820" y="3343960"/>
                </a:lnTo>
                <a:lnTo>
                  <a:pt x="7557820" y="3485235"/>
                </a:lnTo>
                <a:lnTo>
                  <a:pt x="7559837" y="3625138"/>
                </a:lnTo>
                <a:lnTo>
                  <a:pt x="7562862" y="3762298"/>
                </a:lnTo>
                <a:lnTo>
                  <a:pt x="7565720" y="3898087"/>
                </a:lnTo>
                <a:lnTo>
                  <a:pt x="7568914" y="4031132"/>
                </a:lnTo>
                <a:lnTo>
                  <a:pt x="7573788" y="4163491"/>
                </a:lnTo>
                <a:lnTo>
                  <a:pt x="7578999" y="4293793"/>
                </a:lnTo>
                <a:lnTo>
                  <a:pt x="7583705" y="4421352"/>
                </a:lnTo>
                <a:lnTo>
                  <a:pt x="7596985" y="4670298"/>
                </a:lnTo>
                <a:lnTo>
                  <a:pt x="7611104" y="4908956"/>
                </a:lnTo>
                <a:lnTo>
                  <a:pt x="7625896" y="5138013"/>
                </a:lnTo>
                <a:lnTo>
                  <a:pt x="7642201" y="5354726"/>
                </a:lnTo>
                <a:lnTo>
                  <a:pt x="7659178" y="5561838"/>
                </a:lnTo>
                <a:lnTo>
                  <a:pt x="7677499" y="5753862"/>
                </a:lnTo>
                <a:lnTo>
                  <a:pt x="7695485" y="5934227"/>
                </a:lnTo>
                <a:lnTo>
                  <a:pt x="7713470" y="6100191"/>
                </a:lnTo>
                <a:lnTo>
                  <a:pt x="7730447" y="6252438"/>
                </a:lnTo>
                <a:lnTo>
                  <a:pt x="7746584" y="6387541"/>
                </a:lnTo>
                <a:lnTo>
                  <a:pt x="7761880" y="6509613"/>
                </a:lnTo>
                <a:lnTo>
                  <a:pt x="7774655" y="6612483"/>
                </a:lnTo>
                <a:lnTo>
                  <a:pt x="7786757" y="6698894"/>
                </a:lnTo>
                <a:lnTo>
                  <a:pt x="7804071" y="6817538"/>
                </a:lnTo>
                <a:lnTo>
                  <a:pt x="7809954" y="6858000"/>
                </a:lnTo>
                <a:lnTo>
                  <a:pt x="7157124" y="6858000"/>
                </a:lnTo>
                <a:lnTo>
                  <a:pt x="7157124" y="6858000"/>
                </a:lnTo>
                <a:lnTo>
                  <a:pt x="0" y="6858000"/>
                </a:lnTo>
                <a:lnTo>
                  <a:pt x="0" y="0"/>
                </a:lnTo>
                <a:lnTo>
                  <a:pt x="646523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Rectangle 41"/>
          <p:cNvSpPr>
            <a:spLocks noGrp="1" noRot="1" noChangeAspect="1" noMove="1" noResize="1" noEditPoints="1" noAdjustHandles="1" noChangeArrowheads="1" noChangeShapeType="1" noTextEdit="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Picture 4" descr="A picture containing device&#10;&#10;Description generated with very high confidence"/>
          <p:cNvPicPr>
            <a:picLocks noGrp="1" noChangeAspect="1"/>
          </p:cNvPicPr>
          <p:nvPr>
            <p:ph idx="1"/>
          </p:nvPr>
        </p:nvPicPr>
        <p:blipFill rotWithShape="1">
          <a:blip r:embed="rId5"/>
          <a:srcRect t="2119" r="-2" b="-2"/>
          <a:stretch>
            <a:fillRect/>
          </a:stretch>
        </p:blipFill>
        <p:spPr>
          <a:xfrm>
            <a:off x="-3052" y="717"/>
            <a:ext cx="7535719" cy="6856101"/>
          </a:xfrm>
          <a:prstGeom prst="rect">
            <a:avLst/>
          </a:prstGeom>
          <a:effectLst/>
        </p:spPr>
      </p:pic>
    </p:spTree>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 name="Freeform 36"/>
          <p:cNvSpPr>
            <a:spLocks noGrp="1" noRot="1" noChangeAspect="1" noMove="1" noResize="1" noEditPoints="1" noAdjustHandles="1" noChangeArrowheads="1" noChangeShapeType="1" noTextEdit="1"/>
          </p:cNvSpPr>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12" name="Freeform: Shape 11"/>
          <p:cNvSpPr>
            <a:spLocks noGrp="1" noRot="1" noChangeAspect="1" noMove="1" noResize="1" noEditPoints="1" noAdjustHandles="1" noChangeArrowheads="1" noChangeShapeType="1" noTextEdit="1"/>
          </p:cNvSpPr>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4" name="Rectangle 13"/>
          <p:cNvSpPr>
            <a:spLocks noGrp="1" noRot="1" noChangeAspect="1" noMove="1" noResize="1" noEditPoints="1" noAdjustHandles="1" noChangeArrowheads="1" noChangeShapeType="1" noTextEdit="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53143" y="1645920"/>
            <a:ext cx="3522879" cy="4470821"/>
          </a:xfrm>
        </p:spPr>
        <p:txBody>
          <a:bodyPr>
            <a:normAutofit/>
          </a:bodyPr>
          <a:lstStyle/>
          <a:p>
            <a:pPr algn="r"/>
            <a:r>
              <a:rPr lang="en-US">
                <a:solidFill>
                  <a:srgbClr val="FFFFFF"/>
                </a:solidFill>
              </a:rPr>
              <a:t>Approach to leadership </a:t>
            </a:r>
            <a:endParaRPr lang="en-US">
              <a:solidFill>
                <a:srgbClr val="FFFFFF"/>
              </a:solidFill>
            </a:endParaRPr>
          </a:p>
        </p:txBody>
      </p:sp>
      <p:sp>
        <p:nvSpPr>
          <p:cNvPr id="3" name="Content Placeholder 2"/>
          <p:cNvSpPr>
            <a:spLocks noGrp="1"/>
          </p:cNvSpPr>
          <p:nvPr>
            <p:ph idx="1"/>
          </p:nvPr>
        </p:nvSpPr>
        <p:spPr>
          <a:xfrm>
            <a:off x="5681437" y="1717807"/>
            <a:ext cx="5919503" cy="4470821"/>
          </a:xfrm>
        </p:spPr>
        <p:txBody>
          <a:bodyPr vert="horz" lIns="91440" tIns="45720" rIns="91440" bIns="45720" rtlCol="0" anchor="t">
            <a:normAutofit/>
          </a:bodyPr>
          <a:lstStyle/>
          <a:p>
            <a:r>
              <a:rPr lang="en-US" sz="2400" dirty="0"/>
              <a:t>What approaches do they use to motivate their staff? </a:t>
            </a:r>
            <a:endParaRPr lang="en-US" sz="2400" dirty="0"/>
          </a:p>
          <a:p>
            <a:endParaRPr lang="en-US" sz="2400" dirty="0"/>
          </a:p>
        </p:txBody>
      </p:sp>
      <p:pic>
        <p:nvPicPr>
          <p:cNvPr id="9" name="Graphic 1" descr="People"/>
          <p:cNvPicPr>
            <a:picLocks noChangeAspect="1"/>
          </p:cNvPicPr>
          <p:nvPr/>
        </p:nvPicPr>
        <p: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263811" y="3393408"/>
            <a:ext cx="3662018" cy="3662018"/>
          </a:xfrm>
          <a:prstGeom prst="rect">
            <a:avLst/>
          </a:prstGeom>
          <a:effectLst/>
        </p:spPr>
      </p:pic>
    </p:spTree>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0" name="Picture 49"/>
          <p:cNvPicPr>
            <a:picLocks noGrp="1" noRot="1" noChangeAspect="1" noMove="1" noResize="1" noEditPoints="1" noAdjustHandles="1" noChangeArrowheads="1" noChangeShapeType="1" noCrop="1"/>
          </p:cNvPicPr>
          <p:nvPr/>
        </p:nvPicPr>
        <p:blipFill rotWithShape="1">
          <a:blip r:embed="rId1">
            <a:extLst>
              <a:ext uri="{28A0092B-C50C-407E-A947-70E740481C1C}">
                <a14:useLocalDpi xmlns:a14="http://schemas.microsoft.com/office/drawing/2010/main" val="0"/>
              </a:ext>
            </a:extLst>
          </a:blip>
          <a:srcRect l="3613"/>
          <a:stretch>
            <a:fillRect/>
          </a:stretch>
        </p:blipFill>
        <p:spPr>
          <a:xfrm>
            <a:off x="0" y="2669685"/>
            <a:ext cx="4037012" cy="4188315"/>
          </a:xfrm>
          <a:prstGeom prst="rect">
            <a:avLst/>
          </a:prstGeom>
        </p:spPr>
      </p:pic>
      <p:pic>
        <p:nvPicPr>
          <p:cNvPr id="52" name="Picture 51"/>
          <p:cNvPicPr>
            <a:picLocks noGrp="1" noRot="1" noChangeAspect="1" noMove="1" noResize="1" noEditPoints="1" noAdjustHandles="1" noChangeArrowheads="1" noChangeShapeType="1" noCrop="1"/>
          </p:cNvPicPr>
          <p:nvPr/>
        </p:nvPicPr>
        <p:blipFill rotWithShape="1">
          <a:blip r:embed="rId2">
            <a:extLst>
              <a:ext uri="{28A0092B-C50C-407E-A947-70E740481C1C}">
                <a14:useLocalDpi xmlns:a14="http://schemas.microsoft.com/office/drawing/2010/main" val="0"/>
              </a:ext>
            </a:extLst>
          </a:blip>
          <a:srcRect l="35640"/>
          <a:stretch>
            <a:fillRect/>
          </a:stretch>
        </p:blipFill>
        <p:spPr>
          <a:xfrm>
            <a:off x="0" y="2892347"/>
            <a:ext cx="1522412" cy="2365453"/>
          </a:xfrm>
          <a:prstGeom prst="rect">
            <a:avLst/>
          </a:prstGeom>
        </p:spPr>
      </p:pic>
      <p:sp>
        <p:nvSpPr>
          <p:cNvPr id="54" name="Oval 53"/>
          <p:cNvSpPr>
            <a:spLocks noGrp="1" noRot="1" noChangeAspect="1" noMove="1" noResize="1" noEditPoints="1" noAdjustHandles="1" noChangeArrowheads="1" noChangeShapeType="1" noTextEdit="1"/>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56" name="Picture 55"/>
          <p:cNvPicPr>
            <a:picLocks noGrp="1" noRot="1" noChangeAspect="1" noMove="1" noResize="1" noEditPoints="1" noAdjustHandles="1" noChangeArrowheads="1" noChangeShapeType="1" noCrop="1"/>
          </p:cNvPicPr>
          <p:nvPr/>
        </p:nvPicPr>
        <p:blipFill rotWithShape="1">
          <a:blip r:embed="rId3">
            <a:extLst>
              <a:ext uri="{28A0092B-C50C-407E-A947-70E740481C1C}">
                <a14:useLocalDpi xmlns:a14="http://schemas.microsoft.com/office/drawing/2010/main" val="0"/>
              </a:ext>
            </a:extLst>
          </a:blip>
          <a:srcRect t="28813"/>
          <a:stretch>
            <a:fillRect/>
          </a:stretch>
        </p:blipFill>
        <p:spPr>
          <a:xfrm>
            <a:off x="7999412" y="0"/>
            <a:ext cx="1603387" cy="1141407"/>
          </a:xfrm>
          <a:prstGeom prst="rect">
            <a:avLst/>
          </a:prstGeom>
        </p:spPr>
      </p:pic>
      <p:pic>
        <p:nvPicPr>
          <p:cNvPr id="58" name="Picture 57"/>
          <p:cNvPicPr>
            <a:picLocks noGrp="1" noRot="1" noChangeAspect="1" noMove="1" noResize="1" noEditPoints="1" noAdjustHandles="1" noChangeArrowheads="1" noChangeShapeType="1" noCrop="1"/>
          </p:cNvPicPr>
          <p:nvPr/>
        </p:nvPicPr>
        <p:blipFill rotWithShape="1">
          <a:blip r:embed="rId4">
            <a:extLst>
              <a:ext uri="{28A0092B-C50C-407E-A947-70E740481C1C}">
                <a14:useLocalDpi xmlns:a14="http://schemas.microsoft.com/office/drawing/2010/main" val="0"/>
              </a:ext>
            </a:extLst>
          </a:blip>
          <a:srcRect b="23320"/>
          <a:stretch>
            <a:fillRect/>
          </a:stretch>
        </p:blipFill>
        <p:spPr>
          <a:xfrm>
            <a:off x="8605878" y="6096000"/>
            <a:ext cx="993734" cy="762000"/>
          </a:xfrm>
          <a:prstGeom prst="rect">
            <a:avLst/>
          </a:prstGeom>
        </p:spPr>
      </p:pic>
      <p:sp>
        <p:nvSpPr>
          <p:cNvPr id="60" name="Rectangle 59"/>
          <p:cNvSpPr>
            <a:spLocks noGrp="1" noRot="1" noChangeAspect="1" noMove="1" noResize="1" noEditPoints="1" noAdjustHandles="1" noChangeArrowheads="1" noChangeShapeType="1" noTextEdit="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2" name="Rectangle 61"/>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200279" y="1325880"/>
            <a:ext cx="3344020" cy="3066507"/>
          </a:xfrm>
        </p:spPr>
        <p:txBody>
          <a:bodyPr vert="horz" lIns="91440" tIns="45720" rIns="91440" bIns="45720" rtlCol="0" anchor="b">
            <a:normAutofit/>
          </a:bodyPr>
          <a:lstStyle/>
          <a:p>
            <a:r>
              <a:rPr lang="en-US" b="0" i="0" kern="1200">
                <a:solidFill>
                  <a:srgbClr val="EBEBEB"/>
                </a:solidFill>
                <a:latin typeface="+mj-lt"/>
                <a:ea typeface="+mj-ea"/>
                <a:cs typeface="+mj-cs"/>
              </a:rPr>
              <a:t>Ethical standpoint </a:t>
            </a:r>
            <a:endParaRPr lang="en-US" b="0" i="0" kern="1200">
              <a:solidFill>
                <a:srgbClr val="EBEBEB"/>
              </a:solidFill>
              <a:latin typeface="+mj-lt"/>
              <a:ea typeface="+mj-ea"/>
              <a:cs typeface="+mj-cs"/>
            </a:endParaRPr>
          </a:p>
        </p:txBody>
      </p:sp>
      <p:sp useBgFill="1">
        <p:nvSpPr>
          <p:cNvPr id="64" name="Rectangle 63"/>
          <p:cNvSpPr>
            <a:spLocks noGrp="1" noRot="1" noChangeAspect="1" noMove="1" noResize="1" noEditPoints="1" noAdjustHandles="1" noChangeArrowheads="1" noChangeShapeType="1" noTextEdit="1"/>
          </p:cNvSpPr>
          <p:nvPr/>
        </p:nvSpPr>
        <p:spPr>
          <a:xfrm>
            <a:off x="636914" y="639905"/>
            <a:ext cx="6915664" cy="55781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5"/>
          <p:cNvSpPr>
            <a:spLocks noGrp="1" noRot="1" noChangeAspect="1" noMove="1" noResize="1" noEditPoints="1" noAdjustHandles="1" noChangeArrowheads="1" noChangeShapeType="1" noTextEdit="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3" name="Picture 3" descr="A close up of a sign&#10;&#10;Description generated with very high confidence"/>
          <p:cNvPicPr>
            <a:picLocks noChangeAspect="1"/>
          </p:cNvPicPr>
          <p:nvPr/>
        </p:nvPicPr>
        <p:blipFill>
          <a:blip r:embed="rId5"/>
          <a:stretch>
            <a:fillRect/>
          </a:stretch>
        </p:blipFill>
        <p:spPr>
          <a:xfrm>
            <a:off x="955392" y="1211609"/>
            <a:ext cx="6275584" cy="4439975"/>
          </a:xfrm>
          <a:prstGeom prst="rect">
            <a:avLst/>
          </a:prstGeom>
          <a:effectLst/>
        </p:spPr>
      </p:pic>
    </p:spTree>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3" name="Picture 22"/>
          <p:cNvPicPr>
            <a:picLocks noGrp="1" noRot="1" noChangeAspect="1" noMove="1" noResize="1" noEditPoints="1" noAdjustHandles="1" noChangeArrowheads="1" noChangeShapeType="1" noCrop="1"/>
          </p:cNvPicPr>
          <p:nvPr/>
        </p:nvPicPr>
        <p:blipFill rotWithShape="1">
          <a:blip r:embed="rId1">
            <a:extLst>
              <a:ext uri="{28A0092B-C50C-407E-A947-70E740481C1C}">
                <a14:useLocalDpi xmlns:a14="http://schemas.microsoft.com/office/drawing/2010/main" val="0"/>
              </a:ext>
            </a:extLst>
          </a:blip>
          <a:srcRect l="3613"/>
          <a:stretch>
            <a:fillRect/>
          </a:stretch>
        </p:blipFill>
        <p:spPr>
          <a:xfrm>
            <a:off x="0" y="2669685"/>
            <a:ext cx="4037012" cy="4188315"/>
          </a:xfrm>
          <a:prstGeom prst="rect">
            <a:avLst/>
          </a:prstGeom>
        </p:spPr>
      </p:pic>
      <p:pic>
        <p:nvPicPr>
          <p:cNvPr id="25" name="Picture 24"/>
          <p:cNvPicPr>
            <a:picLocks noGrp="1" noRot="1" noChangeAspect="1" noMove="1" noResize="1" noEditPoints="1" noAdjustHandles="1" noChangeArrowheads="1" noChangeShapeType="1" noCrop="1"/>
          </p:cNvPicPr>
          <p:nvPr/>
        </p:nvPicPr>
        <p:blipFill rotWithShape="1">
          <a:blip r:embed="rId2">
            <a:extLst>
              <a:ext uri="{28A0092B-C50C-407E-A947-70E740481C1C}">
                <a14:useLocalDpi xmlns:a14="http://schemas.microsoft.com/office/drawing/2010/main" val="0"/>
              </a:ext>
            </a:extLst>
          </a:blip>
          <a:srcRect l="35640"/>
          <a:stretch>
            <a:fillRect/>
          </a:stretch>
        </p:blipFill>
        <p:spPr>
          <a:xfrm>
            <a:off x="0" y="2892347"/>
            <a:ext cx="1522412" cy="2365453"/>
          </a:xfrm>
          <a:prstGeom prst="rect">
            <a:avLst/>
          </a:prstGeom>
        </p:spPr>
      </p:pic>
      <p:sp>
        <p:nvSpPr>
          <p:cNvPr id="27" name="Oval 26"/>
          <p:cNvSpPr>
            <a:spLocks noGrp="1" noRot="1" noChangeAspect="1" noMove="1" noResize="1" noEditPoints="1" noAdjustHandles="1" noChangeArrowheads="1" noChangeShapeType="1" noTextEdit="1"/>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9" name="Picture 28"/>
          <p:cNvPicPr>
            <a:picLocks noGrp="1" noRot="1" noChangeAspect="1" noMove="1" noResize="1" noEditPoints="1" noAdjustHandles="1" noChangeArrowheads="1" noChangeShapeType="1" noCrop="1"/>
          </p:cNvPicPr>
          <p:nvPr/>
        </p:nvPicPr>
        <p:blipFill rotWithShape="1">
          <a:blip r:embed="rId3">
            <a:extLst>
              <a:ext uri="{28A0092B-C50C-407E-A947-70E740481C1C}">
                <a14:useLocalDpi xmlns:a14="http://schemas.microsoft.com/office/drawing/2010/main" val="0"/>
              </a:ext>
            </a:extLst>
          </a:blip>
          <a:srcRect t="28813"/>
          <a:stretch>
            <a:fillRect/>
          </a:stretch>
        </p:blipFill>
        <p:spPr>
          <a:xfrm>
            <a:off x="7999412" y="0"/>
            <a:ext cx="1603387" cy="1141407"/>
          </a:xfrm>
          <a:prstGeom prst="rect">
            <a:avLst/>
          </a:prstGeom>
        </p:spPr>
      </p:pic>
      <p:pic>
        <p:nvPicPr>
          <p:cNvPr id="31" name="Picture 30"/>
          <p:cNvPicPr>
            <a:picLocks noGrp="1" noRot="1" noChangeAspect="1" noMove="1" noResize="1" noEditPoints="1" noAdjustHandles="1" noChangeArrowheads="1" noChangeShapeType="1" noCrop="1"/>
          </p:cNvPicPr>
          <p:nvPr/>
        </p:nvPicPr>
        <p:blipFill rotWithShape="1">
          <a:blip r:embed="rId4">
            <a:extLst>
              <a:ext uri="{28A0092B-C50C-407E-A947-70E740481C1C}">
                <a14:useLocalDpi xmlns:a14="http://schemas.microsoft.com/office/drawing/2010/main" val="0"/>
              </a:ext>
            </a:extLst>
          </a:blip>
          <a:srcRect b="23320"/>
          <a:stretch>
            <a:fillRect/>
          </a:stretch>
        </p:blipFill>
        <p:spPr>
          <a:xfrm>
            <a:off x="8605878" y="6096000"/>
            <a:ext cx="993734" cy="762000"/>
          </a:xfrm>
          <a:prstGeom prst="rect">
            <a:avLst/>
          </a:prstGeom>
        </p:spPr>
      </p:pic>
      <p:sp>
        <p:nvSpPr>
          <p:cNvPr id="33" name="Rectangle 32"/>
          <p:cNvSpPr>
            <a:spLocks noGrp="1" noRot="1" noChangeAspect="1" noMove="1" noResize="1" noEditPoints="1" noAdjustHandles="1" noChangeArrowheads="1" noChangeShapeType="1" noTextEdit="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5" name="Rectangle 34"/>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72012" y="1447800"/>
            <a:ext cx="5222325" cy="3329581"/>
          </a:xfrm>
        </p:spPr>
        <p:txBody>
          <a:bodyPr vert="horz" lIns="91440" tIns="45720" rIns="91440" bIns="45720" rtlCol="0" anchor="b">
            <a:normAutofit/>
          </a:bodyPr>
          <a:lstStyle/>
          <a:p>
            <a:r>
              <a:rPr lang="en-US" sz="7200" b="0" i="0" kern="1200">
                <a:solidFill>
                  <a:srgbClr val="EBEBEB"/>
                </a:solidFill>
                <a:latin typeface="+mj-lt"/>
                <a:ea typeface="+mj-ea"/>
                <a:cs typeface="+mj-cs"/>
              </a:rPr>
              <a:t>Teamwork </a:t>
            </a:r>
            <a:endParaRPr lang="en-US" sz="7200" b="0" i="0" kern="1200">
              <a:solidFill>
                <a:srgbClr val="EBEBEB"/>
              </a:solidFill>
              <a:latin typeface="+mj-lt"/>
              <a:ea typeface="+mj-ea"/>
              <a:cs typeface="+mj-cs"/>
            </a:endParaRPr>
          </a:p>
        </p:txBody>
      </p:sp>
      <p:sp>
        <p:nvSpPr>
          <p:cNvPr id="37" name="Freeform 8"/>
          <p:cNvSpPr>
            <a:spLocks noGrp="1" noRot="1" noChangeAspect="1" noMove="1" noResize="1" noEditPoints="1" noAdjustHandles="1" noChangeArrowheads="1" noChangeShapeType="1" noTextEdit="1"/>
          </p:cNvSpPr>
          <p:nvPr/>
        </p:nvSpPr>
        <p:spPr>
          <a:xfrm flipH="1">
            <a:off x="413569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39" name="Freeform: Shape 38"/>
          <p:cNvSpPr>
            <a:spLocks noGrp="1" noRot="1" noChangeAspect="1" noMove="1" noResize="1" noEditPoints="1" noAdjustHandles="1" noChangeArrowheads="1" noChangeShapeType="1" noTextEdit="1"/>
          </p:cNvSpPr>
          <p:nvPr/>
        </p:nvSpPr>
        <p:spPr>
          <a:xfrm>
            <a:off x="0" y="0"/>
            <a:ext cx="4481964" cy="6858000"/>
          </a:xfrm>
          <a:custGeom>
            <a:avLst/>
            <a:gdLst>
              <a:gd name="connsiteX0" fmla="*/ 3137249 w 4481964"/>
              <a:gd name="connsiteY0" fmla="*/ 0 h 6858000"/>
              <a:gd name="connsiteX1" fmla="*/ 4480787 w 4481964"/>
              <a:gd name="connsiteY1" fmla="*/ 0 h 6858000"/>
              <a:gd name="connsiteX2" fmla="*/ 4455742 w 4481964"/>
              <a:gd name="connsiteY2" fmla="*/ 155676 h 6858000"/>
              <a:gd name="connsiteX3" fmla="*/ 4431873 w 4481964"/>
              <a:gd name="connsiteY3" fmla="*/ 310667 h 6858000"/>
              <a:gd name="connsiteX4" fmla="*/ 4408509 w 4481964"/>
              <a:gd name="connsiteY4" fmla="*/ 466344 h 6858000"/>
              <a:gd name="connsiteX5" fmla="*/ 4388506 w 4481964"/>
              <a:gd name="connsiteY5" fmla="*/ 622706 h 6858000"/>
              <a:gd name="connsiteX6" fmla="*/ 4368335 w 4481964"/>
              <a:gd name="connsiteY6" fmla="*/ 778383 h 6858000"/>
              <a:gd name="connsiteX7" fmla="*/ 4349509 w 4481964"/>
              <a:gd name="connsiteY7" fmla="*/ 934745 h 6858000"/>
              <a:gd name="connsiteX8" fmla="*/ 4333373 w 4481964"/>
              <a:gd name="connsiteY8" fmla="*/ 1089050 h 6858000"/>
              <a:gd name="connsiteX9" fmla="*/ 4318077 w 4481964"/>
              <a:gd name="connsiteY9" fmla="*/ 1245413 h 6858000"/>
              <a:gd name="connsiteX10" fmla="*/ 4304125 w 4481964"/>
              <a:gd name="connsiteY10" fmla="*/ 1401089 h 6858000"/>
              <a:gd name="connsiteX11" fmla="*/ 4292023 w 4481964"/>
              <a:gd name="connsiteY11" fmla="*/ 1554023 h 6858000"/>
              <a:gd name="connsiteX12" fmla="*/ 4279920 w 4481964"/>
              <a:gd name="connsiteY12" fmla="*/ 1709013 h 6858000"/>
              <a:gd name="connsiteX13" fmla="*/ 4269835 w 4481964"/>
              <a:gd name="connsiteY13" fmla="*/ 1861947 h 6858000"/>
              <a:gd name="connsiteX14" fmla="*/ 4261935 w 4481964"/>
              <a:gd name="connsiteY14" fmla="*/ 2014880 h 6858000"/>
              <a:gd name="connsiteX15" fmla="*/ 4253698 w 4481964"/>
              <a:gd name="connsiteY15" fmla="*/ 2167128 h 6858000"/>
              <a:gd name="connsiteX16" fmla="*/ 4246807 w 4481964"/>
              <a:gd name="connsiteY16" fmla="*/ 2318004 h 6858000"/>
              <a:gd name="connsiteX17" fmla="*/ 4241932 w 4481964"/>
              <a:gd name="connsiteY17" fmla="*/ 2467508 h 6858000"/>
              <a:gd name="connsiteX18" fmla="*/ 4237730 w 4481964"/>
              <a:gd name="connsiteY18" fmla="*/ 2617013 h 6858000"/>
              <a:gd name="connsiteX19" fmla="*/ 4233696 w 4481964"/>
              <a:gd name="connsiteY19" fmla="*/ 2765145 h 6858000"/>
              <a:gd name="connsiteX20" fmla="*/ 4231847 w 4481964"/>
              <a:gd name="connsiteY20" fmla="*/ 2911221 h 6858000"/>
              <a:gd name="connsiteX21" fmla="*/ 4229830 w 4481964"/>
              <a:gd name="connsiteY21" fmla="*/ 3057296 h 6858000"/>
              <a:gd name="connsiteX22" fmla="*/ 4228821 w 4481964"/>
              <a:gd name="connsiteY22" fmla="*/ 3201314 h 6858000"/>
              <a:gd name="connsiteX23" fmla="*/ 4229830 w 4481964"/>
              <a:gd name="connsiteY23" fmla="*/ 3343960 h 6858000"/>
              <a:gd name="connsiteX24" fmla="*/ 4229830 w 4481964"/>
              <a:gd name="connsiteY24" fmla="*/ 3485235 h 6858000"/>
              <a:gd name="connsiteX25" fmla="*/ 4231847 w 4481964"/>
              <a:gd name="connsiteY25" fmla="*/ 3625138 h 6858000"/>
              <a:gd name="connsiteX26" fmla="*/ 4234872 w 4481964"/>
              <a:gd name="connsiteY26" fmla="*/ 3762298 h 6858000"/>
              <a:gd name="connsiteX27" fmla="*/ 4237730 w 4481964"/>
              <a:gd name="connsiteY27" fmla="*/ 3898087 h 6858000"/>
              <a:gd name="connsiteX28" fmla="*/ 4240924 w 4481964"/>
              <a:gd name="connsiteY28" fmla="*/ 4031132 h 6858000"/>
              <a:gd name="connsiteX29" fmla="*/ 4245798 w 4481964"/>
              <a:gd name="connsiteY29" fmla="*/ 4163491 h 6858000"/>
              <a:gd name="connsiteX30" fmla="*/ 4251009 w 4481964"/>
              <a:gd name="connsiteY30" fmla="*/ 4293793 h 6858000"/>
              <a:gd name="connsiteX31" fmla="*/ 4255715 w 4481964"/>
              <a:gd name="connsiteY31" fmla="*/ 4421352 h 6858000"/>
              <a:gd name="connsiteX32" fmla="*/ 4268995 w 4481964"/>
              <a:gd name="connsiteY32" fmla="*/ 4670298 h 6858000"/>
              <a:gd name="connsiteX33" fmla="*/ 4283114 w 4481964"/>
              <a:gd name="connsiteY33" fmla="*/ 4908956 h 6858000"/>
              <a:gd name="connsiteX34" fmla="*/ 4297906 w 4481964"/>
              <a:gd name="connsiteY34" fmla="*/ 5138013 h 6858000"/>
              <a:gd name="connsiteX35" fmla="*/ 4314211 w 4481964"/>
              <a:gd name="connsiteY35" fmla="*/ 5354726 h 6858000"/>
              <a:gd name="connsiteX36" fmla="*/ 4331188 w 4481964"/>
              <a:gd name="connsiteY36" fmla="*/ 5561838 h 6858000"/>
              <a:gd name="connsiteX37" fmla="*/ 4349509 w 4481964"/>
              <a:gd name="connsiteY37" fmla="*/ 5753862 h 6858000"/>
              <a:gd name="connsiteX38" fmla="*/ 4367495 w 4481964"/>
              <a:gd name="connsiteY38" fmla="*/ 5934227 h 6858000"/>
              <a:gd name="connsiteX39" fmla="*/ 4385480 w 4481964"/>
              <a:gd name="connsiteY39" fmla="*/ 6100191 h 6858000"/>
              <a:gd name="connsiteX40" fmla="*/ 4402457 w 4481964"/>
              <a:gd name="connsiteY40" fmla="*/ 6252438 h 6858000"/>
              <a:gd name="connsiteX41" fmla="*/ 4418594 w 4481964"/>
              <a:gd name="connsiteY41" fmla="*/ 6387541 h 6858000"/>
              <a:gd name="connsiteX42" fmla="*/ 4433890 w 4481964"/>
              <a:gd name="connsiteY42" fmla="*/ 6509613 h 6858000"/>
              <a:gd name="connsiteX43" fmla="*/ 4446665 w 4481964"/>
              <a:gd name="connsiteY43" fmla="*/ 6612483 h 6858000"/>
              <a:gd name="connsiteX44" fmla="*/ 4458767 w 4481964"/>
              <a:gd name="connsiteY44" fmla="*/ 6698894 h 6858000"/>
              <a:gd name="connsiteX45" fmla="*/ 4476081 w 4481964"/>
              <a:gd name="connsiteY45" fmla="*/ 6817538 h 6858000"/>
              <a:gd name="connsiteX46" fmla="*/ 4481964 w 4481964"/>
              <a:gd name="connsiteY46" fmla="*/ 6858000 h 6858000"/>
              <a:gd name="connsiteX47" fmla="*/ 3577807 w 4481964"/>
              <a:gd name="connsiteY47" fmla="*/ 6858000 h 6858000"/>
              <a:gd name="connsiteX48" fmla="*/ 3577807 w 4481964"/>
              <a:gd name="connsiteY48" fmla="*/ 6858000 h 6858000"/>
              <a:gd name="connsiteX49" fmla="*/ 0 w 4481964"/>
              <a:gd name="connsiteY49" fmla="*/ 6858000 h 6858000"/>
              <a:gd name="connsiteX50" fmla="*/ 0 w 4481964"/>
              <a:gd name="connsiteY50" fmla="*/ 0 h 6858000"/>
              <a:gd name="connsiteX51" fmla="*/ 3137249 w 448196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481964" h="6858000">
                <a:moveTo>
                  <a:pt x="3137249" y="0"/>
                </a:move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3577807" y="6858000"/>
                </a:lnTo>
                <a:lnTo>
                  <a:pt x="0" y="6858000"/>
                </a:lnTo>
                <a:lnTo>
                  <a:pt x="0" y="0"/>
                </a:lnTo>
                <a:lnTo>
                  <a:pt x="313724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Rectangle 40"/>
          <p:cNvSpPr>
            <a:spLocks noGrp="1" noRot="1" noChangeAspect="1" noMove="1" noResize="1" noEditPoints="1" noAdjustHandles="1" noChangeArrowheads="1" noChangeShapeType="1" noTextEdit="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20" name="Graphic 19" descr="Cheers"/>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47240" y="2074882"/>
            <a:ext cx="2936836" cy="2936836"/>
          </a:xfrm>
          <a:prstGeom prst="rect">
            <a:avLst/>
          </a:prstGeom>
          <a:effectLst/>
        </p:spPr>
      </p:pic>
    </p:spTree>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p:cNvPicPr>
            <a:picLocks noGrp="1" noRot="1" noChangeAspect="1" noMove="1" noResize="1" noEditPoints="1" noAdjustHandles="1" noChangeArrowheads="1" noChangeShapeType="1" noCrop="1"/>
          </p:cNvPicPr>
          <p:nvPr/>
        </p:nvPicPr>
        <p:blipFill rotWithShape="1">
          <a:blip r:embed="rId1">
            <a:extLst>
              <a:ext uri="{28A0092B-C50C-407E-A947-70E740481C1C}">
                <a14:useLocalDpi xmlns:a14="http://schemas.microsoft.com/office/drawing/2010/main" val="0"/>
              </a:ext>
            </a:extLst>
          </a:blip>
          <a:srcRect l="3613"/>
          <a:stretch>
            <a:fillRect/>
          </a:stretch>
        </p:blipFill>
        <p:spPr>
          <a:xfrm>
            <a:off x="0" y="2669685"/>
            <a:ext cx="4037012" cy="4188315"/>
          </a:xfrm>
          <a:prstGeom prst="rect">
            <a:avLst/>
          </a:prstGeom>
        </p:spPr>
      </p:pic>
      <p:pic>
        <p:nvPicPr>
          <p:cNvPr id="12" name="Picture 11"/>
          <p:cNvPicPr>
            <a:picLocks noGrp="1" noRot="1" noChangeAspect="1" noMove="1" noResize="1" noEditPoints="1" noAdjustHandles="1" noChangeArrowheads="1" noChangeShapeType="1" noCrop="1"/>
          </p:cNvPicPr>
          <p:nvPr/>
        </p:nvPicPr>
        <p:blipFill rotWithShape="1">
          <a:blip r:embed="rId2">
            <a:extLst>
              <a:ext uri="{28A0092B-C50C-407E-A947-70E740481C1C}">
                <a14:useLocalDpi xmlns:a14="http://schemas.microsoft.com/office/drawing/2010/main" val="0"/>
              </a:ext>
            </a:extLst>
          </a:blip>
          <a:srcRect l="35640"/>
          <a:stretch>
            <a:fillRect/>
          </a:stretch>
        </p:blipFill>
        <p:spPr>
          <a:xfrm>
            <a:off x="0" y="2892347"/>
            <a:ext cx="1522412" cy="2365453"/>
          </a:xfrm>
          <a:prstGeom prst="rect">
            <a:avLst/>
          </a:prstGeom>
        </p:spPr>
      </p:pic>
      <p:sp>
        <p:nvSpPr>
          <p:cNvPr id="14" name="Oval 13"/>
          <p:cNvSpPr>
            <a:spLocks noGrp="1" noRot="1" noChangeAspect="1" noMove="1" noResize="1" noEditPoints="1" noAdjustHandles="1" noChangeArrowheads="1" noChangeShapeType="1" noTextEdit="1"/>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p:cNvPicPr>
            <a:picLocks noGrp="1" noRot="1" noChangeAspect="1" noMove="1" noResize="1" noEditPoints="1" noAdjustHandles="1" noChangeArrowheads="1" noChangeShapeType="1" noCrop="1"/>
          </p:cNvPicPr>
          <p:nvPr/>
        </p:nvPicPr>
        <p:blipFill rotWithShape="1">
          <a:blip r:embed="rId3">
            <a:extLst>
              <a:ext uri="{28A0092B-C50C-407E-A947-70E740481C1C}">
                <a14:useLocalDpi xmlns:a14="http://schemas.microsoft.com/office/drawing/2010/main" val="0"/>
              </a:ext>
            </a:extLst>
          </a:blip>
          <a:srcRect t="28813"/>
          <a:stretch>
            <a:fillRect/>
          </a:stretch>
        </p:blipFill>
        <p:spPr>
          <a:xfrm>
            <a:off x="7999412" y="0"/>
            <a:ext cx="1603387" cy="1141407"/>
          </a:xfrm>
          <a:prstGeom prst="rect">
            <a:avLst/>
          </a:prstGeom>
        </p:spPr>
      </p:pic>
      <p:pic>
        <p:nvPicPr>
          <p:cNvPr id="18" name="Picture 17"/>
          <p:cNvPicPr>
            <a:picLocks noGrp="1" noRot="1" noChangeAspect="1" noMove="1" noResize="1" noEditPoints="1" noAdjustHandles="1" noChangeArrowheads="1" noChangeShapeType="1" noCrop="1"/>
          </p:cNvPicPr>
          <p:nvPr/>
        </p:nvPicPr>
        <p:blipFill rotWithShape="1">
          <a:blip r:embed="rId4">
            <a:extLst>
              <a:ext uri="{28A0092B-C50C-407E-A947-70E740481C1C}">
                <a14:useLocalDpi xmlns:a14="http://schemas.microsoft.com/office/drawing/2010/main" val="0"/>
              </a:ext>
            </a:extLst>
          </a:blip>
          <a:srcRect b="23320"/>
          <a:stretch>
            <a:fillRect/>
          </a:stretch>
        </p:blipFill>
        <p:spPr>
          <a:xfrm>
            <a:off x="8605878" y="6096000"/>
            <a:ext cx="993734" cy="762000"/>
          </a:xfrm>
          <a:prstGeom prst="rect">
            <a:avLst/>
          </a:prstGeom>
        </p:spPr>
      </p:pic>
      <p:sp>
        <p:nvSpPr>
          <p:cNvPr id="20" name="Rectangle 19"/>
          <p:cNvSpPr>
            <a:spLocks noGrp="1" noRot="1" noChangeAspect="1" noMove="1" noResize="1" noEditPoints="1" noAdjustHandles="1" noChangeArrowheads="1" noChangeShapeType="1" noTextEdit="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2" name="Rectangle 21"/>
          <p:cNvSpPr>
            <a:spLocks noGrp="1" noRot="1" noChangeAspect="1" noMove="1" noResize="1" noEditPoints="1" noAdjustHandles="1" noChangeArrowheads="1" noChangeShapeType="1" noTextEdit="1"/>
          </p:cNvSpPr>
          <p:nvPr/>
        </p:nvSpPr>
        <p:spPr>
          <a:xfrm>
            <a:off x="0" y="-5"/>
            <a:ext cx="12191695"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p:cNvSpPr>
            <a:spLocks noGrp="1" noRot="1" noChangeAspect="1" noMove="1" noResize="1" noEditPoints="1" noAdjustHandles="1" noChangeArrowheads="1" noChangeShapeType="1" noTextEdit="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6" name="Freeform 16"/>
          <p:cNvSpPr>
            <a:spLocks noGrp="1" noRot="1" noChangeAspect="1" noMove="1" noResize="1" noEditPoints="1" noAdjustHandles="1" noChangeArrowheads="1" noChangeShapeType="1" noTextEdit="1"/>
          </p:cNvSpPr>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20000"/>
            </a:schemeClr>
          </a:solidFill>
          <a:ln>
            <a:noFill/>
          </a:ln>
        </p:spPr>
        <p:txBody>
          <a:bodyPr rtlCol="0" anchor="ctr"/>
          <a:lstStyle/>
          <a:p>
            <a:pPr algn="ctr"/>
            <a:endParaRPr lang="en-US">
              <a:solidFill>
                <a:schemeClr val="tx1"/>
              </a:solidFill>
            </a:endParaRPr>
          </a:p>
        </p:txBody>
      </p:sp>
      <p:pic>
        <p:nvPicPr>
          <p:cNvPr id="5" name="Content Placeholder 4" descr="A picture containing food&#10;&#10;Description generated with very high confidence"/>
          <p:cNvPicPr>
            <a:picLocks noGrp="1" noChangeAspect="1"/>
          </p:cNvPicPr>
          <p:nvPr>
            <p:ph idx="1"/>
          </p:nvPr>
        </p:nvPicPr>
        <p:blipFill>
          <a:blip r:embed="rId5"/>
          <a:stretch>
            <a:fillRect/>
          </a:stretch>
        </p:blipFill>
        <p:spPr>
          <a:xfrm>
            <a:off x="1397458" y="481930"/>
            <a:ext cx="8203972" cy="3291844"/>
          </a:xfrm>
          <a:prstGeom prst="rect">
            <a:avLst/>
          </a:prstGeom>
          <a:effectLst/>
        </p:spPr>
      </p:pic>
      <p:sp>
        <p:nvSpPr>
          <p:cNvPr id="28" name="Freeform: Shape 27"/>
          <p:cNvSpPr>
            <a:spLocks noGrp="1" noRot="1" noChangeAspect="1" noMove="1" noResize="1" noEditPoints="1" noAdjustHandles="1" noChangeArrowheads="1" noChangeShapeType="1" noTextEdit="1"/>
          </p:cNvSpPr>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6916" y="4854346"/>
            <a:ext cx="9149350" cy="868026"/>
          </a:xfrm>
        </p:spPr>
        <p:txBody>
          <a:bodyPr vert="horz" lIns="91440" tIns="45720" rIns="91440" bIns="45720" rtlCol="0" anchor="b">
            <a:normAutofit/>
          </a:bodyPr>
          <a:lstStyle/>
          <a:p>
            <a:r>
              <a:rPr lang="en-US" sz="4800" b="0" i="0" kern="1200">
                <a:solidFill>
                  <a:srgbClr val="EBEBEB"/>
                </a:solidFill>
                <a:latin typeface="+mj-lt"/>
                <a:ea typeface="+mj-ea"/>
                <a:cs typeface="+mj-cs"/>
              </a:rPr>
              <a:t>Conclusion </a:t>
            </a:r>
            <a:endParaRPr lang="en-US" sz="4800" b="0" i="0" kern="1200">
              <a:solidFill>
                <a:srgbClr val="EBEBEB"/>
              </a:solidFill>
              <a:latin typeface="+mj-lt"/>
              <a:ea typeface="+mj-ea"/>
              <a:cs typeface="+mj-cs"/>
            </a:endParaRPr>
          </a:p>
        </p:txBody>
      </p:sp>
    </p:spTree>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2337" y="222680"/>
            <a:ext cx="9404723" cy="1400530"/>
          </a:xfrm>
        </p:spPr>
        <p:txBody>
          <a:bodyPr/>
          <a:lstStyle/>
          <a:p>
            <a:r>
              <a:rPr lang="en-US"/>
              <a:t>Reference pages </a:t>
            </a:r>
            <a:endParaRPr lang="en-US"/>
          </a:p>
        </p:txBody>
      </p:sp>
      <p:sp>
        <p:nvSpPr>
          <p:cNvPr id="3" name="Content Placeholder 2"/>
          <p:cNvSpPr>
            <a:spLocks noGrp="1"/>
          </p:cNvSpPr>
          <p:nvPr>
            <p:ph idx="1"/>
          </p:nvPr>
        </p:nvSpPr>
        <p:spPr>
          <a:xfrm>
            <a:off x="168784" y="931485"/>
            <a:ext cx="12023294" cy="6078912"/>
          </a:xfrm>
        </p:spPr>
        <p:txBody>
          <a:bodyPr vert="horz" lIns="91440" tIns="45720" rIns="91440" bIns="45720" rtlCol="0" anchor="t">
            <a:normAutofit fontScale="77500" lnSpcReduction="20000"/>
          </a:bodyPr>
          <a:lstStyle/>
          <a:p>
            <a:endParaRPr lang="en-US"/>
          </a:p>
          <a:p>
            <a:r>
              <a:rPr lang="en-US" dirty="0">
                <a:ea typeface="+mj-lt"/>
                <a:cs typeface="+mj-lt"/>
              </a:rPr>
              <a:t>1. Image: </a:t>
            </a:r>
            <a:r>
              <a:rPr lang="en-US" u="sng" dirty="0">
                <a:ea typeface="+mj-lt"/>
                <a:cs typeface="+mj-lt"/>
                <a:hlinkClick r:id="rId1"/>
              </a:rPr>
              <a:t>https://www.pepsico.com/</a:t>
            </a:r>
            <a:r>
              <a:rPr lang="en-US" dirty="0">
                <a:ea typeface="+mj-lt"/>
                <a:cs typeface="+mj-lt"/>
              </a:rPr>
              <a:t> - (</a:t>
            </a:r>
            <a:r>
              <a:rPr lang="en-US" dirty="0" err="1">
                <a:ea typeface="+mj-lt"/>
                <a:cs typeface="+mj-lt"/>
              </a:rPr>
              <a:t>n.d</a:t>
            </a:r>
            <a:r>
              <a:rPr lang="en-US" dirty="0">
                <a:ea typeface="+mj-lt"/>
                <a:cs typeface="+mj-lt"/>
              </a:rPr>
              <a:t>) Retrieved 2019</a:t>
            </a:r>
            <a:endParaRPr lang="en-US" dirty="0"/>
          </a:p>
          <a:p>
            <a:r>
              <a:rPr lang="en-US" dirty="0">
                <a:ea typeface="+mj-lt"/>
                <a:cs typeface="+mj-lt"/>
              </a:rPr>
              <a:t>2. PepsiCo Mission and Vision Statement -  </a:t>
            </a:r>
            <a:r>
              <a:rPr lang="en-US" u="sng" dirty="0">
                <a:ea typeface="+mj-lt"/>
                <a:cs typeface="+mj-lt"/>
                <a:hlinkClick r:id="rId2"/>
              </a:rPr>
              <a:t>ljb5090@psu.edu</a:t>
            </a:r>
            <a:r>
              <a:rPr lang="en-US" dirty="0">
                <a:ea typeface="+mj-lt"/>
                <a:cs typeface="+mj-lt"/>
              </a:rPr>
              <a:t> on </a:t>
            </a:r>
            <a:r>
              <a:rPr lang="en-US" dirty="0">
                <a:ea typeface="+mj-lt"/>
                <a:cs typeface="+mj-lt"/>
                <a:hlinkClick r:id="rId3"/>
              </a:rPr>
              <a:t>Apr 21, 2009</a:t>
            </a:r>
            <a:r>
              <a:rPr lang="en-US" dirty="0">
                <a:ea typeface="+mj-lt"/>
                <a:cs typeface="+mj-lt"/>
              </a:rPr>
              <a:t> </a:t>
            </a:r>
            <a:r>
              <a:rPr lang="en-US" u="sng" dirty="0">
                <a:ea typeface="+mj-lt"/>
                <a:cs typeface="+mj-lt"/>
                <a:hlinkClick r:id="rId4"/>
              </a:rPr>
              <a:t>https://wikispaces.psu.edu/display/BusProject/PepsiCo+Mission+and+Vision+Statement</a:t>
            </a:r>
            <a:endParaRPr lang="en-US"/>
          </a:p>
          <a:p>
            <a:r>
              <a:rPr lang="en-US" dirty="0">
                <a:ea typeface="+mj-lt"/>
                <a:cs typeface="+mj-lt"/>
              </a:rPr>
              <a:t>3. Definition of Mission Statement - (</a:t>
            </a:r>
            <a:r>
              <a:rPr lang="en-US" dirty="0" err="1">
                <a:ea typeface="+mj-lt"/>
                <a:cs typeface="+mj-lt"/>
              </a:rPr>
              <a:t>n.d</a:t>
            </a:r>
            <a:r>
              <a:rPr lang="en-US" dirty="0">
                <a:ea typeface="+mj-lt"/>
                <a:cs typeface="+mj-lt"/>
              </a:rPr>
              <a:t>) Retrieved 2019 </a:t>
            </a:r>
            <a:r>
              <a:rPr lang="en-US" u="sng" dirty="0">
                <a:ea typeface="+mj-lt"/>
                <a:cs typeface="+mj-lt"/>
                <a:hlinkClick r:id="rId5"/>
              </a:rPr>
              <a:t>https://www.lexico.com/definition/mission_statement</a:t>
            </a:r>
            <a:endParaRPr lang="en-US"/>
          </a:p>
          <a:p>
            <a:r>
              <a:rPr lang="en-US" dirty="0">
                <a:ea typeface="+mj-lt"/>
                <a:cs typeface="+mj-lt"/>
              </a:rPr>
              <a:t>4. Company website - </a:t>
            </a:r>
            <a:r>
              <a:rPr lang="en-US" i="1" dirty="0">
                <a:ea typeface="+mj-lt"/>
                <a:cs typeface="+mj-lt"/>
              </a:rPr>
              <a:t>Mission &amp; Vision</a:t>
            </a:r>
            <a:r>
              <a:rPr lang="en-US" dirty="0">
                <a:ea typeface="+mj-lt"/>
                <a:cs typeface="+mj-lt"/>
              </a:rPr>
              <a:t> - (</a:t>
            </a:r>
            <a:r>
              <a:rPr lang="en-US" dirty="0" err="1">
                <a:ea typeface="+mj-lt"/>
                <a:cs typeface="+mj-lt"/>
              </a:rPr>
              <a:t>n.d</a:t>
            </a:r>
            <a:r>
              <a:rPr lang="en-US" dirty="0">
                <a:ea typeface="+mj-lt"/>
                <a:cs typeface="+mj-lt"/>
              </a:rPr>
              <a:t>) Retrieved 2019 </a:t>
            </a:r>
            <a:r>
              <a:rPr lang="en-US" u="sng" dirty="0">
                <a:ea typeface="+mj-lt"/>
                <a:cs typeface="+mj-lt"/>
                <a:hlinkClick r:id="rId6"/>
              </a:rPr>
              <a:t>https://www.pepsico.com/about/mission-and-vision</a:t>
            </a:r>
            <a:endParaRPr lang="en-US"/>
          </a:p>
          <a:p>
            <a:r>
              <a:rPr lang="en-US" i="1" dirty="0"/>
              <a:t>5. PepsiCo Releases 2018 Sustainability Report Highlighting Progress and A Renewed Focus To Help Build A More Sustainable Food System - (</a:t>
            </a:r>
            <a:r>
              <a:rPr lang="en-US" b="1" dirty="0"/>
              <a:t>09/24/2019)</a:t>
            </a:r>
            <a:r>
              <a:rPr lang="en-US" u="sng" dirty="0">
                <a:hlinkClick r:id="rId7"/>
              </a:rPr>
              <a:t>https://www.pepsico.com/news/press-release/pepsico-releases-2018-sustainability-report-highlighting-progress-and-a-renewed-09242019</a:t>
            </a:r>
            <a:endParaRPr lang="en-US"/>
          </a:p>
          <a:p>
            <a:r>
              <a:rPr lang="en-US" b="1" dirty="0"/>
              <a:t>6.</a:t>
            </a:r>
            <a:r>
              <a:rPr lang="en-US" b="1" cap="all" dirty="0"/>
              <a:t>FEBRUARY 6, 2017 BY </a:t>
            </a:r>
            <a:r>
              <a:rPr lang="en-US" b="1" cap="all" dirty="0">
                <a:hlinkClick r:id="rId8"/>
              </a:rPr>
              <a:t>PAULINE MEYER</a:t>
            </a:r>
            <a:r>
              <a:rPr lang="en-US" b="1" cap="all" dirty="0"/>
              <a:t> - </a:t>
            </a:r>
            <a:r>
              <a:rPr lang="en-US" i="1" dirty="0"/>
              <a:t>PepsiCo PESTEL/PESTLE Analysis &amp; Recommendations</a:t>
            </a:r>
            <a:endParaRPr lang="en-US" dirty="0"/>
          </a:p>
          <a:p>
            <a:r>
              <a:rPr lang="en-US" dirty="0"/>
              <a:t>7.</a:t>
            </a:r>
            <a:r>
              <a:rPr lang="en-US" cap="all" dirty="0">
                <a:hlinkClick r:id="rId9"/>
              </a:rPr>
              <a:t>JAMES CHEN</a:t>
            </a:r>
            <a:r>
              <a:rPr lang="en-US" cap="all" dirty="0"/>
              <a:t> - </a:t>
            </a:r>
            <a:r>
              <a:rPr lang="en-US" i="1" dirty="0"/>
              <a:t>Corporate Social Responsibility (CSR)</a:t>
            </a:r>
            <a:endParaRPr lang="en-US" dirty="0"/>
          </a:p>
          <a:p>
            <a:r>
              <a:rPr lang="en-US" dirty="0"/>
              <a:t>Updated Nov 27, 2019 - Definition - Corporate Social Responsibility - </a:t>
            </a:r>
            <a:r>
              <a:rPr lang="en-US" u="sng" dirty="0">
                <a:hlinkClick r:id="rId10"/>
              </a:rPr>
              <a:t>https://www.investopedia.com/terms/c/corp-social-responsibility.asp</a:t>
            </a:r>
            <a:endParaRPr lang="en-US"/>
          </a:p>
          <a:p>
            <a:r>
              <a:rPr lang="en-US" i="1" dirty="0"/>
              <a:t>8. PepsiCo’s Journey Toward an Ethical and Socially Responsible Culture</a:t>
            </a:r>
            <a:r>
              <a:rPr lang="en-US" dirty="0"/>
              <a:t> </a:t>
            </a:r>
            <a:r>
              <a:rPr lang="en-US" u="sng" dirty="0">
                <a:hlinkClick r:id="rId11"/>
              </a:rPr>
              <a:t>https://danielsethics.mgt.unm.edu/pdf/PepsiCo%20Case.pdf</a:t>
            </a:r>
            <a:endParaRPr lang="en-US"/>
          </a:p>
          <a:p>
            <a:r>
              <a:rPr lang="en-US" dirty="0"/>
              <a:t>9. Definition - Stakeholder (</a:t>
            </a:r>
            <a:r>
              <a:rPr lang="en-US" dirty="0" err="1"/>
              <a:t>n.d</a:t>
            </a:r>
            <a:r>
              <a:rPr lang="en-US" dirty="0"/>
              <a:t>) </a:t>
            </a:r>
            <a:r>
              <a:rPr lang="en-US" u="sng" dirty="0">
                <a:hlinkClick r:id="rId12"/>
              </a:rPr>
              <a:t>https://www.lexico.com/en/definition/stakeholder</a:t>
            </a:r>
            <a:endParaRPr lang="en-US"/>
          </a:p>
          <a:p>
            <a:r>
              <a:rPr lang="en-US" dirty="0"/>
              <a:t>10. Fig 2. - </a:t>
            </a:r>
            <a:r>
              <a:rPr lang="en-US" u="sng" dirty="0">
                <a:hlinkClick r:id="rId13"/>
              </a:rPr>
              <a:t>https://corporatefinanceinstitute.com/resources/knowledge/finance/stakeholder/</a:t>
            </a:r>
            <a:endParaRPr lang="en-US"/>
          </a:p>
          <a:p>
            <a:r>
              <a:rPr lang="en-US" dirty="0"/>
              <a:t>11.  </a:t>
            </a:r>
            <a:r>
              <a:rPr lang="en-US" dirty="0" err="1"/>
              <a:t>N.d</a:t>
            </a:r>
            <a:r>
              <a:rPr lang="en-US" dirty="0"/>
              <a:t> - </a:t>
            </a:r>
            <a:r>
              <a:rPr lang="en-US" i="1" dirty="0"/>
              <a:t>Stakeholder </a:t>
            </a:r>
            <a:r>
              <a:rPr lang="en-US" dirty="0"/>
              <a:t>- </a:t>
            </a:r>
            <a:r>
              <a:rPr lang="en-US" u="sng" dirty="0">
                <a:hlinkClick r:id="rId13"/>
              </a:rPr>
              <a:t>https://corporatefinanceinstitute.com/resources/knowledge/finance/stakeholder/</a:t>
            </a:r>
            <a:endParaRPr lang="en-US"/>
          </a:p>
          <a:p>
            <a:r>
              <a:rPr lang="en-US" dirty="0"/>
              <a:t>12. Company website - </a:t>
            </a:r>
            <a:r>
              <a:rPr lang="en-US" dirty="0" err="1"/>
              <a:t>N.d</a:t>
            </a:r>
            <a:r>
              <a:rPr lang="en-US" dirty="0"/>
              <a:t> - Ramon </a:t>
            </a:r>
            <a:r>
              <a:rPr lang="en-US" dirty="0" err="1"/>
              <a:t>Laguarta</a:t>
            </a:r>
            <a:r>
              <a:rPr lang="en-US" dirty="0"/>
              <a:t> - Chairman and Chief Executive Officer</a:t>
            </a:r>
            <a:r>
              <a:rPr lang="en-US" u="sng" dirty="0">
                <a:hlinkClick r:id="rId14"/>
              </a:rPr>
              <a:t>https://www.pepsico.com/docs/album/leadership-bio/ramonlaguartabiography.pdf?sfvrsn=d5ead823_20</a:t>
            </a:r>
            <a:endParaRPr lang="en-US"/>
          </a:p>
          <a:p>
            <a:r>
              <a:rPr lang="en-US" dirty="0"/>
              <a:t>13. </a:t>
            </a:r>
            <a:r>
              <a:rPr lang="en-US" u="sng" dirty="0">
                <a:hlinkClick r:id="rId15"/>
              </a:rPr>
              <a:t>https://blog.hubspot.com/marketing/leadership-styles</a:t>
            </a:r>
            <a:endParaRPr lang="en-US"/>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5.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fillRect/>
          </a:stretch>
        </a:blip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2619</Words>
  <Application>WPS Presentation</Application>
  <PresentationFormat>Widescreen</PresentationFormat>
  <Paragraphs>89</Paragraphs>
  <Slides>13</Slides>
  <Notes>10</Notes>
  <HiddenSlides>0</HiddenSlides>
  <MMClips>0</MMClips>
  <ScaleCrop>false</ScaleCrop>
  <HeadingPairs>
    <vt:vector size="6" baseType="variant">
      <vt:variant>
        <vt:lpstr>已用的字体</vt:lpstr>
      </vt:variant>
      <vt:variant>
        <vt:i4>9</vt:i4>
      </vt:variant>
      <vt:variant>
        <vt:lpstr>主题</vt:lpstr>
      </vt:variant>
      <vt:variant>
        <vt:i4>1</vt:i4>
      </vt:variant>
      <vt:variant>
        <vt:lpstr>幻灯片标题</vt:lpstr>
      </vt:variant>
      <vt:variant>
        <vt:i4>13</vt:i4>
      </vt:variant>
    </vt:vector>
  </HeadingPairs>
  <TitlesOfParts>
    <vt:vector size="23" baseType="lpstr">
      <vt:lpstr>Arial</vt:lpstr>
      <vt:lpstr>SimSun</vt:lpstr>
      <vt:lpstr>Wingdings</vt:lpstr>
      <vt:lpstr>Wingdings 3</vt:lpstr>
      <vt:lpstr>Arial</vt:lpstr>
      <vt:lpstr>Calibri</vt:lpstr>
      <vt:lpstr>Century Gothic</vt:lpstr>
      <vt:lpstr>Microsoft YaHei</vt:lpstr>
      <vt:lpstr>Arial Unicode MS</vt:lpstr>
      <vt:lpstr>Ion</vt:lpstr>
      <vt:lpstr>Contemporary approaches to management </vt:lpstr>
      <vt:lpstr>Introduction </vt:lpstr>
      <vt:lpstr>Mission Statement </vt:lpstr>
      <vt:lpstr>Aims and Objectives of Pepsico </vt:lpstr>
      <vt:lpstr>Analysis on Pesico </vt:lpstr>
      <vt:lpstr>Financial status and Networth </vt:lpstr>
      <vt:lpstr>Corporate Social Behavior </vt:lpstr>
      <vt:lpstr>Organizational  Stakeholders </vt:lpstr>
      <vt:lpstr>Approach to leadership </vt:lpstr>
      <vt:lpstr>Ethical standpoint </vt:lpstr>
      <vt:lpstr>Teamwork </vt:lpstr>
      <vt:lpstr>Conclusion </vt:lpstr>
      <vt:lpstr>Reference pages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Laptop</cp:lastModifiedBy>
  <cp:revision>490</cp:revision>
  <dcterms:created xsi:type="dcterms:W3CDTF">2019-12-16T19:50:00Z</dcterms:created>
  <dcterms:modified xsi:type="dcterms:W3CDTF">2019-12-20T16:05:54Z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2057-11.2.0.9070</vt:lpwstr>
  </property>
</Properties>
</file>