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</p:sldIdLst>
  <p:sldSz cy="10692000" cx="7560000"/>
  <p:notesSz cx="6858000" cy="9144000"/>
  <p:embeddedFontLst>
    <p:embeddedFont>
      <p:font typeface="Akaya Kanadaka"/>
      <p:regular r:id="rId7"/>
    </p:embeddedFont>
    <p:embeddedFont>
      <p:font typeface="Paytone One"/>
      <p:regular r:id="rId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3368">
          <p15:clr>
            <a:srgbClr val="747775"/>
          </p15:clr>
        </p15:guide>
        <p15:guide id="2" pos="2381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368" orient="horz"/>
        <p:guide pos="2381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font" Target="fonts/AkayaKanadaka-regular.fntdata"/><Relationship Id="rId8" Type="http://schemas.openxmlformats.org/officeDocument/2006/relationships/font" Target="fonts/PaytoneOne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2217034" y="685800"/>
            <a:ext cx="2424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2217034" y="685800"/>
            <a:ext cx="24246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257712" y="1547778"/>
            <a:ext cx="7044600" cy="4266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257705" y="5891409"/>
            <a:ext cx="7044600" cy="164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257705" y="4471058"/>
            <a:ext cx="7044600" cy="1749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257705" y="2395696"/>
            <a:ext cx="7044600" cy="710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257705" y="2395696"/>
            <a:ext cx="3306900" cy="710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3995291" y="2395696"/>
            <a:ext cx="3306900" cy="710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257705" y="1154948"/>
            <a:ext cx="2321700" cy="1570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257705" y="2888617"/>
            <a:ext cx="2321700" cy="660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05325" y="935745"/>
            <a:ext cx="5264700" cy="8503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3780000" y="-260"/>
            <a:ext cx="3780000" cy="10692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19508" y="2563450"/>
            <a:ext cx="3344400" cy="3081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19508" y="5826865"/>
            <a:ext cx="3344400" cy="256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083839" y="1505164"/>
            <a:ext cx="3172200" cy="7681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257705" y="8794266"/>
            <a:ext cx="4959600" cy="12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257705" y="2299346"/>
            <a:ext cx="7044600" cy="4081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257705" y="6552657"/>
            <a:ext cx="7044600" cy="270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57705" y="2395696"/>
            <a:ext cx="7044600" cy="710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openxmlformats.org/officeDocument/2006/relationships/image" Target="../media/image1.png"/><Relationship Id="rId5" Type="http://schemas.openxmlformats.org/officeDocument/2006/relationships/image" Target="../media/image7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9EAD3"/>
        </a:soli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228000" y="264075"/>
            <a:ext cx="7104000" cy="569400"/>
          </a:xfrm>
          <a:prstGeom prst="rect">
            <a:avLst/>
          </a:prstGeom>
          <a:solidFill>
            <a:srgbClr val="38761D"/>
          </a:solidFill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rPr b="1" i="0" lang="en-GB" sz="2500" u="sng" cap="none" strike="noStrike">
                <a:solidFill>
                  <a:schemeClr val="lt1"/>
                </a:solidFill>
                <a:latin typeface="Akaya Kanadaka"/>
                <a:ea typeface="Akaya Kanadaka"/>
                <a:cs typeface="Akaya Kanadaka"/>
                <a:sym typeface="Akaya Kanadaka"/>
              </a:rPr>
              <a:t> HOW TO CREATE A CHART IN MICROSOFT EXCEL</a:t>
            </a:r>
            <a:endParaRPr b="1" i="0" sz="2500" u="sng" cap="none" strike="noStrike">
              <a:solidFill>
                <a:schemeClr val="lt1"/>
              </a:solidFill>
              <a:latin typeface="Akaya Kanadaka"/>
              <a:ea typeface="Akaya Kanadaka"/>
              <a:cs typeface="Akaya Kanadaka"/>
              <a:sym typeface="Akaya Kanadaka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2440896" y="1373675"/>
            <a:ext cx="1244700" cy="415500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1" i="0" lang="en-GB" sz="1500" u="none" cap="none" strike="noStrike">
                <a:solidFill>
                  <a:schemeClr val="dk1"/>
                </a:solidFill>
                <a:latin typeface="Paytone One"/>
                <a:ea typeface="Paytone One"/>
                <a:cs typeface="Paytone One"/>
                <a:sym typeface="Paytone One"/>
              </a:rPr>
              <a:t>PURPOSE</a:t>
            </a:r>
            <a:endParaRPr b="0" i="0" sz="1500" u="none" cap="none" strike="noStrike">
              <a:solidFill>
                <a:srgbClr val="000000"/>
              </a:solidFill>
              <a:latin typeface="Paytone One"/>
              <a:ea typeface="Paytone One"/>
              <a:cs typeface="Paytone One"/>
              <a:sym typeface="Paytone One"/>
            </a:endParaRPr>
          </a:p>
        </p:txBody>
      </p:sp>
      <p:cxnSp>
        <p:nvCxnSpPr>
          <p:cNvPr id="56" name="Google Shape;56;p13"/>
          <p:cNvCxnSpPr/>
          <p:nvPr/>
        </p:nvCxnSpPr>
        <p:spPr>
          <a:xfrm>
            <a:off x="3685538" y="1594625"/>
            <a:ext cx="500100" cy="12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57" name="Google Shape;57;p13"/>
          <p:cNvSpPr txBox="1"/>
          <p:nvPr/>
        </p:nvSpPr>
        <p:spPr>
          <a:xfrm>
            <a:off x="4185650" y="981125"/>
            <a:ext cx="3146400" cy="1200600"/>
          </a:xfrm>
          <a:prstGeom prst="rect">
            <a:avLst/>
          </a:prstGeom>
          <a:noFill/>
          <a:ln cap="flat" cmpd="sng" w="19050">
            <a:solidFill>
              <a:srgbClr val="274E1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 this guide, the researcher discusses how charts in Microsoft Excel can be used to display data in order to enhance comprehension and aid in decision-making at work (Few, 2012).</a:t>
            </a:r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655050" y="2312750"/>
            <a:ext cx="6249900" cy="492600"/>
          </a:xfrm>
          <a:prstGeom prst="rect">
            <a:avLst/>
          </a:prstGeom>
          <a:gradFill>
            <a:gsLst>
              <a:gs pos="0">
                <a:srgbClr val="DCECD5"/>
              </a:gs>
              <a:gs pos="100000">
                <a:srgbClr val="92BC81"/>
              </a:gs>
            </a:gsLst>
            <a:path path="circle">
              <a:fillToRect b="50%" l="50%" r="50%" t="50%"/>
            </a:path>
            <a:tileRect/>
          </a:gradFill>
          <a:ln cap="flat" cmpd="sng" w="19050">
            <a:solidFill>
              <a:srgbClr val="66666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1" lang="en-GB" sz="2000" u="sng" cap="none" strike="noStrike">
                <a:solidFill>
                  <a:srgbClr val="434343"/>
                </a:solidFill>
                <a:latin typeface="Calibri"/>
                <a:ea typeface="Calibri"/>
                <a:cs typeface="Calibri"/>
                <a:sym typeface="Calibri"/>
              </a:rPr>
              <a:t>STEP-BY-STEP PROCESS (VISUAL FLOW STYLE)</a:t>
            </a:r>
            <a:endParaRPr b="1" i="1" sz="2000" u="sng" cap="none" strike="noStrike">
              <a:solidFill>
                <a:srgbClr val="434343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9" name="Google Shape;59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726313" y="2936375"/>
            <a:ext cx="4107372" cy="954437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0" name="Google Shape;60;p13"/>
          <p:cNvSpPr/>
          <p:nvPr/>
        </p:nvSpPr>
        <p:spPr>
          <a:xfrm>
            <a:off x="154538" y="4023806"/>
            <a:ext cx="1753500" cy="359100"/>
          </a:xfrm>
          <a:prstGeom prst="roundRect">
            <a:avLst>
              <a:gd fmla="val 16667" name="adj"/>
            </a:avLst>
          </a:prstGeom>
          <a:solidFill>
            <a:srgbClr val="D0E0E3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1312"/>
              </a:spcBef>
              <a:spcAft>
                <a:spcPts val="292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Step 1: Enter the Data</a:t>
            </a:r>
            <a:endParaRPr b="1" i="1" sz="12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1" name="Google Shape;61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001056" y="4021825"/>
            <a:ext cx="1582207" cy="1438025"/>
          </a:xfrm>
          <a:prstGeom prst="rect">
            <a:avLst/>
          </a:prstGeom>
          <a:noFill/>
          <a:ln cap="flat" cmpd="sng" w="13875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2" name="Google Shape;62;p13"/>
          <p:cNvSpPr/>
          <p:nvPr/>
        </p:nvSpPr>
        <p:spPr>
          <a:xfrm>
            <a:off x="154538" y="4466800"/>
            <a:ext cx="1753500" cy="954300"/>
          </a:xfrm>
          <a:prstGeom prst="roundRect">
            <a:avLst>
              <a:gd fmla="val 16667" name="adj"/>
            </a:avLst>
          </a:prstGeom>
          <a:solidFill>
            <a:srgbClr val="D0E0E3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-230111" lvl="0" marL="333223" marR="0" rtl="0" algn="just">
              <a:lnSpc>
                <a:spcPct val="115000"/>
              </a:lnSpc>
              <a:spcBef>
                <a:spcPts val="875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Data is entered into rows and columns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0111" lvl="0" marL="333223" marR="0" rtl="0" algn="just">
              <a:lnSpc>
                <a:spcPct val="115000"/>
              </a:lnSpc>
              <a:spcBef>
                <a:spcPts val="0"/>
              </a:spcBef>
              <a:spcAft>
                <a:spcPts val="875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Headings are clearly labelled</a:t>
            </a:r>
            <a:endParaRPr b="1" i="1" sz="1000" u="sng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63" name="Google Shape;63;p13"/>
          <p:cNvCxnSpPr/>
          <p:nvPr/>
        </p:nvCxnSpPr>
        <p:spPr>
          <a:xfrm flipH="1" rot="10800000">
            <a:off x="3595211" y="4732438"/>
            <a:ext cx="334500" cy="4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64" name="Google Shape;64;p13"/>
          <p:cNvSpPr/>
          <p:nvPr/>
        </p:nvSpPr>
        <p:spPr>
          <a:xfrm>
            <a:off x="3961951" y="4042200"/>
            <a:ext cx="1753500" cy="569400"/>
          </a:xfrm>
          <a:prstGeom prst="roundRect">
            <a:avLst>
              <a:gd fmla="val 16667" name="adj"/>
            </a:avLst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Step 2: Select the Data</a:t>
            </a:r>
            <a:endParaRPr b="1" i="1" sz="12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" name="Google Shape;65;p13"/>
          <p:cNvSpPr/>
          <p:nvPr/>
        </p:nvSpPr>
        <p:spPr>
          <a:xfrm>
            <a:off x="3961951" y="4645452"/>
            <a:ext cx="1753500" cy="794100"/>
          </a:xfrm>
          <a:prstGeom prst="roundRect">
            <a:avLst>
              <a:gd fmla="val 16667" name="adj"/>
            </a:avLst>
          </a:prstGeom>
          <a:solidFill>
            <a:srgbClr val="FFF2CC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-230111" lvl="0" marL="333223" marR="0" rtl="0" algn="just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Relevant data is highlighted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0111" lvl="0" marL="333223" marR="0" rtl="0" algn="just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Headings are included for accuracy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6" name="Google Shape;66;p13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823266" y="4099413"/>
            <a:ext cx="1582200" cy="1270561"/>
          </a:xfrm>
          <a:prstGeom prst="rect">
            <a:avLst/>
          </a:prstGeom>
          <a:noFill/>
          <a:ln cap="flat" cmpd="sng" w="19050">
            <a:solidFill>
              <a:srgbClr val="6AA84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67" name="Google Shape;67;p13"/>
          <p:cNvSpPr/>
          <p:nvPr/>
        </p:nvSpPr>
        <p:spPr>
          <a:xfrm>
            <a:off x="154550" y="5940700"/>
            <a:ext cx="1524900" cy="569400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DBD4EB"/>
              </a:gs>
              <a:gs pos="100000">
                <a:srgbClr val="9080BB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Step 3: Open Insert Tab</a:t>
            </a:r>
            <a:endParaRPr b="1" i="1" sz="12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3"/>
          <p:cNvSpPr/>
          <p:nvPr/>
        </p:nvSpPr>
        <p:spPr>
          <a:xfrm>
            <a:off x="154550" y="6600300"/>
            <a:ext cx="1524900" cy="794100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DBD4EB"/>
              </a:gs>
              <a:gs pos="100000">
                <a:srgbClr val="9080BB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-230111" lvl="0" marL="333223" marR="0" rtl="0" algn="just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“Insert” tab is selected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0111" lvl="0" marL="333223" marR="0" rtl="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Chart options become available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9" name="Google Shape;69;p13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750655" y="5940705"/>
            <a:ext cx="2019250" cy="1438025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</p:pic>
      <p:cxnSp>
        <p:nvCxnSpPr>
          <p:cNvPr id="70" name="Google Shape;70;p13"/>
          <p:cNvCxnSpPr>
            <a:stCxn id="65" idx="2"/>
            <a:endCxn id="67" idx="0"/>
          </p:cNvCxnSpPr>
          <p:nvPr/>
        </p:nvCxnSpPr>
        <p:spPr>
          <a:xfrm rot="5400000">
            <a:off x="2627401" y="3729252"/>
            <a:ext cx="501000" cy="3921600"/>
          </a:xfrm>
          <a:prstGeom prst="bentConnector3">
            <a:avLst>
              <a:gd fmla="val 50015" name="adj1"/>
            </a:avLst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71" name="Google Shape;71;p13"/>
          <p:cNvCxnSpPr>
            <a:endCxn id="67" idx="0"/>
          </p:cNvCxnSpPr>
          <p:nvPr/>
        </p:nvCxnSpPr>
        <p:spPr>
          <a:xfrm flipH="1">
            <a:off x="917000" y="5691400"/>
            <a:ext cx="9300" cy="2493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72" name="Google Shape;72;p13"/>
          <p:cNvSpPr/>
          <p:nvPr/>
        </p:nvSpPr>
        <p:spPr>
          <a:xfrm>
            <a:off x="4149810" y="5932875"/>
            <a:ext cx="1403100" cy="569400"/>
          </a:xfrm>
          <a:prstGeom prst="roundRect">
            <a:avLst>
              <a:gd fmla="val 16667" name="adj"/>
            </a:avLst>
          </a:prstGeom>
          <a:solidFill>
            <a:srgbClr val="D5A6BD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Step 4: Choose Chart Type</a:t>
            </a:r>
            <a:endParaRPr b="1" i="1" sz="12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" name="Google Shape;73;p13"/>
          <p:cNvSpPr/>
          <p:nvPr/>
        </p:nvSpPr>
        <p:spPr>
          <a:xfrm>
            <a:off x="4149810" y="6592350"/>
            <a:ext cx="1403100" cy="794100"/>
          </a:xfrm>
          <a:prstGeom prst="roundRect">
            <a:avLst>
              <a:gd fmla="val 16667" name="adj"/>
            </a:avLst>
          </a:prstGeom>
          <a:solidFill>
            <a:srgbClr val="D5A6BD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-230111" lvl="0" marL="333223" marR="0" rtl="0" algn="just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Column - comparison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0111" lvl="0" marL="333223" marR="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Line - trends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0111" lvl="0" marL="333223" marR="0" rtl="0" algn="just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Pie - proportions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74" name="Google Shape;74;p13"/>
          <p:cNvCxnSpPr/>
          <p:nvPr/>
        </p:nvCxnSpPr>
        <p:spPr>
          <a:xfrm flipH="1" rot="10800000">
            <a:off x="3809041" y="6657450"/>
            <a:ext cx="334500" cy="4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pic>
        <p:nvPicPr>
          <p:cNvPr id="75" name="Google Shape;75;p13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 flipH="1">
            <a:off x="5644498" y="6147613"/>
            <a:ext cx="1841789" cy="1024200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6" name="Google Shape;76;p13"/>
          <p:cNvSpPr/>
          <p:nvPr/>
        </p:nvSpPr>
        <p:spPr>
          <a:xfrm>
            <a:off x="154550" y="7921462"/>
            <a:ext cx="1524900" cy="569400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7A7A7A"/>
              </a:gs>
              <a:gs pos="100000">
                <a:srgbClr val="393939"/>
              </a:gs>
            </a:gsLst>
            <a:lin ang="5400012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Step 5: Customise Chart</a:t>
            </a:r>
            <a:endParaRPr b="1" i="1" sz="1200" u="sng" cap="none" strike="noStrike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13"/>
          <p:cNvSpPr/>
          <p:nvPr/>
        </p:nvSpPr>
        <p:spPr>
          <a:xfrm>
            <a:off x="154550" y="8581047"/>
            <a:ext cx="1524900" cy="954300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7A7A7A"/>
              </a:gs>
              <a:gs pos="100000">
                <a:srgbClr val="393939"/>
              </a:gs>
            </a:gsLst>
            <a:lin ang="5400012" scaled="0"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-236461" lvl="0" marL="333223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2"/>
              </a:buClr>
              <a:buSzPts val="1100"/>
              <a:buFont typeface="Arial"/>
              <a:buChar char="●"/>
            </a:pPr>
            <a:r>
              <a:rPr b="0" i="0" lang="en-GB" sz="11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Add title and labels</a:t>
            </a:r>
            <a:endParaRPr b="0" i="0" sz="1100" u="none" cap="none" strike="noStrike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6461" lvl="0" marL="33322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00"/>
              <a:buFont typeface="Arial"/>
              <a:buChar char="●"/>
            </a:pPr>
            <a:r>
              <a:rPr b="0" i="0" lang="en-GB" sz="11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Adjust colours</a:t>
            </a:r>
            <a:endParaRPr b="0" i="0" sz="1100" u="none" cap="none" strike="noStrike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6461" lvl="0" marL="333223" marR="0" rtl="0" algn="l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lt2"/>
              </a:buClr>
              <a:buSzPts val="1100"/>
              <a:buFont typeface="Arial"/>
              <a:buChar char="●"/>
            </a:pPr>
            <a:r>
              <a:rPr b="0" i="0" lang="en-GB" sz="11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Improve readability</a:t>
            </a:r>
            <a:endParaRPr b="0" i="0" sz="1000" u="none" cap="none" strike="noStrike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78" name="Google Shape;78;p13"/>
          <p:cNvCxnSpPr/>
          <p:nvPr/>
        </p:nvCxnSpPr>
        <p:spPr>
          <a:xfrm flipH="1">
            <a:off x="949451" y="7409327"/>
            <a:ext cx="3921600" cy="501000"/>
          </a:xfrm>
          <a:prstGeom prst="bentConnector3">
            <a:avLst>
              <a:gd fmla="val 0" name="adj1"/>
            </a:avLst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79" name="Google Shape;79;p13"/>
          <p:cNvCxnSpPr/>
          <p:nvPr/>
        </p:nvCxnSpPr>
        <p:spPr>
          <a:xfrm flipH="1">
            <a:off x="949450" y="7672150"/>
            <a:ext cx="9300" cy="2493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pic>
        <p:nvPicPr>
          <p:cNvPr id="80" name="Google Shape;80;p13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1750650" y="7998780"/>
            <a:ext cx="2019250" cy="1438025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1" name="Google Shape;81;p13"/>
          <p:cNvSpPr/>
          <p:nvPr/>
        </p:nvSpPr>
        <p:spPr>
          <a:xfrm>
            <a:off x="4138067" y="7991000"/>
            <a:ext cx="1403100" cy="569400"/>
          </a:xfrm>
          <a:prstGeom prst="roundRect">
            <a:avLst>
              <a:gd fmla="val 16667" name="adj"/>
            </a:avLst>
          </a:prstGeom>
          <a:solidFill>
            <a:srgbClr val="A4C2F4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Step 6: Adjust Layout</a:t>
            </a:r>
            <a:endParaRPr b="1" i="1" sz="1200" u="sng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" name="Google Shape;82;p13"/>
          <p:cNvSpPr/>
          <p:nvPr/>
        </p:nvSpPr>
        <p:spPr>
          <a:xfrm>
            <a:off x="4138067" y="8650475"/>
            <a:ext cx="1403100" cy="794100"/>
          </a:xfrm>
          <a:prstGeom prst="roundRect">
            <a:avLst>
              <a:gd fmla="val 16667" name="adj"/>
            </a:avLst>
          </a:prstGeom>
          <a:solidFill>
            <a:srgbClr val="A4C2F4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66625" lIns="66625" spcFirstLastPara="1" rIns="66625" wrap="square" tIns="666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Resize and reposition the chart (Evergreen, 2019).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83" name="Google Shape;83;p13"/>
          <p:cNvCxnSpPr/>
          <p:nvPr/>
        </p:nvCxnSpPr>
        <p:spPr>
          <a:xfrm flipH="1" rot="10800000">
            <a:off x="3797298" y="8715575"/>
            <a:ext cx="334500" cy="4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pic>
        <p:nvPicPr>
          <p:cNvPr id="84" name="Google Shape;84;p13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5644499" y="8145725"/>
            <a:ext cx="1841775" cy="1144207"/>
          </a:xfrm>
          <a:prstGeom prst="rect">
            <a:avLst/>
          </a:prstGeom>
          <a:noFill/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5" name="Google Shape;85;p13"/>
          <p:cNvSpPr txBox="1"/>
          <p:nvPr/>
        </p:nvSpPr>
        <p:spPr>
          <a:xfrm>
            <a:off x="228000" y="9653050"/>
            <a:ext cx="7104000" cy="7281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 cap="flat" cmpd="sng" w="1905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1" i="1" lang="en-GB" sz="12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b="1" i="1" sz="1200" u="sng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Evergreen, S.D., 2019. </a:t>
            </a:r>
            <a:r>
              <a:rPr b="0" i="1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Effective data visualization: The right chart for the right data</a:t>
            </a: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SAGE publications.</a:t>
            </a:r>
            <a:endParaRPr b="0" i="0" sz="1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9210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●"/>
            </a:pPr>
            <a:r>
              <a:rPr b="0" i="0" lang="en-GB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Few, S., 2012. Show Me the Numbers: Designing Tables and Graphs to Enlighten/Stephen C.</a:t>
            </a:r>
            <a:endParaRPr b="0" i="0" sz="1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3"/>
          <p:cNvSpPr txBox="1"/>
          <p:nvPr/>
        </p:nvSpPr>
        <p:spPr>
          <a:xfrm>
            <a:off x="228000" y="1203663"/>
            <a:ext cx="1981500" cy="738900"/>
          </a:xfrm>
          <a:prstGeom prst="rect">
            <a:avLst/>
          </a:prstGeom>
          <a:gradFill>
            <a:gsLst>
              <a:gs pos="0">
                <a:srgbClr val="9EAFB8"/>
              </a:gs>
              <a:gs pos="100000">
                <a:srgbClr val="616D73"/>
              </a:gs>
            </a:gsLst>
            <a:path path="circle">
              <a:fillToRect b="50%" l="50%" r="50%" t="50%"/>
            </a:path>
            <a:tileRect/>
          </a:gradFill>
          <a:ln cap="flat" cmpd="sng" w="2857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1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Student Name: Abdul Aziz Khan</a:t>
            </a:r>
            <a:endParaRPr b="1" i="0" sz="1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1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Student ID:2441781</a:t>
            </a:r>
            <a:endParaRPr b="1" i="0" sz="1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