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6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10/9/2017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10/9/2017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lstStyle/>
          <a:p>
            <a:r>
              <a:rPr lang="en-GB" dirty="0"/>
              <a:t>Human Rights </a:t>
            </a:r>
          </a:p>
        </p:txBody>
      </p:sp>
      <p:sp>
        <p:nvSpPr>
          <p:cNvPr id="3" name="Subtitle 2"/>
          <p:cNvSpPr>
            <a:spLocks noGrp="1"/>
          </p:cNvSpPr>
          <p:nvPr>
            <p:ph type="subTitle" idx="1"/>
          </p:nvPr>
        </p:nvSpPr>
        <p:spPr/>
        <p:txBody>
          <a:bodyPr/>
          <a:lstStyle/>
          <a:p>
            <a:r>
              <a:rPr lang="en-GB" dirty="0"/>
              <a:t>An overview</a:t>
            </a:r>
          </a:p>
          <a:p>
            <a:endParaRPr lang="en-GB" dirty="0"/>
          </a:p>
        </p:txBody>
      </p:sp>
      <p:pic>
        <p:nvPicPr>
          <p:cNvPr id="1028" name="Picture 4" descr="Image result for human rights abuses">
            <a:extLst>
              <a:ext uri="{FF2B5EF4-FFF2-40B4-BE49-F238E27FC236}">
                <a16:creationId xmlns:a16="http://schemas.microsoft.com/office/drawing/2014/main" id="{95E5062F-D15C-458B-8744-55E9C15C9E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0507" y="1122218"/>
            <a:ext cx="1690255" cy="1870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0888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Human Rights: a recap </a:t>
            </a:r>
          </a:p>
        </p:txBody>
      </p:sp>
      <p:sp>
        <p:nvSpPr>
          <p:cNvPr id="3" name="Content Placeholder 2"/>
          <p:cNvSpPr>
            <a:spLocks noGrp="1"/>
          </p:cNvSpPr>
          <p:nvPr>
            <p:ph idx="1"/>
          </p:nvPr>
        </p:nvSpPr>
        <p:spPr/>
        <p:txBody>
          <a:bodyPr/>
          <a:lstStyle/>
          <a:p>
            <a:r>
              <a:rPr lang="en-GB" sz="4800" dirty="0"/>
              <a:t>What kind of a thing is a human right?</a:t>
            </a:r>
          </a:p>
          <a:p>
            <a:endParaRPr lang="en-GB" sz="4800" dirty="0"/>
          </a:p>
          <a:p>
            <a:pPr marL="0" indent="0">
              <a:buNone/>
            </a:pPr>
            <a:r>
              <a:rPr lang="en-GB" dirty="0"/>
              <a:t> </a:t>
            </a:r>
          </a:p>
        </p:txBody>
      </p:sp>
    </p:spTree>
    <p:extLst>
      <p:ext uri="{BB962C8B-B14F-4D97-AF65-F5344CB8AC3E}">
        <p14:creationId xmlns:p14="http://schemas.microsoft.com/office/powerpoint/2010/main" val="488848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05A2-1B9A-44CE-A8E6-307C728E3355}"/>
              </a:ext>
            </a:extLst>
          </p:cNvPr>
          <p:cNvSpPr>
            <a:spLocks noGrp="1"/>
          </p:cNvSpPr>
          <p:nvPr>
            <p:ph type="title"/>
          </p:nvPr>
        </p:nvSpPr>
        <p:spPr/>
        <p:txBody>
          <a:bodyPr/>
          <a:lstStyle/>
          <a:p>
            <a:pPr algn="ctr"/>
            <a:r>
              <a:rPr lang="en-GB" dirty="0"/>
              <a:t>Generic formulations and understandings</a:t>
            </a:r>
          </a:p>
        </p:txBody>
      </p:sp>
      <p:sp>
        <p:nvSpPr>
          <p:cNvPr id="3" name="Content Placeholder 2">
            <a:extLst>
              <a:ext uri="{FF2B5EF4-FFF2-40B4-BE49-F238E27FC236}">
                <a16:creationId xmlns:a16="http://schemas.microsoft.com/office/drawing/2014/main" id="{19CE0856-3EC6-4069-92B5-A2E9E9CA4EEC}"/>
              </a:ext>
            </a:extLst>
          </p:cNvPr>
          <p:cNvSpPr>
            <a:spLocks noGrp="1"/>
          </p:cNvSpPr>
          <p:nvPr>
            <p:ph idx="1"/>
          </p:nvPr>
        </p:nvSpPr>
        <p:spPr/>
        <p:txBody>
          <a:bodyPr>
            <a:noAutofit/>
          </a:bodyPr>
          <a:lstStyle/>
          <a:p>
            <a:r>
              <a:rPr lang="en-GB" sz="2800" dirty="0"/>
              <a:t>“Human rights are norms that help to protect all people everywhere from severe political, legal, and social abuses. Examples of human rights are the right to freedom of religion, the right to a fair trial when charged with a crime, the right not to be tortured, and the right to engage in political activity. These rights exist in morality and in law at the national and international levels” (Nickel 2014)</a:t>
            </a:r>
          </a:p>
        </p:txBody>
      </p:sp>
    </p:spTree>
    <p:extLst>
      <p:ext uri="{BB962C8B-B14F-4D97-AF65-F5344CB8AC3E}">
        <p14:creationId xmlns:p14="http://schemas.microsoft.com/office/powerpoint/2010/main" val="3292511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A2F5E-D089-4EA0-92A7-93F9C784D420}"/>
              </a:ext>
            </a:extLst>
          </p:cNvPr>
          <p:cNvSpPr>
            <a:spLocks noGrp="1"/>
          </p:cNvSpPr>
          <p:nvPr>
            <p:ph type="title"/>
          </p:nvPr>
        </p:nvSpPr>
        <p:spPr/>
        <p:txBody>
          <a:bodyPr/>
          <a:lstStyle/>
          <a:p>
            <a:pPr algn="ctr"/>
            <a:r>
              <a:rPr lang="en-GB" dirty="0"/>
              <a:t>Long standing History</a:t>
            </a:r>
          </a:p>
        </p:txBody>
      </p:sp>
      <p:sp>
        <p:nvSpPr>
          <p:cNvPr id="3" name="Content Placeholder 2">
            <a:extLst>
              <a:ext uri="{FF2B5EF4-FFF2-40B4-BE49-F238E27FC236}">
                <a16:creationId xmlns:a16="http://schemas.microsoft.com/office/drawing/2014/main" id="{ADEAAA2B-E5CF-4BE9-894A-A34B936E1E72}"/>
              </a:ext>
            </a:extLst>
          </p:cNvPr>
          <p:cNvSpPr>
            <a:spLocks noGrp="1"/>
          </p:cNvSpPr>
          <p:nvPr>
            <p:ph idx="1"/>
          </p:nvPr>
        </p:nvSpPr>
        <p:spPr/>
        <p:txBody>
          <a:bodyPr>
            <a:normAutofit/>
          </a:bodyPr>
          <a:lstStyle/>
          <a:p>
            <a:r>
              <a:rPr lang="en-GB" sz="3200" dirty="0"/>
              <a:t>“Historical sources for bills of rights include the Magna Carta (1215), the English Bill of Rights (1689), the French Declaration of the Rights of Man and the Citizen (1789), and the Bill of Rights in the United States Constitution (1791)” (ibid).</a:t>
            </a:r>
          </a:p>
        </p:txBody>
      </p:sp>
    </p:spTree>
    <p:extLst>
      <p:ext uri="{BB962C8B-B14F-4D97-AF65-F5344CB8AC3E}">
        <p14:creationId xmlns:p14="http://schemas.microsoft.com/office/powerpoint/2010/main" val="2600498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21214-318C-4509-B005-B975C5C2EBA5}"/>
              </a:ext>
            </a:extLst>
          </p:cNvPr>
          <p:cNvSpPr>
            <a:spLocks noGrp="1"/>
          </p:cNvSpPr>
          <p:nvPr>
            <p:ph type="title"/>
          </p:nvPr>
        </p:nvSpPr>
        <p:spPr/>
        <p:txBody>
          <a:bodyPr/>
          <a:lstStyle/>
          <a:p>
            <a:pPr algn="ctr"/>
            <a:r>
              <a:rPr lang="en-GB" dirty="0"/>
              <a:t>They are contentious </a:t>
            </a:r>
          </a:p>
        </p:txBody>
      </p:sp>
      <p:sp>
        <p:nvSpPr>
          <p:cNvPr id="3" name="Content Placeholder 2">
            <a:extLst>
              <a:ext uri="{FF2B5EF4-FFF2-40B4-BE49-F238E27FC236}">
                <a16:creationId xmlns:a16="http://schemas.microsoft.com/office/drawing/2014/main" id="{535FFAF4-0829-472F-B6EA-515C81ECA727}"/>
              </a:ext>
            </a:extLst>
          </p:cNvPr>
          <p:cNvSpPr>
            <a:spLocks noGrp="1"/>
          </p:cNvSpPr>
          <p:nvPr>
            <p:ph idx="1"/>
          </p:nvPr>
        </p:nvSpPr>
        <p:spPr/>
        <p:txBody>
          <a:bodyPr/>
          <a:lstStyle/>
          <a:p>
            <a:r>
              <a:rPr lang="en-GB" dirty="0"/>
              <a:t>Although, it should be noted from outset when examining Human Rights, that ‘… claims made on behalf of human rights (for example, that they are universal, or that they exist independently of legal enactment as justified moral norms) frequently provoke sceptical doubts and countering philosophical defences’ (ibid)</a:t>
            </a:r>
          </a:p>
          <a:p>
            <a:endParaRPr lang="en-GB" dirty="0"/>
          </a:p>
          <a:p>
            <a:r>
              <a:rPr lang="en-GB" dirty="0"/>
              <a:t>We will look at these ‘philosophical defences’ in a little more detail in the second section (after the break). </a:t>
            </a:r>
          </a:p>
        </p:txBody>
      </p:sp>
    </p:spTree>
    <p:extLst>
      <p:ext uri="{BB962C8B-B14F-4D97-AF65-F5344CB8AC3E}">
        <p14:creationId xmlns:p14="http://schemas.microsoft.com/office/powerpoint/2010/main" val="1811146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699A6-CFA7-47D5-B0B9-91A21C03E1E3}"/>
              </a:ext>
            </a:extLst>
          </p:cNvPr>
          <p:cNvSpPr>
            <a:spLocks noGrp="1"/>
          </p:cNvSpPr>
          <p:nvPr>
            <p:ph type="title"/>
          </p:nvPr>
        </p:nvSpPr>
        <p:spPr/>
        <p:txBody>
          <a:bodyPr/>
          <a:lstStyle/>
          <a:p>
            <a:pPr algn="ctr"/>
            <a:r>
              <a:rPr lang="en-GB" dirty="0"/>
              <a:t>Common features</a:t>
            </a:r>
          </a:p>
        </p:txBody>
      </p:sp>
      <p:sp>
        <p:nvSpPr>
          <p:cNvPr id="3" name="Content Placeholder 2">
            <a:extLst>
              <a:ext uri="{FF2B5EF4-FFF2-40B4-BE49-F238E27FC236}">
                <a16:creationId xmlns:a16="http://schemas.microsoft.com/office/drawing/2014/main" id="{2920FA1B-9A35-4F22-9F09-FFF39A708FA7}"/>
              </a:ext>
            </a:extLst>
          </p:cNvPr>
          <p:cNvSpPr>
            <a:spLocks noGrp="1"/>
          </p:cNvSpPr>
          <p:nvPr>
            <p:ph idx="1"/>
          </p:nvPr>
        </p:nvSpPr>
        <p:spPr>
          <a:xfrm>
            <a:off x="1103312" y="1205346"/>
            <a:ext cx="8946541" cy="5043054"/>
          </a:xfrm>
        </p:spPr>
        <p:txBody>
          <a:bodyPr>
            <a:normAutofit fontScale="92500" lnSpcReduction="10000"/>
          </a:bodyPr>
          <a:lstStyle/>
          <a:p>
            <a:r>
              <a:rPr lang="en-GB" dirty="0"/>
              <a:t>They (Human Rights) are very often rooted in fundamental conceptions of human agency (natural) and are also deemed ‘inalienable’.</a:t>
            </a:r>
          </a:p>
          <a:p>
            <a:endParaRPr lang="en-GB" dirty="0"/>
          </a:p>
          <a:p>
            <a:r>
              <a:rPr lang="en-GB" dirty="0"/>
              <a:t>“Inalienability does not mean that rights are absolute or can never be overridden by other considerations. Rather it means that its holder cannot lose it temporarily or permanently by bad conduct or by voluntarily giving it up. It is doubtful that all human rights are inalienable in this sense. One who endorses both human rights and imprisonment as punishment for serious crimes must hold that people's rights to freedom of movement can be forfeited temporarily or permanently by just convictions of serious crimes. Perhaps it is sufficient to say that human rights are very hard to lose” (Nickel 2014).</a:t>
            </a:r>
          </a:p>
          <a:p>
            <a:endParaRPr lang="en-GB" dirty="0"/>
          </a:p>
          <a:p>
            <a:r>
              <a:rPr lang="en-GB" dirty="0"/>
              <a:t>We will look at this notion of ‘forfeiture’ in a subsequent lecture on prison reform and prison rights as it is deemed a significant weakness in  the argument that Human rights are ‘inalienable’  </a:t>
            </a:r>
          </a:p>
        </p:txBody>
      </p:sp>
    </p:spTree>
    <p:extLst>
      <p:ext uri="{BB962C8B-B14F-4D97-AF65-F5344CB8AC3E}">
        <p14:creationId xmlns:p14="http://schemas.microsoft.com/office/powerpoint/2010/main" val="18130853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994</TotalTime>
  <Words>413</Words>
  <Application>Microsoft Office PowerPoint</Application>
  <PresentationFormat>Widescreen</PresentationFormat>
  <Paragraphs>20</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Ion</vt:lpstr>
      <vt:lpstr>Human Rights </vt:lpstr>
      <vt:lpstr>Human Rights: a recap </vt:lpstr>
      <vt:lpstr>Generic formulations and understandings</vt:lpstr>
      <vt:lpstr>Long standing History</vt:lpstr>
      <vt:lpstr>They are contentious </vt:lpstr>
      <vt:lpstr>Common features</vt:lpstr>
    </vt:vector>
  </TitlesOfParts>
  <Company>UoW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Rights</dc:title>
  <dc:creator>Julie Y. Davis</dc:creator>
  <cp:lastModifiedBy>Davis</cp:lastModifiedBy>
  <cp:revision>11</cp:revision>
  <dcterms:created xsi:type="dcterms:W3CDTF">2017-10-08T09:49:18Z</dcterms:created>
  <dcterms:modified xsi:type="dcterms:W3CDTF">2017-10-09T13:13:22Z</dcterms:modified>
</cp:coreProperties>
</file>