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Layouts/slideLayout6.xml" ContentType="application/vnd.openxmlformats-officedocument.presentationml.slideLayout+xml"/>
  <Override PartName="/ppt/theme/theme3.xml" ContentType="application/vnd.openxmlformats-officedocument.theme+xml"/>
  <Override PartName="/ppt/slideLayouts/slideLayout7.xml" ContentType="application/vnd.openxmlformats-officedocument.presentationml.slideLayout+xml"/>
  <Override PartName="/ppt/theme/theme4.xml" ContentType="application/vnd.openxmlformats-officedocument.theme+xml"/>
  <Override PartName="/ppt/slideLayouts/slideLayout8.xml" ContentType="application/vnd.openxmlformats-officedocument.presentationml.slideLayout+xml"/>
  <Override PartName="/ppt/theme/theme5.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6.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7.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8.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9.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10.xml" ContentType="application/vnd.openxmlformats-officedocument.theme+xml"/>
  <Override PartName="/ppt/slideLayouts/slideLayout28.xml" ContentType="application/vnd.openxmlformats-officedocument.presentationml.slideLayout+xml"/>
  <Override PartName="/ppt/theme/theme11.xml" ContentType="application/vnd.openxmlformats-officedocument.theme+xml"/>
  <Override PartName="/ppt/slideLayouts/slideLayout29.xml" ContentType="application/vnd.openxmlformats-officedocument.presentationml.slideLayout+xml"/>
  <Override PartName="/ppt/theme/theme12.xml" ContentType="application/vnd.openxmlformats-officedocument.theme+xml"/>
  <Override PartName="/ppt/slideLayouts/slideLayout30.xml" ContentType="application/vnd.openxmlformats-officedocument.presentationml.slideLayout+xml"/>
  <Override PartName="/ppt/theme/theme13.xml" ContentType="application/vnd.openxmlformats-officedocument.theme+xml"/>
  <Override PartName="/ppt/slideLayouts/slideLayout31.xml" ContentType="application/vnd.openxmlformats-officedocument.presentationml.slideLayout+xml"/>
  <Override PartName="/ppt/theme/theme14.xml" ContentType="application/vnd.openxmlformats-officedocument.theme+xml"/>
  <Override PartName="/ppt/slideLayouts/slideLayout32.xml" ContentType="application/vnd.openxmlformats-officedocument.presentationml.slideLayout+xml"/>
  <Override PartName="/ppt/theme/theme15.xml" ContentType="application/vnd.openxmlformats-officedocument.theme+xml"/>
  <Override PartName="/ppt/slideLayouts/slideLayout33.xml" ContentType="application/vnd.openxmlformats-officedocument.presentationml.slideLayout+xml"/>
  <Override PartName="/ppt/theme/theme16.xml" ContentType="application/vnd.openxmlformats-officedocument.theme+xml"/>
  <Override PartName="/ppt/slideLayouts/slideLayout34.xml" ContentType="application/vnd.openxmlformats-officedocument.presentationml.slideLayout+xml"/>
  <Override PartName="/ppt/theme/theme17.xml" ContentType="application/vnd.openxmlformats-officedocument.theme+xml"/>
  <Override PartName="/ppt/slideLayouts/slideLayout35.xml" ContentType="application/vnd.openxmlformats-officedocument.presentationml.slideLayout+xml"/>
  <Override PartName="/ppt/theme/theme18.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8" r:id="rId5"/>
    <p:sldMasterId id="2147483680" r:id="rId6"/>
    <p:sldMasterId id="2147483682" r:id="rId7"/>
    <p:sldMasterId id="2147483684" r:id="rId8"/>
    <p:sldMasterId id="2147483686" r:id="rId9"/>
    <p:sldMasterId id="2147483689" r:id="rId10"/>
    <p:sldMasterId id="2147483692" r:id="rId11"/>
    <p:sldMasterId id="2147483699" r:id="rId12"/>
    <p:sldMasterId id="2147483705" r:id="rId13"/>
    <p:sldMasterId id="2147483710" r:id="rId14"/>
    <p:sldMasterId id="2147483712" r:id="rId15"/>
    <p:sldMasterId id="2147483714" r:id="rId16"/>
    <p:sldMasterId id="2147483716" r:id="rId17"/>
    <p:sldMasterId id="2147483718" r:id="rId18"/>
    <p:sldMasterId id="2147483720" r:id="rId19"/>
    <p:sldMasterId id="2147483722" r:id="rId20"/>
    <p:sldMasterId id="2147483724" r:id="rId21"/>
    <p:sldMasterId id="2147483726" r:id="rId22"/>
  </p:sldMasterIdLst>
  <p:notesMasterIdLst>
    <p:notesMasterId r:id="rId53"/>
  </p:notesMasterIdLst>
  <p:sldIdLst>
    <p:sldId id="392" r:id="rId23"/>
    <p:sldId id="256" r:id="rId24"/>
    <p:sldId id="385" r:id="rId25"/>
    <p:sldId id="369" r:id="rId26"/>
    <p:sldId id="374" r:id="rId27"/>
    <p:sldId id="370" r:id="rId28"/>
    <p:sldId id="371" r:id="rId29"/>
    <p:sldId id="372" r:id="rId30"/>
    <p:sldId id="373" r:id="rId31"/>
    <p:sldId id="375" r:id="rId32"/>
    <p:sldId id="376" r:id="rId33"/>
    <p:sldId id="377" r:id="rId34"/>
    <p:sldId id="380" r:id="rId35"/>
    <p:sldId id="381" r:id="rId36"/>
    <p:sldId id="391" r:id="rId37"/>
    <p:sldId id="264" r:id="rId38"/>
    <p:sldId id="270" r:id="rId39"/>
    <p:sldId id="383" r:id="rId40"/>
    <p:sldId id="382" r:id="rId41"/>
    <p:sldId id="267" r:id="rId42"/>
    <p:sldId id="268" r:id="rId43"/>
    <p:sldId id="274" r:id="rId44"/>
    <p:sldId id="275" r:id="rId45"/>
    <p:sldId id="384" r:id="rId46"/>
    <p:sldId id="386" r:id="rId47"/>
    <p:sldId id="387" r:id="rId48"/>
    <p:sldId id="388" r:id="rId49"/>
    <p:sldId id="389" r:id="rId50"/>
    <p:sldId id="390" r:id="rId51"/>
    <p:sldId id="352" r:id="rId5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A82357-1580-140C-1274-E9EA949C3D7E}" v="201" dt="2023-09-20T11:31:45.501"/>
    <p1510:client id="{3C4E73CD-4AAE-43A2-AB4B-67AC9BE61C89}" v="34" dt="2023-06-11T22:13:46.097"/>
    <p1510:client id="{DD709759-AD5C-7A71-8D81-8A21F84CA249}" v="50" dt="2023-06-12T10:46:32.9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85" autoAdjust="0"/>
    <p:restoredTop sz="94660"/>
  </p:normalViewPr>
  <p:slideViewPr>
    <p:cSldViewPr snapToGrid="0">
      <p:cViewPr varScale="1">
        <p:scale>
          <a:sx n="60" d="100"/>
          <a:sy n="60" d="100"/>
        </p:scale>
        <p:origin x="79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4.xml"/><Relationship Id="rId39" Type="http://schemas.openxmlformats.org/officeDocument/2006/relationships/slide" Target="slides/slide17.xml"/><Relationship Id="rId21" Type="http://schemas.openxmlformats.org/officeDocument/2006/relationships/slideMaster" Target="slideMasters/slideMaster18.xml"/><Relationship Id="rId34" Type="http://schemas.openxmlformats.org/officeDocument/2006/relationships/slide" Target="slides/slide12.xml"/><Relationship Id="rId42" Type="http://schemas.openxmlformats.org/officeDocument/2006/relationships/slide" Target="slides/slide20.xml"/><Relationship Id="rId47" Type="http://schemas.openxmlformats.org/officeDocument/2006/relationships/slide" Target="slides/slide25.xml"/><Relationship Id="rId50" Type="http://schemas.openxmlformats.org/officeDocument/2006/relationships/slide" Target="slides/slide28.xml"/><Relationship Id="rId55"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7.xml"/><Relationship Id="rId11" Type="http://schemas.openxmlformats.org/officeDocument/2006/relationships/slideMaster" Target="slideMasters/slideMaster8.xml"/><Relationship Id="rId24" Type="http://schemas.openxmlformats.org/officeDocument/2006/relationships/slide" Target="slides/slide2.xml"/><Relationship Id="rId32" Type="http://schemas.openxmlformats.org/officeDocument/2006/relationships/slide" Target="slides/slide10.xml"/><Relationship Id="rId37" Type="http://schemas.openxmlformats.org/officeDocument/2006/relationships/slide" Target="slides/slide15.xml"/><Relationship Id="rId40" Type="http://schemas.openxmlformats.org/officeDocument/2006/relationships/slide" Target="slides/slide18.xml"/><Relationship Id="rId45" Type="http://schemas.openxmlformats.org/officeDocument/2006/relationships/slide" Target="slides/slide23.xml"/><Relationship Id="rId53" Type="http://schemas.openxmlformats.org/officeDocument/2006/relationships/notesMaster" Target="notesMasters/notesMaster1.xml"/><Relationship Id="rId58" Type="http://schemas.microsoft.com/office/2015/10/relationships/revisionInfo" Target="revisionInfo.xml"/><Relationship Id="rId5" Type="http://schemas.openxmlformats.org/officeDocument/2006/relationships/slideMaster" Target="slideMasters/slideMaster2.xml"/><Relationship Id="rId19" Type="http://schemas.openxmlformats.org/officeDocument/2006/relationships/slideMaster" Target="slideMasters/slideMaster16.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5.xml"/><Relationship Id="rId30" Type="http://schemas.openxmlformats.org/officeDocument/2006/relationships/slide" Target="slides/slide8.xml"/><Relationship Id="rId35" Type="http://schemas.openxmlformats.org/officeDocument/2006/relationships/slide" Target="slides/slide13.xml"/><Relationship Id="rId43" Type="http://schemas.openxmlformats.org/officeDocument/2006/relationships/slide" Target="slides/slide21.xml"/><Relationship Id="rId48" Type="http://schemas.openxmlformats.org/officeDocument/2006/relationships/slide" Target="slides/slide26.xml"/><Relationship Id="rId56" Type="http://schemas.openxmlformats.org/officeDocument/2006/relationships/theme" Target="theme/theme1.xml"/><Relationship Id="rId8" Type="http://schemas.openxmlformats.org/officeDocument/2006/relationships/slideMaster" Target="slideMasters/slideMaster5.xml"/><Relationship Id="rId51" Type="http://schemas.openxmlformats.org/officeDocument/2006/relationships/slide" Target="slides/slide29.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3.xml"/><Relationship Id="rId33" Type="http://schemas.openxmlformats.org/officeDocument/2006/relationships/slide" Target="slides/slide11.xml"/><Relationship Id="rId38" Type="http://schemas.openxmlformats.org/officeDocument/2006/relationships/slide" Target="slides/slide16.xml"/><Relationship Id="rId46" Type="http://schemas.openxmlformats.org/officeDocument/2006/relationships/slide" Target="slides/slide24.xml"/><Relationship Id="rId20" Type="http://schemas.openxmlformats.org/officeDocument/2006/relationships/slideMaster" Target="slideMasters/slideMaster17.xml"/><Relationship Id="rId41" Type="http://schemas.openxmlformats.org/officeDocument/2006/relationships/slide" Target="slides/slide19.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1.xml"/><Relationship Id="rId28" Type="http://schemas.openxmlformats.org/officeDocument/2006/relationships/slide" Target="slides/slide6.xml"/><Relationship Id="rId36" Type="http://schemas.openxmlformats.org/officeDocument/2006/relationships/slide" Target="slides/slide14.xml"/><Relationship Id="rId49" Type="http://schemas.openxmlformats.org/officeDocument/2006/relationships/slide" Target="slides/slide27.xml"/><Relationship Id="rId57" Type="http://schemas.openxmlformats.org/officeDocument/2006/relationships/tableStyles" Target="tableStyles.xml"/><Relationship Id="rId10" Type="http://schemas.openxmlformats.org/officeDocument/2006/relationships/slideMaster" Target="slideMasters/slideMaster7.xml"/><Relationship Id="rId31" Type="http://schemas.openxmlformats.org/officeDocument/2006/relationships/slide" Target="slides/slide9.xml"/><Relationship Id="rId44" Type="http://schemas.openxmlformats.org/officeDocument/2006/relationships/slide" Target="slides/slide22.xml"/><Relationship Id="rId52" Type="http://schemas.openxmlformats.org/officeDocument/2006/relationships/slide" Target="slides/slide3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CBC334-529B-4145-A08F-36F858F6B673}" type="datetimeFigureOut">
              <a:rPr lang="en-GB" smtClean="0"/>
              <a:t>17/06/2024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51574A-7CB0-44B4-915C-B877BCF42F93}" type="slidenum">
              <a:rPr lang="en-GB" smtClean="0"/>
              <a:t>‹#›</a:t>
            </a:fld>
            <a:endParaRPr lang="en-GB"/>
          </a:p>
        </p:txBody>
      </p:sp>
    </p:spTree>
    <p:extLst>
      <p:ext uri="{BB962C8B-B14F-4D97-AF65-F5344CB8AC3E}">
        <p14:creationId xmlns:p14="http://schemas.microsoft.com/office/powerpoint/2010/main" val="2665098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 information should be recorded</a:t>
            </a:r>
          </a:p>
          <a:p>
            <a:r>
              <a:rPr lang="en-GB" dirty="0"/>
              <a:t>Decisions</a:t>
            </a:r>
          </a:p>
          <a:p>
            <a:r>
              <a:rPr lang="en-GB" dirty="0"/>
              <a:t>Timescales</a:t>
            </a:r>
          </a:p>
          <a:p>
            <a:r>
              <a:rPr lang="en-GB" dirty="0"/>
              <a:t>Be prompt</a:t>
            </a:r>
          </a:p>
        </p:txBody>
      </p:sp>
      <p:sp>
        <p:nvSpPr>
          <p:cNvPr id="4" name="Slide Number Placeholder 3"/>
          <p:cNvSpPr>
            <a:spLocks noGrp="1"/>
          </p:cNvSpPr>
          <p:nvPr>
            <p:ph type="sldNum" sz="quarter" idx="5"/>
          </p:nvPr>
        </p:nvSpPr>
        <p:spPr/>
        <p:txBody>
          <a:bodyPr/>
          <a:lstStyle/>
          <a:p>
            <a:fld id="{6651574A-7CB0-44B4-915C-B877BCF42F93}" type="slidenum">
              <a:rPr lang="en-GB" smtClean="0"/>
              <a:t>8</a:t>
            </a:fld>
            <a:endParaRPr lang="en-GB"/>
          </a:p>
        </p:txBody>
      </p:sp>
    </p:spTree>
    <p:extLst>
      <p:ext uri="{BB962C8B-B14F-4D97-AF65-F5344CB8AC3E}">
        <p14:creationId xmlns:p14="http://schemas.microsoft.com/office/powerpoint/2010/main" val="18599033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Barriers to reporting or referring</a:t>
            </a:r>
          </a:p>
        </p:txBody>
      </p:sp>
      <p:sp>
        <p:nvSpPr>
          <p:cNvPr id="4" name="Slide Number Placeholder 3"/>
          <p:cNvSpPr>
            <a:spLocks noGrp="1"/>
          </p:cNvSpPr>
          <p:nvPr>
            <p:ph type="sldNum" sz="quarter" idx="5"/>
          </p:nvPr>
        </p:nvSpPr>
        <p:spPr/>
        <p:txBody>
          <a:bodyPr/>
          <a:lstStyle/>
          <a:p>
            <a:fld id="{6651574A-7CB0-44B4-915C-B877BCF42F93}" type="slidenum">
              <a:rPr lang="en-GB" smtClean="0"/>
              <a:t>9</a:t>
            </a:fld>
            <a:endParaRPr lang="en-GB"/>
          </a:p>
        </p:txBody>
      </p:sp>
    </p:spTree>
    <p:extLst>
      <p:ext uri="{BB962C8B-B14F-4D97-AF65-F5344CB8AC3E}">
        <p14:creationId xmlns:p14="http://schemas.microsoft.com/office/powerpoint/2010/main" val="13847052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Things to consider when a disclosure is made</a:t>
            </a:r>
          </a:p>
        </p:txBody>
      </p:sp>
      <p:sp>
        <p:nvSpPr>
          <p:cNvPr id="4" name="Slide Number Placeholder 3"/>
          <p:cNvSpPr>
            <a:spLocks noGrp="1"/>
          </p:cNvSpPr>
          <p:nvPr>
            <p:ph type="sldNum" sz="quarter" idx="5"/>
          </p:nvPr>
        </p:nvSpPr>
        <p:spPr/>
        <p:txBody>
          <a:bodyPr/>
          <a:lstStyle/>
          <a:p>
            <a:fld id="{6651574A-7CB0-44B4-915C-B877BCF42F93}" type="slidenum">
              <a:rPr lang="en-GB" smtClean="0"/>
              <a:t>10</a:t>
            </a:fld>
            <a:endParaRPr lang="en-GB"/>
          </a:p>
        </p:txBody>
      </p:sp>
    </p:spTree>
    <p:extLst>
      <p:ext uri="{BB962C8B-B14F-4D97-AF65-F5344CB8AC3E}">
        <p14:creationId xmlns:p14="http://schemas.microsoft.com/office/powerpoint/2010/main" val="3263262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Settings are required to appoint an appropriate senior member of staff who has overall responsibility for overseeing all processes, policies and procedures with regards to safeguarding and child protection concerns within the setting, This person is referred to as the Designated Safeguarding Officer. However it is vital to remember that Safeguarding is EVERYONES responsibility. It is worth noting here that there is a drive to make it an offence if it is identified that where a child has suffered serious child abuse, resulting in death or serious injury, any individuals who may have known or suspected and failed to act upon those concerns or information can be prosecuted. This puts an even bigger responsibility on practitioners to report.  </a:t>
            </a:r>
          </a:p>
          <a:p>
            <a:r>
              <a:rPr lang="en-GB" dirty="0"/>
              <a:t>All stakeholders should be made aware of who the Designated Safeguarding Officer for the setting is and how they can be contacted.</a:t>
            </a:r>
          </a:p>
          <a:p>
            <a:r>
              <a:rPr lang="en-GB" dirty="0"/>
              <a:t>Some of the key responsibilities of the DSO are</a:t>
            </a:r>
          </a:p>
          <a:p>
            <a:pPr marL="171450" indent="-171450">
              <a:buFont typeface="Arial" panose="020B0604020202020204" pitchFamily="34" charset="0"/>
              <a:buChar char="•"/>
            </a:pPr>
            <a:r>
              <a:rPr lang="en-GB" dirty="0"/>
              <a:t>Take a lead role in developing and reviewing all of the settings safeguarding and child protection policies and procedures.</a:t>
            </a:r>
          </a:p>
          <a:p>
            <a:pPr marL="171450" indent="-171450">
              <a:buFont typeface="Arial" panose="020B0604020202020204" pitchFamily="34" charset="0"/>
              <a:buChar char="•"/>
            </a:pPr>
            <a:r>
              <a:rPr lang="en-GB" dirty="0"/>
              <a:t>Take a lead role in implementing the settings safeguarding and child protection policies and procedures: ensuring all safeguarding and child protection issues concerning children and young people who take part in the settings activities are responded to appropriately and effectively.</a:t>
            </a:r>
          </a:p>
          <a:p>
            <a:pPr marL="171450" indent="-171450">
              <a:buFont typeface="Arial" panose="020B0604020202020204" pitchFamily="34" charset="0"/>
              <a:buChar char="•"/>
            </a:pPr>
            <a:r>
              <a:rPr lang="en-GB" dirty="0"/>
              <a:t>Make sure that everyone working or volunteering with or for children and young people at the setting, including the board of trustees/management committee members, understands the safeguarding and child protection policy and procedures and knows what to do if they have concerns about a child’s welfare. </a:t>
            </a:r>
          </a:p>
          <a:p>
            <a:pPr marL="171450" indent="-171450">
              <a:buFont typeface="Arial" panose="020B0604020202020204" pitchFamily="34" charset="0"/>
              <a:buChar char="•"/>
            </a:pPr>
            <a:r>
              <a:rPr lang="en-GB" dirty="0"/>
              <a:t>Make sure children and young people who are involved in activities at the setting and their parents know who they can talk to if they have a welfare concern and understand what action the organisation will take in response</a:t>
            </a:r>
          </a:p>
          <a:p>
            <a:pPr marL="171450" indent="-171450">
              <a:buFont typeface="Arial" panose="020B0604020202020204" pitchFamily="34" charset="0"/>
              <a:buChar char="•"/>
            </a:pPr>
            <a:r>
              <a:rPr lang="en-GB" dirty="0"/>
              <a:t>Receive and record information from anyone who has concerns about a child who takes part in the settings activities, this should be done in </a:t>
            </a:r>
            <a:r>
              <a:rPr lang="en-GB" dirty="0" err="1"/>
              <a:t>accordanc</a:t>
            </a:r>
            <a:r>
              <a:rPr lang="en-GB" dirty="0"/>
              <a:t> with settings policies and procedures and statutory requirements. </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D9399B2C-7B7B-4923-858F-7136BA3138C5}" type="slidenum">
              <a:rPr lang="en-GB" smtClean="0"/>
              <a:t>16</a:t>
            </a:fld>
            <a:endParaRPr lang="en-GB"/>
          </a:p>
        </p:txBody>
      </p:sp>
    </p:spTree>
    <p:extLst>
      <p:ext uri="{BB962C8B-B14F-4D97-AF65-F5344CB8AC3E}">
        <p14:creationId xmlns:p14="http://schemas.microsoft.com/office/powerpoint/2010/main" val="3199595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Take the lead on responding to information that may constitute a child protection concern, including a concern that an adult involved with the setting may present a risk to children or young people. This includes: </a:t>
            </a:r>
          </a:p>
          <a:p>
            <a:pPr marL="228600" indent="-228600">
              <a:buFont typeface="Arial" panose="020B0604020202020204" pitchFamily="34" charset="0"/>
              <a:buAutoNum type="alphaLcPeriod"/>
            </a:pPr>
            <a:r>
              <a:rPr lang="en-GB" dirty="0"/>
              <a:t>assessing and clarifying the information </a:t>
            </a:r>
          </a:p>
          <a:p>
            <a:pPr marL="228600" indent="-228600">
              <a:buFont typeface="Arial" panose="020B0604020202020204" pitchFamily="34" charset="0"/>
              <a:buAutoNum type="alphaLcPeriod"/>
            </a:pPr>
            <a:r>
              <a:rPr lang="en-GB" dirty="0"/>
              <a:t>making referrals to statutory organisations as appropriate </a:t>
            </a:r>
          </a:p>
          <a:p>
            <a:pPr marL="228600" indent="-228600">
              <a:buFont typeface="Arial" panose="020B0604020202020204" pitchFamily="34" charset="0"/>
              <a:buAutoNum type="alphaLcPeriod"/>
            </a:pPr>
            <a:r>
              <a:rPr lang="en-GB" dirty="0"/>
              <a:t>consulting with and informing the relevant members of the organisation’s management and </a:t>
            </a:r>
          </a:p>
          <a:p>
            <a:pPr marL="228600" indent="-228600">
              <a:buFont typeface="Arial" panose="020B0604020202020204" pitchFamily="34" charset="0"/>
              <a:buAutoNum type="alphaLcPeriod"/>
            </a:pPr>
            <a:r>
              <a:rPr lang="en-GB" dirty="0"/>
              <a:t>following the organisation’s safeguarding policy and procedures. </a:t>
            </a:r>
          </a:p>
          <a:p>
            <a:pPr marL="171450" indent="-171450">
              <a:buFont typeface="Arial" panose="020B0604020202020204" pitchFamily="34" charset="0"/>
              <a:buChar char="•"/>
            </a:pPr>
            <a:r>
              <a:rPr lang="en-GB" dirty="0"/>
              <a:t>Liaise with other agencies on safeguarding concerns, this can involve passing on information to and receiving information from statutory child protection agencies such as: </a:t>
            </a:r>
          </a:p>
          <a:p>
            <a:pPr marL="228600" indent="-228600">
              <a:buFont typeface="Arial" panose="020B0604020202020204" pitchFamily="34" charset="0"/>
              <a:buAutoNum type="alphaLcPeriod"/>
            </a:pPr>
            <a:r>
              <a:rPr lang="en-GB" dirty="0"/>
              <a:t>the regional safeguarding boards</a:t>
            </a:r>
          </a:p>
          <a:p>
            <a:pPr marL="0" indent="0">
              <a:buFont typeface="Arial" panose="020B0604020202020204" pitchFamily="34" charset="0"/>
              <a:buNone/>
            </a:pPr>
            <a:r>
              <a:rPr lang="en-GB" dirty="0"/>
              <a:t>b. the police and</a:t>
            </a:r>
          </a:p>
          <a:p>
            <a:pPr marL="0" indent="0">
              <a:buFont typeface="Arial" panose="020B0604020202020204" pitchFamily="34" charset="0"/>
              <a:buNone/>
            </a:pPr>
            <a:r>
              <a:rPr lang="en-GB" dirty="0"/>
              <a:t>c. Social services</a:t>
            </a:r>
          </a:p>
          <a:p>
            <a:pPr marL="0" indent="0">
              <a:buFont typeface="Arial" panose="020B0604020202020204" pitchFamily="34" charset="0"/>
              <a:buNone/>
            </a:pPr>
            <a:r>
              <a:rPr lang="en-GB" dirty="0"/>
              <a:t>This includes making formal referrals to agencies when necessary.</a:t>
            </a:r>
          </a:p>
          <a:p>
            <a:pPr marL="171450" indent="-171450">
              <a:buFont typeface="Arial" panose="020B0604020202020204" pitchFamily="34" charset="0"/>
              <a:buChar char="•"/>
            </a:pPr>
            <a:r>
              <a:rPr lang="en-GB" dirty="0"/>
              <a:t>Store and retain all safeguarding records according to legal requirements and the organisation’s safeguarding and child protection policy and procedures. </a:t>
            </a:r>
          </a:p>
          <a:p>
            <a:pPr marL="171450" indent="-171450">
              <a:buFont typeface="Arial" panose="020B0604020202020204" pitchFamily="34" charset="0"/>
              <a:buChar char="•"/>
            </a:pPr>
            <a:r>
              <a:rPr lang="en-GB" dirty="0"/>
              <a:t>Work closely with the management committee/board of trustees and senior safeguarding lead,  to ensure they are kept up to date with safeguarding issues and are fully informed of any concerns about organisational safeguarding and child protection practice. Report regularly to the management committee/board of trustees on issues relating to safeguarding and child protection</a:t>
            </a:r>
          </a:p>
          <a:p>
            <a:pPr marL="171450" indent="-171450">
              <a:buFont typeface="Arial" panose="020B0604020202020204" pitchFamily="34" charset="0"/>
              <a:buChar char="•"/>
            </a:pPr>
            <a:r>
              <a:rPr lang="en-GB" dirty="0"/>
              <a:t>ensure that child protection is seen as an ongoing priority issue and that safeguarding and child protection requirements are being followed at all levels of the organisation.</a:t>
            </a:r>
          </a:p>
          <a:p>
            <a:pPr marL="171450" indent="-171450">
              <a:buFont typeface="Arial" panose="020B0604020202020204" pitchFamily="34" charset="0"/>
              <a:buChar char="•"/>
            </a:pPr>
            <a:r>
              <a:rPr lang="en-GB" dirty="0"/>
              <a:t>Be familiar with and work within inter-agency child protection procedures developed by the local child protection agencies. </a:t>
            </a:r>
          </a:p>
          <a:p>
            <a:pPr marL="171450" indent="-171450">
              <a:buFont typeface="Arial" panose="020B0604020202020204" pitchFamily="34" charset="0"/>
              <a:buChar char="•"/>
            </a:pPr>
            <a:r>
              <a:rPr lang="en-GB" dirty="0"/>
              <a:t>Be familiar with issues relating to child protection and abuse, and keep up to date with new developments in this area. </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dirty="0"/>
              <a:t>Some other responsibilities are that the DSO Attend regular training in issues relevant to child protection and share knowledge from that training with everyone who works or volunteers with or for children and young people</a:t>
            </a:r>
          </a:p>
          <a:p>
            <a:pPr marL="171450" indent="-171450">
              <a:buFont typeface="Arial" panose="020B0604020202020204" pitchFamily="34" charset="0"/>
              <a:buChar char="•"/>
            </a:pPr>
            <a:r>
              <a:rPr lang="en-GB" dirty="0"/>
              <a:t>Attend team meetings, supervision sessions and management meetings as arranged</a:t>
            </a:r>
          </a:p>
          <a:p>
            <a:pPr marL="171450" indent="-171450">
              <a:buFont typeface="Arial" panose="020B0604020202020204" pitchFamily="34" charset="0"/>
              <a:buChar char="•"/>
            </a:pPr>
            <a:r>
              <a:rPr lang="en-GB" dirty="0"/>
              <a:t>Work flexibly as may be required and carry out any other reasonable duties. </a:t>
            </a:r>
          </a:p>
          <a:p>
            <a:pPr marL="171450" indent="-171450">
              <a:buFont typeface="Arial" panose="020B0604020202020204" pitchFamily="34" charset="0"/>
              <a:buChar char="•"/>
            </a:pPr>
            <a:r>
              <a:rPr lang="en-GB" dirty="0"/>
              <a:t>Ensure that all staff have the correct and up to date DBS checks in place</a:t>
            </a:r>
          </a:p>
        </p:txBody>
      </p:sp>
      <p:sp>
        <p:nvSpPr>
          <p:cNvPr id="4" name="Slide Number Placeholder 3"/>
          <p:cNvSpPr>
            <a:spLocks noGrp="1"/>
          </p:cNvSpPr>
          <p:nvPr>
            <p:ph type="sldNum" sz="quarter" idx="5"/>
          </p:nvPr>
        </p:nvSpPr>
        <p:spPr/>
        <p:txBody>
          <a:bodyPr/>
          <a:lstStyle/>
          <a:p>
            <a:fld id="{D9399B2C-7B7B-4923-858F-7136BA3138C5}" type="slidenum">
              <a:rPr lang="en-GB" smtClean="0"/>
              <a:t>17</a:t>
            </a:fld>
            <a:endParaRPr lang="en-GB"/>
          </a:p>
        </p:txBody>
      </p:sp>
    </p:spTree>
    <p:extLst>
      <p:ext uri="{BB962C8B-B14F-4D97-AF65-F5344CB8AC3E}">
        <p14:creationId xmlns:p14="http://schemas.microsoft.com/office/powerpoint/2010/main" val="39834312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Policy informs our practice, clearly outlining what our responsibilities are and how to go about undertaking though those responsibilities in a clear, concise, structured and effective way. Policies which are robust, considered, well written, detailed and comprehensive will make certain that approaches to safeguarding, protecting children and promoting outcomes are effective. Policy should inform, instruct and guide us in our approaches to effective practice. Consistency.</a:t>
            </a:r>
          </a:p>
        </p:txBody>
      </p:sp>
      <p:sp>
        <p:nvSpPr>
          <p:cNvPr id="4" name="Slide Number Placeholder 3"/>
          <p:cNvSpPr>
            <a:spLocks noGrp="1"/>
          </p:cNvSpPr>
          <p:nvPr>
            <p:ph type="sldNum" sz="quarter" idx="5"/>
          </p:nvPr>
        </p:nvSpPr>
        <p:spPr/>
        <p:txBody>
          <a:bodyPr/>
          <a:lstStyle/>
          <a:p>
            <a:fld id="{D9399B2C-7B7B-4923-858F-7136BA3138C5}" type="slidenum">
              <a:rPr lang="en-GB" smtClean="0"/>
              <a:t>20</a:t>
            </a:fld>
            <a:endParaRPr lang="en-GB"/>
          </a:p>
        </p:txBody>
      </p:sp>
    </p:spTree>
    <p:extLst>
      <p:ext uri="{BB962C8B-B14F-4D97-AF65-F5344CB8AC3E}">
        <p14:creationId xmlns:p14="http://schemas.microsoft.com/office/powerpoint/2010/main" val="1927267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Ensuring that the setting has clear, concise, and robust safeguarding policies and procedures are in place and accessible to all, ensuring that staff and families are aware of policies and procedures, key roles and responsibilities, with regards to safeguarding including but not limited to recognising, recording, reporting and referring, confidentiality, GDPR, </a:t>
            </a:r>
          </a:p>
          <a:p>
            <a:pPr marL="171450" indent="-171450">
              <a:buFont typeface="Arial" panose="020B0604020202020204" pitchFamily="34" charset="0"/>
              <a:buChar char="•"/>
            </a:pPr>
            <a:r>
              <a:rPr lang="en-GB" dirty="0"/>
              <a:t>Establish and maintain effective relationships based on trust and mutual respect with children, families and key partners</a:t>
            </a:r>
          </a:p>
          <a:p>
            <a:pPr marL="171450" indent="-171450">
              <a:buFont typeface="Arial" panose="020B0604020202020204" pitchFamily="34" charset="0"/>
              <a:buChar char="•"/>
            </a:pPr>
            <a:r>
              <a:rPr lang="en-GB" dirty="0"/>
              <a:t>Establish and maintain effective, open, two-way, honest communication between key partners, considering preferred and most appropriate methods, styles and languages</a:t>
            </a:r>
          </a:p>
          <a:p>
            <a:pPr marL="171450" indent="-171450">
              <a:buFont typeface="Arial" panose="020B0604020202020204" pitchFamily="34" charset="0"/>
              <a:buChar char="•"/>
            </a:pPr>
            <a:r>
              <a:rPr lang="en-GB" dirty="0"/>
              <a:t>Establish and maintain an in-depth and comprehensive knowledge and understanding on all issues surrounding child development,  safeguarding and child abuse, from recognising signs, recording information, reporting concerns and referral processes as well as factors that can cause, lead to or influence child abuse.</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D9399B2C-7B7B-4923-858F-7136BA3138C5}" type="slidenum">
              <a:rPr lang="en-GB" smtClean="0"/>
              <a:t>21</a:t>
            </a:fld>
            <a:endParaRPr lang="en-GB"/>
          </a:p>
        </p:txBody>
      </p:sp>
    </p:spTree>
    <p:extLst>
      <p:ext uri="{BB962C8B-B14F-4D97-AF65-F5344CB8AC3E}">
        <p14:creationId xmlns:p14="http://schemas.microsoft.com/office/powerpoint/2010/main" val="27941149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Creating a culture where everyone is responsible for safeguarding, it is not acceptable to assume someone else will identify, record, report or refer. </a:t>
            </a:r>
          </a:p>
          <a:p>
            <a:pPr marL="171450" indent="-171450">
              <a:buFont typeface="Arial" panose="020B0604020202020204" pitchFamily="34" charset="0"/>
              <a:buChar char="•"/>
            </a:pPr>
            <a:r>
              <a:rPr lang="en-GB" dirty="0"/>
              <a:t>Knowing and understanding statutory requirements </a:t>
            </a:r>
          </a:p>
          <a:p>
            <a:pPr marL="171450" indent="-171450">
              <a:buFont typeface="Arial" panose="020B0604020202020204" pitchFamily="34" charset="0"/>
              <a:buChar char="•"/>
            </a:pPr>
            <a:r>
              <a:rPr lang="en-GB" dirty="0"/>
              <a:t>Creating a practice where reflection is embedded into its approach to safeguarding. Providing opportunities and resources for staff to reflect together and as a group. Taking a reflective approach will ensure that concerns are considered and acted upon in an appropriate and timely way will promote positive outcomes for children</a:t>
            </a:r>
          </a:p>
          <a:p>
            <a:pPr marL="171450" indent="-171450">
              <a:buFont typeface="Arial" panose="020B0604020202020204" pitchFamily="34" charset="0"/>
              <a:buChar char="•"/>
            </a:pPr>
            <a:r>
              <a:rPr lang="en-GB" dirty="0"/>
              <a:t>Having a child centred approach will ensure that children are </a:t>
            </a:r>
            <a:r>
              <a:rPr lang="en-GB" dirty="0" err="1"/>
              <a:t>listnened</a:t>
            </a:r>
            <a:r>
              <a:rPr lang="en-GB" dirty="0"/>
              <a:t> to, concerns are identified and that best interests are followed in order to safeguard and promote the best outcomes for all children within the setting. We can do this by maximising opportunities for children to participate and be involved in decision making at a level that is appropriate for them, whilst recognising needs.</a:t>
            </a:r>
          </a:p>
          <a:p>
            <a:pPr marL="171450" indent="-171450">
              <a:buFont typeface="Arial" panose="020B0604020202020204" pitchFamily="34" charset="0"/>
              <a:buChar char="•"/>
            </a:pPr>
            <a:r>
              <a:rPr lang="en-GB" dirty="0"/>
              <a:t>Having the confidence as practitioners to be able to identify and then challenge poor or discriminatory practice, knowing the procedure for doing this and being mindful of all policies and procedures including whistleblowing. </a:t>
            </a:r>
          </a:p>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D9399B2C-7B7B-4923-858F-7136BA3138C5}" type="slidenum">
              <a:rPr lang="en-GB" smtClean="0"/>
              <a:t>22</a:t>
            </a:fld>
            <a:endParaRPr lang="en-GB"/>
          </a:p>
        </p:txBody>
      </p:sp>
    </p:spTree>
    <p:extLst>
      <p:ext uri="{BB962C8B-B14F-4D97-AF65-F5344CB8AC3E}">
        <p14:creationId xmlns:p14="http://schemas.microsoft.com/office/powerpoint/2010/main" val="8832412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Creating a culture where everyone can develop and maintain positive self esteem, be Independent and have autonomy over what affects them.</a:t>
            </a:r>
          </a:p>
          <a:p>
            <a:pPr marL="171450" indent="-171450">
              <a:buFont typeface="Arial" panose="020B0604020202020204" pitchFamily="34" charset="0"/>
              <a:buChar char="•"/>
            </a:pPr>
            <a:r>
              <a:rPr lang="en-GB" dirty="0"/>
              <a:t>Having a culture where individuals are willing to challenge behaviour or actions that could lead to abuse or harm, not accepting what is happening but being proactive and seeking answers to difficult questions. </a:t>
            </a:r>
          </a:p>
          <a:p>
            <a:pPr marL="171450" indent="-171450">
              <a:buFont typeface="Arial" panose="020B0604020202020204" pitchFamily="34" charset="0"/>
              <a:buChar char="•"/>
            </a:pPr>
            <a:r>
              <a:rPr lang="en-GB" dirty="0"/>
              <a:t>Lead a setting that empowers individuals to know what behaviour is unacceptable and inappropriate, either towards themselves or others. Educating children and families and providing support and signposting could prevent escalation.</a:t>
            </a:r>
          </a:p>
          <a:p>
            <a:pPr marL="171450" indent="-171450">
              <a:buFont typeface="Arial" panose="020B0604020202020204" pitchFamily="34" charset="0"/>
              <a:buChar char="•"/>
            </a:pPr>
            <a:r>
              <a:rPr lang="en-GB" dirty="0"/>
              <a:t>Ensuring a fair approach, being certain to act on any concerns or complaints in a transparent and open manner, consistent and compliant with statutory and legal requirements</a:t>
            </a:r>
          </a:p>
          <a:p>
            <a:pPr marL="171450" indent="-171450">
              <a:buFont typeface="Arial" panose="020B0604020202020204" pitchFamily="34" charset="0"/>
              <a:buChar char="•"/>
            </a:pPr>
            <a:r>
              <a:rPr lang="en-GB" dirty="0"/>
              <a:t>Having a good understanding of and promoting children’s and human rights in all aspects of safeguarding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Having a good awareness of own boundaries and limitations of abilities, seeking help and advice where necessary</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D9399B2C-7B7B-4923-858F-7136BA3138C5}" type="slidenum">
              <a:rPr lang="en-GB" smtClean="0"/>
              <a:t>23</a:t>
            </a:fld>
            <a:endParaRPr lang="en-GB"/>
          </a:p>
        </p:txBody>
      </p:sp>
    </p:spTree>
    <p:extLst>
      <p:ext uri="{BB962C8B-B14F-4D97-AF65-F5344CB8AC3E}">
        <p14:creationId xmlns:p14="http://schemas.microsoft.com/office/powerpoint/2010/main" val="1665210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9.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9.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9.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9.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9.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51062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2630ECFB-588A-4D51-A132-BE447DDE1CA0}" type="datetimeFigureOut">
              <a:rPr lang="en-GB" smtClean="0"/>
              <a:t>17/06/2024</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C1ED2D76-56D7-433E-8E60-C1D361A4893C}" type="slidenum">
              <a:rPr lang="en-GB" smtClean="0"/>
              <a:t>‹#›</a:t>
            </a:fld>
            <a:endParaRPr lang="en-GB"/>
          </a:p>
        </p:txBody>
      </p:sp>
    </p:spTree>
    <p:extLst>
      <p:ext uri="{BB962C8B-B14F-4D97-AF65-F5344CB8AC3E}">
        <p14:creationId xmlns:p14="http://schemas.microsoft.com/office/powerpoint/2010/main" val="3446521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2630ECFB-588A-4D51-A132-BE447DDE1CA0}" type="datetimeFigureOut">
              <a:rPr lang="en-GB" smtClean="0"/>
              <a:t>17/06/2024</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C1ED2D76-56D7-433E-8E60-C1D361A4893C}" type="slidenum">
              <a:rPr lang="en-GB" smtClean="0"/>
              <a:t>‹#›</a:t>
            </a:fld>
            <a:endParaRPr lang="en-GB"/>
          </a:p>
        </p:txBody>
      </p:sp>
    </p:spTree>
    <p:extLst>
      <p:ext uri="{BB962C8B-B14F-4D97-AF65-F5344CB8AC3E}">
        <p14:creationId xmlns:p14="http://schemas.microsoft.com/office/powerpoint/2010/main" val="5164414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2630ECFB-588A-4D51-A132-BE447DDE1CA0}" type="datetimeFigureOut">
              <a:rPr lang="en-GB" smtClean="0"/>
              <a:t>17/06/2024</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C1ED2D76-56D7-433E-8E60-C1D361A4893C}" type="slidenum">
              <a:rPr lang="en-GB" smtClean="0"/>
              <a:t>‹#›</a:t>
            </a:fld>
            <a:endParaRPr lang="en-GB"/>
          </a:p>
        </p:txBody>
      </p:sp>
    </p:spTree>
    <p:extLst>
      <p:ext uri="{BB962C8B-B14F-4D97-AF65-F5344CB8AC3E}">
        <p14:creationId xmlns:p14="http://schemas.microsoft.com/office/powerpoint/2010/main" val="3349708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8240817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CF3CB-6D6B-28BD-BF9D-A4F1DDCCC97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8D229A9-3F25-0F1B-EB57-447D2D383EA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1809768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a:t>Click to edit Master title style</a:t>
            </a:r>
            <a:endParaRPr lang="en-US" sz="2500" dirty="0"/>
          </a:p>
        </p:txBody>
      </p:sp>
    </p:spTree>
    <p:extLst>
      <p:ext uri="{BB962C8B-B14F-4D97-AF65-F5344CB8AC3E}">
        <p14:creationId xmlns:p14="http://schemas.microsoft.com/office/powerpoint/2010/main" val="17851978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53565-4508-B6FE-FE26-E09D59313A4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920F684-8334-EFD3-BCD7-FD98A58915C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15069840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6293271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22874533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BEA70-4940-D592-AC62-AB810A6EF5D2}"/>
              </a:ext>
            </a:extLst>
          </p:cNvPr>
          <p:cNvSpPr>
            <a:spLocks noGrp="1"/>
          </p:cNvSpPr>
          <p:nvPr>
            <p:ph type="title"/>
          </p:nvPr>
        </p:nvSpPr>
        <p:spPr>
          <a:xfrm>
            <a:off x="840318" y="1561270"/>
            <a:ext cx="3932767" cy="665922"/>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828AF0D-A05B-AF88-5915-E69F8BEE1755}"/>
              </a:ext>
            </a:extLst>
          </p:cNvPr>
          <p:cNvSpPr>
            <a:spLocks noGrp="1"/>
          </p:cNvSpPr>
          <p:nvPr>
            <p:ph idx="1"/>
          </p:nvPr>
        </p:nvSpPr>
        <p:spPr>
          <a:xfrm>
            <a:off x="6626086" y="457201"/>
            <a:ext cx="4729831" cy="60231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79CAC06-0927-A9C8-09BD-9B592740833B}"/>
              </a:ext>
            </a:extLst>
          </p:cNvPr>
          <p:cNvSpPr>
            <a:spLocks noGrp="1"/>
          </p:cNvSpPr>
          <p:nvPr>
            <p:ph type="body" sz="half" idx="2"/>
          </p:nvPr>
        </p:nvSpPr>
        <p:spPr>
          <a:xfrm>
            <a:off x="840318" y="2474843"/>
            <a:ext cx="3932767" cy="339414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1574907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35CEC-3B3B-56F9-12BB-7A487E023686}"/>
              </a:ext>
            </a:extLst>
          </p:cNvPr>
          <p:cNvSpPr>
            <a:spLocks noGrp="1"/>
          </p:cNvSpPr>
          <p:nvPr>
            <p:ph type="title"/>
          </p:nvPr>
        </p:nvSpPr>
        <p:spPr>
          <a:xfrm>
            <a:off x="840318" y="1351722"/>
            <a:ext cx="4540065" cy="1232452"/>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2EC170B-1B58-644E-EBE8-4856263925D4}"/>
              </a:ext>
            </a:extLst>
          </p:cNvPr>
          <p:cNvSpPr>
            <a:spLocks noGrp="1"/>
          </p:cNvSpPr>
          <p:nvPr>
            <p:ph type="pic" idx="1"/>
          </p:nvPr>
        </p:nvSpPr>
        <p:spPr>
          <a:xfrm>
            <a:off x="6096000" y="1"/>
            <a:ext cx="6096000" cy="6857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E0EA9FE-49DA-4A15-4518-937208E579ED}"/>
              </a:ext>
            </a:extLst>
          </p:cNvPr>
          <p:cNvSpPr>
            <a:spLocks noGrp="1"/>
          </p:cNvSpPr>
          <p:nvPr>
            <p:ph type="body" sz="half" idx="2"/>
          </p:nvPr>
        </p:nvSpPr>
        <p:spPr>
          <a:xfrm>
            <a:off x="840318" y="2584174"/>
            <a:ext cx="4540065" cy="32848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6232938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209929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72569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377401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986392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9211555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8194136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1FF9F-02F8-A5B3-C51A-D6FE51BFA5E3}"/>
              </a:ext>
            </a:extLst>
          </p:cNvPr>
          <p:cNvSpPr>
            <a:spLocks noGrp="1"/>
          </p:cNvSpPr>
          <p:nvPr>
            <p:ph type="title"/>
          </p:nvPr>
        </p:nvSpPr>
        <p:spPr>
          <a:xfrm>
            <a:off x="838200" y="1053548"/>
            <a:ext cx="10515600" cy="95519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7457CD38-2C06-5866-E1FF-C383D60132F7}"/>
              </a:ext>
            </a:extLst>
          </p:cNvPr>
          <p:cNvSpPr>
            <a:spLocks noGrp="1"/>
          </p:cNvSpPr>
          <p:nvPr>
            <p:ph idx="1"/>
          </p:nvPr>
        </p:nvSpPr>
        <p:spPr>
          <a:xfrm>
            <a:off x="838200" y="2156791"/>
            <a:ext cx="10515600" cy="43382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381266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8558C-5292-4EC4-8238-428E383FBBFE}"/>
              </a:ext>
            </a:extLst>
          </p:cNvPr>
          <p:cNvSpPr>
            <a:spLocks noGrp="1"/>
          </p:cNvSpPr>
          <p:nvPr>
            <p:ph type="title"/>
          </p:nvPr>
        </p:nvSpPr>
        <p:spPr>
          <a:xfrm>
            <a:off x="831851" y="1709739"/>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B021A43-5FF3-60FF-D71B-3EAFF0C12463}"/>
              </a:ext>
            </a:extLst>
          </p:cNvPr>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0708223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1C5F8-CC69-1188-F22A-7B08BE829CCB}"/>
              </a:ext>
            </a:extLst>
          </p:cNvPr>
          <p:cNvSpPr>
            <a:spLocks noGrp="1"/>
          </p:cNvSpPr>
          <p:nvPr>
            <p:ph type="title"/>
          </p:nvPr>
        </p:nvSpPr>
        <p:spPr>
          <a:xfrm>
            <a:off x="838200" y="1200013"/>
            <a:ext cx="10515600" cy="132556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D785991C-DACC-A4A3-9A47-33BB91F2A800}"/>
              </a:ext>
            </a:extLst>
          </p:cNvPr>
          <p:cNvSpPr>
            <a:spLocks noGrp="1"/>
          </p:cNvSpPr>
          <p:nvPr>
            <p:ph sz="half" idx="1"/>
          </p:nvPr>
        </p:nvSpPr>
        <p:spPr>
          <a:xfrm>
            <a:off x="838200" y="2660513"/>
            <a:ext cx="5156200" cy="375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98C733C-D5AF-DB75-B88B-527D81FDFCEE}"/>
              </a:ext>
            </a:extLst>
          </p:cNvPr>
          <p:cNvSpPr>
            <a:spLocks noGrp="1"/>
          </p:cNvSpPr>
          <p:nvPr>
            <p:ph sz="half" idx="2"/>
          </p:nvPr>
        </p:nvSpPr>
        <p:spPr>
          <a:xfrm>
            <a:off x="6197600" y="2660513"/>
            <a:ext cx="5156200" cy="3750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178878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9B0E4-06F1-30A2-F336-67F04330C131}"/>
              </a:ext>
            </a:extLst>
          </p:cNvPr>
          <p:cNvSpPr>
            <a:spLocks noGrp="1"/>
          </p:cNvSpPr>
          <p:nvPr>
            <p:ph type="title"/>
          </p:nvPr>
        </p:nvSpPr>
        <p:spPr>
          <a:xfrm>
            <a:off x="840318" y="1331843"/>
            <a:ext cx="3932767" cy="126227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9817EDC-F9C3-6323-F2D9-230ADB8974A1}"/>
              </a:ext>
            </a:extLst>
          </p:cNvPr>
          <p:cNvSpPr>
            <a:spLocks noGrp="1"/>
          </p:cNvSpPr>
          <p:nvPr>
            <p:ph idx="1"/>
          </p:nvPr>
        </p:nvSpPr>
        <p:spPr>
          <a:xfrm>
            <a:off x="5183717" y="1331844"/>
            <a:ext cx="6172200"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1F34F67-4827-868C-FD0E-CC547C7A04CB}"/>
              </a:ext>
            </a:extLst>
          </p:cNvPr>
          <p:cNvSpPr>
            <a:spLocks noGrp="1"/>
          </p:cNvSpPr>
          <p:nvPr>
            <p:ph type="body" sz="half" idx="2"/>
          </p:nvPr>
        </p:nvSpPr>
        <p:spPr>
          <a:xfrm>
            <a:off x="840318" y="2594113"/>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7485557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0D953-C340-6F8D-2603-5DF05DF3CD29}"/>
              </a:ext>
            </a:extLst>
          </p:cNvPr>
          <p:cNvSpPr>
            <a:spLocks noGrp="1"/>
          </p:cNvSpPr>
          <p:nvPr>
            <p:ph type="title"/>
          </p:nvPr>
        </p:nvSpPr>
        <p:spPr>
          <a:xfrm>
            <a:off x="840318" y="1272208"/>
            <a:ext cx="3932767" cy="1302025"/>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BE0AB81-55FA-8360-C31A-9BD4AAEE1BFE}"/>
              </a:ext>
            </a:extLst>
          </p:cNvPr>
          <p:cNvSpPr>
            <a:spLocks noGrp="1"/>
          </p:cNvSpPr>
          <p:nvPr>
            <p:ph type="pic" idx="1"/>
          </p:nvPr>
        </p:nvSpPr>
        <p:spPr>
          <a:xfrm>
            <a:off x="5183717" y="1272209"/>
            <a:ext cx="6172200" cy="51056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EF85040-948B-2347-8006-513AEAE65FD5}"/>
              </a:ext>
            </a:extLst>
          </p:cNvPr>
          <p:cNvSpPr>
            <a:spLocks noGrp="1"/>
          </p:cNvSpPr>
          <p:nvPr>
            <p:ph type="body" sz="half" idx="2"/>
          </p:nvPr>
        </p:nvSpPr>
        <p:spPr>
          <a:xfrm>
            <a:off x="840318" y="2574234"/>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8257859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5B7B2-79C3-BE94-DB53-55C0B2DBEF7F}"/>
              </a:ext>
            </a:extLst>
          </p:cNvPr>
          <p:cNvSpPr>
            <a:spLocks noGrp="1"/>
          </p:cNvSpPr>
          <p:nvPr>
            <p:ph type="ctrTitle"/>
          </p:nvPr>
        </p:nvSpPr>
        <p:spPr>
          <a:xfrm>
            <a:off x="4038599" y="1122363"/>
            <a:ext cx="7490791"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F7F4753-F2B4-8D0E-578A-48E28E45C093}"/>
              </a:ext>
            </a:extLst>
          </p:cNvPr>
          <p:cNvSpPr>
            <a:spLocks noGrp="1"/>
          </p:cNvSpPr>
          <p:nvPr>
            <p:ph type="subTitle" idx="1"/>
          </p:nvPr>
        </p:nvSpPr>
        <p:spPr>
          <a:xfrm>
            <a:off x="4038599" y="3602038"/>
            <a:ext cx="7490791"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72669128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D2342-C5C3-FED9-FC5D-DCF89A2329D9}"/>
              </a:ext>
            </a:extLst>
          </p:cNvPr>
          <p:cNvSpPr>
            <a:spLocks noGrp="1"/>
          </p:cNvSpPr>
          <p:nvPr>
            <p:ph type="title"/>
          </p:nvPr>
        </p:nvSpPr>
        <p:spPr>
          <a:xfrm>
            <a:off x="4240696" y="365126"/>
            <a:ext cx="7113104" cy="1325563"/>
          </a:xfrm>
        </p:spPr>
        <p:txBody>
          <a:bodyPr/>
          <a:lstStyle/>
          <a:p>
            <a:r>
              <a:rPr lang="en-US"/>
              <a:t>Click to edit Master title style</a:t>
            </a:r>
          </a:p>
        </p:txBody>
      </p:sp>
      <p:sp>
        <p:nvSpPr>
          <p:cNvPr id="4" name="Content Placeholder 3">
            <a:extLst>
              <a:ext uri="{FF2B5EF4-FFF2-40B4-BE49-F238E27FC236}">
                <a16:creationId xmlns:a16="http://schemas.microsoft.com/office/drawing/2014/main" id="{40303191-5F18-D7CF-355E-5FA52C478EAB}"/>
              </a:ext>
            </a:extLst>
          </p:cNvPr>
          <p:cNvSpPr>
            <a:spLocks noGrp="1"/>
          </p:cNvSpPr>
          <p:nvPr>
            <p:ph sz="half" idx="2"/>
          </p:nvPr>
        </p:nvSpPr>
        <p:spPr>
          <a:xfrm>
            <a:off x="4240696" y="1825625"/>
            <a:ext cx="7113104"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392880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509015" y="1152939"/>
            <a:ext cx="2446221" cy="1401419"/>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DEF96F8-EB8E-0F61-17F0-E834D089503B}"/>
              </a:ext>
            </a:extLst>
          </p:cNvPr>
          <p:cNvSpPr>
            <a:spLocks noGrp="1"/>
          </p:cNvSpPr>
          <p:nvPr>
            <p:ph idx="1"/>
          </p:nvPr>
        </p:nvSpPr>
        <p:spPr>
          <a:xfrm>
            <a:off x="4161183" y="795131"/>
            <a:ext cx="7194735"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509013" y="2771425"/>
            <a:ext cx="2446223"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1777407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509015" y="1152939"/>
            <a:ext cx="2446221" cy="1401419"/>
          </a:xfrm>
        </p:spPr>
        <p:txBody>
          <a:bodyPr anchor="b"/>
          <a:lstStyle>
            <a:lvl1pPr>
              <a:defRPr sz="3200"/>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509013" y="2771425"/>
            <a:ext cx="2446223"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Picture Placeholder 2">
            <a:extLst>
              <a:ext uri="{FF2B5EF4-FFF2-40B4-BE49-F238E27FC236}">
                <a16:creationId xmlns:a16="http://schemas.microsoft.com/office/drawing/2014/main" id="{CE01CBC5-5195-B11F-E379-13B055950D46}"/>
              </a:ext>
            </a:extLst>
          </p:cNvPr>
          <p:cNvSpPr>
            <a:spLocks noGrp="1"/>
          </p:cNvSpPr>
          <p:nvPr>
            <p:ph type="pic" idx="10"/>
          </p:nvPr>
        </p:nvSpPr>
        <p:spPr>
          <a:xfrm>
            <a:off x="4161181" y="896040"/>
            <a:ext cx="7194736" cy="50659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Tree>
    <p:extLst>
      <p:ext uri="{BB962C8B-B14F-4D97-AF65-F5344CB8AC3E}">
        <p14:creationId xmlns:p14="http://schemas.microsoft.com/office/powerpoint/2010/main" val="25022838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7774177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216298153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110888655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28153492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18142162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297329916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235271483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512381" y="1516009"/>
            <a:ext cx="5173716"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2500" dirty="0"/>
              <a:t>Click to edit Master title style</a:t>
            </a:r>
            <a:endParaRPr lang="en-US" sz="2500" dirty="0"/>
          </a:p>
        </p:txBody>
      </p:sp>
    </p:spTree>
    <p:extLst>
      <p:ext uri="{BB962C8B-B14F-4D97-AF65-F5344CB8AC3E}">
        <p14:creationId xmlns:p14="http://schemas.microsoft.com/office/powerpoint/2010/main" val="27633426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picture containing screenshot&#10;&#10;Description automatically generated">
            <a:extLst>
              <a:ext uri="{FF2B5EF4-FFF2-40B4-BE49-F238E27FC236}">
                <a16:creationId xmlns:a16="http://schemas.microsoft.com/office/drawing/2014/main" id="{CB666C83-FBE5-ACA6-584C-F45D604FACE1}"/>
              </a:ext>
            </a:extLst>
          </p:cNvPr>
          <p:cNvPicPr>
            <a:picLocks noChangeAspect="1"/>
          </p:cNvPicPr>
          <p:nvPr userDrawn="1"/>
        </p:nvPicPr>
        <p:blipFill>
          <a:blip r:embed="rId2"/>
          <a:stretch>
            <a:fillRect/>
          </a:stretch>
        </p:blipFill>
        <p:spPr>
          <a:xfrm>
            <a:off x="-1" y="-1"/>
            <a:ext cx="12298017" cy="6917635"/>
          </a:xfrm>
          <a:prstGeom prst="rect">
            <a:avLst/>
          </a:prstGeom>
        </p:spPr>
      </p:pic>
    </p:spTree>
    <p:extLst>
      <p:ext uri="{BB962C8B-B14F-4D97-AF65-F5344CB8AC3E}">
        <p14:creationId xmlns:p14="http://schemas.microsoft.com/office/powerpoint/2010/main" val="384592589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picture containing screenshot&#10;&#10;Description automatically generated">
            <a:extLst>
              <a:ext uri="{FF2B5EF4-FFF2-40B4-BE49-F238E27FC236}">
                <a16:creationId xmlns:a16="http://schemas.microsoft.com/office/drawing/2014/main" id="{6323031A-1941-C4FF-D8B7-1CEC9639BEF8}"/>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413368556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picture containing white, design&#10;&#10;Description automatically generated">
            <a:extLst>
              <a:ext uri="{FF2B5EF4-FFF2-40B4-BE49-F238E27FC236}">
                <a16:creationId xmlns:a16="http://schemas.microsoft.com/office/drawing/2014/main" id="{62833C6B-FB99-2353-061A-3B753BE63B67}"/>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423404609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picture containing white, design&#10;&#10;Description automatically generated">
            <a:extLst>
              <a:ext uri="{FF2B5EF4-FFF2-40B4-BE49-F238E27FC236}">
                <a16:creationId xmlns:a16="http://schemas.microsoft.com/office/drawing/2014/main" id="{A6653FF1-05A1-088B-DD83-29E688DDE40C}"/>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10335277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a:extLst>
              <a:ext uri="{FF2B5EF4-FFF2-40B4-BE49-F238E27FC236}">
                <a16:creationId xmlns:a16="http://schemas.microsoft.com/office/drawing/2014/main" id="{A818634A-2EDC-FB89-083F-8502AE59A3D9}"/>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329400328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white background with black text&#10;&#10;Description automatically generated with low confidence">
            <a:extLst>
              <a:ext uri="{FF2B5EF4-FFF2-40B4-BE49-F238E27FC236}">
                <a16:creationId xmlns:a16="http://schemas.microsoft.com/office/drawing/2014/main" id="{B0D9AD90-1BAB-85D1-E23A-8B07C4815913}"/>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254933349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4" name="Picture 3" descr="A white background with black text&#10;&#10;Description automatically generated with low confidence">
            <a:extLst>
              <a:ext uri="{FF2B5EF4-FFF2-40B4-BE49-F238E27FC236}">
                <a16:creationId xmlns:a16="http://schemas.microsoft.com/office/drawing/2014/main" id="{EDC8067F-B93D-833B-C01E-F66BFEA8722C}"/>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15958050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p>
        </p:txBody>
      </p:sp>
      <p:pic>
        <p:nvPicPr>
          <p:cNvPr id="3" name="Picture 2" descr="A white background with black text&#10;&#10;Description automatically generated with low confidence">
            <a:extLst>
              <a:ext uri="{FF2B5EF4-FFF2-40B4-BE49-F238E27FC236}">
                <a16:creationId xmlns:a16="http://schemas.microsoft.com/office/drawing/2014/main" id="{4BB500ED-8749-05C0-69FF-9116AAF45AB1}"/>
              </a:ext>
            </a:extLst>
          </p:cNvPr>
          <p:cNvPicPr>
            <a:picLocks noChangeAspect="1"/>
          </p:cNvPicPr>
          <p:nvPr userDrawn="1"/>
        </p:nvPicPr>
        <p:blipFill>
          <a:blip r:embed="rId2"/>
          <a:stretch>
            <a:fillRect/>
          </a:stretch>
        </p:blipFill>
        <p:spPr>
          <a:xfrm>
            <a:off x="-1" y="-1"/>
            <a:ext cx="12191999" cy="6857999"/>
          </a:xfrm>
          <a:prstGeom prst="rect">
            <a:avLst/>
          </a:prstGeom>
        </p:spPr>
      </p:pic>
    </p:spTree>
    <p:extLst>
      <p:ext uri="{BB962C8B-B14F-4D97-AF65-F5344CB8AC3E}">
        <p14:creationId xmlns:p14="http://schemas.microsoft.com/office/powerpoint/2010/main" val="284133999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6.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7.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8.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0.xml"/><Relationship Id="rId1" Type="http://schemas.openxmlformats.org/officeDocument/2006/relationships/slideLayout" Target="../slideLayouts/slideLayout9.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4" Type="http://schemas.openxmlformats.org/officeDocument/2006/relationships/image" Target="../media/image7.png"/></Relationships>
</file>

<file path=ppt/slideMasters/_rels/slideMaster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15.xml"/><Relationship Id="rId7" Type="http://schemas.openxmlformats.org/officeDocument/2006/relationships/theme" Target="../theme/theme8.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21.xml"/><Relationship Id="rId7" Type="http://schemas.openxmlformats.org/officeDocument/2006/relationships/image" Target="../media/image9.png"/><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theme" Target="../theme/theme9.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image" Target="../media/image10.png"/><Relationship Id="rId5" Type="http://schemas.openxmlformats.org/officeDocument/2006/relationships/theme" Target="../theme/theme10.xml"/><Relationship Id="rId4" Type="http://schemas.openxmlformats.org/officeDocument/2006/relationships/slideLayout" Target="../slideLayouts/slideLayout27.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28.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29.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30.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31.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32.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33.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7.xml"/><Relationship Id="rId1" Type="http://schemas.openxmlformats.org/officeDocument/2006/relationships/slideLayout" Target="../slideLayouts/slideLayout34.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theme" Target="../theme/theme18.xml"/><Relationship Id="rId1" Type="http://schemas.openxmlformats.org/officeDocument/2006/relationships/slideLayout" Target="../slideLayouts/slideLayout35.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5" Type="http://schemas.openxmlformats.org/officeDocument/2006/relationships/slideLayout" Target="../slideLayouts/slideLayout40.xml"/><Relationship Id="rId4" Type="http://schemas.openxmlformats.org/officeDocument/2006/relationships/slideLayout" Target="../slideLayouts/slideLayout39.xml"/><Relationship Id="rId9" Type="http://schemas.openxmlformats.org/officeDocument/2006/relationships/theme" Target="../theme/theme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3190343933"/>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adge&#10;&#10;Description automatically generated with low confidence">
            <a:extLst>
              <a:ext uri="{FF2B5EF4-FFF2-40B4-BE49-F238E27FC236}">
                <a16:creationId xmlns:a16="http://schemas.microsoft.com/office/drawing/2014/main" id="{321E63E8-38CD-D033-DCAF-C35E9D595166}"/>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636961287"/>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rochure&#10;&#10;Description automatically generated with low confidence">
            <a:extLst>
              <a:ext uri="{FF2B5EF4-FFF2-40B4-BE49-F238E27FC236}">
                <a16:creationId xmlns:a16="http://schemas.microsoft.com/office/drawing/2014/main" id="{70687FFB-C9C8-95F0-A402-046B0732843F}"/>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427445194"/>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551FA688-2EBA-93E0-797B-8D53F6900817}"/>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040481241"/>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font&#10;&#10;Description automatically generated">
            <a:extLst>
              <a:ext uri="{FF2B5EF4-FFF2-40B4-BE49-F238E27FC236}">
                <a16:creationId xmlns:a16="http://schemas.microsoft.com/office/drawing/2014/main" id="{D259B7C1-A8D7-F339-5012-17BB3E13611E}"/>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916485792"/>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439010575"/>
      </p:ext>
    </p:extLst>
  </p:cSld>
  <p:clrMap bg1="lt1" tx1="dk1" bg2="lt2" tx2="dk2" accent1="accent1" accent2="accent2" accent3="accent3" accent4="accent4" accent5="accent5" accent6="accent6" hlink="hlink" folHlink="folHlink"/>
  <p:sldLayoutIdLst>
    <p:sldLayoutId id="2147483687" r:id="rId1"/>
    <p:sldLayoutId id="2147483688"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072882-04A7-81FA-9B72-31A75EA69DB2}"/>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1052F98-7DF4-A192-B728-147244B330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284395-6374-AB31-AF9D-382FDE7013AB}"/>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A36118-7BF1-CF45-BFA8-FA276C99FDDF}" type="datetimeFigureOut">
              <a:rPr lang="en-US" smtClean="0"/>
              <a:t>6/17/2024</a:t>
            </a:fld>
            <a:endParaRPr lang="en-US"/>
          </a:p>
        </p:txBody>
      </p:sp>
      <p:sp>
        <p:nvSpPr>
          <p:cNvPr id="5" name="Footer Placeholder 4">
            <a:extLst>
              <a:ext uri="{FF2B5EF4-FFF2-40B4-BE49-F238E27FC236}">
                <a16:creationId xmlns:a16="http://schemas.microsoft.com/office/drawing/2014/main" id="{FF9C0C8A-902B-C63B-7952-A955B0F082F0}"/>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BCCDC71-5CEA-F845-8B51-C43F200EB479}"/>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D35AB9-6D5B-AC45-9E33-55949C484B0D}" type="slidenum">
              <a:rPr lang="en-US" smtClean="0"/>
              <a:t>‹#›</a:t>
            </a:fld>
            <a:endParaRPr lang="en-US"/>
          </a:p>
        </p:txBody>
      </p:sp>
      <p:pic>
        <p:nvPicPr>
          <p:cNvPr id="8" name="Picture 7" descr="A blue and white rectangle with text&#10;&#10;Description automatically generated with low confidence">
            <a:extLst>
              <a:ext uri="{FF2B5EF4-FFF2-40B4-BE49-F238E27FC236}">
                <a16:creationId xmlns:a16="http://schemas.microsoft.com/office/drawing/2014/main" id="{9B1CDA6B-D961-FD74-502A-BF4908F23BA1}"/>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665386913"/>
      </p:ext>
    </p:extLst>
  </p:cSld>
  <p:clrMap bg1="lt1" tx1="dk1" bg2="lt2" tx2="dk2" accent1="accent1" accent2="accent2" accent3="accent3" accent4="accent4" accent5="accent5" accent6="accent6" hlink="hlink" folHlink="folHlink"/>
  <p:sldLayoutIdLst>
    <p:sldLayoutId id="2147483690" r:id="rId1"/>
    <p:sldLayoutId id="214748369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6/17/2024</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3530865465"/>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C8ADDB-4CD2-D6E8-2B92-98BD8128D3C7}"/>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F0402FC-D2C5-ADEC-598D-65F067C8CE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66ABB4C-E960-19FF-F31F-15F5AC22F3BD}"/>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B1BE68-91E7-DA4C-83CE-33EC89C398B1}" type="datetimeFigureOut">
              <a:rPr lang="en-US" smtClean="0"/>
              <a:t>6/17/2024</a:t>
            </a:fld>
            <a:endParaRPr lang="en-US"/>
          </a:p>
        </p:txBody>
      </p:sp>
      <p:sp>
        <p:nvSpPr>
          <p:cNvPr id="5" name="Footer Placeholder 4">
            <a:extLst>
              <a:ext uri="{FF2B5EF4-FFF2-40B4-BE49-F238E27FC236}">
                <a16:creationId xmlns:a16="http://schemas.microsoft.com/office/drawing/2014/main" id="{5785A56C-A0F2-BE11-34C4-E5FD71605AF1}"/>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CD82E0D-BA34-08F9-BDA8-709E34BB7EA5}"/>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6B3232-9A32-EF49-9B20-B096A72524DB}" type="slidenum">
              <a:rPr lang="en-US" smtClean="0"/>
              <a:t>‹#›</a:t>
            </a:fld>
            <a:endParaRPr lang="en-US"/>
          </a:p>
        </p:txBody>
      </p:sp>
      <p:pic>
        <p:nvPicPr>
          <p:cNvPr id="8" name="Picture 7" descr="A screenshot of a computer&#10;&#10;Description automatically generated with medium confidence">
            <a:extLst>
              <a:ext uri="{FF2B5EF4-FFF2-40B4-BE49-F238E27FC236}">
                <a16:creationId xmlns:a16="http://schemas.microsoft.com/office/drawing/2014/main" id="{F9A22DF0-EDE3-A1A0-00A9-D55CE3CAAF5A}"/>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3318562319"/>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B11D39-7B6E-11D7-36E6-0D0E70121B7D}"/>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9423326-8B27-E4CB-710F-2B855F8FF55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B7A764-EAEB-1C25-26BE-3DA3A32367F7}"/>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BD182-C8A7-6A47-A0EA-95C60C4E7E9A}" type="datetimeFigureOut">
              <a:rPr lang="en-US" smtClean="0"/>
              <a:t>6/17/2024</a:t>
            </a:fld>
            <a:endParaRPr lang="en-US"/>
          </a:p>
        </p:txBody>
      </p:sp>
      <p:sp>
        <p:nvSpPr>
          <p:cNvPr id="5" name="Footer Placeholder 4">
            <a:extLst>
              <a:ext uri="{FF2B5EF4-FFF2-40B4-BE49-F238E27FC236}">
                <a16:creationId xmlns:a16="http://schemas.microsoft.com/office/drawing/2014/main" id="{45455734-81B6-EAA4-CC09-3A53A8478ADF}"/>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C76ED48-6C24-3E31-F8DA-C315C5FC9BB6}"/>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67DBB9-009E-8E41-8A89-2FE77F41EB92}" type="slidenum">
              <a:rPr lang="en-US" smtClean="0"/>
              <a:t>‹#›</a:t>
            </a:fld>
            <a:endParaRPr lang="en-US"/>
          </a:p>
        </p:txBody>
      </p:sp>
      <p:pic>
        <p:nvPicPr>
          <p:cNvPr id="8" name="Picture 7" descr="A picture containing text, screenshot, design&#10;&#10;Description automatically generated">
            <a:extLst>
              <a:ext uri="{FF2B5EF4-FFF2-40B4-BE49-F238E27FC236}">
                <a16:creationId xmlns:a16="http://schemas.microsoft.com/office/drawing/2014/main" id="{D630895B-A68E-8D65-8264-EDF2522426F9}"/>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1220742432"/>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ree, cloud, house, sky&#10;&#10;Description automatically generated">
            <a:extLst>
              <a:ext uri="{FF2B5EF4-FFF2-40B4-BE49-F238E27FC236}">
                <a16:creationId xmlns:a16="http://schemas.microsoft.com/office/drawing/2014/main" id="{7D3A0B8D-8F1B-BBD7-763E-306A1918458B}"/>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785859538"/>
      </p:ext>
    </p:extLst>
  </p:cSld>
  <p:clrMap bg1="lt1" tx1="dk1" bg2="lt2" tx2="dk2" accent1="accent1" accent2="accent2" accent3="accent3" accent4="accent4" accent5="accent5" accent6="accent6" hlink="hlink" folHlink="folHlink"/>
  <p:sldLayoutIdLst>
    <p:sldLayoutId id="214748371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cloud, grass, text&#10;&#10;Description automatically generated">
            <a:extLst>
              <a:ext uri="{FF2B5EF4-FFF2-40B4-BE49-F238E27FC236}">
                <a16:creationId xmlns:a16="http://schemas.microsoft.com/office/drawing/2014/main" id="{FD64A1D8-C4BB-C68E-DD4E-12E4B52E658B}"/>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762690004"/>
      </p:ext>
    </p:extLst>
  </p:cSld>
  <p:clrMap bg1="lt1" tx1="dk1" bg2="lt2" tx2="dk2" accent1="accent1" accent2="accent2" accent3="accent3" accent4="accent4" accent5="accent5" accent6="accent6" hlink="hlink" folHlink="folHlink"/>
  <p:sldLayoutIdLst>
    <p:sldLayoutId id="214748371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cloud&#10;&#10;Description automatically generated">
            <a:extLst>
              <a:ext uri="{FF2B5EF4-FFF2-40B4-BE49-F238E27FC236}">
                <a16:creationId xmlns:a16="http://schemas.microsoft.com/office/drawing/2014/main" id="{B6E7C2A9-67AF-B453-A32C-8398FDC30646}"/>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598956882"/>
      </p:ext>
    </p:extLst>
  </p:cSld>
  <p:clrMap bg1="lt1" tx1="dk1" bg2="lt2" tx2="dk2" accent1="accent1" accent2="accent2" accent3="accent3" accent4="accent4" accent5="accent5" accent6="accent6" hlink="hlink" folHlink="folHlink"/>
  <p:sldLayoutIdLst>
    <p:sldLayoutId id="214748371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uilding&#10;&#10;Description automatically generated with low confidence">
            <a:extLst>
              <a:ext uri="{FF2B5EF4-FFF2-40B4-BE49-F238E27FC236}">
                <a16:creationId xmlns:a16="http://schemas.microsoft.com/office/drawing/2014/main" id="{EC565704-B489-D021-F781-93D2D4B3EEFE}"/>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27501089"/>
      </p:ext>
    </p:extLst>
  </p:cSld>
  <p:clrMap bg1="lt1" tx1="dk1" bg2="lt2" tx2="dk2" accent1="accent1" accent2="accent2" accent3="accent3" accent4="accent4" accent5="accent5" accent6="accent6" hlink="hlink" folHlink="folHlink"/>
  <p:sldLayoutIdLst>
    <p:sldLayoutId id="214748371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screenshot&#10;&#10;Description automatically generated">
            <a:extLst>
              <a:ext uri="{FF2B5EF4-FFF2-40B4-BE49-F238E27FC236}">
                <a16:creationId xmlns:a16="http://schemas.microsoft.com/office/drawing/2014/main" id="{8C16B6D9-FB9C-49F3-2582-C99E877F12B9}"/>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643236423"/>
      </p:ext>
    </p:extLst>
  </p:cSld>
  <p:clrMap bg1="lt1" tx1="dk1" bg2="lt2" tx2="dk2" accent1="accent1" accent2="accent2" accent3="accent3" accent4="accent4" accent5="accent5" accent6="accent6" hlink="hlink" folHlink="folHlink"/>
  <p:sldLayoutIdLst>
    <p:sldLayoutId id="214748371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text, screenshot, building&#10;&#10;Description automatically generated">
            <a:extLst>
              <a:ext uri="{FF2B5EF4-FFF2-40B4-BE49-F238E27FC236}">
                <a16:creationId xmlns:a16="http://schemas.microsoft.com/office/drawing/2014/main" id="{42885A91-394F-610C-FB99-7E0485978FE1}"/>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54853495"/>
      </p:ext>
    </p:extLst>
  </p:cSld>
  <p:clrMap bg1="lt1" tx1="dk1" bg2="lt2" tx2="dk2" accent1="accent1" accent2="accent2" accent3="accent3" accent4="accent4" accent5="accent5" accent6="accent6" hlink="hlink" folHlink="folHlink"/>
  <p:sldLayoutIdLst>
    <p:sldLayoutId id="214748372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close-up of a building&#10;&#10;Description automatically generated with low confidence">
            <a:extLst>
              <a:ext uri="{FF2B5EF4-FFF2-40B4-BE49-F238E27FC236}">
                <a16:creationId xmlns:a16="http://schemas.microsoft.com/office/drawing/2014/main" id="{80BB21EE-854B-4A5D-4B38-92F4066580F7}"/>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631385267"/>
      </p:ext>
    </p:extLst>
  </p:cSld>
  <p:clrMap bg1="lt1" tx1="dk1" bg2="lt2" tx2="dk2" accent1="accent1" accent2="accent2" accent3="accent3" accent4="accent4" accent5="accent5" accent6="accent6" hlink="hlink" folHlink="folHlink"/>
  <p:sldLayoutIdLst>
    <p:sldLayoutId id="214748372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ky, tree, plant&#10;&#10;Description automatically generated">
            <a:extLst>
              <a:ext uri="{FF2B5EF4-FFF2-40B4-BE49-F238E27FC236}">
                <a16:creationId xmlns:a16="http://schemas.microsoft.com/office/drawing/2014/main" id="{A6CE6DCC-5EFF-0C9E-9F78-1881B15D3240}"/>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849495642"/>
      </p:ext>
    </p:extLst>
  </p:cSld>
  <p:clrMap bg1="lt1" tx1="dk1" bg2="lt2" tx2="dk2" accent1="accent1" accent2="accent2" accent3="accent3" accent4="accent4" accent5="accent5" accent6="accent6" hlink="hlink" folHlink="folHlink"/>
  <p:sldLayoutIdLst>
    <p:sldLayoutId id="214748372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31770699"/>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hyperlink" Target="https://nucotrainingltd.sharepoint.com/:p:/r/_layouts/15/Doc.aspx?sourcedoc=%7B3ECE70B5-FCDD-430B-B598-9A9A4876E7A1%7D&amp;file=Level%203%20Safeguarding%20-%20Presentation.pptx&amp;action=edit&amp;mobileredirect=true" TargetMode="External"/><Relationship Id="rId2" Type="http://schemas.openxmlformats.org/officeDocument/2006/relationships/hyperlink" Target="https://www.nspcc.org.uk/keeping-children-safe/" TargetMode="Externa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8799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C22860B-3594-4F41-4543-B9EDC8CAA84D}"/>
              </a:ext>
            </a:extLst>
          </p:cNvPr>
          <p:cNvSpPr txBox="1"/>
          <p:nvPr/>
        </p:nvSpPr>
        <p:spPr>
          <a:xfrm>
            <a:off x="129961" y="-112196"/>
            <a:ext cx="11932078" cy="5262979"/>
          </a:xfrm>
          <a:prstGeom prst="rect">
            <a:avLst/>
          </a:prstGeom>
          <a:noFill/>
        </p:spPr>
        <p:txBody>
          <a:bodyPr wrap="square" lIns="91440" tIns="45720" rIns="91440" bIns="45720" anchor="t">
            <a:spAutoFit/>
          </a:bodyPr>
          <a:lstStyle/>
          <a:p>
            <a:pPr algn="ctr">
              <a:spcBef>
                <a:spcPct val="20000"/>
              </a:spcBef>
            </a:pPr>
            <a:r>
              <a:rPr lang="cy-GB" altLang="en-US" sz="4000" b="1" dirty="0">
                <a:latin typeface="Arial"/>
                <a:cs typeface="Arial"/>
              </a:rPr>
              <a:t>                                </a:t>
            </a:r>
            <a:endParaRPr lang="cy-GB" altLang="en-US" sz="4000" b="1" dirty="0">
              <a:latin typeface="Arial" panose="020B0604020202020204" pitchFamily="34" charset="0"/>
              <a:cs typeface="Arial" panose="020B0604020202020204" pitchFamily="34" charset="0"/>
            </a:endParaRPr>
          </a:p>
          <a:p>
            <a:pPr algn="ctr" eaLnBrk="1" hangingPunct="1">
              <a:lnSpc>
                <a:spcPct val="100000"/>
              </a:lnSpc>
              <a:spcBef>
                <a:spcPct val="20000"/>
              </a:spcBef>
              <a:buNone/>
            </a:pPr>
            <a:r>
              <a:rPr lang="cy-GB" altLang="en-US" sz="4000" b="1" dirty="0" err="1">
                <a:solidFill>
                  <a:schemeClr val="accent1">
                    <a:lumMod val="75000"/>
                  </a:schemeClr>
                </a:solidFill>
                <a:latin typeface="Arial" panose="020B0604020202020204" pitchFamily="34" charset="0"/>
                <a:cs typeface="Arial" panose="020B0604020202020204" pitchFamily="34" charset="0"/>
              </a:rPr>
              <a:t>Safeguarding</a:t>
            </a:r>
            <a:r>
              <a:rPr lang="cy-GB" altLang="en-US" sz="4000" b="1" dirty="0">
                <a:solidFill>
                  <a:schemeClr val="accent1">
                    <a:lumMod val="75000"/>
                  </a:schemeClr>
                </a:solidFill>
                <a:latin typeface="Arial" panose="020B0604020202020204" pitchFamily="34" charset="0"/>
                <a:cs typeface="Arial" panose="020B0604020202020204" pitchFamily="34" charset="0"/>
              </a:rPr>
              <a:t>: </a:t>
            </a:r>
            <a:r>
              <a:rPr lang="cy-GB" altLang="en-US" sz="4000" b="1" dirty="0" err="1">
                <a:solidFill>
                  <a:schemeClr val="accent1">
                    <a:lumMod val="75000"/>
                  </a:schemeClr>
                </a:solidFill>
                <a:latin typeface="Arial" panose="020B0604020202020204" pitchFamily="34" charset="0"/>
                <a:cs typeface="Arial" panose="020B0604020202020204" pitchFamily="34" charset="0"/>
              </a:rPr>
              <a:t>practice</a:t>
            </a:r>
            <a:r>
              <a:rPr lang="cy-GB" altLang="en-US" sz="4000" b="1" dirty="0">
                <a:solidFill>
                  <a:schemeClr val="accent1">
                    <a:lumMod val="75000"/>
                  </a:schemeClr>
                </a:solidFill>
                <a:latin typeface="Arial" panose="020B0604020202020204" pitchFamily="34" charset="0"/>
                <a:cs typeface="Arial" panose="020B0604020202020204" pitchFamily="34" charset="0"/>
              </a:rPr>
              <a:t>, </a:t>
            </a:r>
            <a:r>
              <a:rPr lang="cy-GB" altLang="en-US" sz="4000" b="1" dirty="0" err="1">
                <a:solidFill>
                  <a:schemeClr val="accent1">
                    <a:lumMod val="75000"/>
                  </a:schemeClr>
                </a:solidFill>
                <a:latin typeface="Arial" panose="020B0604020202020204" pitchFamily="34" charset="0"/>
                <a:cs typeface="Arial" panose="020B0604020202020204" pitchFamily="34" charset="0"/>
              </a:rPr>
              <a:t>legislation</a:t>
            </a:r>
            <a:r>
              <a:rPr lang="cy-GB" altLang="en-US" sz="4000" b="1" dirty="0">
                <a:solidFill>
                  <a:schemeClr val="accent1">
                    <a:lumMod val="75000"/>
                  </a:schemeClr>
                </a:solidFill>
                <a:latin typeface="Arial" panose="020B0604020202020204" pitchFamily="34" charset="0"/>
                <a:cs typeface="Arial" panose="020B0604020202020204" pitchFamily="34" charset="0"/>
              </a:rPr>
              <a:t> </a:t>
            </a:r>
            <a:r>
              <a:rPr lang="cy-GB" altLang="en-US" sz="4000" b="1" dirty="0" err="1">
                <a:solidFill>
                  <a:schemeClr val="accent1">
                    <a:lumMod val="75000"/>
                  </a:schemeClr>
                </a:solidFill>
                <a:latin typeface="Arial" panose="020B0604020202020204" pitchFamily="34" charset="0"/>
                <a:cs typeface="Arial" panose="020B0604020202020204" pitchFamily="34" charset="0"/>
              </a:rPr>
              <a:t>and</a:t>
            </a:r>
            <a:r>
              <a:rPr lang="cy-GB" altLang="en-US" sz="4000" b="1" dirty="0">
                <a:solidFill>
                  <a:schemeClr val="accent1">
                    <a:lumMod val="75000"/>
                  </a:schemeClr>
                </a:solidFill>
                <a:latin typeface="Arial" panose="020B0604020202020204" pitchFamily="34" charset="0"/>
                <a:cs typeface="Arial" panose="020B0604020202020204" pitchFamily="34" charset="0"/>
              </a:rPr>
              <a:t> the </a:t>
            </a:r>
            <a:r>
              <a:rPr lang="cy-GB" altLang="en-US" sz="4000" b="1" dirty="0" err="1">
                <a:solidFill>
                  <a:schemeClr val="accent1">
                    <a:lumMod val="75000"/>
                  </a:schemeClr>
                </a:solidFill>
                <a:latin typeface="Arial" panose="020B0604020202020204" pitchFamily="34" charset="0"/>
                <a:cs typeface="Arial" panose="020B0604020202020204" pitchFamily="34" charset="0"/>
              </a:rPr>
              <a:t>multi-disciplinary</a:t>
            </a:r>
            <a:r>
              <a:rPr lang="cy-GB" altLang="en-US" sz="4000" b="1" dirty="0">
                <a:solidFill>
                  <a:schemeClr val="accent1">
                    <a:lumMod val="75000"/>
                  </a:schemeClr>
                </a:solidFill>
                <a:latin typeface="Arial" panose="020B0604020202020204" pitchFamily="34" charset="0"/>
                <a:cs typeface="Arial" panose="020B0604020202020204" pitchFamily="34" charset="0"/>
              </a:rPr>
              <a:t> </a:t>
            </a:r>
            <a:r>
              <a:rPr lang="cy-GB" altLang="en-US" sz="4000" b="1" dirty="0" err="1">
                <a:solidFill>
                  <a:schemeClr val="accent1">
                    <a:lumMod val="75000"/>
                  </a:schemeClr>
                </a:solidFill>
                <a:latin typeface="Arial" panose="020B0604020202020204" pitchFamily="34" charset="0"/>
                <a:cs typeface="Arial" panose="020B0604020202020204" pitchFamily="34" charset="0"/>
              </a:rPr>
              <a:t>team</a:t>
            </a:r>
            <a:endParaRPr lang="cy-GB" altLang="en-US" sz="4000" b="1" dirty="0">
              <a:solidFill>
                <a:schemeClr val="accent1">
                  <a:lumMod val="75000"/>
                </a:schemeClr>
              </a:solidFill>
              <a:latin typeface="Arial" panose="020B0604020202020204" pitchFamily="34" charset="0"/>
              <a:cs typeface="Arial" panose="020B0604020202020204" pitchFamily="34" charset="0"/>
            </a:endParaRPr>
          </a:p>
          <a:p>
            <a:pPr algn="ctr">
              <a:spcBef>
                <a:spcPct val="20000"/>
              </a:spcBef>
            </a:pPr>
            <a:r>
              <a:rPr lang="cy-GB" altLang="en-US" sz="4000" b="1" dirty="0">
                <a:latin typeface="Arial"/>
                <a:cs typeface="Arial"/>
              </a:rPr>
              <a:t> </a:t>
            </a:r>
            <a:br>
              <a:rPr lang="cy-GB" altLang="en-US" sz="4000" b="1" dirty="0">
                <a:latin typeface="Arial"/>
                <a:cs typeface="Arial"/>
              </a:rPr>
            </a:br>
            <a:r>
              <a:rPr lang="en-GB" altLang="en-US" sz="4000" b="1" dirty="0">
                <a:solidFill>
                  <a:schemeClr val="accent1">
                    <a:lumMod val="75000"/>
                  </a:schemeClr>
                </a:solidFill>
                <a:latin typeface="Arial"/>
                <a:ea typeface="MS PGothic"/>
                <a:cs typeface="Arial"/>
              </a:rPr>
              <a:t>Recognising, Recording, Reporting and Referring</a:t>
            </a:r>
            <a:r>
              <a:rPr lang="en-GB" altLang="cy-GB" sz="4000" b="1" dirty="0">
                <a:solidFill>
                  <a:schemeClr val="accent1">
                    <a:lumMod val="75000"/>
                  </a:schemeClr>
                </a:solidFill>
                <a:latin typeface="Arial"/>
                <a:ea typeface="MS PGothic"/>
                <a:cs typeface="Arial"/>
              </a:rPr>
              <a:t> </a:t>
            </a:r>
            <a:br>
              <a:rPr lang="cy-GB" altLang="en-US" sz="4000" b="1" dirty="0">
                <a:latin typeface="Arial" panose="020B0604020202020204" pitchFamily="34" charset="0"/>
                <a:cs typeface="Arial" panose="020B0604020202020204" pitchFamily="34" charset="0"/>
              </a:rPr>
            </a:br>
            <a:br>
              <a:rPr lang="cy-GB" altLang="en-US" sz="4000" b="1" dirty="0">
                <a:latin typeface="Arial" panose="020B0604020202020204" pitchFamily="34" charset="0"/>
                <a:cs typeface="Arial" panose="020B0604020202020204" pitchFamily="34" charset="0"/>
              </a:rPr>
            </a:br>
            <a:r>
              <a:rPr lang="cy-GB" altLang="en-US" sz="4000" b="1" dirty="0">
                <a:solidFill>
                  <a:schemeClr val="accent1">
                    <a:lumMod val="75000"/>
                  </a:schemeClr>
                </a:solidFill>
                <a:latin typeface="Arial"/>
                <a:cs typeface="Arial"/>
              </a:rPr>
              <a:t>Session 4: Lecture 6</a:t>
            </a:r>
            <a:endParaRPr lang="en-GB" sz="4000" dirty="0">
              <a:solidFill>
                <a:schemeClr val="accent1">
                  <a:lumMod val="75000"/>
                </a:schemeClr>
              </a:solidFill>
              <a:latin typeface="Arial"/>
              <a:cs typeface="Arial"/>
            </a:endParaRPr>
          </a:p>
        </p:txBody>
      </p:sp>
    </p:spTree>
    <p:extLst>
      <p:ext uri="{BB962C8B-B14F-4D97-AF65-F5344CB8AC3E}">
        <p14:creationId xmlns:p14="http://schemas.microsoft.com/office/powerpoint/2010/main" val="9599607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BA7BC-51D8-CC52-B3BE-E0A37A577FEA}"/>
              </a:ext>
            </a:extLst>
          </p:cNvPr>
          <p:cNvSpPr>
            <a:spLocks noGrp="1"/>
          </p:cNvSpPr>
          <p:nvPr>
            <p:ph type="title"/>
          </p:nvPr>
        </p:nvSpPr>
        <p:spPr/>
        <p:txBody>
          <a:bodyPr>
            <a:noAutofit/>
          </a:bodyPr>
          <a:lstStyle/>
          <a:p>
            <a:pPr algn="ctr"/>
            <a:r>
              <a:rPr lang="en-GB" sz="4800" b="1" dirty="0">
                <a:solidFill>
                  <a:schemeClr val="accent1">
                    <a:lumMod val="75000"/>
                  </a:schemeClr>
                </a:solidFill>
                <a:latin typeface="Arial"/>
                <a:cs typeface="Arial"/>
              </a:rPr>
              <a:t>Identifying abuse</a:t>
            </a:r>
          </a:p>
        </p:txBody>
      </p:sp>
      <p:sp>
        <p:nvSpPr>
          <p:cNvPr id="4" name="Content Placeholder 3">
            <a:extLst>
              <a:ext uri="{FF2B5EF4-FFF2-40B4-BE49-F238E27FC236}">
                <a16:creationId xmlns:a16="http://schemas.microsoft.com/office/drawing/2014/main" id="{A63DFCFC-C8BD-13B7-EF22-8A20274B0692}"/>
              </a:ext>
            </a:extLst>
          </p:cNvPr>
          <p:cNvSpPr>
            <a:spLocks noGrp="1"/>
          </p:cNvSpPr>
          <p:nvPr>
            <p:ph sz="half" idx="4294967295"/>
          </p:nvPr>
        </p:nvSpPr>
        <p:spPr>
          <a:xfrm>
            <a:off x="3547130" y="1749425"/>
            <a:ext cx="5549978"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Noticing signs and symptoms</a:t>
            </a:r>
          </a:p>
          <a:p>
            <a:r>
              <a:rPr lang="en-GB" dirty="0">
                <a:solidFill>
                  <a:schemeClr val="accent1">
                    <a:lumMod val="75000"/>
                  </a:schemeClr>
                </a:solidFill>
                <a:latin typeface="Arial" panose="020B0604020202020204" pitchFamily="34" charset="0"/>
                <a:cs typeface="Arial" panose="020B0604020202020204" pitchFamily="34" charset="0"/>
              </a:rPr>
              <a:t>Someone bringing it to your attention</a:t>
            </a:r>
          </a:p>
          <a:p>
            <a:r>
              <a:rPr lang="en-GB" dirty="0">
                <a:solidFill>
                  <a:schemeClr val="accent1">
                    <a:lumMod val="75000"/>
                  </a:schemeClr>
                </a:solidFill>
                <a:latin typeface="Arial" panose="020B0604020202020204" pitchFamily="34" charset="0"/>
                <a:cs typeface="Arial" panose="020B0604020202020204" pitchFamily="34" charset="0"/>
              </a:rPr>
              <a:t>Disclosure</a:t>
            </a:r>
          </a:p>
          <a:p>
            <a:pPr marL="0" indent="0">
              <a:buNone/>
            </a:pPr>
            <a:endParaRPr lang="en-GB" dirty="0"/>
          </a:p>
        </p:txBody>
      </p:sp>
    </p:spTree>
    <p:extLst>
      <p:ext uri="{BB962C8B-B14F-4D97-AF65-F5344CB8AC3E}">
        <p14:creationId xmlns:p14="http://schemas.microsoft.com/office/powerpoint/2010/main" val="2480811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7A237-56AB-D10E-6F91-D4BB215005BC}"/>
              </a:ext>
            </a:extLst>
          </p:cNvPr>
          <p:cNvSpPr>
            <a:spLocks noGrp="1"/>
          </p:cNvSpPr>
          <p:nvPr>
            <p:ph type="title"/>
          </p:nvPr>
        </p:nvSpPr>
        <p:spPr/>
        <p:txBody>
          <a:bodyPr/>
          <a:lstStyle/>
          <a:p>
            <a:pPr algn="ctr"/>
            <a:r>
              <a:rPr lang="en-GB" b="1" dirty="0">
                <a:solidFill>
                  <a:schemeClr val="accent1">
                    <a:lumMod val="75000"/>
                  </a:schemeClr>
                </a:solidFill>
                <a:latin typeface="Arial"/>
                <a:cs typeface="Arial"/>
              </a:rPr>
              <a:t>Recognising Abuse</a:t>
            </a:r>
          </a:p>
        </p:txBody>
      </p:sp>
      <p:sp>
        <p:nvSpPr>
          <p:cNvPr id="4" name="Content Placeholder 3">
            <a:extLst>
              <a:ext uri="{FF2B5EF4-FFF2-40B4-BE49-F238E27FC236}">
                <a16:creationId xmlns:a16="http://schemas.microsoft.com/office/drawing/2014/main" id="{71027682-3723-E8C7-4716-3926A11430FE}"/>
              </a:ext>
            </a:extLst>
          </p:cNvPr>
          <p:cNvSpPr>
            <a:spLocks noGrp="1"/>
          </p:cNvSpPr>
          <p:nvPr>
            <p:ph sz="half" idx="4294967295"/>
          </p:nvPr>
        </p:nvSpPr>
        <p:spPr>
          <a:xfrm>
            <a:off x="3733800" y="1931133"/>
            <a:ext cx="5181600"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Knowledge and understanding of signs and symptoms</a:t>
            </a:r>
          </a:p>
          <a:p>
            <a:r>
              <a:rPr lang="en-GB" dirty="0">
                <a:solidFill>
                  <a:schemeClr val="accent1">
                    <a:lumMod val="75000"/>
                  </a:schemeClr>
                </a:solidFill>
                <a:latin typeface="Arial" panose="020B0604020202020204" pitchFamily="34" charset="0"/>
                <a:cs typeface="Arial" panose="020B0604020202020204" pitchFamily="34" charset="0"/>
              </a:rPr>
              <a:t>Appropriate training</a:t>
            </a:r>
          </a:p>
          <a:p>
            <a:pPr marL="0" indent="0">
              <a:buNone/>
            </a:pPr>
            <a:endParaRPr lang="en-GB" dirty="0"/>
          </a:p>
        </p:txBody>
      </p:sp>
    </p:spTree>
    <p:extLst>
      <p:ext uri="{BB962C8B-B14F-4D97-AF65-F5344CB8AC3E}">
        <p14:creationId xmlns:p14="http://schemas.microsoft.com/office/powerpoint/2010/main" val="36295808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2E17D-B385-6C17-26F3-EFCCF31DBBCF}"/>
              </a:ext>
            </a:extLst>
          </p:cNvPr>
          <p:cNvSpPr>
            <a:spLocks noGrp="1"/>
          </p:cNvSpPr>
          <p:nvPr>
            <p:ph type="title"/>
          </p:nvPr>
        </p:nvSpPr>
        <p:spPr/>
        <p:txBody>
          <a:bodyPr/>
          <a:lstStyle/>
          <a:p>
            <a:pPr algn="ctr"/>
            <a:r>
              <a:rPr lang="en-GB" b="1" dirty="0">
                <a:solidFill>
                  <a:schemeClr val="accent1">
                    <a:lumMod val="75000"/>
                  </a:schemeClr>
                </a:solidFill>
                <a:latin typeface="Arial"/>
                <a:cs typeface="Arial"/>
              </a:rPr>
              <a:t>Recording</a:t>
            </a:r>
          </a:p>
        </p:txBody>
      </p:sp>
      <p:sp>
        <p:nvSpPr>
          <p:cNvPr id="4" name="Content Placeholder 3">
            <a:extLst>
              <a:ext uri="{FF2B5EF4-FFF2-40B4-BE49-F238E27FC236}">
                <a16:creationId xmlns:a16="http://schemas.microsoft.com/office/drawing/2014/main" id="{0853601D-2E2F-98EC-B8E5-9045F676893C}"/>
              </a:ext>
            </a:extLst>
          </p:cNvPr>
          <p:cNvSpPr>
            <a:spLocks noGrp="1"/>
          </p:cNvSpPr>
          <p:nvPr>
            <p:ph sz="half" idx="4294967295"/>
          </p:nvPr>
        </p:nvSpPr>
        <p:spPr>
          <a:xfrm>
            <a:off x="4454769" y="1784594"/>
            <a:ext cx="5181600" cy="4351338"/>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Accurate</a:t>
            </a:r>
          </a:p>
          <a:p>
            <a:r>
              <a:rPr lang="en-GB" dirty="0">
                <a:solidFill>
                  <a:schemeClr val="accent1">
                    <a:lumMod val="75000"/>
                  </a:schemeClr>
                </a:solidFill>
                <a:latin typeface="Arial" panose="020B0604020202020204" pitchFamily="34" charset="0"/>
                <a:cs typeface="Arial" panose="020B0604020202020204" pitchFamily="34" charset="0"/>
              </a:rPr>
              <a:t>Factual</a:t>
            </a:r>
          </a:p>
          <a:p>
            <a:r>
              <a:rPr lang="en-GB" dirty="0">
                <a:solidFill>
                  <a:schemeClr val="accent1">
                    <a:lumMod val="75000"/>
                  </a:schemeClr>
                </a:solidFill>
                <a:latin typeface="Arial" panose="020B0604020202020204" pitchFamily="34" charset="0"/>
                <a:cs typeface="Arial" panose="020B0604020202020204" pitchFamily="34" charset="0"/>
              </a:rPr>
              <a:t>In ink, signed and dated </a:t>
            </a:r>
          </a:p>
          <a:p>
            <a:r>
              <a:rPr lang="en-GB" dirty="0">
                <a:solidFill>
                  <a:schemeClr val="accent1">
                    <a:lumMod val="75000"/>
                  </a:schemeClr>
                </a:solidFill>
                <a:latin typeface="Arial" panose="020B0604020202020204" pitchFamily="34" charset="0"/>
                <a:cs typeface="Arial" panose="020B0604020202020204" pitchFamily="34" charset="0"/>
              </a:rPr>
              <a:t>As soon as possible</a:t>
            </a:r>
          </a:p>
          <a:p>
            <a:r>
              <a:rPr lang="en-GB" dirty="0">
                <a:solidFill>
                  <a:schemeClr val="accent1">
                    <a:lumMod val="75000"/>
                  </a:schemeClr>
                </a:solidFill>
                <a:latin typeface="Arial" panose="020B0604020202020204" pitchFamily="34" charset="0"/>
                <a:cs typeface="Arial" panose="020B0604020202020204" pitchFamily="34" charset="0"/>
              </a:rPr>
              <a:t>Witness where possible</a:t>
            </a:r>
          </a:p>
          <a:p>
            <a:r>
              <a:rPr lang="en-GB" dirty="0">
                <a:solidFill>
                  <a:schemeClr val="accent1">
                    <a:lumMod val="75000"/>
                  </a:schemeClr>
                </a:solidFill>
                <a:latin typeface="Arial" panose="020B0604020202020204" pitchFamily="34" charset="0"/>
                <a:cs typeface="Arial" panose="020B0604020202020204" pitchFamily="34" charset="0"/>
              </a:rPr>
              <a:t>Official channels</a:t>
            </a:r>
          </a:p>
          <a:p>
            <a:r>
              <a:rPr lang="en-GB" dirty="0">
                <a:solidFill>
                  <a:schemeClr val="accent1">
                    <a:lumMod val="75000"/>
                  </a:schemeClr>
                </a:solidFill>
                <a:latin typeface="Arial" panose="020B0604020202020204" pitchFamily="34" charset="0"/>
                <a:cs typeface="Arial" panose="020B0604020202020204" pitchFamily="34" charset="0"/>
              </a:rPr>
              <a:t>Your details</a:t>
            </a:r>
          </a:p>
        </p:txBody>
      </p:sp>
    </p:spTree>
    <p:extLst>
      <p:ext uri="{BB962C8B-B14F-4D97-AF65-F5344CB8AC3E}">
        <p14:creationId xmlns:p14="http://schemas.microsoft.com/office/powerpoint/2010/main" val="17581618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2E17D-B385-6C17-26F3-EFCCF31DBBCF}"/>
              </a:ext>
            </a:extLst>
          </p:cNvPr>
          <p:cNvSpPr>
            <a:spLocks noGrp="1"/>
          </p:cNvSpPr>
          <p:nvPr>
            <p:ph type="title"/>
          </p:nvPr>
        </p:nvSpPr>
        <p:spPr/>
        <p:txBody>
          <a:bodyPr/>
          <a:lstStyle/>
          <a:p>
            <a:pPr algn="ctr"/>
            <a:r>
              <a:rPr lang="en-GB" b="1" dirty="0">
                <a:solidFill>
                  <a:schemeClr val="accent1">
                    <a:lumMod val="75000"/>
                  </a:schemeClr>
                </a:solidFill>
                <a:latin typeface="Arial"/>
                <a:cs typeface="Arial"/>
              </a:rPr>
              <a:t>Recording</a:t>
            </a:r>
          </a:p>
        </p:txBody>
      </p:sp>
      <p:sp>
        <p:nvSpPr>
          <p:cNvPr id="4" name="Content Placeholder 3">
            <a:extLst>
              <a:ext uri="{FF2B5EF4-FFF2-40B4-BE49-F238E27FC236}">
                <a16:creationId xmlns:a16="http://schemas.microsoft.com/office/drawing/2014/main" id="{0853601D-2E2F-98EC-B8E5-9045F676893C}"/>
              </a:ext>
            </a:extLst>
          </p:cNvPr>
          <p:cNvSpPr>
            <a:spLocks noGrp="1"/>
          </p:cNvSpPr>
          <p:nvPr>
            <p:ph sz="half" idx="4294967295"/>
          </p:nvPr>
        </p:nvSpPr>
        <p:spPr>
          <a:xfrm>
            <a:off x="4378569" y="1802179"/>
            <a:ext cx="5181600" cy="4351338"/>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Official channels</a:t>
            </a:r>
          </a:p>
          <a:p>
            <a:r>
              <a:rPr lang="en-GB" dirty="0">
                <a:solidFill>
                  <a:schemeClr val="accent1">
                    <a:lumMod val="75000"/>
                  </a:schemeClr>
                </a:solidFill>
                <a:latin typeface="Arial" panose="020B0604020202020204" pitchFamily="34" charset="0"/>
                <a:cs typeface="Arial" panose="020B0604020202020204" pitchFamily="34" charset="0"/>
              </a:rPr>
              <a:t>Follow policies and procedures</a:t>
            </a:r>
          </a:p>
          <a:p>
            <a:r>
              <a:rPr lang="en-GB" dirty="0">
                <a:solidFill>
                  <a:schemeClr val="accent1">
                    <a:lumMod val="75000"/>
                  </a:schemeClr>
                </a:solidFill>
                <a:latin typeface="Arial" panose="020B0604020202020204" pitchFamily="34" charset="0"/>
                <a:cs typeface="Arial" panose="020B0604020202020204" pitchFamily="34" charset="0"/>
              </a:rPr>
              <a:t>Ask if uncertain</a:t>
            </a:r>
          </a:p>
          <a:p>
            <a:r>
              <a:rPr lang="en-GB" dirty="0">
                <a:solidFill>
                  <a:schemeClr val="accent1">
                    <a:lumMod val="75000"/>
                  </a:schemeClr>
                </a:solidFill>
                <a:latin typeface="Arial" panose="020B0604020202020204" pitchFamily="34" charset="0"/>
                <a:cs typeface="Arial" panose="020B0604020202020204" pitchFamily="34" charset="0"/>
              </a:rPr>
              <a:t>Use the language of the victim </a:t>
            </a:r>
          </a:p>
          <a:p>
            <a:r>
              <a:rPr lang="en-GB" dirty="0">
                <a:solidFill>
                  <a:schemeClr val="accent1">
                    <a:lumMod val="75000"/>
                  </a:schemeClr>
                </a:solidFill>
                <a:latin typeface="Arial" panose="020B0604020202020204" pitchFamily="34" charset="0"/>
                <a:cs typeface="Arial" panose="020B0604020202020204" pitchFamily="34" charset="0"/>
              </a:rPr>
              <a:t>Be precise</a:t>
            </a:r>
          </a:p>
        </p:txBody>
      </p:sp>
    </p:spTree>
    <p:extLst>
      <p:ext uri="{BB962C8B-B14F-4D97-AF65-F5344CB8AC3E}">
        <p14:creationId xmlns:p14="http://schemas.microsoft.com/office/powerpoint/2010/main" val="23758902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2C4DB-968E-216E-9A1B-DA35628D129E}"/>
              </a:ext>
            </a:extLst>
          </p:cNvPr>
          <p:cNvSpPr>
            <a:spLocks noGrp="1"/>
          </p:cNvSpPr>
          <p:nvPr>
            <p:ph type="title"/>
          </p:nvPr>
        </p:nvSpPr>
        <p:spPr/>
        <p:txBody>
          <a:bodyPr/>
          <a:lstStyle/>
          <a:p>
            <a:pPr algn="ctr"/>
            <a:r>
              <a:rPr lang="en-GB" b="1" dirty="0">
                <a:solidFill>
                  <a:schemeClr val="accent1">
                    <a:lumMod val="75000"/>
                  </a:schemeClr>
                </a:solidFill>
                <a:latin typeface="Arial"/>
                <a:cs typeface="Arial"/>
              </a:rPr>
              <a:t>Reporting</a:t>
            </a:r>
          </a:p>
        </p:txBody>
      </p:sp>
      <p:sp>
        <p:nvSpPr>
          <p:cNvPr id="4" name="Content Placeholder 3">
            <a:extLst>
              <a:ext uri="{FF2B5EF4-FFF2-40B4-BE49-F238E27FC236}">
                <a16:creationId xmlns:a16="http://schemas.microsoft.com/office/drawing/2014/main" id="{D9C8F4A3-0AC6-20A1-9A77-CA4850802DC5}"/>
              </a:ext>
            </a:extLst>
          </p:cNvPr>
          <p:cNvSpPr>
            <a:spLocks noGrp="1"/>
          </p:cNvSpPr>
          <p:nvPr>
            <p:ph sz="half" idx="4294967295"/>
          </p:nvPr>
        </p:nvSpPr>
        <p:spPr>
          <a:xfrm>
            <a:off x="4343400" y="1890102"/>
            <a:ext cx="5181600"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Policies and procedures</a:t>
            </a:r>
          </a:p>
          <a:p>
            <a:r>
              <a:rPr lang="en-GB" dirty="0">
                <a:solidFill>
                  <a:schemeClr val="accent1">
                    <a:lumMod val="75000"/>
                  </a:schemeClr>
                </a:solidFill>
                <a:latin typeface="Arial" panose="020B0604020202020204" pitchFamily="34" charset="0"/>
                <a:cs typeface="Arial" panose="020B0604020202020204" pitchFamily="34" charset="0"/>
              </a:rPr>
              <a:t>Knowing where to go</a:t>
            </a:r>
          </a:p>
          <a:p>
            <a:r>
              <a:rPr lang="en-GB" dirty="0">
                <a:solidFill>
                  <a:schemeClr val="accent1">
                    <a:lumMod val="75000"/>
                  </a:schemeClr>
                </a:solidFill>
                <a:latin typeface="Arial" panose="020B0604020202020204" pitchFamily="34" charset="0"/>
                <a:cs typeface="Arial" panose="020B0604020202020204" pitchFamily="34" charset="0"/>
              </a:rPr>
              <a:t>Promptly</a:t>
            </a:r>
          </a:p>
          <a:p>
            <a:r>
              <a:rPr lang="en-GB" dirty="0">
                <a:solidFill>
                  <a:schemeClr val="accent1">
                    <a:lumMod val="75000"/>
                  </a:schemeClr>
                </a:solidFill>
                <a:latin typeface="Arial" panose="020B0604020202020204" pitchFamily="34" charset="0"/>
                <a:cs typeface="Arial" panose="020B0604020202020204" pitchFamily="34" charset="0"/>
              </a:rPr>
              <a:t>Official channels</a:t>
            </a:r>
          </a:p>
          <a:p>
            <a:endParaRPr lang="en-GB" dirty="0"/>
          </a:p>
          <a:p>
            <a:endParaRPr lang="en-GB" dirty="0"/>
          </a:p>
        </p:txBody>
      </p:sp>
    </p:spTree>
    <p:extLst>
      <p:ext uri="{BB962C8B-B14F-4D97-AF65-F5344CB8AC3E}">
        <p14:creationId xmlns:p14="http://schemas.microsoft.com/office/powerpoint/2010/main" val="546532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80387-2484-352C-F472-EC5FDAA32591}"/>
              </a:ext>
            </a:extLst>
          </p:cNvPr>
          <p:cNvSpPr>
            <a:spLocks noGrp="1"/>
          </p:cNvSpPr>
          <p:nvPr>
            <p:ph type="title"/>
          </p:nvPr>
        </p:nvSpPr>
        <p:spPr/>
        <p:txBody>
          <a:bodyPr/>
          <a:lstStyle/>
          <a:p>
            <a:pPr algn="ctr"/>
            <a:r>
              <a:rPr lang="en-GB" b="1" dirty="0">
                <a:solidFill>
                  <a:schemeClr val="accent1">
                    <a:lumMod val="75000"/>
                  </a:schemeClr>
                </a:solidFill>
                <a:latin typeface="Arial"/>
                <a:cs typeface="Arial"/>
              </a:rPr>
              <a:t>Referral</a:t>
            </a:r>
          </a:p>
        </p:txBody>
      </p:sp>
      <p:sp>
        <p:nvSpPr>
          <p:cNvPr id="4" name="Content Placeholder 3">
            <a:extLst>
              <a:ext uri="{FF2B5EF4-FFF2-40B4-BE49-F238E27FC236}">
                <a16:creationId xmlns:a16="http://schemas.microsoft.com/office/drawing/2014/main" id="{A0DCB783-62E0-2112-668F-3D7C91FB57D4}"/>
              </a:ext>
            </a:extLst>
          </p:cNvPr>
          <p:cNvSpPr>
            <a:spLocks noGrp="1"/>
          </p:cNvSpPr>
          <p:nvPr>
            <p:ph sz="half" idx="4294967295"/>
          </p:nvPr>
        </p:nvSpPr>
        <p:spPr>
          <a:xfrm>
            <a:off x="5035062" y="2019056"/>
            <a:ext cx="5181600"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Who</a:t>
            </a:r>
          </a:p>
          <a:p>
            <a:r>
              <a:rPr lang="en-GB" dirty="0">
                <a:solidFill>
                  <a:schemeClr val="accent1">
                    <a:lumMod val="75000"/>
                  </a:schemeClr>
                </a:solidFill>
                <a:latin typeface="Arial" panose="020B0604020202020204" pitchFamily="34" charset="0"/>
                <a:cs typeface="Arial" panose="020B0604020202020204" pitchFamily="34" charset="0"/>
              </a:rPr>
              <a:t>When</a:t>
            </a:r>
          </a:p>
          <a:p>
            <a:r>
              <a:rPr lang="en-GB" dirty="0">
                <a:solidFill>
                  <a:schemeClr val="accent1">
                    <a:lumMod val="75000"/>
                  </a:schemeClr>
                </a:solidFill>
                <a:latin typeface="Arial" panose="020B0604020202020204" pitchFamily="34" charset="0"/>
                <a:cs typeface="Arial" panose="020B0604020202020204" pitchFamily="34" charset="0"/>
              </a:rPr>
              <a:t>How</a:t>
            </a:r>
          </a:p>
          <a:p>
            <a:r>
              <a:rPr lang="en-GB" dirty="0">
                <a:solidFill>
                  <a:schemeClr val="accent1">
                    <a:lumMod val="75000"/>
                  </a:schemeClr>
                </a:solidFill>
                <a:latin typeface="Arial" panose="020B0604020202020204" pitchFamily="34" charset="0"/>
                <a:cs typeface="Arial" panose="020B0604020202020204" pitchFamily="34" charset="0"/>
              </a:rPr>
              <a:t>Follow up</a:t>
            </a:r>
          </a:p>
        </p:txBody>
      </p:sp>
    </p:spTree>
    <p:extLst>
      <p:ext uri="{BB962C8B-B14F-4D97-AF65-F5344CB8AC3E}">
        <p14:creationId xmlns:p14="http://schemas.microsoft.com/office/powerpoint/2010/main" val="13004182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4E718-A39B-2219-03D5-B8DC109ED99F}"/>
              </a:ext>
            </a:extLst>
          </p:cNvPr>
          <p:cNvSpPr>
            <a:spLocks noGrp="1"/>
          </p:cNvSpPr>
          <p:nvPr>
            <p:ph type="title"/>
          </p:nvPr>
        </p:nvSpPr>
        <p:spPr>
          <a:xfrm>
            <a:off x="-145855" y="105124"/>
            <a:ext cx="12285030" cy="1325563"/>
          </a:xfrm>
        </p:spPr>
        <p:txBody>
          <a:bodyPr>
            <a:normAutofit fontScale="90000"/>
          </a:bodyPr>
          <a:lstStyle/>
          <a:p>
            <a:pPr algn="ctr"/>
            <a:br>
              <a:rPr lang="en-GB" dirty="0">
                <a:latin typeface="Arial" panose="020B0604020202020204" pitchFamily="34" charset="0"/>
                <a:cs typeface="Arial" panose="020B0604020202020204" pitchFamily="34" charset="0"/>
              </a:rPr>
            </a:br>
            <a:r>
              <a:rPr lang="en-GB" b="1" dirty="0">
                <a:solidFill>
                  <a:schemeClr val="accent1">
                    <a:lumMod val="75000"/>
                  </a:schemeClr>
                </a:solidFill>
                <a:latin typeface="Arial"/>
                <a:cs typeface="Arial"/>
              </a:rPr>
              <a:t>Barriers to responding to a safeguarding concern</a:t>
            </a:r>
          </a:p>
        </p:txBody>
      </p:sp>
      <p:sp>
        <p:nvSpPr>
          <p:cNvPr id="4" name="Content Placeholder 3">
            <a:extLst>
              <a:ext uri="{FF2B5EF4-FFF2-40B4-BE49-F238E27FC236}">
                <a16:creationId xmlns:a16="http://schemas.microsoft.com/office/drawing/2014/main" id="{14322100-DFB4-9D67-D512-EC6C9D8F70C8}"/>
              </a:ext>
            </a:extLst>
          </p:cNvPr>
          <p:cNvSpPr>
            <a:spLocks noGrp="1"/>
          </p:cNvSpPr>
          <p:nvPr>
            <p:ph sz="half" idx="4294967295"/>
          </p:nvPr>
        </p:nvSpPr>
        <p:spPr>
          <a:xfrm>
            <a:off x="2085018" y="1651222"/>
            <a:ext cx="8393866" cy="4351338"/>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Fears you might be wrong</a:t>
            </a:r>
          </a:p>
          <a:p>
            <a:r>
              <a:rPr lang="en-GB" dirty="0">
                <a:solidFill>
                  <a:schemeClr val="accent1">
                    <a:lumMod val="75000"/>
                  </a:schemeClr>
                </a:solidFill>
                <a:latin typeface="Arial" panose="020B0604020202020204" pitchFamily="34" charset="0"/>
                <a:cs typeface="Arial" panose="020B0604020202020204" pitchFamily="34" charset="0"/>
              </a:rPr>
              <a:t>Doubt the truthfulness of victim</a:t>
            </a:r>
          </a:p>
          <a:p>
            <a:r>
              <a:rPr lang="en-GB" dirty="0">
                <a:solidFill>
                  <a:schemeClr val="accent1">
                    <a:lumMod val="75000"/>
                  </a:schemeClr>
                </a:solidFill>
                <a:latin typeface="Arial" panose="020B0604020202020204" pitchFamily="34" charset="0"/>
                <a:cs typeface="Arial" panose="020B0604020202020204" pitchFamily="34" charset="0"/>
              </a:rPr>
              <a:t>Uncertainty of policies and procedures</a:t>
            </a:r>
          </a:p>
          <a:p>
            <a:r>
              <a:rPr lang="en-GB" dirty="0">
                <a:solidFill>
                  <a:schemeClr val="accent1">
                    <a:lumMod val="75000"/>
                  </a:schemeClr>
                </a:solidFill>
                <a:latin typeface="Arial" panose="020B0604020202020204" pitchFamily="34" charset="0"/>
                <a:cs typeface="Arial" panose="020B0604020202020204" pitchFamily="34" charset="0"/>
              </a:rPr>
              <a:t>Fear of interfering </a:t>
            </a:r>
          </a:p>
          <a:p>
            <a:r>
              <a:rPr lang="en-GB" dirty="0">
                <a:solidFill>
                  <a:schemeClr val="accent1">
                    <a:lumMod val="75000"/>
                  </a:schemeClr>
                </a:solidFill>
                <a:latin typeface="Arial" panose="020B0604020202020204" pitchFamily="34" charset="0"/>
                <a:cs typeface="Arial" panose="020B0604020202020204" pitchFamily="34" charset="0"/>
              </a:rPr>
              <a:t>Fear of not being listened to/ believed</a:t>
            </a:r>
          </a:p>
          <a:p>
            <a:r>
              <a:rPr lang="en-GB" dirty="0">
                <a:solidFill>
                  <a:schemeClr val="accent1">
                    <a:lumMod val="75000"/>
                  </a:schemeClr>
                </a:solidFill>
                <a:latin typeface="Arial" panose="020B0604020202020204" pitchFamily="34" charset="0"/>
                <a:cs typeface="Arial" panose="020B0604020202020204" pitchFamily="34" charset="0"/>
              </a:rPr>
              <a:t>Limited knowledge of support avenues</a:t>
            </a:r>
          </a:p>
          <a:p>
            <a:r>
              <a:rPr lang="en-GB" dirty="0">
                <a:solidFill>
                  <a:schemeClr val="accent1">
                    <a:lumMod val="75000"/>
                  </a:schemeClr>
                </a:solidFill>
                <a:latin typeface="Arial" panose="020B0604020202020204" pitchFamily="34" charset="0"/>
                <a:cs typeface="Arial" panose="020B0604020202020204" pitchFamily="34" charset="0"/>
              </a:rPr>
              <a:t>Not wanting to burden others</a:t>
            </a:r>
          </a:p>
          <a:p>
            <a:endParaRPr lang="en-GB" dirty="0"/>
          </a:p>
        </p:txBody>
      </p:sp>
    </p:spTree>
    <p:extLst>
      <p:ext uri="{BB962C8B-B14F-4D97-AF65-F5344CB8AC3E}">
        <p14:creationId xmlns:p14="http://schemas.microsoft.com/office/powerpoint/2010/main" val="24723798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DFA6D-95AE-9350-D87B-7FA7DC9E8297}"/>
              </a:ext>
            </a:extLst>
          </p:cNvPr>
          <p:cNvSpPr>
            <a:spLocks noGrp="1"/>
          </p:cNvSpPr>
          <p:nvPr>
            <p:ph type="title"/>
          </p:nvPr>
        </p:nvSpPr>
        <p:spPr>
          <a:xfrm>
            <a:off x="838200" y="-50000"/>
            <a:ext cx="10515600" cy="1325563"/>
          </a:xfrm>
        </p:spPr>
        <p:txBody>
          <a:bodyPr>
            <a:noAutofit/>
          </a:bodyPr>
          <a:lstStyle/>
          <a:p>
            <a:pPr algn="ctr"/>
            <a:r>
              <a:rPr lang="en-GB" sz="4800" b="1" dirty="0">
                <a:solidFill>
                  <a:schemeClr val="accent1">
                    <a:lumMod val="75000"/>
                  </a:schemeClr>
                </a:solidFill>
                <a:latin typeface="Arial"/>
                <a:cs typeface="Arial"/>
              </a:rPr>
              <a:t>How to respond</a:t>
            </a:r>
          </a:p>
        </p:txBody>
      </p:sp>
      <p:sp>
        <p:nvSpPr>
          <p:cNvPr id="4" name="Content Placeholder 3">
            <a:extLst>
              <a:ext uri="{FF2B5EF4-FFF2-40B4-BE49-F238E27FC236}">
                <a16:creationId xmlns:a16="http://schemas.microsoft.com/office/drawing/2014/main" id="{CB474DF9-E12C-00F7-0174-B6EBB82638C9}"/>
              </a:ext>
            </a:extLst>
          </p:cNvPr>
          <p:cNvSpPr>
            <a:spLocks noGrp="1"/>
          </p:cNvSpPr>
          <p:nvPr>
            <p:ph sz="half" idx="4294967295"/>
          </p:nvPr>
        </p:nvSpPr>
        <p:spPr>
          <a:xfrm>
            <a:off x="3249490" y="1266459"/>
            <a:ext cx="6685817" cy="4339614"/>
          </a:xfrm>
        </p:spPr>
        <p:txBody>
          <a:bodyPr vert="horz" lIns="91440" tIns="45720" rIns="91440" bIns="45720" rtlCol="0" anchor="t">
            <a:normAutofit fontScale="77500" lnSpcReduction="20000"/>
          </a:bodyPr>
          <a:lstStyle/>
          <a:p>
            <a:pPr marL="0" indent="0">
              <a:buNone/>
            </a:pPr>
            <a:r>
              <a:rPr lang="en-GB" sz="3100" dirty="0">
                <a:solidFill>
                  <a:schemeClr val="accent1">
                    <a:lumMod val="75000"/>
                  </a:schemeClr>
                </a:solidFill>
                <a:latin typeface="Arial" panose="020B0604020202020204" pitchFamily="34" charset="0"/>
                <a:cs typeface="Arial" panose="020B0604020202020204" pitchFamily="34" charset="0"/>
              </a:rPr>
              <a:t>Do’s</a:t>
            </a:r>
          </a:p>
          <a:p>
            <a:pPr eaLnBrk="1" hangingPunct="1">
              <a:lnSpc>
                <a:spcPct val="90000"/>
              </a:lnSpc>
            </a:pPr>
            <a:r>
              <a:rPr lang="en-GB" altLang="en-US" sz="3100" dirty="0">
                <a:solidFill>
                  <a:schemeClr val="accent1">
                    <a:lumMod val="75000"/>
                  </a:schemeClr>
                </a:solidFill>
                <a:latin typeface="Arial" panose="020B0604020202020204" pitchFamily="34" charset="0"/>
                <a:cs typeface="Arial" panose="020B0604020202020204" pitchFamily="34" charset="0"/>
              </a:rPr>
              <a:t>Keep an open mind</a:t>
            </a:r>
          </a:p>
          <a:p>
            <a:pPr eaLnBrk="1" hangingPunct="1">
              <a:lnSpc>
                <a:spcPct val="90000"/>
              </a:lnSpc>
            </a:pPr>
            <a:r>
              <a:rPr lang="en-GB" altLang="en-US" sz="3100" dirty="0">
                <a:solidFill>
                  <a:schemeClr val="accent1">
                    <a:lumMod val="75000"/>
                  </a:schemeClr>
                </a:solidFill>
                <a:latin typeface="Arial"/>
                <a:cs typeface="Arial"/>
              </a:rPr>
              <a:t>Reassure the child that they are right to tell</a:t>
            </a:r>
          </a:p>
          <a:p>
            <a:pPr eaLnBrk="1" hangingPunct="1">
              <a:lnSpc>
                <a:spcPct val="90000"/>
              </a:lnSpc>
            </a:pPr>
            <a:r>
              <a:rPr lang="en-GB" altLang="en-US" sz="3100" dirty="0">
                <a:solidFill>
                  <a:schemeClr val="accent1">
                    <a:lumMod val="75000"/>
                  </a:schemeClr>
                </a:solidFill>
                <a:latin typeface="Arial" panose="020B0604020202020204" pitchFamily="34" charset="0"/>
                <a:cs typeface="Arial" panose="020B0604020202020204" pitchFamily="34" charset="0"/>
              </a:rPr>
              <a:t>Listen carefully</a:t>
            </a:r>
          </a:p>
          <a:p>
            <a:pPr eaLnBrk="1" hangingPunct="1">
              <a:lnSpc>
                <a:spcPct val="90000"/>
              </a:lnSpc>
            </a:pPr>
            <a:r>
              <a:rPr lang="en-GB" altLang="en-US" sz="3100" dirty="0">
                <a:solidFill>
                  <a:schemeClr val="accent1">
                    <a:lumMod val="75000"/>
                  </a:schemeClr>
                </a:solidFill>
                <a:latin typeface="Arial"/>
                <a:cs typeface="Arial"/>
              </a:rPr>
              <a:t>Work at the individual's pace</a:t>
            </a:r>
          </a:p>
          <a:p>
            <a:pPr eaLnBrk="1" hangingPunct="1">
              <a:lnSpc>
                <a:spcPct val="90000"/>
              </a:lnSpc>
            </a:pPr>
            <a:r>
              <a:rPr lang="en-GB" altLang="en-US" sz="3100" dirty="0">
                <a:solidFill>
                  <a:schemeClr val="accent1">
                    <a:lumMod val="75000"/>
                  </a:schemeClr>
                </a:solidFill>
                <a:latin typeface="Arial"/>
                <a:cs typeface="Arial"/>
              </a:rPr>
              <a:t>Ask only open questions – if you must ask them, clarify the facts, don’t interrogate</a:t>
            </a:r>
          </a:p>
          <a:p>
            <a:pPr eaLnBrk="1" hangingPunct="1">
              <a:lnSpc>
                <a:spcPct val="90000"/>
              </a:lnSpc>
            </a:pPr>
            <a:r>
              <a:rPr lang="en-GB" altLang="en-US" sz="3100" dirty="0">
                <a:solidFill>
                  <a:schemeClr val="accent1">
                    <a:lumMod val="75000"/>
                  </a:schemeClr>
                </a:solidFill>
                <a:latin typeface="Arial" panose="020B0604020202020204" pitchFamily="34" charset="0"/>
                <a:cs typeface="Arial" panose="020B0604020202020204" pitchFamily="34" charset="0"/>
              </a:rPr>
              <a:t>Explain what you need to do next</a:t>
            </a:r>
          </a:p>
          <a:p>
            <a:pPr eaLnBrk="1" hangingPunct="1">
              <a:lnSpc>
                <a:spcPct val="90000"/>
              </a:lnSpc>
            </a:pPr>
            <a:r>
              <a:rPr lang="en-GB" altLang="en-US" sz="3100" dirty="0">
                <a:solidFill>
                  <a:schemeClr val="accent1">
                    <a:lumMod val="75000"/>
                  </a:schemeClr>
                </a:solidFill>
                <a:latin typeface="Arial" panose="020B0604020202020204" pitchFamily="34" charset="0"/>
                <a:cs typeface="Arial" panose="020B0604020202020204" pitchFamily="34" charset="0"/>
              </a:rPr>
              <a:t>Record accurately and quickly using individual’s words</a:t>
            </a:r>
          </a:p>
          <a:p>
            <a:pPr eaLnBrk="1" hangingPunct="1">
              <a:lnSpc>
                <a:spcPct val="90000"/>
              </a:lnSpc>
            </a:pPr>
            <a:r>
              <a:rPr lang="en-GB" altLang="en-US" sz="3100" dirty="0">
                <a:solidFill>
                  <a:schemeClr val="accent1">
                    <a:lumMod val="75000"/>
                  </a:schemeClr>
                </a:solidFill>
                <a:latin typeface="Arial" panose="020B0604020202020204" pitchFamily="34" charset="0"/>
                <a:cs typeface="Arial" panose="020B0604020202020204" pitchFamily="34" charset="0"/>
              </a:rPr>
              <a:t>Pass on to DSL same day</a:t>
            </a:r>
          </a:p>
          <a:p>
            <a:endParaRPr lang="en-GB" dirty="0"/>
          </a:p>
        </p:txBody>
      </p:sp>
    </p:spTree>
    <p:extLst>
      <p:ext uri="{BB962C8B-B14F-4D97-AF65-F5344CB8AC3E}">
        <p14:creationId xmlns:p14="http://schemas.microsoft.com/office/powerpoint/2010/main" val="16935650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DFA6D-95AE-9350-D87B-7FA7DC9E8297}"/>
              </a:ext>
            </a:extLst>
          </p:cNvPr>
          <p:cNvSpPr>
            <a:spLocks noGrp="1"/>
          </p:cNvSpPr>
          <p:nvPr>
            <p:ph type="title"/>
          </p:nvPr>
        </p:nvSpPr>
        <p:spPr/>
        <p:txBody>
          <a:bodyPr>
            <a:noAutofit/>
          </a:bodyPr>
          <a:lstStyle/>
          <a:p>
            <a:pPr algn="ctr"/>
            <a:r>
              <a:rPr lang="en-GB" sz="4800" b="1" dirty="0">
                <a:solidFill>
                  <a:schemeClr val="accent1">
                    <a:lumMod val="75000"/>
                  </a:schemeClr>
                </a:solidFill>
                <a:latin typeface="Arial"/>
                <a:cs typeface="Arial"/>
              </a:rPr>
              <a:t>How to respond</a:t>
            </a:r>
          </a:p>
        </p:txBody>
      </p:sp>
      <p:sp>
        <p:nvSpPr>
          <p:cNvPr id="4" name="Content Placeholder 3">
            <a:extLst>
              <a:ext uri="{FF2B5EF4-FFF2-40B4-BE49-F238E27FC236}">
                <a16:creationId xmlns:a16="http://schemas.microsoft.com/office/drawing/2014/main" id="{CB474DF9-E12C-00F7-0174-B6EBB82638C9}"/>
              </a:ext>
            </a:extLst>
          </p:cNvPr>
          <p:cNvSpPr>
            <a:spLocks noGrp="1"/>
          </p:cNvSpPr>
          <p:nvPr>
            <p:ph sz="half" idx="4294967295"/>
          </p:nvPr>
        </p:nvSpPr>
        <p:spPr>
          <a:xfrm>
            <a:off x="3972902" y="1852979"/>
            <a:ext cx="5845175" cy="4351338"/>
          </a:xfrm>
        </p:spPr>
        <p:txBody>
          <a:bodyPr>
            <a:noAutofit/>
          </a:bodyPr>
          <a:lstStyle/>
          <a:p>
            <a:pPr marL="0" indent="0">
              <a:buNone/>
            </a:pPr>
            <a:r>
              <a:rPr lang="en-GB" sz="2400" dirty="0">
                <a:solidFill>
                  <a:schemeClr val="accent1">
                    <a:lumMod val="75000"/>
                  </a:schemeClr>
                </a:solidFill>
                <a:latin typeface="Arial" panose="020B0604020202020204" pitchFamily="34" charset="0"/>
                <a:cs typeface="Arial" panose="020B0604020202020204" pitchFamily="34" charset="0"/>
              </a:rPr>
              <a:t>Don’ts</a:t>
            </a:r>
          </a:p>
          <a:p>
            <a:pPr eaLnBrk="1" hangingPunct="1">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Make false promises about confidentiality</a:t>
            </a:r>
          </a:p>
          <a:p>
            <a:pPr eaLnBrk="1" hangingPunct="1">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Interrupt</a:t>
            </a:r>
          </a:p>
          <a:p>
            <a:pPr eaLnBrk="1" hangingPunct="1">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Interrogate / investigate</a:t>
            </a:r>
          </a:p>
          <a:p>
            <a:pPr eaLnBrk="1" hangingPunct="1">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Make assumptions</a:t>
            </a:r>
          </a:p>
          <a:p>
            <a:pPr eaLnBrk="1" hangingPunct="1">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Make suggestions about what is being said</a:t>
            </a:r>
          </a:p>
        </p:txBody>
      </p:sp>
    </p:spTree>
    <p:extLst>
      <p:ext uri="{BB962C8B-B14F-4D97-AF65-F5344CB8AC3E}">
        <p14:creationId xmlns:p14="http://schemas.microsoft.com/office/powerpoint/2010/main" val="7368877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DFA6D-95AE-9350-D87B-7FA7DC9E8297}"/>
              </a:ext>
            </a:extLst>
          </p:cNvPr>
          <p:cNvSpPr>
            <a:spLocks noGrp="1"/>
          </p:cNvSpPr>
          <p:nvPr>
            <p:ph type="title"/>
          </p:nvPr>
        </p:nvSpPr>
        <p:spPr/>
        <p:txBody>
          <a:bodyPr>
            <a:noAutofit/>
          </a:bodyPr>
          <a:lstStyle/>
          <a:p>
            <a:pPr algn="ctr"/>
            <a:r>
              <a:rPr lang="en-GB" sz="4800" b="1" dirty="0">
                <a:solidFill>
                  <a:schemeClr val="accent1">
                    <a:lumMod val="75000"/>
                  </a:schemeClr>
                </a:solidFill>
                <a:latin typeface="Arial"/>
                <a:cs typeface="Arial"/>
              </a:rPr>
              <a:t>How to respond</a:t>
            </a:r>
          </a:p>
        </p:txBody>
      </p:sp>
      <p:sp>
        <p:nvSpPr>
          <p:cNvPr id="4" name="Content Placeholder 3">
            <a:extLst>
              <a:ext uri="{FF2B5EF4-FFF2-40B4-BE49-F238E27FC236}">
                <a16:creationId xmlns:a16="http://schemas.microsoft.com/office/drawing/2014/main" id="{CB474DF9-E12C-00F7-0174-B6EBB82638C9}"/>
              </a:ext>
            </a:extLst>
          </p:cNvPr>
          <p:cNvSpPr>
            <a:spLocks noGrp="1"/>
          </p:cNvSpPr>
          <p:nvPr>
            <p:ph sz="half" idx="4294967295"/>
          </p:nvPr>
        </p:nvSpPr>
        <p:spPr>
          <a:xfrm>
            <a:off x="3871790" y="1784350"/>
            <a:ext cx="5559425" cy="4351338"/>
          </a:xfrm>
        </p:spPr>
        <p:txBody>
          <a:bodyPr>
            <a:noAutofit/>
          </a:bodyPr>
          <a:lstStyle/>
          <a:p>
            <a:pPr marL="0" indent="0" eaLnBrk="1" hangingPunct="1">
              <a:lnSpc>
                <a:spcPct val="90000"/>
              </a:lnSpc>
              <a:buNone/>
            </a:pPr>
            <a:r>
              <a:rPr lang="en-GB" altLang="en-US" sz="2400" dirty="0">
                <a:solidFill>
                  <a:schemeClr val="accent1">
                    <a:lumMod val="75000"/>
                  </a:schemeClr>
                </a:solidFill>
                <a:latin typeface="Arial" panose="020B0604020202020204" pitchFamily="34" charset="0"/>
                <a:cs typeface="Arial" panose="020B0604020202020204" pitchFamily="34" charset="0"/>
              </a:rPr>
              <a:t>Don’ts</a:t>
            </a:r>
          </a:p>
          <a:p>
            <a:pPr eaLnBrk="1" hangingPunct="1">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Speculate or accuse anyone</a:t>
            </a:r>
          </a:p>
          <a:p>
            <a:pPr eaLnBrk="1" hangingPunct="1">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Show anger, shock etc</a:t>
            </a:r>
          </a:p>
          <a:p>
            <a:pPr eaLnBrk="1" hangingPunct="1">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Tell the individual to go and speak to someone else </a:t>
            </a:r>
          </a:p>
          <a:p>
            <a:pPr eaLnBrk="1" hangingPunct="1">
              <a:lnSpc>
                <a:spcPct val="90000"/>
              </a:lnSpc>
            </a:pPr>
            <a:r>
              <a:rPr lang="en-GB" altLang="en-US" sz="2400" dirty="0">
                <a:solidFill>
                  <a:schemeClr val="accent1">
                    <a:lumMod val="75000"/>
                  </a:schemeClr>
                </a:solidFill>
                <a:latin typeface="Arial" panose="020B0604020202020204" pitchFamily="34" charset="0"/>
                <a:cs typeface="Arial" panose="020B0604020202020204" pitchFamily="34" charset="0"/>
              </a:rPr>
              <a:t>Forget to record accurately and/or pass on to DSL</a:t>
            </a:r>
          </a:p>
        </p:txBody>
      </p:sp>
    </p:spTree>
    <p:extLst>
      <p:ext uri="{BB962C8B-B14F-4D97-AF65-F5344CB8AC3E}">
        <p14:creationId xmlns:p14="http://schemas.microsoft.com/office/powerpoint/2010/main" val="8543366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30184-CD26-D708-4E6C-671B75E1D4E6}"/>
              </a:ext>
            </a:extLst>
          </p:cNvPr>
          <p:cNvSpPr>
            <a:spLocks noGrp="1"/>
          </p:cNvSpPr>
          <p:nvPr>
            <p:ph type="title"/>
          </p:nvPr>
        </p:nvSpPr>
        <p:spPr/>
        <p:txBody>
          <a:bodyPr/>
          <a:lstStyle/>
          <a:p>
            <a:pPr algn="ctr"/>
            <a:r>
              <a:rPr lang="en-GB" b="1" dirty="0">
                <a:solidFill>
                  <a:schemeClr val="accent1">
                    <a:lumMod val="75000"/>
                  </a:schemeClr>
                </a:solidFill>
                <a:latin typeface="Arial"/>
                <a:cs typeface="Arial"/>
              </a:rPr>
              <a:t>Roles and Responsibilities</a:t>
            </a:r>
          </a:p>
        </p:txBody>
      </p:sp>
      <p:sp>
        <p:nvSpPr>
          <p:cNvPr id="4" name="Content Placeholder 3">
            <a:extLst>
              <a:ext uri="{FF2B5EF4-FFF2-40B4-BE49-F238E27FC236}">
                <a16:creationId xmlns:a16="http://schemas.microsoft.com/office/drawing/2014/main" id="{F9DB54B9-DB39-BF34-EE20-43F53CF40140}"/>
              </a:ext>
            </a:extLst>
          </p:cNvPr>
          <p:cNvSpPr>
            <a:spLocks noGrp="1"/>
          </p:cNvSpPr>
          <p:nvPr>
            <p:ph sz="half" idx="4294967295"/>
          </p:nvPr>
        </p:nvSpPr>
        <p:spPr>
          <a:xfrm>
            <a:off x="2710840" y="1772871"/>
            <a:ext cx="7740283" cy="4351338"/>
          </a:xfrm>
        </p:spPr>
        <p:txBody>
          <a:bodyPr/>
          <a:lstStyle/>
          <a:p>
            <a:pPr marL="0" indent="0">
              <a:buNone/>
            </a:pPr>
            <a:r>
              <a:rPr lang="en-GB" sz="2400" b="1" dirty="0">
                <a:solidFill>
                  <a:schemeClr val="accent1">
                    <a:lumMod val="75000"/>
                  </a:schemeClr>
                </a:solidFill>
                <a:latin typeface="Arial" panose="020B0604020202020204" pitchFamily="34" charset="0"/>
                <a:cs typeface="Arial" panose="020B0604020202020204" pitchFamily="34" charset="0"/>
              </a:rPr>
              <a:t>Social Services</a:t>
            </a:r>
          </a:p>
          <a:p>
            <a:r>
              <a:rPr lang="en-GB" sz="2400" dirty="0">
                <a:solidFill>
                  <a:schemeClr val="accent1">
                    <a:lumMod val="75000"/>
                  </a:schemeClr>
                </a:solidFill>
                <a:latin typeface="Arial" panose="020B0604020202020204" pitchFamily="34" charset="0"/>
                <a:cs typeface="Arial" panose="020B0604020202020204" pitchFamily="34" charset="0"/>
              </a:rPr>
              <a:t>Support families and safeguard  children and vulnerable adults</a:t>
            </a:r>
          </a:p>
          <a:p>
            <a:r>
              <a:rPr lang="en-GB" sz="2400" dirty="0">
                <a:solidFill>
                  <a:schemeClr val="accent1">
                    <a:lumMod val="75000"/>
                  </a:schemeClr>
                </a:solidFill>
                <a:latin typeface="Arial" panose="020B0604020202020204" pitchFamily="34" charset="0"/>
                <a:cs typeface="Arial" panose="020B0604020202020204" pitchFamily="34" charset="0"/>
              </a:rPr>
              <a:t>preventative services</a:t>
            </a:r>
          </a:p>
          <a:p>
            <a:r>
              <a:rPr lang="en-GB" sz="2400" dirty="0">
                <a:solidFill>
                  <a:schemeClr val="accent1">
                    <a:lumMod val="75000"/>
                  </a:schemeClr>
                </a:solidFill>
                <a:latin typeface="Arial" panose="020B0604020202020204" pitchFamily="34" charset="0"/>
                <a:cs typeface="Arial" panose="020B0604020202020204" pitchFamily="34" charset="0"/>
              </a:rPr>
              <a:t>child placement</a:t>
            </a:r>
          </a:p>
          <a:p>
            <a:r>
              <a:rPr lang="en-GB" sz="2400" dirty="0">
                <a:solidFill>
                  <a:schemeClr val="accent1">
                    <a:lumMod val="75000"/>
                  </a:schemeClr>
                </a:solidFill>
                <a:latin typeface="Arial" panose="020B0604020202020204" pitchFamily="34" charset="0"/>
                <a:cs typeface="Arial" panose="020B0604020202020204" pitchFamily="34" charset="0"/>
              </a:rPr>
              <a:t>fostering/ adoption</a:t>
            </a:r>
          </a:p>
          <a:p>
            <a:r>
              <a:rPr lang="en-GB" sz="2400" dirty="0">
                <a:solidFill>
                  <a:schemeClr val="accent1">
                    <a:lumMod val="75000"/>
                  </a:schemeClr>
                </a:solidFill>
                <a:latin typeface="Arial" panose="020B0604020202020204" pitchFamily="34" charset="0"/>
                <a:cs typeface="Arial" panose="020B0604020202020204" pitchFamily="34" charset="0"/>
              </a:rPr>
              <a:t>Disability, mental health, learning needs support </a:t>
            </a:r>
          </a:p>
          <a:p>
            <a:pPr marL="0" indent="0">
              <a:buNone/>
            </a:pPr>
            <a:endParaRPr lang="en-GB" dirty="0"/>
          </a:p>
        </p:txBody>
      </p:sp>
    </p:spTree>
    <p:extLst>
      <p:ext uri="{BB962C8B-B14F-4D97-AF65-F5344CB8AC3E}">
        <p14:creationId xmlns:p14="http://schemas.microsoft.com/office/powerpoint/2010/main" val="3762187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30184-CD26-D708-4E6C-671B75E1D4E6}"/>
              </a:ext>
            </a:extLst>
          </p:cNvPr>
          <p:cNvSpPr>
            <a:spLocks noGrp="1"/>
          </p:cNvSpPr>
          <p:nvPr>
            <p:ph type="title"/>
          </p:nvPr>
        </p:nvSpPr>
        <p:spPr/>
        <p:txBody>
          <a:bodyPr/>
          <a:lstStyle/>
          <a:p>
            <a:pPr algn="ctr"/>
            <a:r>
              <a:rPr lang="en-GB" b="1" dirty="0">
                <a:solidFill>
                  <a:schemeClr val="accent1">
                    <a:lumMod val="75000"/>
                  </a:schemeClr>
                </a:solidFill>
                <a:latin typeface="Arial"/>
                <a:cs typeface="Arial"/>
              </a:rPr>
              <a:t>Roles and Responsibilities</a:t>
            </a:r>
          </a:p>
        </p:txBody>
      </p:sp>
      <p:sp>
        <p:nvSpPr>
          <p:cNvPr id="4" name="Content Placeholder 3">
            <a:extLst>
              <a:ext uri="{FF2B5EF4-FFF2-40B4-BE49-F238E27FC236}">
                <a16:creationId xmlns:a16="http://schemas.microsoft.com/office/drawing/2014/main" id="{F9DB54B9-DB39-BF34-EE20-43F53CF40140}"/>
              </a:ext>
            </a:extLst>
          </p:cNvPr>
          <p:cNvSpPr>
            <a:spLocks noGrp="1"/>
          </p:cNvSpPr>
          <p:nvPr>
            <p:ph sz="half" idx="4294967295"/>
          </p:nvPr>
        </p:nvSpPr>
        <p:spPr>
          <a:xfrm>
            <a:off x="2174631" y="2142148"/>
            <a:ext cx="8253046" cy="4351338"/>
          </a:xfrm>
        </p:spPr>
        <p:txBody>
          <a:bodyPr/>
          <a:lstStyle/>
          <a:p>
            <a:pPr marL="0" indent="0">
              <a:buNone/>
            </a:pPr>
            <a:r>
              <a:rPr lang="en-GB" b="1" dirty="0">
                <a:solidFill>
                  <a:schemeClr val="accent1">
                    <a:lumMod val="75000"/>
                  </a:schemeClr>
                </a:solidFill>
                <a:latin typeface="Arial" panose="020B0604020202020204" pitchFamily="34" charset="0"/>
                <a:cs typeface="Arial" panose="020B0604020202020204" pitchFamily="34" charset="0"/>
              </a:rPr>
              <a:t>Local Authority Designated Officer – LADO</a:t>
            </a:r>
          </a:p>
          <a:p>
            <a:pPr marL="0" indent="0">
              <a:buNone/>
            </a:pPr>
            <a:r>
              <a:rPr lang="en-GB" dirty="0">
                <a:solidFill>
                  <a:schemeClr val="accent1">
                    <a:lumMod val="75000"/>
                  </a:schemeClr>
                </a:solidFill>
                <a:latin typeface="Arial" panose="020B0604020202020204" pitchFamily="34" charset="0"/>
                <a:cs typeface="Arial" panose="020B0604020202020204" pitchFamily="34" charset="0"/>
              </a:rPr>
              <a:t>Employed within social services with the role of investigating allegations made against people who work with children</a:t>
            </a:r>
          </a:p>
        </p:txBody>
      </p:sp>
    </p:spTree>
    <p:extLst>
      <p:ext uri="{BB962C8B-B14F-4D97-AF65-F5344CB8AC3E}">
        <p14:creationId xmlns:p14="http://schemas.microsoft.com/office/powerpoint/2010/main" val="31006521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1AE92-1F2E-1BCE-99FE-9B2C7B25513A}"/>
              </a:ext>
            </a:extLst>
          </p:cNvPr>
          <p:cNvSpPr>
            <a:spLocks noGrp="1"/>
          </p:cNvSpPr>
          <p:nvPr>
            <p:ph type="title"/>
          </p:nvPr>
        </p:nvSpPr>
        <p:spPr/>
        <p:txBody>
          <a:bodyPr/>
          <a:lstStyle/>
          <a:p>
            <a:pPr algn="ctr"/>
            <a:r>
              <a:rPr lang="en-GB" b="1" dirty="0">
                <a:solidFill>
                  <a:schemeClr val="accent1">
                    <a:lumMod val="75000"/>
                  </a:schemeClr>
                </a:solidFill>
                <a:latin typeface="Arial"/>
                <a:cs typeface="Arial"/>
              </a:rPr>
              <a:t>Responsible person in a setting</a:t>
            </a:r>
          </a:p>
        </p:txBody>
      </p:sp>
      <p:sp>
        <p:nvSpPr>
          <p:cNvPr id="4" name="Content Placeholder 3">
            <a:extLst>
              <a:ext uri="{FF2B5EF4-FFF2-40B4-BE49-F238E27FC236}">
                <a16:creationId xmlns:a16="http://schemas.microsoft.com/office/drawing/2014/main" id="{1CB913B1-D066-8079-3D72-3260A52475C5}"/>
              </a:ext>
            </a:extLst>
          </p:cNvPr>
          <p:cNvSpPr>
            <a:spLocks noGrp="1"/>
          </p:cNvSpPr>
          <p:nvPr>
            <p:ph sz="half" idx="4294967295"/>
          </p:nvPr>
        </p:nvSpPr>
        <p:spPr>
          <a:xfrm>
            <a:off x="3505200" y="2253517"/>
            <a:ext cx="5181600" cy="4351338"/>
          </a:xfrm>
        </p:spPr>
        <p:txBody>
          <a:bodyPr/>
          <a:lstStyle/>
          <a:p>
            <a:pPr marL="0" indent="0">
              <a:buNone/>
            </a:pPr>
            <a:r>
              <a:rPr lang="en-GB" sz="2800" b="1" i="0" dirty="0">
                <a:solidFill>
                  <a:schemeClr val="accent1">
                    <a:lumMod val="75000"/>
                  </a:schemeClr>
                </a:solidFill>
                <a:effectLst/>
                <a:latin typeface="Arial" panose="020B0604020202020204" pitchFamily="34" charset="0"/>
              </a:rPr>
              <a:t>Designated Safeguarding Lead (DSL)</a:t>
            </a:r>
            <a:endParaRPr lang="en-GB" b="1" dirty="0">
              <a:solidFill>
                <a:schemeClr val="accent1">
                  <a:lumMod val="75000"/>
                </a:schemeClr>
              </a:solidFill>
            </a:endParaRPr>
          </a:p>
          <a:p>
            <a:pPr marL="0" indent="0">
              <a:buNone/>
            </a:pPr>
            <a:endParaRPr lang="en-GB" dirty="0"/>
          </a:p>
        </p:txBody>
      </p:sp>
    </p:spTree>
    <p:extLst>
      <p:ext uri="{BB962C8B-B14F-4D97-AF65-F5344CB8AC3E}">
        <p14:creationId xmlns:p14="http://schemas.microsoft.com/office/powerpoint/2010/main" val="19161681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0BF285-568D-E3D5-4A8F-68B0704EB76F}"/>
              </a:ext>
            </a:extLst>
          </p:cNvPr>
          <p:cNvSpPr>
            <a:spLocks noGrp="1"/>
          </p:cNvSpPr>
          <p:nvPr>
            <p:ph type="title"/>
          </p:nvPr>
        </p:nvSpPr>
        <p:spPr>
          <a:xfrm>
            <a:off x="821606" y="6098"/>
            <a:ext cx="10515600" cy="1325563"/>
          </a:xfrm>
        </p:spPr>
        <p:txBody>
          <a:bodyPr>
            <a:normAutofit fontScale="90000"/>
          </a:bodyPr>
          <a:lstStyle/>
          <a:p>
            <a:pPr algn="ctr"/>
            <a:br>
              <a:rPr lang="cy-GB" sz="4900" b="1" i="0" dirty="0">
                <a:effectLst/>
                <a:latin typeface="Arial" panose="020B0604020202020204" pitchFamily="34" charset="0"/>
              </a:rPr>
            </a:br>
            <a:r>
              <a:rPr lang="en-GB" sz="4900" b="1" dirty="0">
                <a:solidFill>
                  <a:schemeClr val="accent1">
                    <a:lumMod val="75000"/>
                  </a:schemeClr>
                </a:solidFill>
                <a:latin typeface="Arial"/>
                <a:cs typeface="Arial"/>
              </a:rPr>
              <a:t>R</a:t>
            </a:r>
            <a:r>
              <a:rPr lang="en-GB" sz="4900" b="1" i="0" dirty="0">
                <a:solidFill>
                  <a:schemeClr val="accent1">
                    <a:lumMod val="75000"/>
                  </a:schemeClr>
                </a:solidFill>
                <a:effectLst/>
                <a:latin typeface="Arial"/>
                <a:cs typeface="Arial"/>
              </a:rPr>
              <a:t>oles and responsibilities</a:t>
            </a:r>
            <a:br>
              <a:rPr lang="en-GB" sz="4400" dirty="0"/>
            </a:br>
            <a:endParaRPr lang="en-GB" dirty="0">
              <a:solidFill>
                <a:schemeClr val="accent6">
                  <a:lumMod val="75000"/>
                </a:schemeClr>
              </a:solidFill>
            </a:endParaRPr>
          </a:p>
        </p:txBody>
      </p:sp>
      <p:sp>
        <p:nvSpPr>
          <p:cNvPr id="4" name="Content Placeholder 3">
            <a:extLst>
              <a:ext uri="{FF2B5EF4-FFF2-40B4-BE49-F238E27FC236}">
                <a16:creationId xmlns:a16="http://schemas.microsoft.com/office/drawing/2014/main" id="{FE3C798A-EFF1-AAFE-CF59-5AB47DAB6095}"/>
              </a:ext>
            </a:extLst>
          </p:cNvPr>
          <p:cNvSpPr>
            <a:spLocks noGrp="1"/>
          </p:cNvSpPr>
          <p:nvPr>
            <p:ph sz="half" idx="4294967295"/>
          </p:nvPr>
        </p:nvSpPr>
        <p:spPr>
          <a:xfrm>
            <a:off x="1262134" y="1331661"/>
            <a:ext cx="10770454" cy="4351338"/>
          </a:xfrm>
        </p:spPr>
        <p:txBody>
          <a:bodyPr>
            <a:normAutofit/>
          </a:bodyPr>
          <a:lstStyle/>
          <a:p>
            <a:pPr marL="0" indent="0">
              <a:buNone/>
            </a:pPr>
            <a:r>
              <a:rPr lang="en-GB" sz="2600" b="1" i="0" dirty="0">
                <a:solidFill>
                  <a:schemeClr val="accent1">
                    <a:lumMod val="75000"/>
                  </a:schemeClr>
                </a:solidFill>
                <a:effectLst/>
                <a:latin typeface="Arial" panose="020B0604020202020204" pitchFamily="34" charset="0"/>
                <a:cs typeface="Arial" panose="020B0604020202020204" pitchFamily="34" charset="0"/>
              </a:rPr>
              <a:t>Designated Safeguarding Lead (DSL)</a:t>
            </a:r>
            <a:endParaRPr lang="en-GB" sz="2600" b="1" dirty="0">
              <a:solidFill>
                <a:schemeClr val="accent1">
                  <a:lumMod val="75000"/>
                </a:schemeClr>
              </a:solidFill>
              <a:latin typeface="Arial" panose="020B0604020202020204" pitchFamily="34" charset="0"/>
              <a:cs typeface="Arial" panose="020B0604020202020204" pitchFamily="34" charset="0"/>
            </a:endParaRPr>
          </a:p>
          <a:p>
            <a:r>
              <a:rPr lang="en-GB" sz="2600" dirty="0">
                <a:solidFill>
                  <a:schemeClr val="accent1">
                    <a:lumMod val="75000"/>
                  </a:schemeClr>
                </a:solidFill>
                <a:latin typeface="Arial" panose="020B0604020202020204" pitchFamily="34" charset="0"/>
                <a:cs typeface="Arial" panose="020B0604020202020204" pitchFamily="34" charset="0"/>
              </a:rPr>
              <a:t>Develop and review protection policies and procedures</a:t>
            </a:r>
          </a:p>
          <a:p>
            <a:r>
              <a:rPr lang="en-GB" sz="2600" dirty="0">
                <a:solidFill>
                  <a:schemeClr val="accent1">
                    <a:lumMod val="75000"/>
                  </a:schemeClr>
                </a:solidFill>
                <a:latin typeface="Arial" panose="020B0604020202020204" pitchFamily="34" charset="0"/>
                <a:cs typeface="Arial" panose="020B0604020202020204" pitchFamily="34" charset="0"/>
              </a:rPr>
              <a:t>Implement policies and procedures, ensuring all concerns are responded to appropriately</a:t>
            </a:r>
          </a:p>
          <a:p>
            <a:r>
              <a:rPr lang="en-GB" sz="2600" dirty="0">
                <a:solidFill>
                  <a:schemeClr val="accent1">
                    <a:lumMod val="75000"/>
                  </a:schemeClr>
                </a:solidFill>
                <a:latin typeface="Arial" panose="020B0604020202020204" pitchFamily="34" charset="0"/>
                <a:cs typeface="Arial" panose="020B0604020202020204" pitchFamily="34" charset="0"/>
              </a:rPr>
              <a:t>Ensure all stakeholders understand the policy and procedures</a:t>
            </a:r>
          </a:p>
          <a:p>
            <a:r>
              <a:rPr lang="en-GB" sz="2600" dirty="0">
                <a:solidFill>
                  <a:schemeClr val="accent1">
                    <a:lumMod val="75000"/>
                  </a:schemeClr>
                </a:solidFill>
                <a:latin typeface="Arial" panose="020B0604020202020204" pitchFamily="34" charset="0"/>
                <a:cs typeface="Arial" panose="020B0604020202020204" pitchFamily="34" charset="0"/>
              </a:rPr>
              <a:t>Ensure children and families have, and are aware of a specific point of contact</a:t>
            </a:r>
          </a:p>
          <a:p>
            <a:r>
              <a:rPr lang="en-GB" sz="2600" dirty="0">
                <a:solidFill>
                  <a:schemeClr val="accent1">
                    <a:lumMod val="75000"/>
                  </a:schemeClr>
                </a:solidFill>
                <a:latin typeface="Arial" panose="020B0604020202020204" pitchFamily="34" charset="0"/>
                <a:cs typeface="Arial" panose="020B0604020202020204" pitchFamily="34" charset="0"/>
              </a:rPr>
              <a:t>Receive and record information</a:t>
            </a:r>
          </a:p>
          <a:p>
            <a:endParaRPr lang="en-GB" dirty="0"/>
          </a:p>
        </p:txBody>
      </p:sp>
      <p:sp>
        <p:nvSpPr>
          <p:cNvPr id="5" name="Title 1">
            <a:extLst>
              <a:ext uri="{FF2B5EF4-FFF2-40B4-BE49-F238E27FC236}">
                <a16:creationId xmlns:a16="http://schemas.microsoft.com/office/drawing/2014/main" id="{5DB41AED-408B-17C0-D059-103CB81B9FC5}"/>
              </a:ext>
            </a:extLst>
          </p:cNvPr>
          <p:cNvSpPr txBox="1">
            <a:spLocks/>
          </p:cNvSpPr>
          <p:nvPr/>
        </p:nvSpPr>
        <p:spPr>
          <a:xfrm>
            <a:off x="219018" y="212510"/>
            <a:ext cx="5800782"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dirty="0"/>
          </a:p>
        </p:txBody>
      </p:sp>
    </p:spTree>
    <p:extLst>
      <p:ext uri="{BB962C8B-B14F-4D97-AF65-F5344CB8AC3E}">
        <p14:creationId xmlns:p14="http://schemas.microsoft.com/office/powerpoint/2010/main" val="23904824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1776989-A527-461F-C0CB-4293C6F74C39}"/>
              </a:ext>
            </a:extLst>
          </p:cNvPr>
          <p:cNvSpPr>
            <a:spLocks noGrp="1"/>
          </p:cNvSpPr>
          <p:nvPr>
            <p:ph type="title"/>
          </p:nvPr>
        </p:nvSpPr>
        <p:spPr>
          <a:xfrm>
            <a:off x="836212" y="141035"/>
            <a:ext cx="10515600" cy="1325563"/>
          </a:xfrm>
        </p:spPr>
        <p:txBody>
          <a:bodyPr/>
          <a:lstStyle/>
          <a:p>
            <a:pPr algn="ctr"/>
            <a:r>
              <a:rPr lang="en-GB" sz="4400" b="1" dirty="0">
                <a:solidFill>
                  <a:schemeClr val="accent1">
                    <a:lumMod val="75000"/>
                  </a:schemeClr>
                </a:solidFill>
                <a:latin typeface="Arial"/>
                <a:cs typeface="Arial"/>
              </a:rPr>
              <a:t>R</a:t>
            </a:r>
            <a:r>
              <a:rPr lang="en-GB" sz="4400" b="1" i="0" dirty="0">
                <a:solidFill>
                  <a:schemeClr val="accent1">
                    <a:lumMod val="75000"/>
                  </a:schemeClr>
                </a:solidFill>
                <a:effectLst/>
                <a:latin typeface="Arial"/>
                <a:cs typeface="Arial"/>
              </a:rPr>
              <a:t>oles and responsibilities</a:t>
            </a:r>
            <a:endParaRPr lang="en-GB" b="1" dirty="0">
              <a:solidFill>
                <a:schemeClr val="accent1">
                  <a:lumMod val="75000"/>
                </a:schemeClr>
              </a:solidFill>
              <a:latin typeface="Arial"/>
              <a:cs typeface="Arial"/>
            </a:endParaRPr>
          </a:p>
        </p:txBody>
      </p:sp>
      <p:sp>
        <p:nvSpPr>
          <p:cNvPr id="4" name="Content Placeholder 3">
            <a:extLst>
              <a:ext uri="{FF2B5EF4-FFF2-40B4-BE49-F238E27FC236}">
                <a16:creationId xmlns:a16="http://schemas.microsoft.com/office/drawing/2014/main" id="{FE3C798A-EFF1-AAFE-CF59-5AB47DAB6095}"/>
              </a:ext>
            </a:extLst>
          </p:cNvPr>
          <p:cNvSpPr>
            <a:spLocks noGrp="1"/>
          </p:cNvSpPr>
          <p:nvPr>
            <p:ph sz="half" idx="4294967295"/>
          </p:nvPr>
        </p:nvSpPr>
        <p:spPr>
          <a:xfrm>
            <a:off x="2660883" y="1466598"/>
            <a:ext cx="9308123" cy="4351338"/>
          </a:xfrm>
        </p:spPr>
        <p:txBody>
          <a:bodyPr>
            <a:normAutofit/>
          </a:bodyPr>
          <a:lstStyle/>
          <a:p>
            <a:r>
              <a:rPr lang="en-GB" sz="2400" dirty="0">
                <a:solidFill>
                  <a:schemeClr val="accent1">
                    <a:lumMod val="75000"/>
                  </a:schemeClr>
                </a:solidFill>
                <a:latin typeface="Arial" panose="020B0604020202020204" pitchFamily="34" charset="0"/>
                <a:cs typeface="Arial" panose="020B0604020202020204" pitchFamily="34" charset="0"/>
              </a:rPr>
              <a:t>Respond to concerns</a:t>
            </a:r>
          </a:p>
          <a:p>
            <a:r>
              <a:rPr lang="en-GB" sz="2400" dirty="0">
                <a:solidFill>
                  <a:schemeClr val="accent1">
                    <a:lumMod val="75000"/>
                  </a:schemeClr>
                </a:solidFill>
                <a:latin typeface="Arial" panose="020B0604020202020204" pitchFamily="34" charset="0"/>
                <a:cs typeface="Arial" panose="020B0604020202020204" pitchFamily="34" charset="0"/>
              </a:rPr>
              <a:t>Liaise with other agencies</a:t>
            </a:r>
          </a:p>
          <a:p>
            <a:r>
              <a:rPr lang="en-GB" sz="2400" dirty="0">
                <a:solidFill>
                  <a:schemeClr val="accent1">
                    <a:lumMod val="75000"/>
                  </a:schemeClr>
                </a:solidFill>
                <a:latin typeface="Arial" panose="020B0604020202020204" pitchFamily="34" charset="0"/>
                <a:cs typeface="Arial" panose="020B0604020202020204" pitchFamily="34" charset="0"/>
              </a:rPr>
              <a:t>Store and retain records</a:t>
            </a:r>
          </a:p>
          <a:p>
            <a:r>
              <a:rPr lang="en-GB" sz="2400" dirty="0">
                <a:solidFill>
                  <a:schemeClr val="accent1">
                    <a:lumMod val="75000"/>
                  </a:schemeClr>
                </a:solidFill>
                <a:latin typeface="Arial" panose="020B0604020202020204" pitchFamily="34" charset="0"/>
                <a:cs typeface="Arial" panose="020B0604020202020204" pitchFamily="34" charset="0"/>
              </a:rPr>
              <a:t>Work closely with and regularly report to management committee/ board of trustees</a:t>
            </a:r>
          </a:p>
          <a:p>
            <a:r>
              <a:rPr lang="en-GB" sz="2400" dirty="0">
                <a:solidFill>
                  <a:schemeClr val="accent1">
                    <a:lumMod val="75000"/>
                  </a:schemeClr>
                </a:solidFill>
                <a:latin typeface="Arial" panose="020B0604020202020204" pitchFamily="34" charset="0"/>
                <a:cs typeface="Arial" panose="020B0604020202020204" pitchFamily="34" charset="0"/>
              </a:rPr>
              <a:t>Ensure safeguarding is a priority for the setting</a:t>
            </a:r>
          </a:p>
          <a:p>
            <a:r>
              <a:rPr lang="en-GB" sz="2400" dirty="0">
                <a:solidFill>
                  <a:schemeClr val="accent1">
                    <a:lumMod val="75000"/>
                  </a:schemeClr>
                </a:solidFill>
                <a:latin typeface="Arial" panose="020B0604020202020204" pitchFamily="34" charset="0"/>
                <a:cs typeface="Arial" panose="020B0604020202020204" pitchFamily="34" charset="0"/>
              </a:rPr>
              <a:t>Work within multiagency policies</a:t>
            </a:r>
          </a:p>
          <a:p>
            <a:r>
              <a:rPr lang="en-GB" sz="2400" dirty="0">
                <a:solidFill>
                  <a:schemeClr val="accent1">
                    <a:lumMod val="75000"/>
                  </a:schemeClr>
                </a:solidFill>
                <a:latin typeface="Arial" panose="020B0604020202020204" pitchFamily="34" charset="0"/>
                <a:cs typeface="Arial" panose="020B0604020202020204" pitchFamily="34" charset="0"/>
              </a:rPr>
              <a:t>Be current and up to date</a:t>
            </a:r>
          </a:p>
          <a:p>
            <a:endParaRPr lang="en-GB" dirty="0"/>
          </a:p>
          <a:p>
            <a:endParaRPr lang="en-GB" dirty="0"/>
          </a:p>
          <a:p>
            <a:endParaRPr lang="en-GB" dirty="0"/>
          </a:p>
          <a:p>
            <a:endParaRPr lang="en-GB" dirty="0"/>
          </a:p>
        </p:txBody>
      </p:sp>
      <p:sp>
        <p:nvSpPr>
          <p:cNvPr id="8" name="Title 1">
            <a:extLst>
              <a:ext uri="{FF2B5EF4-FFF2-40B4-BE49-F238E27FC236}">
                <a16:creationId xmlns:a16="http://schemas.microsoft.com/office/drawing/2014/main" id="{928F1F18-201C-987E-316C-342D53BE59DF}"/>
              </a:ext>
            </a:extLst>
          </p:cNvPr>
          <p:cNvSpPr txBox="1">
            <a:spLocks/>
          </p:cNvSpPr>
          <p:nvPr/>
        </p:nvSpPr>
        <p:spPr>
          <a:xfrm>
            <a:off x="219018" y="212510"/>
            <a:ext cx="5800782"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dirty="0"/>
          </a:p>
        </p:txBody>
      </p:sp>
    </p:spTree>
    <p:extLst>
      <p:ext uri="{BB962C8B-B14F-4D97-AF65-F5344CB8AC3E}">
        <p14:creationId xmlns:p14="http://schemas.microsoft.com/office/powerpoint/2010/main" val="15013093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8E725-18EC-E214-52C4-5C7BC3DDD372}"/>
              </a:ext>
            </a:extLst>
          </p:cNvPr>
          <p:cNvSpPr>
            <a:spLocks noGrp="1"/>
          </p:cNvSpPr>
          <p:nvPr>
            <p:ph type="title"/>
          </p:nvPr>
        </p:nvSpPr>
        <p:spPr>
          <a:xfrm>
            <a:off x="888688" y="65914"/>
            <a:ext cx="10515600" cy="1325563"/>
          </a:xfrm>
        </p:spPr>
        <p:txBody>
          <a:bodyPr/>
          <a:lstStyle/>
          <a:p>
            <a:pPr algn="ctr"/>
            <a:r>
              <a:rPr lang="en-GB" sz="4400" b="1" dirty="0">
                <a:solidFill>
                  <a:schemeClr val="accent1">
                    <a:lumMod val="75000"/>
                  </a:schemeClr>
                </a:solidFill>
                <a:latin typeface="Arial"/>
                <a:cs typeface="Arial"/>
              </a:rPr>
              <a:t>R</a:t>
            </a:r>
            <a:r>
              <a:rPr lang="en-GB" sz="4400" b="1" i="0" dirty="0">
                <a:solidFill>
                  <a:schemeClr val="accent1">
                    <a:lumMod val="75000"/>
                  </a:schemeClr>
                </a:solidFill>
                <a:effectLst/>
                <a:latin typeface="Arial"/>
                <a:cs typeface="Arial"/>
              </a:rPr>
              <a:t>oles and responsibilities</a:t>
            </a:r>
            <a:endParaRPr lang="en-GB" b="1" dirty="0">
              <a:solidFill>
                <a:schemeClr val="accent1">
                  <a:lumMod val="75000"/>
                </a:schemeClr>
              </a:solidFill>
              <a:latin typeface="Arial"/>
              <a:cs typeface="Arial"/>
            </a:endParaRPr>
          </a:p>
        </p:txBody>
      </p:sp>
      <p:sp>
        <p:nvSpPr>
          <p:cNvPr id="4" name="Content Placeholder 3">
            <a:extLst>
              <a:ext uri="{FF2B5EF4-FFF2-40B4-BE49-F238E27FC236}">
                <a16:creationId xmlns:a16="http://schemas.microsoft.com/office/drawing/2014/main" id="{913C8663-0373-54C6-493A-24FDF45F180D}"/>
              </a:ext>
            </a:extLst>
          </p:cNvPr>
          <p:cNvSpPr>
            <a:spLocks noGrp="1"/>
          </p:cNvSpPr>
          <p:nvPr>
            <p:ph sz="half" idx="4294967295"/>
          </p:nvPr>
        </p:nvSpPr>
        <p:spPr>
          <a:xfrm>
            <a:off x="2625970" y="1573213"/>
            <a:ext cx="9566030" cy="4351337"/>
          </a:xfrm>
        </p:spPr>
        <p:txBody>
          <a:bodyPr/>
          <a:lstStyle/>
          <a:p>
            <a:pPr marL="0" indent="0">
              <a:buNone/>
            </a:pPr>
            <a:r>
              <a:rPr lang="en-GB" b="1" dirty="0">
                <a:solidFill>
                  <a:schemeClr val="accent1">
                    <a:lumMod val="75000"/>
                  </a:schemeClr>
                </a:solidFill>
                <a:latin typeface="Arial" panose="020B0604020202020204" pitchFamily="34" charset="0"/>
                <a:cs typeface="Arial" panose="020B0604020202020204" pitchFamily="34" charset="0"/>
              </a:rPr>
              <a:t>Multi-Agency Safeguarding Hub (MASH)</a:t>
            </a:r>
          </a:p>
          <a:p>
            <a:r>
              <a:rPr lang="en-GB" dirty="0">
                <a:solidFill>
                  <a:schemeClr val="accent1">
                    <a:lumMod val="75000"/>
                  </a:schemeClr>
                </a:solidFill>
                <a:latin typeface="Arial" panose="020B0604020202020204" pitchFamily="34" charset="0"/>
                <a:cs typeface="Arial" panose="020B0604020202020204" pitchFamily="34" charset="0"/>
              </a:rPr>
              <a:t>Collaborative working</a:t>
            </a:r>
          </a:p>
          <a:p>
            <a:r>
              <a:rPr lang="en-GB" dirty="0">
                <a:solidFill>
                  <a:schemeClr val="accent1">
                    <a:lumMod val="75000"/>
                  </a:schemeClr>
                </a:solidFill>
                <a:latin typeface="Arial" panose="020B0604020202020204" pitchFamily="34" charset="0"/>
                <a:cs typeface="Arial" panose="020B0604020202020204" pitchFamily="34" charset="0"/>
              </a:rPr>
              <a:t>Avoid cases slipping through the net</a:t>
            </a:r>
          </a:p>
          <a:p>
            <a:r>
              <a:rPr lang="en-GB" dirty="0">
                <a:solidFill>
                  <a:schemeClr val="accent1">
                    <a:lumMod val="75000"/>
                  </a:schemeClr>
                </a:solidFill>
                <a:latin typeface="Arial" panose="020B0604020202020204" pitchFamily="34" charset="0"/>
                <a:cs typeface="Arial" panose="020B0604020202020204" pitchFamily="34" charset="0"/>
              </a:rPr>
              <a:t>Real time information sharing</a:t>
            </a:r>
          </a:p>
          <a:p>
            <a:r>
              <a:rPr lang="en-GB" dirty="0">
                <a:solidFill>
                  <a:schemeClr val="accent1">
                    <a:lumMod val="75000"/>
                  </a:schemeClr>
                </a:solidFill>
                <a:latin typeface="Arial" panose="020B0604020202020204" pitchFamily="34" charset="0"/>
                <a:cs typeface="Arial" panose="020B0604020202020204" pitchFamily="34" charset="0"/>
              </a:rPr>
              <a:t>Decision making</a:t>
            </a:r>
          </a:p>
          <a:p>
            <a:r>
              <a:rPr lang="en-GB" dirty="0">
                <a:solidFill>
                  <a:schemeClr val="accent1">
                    <a:lumMod val="75000"/>
                  </a:schemeClr>
                </a:solidFill>
                <a:latin typeface="Arial" panose="020B0604020202020204" pitchFamily="34" charset="0"/>
                <a:cs typeface="Arial" panose="020B0604020202020204" pitchFamily="34" charset="0"/>
              </a:rPr>
              <a:t>Communication</a:t>
            </a:r>
          </a:p>
        </p:txBody>
      </p:sp>
    </p:spTree>
    <p:extLst>
      <p:ext uri="{BB962C8B-B14F-4D97-AF65-F5344CB8AC3E}">
        <p14:creationId xmlns:p14="http://schemas.microsoft.com/office/powerpoint/2010/main" val="7761118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7465E-5978-BC2D-B7A9-32115DC6AA7D}"/>
              </a:ext>
            </a:extLst>
          </p:cNvPr>
          <p:cNvSpPr>
            <a:spLocks noGrp="1"/>
          </p:cNvSpPr>
          <p:nvPr>
            <p:ph type="title"/>
          </p:nvPr>
        </p:nvSpPr>
        <p:spPr/>
        <p:txBody>
          <a:bodyPr/>
          <a:lstStyle/>
          <a:p>
            <a:pPr algn="ctr"/>
            <a:r>
              <a:rPr lang="en-GB" b="1" dirty="0">
                <a:solidFill>
                  <a:schemeClr val="accent1">
                    <a:lumMod val="75000"/>
                  </a:schemeClr>
                </a:solidFill>
                <a:latin typeface="Arial"/>
                <a:cs typeface="Arial"/>
              </a:rPr>
              <a:t>Everyone’s responsibility</a:t>
            </a:r>
          </a:p>
        </p:txBody>
      </p:sp>
      <p:sp>
        <p:nvSpPr>
          <p:cNvPr id="4" name="Content Placeholder 3">
            <a:extLst>
              <a:ext uri="{FF2B5EF4-FFF2-40B4-BE49-F238E27FC236}">
                <a16:creationId xmlns:a16="http://schemas.microsoft.com/office/drawing/2014/main" id="{398E3E4D-F268-1D2B-8FBA-B73C0C033E79}"/>
              </a:ext>
            </a:extLst>
          </p:cNvPr>
          <p:cNvSpPr>
            <a:spLocks noGrp="1"/>
          </p:cNvSpPr>
          <p:nvPr>
            <p:ph sz="half" idx="4294967295"/>
          </p:nvPr>
        </p:nvSpPr>
        <p:spPr>
          <a:xfrm>
            <a:off x="2630285" y="1825626"/>
            <a:ext cx="9073661" cy="4351338"/>
          </a:xfrm>
        </p:spPr>
        <p:txBody>
          <a:bodyPr/>
          <a:lstStyle/>
          <a:p>
            <a:pPr marL="0" indent="0">
              <a:buNone/>
            </a:pPr>
            <a:r>
              <a:rPr lang="en-GB" b="1" dirty="0">
                <a:solidFill>
                  <a:schemeClr val="accent1">
                    <a:lumMod val="75000"/>
                  </a:schemeClr>
                </a:solidFill>
                <a:latin typeface="Arial" panose="020B0604020202020204" pitchFamily="34" charset="0"/>
                <a:cs typeface="Arial" panose="020B0604020202020204" pitchFamily="34" charset="0"/>
              </a:rPr>
              <a:t>Everyone</a:t>
            </a:r>
          </a:p>
          <a:p>
            <a:r>
              <a:rPr lang="en-GB" dirty="0">
                <a:solidFill>
                  <a:schemeClr val="accent1">
                    <a:lumMod val="75000"/>
                  </a:schemeClr>
                </a:solidFill>
                <a:latin typeface="Arial" panose="020B0604020202020204" pitchFamily="34" charset="0"/>
                <a:cs typeface="Arial" panose="020B0604020202020204" pitchFamily="34" charset="0"/>
              </a:rPr>
              <a:t>Respond to concerns</a:t>
            </a:r>
          </a:p>
          <a:p>
            <a:r>
              <a:rPr lang="en-GB" dirty="0">
                <a:solidFill>
                  <a:schemeClr val="accent1">
                    <a:lumMod val="75000"/>
                  </a:schemeClr>
                </a:solidFill>
                <a:latin typeface="Arial" panose="020B0604020202020204" pitchFamily="34" charset="0"/>
                <a:cs typeface="Arial" panose="020B0604020202020204" pitchFamily="34" charset="0"/>
              </a:rPr>
              <a:t>Not to assume someone else will deal with it</a:t>
            </a:r>
          </a:p>
          <a:p>
            <a:r>
              <a:rPr lang="en-GB" dirty="0">
                <a:solidFill>
                  <a:schemeClr val="accent1">
                    <a:lumMod val="75000"/>
                  </a:schemeClr>
                </a:solidFill>
                <a:latin typeface="Arial" panose="020B0604020202020204" pitchFamily="34" charset="0"/>
                <a:cs typeface="Arial" panose="020B0604020202020204" pitchFamily="34" charset="0"/>
              </a:rPr>
              <a:t>Record information accurately</a:t>
            </a:r>
          </a:p>
          <a:p>
            <a:endParaRPr lang="en-GB" dirty="0"/>
          </a:p>
        </p:txBody>
      </p:sp>
    </p:spTree>
    <p:extLst>
      <p:ext uri="{BB962C8B-B14F-4D97-AF65-F5344CB8AC3E}">
        <p14:creationId xmlns:p14="http://schemas.microsoft.com/office/powerpoint/2010/main" val="27793792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7C2392D-5596-8788-0A3E-98A2723AFF98}"/>
              </a:ext>
            </a:extLst>
          </p:cNvPr>
          <p:cNvSpPr>
            <a:spLocks noGrp="1"/>
          </p:cNvSpPr>
          <p:nvPr>
            <p:ph sz="half" idx="4294967295"/>
          </p:nvPr>
        </p:nvSpPr>
        <p:spPr>
          <a:xfrm>
            <a:off x="3695646" y="1663591"/>
            <a:ext cx="5181600"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Policy informs practice</a:t>
            </a:r>
          </a:p>
          <a:p>
            <a:r>
              <a:rPr lang="en-GB" dirty="0">
                <a:solidFill>
                  <a:schemeClr val="accent1">
                    <a:lumMod val="75000"/>
                  </a:schemeClr>
                </a:solidFill>
                <a:latin typeface="Arial" panose="020B0604020202020204" pitchFamily="34" charset="0"/>
                <a:cs typeface="Arial" panose="020B0604020202020204" pitchFamily="34" charset="0"/>
              </a:rPr>
              <a:t>Detailed and comprehensive</a:t>
            </a:r>
          </a:p>
          <a:p>
            <a:r>
              <a:rPr lang="en-GB" dirty="0">
                <a:solidFill>
                  <a:schemeClr val="accent1">
                    <a:lumMod val="75000"/>
                  </a:schemeClr>
                </a:solidFill>
                <a:latin typeface="Arial" panose="020B0604020202020204" pitchFamily="34" charset="0"/>
                <a:cs typeface="Arial" panose="020B0604020202020204" pitchFamily="34" charset="0"/>
              </a:rPr>
              <a:t>Instructing and guiding</a:t>
            </a:r>
          </a:p>
          <a:p>
            <a:r>
              <a:rPr lang="en-GB" dirty="0">
                <a:solidFill>
                  <a:schemeClr val="accent1">
                    <a:lumMod val="75000"/>
                  </a:schemeClr>
                </a:solidFill>
                <a:latin typeface="Arial" panose="020B0604020202020204" pitchFamily="34" charset="0"/>
                <a:cs typeface="Arial" panose="020B0604020202020204" pitchFamily="34" charset="0"/>
              </a:rPr>
              <a:t>Aims and objectives</a:t>
            </a:r>
          </a:p>
          <a:p>
            <a:r>
              <a:rPr lang="en-GB" dirty="0">
                <a:solidFill>
                  <a:schemeClr val="accent1">
                    <a:lumMod val="75000"/>
                  </a:schemeClr>
                </a:solidFill>
                <a:latin typeface="Arial" panose="020B0604020202020204" pitchFamily="34" charset="0"/>
                <a:cs typeface="Arial" panose="020B0604020202020204" pitchFamily="34" charset="0"/>
              </a:rPr>
              <a:t>Definitions</a:t>
            </a:r>
          </a:p>
          <a:p>
            <a:r>
              <a:rPr lang="en-GB" dirty="0">
                <a:solidFill>
                  <a:schemeClr val="accent1">
                    <a:lumMod val="75000"/>
                  </a:schemeClr>
                </a:solidFill>
                <a:latin typeface="Arial" panose="020B0604020202020204" pitchFamily="34" charset="0"/>
                <a:cs typeface="Arial" panose="020B0604020202020204" pitchFamily="34" charset="0"/>
              </a:rPr>
              <a:t>Responsibility</a:t>
            </a:r>
          </a:p>
          <a:p>
            <a:pPr marL="0" indent="0">
              <a:buNone/>
            </a:pPr>
            <a:endParaRPr lang="en-GB" dirty="0">
              <a:solidFill>
                <a:schemeClr val="accent6">
                  <a:lumMod val="75000"/>
                </a:schemeClr>
              </a:solidFill>
            </a:endParaRPr>
          </a:p>
          <a:p>
            <a:endParaRPr lang="en-GB" dirty="0"/>
          </a:p>
          <a:p>
            <a:endParaRPr lang="en-GB" dirty="0"/>
          </a:p>
        </p:txBody>
      </p:sp>
      <p:sp>
        <p:nvSpPr>
          <p:cNvPr id="5" name="Title 1">
            <a:extLst>
              <a:ext uri="{FF2B5EF4-FFF2-40B4-BE49-F238E27FC236}">
                <a16:creationId xmlns:a16="http://schemas.microsoft.com/office/drawing/2014/main" id="{196D1D2C-6D0D-4762-82F0-C9A9B7436CA1}"/>
              </a:ext>
            </a:extLst>
          </p:cNvPr>
          <p:cNvSpPr txBox="1">
            <a:spLocks/>
          </p:cNvSpPr>
          <p:nvPr/>
        </p:nvSpPr>
        <p:spPr>
          <a:xfrm>
            <a:off x="514645" y="500061"/>
            <a:ext cx="5257800"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dirty="0">
                <a:solidFill>
                  <a:srgbClr val="201F1E"/>
                </a:solidFill>
                <a:latin typeface="Arial" panose="020B0604020202020204" pitchFamily="34" charset="0"/>
              </a:rPr>
            </a:br>
            <a:endParaRPr lang="en-GB" dirty="0"/>
          </a:p>
        </p:txBody>
      </p:sp>
      <p:sp>
        <p:nvSpPr>
          <p:cNvPr id="6" name="TextBox 5">
            <a:extLst>
              <a:ext uri="{FF2B5EF4-FFF2-40B4-BE49-F238E27FC236}">
                <a16:creationId xmlns:a16="http://schemas.microsoft.com/office/drawing/2014/main" id="{5971168C-F2E7-43E9-8205-E6EB550B814B}"/>
              </a:ext>
            </a:extLst>
          </p:cNvPr>
          <p:cNvSpPr txBox="1"/>
          <p:nvPr/>
        </p:nvSpPr>
        <p:spPr>
          <a:xfrm>
            <a:off x="606247" y="0"/>
            <a:ext cx="10686311" cy="1323439"/>
          </a:xfrm>
          <a:prstGeom prst="rect">
            <a:avLst/>
          </a:prstGeom>
          <a:noFill/>
        </p:spPr>
        <p:txBody>
          <a:bodyPr wrap="square" lIns="91440" tIns="45720" rIns="91440" bIns="45720" rtlCol="0" anchor="t">
            <a:spAutoFit/>
          </a:bodyPr>
          <a:lstStyle/>
          <a:p>
            <a:pPr algn="ctr"/>
            <a:r>
              <a:rPr lang="en-GB" sz="4000" b="1" i="0" dirty="0">
                <a:solidFill>
                  <a:schemeClr val="accent1">
                    <a:lumMod val="75000"/>
                  </a:schemeClr>
                </a:solidFill>
                <a:effectLst/>
                <a:latin typeface="Arial"/>
                <a:cs typeface="Arial"/>
              </a:rPr>
              <a:t>How policy and practice supports and promotes safeguarding</a:t>
            </a:r>
            <a:endParaRPr lang="en-GB" sz="4000" b="1" dirty="0">
              <a:solidFill>
                <a:schemeClr val="accent1">
                  <a:lumMod val="75000"/>
                </a:schemeClr>
              </a:solidFill>
              <a:latin typeface="Arial"/>
              <a:cs typeface="Arial"/>
            </a:endParaRPr>
          </a:p>
        </p:txBody>
      </p:sp>
    </p:spTree>
    <p:extLst>
      <p:ext uri="{BB962C8B-B14F-4D97-AF65-F5344CB8AC3E}">
        <p14:creationId xmlns:p14="http://schemas.microsoft.com/office/powerpoint/2010/main" val="26371221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1BC33C58-DC3E-1F05-448D-FC6BBB6074D1}"/>
              </a:ext>
            </a:extLst>
          </p:cNvPr>
          <p:cNvSpPr>
            <a:spLocks noGrp="1"/>
          </p:cNvSpPr>
          <p:nvPr>
            <p:ph sz="half" idx="4294967295"/>
          </p:nvPr>
        </p:nvSpPr>
        <p:spPr>
          <a:xfrm>
            <a:off x="3050840" y="1713969"/>
            <a:ext cx="5925836" cy="4351338"/>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Clear and robust policies and procedures</a:t>
            </a:r>
          </a:p>
          <a:p>
            <a:r>
              <a:rPr lang="en-GB" dirty="0">
                <a:solidFill>
                  <a:schemeClr val="accent1">
                    <a:lumMod val="75000"/>
                  </a:schemeClr>
                </a:solidFill>
                <a:latin typeface="Arial" panose="020B0604020202020204" pitchFamily="34" charset="0"/>
                <a:cs typeface="Arial" panose="020B0604020202020204" pitchFamily="34" charset="0"/>
              </a:rPr>
              <a:t>Establish and maintain relationships</a:t>
            </a:r>
          </a:p>
          <a:p>
            <a:r>
              <a:rPr lang="en-GB" dirty="0">
                <a:solidFill>
                  <a:schemeClr val="accent1">
                    <a:lumMod val="75000"/>
                  </a:schemeClr>
                </a:solidFill>
                <a:latin typeface="Arial" panose="020B0604020202020204" pitchFamily="34" charset="0"/>
                <a:cs typeface="Arial" panose="020B0604020202020204" pitchFamily="34" charset="0"/>
              </a:rPr>
              <a:t>Establish and maintain effective communication</a:t>
            </a:r>
          </a:p>
          <a:p>
            <a:r>
              <a:rPr lang="en-GB" dirty="0">
                <a:solidFill>
                  <a:schemeClr val="accent1">
                    <a:lumMod val="75000"/>
                  </a:schemeClr>
                </a:solidFill>
                <a:latin typeface="Arial" panose="020B0604020202020204" pitchFamily="34" charset="0"/>
                <a:cs typeface="Arial" panose="020B0604020202020204" pitchFamily="34" charset="0"/>
              </a:rPr>
              <a:t>Establish and maintain an in-depth knowledge and understanding</a:t>
            </a:r>
          </a:p>
        </p:txBody>
      </p:sp>
      <p:sp>
        <p:nvSpPr>
          <p:cNvPr id="5" name="TextBox 4">
            <a:extLst>
              <a:ext uri="{FF2B5EF4-FFF2-40B4-BE49-F238E27FC236}">
                <a16:creationId xmlns:a16="http://schemas.microsoft.com/office/drawing/2014/main" id="{14EE77E7-5EB8-E242-89FA-869ED06BAD9F}"/>
              </a:ext>
            </a:extLst>
          </p:cNvPr>
          <p:cNvSpPr txBox="1"/>
          <p:nvPr/>
        </p:nvSpPr>
        <p:spPr>
          <a:xfrm>
            <a:off x="-63305" y="133643"/>
            <a:ext cx="11922456" cy="1323439"/>
          </a:xfrm>
          <a:prstGeom prst="rect">
            <a:avLst/>
          </a:prstGeom>
          <a:noFill/>
        </p:spPr>
        <p:txBody>
          <a:bodyPr wrap="square" lIns="91440" tIns="45720" rIns="91440" bIns="45720" rtlCol="0" anchor="t">
            <a:spAutoFit/>
          </a:bodyPr>
          <a:lstStyle/>
          <a:p>
            <a:pPr algn="ctr"/>
            <a:r>
              <a:rPr lang="en-GB" sz="4000" b="1" dirty="0">
                <a:solidFill>
                  <a:schemeClr val="accent1">
                    <a:lumMod val="75000"/>
                  </a:schemeClr>
                </a:solidFill>
                <a:latin typeface="Arial"/>
                <a:cs typeface="Arial"/>
              </a:rPr>
              <a:t>How </a:t>
            </a:r>
            <a:r>
              <a:rPr lang="en-GB" sz="4000" b="1" i="0" dirty="0">
                <a:solidFill>
                  <a:schemeClr val="accent1">
                    <a:lumMod val="75000"/>
                  </a:schemeClr>
                </a:solidFill>
                <a:effectLst/>
                <a:latin typeface="Arial"/>
                <a:cs typeface="Arial"/>
              </a:rPr>
              <a:t>to lead an environment that promotes safeguarding</a:t>
            </a:r>
            <a:endParaRPr lang="en-GB" sz="4000" b="1" dirty="0">
              <a:solidFill>
                <a:schemeClr val="accent1">
                  <a:lumMod val="75000"/>
                </a:schemeClr>
              </a:solidFill>
              <a:latin typeface="Calibri" panose="020F0502020204030204"/>
              <a:cs typeface="Calibri" panose="020F0502020204030204"/>
            </a:endParaRPr>
          </a:p>
        </p:txBody>
      </p:sp>
    </p:spTree>
    <p:extLst>
      <p:ext uri="{BB962C8B-B14F-4D97-AF65-F5344CB8AC3E}">
        <p14:creationId xmlns:p14="http://schemas.microsoft.com/office/powerpoint/2010/main" val="27026688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1BC33C58-DC3E-1F05-448D-FC6BBB6074D1}"/>
              </a:ext>
            </a:extLst>
          </p:cNvPr>
          <p:cNvSpPr>
            <a:spLocks noGrp="1"/>
          </p:cNvSpPr>
          <p:nvPr>
            <p:ph sz="half" idx="4294967295"/>
          </p:nvPr>
        </p:nvSpPr>
        <p:spPr>
          <a:xfrm>
            <a:off x="762649" y="2207094"/>
            <a:ext cx="11371384" cy="4351337"/>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Create a culture where ‘’Everyone’s responsible’</a:t>
            </a:r>
          </a:p>
          <a:p>
            <a:r>
              <a:rPr lang="en-GB" dirty="0">
                <a:solidFill>
                  <a:schemeClr val="accent1">
                    <a:lumMod val="75000"/>
                  </a:schemeClr>
                </a:solidFill>
                <a:latin typeface="Arial" panose="020B0604020202020204" pitchFamily="34" charset="0"/>
                <a:cs typeface="Arial" panose="020B0604020202020204" pitchFamily="34" charset="0"/>
              </a:rPr>
              <a:t>Be aware of statutory requirements</a:t>
            </a:r>
          </a:p>
          <a:p>
            <a:r>
              <a:rPr lang="en-GB" dirty="0">
                <a:solidFill>
                  <a:schemeClr val="accent1">
                    <a:lumMod val="75000"/>
                  </a:schemeClr>
                </a:solidFill>
                <a:latin typeface="Arial" panose="020B0604020202020204" pitchFamily="34" charset="0"/>
                <a:cs typeface="Arial" panose="020B0604020202020204" pitchFamily="34" charset="0"/>
              </a:rPr>
              <a:t> ‘reflective practice’ approach</a:t>
            </a:r>
          </a:p>
          <a:p>
            <a:r>
              <a:rPr lang="en-GB" dirty="0">
                <a:solidFill>
                  <a:schemeClr val="accent1">
                    <a:lumMod val="75000"/>
                  </a:schemeClr>
                </a:solidFill>
                <a:latin typeface="Arial" panose="020B0604020202020204" pitchFamily="34" charset="0"/>
                <a:cs typeface="Arial" panose="020B0604020202020204" pitchFamily="34" charset="0"/>
              </a:rPr>
              <a:t>Child centred practice</a:t>
            </a:r>
          </a:p>
          <a:p>
            <a:r>
              <a:rPr lang="en-GB" dirty="0">
                <a:solidFill>
                  <a:schemeClr val="accent1">
                    <a:lumMod val="75000"/>
                  </a:schemeClr>
                </a:solidFill>
                <a:latin typeface="Arial" panose="020B0604020202020204" pitchFamily="34" charset="0"/>
                <a:cs typeface="Arial" panose="020B0604020202020204" pitchFamily="34" charset="0"/>
              </a:rPr>
              <a:t>Challenge poor practice</a:t>
            </a:r>
          </a:p>
          <a:p>
            <a:endParaRPr lang="en-GB" dirty="0"/>
          </a:p>
        </p:txBody>
      </p:sp>
      <p:sp>
        <p:nvSpPr>
          <p:cNvPr id="5" name="TextBox 4">
            <a:extLst>
              <a:ext uri="{FF2B5EF4-FFF2-40B4-BE49-F238E27FC236}">
                <a16:creationId xmlns:a16="http://schemas.microsoft.com/office/drawing/2014/main" id="{A8AEBF7D-7D7B-E8FB-3621-6914C350C935}"/>
              </a:ext>
            </a:extLst>
          </p:cNvPr>
          <p:cNvSpPr txBox="1"/>
          <p:nvPr/>
        </p:nvSpPr>
        <p:spPr>
          <a:xfrm>
            <a:off x="-39269" y="0"/>
            <a:ext cx="11988177" cy="1323439"/>
          </a:xfrm>
          <a:prstGeom prst="rect">
            <a:avLst/>
          </a:prstGeom>
          <a:noFill/>
        </p:spPr>
        <p:txBody>
          <a:bodyPr wrap="square" lIns="91440" tIns="45720" rIns="91440" bIns="45720" rtlCol="0" anchor="t">
            <a:spAutoFit/>
          </a:bodyPr>
          <a:lstStyle/>
          <a:p>
            <a:pPr algn="ctr"/>
            <a:r>
              <a:rPr lang="en-GB" sz="4000" b="1" dirty="0">
                <a:solidFill>
                  <a:schemeClr val="accent1">
                    <a:lumMod val="75000"/>
                  </a:schemeClr>
                </a:solidFill>
                <a:latin typeface="Arial"/>
                <a:cs typeface="Arial"/>
              </a:rPr>
              <a:t>How </a:t>
            </a:r>
            <a:r>
              <a:rPr lang="en-GB" sz="4000" b="1" i="0" dirty="0">
                <a:solidFill>
                  <a:schemeClr val="accent1">
                    <a:lumMod val="75000"/>
                  </a:schemeClr>
                </a:solidFill>
                <a:effectLst/>
                <a:latin typeface="Arial"/>
                <a:cs typeface="Arial"/>
              </a:rPr>
              <a:t>to lead an environment that promotes </a:t>
            </a:r>
            <a:r>
              <a:rPr lang="en-GB" sz="4000" b="1" i="0">
                <a:solidFill>
                  <a:schemeClr val="accent1">
                    <a:lumMod val="75000"/>
                  </a:schemeClr>
                </a:solidFill>
                <a:effectLst/>
                <a:latin typeface="Arial"/>
                <a:cs typeface="Arial"/>
              </a:rPr>
              <a:t>safeguarding</a:t>
            </a:r>
            <a:endParaRPr lang="en-GB" sz="4000" b="1" dirty="0">
              <a:solidFill>
                <a:schemeClr val="accent1">
                  <a:lumMod val="75000"/>
                </a:schemeClr>
              </a:solidFill>
              <a:latin typeface="Calibri" panose="020F0502020204030204"/>
              <a:cs typeface="Calibri" panose="020F0502020204030204"/>
            </a:endParaRPr>
          </a:p>
        </p:txBody>
      </p:sp>
    </p:spTree>
    <p:extLst>
      <p:ext uri="{BB962C8B-B14F-4D97-AF65-F5344CB8AC3E}">
        <p14:creationId xmlns:p14="http://schemas.microsoft.com/office/powerpoint/2010/main" val="9285985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1BC33C58-DC3E-1F05-448D-FC6BBB6074D1}"/>
              </a:ext>
            </a:extLst>
          </p:cNvPr>
          <p:cNvSpPr>
            <a:spLocks noGrp="1"/>
          </p:cNvSpPr>
          <p:nvPr>
            <p:ph sz="half" idx="4294967295"/>
          </p:nvPr>
        </p:nvSpPr>
        <p:spPr>
          <a:xfrm>
            <a:off x="1090247" y="1905000"/>
            <a:ext cx="11101753" cy="4351338"/>
          </a:xfrm>
        </p:spPr>
        <p:txBody>
          <a:bodyPr vert="horz" lIns="91440" tIns="45720" rIns="91440" bIns="45720" rtlCol="0" anchor="t">
            <a:normAutofit/>
          </a:bodyPr>
          <a:lstStyle/>
          <a:p>
            <a:r>
              <a:rPr lang="en-GB" sz="2600" dirty="0">
                <a:solidFill>
                  <a:schemeClr val="accent1">
                    <a:lumMod val="75000"/>
                  </a:schemeClr>
                </a:solidFill>
                <a:latin typeface="Arial"/>
                <a:cs typeface="Arial"/>
              </a:rPr>
              <a:t>Promote a culture of self-esteem, independence and autonomy</a:t>
            </a:r>
          </a:p>
          <a:p>
            <a:r>
              <a:rPr lang="en-GB" sz="2600" dirty="0">
                <a:solidFill>
                  <a:schemeClr val="accent1">
                    <a:lumMod val="75000"/>
                  </a:schemeClr>
                </a:solidFill>
                <a:latin typeface="Arial" panose="020B0604020202020204" pitchFamily="34" charset="0"/>
                <a:cs typeface="Arial" panose="020B0604020202020204" pitchFamily="34" charset="0"/>
              </a:rPr>
              <a:t>Actively challenge behaviour</a:t>
            </a:r>
          </a:p>
          <a:p>
            <a:r>
              <a:rPr lang="en-GB" sz="2600" dirty="0">
                <a:solidFill>
                  <a:schemeClr val="accent1">
                    <a:lumMod val="75000"/>
                  </a:schemeClr>
                </a:solidFill>
                <a:latin typeface="Arial" panose="020B0604020202020204" pitchFamily="34" charset="0"/>
                <a:cs typeface="Arial" panose="020B0604020202020204" pitchFamily="34" charset="0"/>
              </a:rPr>
              <a:t>Empower individuals</a:t>
            </a:r>
          </a:p>
          <a:p>
            <a:r>
              <a:rPr lang="en-GB" sz="2600" dirty="0">
                <a:solidFill>
                  <a:schemeClr val="accent1">
                    <a:lumMod val="75000"/>
                  </a:schemeClr>
                </a:solidFill>
                <a:latin typeface="Arial" panose="020B0604020202020204" pitchFamily="34" charset="0"/>
                <a:cs typeface="Arial" panose="020B0604020202020204" pitchFamily="34" charset="0"/>
              </a:rPr>
              <a:t>Fairness</a:t>
            </a:r>
          </a:p>
          <a:p>
            <a:r>
              <a:rPr lang="en-GB" sz="2600" dirty="0">
                <a:solidFill>
                  <a:schemeClr val="accent1">
                    <a:lumMod val="75000"/>
                  </a:schemeClr>
                </a:solidFill>
                <a:latin typeface="Arial" panose="020B0604020202020204" pitchFamily="34" charset="0"/>
                <a:cs typeface="Arial" panose="020B0604020202020204" pitchFamily="34" charset="0"/>
              </a:rPr>
              <a:t>Children’s rights</a:t>
            </a:r>
          </a:p>
          <a:p>
            <a:r>
              <a:rPr lang="en-GB" sz="2600" dirty="0">
                <a:solidFill>
                  <a:schemeClr val="accent1">
                    <a:lumMod val="75000"/>
                  </a:schemeClr>
                </a:solidFill>
                <a:latin typeface="Arial" panose="020B0604020202020204" pitchFamily="34" charset="0"/>
                <a:cs typeface="Arial" panose="020B0604020202020204" pitchFamily="34" charset="0"/>
              </a:rPr>
              <a:t>Knowing own professional boundaries and limitations</a:t>
            </a:r>
          </a:p>
          <a:p>
            <a:endParaRPr lang="en-GB" dirty="0"/>
          </a:p>
        </p:txBody>
      </p:sp>
      <p:sp>
        <p:nvSpPr>
          <p:cNvPr id="5" name="Title 1">
            <a:extLst>
              <a:ext uri="{FF2B5EF4-FFF2-40B4-BE49-F238E27FC236}">
                <a16:creationId xmlns:a16="http://schemas.microsoft.com/office/drawing/2014/main" id="{37CEC5B3-0A92-2896-636D-8F42DDDC2B83}"/>
              </a:ext>
            </a:extLst>
          </p:cNvPr>
          <p:cNvSpPr txBox="1">
            <a:spLocks/>
          </p:cNvSpPr>
          <p:nvPr/>
        </p:nvSpPr>
        <p:spPr>
          <a:xfrm>
            <a:off x="214532" y="419051"/>
            <a:ext cx="6289431"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en-GB" dirty="0">
                <a:solidFill>
                  <a:srgbClr val="201F1E"/>
                </a:solidFill>
                <a:latin typeface="Arial" panose="020B0604020202020204" pitchFamily="34" charset="0"/>
              </a:rPr>
            </a:br>
            <a:endParaRPr lang="en-GB" dirty="0"/>
          </a:p>
        </p:txBody>
      </p:sp>
      <p:sp>
        <p:nvSpPr>
          <p:cNvPr id="6" name="TextBox 5">
            <a:extLst>
              <a:ext uri="{FF2B5EF4-FFF2-40B4-BE49-F238E27FC236}">
                <a16:creationId xmlns:a16="http://schemas.microsoft.com/office/drawing/2014/main" id="{A189088B-2890-8775-536F-3F1AC36D2D0D}"/>
              </a:ext>
            </a:extLst>
          </p:cNvPr>
          <p:cNvSpPr txBox="1"/>
          <p:nvPr/>
        </p:nvSpPr>
        <p:spPr>
          <a:xfrm>
            <a:off x="152576" y="0"/>
            <a:ext cx="11886848" cy="1323439"/>
          </a:xfrm>
          <a:prstGeom prst="rect">
            <a:avLst/>
          </a:prstGeom>
          <a:noFill/>
        </p:spPr>
        <p:txBody>
          <a:bodyPr wrap="square" lIns="91440" tIns="45720" rIns="91440" bIns="45720" rtlCol="0" anchor="t">
            <a:spAutoFit/>
          </a:bodyPr>
          <a:lstStyle/>
          <a:p>
            <a:pPr algn="ctr"/>
            <a:r>
              <a:rPr lang="en-GB" sz="4000" b="1" dirty="0">
                <a:solidFill>
                  <a:schemeClr val="accent1">
                    <a:lumMod val="75000"/>
                  </a:schemeClr>
                </a:solidFill>
                <a:latin typeface="Arial"/>
                <a:cs typeface="Arial"/>
              </a:rPr>
              <a:t>How </a:t>
            </a:r>
            <a:r>
              <a:rPr lang="en-GB" sz="4000" b="1" i="0" dirty="0">
                <a:solidFill>
                  <a:schemeClr val="accent1">
                    <a:lumMod val="75000"/>
                  </a:schemeClr>
                </a:solidFill>
                <a:effectLst/>
                <a:latin typeface="Arial"/>
                <a:cs typeface="Arial"/>
              </a:rPr>
              <a:t>to lead an environment that promotes safeguarding</a:t>
            </a:r>
            <a:endParaRPr lang="en-GB" sz="4000" b="1" dirty="0">
              <a:solidFill>
                <a:schemeClr val="accent1">
                  <a:lumMod val="75000"/>
                </a:schemeClr>
              </a:solidFill>
              <a:latin typeface="Calibri" panose="020F0502020204030204"/>
              <a:cs typeface="Calibri" panose="020F0502020204030204"/>
            </a:endParaRPr>
          </a:p>
        </p:txBody>
      </p:sp>
    </p:spTree>
    <p:extLst>
      <p:ext uri="{BB962C8B-B14F-4D97-AF65-F5344CB8AC3E}">
        <p14:creationId xmlns:p14="http://schemas.microsoft.com/office/powerpoint/2010/main" val="29428716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A8729-3F15-3EAF-7EC5-36A00B199C20}"/>
              </a:ext>
            </a:extLst>
          </p:cNvPr>
          <p:cNvSpPr>
            <a:spLocks noGrp="1"/>
          </p:cNvSpPr>
          <p:nvPr>
            <p:ph type="title"/>
          </p:nvPr>
        </p:nvSpPr>
        <p:spPr/>
        <p:txBody>
          <a:bodyPr/>
          <a:lstStyle/>
          <a:p>
            <a:pPr algn="ctr"/>
            <a:r>
              <a:rPr lang="en-GB" b="1" dirty="0">
                <a:solidFill>
                  <a:schemeClr val="accent1">
                    <a:lumMod val="75000"/>
                  </a:schemeClr>
                </a:solidFill>
                <a:latin typeface="Arial"/>
                <a:cs typeface="Arial"/>
              </a:rPr>
              <a:t>Sharing Information</a:t>
            </a:r>
          </a:p>
        </p:txBody>
      </p:sp>
      <p:sp>
        <p:nvSpPr>
          <p:cNvPr id="4" name="Content Placeholder 3">
            <a:extLst>
              <a:ext uri="{FF2B5EF4-FFF2-40B4-BE49-F238E27FC236}">
                <a16:creationId xmlns:a16="http://schemas.microsoft.com/office/drawing/2014/main" id="{3489F81F-8574-AC17-E1DA-A790E94EAB9D}"/>
              </a:ext>
            </a:extLst>
          </p:cNvPr>
          <p:cNvSpPr>
            <a:spLocks noGrp="1"/>
          </p:cNvSpPr>
          <p:nvPr>
            <p:ph sz="half" idx="4294967295"/>
          </p:nvPr>
        </p:nvSpPr>
        <p:spPr>
          <a:xfrm>
            <a:off x="2294741" y="1825626"/>
            <a:ext cx="9267092" cy="4351338"/>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Timely and effective</a:t>
            </a:r>
          </a:p>
          <a:p>
            <a:r>
              <a:rPr lang="en-GB" dirty="0">
                <a:solidFill>
                  <a:schemeClr val="accent1">
                    <a:lumMod val="75000"/>
                  </a:schemeClr>
                </a:solidFill>
                <a:latin typeface="Arial" panose="020B0604020202020204" pitchFamily="34" charset="0"/>
                <a:cs typeface="Arial" panose="020B0604020202020204" pitchFamily="34" charset="0"/>
              </a:rPr>
              <a:t>Don’t assume someone else will pass on</a:t>
            </a:r>
          </a:p>
          <a:p>
            <a:r>
              <a:rPr lang="en-GB" dirty="0">
                <a:solidFill>
                  <a:schemeClr val="accent1">
                    <a:lumMod val="75000"/>
                  </a:schemeClr>
                </a:solidFill>
                <a:latin typeface="Arial" panose="020B0604020202020204" pitchFamily="34" charset="0"/>
                <a:cs typeface="Arial" panose="020B0604020202020204" pitchFamily="34" charset="0"/>
              </a:rPr>
              <a:t>Only with the relevant people </a:t>
            </a:r>
          </a:p>
          <a:p>
            <a:r>
              <a:rPr lang="en-GB" dirty="0">
                <a:solidFill>
                  <a:schemeClr val="accent1">
                    <a:lumMod val="75000"/>
                  </a:schemeClr>
                </a:solidFill>
                <a:latin typeface="Arial" panose="020B0604020202020204" pitchFamily="34" charset="0"/>
                <a:cs typeface="Arial" panose="020B0604020202020204" pitchFamily="34" charset="0"/>
              </a:rPr>
              <a:t>General Data Protection Regulations</a:t>
            </a:r>
          </a:p>
          <a:p>
            <a:r>
              <a:rPr lang="en-GB" dirty="0">
                <a:solidFill>
                  <a:schemeClr val="accent1">
                    <a:lumMod val="75000"/>
                  </a:schemeClr>
                </a:solidFill>
                <a:latin typeface="Arial" panose="020B0604020202020204" pitchFamily="34" charset="0"/>
                <a:cs typeface="Arial" panose="020B0604020202020204" pitchFamily="34" charset="0"/>
              </a:rPr>
              <a:t>Open and honest</a:t>
            </a:r>
          </a:p>
          <a:p>
            <a:r>
              <a:rPr lang="en-GB" dirty="0">
                <a:solidFill>
                  <a:schemeClr val="accent1">
                    <a:lumMod val="75000"/>
                  </a:schemeClr>
                </a:solidFill>
                <a:latin typeface="Arial" panose="020B0604020202020204" pitchFamily="34" charset="0"/>
                <a:cs typeface="Arial" panose="020B0604020202020204" pitchFamily="34" charset="0"/>
              </a:rPr>
              <a:t>Seek advice</a:t>
            </a:r>
          </a:p>
          <a:p>
            <a:r>
              <a:rPr lang="en-GB" dirty="0">
                <a:solidFill>
                  <a:schemeClr val="accent1">
                    <a:lumMod val="75000"/>
                  </a:schemeClr>
                </a:solidFill>
                <a:latin typeface="Arial" panose="020B0604020202020204" pitchFamily="34" charset="0"/>
                <a:cs typeface="Arial" panose="020B0604020202020204" pitchFamily="34" charset="0"/>
              </a:rPr>
              <a:t>Consider, safety and well-being</a:t>
            </a:r>
          </a:p>
          <a:p>
            <a:r>
              <a:rPr lang="en-GB" dirty="0">
                <a:solidFill>
                  <a:schemeClr val="accent1">
                    <a:lumMod val="75000"/>
                  </a:schemeClr>
                </a:solidFill>
                <a:latin typeface="Arial" panose="020B0604020202020204" pitchFamily="34" charset="0"/>
                <a:cs typeface="Arial" panose="020B0604020202020204" pitchFamily="34" charset="0"/>
              </a:rPr>
              <a:t>Keep records</a:t>
            </a:r>
          </a:p>
        </p:txBody>
      </p:sp>
    </p:spTree>
    <p:extLst>
      <p:ext uri="{BB962C8B-B14F-4D97-AF65-F5344CB8AC3E}">
        <p14:creationId xmlns:p14="http://schemas.microsoft.com/office/powerpoint/2010/main" val="3106918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035B4-2261-B6FD-A39E-789C5491C29C}"/>
              </a:ext>
            </a:extLst>
          </p:cNvPr>
          <p:cNvSpPr>
            <a:spLocks noGrp="1"/>
          </p:cNvSpPr>
          <p:nvPr>
            <p:ph type="title"/>
          </p:nvPr>
        </p:nvSpPr>
        <p:spPr/>
        <p:txBody>
          <a:bodyPr/>
          <a:lstStyle/>
          <a:p>
            <a:pPr algn="ctr"/>
            <a:r>
              <a:rPr lang="en-GB" b="1" dirty="0">
                <a:solidFill>
                  <a:schemeClr val="accent1">
                    <a:lumMod val="75000"/>
                  </a:schemeClr>
                </a:solidFill>
                <a:latin typeface="Arial"/>
                <a:cs typeface="Arial"/>
              </a:rPr>
              <a:t>Safeguarding Failings</a:t>
            </a:r>
          </a:p>
        </p:txBody>
      </p:sp>
      <p:sp>
        <p:nvSpPr>
          <p:cNvPr id="4" name="Content Placeholder 3">
            <a:extLst>
              <a:ext uri="{FF2B5EF4-FFF2-40B4-BE49-F238E27FC236}">
                <a16:creationId xmlns:a16="http://schemas.microsoft.com/office/drawing/2014/main" id="{3F514E3C-7663-659D-5206-5D0D790ACD32}"/>
              </a:ext>
            </a:extLst>
          </p:cNvPr>
          <p:cNvSpPr>
            <a:spLocks noGrp="1"/>
          </p:cNvSpPr>
          <p:nvPr>
            <p:ph sz="half" idx="4294967295"/>
          </p:nvPr>
        </p:nvSpPr>
        <p:spPr>
          <a:xfrm>
            <a:off x="2948354" y="1566863"/>
            <a:ext cx="9243646" cy="4351337"/>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Poor communication</a:t>
            </a:r>
          </a:p>
          <a:p>
            <a:r>
              <a:rPr lang="en-GB" dirty="0">
                <a:solidFill>
                  <a:schemeClr val="accent1">
                    <a:lumMod val="75000"/>
                  </a:schemeClr>
                </a:solidFill>
                <a:latin typeface="Arial" panose="020B0604020202020204" pitchFamily="34" charset="0"/>
                <a:cs typeface="Arial" panose="020B0604020202020204" pitchFamily="34" charset="0"/>
              </a:rPr>
              <a:t>Failure to share</a:t>
            </a:r>
          </a:p>
          <a:p>
            <a:r>
              <a:rPr lang="en-GB" dirty="0">
                <a:solidFill>
                  <a:schemeClr val="accent1">
                    <a:lumMod val="75000"/>
                  </a:schemeClr>
                </a:solidFill>
                <a:latin typeface="Arial" panose="020B0604020202020204" pitchFamily="34" charset="0"/>
                <a:cs typeface="Arial" panose="020B0604020202020204" pitchFamily="34" charset="0"/>
              </a:rPr>
              <a:t>Lack of procedural direction</a:t>
            </a:r>
          </a:p>
          <a:p>
            <a:r>
              <a:rPr lang="en-GB" dirty="0">
                <a:solidFill>
                  <a:schemeClr val="accent1">
                    <a:lumMod val="75000"/>
                  </a:schemeClr>
                </a:solidFill>
                <a:latin typeface="Arial" panose="020B0604020202020204" pitchFamily="34" charset="0"/>
                <a:cs typeface="Arial" panose="020B0604020202020204" pitchFamily="34" charset="0"/>
              </a:rPr>
              <a:t>Poor inter-agency working</a:t>
            </a:r>
          </a:p>
          <a:p>
            <a:r>
              <a:rPr lang="en-GB" dirty="0">
                <a:solidFill>
                  <a:schemeClr val="accent1">
                    <a:lumMod val="75000"/>
                  </a:schemeClr>
                </a:solidFill>
                <a:latin typeface="Arial" panose="020B0604020202020204" pitchFamily="34" charset="0"/>
                <a:cs typeface="Arial" panose="020B0604020202020204" pitchFamily="34" charset="0"/>
              </a:rPr>
              <a:t>Lack of awareness of signs and symptoms</a:t>
            </a:r>
          </a:p>
          <a:p>
            <a:r>
              <a:rPr lang="en-GB" dirty="0">
                <a:solidFill>
                  <a:schemeClr val="accent1">
                    <a:lumMod val="75000"/>
                  </a:schemeClr>
                </a:solidFill>
                <a:latin typeface="Arial" panose="020B0604020202020204" pitchFamily="34" charset="0"/>
                <a:cs typeface="Arial" panose="020B0604020202020204" pitchFamily="34" charset="0"/>
              </a:rPr>
              <a:t>Failure to use child centred approach</a:t>
            </a:r>
          </a:p>
        </p:txBody>
      </p:sp>
    </p:spTree>
    <p:extLst>
      <p:ext uri="{BB962C8B-B14F-4D97-AF65-F5344CB8AC3E}">
        <p14:creationId xmlns:p14="http://schemas.microsoft.com/office/powerpoint/2010/main" val="24078410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E382E-FD47-79B8-1271-C04978CC0E98}"/>
              </a:ext>
            </a:extLst>
          </p:cNvPr>
          <p:cNvSpPr>
            <a:spLocks noGrp="1"/>
          </p:cNvSpPr>
          <p:nvPr>
            <p:ph type="title"/>
          </p:nvPr>
        </p:nvSpPr>
        <p:spPr/>
        <p:txBody>
          <a:bodyPr/>
          <a:lstStyle/>
          <a:p>
            <a:pPr algn="ctr"/>
            <a:r>
              <a:rPr lang="en-GB" b="1" dirty="0">
                <a:solidFill>
                  <a:schemeClr val="accent1">
                    <a:lumMod val="75000"/>
                  </a:schemeClr>
                </a:solidFill>
                <a:latin typeface="Arial"/>
                <a:cs typeface="Arial"/>
              </a:rPr>
              <a:t>Allegations in the workplace</a:t>
            </a:r>
          </a:p>
        </p:txBody>
      </p:sp>
      <p:sp>
        <p:nvSpPr>
          <p:cNvPr id="4" name="Content Placeholder 3">
            <a:extLst>
              <a:ext uri="{FF2B5EF4-FFF2-40B4-BE49-F238E27FC236}">
                <a16:creationId xmlns:a16="http://schemas.microsoft.com/office/drawing/2014/main" id="{D7ECA450-413F-0BE4-C6F0-5E72B44316BA}"/>
              </a:ext>
            </a:extLst>
          </p:cNvPr>
          <p:cNvSpPr>
            <a:spLocks noGrp="1"/>
          </p:cNvSpPr>
          <p:nvPr>
            <p:ph sz="half" idx="4294967295"/>
          </p:nvPr>
        </p:nvSpPr>
        <p:spPr>
          <a:xfrm>
            <a:off x="1690281" y="1825626"/>
            <a:ext cx="10410092"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Report immediately to DSL or the manager</a:t>
            </a:r>
          </a:p>
          <a:p>
            <a:r>
              <a:rPr lang="en-GB" dirty="0">
                <a:solidFill>
                  <a:schemeClr val="accent1">
                    <a:lumMod val="75000"/>
                  </a:schemeClr>
                </a:solidFill>
                <a:latin typeface="Arial" panose="020B0604020202020204" pitchFamily="34" charset="0"/>
                <a:cs typeface="Arial" panose="020B0604020202020204" pitchFamily="34" charset="0"/>
              </a:rPr>
              <a:t>If the allegation is about the DSL or the manager, know where you should report</a:t>
            </a:r>
          </a:p>
          <a:p>
            <a:r>
              <a:rPr lang="en-GB" dirty="0">
                <a:solidFill>
                  <a:schemeClr val="accent1">
                    <a:lumMod val="75000"/>
                  </a:schemeClr>
                </a:solidFill>
                <a:latin typeface="Arial" panose="020B0604020202020204" pitchFamily="34" charset="0"/>
                <a:cs typeface="Arial" panose="020B0604020202020204" pitchFamily="34" charset="0"/>
              </a:rPr>
              <a:t>Not discuss the allegations with the member of staff in question</a:t>
            </a:r>
          </a:p>
          <a:p>
            <a:r>
              <a:rPr lang="en-GB" dirty="0">
                <a:solidFill>
                  <a:schemeClr val="accent1">
                    <a:lumMod val="75000"/>
                  </a:schemeClr>
                </a:solidFill>
                <a:latin typeface="Arial" panose="020B0604020202020204" pitchFamily="34" charset="0"/>
                <a:cs typeface="Arial" panose="020B0604020202020204" pitchFamily="34" charset="0"/>
              </a:rPr>
              <a:t>Follow all policies and procedures</a:t>
            </a:r>
          </a:p>
        </p:txBody>
      </p:sp>
    </p:spTree>
    <p:extLst>
      <p:ext uri="{BB962C8B-B14F-4D97-AF65-F5344CB8AC3E}">
        <p14:creationId xmlns:p14="http://schemas.microsoft.com/office/powerpoint/2010/main" val="6611066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90460B-A040-55EC-6EC4-8132EEDCE55F}"/>
              </a:ext>
            </a:extLst>
          </p:cNvPr>
          <p:cNvSpPr>
            <a:spLocks noGrp="1"/>
          </p:cNvSpPr>
          <p:nvPr>
            <p:ph type="title"/>
          </p:nvPr>
        </p:nvSpPr>
        <p:spPr/>
        <p:txBody>
          <a:bodyPr/>
          <a:lstStyle/>
          <a:p>
            <a:pPr algn="ctr"/>
            <a:r>
              <a:rPr lang="en-GB" b="1" dirty="0">
                <a:solidFill>
                  <a:schemeClr val="accent1">
                    <a:lumMod val="75000"/>
                  </a:schemeClr>
                </a:solidFill>
                <a:latin typeface="Arial"/>
                <a:cs typeface="Arial"/>
              </a:rPr>
              <a:t>Allegations in public life</a:t>
            </a:r>
          </a:p>
        </p:txBody>
      </p:sp>
      <p:sp>
        <p:nvSpPr>
          <p:cNvPr id="4" name="Content Placeholder 3">
            <a:extLst>
              <a:ext uri="{FF2B5EF4-FFF2-40B4-BE49-F238E27FC236}">
                <a16:creationId xmlns:a16="http://schemas.microsoft.com/office/drawing/2014/main" id="{12E9C88A-BB61-D1F9-0F4E-A4D83671F64F}"/>
              </a:ext>
            </a:extLst>
          </p:cNvPr>
          <p:cNvSpPr>
            <a:spLocks noGrp="1"/>
          </p:cNvSpPr>
          <p:nvPr>
            <p:ph sz="half" idx="4294967295"/>
          </p:nvPr>
        </p:nvSpPr>
        <p:spPr>
          <a:xfrm>
            <a:off x="826477" y="1825625"/>
            <a:ext cx="11365523"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Report to Local Education Authority Safeguarding Board (ask local authority or use the ap)</a:t>
            </a:r>
          </a:p>
          <a:p>
            <a:r>
              <a:rPr lang="en-GB" dirty="0">
                <a:solidFill>
                  <a:schemeClr val="accent1">
                    <a:lumMod val="75000"/>
                  </a:schemeClr>
                </a:solidFill>
                <a:latin typeface="Arial" panose="020B0604020202020204" pitchFamily="34" charset="0"/>
                <a:cs typeface="Arial" panose="020B0604020202020204" pitchFamily="34" charset="0"/>
              </a:rPr>
              <a:t>Report to police immediately if an individual is in immediate danger</a:t>
            </a:r>
          </a:p>
          <a:p>
            <a:r>
              <a:rPr lang="en-GB" dirty="0">
                <a:solidFill>
                  <a:schemeClr val="accent1">
                    <a:lumMod val="75000"/>
                  </a:schemeClr>
                </a:solidFill>
                <a:latin typeface="Arial" panose="020B0604020202020204" pitchFamily="34" charset="0"/>
                <a:cs typeface="Arial" panose="020B0604020202020204" pitchFamily="34" charset="0"/>
              </a:rPr>
              <a:t>Report to 101 if a crime has been committed</a:t>
            </a:r>
          </a:p>
        </p:txBody>
      </p:sp>
    </p:spTree>
    <p:extLst>
      <p:ext uri="{BB962C8B-B14F-4D97-AF65-F5344CB8AC3E}">
        <p14:creationId xmlns:p14="http://schemas.microsoft.com/office/powerpoint/2010/main" val="27870407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DC102-0782-910F-1B5B-EA269B277618}"/>
              </a:ext>
            </a:extLst>
          </p:cNvPr>
          <p:cNvSpPr>
            <a:spLocks noGrp="1"/>
          </p:cNvSpPr>
          <p:nvPr>
            <p:ph type="title"/>
          </p:nvPr>
        </p:nvSpPr>
        <p:spPr>
          <a:xfrm>
            <a:off x="838200" y="0"/>
            <a:ext cx="10515600" cy="1325563"/>
          </a:xfrm>
        </p:spPr>
        <p:txBody>
          <a:bodyPr/>
          <a:lstStyle/>
          <a:p>
            <a:pPr algn="ctr"/>
            <a:r>
              <a:rPr lang="en-GB" b="1" dirty="0">
                <a:solidFill>
                  <a:schemeClr val="accent1">
                    <a:lumMod val="75000"/>
                  </a:schemeClr>
                </a:solidFill>
                <a:latin typeface="Arial"/>
                <a:cs typeface="Arial"/>
              </a:rPr>
              <a:t>Safeguard yourself</a:t>
            </a:r>
          </a:p>
        </p:txBody>
      </p:sp>
      <p:sp>
        <p:nvSpPr>
          <p:cNvPr id="4" name="Content Placeholder 3">
            <a:extLst>
              <a:ext uri="{FF2B5EF4-FFF2-40B4-BE49-F238E27FC236}">
                <a16:creationId xmlns:a16="http://schemas.microsoft.com/office/drawing/2014/main" id="{004F8D56-FCCA-CD08-61F0-F40F2A56EB5F}"/>
              </a:ext>
            </a:extLst>
          </p:cNvPr>
          <p:cNvSpPr>
            <a:spLocks noGrp="1"/>
          </p:cNvSpPr>
          <p:nvPr>
            <p:ph sz="half" idx="4294967295"/>
          </p:nvPr>
        </p:nvSpPr>
        <p:spPr>
          <a:xfrm>
            <a:off x="2625970" y="1471613"/>
            <a:ext cx="9566030" cy="4351337"/>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Duty of care to report</a:t>
            </a:r>
          </a:p>
          <a:p>
            <a:r>
              <a:rPr lang="en-GB" dirty="0">
                <a:solidFill>
                  <a:schemeClr val="accent1">
                    <a:lumMod val="75000"/>
                  </a:schemeClr>
                </a:solidFill>
                <a:latin typeface="Arial" panose="020B0604020202020204" pitchFamily="34" charset="0"/>
                <a:cs typeface="Arial" panose="020B0604020202020204" pitchFamily="34" charset="0"/>
              </a:rPr>
              <a:t>Act in best interests</a:t>
            </a:r>
          </a:p>
          <a:p>
            <a:r>
              <a:rPr lang="en-GB" dirty="0">
                <a:solidFill>
                  <a:schemeClr val="accent1">
                    <a:lumMod val="75000"/>
                  </a:schemeClr>
                </a:solidFill>
                <a:latin typeface="Arial" panose="020B0604020202020204" pitchFamily="34" charset="0"/>
                <a:cs typeface="Arial" panose="020B0604020202020204" pitchFamily="34" charset="0"/>
              </a:rPr>
              <a:t>Avoid any conduct that could be questioned</a:t>
            </a:r>
          </a:p>
          <a:p>
            <a:r>
              <a:rPr lang="en-GB" dirty="0">
                <a:solidFill>
                  <a:schemeClr val="accent1">
                    <a:lumMod val="75000"/>
                  </a:schemeClr>
                </a:solidFill>
                <a:latin typeface="Arial" panose="020B0604020202020204" pitchFamily="34" charset="0"/>
                <a:cs typeface="Arial" panose="020B0604020202020204" pitchFamily="34" charset="0"/>
              </a:rPr>
              <a:t>Be accountable</a:t>
            </a:r>
          </a:p>
          <a:p>
            <a:r>
              <a:rPr lang="en-GB" dirty="0">
                <a:solidFill>
                  <a:schemeClr val="accent1">
                    <a:lumMod val="75000"/>
                  </a:schemeClr>
                </a:solidFill>
                <a:latin typeface="Arial" panose="020B0604020202020204" pitchFamily="34" charset="0"/>
                <a:cs typeface="Arial" panose="020B0604020202020204" pitchFamily="34" charset="0"/>
              </a:rPr>
              <a:t>Open and supportive</a:t>
            </a:r>
          </a:p>
          <a:p>
            <a:r>
              <a:rPr lang="en-GB" dirty="0">
                <a:solidFill>
                  <a:schemeClr val="accent1">
                    <a:lumMod val="75000"/>
                  </a:schemeClr>
                </a:solidFill>
                <a:latin typeface="Arial" panose="020B0604020202020204" pitchFamily="34" charset="0"/>
                <a:cs typeface="Arial" panose="020B0604020202020204" pitchFamily="34" charset="0"/>
              </a:rPr>
              <a:t>Record effectively</a:t>
            </a:r>
          </a:p>
          <a:p>
            <a:r>
              <a:rPr lang="en-GB" dirty="0">
                <a:solidFill>
                  <a:schemeClr val="accent1">
                    <a:lumMod val="75000"/>
                  </a:schemeClr>
                </a:solidFill>
                <a:latin typeface="Arial" panose="020B0604020202020204" pitchFamily="34" charset="0"/>
                <a:cs typeface="Arial" panose="020B0604020202020204" pitchFamily="34" charset="0"/>
              </a:rPr>
              <a:t>Avoid putting yourself in a vulnerable situation</a:t>
            </a:r>
          </a:p>
          <a:p>
            <a:endParaRPr lang="en-GB" dirty="0"/>
          </a:p>
        </p:txBody>
      </p:sp>
    </p:spTree>
    <p:extLst>
      <p:ext uri="{BB962C8B-B14F-4D97-AF65-F5344CB8AC3E}">
        <p14:creationId xmlns:p14="http://schemas.microsoft.com/office/powerpoint/2010/main" val="19069012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DC102-0782-910F-1B5B-EA269B277618}"/>
              </a:ext>
            </a:extLst>
          </p:cNvPr>
          <p:cNvSpPr>
            <a:spLocks noGrp="1"/>
          </p:cNvSpPr>
          <p:nvPr>
            <p:ph type="title"/>
          </p:nvPr>
        </p:nvSpPr>
        <p:spPr/>
        <p:txBody>
          <a:bodyPr/>
          <a:lstStyle/>
          <a:p>
            <a:pPr algn="ctr"/>
            <a:r>
              <a:rPr lang="en-GB" b="1" dirty="0">
                <a:solidFill>
                  <a:schemeClr val="accent1">
                    <a:lumMod val="75000"/>
                  </a:schemeClr>
                </a:solidFill>
                <a:latin typeface="Arial"/>
                <a:cs typeface="Arial"/>
              </a:rPr>
              <a:t>Safeguard yourself</a:t>
            </a:r>
          </a:p>
        </p:txBody>
      </p:sp>
      <p:sp>
        <p:nvSpPr>
          <p:cNvPr id="4" name="Content Placeholder 3">
            <a:extLst>
              <a:ext uri="{FF2B5EF4-FFF2-40B4-BE49-F238E27FC236}">
                <a16:creationId xmlns:a16="http://schemas.microsoft.com/office/drawing/2014/main" id="{004F8D56-FCCA-CD08-61F0-F40F2A56EB5F}"/>
              </a:ext>
            </a:extLst>
          </p:cNvPr>
          <p:cNvSpPr>
            <a:spLocks noGrp="1"/>
          </p:cNvSpPr>
          <p:nvPr>
            <p:ph sz="half" idx="4294967295"/>
          </p:nvPr>
        </p:nvSpPr>
        <p:spPr>
          <a:xfrm>
            <a:off x="3487616" y="1825625"/>
            <a:ext cx="8704384" cy="435133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Effective communication</a:t>
            </a:r>
          </a:p>
          <a:p>
            <a:r>
              <a:rPr lang="en-GB" dirty="0">
                <a:solidFill>
                  <a:schemeClr val="accent1">
                    <a:lumMod val="75000"/>
                  </a:schemeClr>
                </a:solidFill>
                <a:latin typeface="Arial" panose="020B0604020202020204" pitchFamily="34" charset="0"/>
                <a:cs typeface="Arial" panose="020B0604020202020204" pitchFamily="34" charset="0"/>
              </a:rPr>
              <a:t>Consider confidentiality</a:t>
            </a:r>
          </a:p>
          <a:p>
            <a:r>
              <a:rPr lang="en-GB" dirty="0">
                <a:solidFill>
                  <a:schemeClr val="accent1">
                    <a:lumMod val="75000"/>
                  </a:schemeClr>
                </a:solidFill>
                <a:latin typeface="Arial" panose="020B0604020202020204" pitchFamily="34" charset="0"/>
                <a:cs typeface="Arial" panose="020B0604020202020204" pitchFamily="34" charset="0"/>
              </a:rPr>
              <a:t>Dress appropriately</a:t>
            </a:r>
          </a:p>
          <a:p>
            <a:r>
              <a:rPr lang="en-GB" dirty="0">
                <a:solidFill>
                  <a:schemeClr val="accent1">
                    <a:lumMod val="75000"/>
                  </a:schemeClr>
                </a:solidFill>
                <a:latin typeface="Arial" panose="020B0604020202020204" pitchFamily="34" charset="0"/>
                <a:cs typeface="Arial" panose="020B0604020202020204" pitchFamily="34" charset="0"/>
              </a:rPr>
              <a:t>Be mindful of any physical contact</a:t>
            </a:r>
          </a:p>
          <a:p>
            <a:r>
              <a:rPr lang="en-GB" dirty="0">
                <a:solidFill>
                  <a:schemeClr val="accent1">
                    <a:lumMod val="75000"/>
                  </a:schemeClr>
                </a:solidFill>
                <a:latin typeface="Arial" panose="020B0604020202020204" pitchFamily="34" charset="0"/>
                <a:cs typeface="Arial" panose="020B0604020202020204" pitchFamily="34" charset="0"/>
              </a:rPr>
              <a:t>Lone working</a:t>
            </a:r>
          </a:p>
          <a:p>
            <a:r>
              <a:rPr lang="en-GB" dirty="0">
                <a:solidFill>
                  <a:schemeClr val="accent1">
                    <a:lumMod val="75000"/>
                  </a:schemeClr>
                </a:solidFill>
                <a:latin typeface="Arial" panose="020B0604020202020204" pitchFamily="34" charset="0"/>
                <a:cs typeface="Arial" panose="020B0604020202020204" pitchFamily="34" charset="0"/>
              </a:rPr>
              <a:t>First aid and personal care</a:t>
            </a:r>
          </a:p>
          <a:p>
            <a:r>
              <a:rPr lang="en-GB" dirty="0">
                <a:solidFill>
                  <a:schemeClr val="accent1">
                    <a:lumMod val="75000"/>
                  </a:schemeClr>
                </a:solidFill>
                <a:latin typeface="Arial" panose="020B0604020202020204" pitchFamily="34" charset="0"/>
                <a:cs typeface="Arial" panose="020B0604020202020204" pitchFamily="34" charset="0"/>
              </a:rPr>
              <a:t>Photography and videos</a:t>
            </a:r>
          </a:p>
          <a:p>
            <a:endParaRPr lang="en-GB" dirty="0">
              <a:solidFill>
                <a:schemeClr val="accent6">
                  <a:lumMod val="75000"/>
                </a:schemeClr>
              </a:solidFill>
            </a:endParaRPr>
          </a:p>
          <a:p>
            <a:endParaRPr lang="en-GB" dirty="0"/>
          </a:p>
          <a:p>
            <a:endParaRPr lang="en-GB" dirty="0"/>
          </a:p>
        </p:txBody>
      </p:sp>
    </p:spTree>
    <p:extLst>
      <p:ext uri="{BB962C8B-B14F-4D97-AF65-F5344CB8AC3E}">
        <p14:creationId xmlns:p14="http://schemas.microsoft.com/office/powerpoint/2010/main" val="42417629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23267-B7B1-F753-D16A-55077593DF1C}"/>
              </a:ext>
            </a:extLst>
          </p:cNvPr>
          <p:cNvSpPr>
            <a:spLocks noGrp="1"/>
          </p:cNvSpPr>
          <p:nvPr>
            <p:ph type="title"/>
          </p:nvPr>
        </p:nvSpPr>
        <p:spPr/>
        <p:txBody>
          <a:bodyPr>
            <a:normAutofit/>
          </a:bodyPr>
          <a:lstStyle/>
          <a:p>
            <a:pPr algn="ctr"/>
            <a:r>
              <a:rPr lang="en-GB" sz="4800" b="1">
                <a:solidFill>
                  <a:schemeClr val="accent1">
                    <a:lumMod val="75000"/>
                  </a:schemeClr>
                </a:solidFill>
                <a:latin typeface="Arial"/>
                <a:cs typeface="Arial"/>
              </a:rPr>
              <a:t>References</a:t>
            </a:r>
          </a:p>
        </p:txBody>
      </p:sp>
      <p:sp>
        <p:nvSpPr>
          <p:cNvPr id="3" name="Content Placeholder 2">
            <a:extLst>
              <a:ext uri="{FF2B5EF4-FFF2-40B4-BE49-F238E27FC236}">
                <a16:creationId xmlns:a16="http://schemas.microsoft.com/office/drawing/2014/main" id="{6A27E83B-CD63-70A0-D231-EC2D0CE9363E}"/>
              </a:ext>
            </a:extLst>
          </p:cNvPr>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NSPCC (2022) Keeping children safe. Available at: </a:t>
            </a:r>
            <a:r>
              <a:rPr lang="en-GB" dirty="0">
                <a:latin typeface="Arial" panose="020B0604020202020204" pitchFamily="34" charset="0"/>
                <a:cs typeface="Arial" panose="020B0604020202020204" pitchFamily="34" charset="0"/>
                <a:hlinkClick r:id="rId2"/>
              </a:rPr>
              <a:t>https://www.nspcc.org.uk/keeping-children-safe/</a:t>
            </a:r>
            <a:r>
              <a:rPr lang="en-GB" dirty="0">
                <a:latin typeface="Arial" panose="020B0604020202020204" pitchFamily="34" charset="0"/>
                <a:cs typeface="Arial" panose="020B0604020202020204" pitchFamily="34" charset="0"/>
              </a:rPr>
              <a:t>  (Accessed: 18 October 2022).</a:t>
            </a:r>
          </a:p>
          <a:p>
            <a:r>
              <a:rPr lang="en-GB" dirty="0">
                <a:latin typeface="Arial" panose="020B0604020202020204" pitchFamily="34" charset="0"/>
                <a:cs typeface="Arial" panose="020B0604020202020204" pitchFamily="34" charset="0"/>
              </a:rPr>
              <a:t>NUCO Training Limited(2022) Safeguarding. Available at: </a:t>
            </a:r>
            <a:r>
              <a:rPr lang="en-GB" dirty="0">
                <a:latin typeface="Arial" panose="020B0604020202020204" pitchFamily="34" charset="0"/>
                <a:cs typeface="Arial" panose="020B0604020202020204" pitchFamily="34" charset="0"/>
                <a:hlinkClick r:id="rId3"/>
              </a:rPr>
              <a:t>https://nucotrainingltd.sharepoint.com/:p:/r/_layouts/15/Doc.aspx?sourcedoc=%7B3ECE70B5-FCDD-430B-B598-9A9A4876E7A1%7D&amp;file=Level%203%20Safeguarding%20-%20Presentation.pptx&amp;action=edit&amp;mobileredirect=true</a:t>
            </a:r>
            <a:r>
              <a:rPr lang="en-GB" dirty="0">
                <a:latin typeface="Arial" panose="020B0604020202020204" pitchFamily="34" charset="0"/>
                <a:cs typeface="Arial" panose="020B0604020202020204" pitchFamily="34" charset="0"/>
              </a:rPr>
              <a:t>  (Accessed: 10 June 2023).</a:t>
            </a:r>
          </a:p>
        </p:txBody>
      </p:sp>
    </p:spTree>
    <p:extLst>
      <p:ext uri="{BB962C8B-B14F-4D97-AF65-F5344CB8AC3E}">
        <p14:creationId xmlns:p14="http://schemas.microsoft.com/office/powerpoint/2010/main" val="3993411016"/>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542EBDA-A4F5-41A3-A105-12E1AEC83494}"/>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00B0E777-57DC-48D8-9C6D-F3057FF82AE5}"/>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3808A5FF-D669-4B33-ADC7-5C628DEDF80E}"/>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11F0DE30-03B7-4765-AB4C-E2339937FC60}"/>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7B0980B-E976-446E-B13E-F21BD31D588F}"/>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788382AC-33A6-4EE6-9EF5-BA31FC79AD60}"/>
    </a:ext>
  </a:extLst>
</a:theme>
</file>

<file path=ppt/theme/theme7.xml><?xml version="1.0" encoding="utf-8"?>
<a:theme xmlns:a="http://schemas.openxmlformats.org/drawingml/2006/main" name="Accessib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DC81931D-F094-440C-B7A7-6B289DEBC1E4}"/>
    </a:ext>
  </a:extLst>
</a:theme>
</file>

<file path=ppt/theme/theme8.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9.xml><?xml version="1.0" encoding="utf-8"?>
<a:theme xmlns:a="http://schemas.openxmlformats.org/drawingml/2006/main" name="Accessib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39F3580-409E-4425-AB32-4DCB1E9088C6}"/>
    </a:ext>
  </a:extLst>
</a:theme>
</file>

<file path=ppt/theme/theme10.xml><?xml version="1.0" encoding="utf-8"?>
<a:theme xmlns:a="http://schemas.openxmlformats.org/drawingml/2006/main" name="Accessib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C3B2AE3-21F7-4AA1-BCFD-E71FCED4C1A9}"/>
    </a:ext>
  </a:extLst>
</a:theme>
</file>

<file path=ppt/theme/theme11.xml><?xml version="1.0" encoding="utf-8"?>
<a:theme xmlns:a="http://schemas.openxmlformats.org/drawingml/2006/main" name="1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E21751B9-EE4C-40D2-ABD7-AFC27242BB51}"/>
    </a:ext>
  </a:extLst>
</a:theme>
</file>

<file path=ppt/theme/theme12.xml><?xml version="1.0" encoding="utf-8"?>
<a:theme xmlns:a="http://schemas.openxmlformats.org/drawingml/2006/main" name="2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AA448B56-E705-45B4-B65C-BAA9F0D4C301}"/>
    </a:ext>
  </a:extLst>
</a:theme>
</file>

<file path=ppt/theme/theme13.xml><?xml version="1.0" encoding="utf-8"?>
<a:theme xmlns:a="http://schemas.openxmlformats.org/drawingml/2006/main" name="3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6E61196-2B4A-4D37-BC21-3843F99E562B}"/>
    </a:ext>
  </a:extLst>
</a:theme>
</file>

<file path=ppt/theme/theme14.xml><?xml version="1.0" encoding="utf-8"?>
<a:theme xmlns:a="http://schemas.openxmlformats.org/drawingml/2006/main" name="4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0CCF61DC-21DE-4B8A-A156-C3636722E1D0}"/>
    </a:ext>
  </a:extLst>
</a:theme>
</file>

<file path=ppt/theme/theme15.xml><?xml version="1.0" encoding="utf-8"?>
<a:theme xmlns:a="http://schemas.openxmlformats.org/drawingml/2006/main" name="5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1C8B30B-6CE7-4506-891F-7EB39784B55C}"/>
    </a:ext>
  </a:extLst>
</a:theme>
</file>

<file path=ppt/theme/theme16.xml><?xml version="1.0" encoding="utf-8"?>
<a:theme xmlns:a="http://schemas.openxmlformats.org/drawingml/2006/main" name="6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302048F3-FA83-4C07-B823-9911C6E0CA2D}"/>
    </a:ext>
  </a:extLst>
</a:theme>
</file>

<file path=ppt/theme/theme17.xml><?xml version="1.0" encoding="utf-8"?>
<a:theme xmlns:a="http://schemas.openxmlformats.org/drawingml/2006/main" name="7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461C17C8-1638-466B-A60E-F0379D8CE532}"/>
    </a:ext>
  </a:extLst>
</a:theme>
</file>

<file path=ppt/theme/theme18.xml><?xml version="1.0" encoding="utf-8"?>
<a:theme xmlns:a="http://schemas.openxmlformats.org/drawingml/2006/main" name="8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134E124E-2CCF-4244-BE9F-410C1245F355}"/>
    </a:ext>
  </a:extLst>
</a:theme>
</file>

<file path=ppt/theme/theme19.xml><?xml version="1.0" encoding="utf-8"?>
<a:theme xmlns:a="http://schemas.openxmlformats.org/drawingml/2006/main" name="Place full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6EB3CABB-3B9E-4AE1-88A2-746DBB2362B0}"/>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16bfc89a-06a0-41d6-ae50-6ff65b36cb8b" xsi:nil="true"/>
    <lcf76f155ced4ddcb4097134ff3c332f xmlns="e4a72011-89be-41d7-bd49-565121a9e247">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144F219396AFE458016C97602F34B7A" ma:contentTypeVersion="15" ma:contentTypeDescription="Create a new document." ma:contentTypeScope="" ma:versionID="2a80b03815e2e5e3281b97f7713277a5">
  <xsd:schema xmlns:xsd="http://www.w3.org/2001/XMLSchema" xmlns:xs="http://www.w3.org/2001/XMLSchema" xmlns:p="http://schemas.microsoft.com/office/2006/metadata/properties" xmlns:ns2="e4a72011-89be-41d7-bd49-565121a9e247" xmlns:ns3="16bfc89a-06a0-41d6-ae50-6ff65b36cb8b" targetNamespace="http://schemas.microsoft.com/office/2006/metadata/properties" ma:root="true" ma:fieldsID="4ff4b8fc08fe7a41382c493e40dd0b1f" ns2:_="" ns3:_="">
    <xsd:import namespace="e4a72011-89be-41d7-bd49-565121a9e247"/>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a72011-89be-41d7-bd49-565121a9e2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953f2175-e71b-4bc5-bf24-4d540adc5750}" ma:internalName="TaxCatchAll" ma:showField="CatchAllData" ma:web="16bfc89a-06a0-41d6-ae50-6ff65b36cb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0833973-E65A-43ED-82B3-8DCB73B9C276}">
  <ds:schemaRefs>
    <ds:schemaRef ds:uri="http://schemas.microsoft.com/sharepoint/v3/contenttype/forms"/>
  </ds:schemaRefs>
</ds:datastoreItem>
</file>

<file path=customXml/itemProps2.xml><?xml version="1.0" encoding="utf-8"?>
<ds:datastoreItem xmlns:ds="http://schemas.openxmlformats.org/officeDocument/2006/customXml" ds:itemID="{33F9D4AB-DCFC-4CEE-BB22-AE80A217A643}">
  <ds:schemaRefs>
    <ds:schemaRef ds:uri="http://schemas.microsoft.com/office/2006/metadata/properties"/>
    <ds:schemaRef ds:uri="http://schemas.microsoft.com/office/infopath/2007/PartnerControls"/>
    <ds:schemaRef ds:uri="16bfc89a-06a0-41d6-ae50-6ff65b36cb8b"/>
    <ds:schemaRef ds:uri="e4a72011-89be-41d7-bd49-565121a9e247"/>
  </ds:schemaRefs>
</ds:datastoreItem>
</file>

<file path=customXml/itemProps3.xml><?xml version="1.0" encoding="utf-8"?>
<ds:datastoreItem xmlns:ds="http://schemas.openxmlformats.org/officeDocument/2006/customXml" ds:itemID="{E9FA266E-E6C6-44EC-9E4E-B4DA258E21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a72011-89be-41d7-bd49-565121a9e247"/>
    <ds:schemaRef ds:uri="16bfc89a-06a0-41d6-ae50-6ff65b36cb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UWTSD_Powerpoint Template Standard_2023 Accessible</Template>
  <TotalTime>23</TotalTime>
  <Words>2176</Words>
  <Application>Microsoft Office PowerPoint</Application>
  <PresentationFormat>Widescreen</PresentationFormat>
  <Paragraphs>238</Paragraphs>
  <Slides>30</Slides>
  <Notes>9</Notes>
  <HiddenSlides>0</HiddenSlides>
  <MMClips>0</MMClips>
  <ScaleCrop>false</ScaleCrop>
  <HeadingPairs>
    <vt:vector size="6" baseType="variant">
      <vt:variant>
        <vt:lpstr>Fonts Used</vt:lpstr>
      </vt:variant>
      <vt:variant>
        <vt:i4>3</vt:i4>
      </vt:variant>
      <vt:variant>
        <vt:lpstr>Theme</vt:lpstr>
      </vt:variant>
      <vt:variant>
        <vt:i4>19</vt:i4>
      </vt:variant>
      <vt:variant>
        <vt:lpstr>Slide Titles</vt:lpstr>
      </vt:variant>
      <vt:variant>
        <vt:i4>30</vt:i4>
      </vt:variant>
    </vt:vector>
  </HeadingPairs>
  <TitlesOfParts>
    <vt:vector size="52" baseType="lpstr">
      <vt:lpstr>Arial</vt:lpstr>
      <vt:lpstr>Calibri</vt:lpstr>
      <vt:lpstr>Calibri Light</vt:lpstr>
      <vt:lpstr>Holding PAge</vt:lpstr>
      <vt:lpstr>Title Slide 1</vt:lpstr>
      <vt:lpstr>Title Slide 2</vt:lpstr>
      <vt:lpstr>Title Slide 3</vt:lpstr>
      <vt:lpstr>Title Slide 4</vt:lpstr>
      <vt:lpstr>Sub Title 1</vt:lpstr>
      <vt:lpstr>Accessible 1</vt:lpstr>
      <vt:lpstr>Accessible 2</vt:lpstr>
      <vt:lpstr>Accessible 3</vt:lpstr>
      <vt:lpstr>Accessible 4</vt:lpstr>
      <vt:lpstr>1_Sub Title 3</vt:lpstr>
      <vt:lpstr>2_Sub Title 3</vt:lpstr>
      <vt:lpstr>3_Sub Title 3</vt:lpstr>
      <vt:lpstr>4_Sub Title 3</vt:lpstr>
      <vt:lpstr>5_Sub Title 3</vt:lpstr>
      <vt:lpstr>6_Sub Title 3</vt:lpstr>
      <vt:lpstr>7_Sub Title 3</vt:lpstr>
      <vt:lpstr>8_Sub Title 3</vt:lpstr>
      <vt:lpstr>Place full Image in Background</vt:lpstr>
      <vt:lpstr>PowerPoint Presentation</vt:lpstr>
      <vt:lpstr>PowerPoint Presentation</vt:lpstr>
      <vt:lpstr>Identifying abuse</vt:lpstr>
      <vt:lpstr>Recognising Abuse</vt:lpstr>
      <vt:lpstr>Recording</vt:lpstr>
      <vt:lpstr>Recording</vt:lpstr>
      <vt:lpstr>Reporting</vt:lpstr>
      <vt:lpstr>Referral</vt:lpstr>
      <vt:lpstr> Barriers to responding to a safeguarding concern</vt:lpstr>
      <vt:lpstr>How to respond</vt:lpstr>
      <vt:lpstr>How to respond</vt:lpstr>
      <vt:lpstr>How to respond</vt:lpstr>
      <vt:lpstr>Roles and Responsibilities</vt:lpstr>
      <vt:lpstr>Roles and Responsibilities</vt:lpstr>
      <vt:lpstr>Responsible person in a setting</vt:lpstr>
      <vt:lpstr> Roles and responsibilities </vt:lpstr>
      <vt:lpstr>Roles and responsibilities</vt:lpstr>
      <vt:lpstr>Roles and responsibilities</vt:lpstr>
      <vt:lpstr>Everyone’s responsibility</vt:lpstr>
      <vt:lpstr>PowerPoint Presentation</vt:lpstr>
      <vt:lpstr>PowerPoint Presentation</vt:lpstr>
      <vt:lpstr>PowerPoint Presentation</vt:lpstr>
      <vt:lpstr>PowerPoint Presentation</vt:lpstr>
      <vt:lpstr>Sharing Information</vt:lpstr>
      <vt:lpstr>Safeguarding Failings</vt:lpstr>
      <vt:lpstr>Allegations in the workplace</vt:lpstr>
      <vt:lpstr>Allegations in public life</vt:lpstr>
      <vt:lpstr>Safeguard yourself</vt:lpstr>
      <vt:lpstr>Safeguard yourself</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Kumar P</cp:lastModifiedBy>
  <cp:revision>86</cp:revision>
  <dcterms:created xsi:type="dcterms:W3CDTF">2023-06-10T16:12:53Z</dcterms:created>
  <dcterms:modified xsi:type="dcterms:W3CDTF">2024-06-17T15:34:12Z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0x010100B144F219396AFE458016C97602F34B7A</vt:lpwstr>
  </property>
  <property fmtid="{D5CDD505-2E9C-101B-9397-08002B2CF9AE}" pid="3" name="MediaServiceImageTags">
    <vt:lpwstr/>
  </property>
</Properties>
</file>