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7" r:id="rId2"/>
    <p:sldId id="275" r:id="rId3"/>
    <p:sldId id="263" r:id="rId4"/>
    <p:sldId id="264" r:id="rId5"/>
    <p:sldId id="265" r:id="rId6"/>
    <p:sldId id="266" r:id="rId7"/>
    <p:sldId id="267" r:id="rId8"/>
    <p:sldId id="268" r:id="rId9"/>
    <p:sldId id="269" r:id="rId10"/>
    <p:sldId id="270" r:id="rId11"/>
    <p:sldId id="271" r:id="rId12"/>
    <p:sldId id="272" r:id="rId13"/>
    <p:sldId id="273" r:id="rId14"/>
    <p:sldId id="276" r:id="rId15"/>
    <p:sldId id="278" r:id="rId16"/>
    <p:sldId id="279" r:id="rId17"/>
    <p:sldId id="280" r:id="rId18"/>
    <p:sldId id="281" r:id="rId19"/>
    <p:sldId id="289" r:id="rId20"/>
    <p:sldId id="290" r:id="rId21"/>
    <p:sldId id="28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115" autoAdjust="0"/>
  </p:normalViewPr>
  <p:slideViewPr>
    <p:cSldViewPr>
      <p:cViewPr varScale="1">
        <p:scale>
          <a:sx n="100" d="100"/>
          <a:sy n="100" d="100"/>
        </p:scale>
        <p:origin x="191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5B86A1-630A-4F8B-BB60-D6216C4BBF81}" type="datetimeFigureOut">
              <a:rPr lang="en-GB" smtClean="0"/>
              <a:pPr/>
              <a:t>11/07/2019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1A0161-9252-4EEC-A02C-32D1B08FAFC9}" type="slidenum">
              <a:rPr lang="en-GB" smtClean="0"/>
              <a:pPr/>
              <a:t>‹#›</a:t>
            </a:fld>
            <a:endParaRPr lang="en-GB"/>
          </a:p>
        </p:txBody>
      </p:sp>
    </p:spTree>
    <p:extLst>
      <p:ext uri="{BB962C8B-B14F-4D97-AF65-F5344CB8AC3E}">
        <p14:creationId xmlns:p14="http://schemas.microsoft.com/office/powerpoint/2010/main" val="1669948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2</a:t>
            </a:fld>
            <a:endParaRPr lang="en-GB"/>
          </a:p>
        </p:txBody>
      </p:sp>
    </p:spTree>
    <p:extLst>
      <p:ext uri="{BB962C8B-B14F-4D97-AF65-F5344CB8AC3E}">
        <p14:creationId xmlns:p14="http://schemas.microsoft.com/office/powerpoint/2010/main" val="3576790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A4C1281-5152-42A1-9079-DB4F75C71D1D}" type="slidenum">
              <a:rPr lang="en-US" altLang="en-US"/>
              <a:pPr/>
              <a:t>3</a:t>
            </a:fld>
            <a:endParaRPr lang="en-US" altLang="en-US"/>
          </a:p>
        </p:txBody>
      </p:sp>
    </p:spTree>
    <p:extLst>
      <p:ext uri="{BB962C8B-B14F-4D97-AF65-F5344CB8AC3E}">
        <p14:creationId xmlns:p14="http://schemas.microsoft.com/office/powerpoint/2010/main" val="408342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394321F1-9001-4010-9398-4A73AEDEBC48}" type="slidenum">
              <a:rPr lang="en-US" altLang="en-US"/>
              <a:pPr/>
              <a:t>4</a:t>
            </a:fld>
            <a:endParaRPr lang="en-US" altLang="en-US"/>
          </a:p>
        </p:txBody>
      </p:sp>
    </p:spTree>
    <p:extLst>
      <p:ext uri="{BB962C8B-B14F-4D97-AF65-F5344CB8AC3E}">
        <p14:creationId xmlns:p14="http://schemas.microsoft.com/office/powerpoint/2010/main" val="3202131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1C7F99AD-CDE9-4E56-A13F-57B5CDBB76C6}" type="slidenum">
              <a:rPr lang="en-US" altLang="en-US"/>
              <a:pPr/>
              <a:t>5</a:t>
            </a:fld>
            <a:endParaRPr lang="en-US" altLang="en-US"/>
          </a:p>
        </p:txBody>
      </p:sp>
    </p:spTree>
    <p:extLst>
      <p:ext uri="{BB962C8B-B14F-4D97-AF65-F5344CB8AC3E}">
        <p14:creationId xmlns:p14="http://schemas.microsoft.com/office/powerpoint/2010/main" val="4239121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F60FEB85-78C0-4F38-AFF6-8B537DFFC938}" type="slidenum">
              <a:rPr lang="en-US" altLang="en-US"/>
              <a:pPr/>
              <a:t>6</a:t>
            </a:fld>
            <a:endParaRPr lang="en-US" altLang="en-US"/>
          </a:p>
        </p:txBody>
      </p:sp>
    </p:spTree>
    <p:extLst>
      <p:ext uri="{BB962C8B-B14F-4D97-AF65-F5344CB8AC3E}">
        <p14:creationId xmlns:p14="http://schemas.microsoft.com/office/powerpoint/2010/main" val="3639217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BA2E2C83-FA63-4481-B920-C10410E66B8D}" type="slidenum">
              <a:rPr lang="en-US" altLang="en-US"/>
              <a:pPr/>
              <a:t>7</a:t>
            </a:fld>
            <a:endParaRPr lang="en-US" altLang="en-US"/>
          </a:p>
        </p:txBody>
      </p:sp>
    </p:spTree>
    <p:extLst>
      <p:ext uri="{BB962C8B-B14F-4D97-AF65-F5344CB8AC3E}">
        <p14:creationId xmlns:p14="http://schemas.microsoft.com/office/powerpoint/2010/main" val="2356932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1F1A603-DC23-42FA-9E57-94144857443A}" type="slidenum">
              <a:rPr lang="en-US" altLang="en-US"/>
              <a:pPr/>
              <a:t>10</a:t>
            </a:fld>
            <a:endParaRPr lang="en-US" altLang="en-US"/>
          </a:p>
        </p:txBody>
      </p:sp>
    </p:spTree>
    <p:extLst>
      <p:ext uri="{BB962C8B-B14F-4D97-AF65-F5344CB8AC3E}">
        <p14:creationId xmlns:p14="http://schemas.microsoft.com/office/powerpoint/2010/main" val="364712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15</a:t>
            </a:fld>
            <a:endParaRPr lang="en-GB"/>
          </a:p>
        </p:txBody>
      </p:sp>
    </p:spTree>
    <p:extLst>
      <p:ext uri="{BB962C8B-B14F-4D97-AF65-F5344CB8AC3E}">
        <p14:creationId xmlns:p14="http://schemas.microsoft.com/office/powerpoint/2010/main" val="373536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16</a:t>
            </a:fld>
            <a:endParaRPr lang="en-GB"/>
          </a:p>
        </p:txBody>
      </p:sp>
    </p:spTree>
    <p:extLst>
      <p:ext uri="{BB962C8B-B14F-4D97-AF65-F5344CB8AC3E}">
        <p14:creationId xmlns:p14="http://schemas.microsoft.com/office/powerpoint/2010/main" val="454718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19</a:t>
            </a:fld>
            <a:endParaRPr lang="en-GB"/>
          </a:p>
        </p:txBody>
      </p:sp>
    </p:spTree>
    <p:extLst>
      <p:ext uri="{BB962C8B-B14F-4D97-AF65-F5344CB8AC3E}">
        <p14:creationId xmlns:p14="http://schemas.microsoft.com/office/powerpoint/2010/main" val="1787904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20</a:t>
            </a:fld>
            <a:endParaRPr lang="en-GB"/>
          </a:p>
        </p:txBody>
      </p:sp>
    </p:spTree>
    <p:extLst>
      <p:ext uri="{BB962C8B-B14F-4D97-AF65-F5344CB8AC3E}">
        <p14:creationId xmlns:p14="http://schemas.microsoft.com/office/powerpoint/2010/main" val="3245389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15634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334857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2919622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611722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0680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41576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2723114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00395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718444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373512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732668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710C8-A205-4EE0-AE30-61031521DDBD}" type="datetimeFigureOut">
              <a:rPr lang="en-GB" smtClean="0"/>
              <a:pPr/>
              <a:t>11/07/2019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9EB470-0FC2-4CA6-B899-178F43283829}" type="slidenum">
              <a:rPr lang="en-GB" smtClean="0"/>
              <a:pPr/>
              <a:t>‹#›</a:t>
            </a:fld>
            <a:endParaRPr lang="en-GB"/>
          </a:p>
        </p:txBody>
      </p:sp>
    </p:spTree>
    <p:extLst>
      <p:ext uri="{BB962C8B-B14F-4D97-AF65-F5344CB8AC3E}">
        <p14:creationId xmlns:p14="http://schemas.microsoft.com/office/powerpoint/2010/main" val="10789232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channel4.com/programmes/skint/videos/all/merthyr-tydfil-trailer"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s://study.sagepub.com/bartlettburton4e/student-resources/chapter-10/video"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5QWmi3WRT6o"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ng.com/videos/search?q=you+tube+cultural+capital&amp;view=detail&amp;mid=C9243013BDF8DE4E4D9AC9243013BDF8DE4E4D9A&amp;FORM=VIRE" TargetMode="External"/><Relationship Id="rId2" Type="http://schemas.openxmlformats.org/officeDocument/2006/relationships/hyperlink" Target="https://www.youtube.com/watch?v=87BPL62wyyU" TargetMode="Externa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5DBEYiBkgp8"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pdfs.semanticscholar.org/303b/991f6a4d369443a6e6dfb3d93ec462e5086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smtClean="0"/>
              <a:t>SJEU4004/C </a:t>
            </a:r>
            <a:endParaRPr lang="en-GB" dirty="0"/>
          </a:p>
        </p:txBody>
      </p:sp>
      <p:sp>
        <p:nvSpPr>
          <p:cNvPr id="3" name="Subtitle 2"/>
          <p:cNvSpPr>
            <a:spLocks noGrp="1"/>
          </p:cNvSpPr>
          <p:nvPr>
            <p:ph type="subTitle" idx="1"/>
          </p:nvPr>
        </p:nvSpPr>
        <p:spPr>
          <a:xfrm>
            <a:off x="1259632" y="4581128"/>
            <a:ext cx="7088832" cy="1752600"/>
          </a:xfrm>
        </p:spPr>
        <p:txBody>
          <a:bodyPr/>
          <a:lstStyle/>
          <a:p>
            <a:r>
              <a:rPr lang="en-GB" dirty="0" smtClean="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smtClean="0"/>
              <a:t>Chydraddoldeb</a:t>
            </a:r>
            <a:endParaRPr lang="en-GB" sz="2800" i="1" dirty="0" smtClean="0"/>
          </a:p>
          <a:p>
            <a:r>
              <a:rPr lang="en-GB" sz="2800" i="1" dirty="0" err="1" smtClean="0"/>
              <a:t>Sesiwn</a:t>
            </a:r>
            <a:r>
              <a:rPr lang="en-GB" sz="2800" i="1" dirty="0" smtClean="0"/>
              <a:t> 8 / Session 8 </a:t>
            </a:r>
            <a:endParaRPr lang="en-GB" sz="2800" i="1"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0994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Chwedl</a:t>
            </a:r>
            <a:r>
              <a:rPr lang="en-GB" dirty="0" smtClean="0"/>
              <a:t> </a:t>
            </a:r>
            <a:r>
              <a:rPr lang="en-GB" dirty="0" err="1" smtClean="0"/>
              <a:t>neu</a:t>
            </a:r>
            <a:r>
              <a:rPr lang="en-GB" dirty="0" smtClean="0"/>
              <a:t> </a:t>
            </a:r>
            <a:r>
              <a:rPr lang="en-GB" dirty="0" err="1" smtClean="0"/>
              <a:t>Ffaith</a:t>
            </a:r>
            <a:r>
              <a:rPr lang="en-GB" dirty="0" smtClean="0"/>
              <a:t>?</a:t>
            </a:r>
            <a:br>
              <a:rPr lang="en-GB" dirty="0" smtClean="0"/>
            </a:br>
            <a:r>
              <a:rPr lang="en-GB" dirty="0" err="1" smtClean="0"/>
              <a:t>Mythbuster</a:t>
            </a:r>
            <a:r>
              <a:rPr lang="en-GB" dirty="0" smtClean="0"/>
              <a:t>! </a:t>
            </a: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23148" y="2204864"/>
            <a:ext cx="4314825"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28898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43" y="217349"/>
            <a:ext cx="8705253" cy="1451834"/>
          </a:xfrm>
        </p:spPr>
        <p:txBody>
          <a:bodyPr>
            <a:noAutofit/>
          </a:bodyPr>
          <a:lstStyle/>
          <a:p>
            <a:pPr>
              <a:defRPr/>
            </a:pPr>
            <a:r>
              <a:rPr lang="en-GB" sz="2400" dirty="0" err="1" smtClean="0"/>
              <a:t>Levitas</a:t>
            </a:r>
            <a:r>
              <a:rPr lang="en-GB" sz="2400" dirty="0" smtClean="0"/>
              <a:t>: The Over-Simplified View of Inclusion/Exclusion? </a:t>
            </a:r>
            <a:br>
              <a:rPr lang="en-GB" sz="2400" dirty="0" smtClean="0"/>
            </a:br>
            <a:r>
              <a:rPr lang="en-GB" sz="2400" dirty="0" err="1" smtClean="0">
                <a:solidFill>
                  <a:schemeClr val="accent1"/>
                </a:solidFill>
              </a:rPr>
              <a:t>Levitas</a:t>
            </a:r>
            <a:r>
              <a:rPr lang="en-GB" sz="2400" dirty="0" smtClean="0">
                <a:solidFill>
                  <a:schemeClr val="accent1"/>
                </a:solidFill>
              </a:rPr>
              <a:t>: Y </a:t>
            </a:r>
            <a:r>
              <a:rPr lang="en-GB" sz="2400" dirty="0" err="1" smtClean="0">
                <a:solidFill>
                  <a:schemeClr val="accent1"/>
                </a:solidFill>
              </a:rPr>
              <a:t>Golwg</a:t>
            </a:r>
            <a:r>
              <a:rPr lang="en-GB" sz="2400" dirty="0" smtClean="0">
                <a:solidFill>
                  <a:schemeClr val="accent1"/>
                </a:solidFill>
              </a:rPr>
              <a:t> </a:t>
            </a:r>
            <a:r>
              <a:rPr lang="en-GB" sz="2400" dirty="0" err="1" smtClean="0">
                <a:solidFill>
                  <a:schemeClr val="accent1"/>
                </a:solidFill>
              </a:rPr>
              <a:t>Syml</a:t>
            </a:r>
            <a:r>
              <a:rPr lang="en-GB" sz="2400" dirty="0" smtClean="0">
                <a:solidFill>
                  <a:schemeClr val="accent1"/>
                </a:solidFill>
              </a:rPr>
              <a:t> o </a:t>
            </a:r>
            <a:r>
              <a:rPr lang="en-GB" sz="2400" dirty="0" err="1" smtClean="0">
                <a:solidFill>
                  <a:schemeClr val="accent1"/>
                </a:solidFill>
              </a:rPr>
              <a:t>Gynhwysiant</a:t>
            </a:r>
            <a:r>
              <a:rPr lang="en-GB" sz="2400" dirty="0" smtClean="0">
                <a:solidFill>
                  <a:schemeClr val="accent1"/>
                </a:solidFill>
              </a:rPr>
              <a:t>/</a:t>
            </a:r>
            <a:r>
              <a:rPr lang="en-GB" sz="2400" dirty="0" err="1" smtClean="0">
                <a:solidFill>
                  <a:schemeClr val="accent1"/>
                </a:solidFill>
              </a:rPr>
              <a:t>Eithrio</a:t>
            </a:r>
            <a:r>
              <a:rPr lang="en-GB" sz="2400" dirty="0" smtClean="0">
                <a:solidFill>
                  <a:schemeClr val="accent1"/>
                </a:solidFill>
              </a:rPr>
              <a:t>? </a:t>
            </a:r>
            <a:r>
              <a:rPr lang="en-GB" sz="2400" dirty="0" smtClean="0"/>
              <a:t/>
            </a:r>
            <a:br>
              <a:rPr lang="en-GB" sz="2400" dirty="0" smtClean="0"/>
            </a:br>
            <a:r>
              <a:rPr lang="en-GB" sz="2400" dirty="0" smtClean="0">
                <a:solidFill>
                  <a:schemeClr val="accent1">
                    <a:lumMod val="75000"/>
                  </a:schemeClr>
                </a:solidFill>
              </a:rPr>
              <a:t> </a:t>
            </a:r>
            <a:endParaRPr lang="en-GB" sz="2400" dirty="0">
              <a:solidFill>
                <a:schemeClr val="accent1">
                  <a:lumMod val="75000"/>
                </a:schemeClr>
              </a:solidFill>
            </a:endParaRPr>
          </a:p>
        </p:txBody>
      </p:sp>
      <p:sp>
        <p:nvSpPr>
          <p:cNvPr id="4" name="Oval 3"/>
          <p:cNvSpPr/>
          <p:nvPr/>
        </p:nvSpPr>
        <p:spPr>
          <a:xfrm>
            <a:off x="319876" y="2852936"/>
            <a:ext cx="3773488" cy="3359150"/>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2400" i="1" dirty="0"/>
              <a:t>Included</a:t>
            </a:r>
          </a:p>
          <a:p>
            <a:pPr algn="ctr">
              <a:defRPr/>
            </a:pPr>
            <a:endParaRPr lang="en-GB" sz="2400" i="1" dirty="0"/>
          </a:p>
          <a:p>
            <a:pPr algn="ctr">
              <a:defRPr/>
            </a:pPr>
            <a:r>
              <a:rPr lang="en-GB" sz="2800" b="1" dirty="0"/>
              <a:t>Society</a:t>
            </a:r>
          </a:p>
          <a:p>
            <a:pPr algn="ctr">
              <a:defRPr/>
            </a:pPr>
            <a:r>
              <a:rPr lang="en-GB" sz="2800" b="1" dirty="0" err="1">
                <a:solidFill>
                  <a:schemeClr val="accent1">
                    <a:lumMod val="75000"/>
                  </a:schemeClr>
                </a:solidFill>
              </a:rPr>
              <a:t>Cymdeithas</a:t>
            </a:r>
            <a:endParaRPr lang="en-GB" sz="2800" b="1" dirty="0">
              <a:solidFill>
                <a:schemeClr val="accent1">
                  <a:lumMod val="75000"/>
                </a:schemeClr>
              </a:solidFill>
            </a:endParaRPr>
          </a:p>
          <a:p>
            <a:pPr algn="ctr">
              <a:defRPr/>
            </a:pPr>
            <a:endParaRPr lang="en-GB" sz="2800" dirty="0">
              <a:solidFill>
                <a:schemeClr val="accent1">
                  <a:lumMod val="75000"/>
                </a:schemeClr>
              </a:solidFill>
            </a:endParaRPr>
          </a:p>
          <a:p>
            <a:pPr algn="ctr">
              <a:defRPr/>
            </a:pPr>
            <a:r>
              <a:rPr lang="en-GB" sz="2400" i="1" dirty="0" err="1">
                <a:solidFill>
                  <a:schemeClr val="accent1">
                    <a:lumMod val="75000"/>
                  </a:schemeClr>
                </a:solidFill>
              </a:rPr>
              <a:t>Wedi’u</a:t>
            </a:r>
            <a:r>
              <a:rPr lang="en-GB" sz="2400" i="1" dirty="0">
                <a:solidFill>
                  <a:schemeClr val="accent1">
                    <a:lumMod val="75000"/>
                  </a:schemeClr>
                </a:solidFill>
              </a:rPr>
              <a:t> </a:t>
            </a:r>
            <a:r>
              <a:rPr lang="en-GB" sz="2400" i="1" dirty="0" err="1">
                <a:solidFill>
                  <a:schemeClr val="accent1">
                    <a:lumMod val="75000"/>
                  </a:schemeClr>
                </a:solidFill>
              </a:rPr>
              <a:t>cynnwys</a:t>
            </a:r>
            <a:r>
              <a:rPr lang="en-GB" sz="2400" i="1" dirty="0">
                <a:solidFill>
                  <a:schemeClr val="accent1">
                    <a:lumMod val="75000"/>
                  </a:schemeClr>
                </a:solidFill>
              </a:rPr>
              <a:t> </a:t>
            </a:r>
            <a:r>
              <a:rPr lang="en-GB" sz="1600" i="1" dirty="0">
                <a:solidFill>
                  <a:schemeClr val="accent1">
                    <a:lumMod val="75000"/>
                  </a:schemeClr>
                </a:solidFill>
              </a:rPr>
              <a:t> </a:t>
            </a:r>
          </a:p>
        </p:txBody>
      </p:sp>
      <p:sp>
        <p:nvSpPr>
          <p:cNvPr id="5" name="TextBox 4"/>
          <p:cNvSpPr txBox="1"/>
          <p:nvPr/>
        </p:nvSpPr>
        <p:spPr>
          <a:xfrm>
            <a:off x="2698750" y="1692593"/>
            <a:ext cx="2160588" cy="1077913"/>
          </a:xfrm>
          <a:prstGeom prst="rect">
            <a:avLst/>
          </a:prstGeom>
          <a:noFill/>
        </p:spPr>
        <p:txBody>
          <a:bodyPr>
            <a:spAutoFit/>
          </a:bodyPr>
          <a:lstStyle/>
          <a:p>
            <a:pPr>
              <a:defRPr/>
            </a:pPr>
            <a:r>
              <a:rPr lang="en-GB" sz="3200" dirty="0">
                <a:latin typeface="Arial" panose="020B0604020202020204" pitchFamily="34" charset="0"/>
              </a:rPr>
              <a:t>Poverty</a:t>
            </a:r>
          </a:p>
          <a:p>
            <a:pPr>
              <a:defRPr/>
            </a:pPr>
            <a:r>
              <a:rPr lang="en-GB" sz="3200" dirty="0" err="1">
                <a:solidFill>
                  <a:schemeClr val="accent1">
                    <a:lumMod val="75000"/>
                  </a:schemeClr>
                </a:solidFill>
                <a:latin typeface="Arial" panose="020B0604020202020204" pitchFamily="34" charset="0"/>
              </a:rPr>
              <a:t>Tlodi</a:t>
            </a:r>
            <a:r>
              <a:rPr lang="en-GB" sz="3200" dirty="0">
                <a:solidFill>
                  <a:schemeClr val="accent1">
                    <a:lumMod val="75000"/>
                  </a:schemeClr>
                </a:solidFill>
                <a:latin typeface="Arial" panose="020B0604020202020204" pitchFamily="34" charset="0"/>
              </a:rPr>
              <a:t> </a:t>
            </a:r>
            <a:r>
              <a:rPr lang="en-GB" sz="3200" dirty="0">
                <a:latin typeface="Arial" panose="020B0604020202020204" pitchFamily="34" charset="0"/>
              </a:rPr>
              <a:t> </a:t>
            </a:r>
          </a:p>
        </p:txBody>
      </p:sp>
      <p:sp>
        <p:nvSpPr>
          <p:cNvPr id="6" name="TextBox 5"/>
          <p:cNvSpPr txBox="1"/>
          <p:nvPr/>
        </p:nvSpPr>
        <p:spPr>
          <a:xfrm>
            <a:off x="4859338" y="3073400"/>
            <a:ext cx="3025775" cy="1076325"/>
          </a:xfrm>
          <a:prstGeom prst="rect">
            <a:avLst/>
          </a:prstGeom>
          <a:noFill/>
        </p:spPr>
        <p:txBody>
          <a:bodyPr>
            <a:spAutoFit/>
          </a:bodyPr>
          <a:lstStyle/>
          <a:p>
            <a:pPr>
              <a:defRPr/>
            </a:pPr>
            <a:r>
              <a:rPr lang="en-GB" sz="3200" dirty="0">
                <a:latin typeface="Arial" panose="020B0604020202020204" pitchFamily="34" charset="0"/>
              </a:rPr>
              <a:t>Inequality</a:t>
            </a:r>
          </a:p>
          <a:p>
            <a:pPr>
              <a:defRPr/>
            </a:pPr>
            <a:r>
              <a:rPr lang="en-GB" sz="3200" dirty="0" err="1">
                <a:solidFill>
                  <a:schemeClr val="accent1">
                    <a:lumMod val="75000"/>
                  </a:schemeClr>
                </a:solidFill>
                <a:latin typeface="Arial" panose="020B0604020202020204" pitchFamily="34" charset="0"/>
              </a:rPr>
              <a:t>Anghyfartaledd</a:t>
            </a:r>
            <a:r>
              <a:rPr lang="en-GB" sz="3200" dirty="0">
                <a:solidFill>
                  <a:schemeClr val="accent1">
                    <a:lumMod val="75000"/>
                  </a:schemeClr>
                </a:solidFill>
                <a:latin typeface="Arial" panose="020B0604020202020204" pitchFamily="34" charset="0"/>
              </a:rPr>
              <a:t> </a:t>
            </a:r>
          </a:p>
        </p:txBody>
      </p:sp>
      <p:sp>
        <p:nvSpPr>
          <p:cNvPr id="7" name="Folded Corner 6"/>
          <p:cNvSpPr/>
          <p:nvPr/>
        </p:nvSpPr>
        <p:spPr>
          <a:xfrm>
            <a:off x="4732338" y="4343400"/>
            <a:ext cx="4143375" cy="2305050"/>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2000" dirty="0">
                <a:latin typeface="Bradley Hand ITC" panose="03070402050302030203" pitchFamily="66" charset="0"/>
              </a:rPr>
              <a:t>Discourse – A formal way of thinking or communicating about a topic. Discourse can be used to convey a group of ideas, approaches and vocabulary common to a particular area e.g. social discourse</a:t>
            </a:r>
            <a:r>
              <a:rPr lang="en-GB" dirty="0">
                <a:latin typeface="Bradley Hand ITC" panose="03070402050302030203" pitchFamily="66" charset="0"/>
              </a:rPr>
              <a:t>.  </a:t>
            </a:r>
          </a:p>
        </p:txBody>
      </p:sp>
      <p:sp>
        <p:nvSpPr>
          <p:cNvPr id="8" name="Down Arrow 7"/>
          <p:cNvSpPr/>
          <p:nvPr/>
        </p:nvSpPr>
        <p:spPr>
          <a:xfrm rot="3370215">
            <a:off x="4848069" y="878681"/>
            <a:ext cx="576263" cy="28813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6789738" y="1119188"/>
            <a:ext cx="2389187" cy="1200150"/>
          </a:xfrm>
          <a:prstGeom prst="rect">
            <a:avLst/>
          </a:prstGeom>
          <a:noFill/>
        </p:spPr>
        <p:txBody>
          <a:bodyPr wrap="none">
            <a:spAutoFit/>
          </a:bodyPr>
          <a:lstStyle/>
          <a:p>
            <a:pPr algn="ctr">
              <a:defRPr/>
            </a:pPr>
            <a:r>
              <a:rPr lang="en-US" sz="3600" dirty="0">
                <a:ln w="0"/>
                <a:effectLst>
                  <a:outerShdw blurRad="38100" dist="25400" dir="5400000" algn="ctr" rotWithShape="0">
                    <a:srgbClr val="6E747A">
                      <a:alpha val="43000"/>
                    </a:srgbClr>
                  </a:outerShdw>
                </a:effectLst>
                <a:latin typeface="Arial" panose="020B0604020202020204" pitchFamily="34" charset="0"/>
              </a:rPr>
              <a:t>Challenge!</a:t>
            </a:r>
          </a:p>
          <a:p>
            <a:pPr algn="ctr">
              <a:defRPr/>
            </a:pPr>
            <a:r>
              <a:rPr lang="en-US" sz="360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rPr>
              <a:t>Herio</a:t>
            </a:r>
            <a:r>
              <a:rPr lang="en-US" sz="3600" dirty="0">
                <a:ln w="0"/>
                <a:solidFill>
                  <a:schemeClr val="accent1"/>
                </a:solidFill>
                <a:effectLst>
                  <a:outerShdw blurRad="38100" dist="25400" dir="5400000" algn="ctr" rotWithShape="0">
                    <a:srgbClr val="6E747A">
                      <a:alpha val="43000"/>
                    </a:srgbClr>
                  </a:outerShdw>
                </a:effectLst>
                <a:latin typeface="Arial" panose="020B0604020202020204" pitchFamily="34" charset="0"/>
              </a:rPr>
              <a:t>!</a:t>
            </a:r>
          </a:p>
        </p:txBody>
      </p:sp>
    </p:spTree>
    <p:extLst>
      <p:ext uri="{BB962C8B-B14F-4D97-AF65-F5344CB8AC3E}">
        <p14:creationId xmlns:p14="http://schemas.microsoft.com/office/powerpoint/2010/main" val="2129547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8" grpId="0" animBg="1"/>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dirty="0" smtClean="0"/>
              <a:t>RED – MUD –SID </a:t>
            </a:r>
            <a:endParaRPr lang="en-GB" dirty="0"/>
          </a:p>
        </p:txBody>
      </p:sp>
      <p:sp>
        <p:nvSpPr>
          <p:cNvPr id="13315" name="Text Placeholder 2"/>
          <p:cNvSpPr>
            <a:spLocks noGrp="1"/>
          </p:cNvSpPr>
          <p:nvPr>
            <p:ph type="body" idx="1"/>
          </p:nvPr>
        </p:nvSpPr>
        <p:spPr>
          <a:xfrm>
            <a:off x="457200" y="5938838"/>
            <a:ext cx="4040188" cy="762000"/>
          </a:xfrm>
          <a:ln>
            <a:headEnd/>
            <a:tailEnd/>
          </a:ln>
        </p:spPr>
        <p:txBody>
          <a:bodyPr/>
          <a:lstStyle/>
          <a:p>
            <a:endParaRPr lang="en-US" altLang="en-US" smtClean="0">
              <a:ea typeface="ＭＳ Ｐゴシック" pitchFamily="34" charset="-128"/>
            </a:endParaRPr>
          </a:p>
        </p:txBody>
      </p:sp>
      <p:sp>
        <p:nvSpPr>
          <p:cNvPr id="13316" name="Text Placeholder 3"/>
          <p:cNvSpPr>
            <a:spLocks noGrp="1"/>
          </p:cNvSpPr>
          <p:nvPr>
            <p:ph type="body" sz="half" idx="3"/>
          </p:nvPr>
        </p:nvSpPr>
        <p:spPr>
          <a:xfrm>
            <a:off x="4859338" y="5949950"/>
            <a:ext cx="4041775" cy="762000"/>
          </a:xfrm>
          <a:ln>
            <a:headEnd/>
            <a:tailEnd/>
          </a:ln>
        </p:spPr>
        <p:txBody>
          <a:bodyPr/>
          <a:lstStyle/>
          <a:p>
            <a:endParaRPr lang="en-US" altLang="en-US" smtClean="0">
              <a:ea typeface="ＭＳ Ｐゴシック" pitchFamily="34" charset="-128"/>
            </a:endParaRPr>
          </a:p>
        </p:txBody>
      </p:sp>
      <p:sp>
        <p:nvSpPr>
          <p:cNvPr id="13317" name="Content Placeholder 4"/>
          <p:cNvSpPr>
            <a:spLocks noGrp="1"/>
          </p:cNvSpPr>
          <p:nvPr>
            <p:ph sz="quarter" idx="2"/>
          </p:nvPr>
        </p:nvSpPr>
        <p:spPr>
          <a:xfrm>
            <a:off x="457200" y="1444625"/>
            <a:ext cx="4040188" cy="3941763"/>
          </a:xfrm>
          <a:ln/>
          <a:extLst/>
        </p:spPr>
        <p:style>
          <a:lnRef idx="2">
            <a:schemeClr val="accent5"/>
          </a:lnRef>
          <a:fillRef idx="1">
            <a:schemeClr val="lt1"/>
          </a:fillRef>
          <a:effectRef idx="0">
            <a:schemeClr val="accent5"/>
          </a:effectRef>
          <a:fontRef idx="minor">
            <a:schemeClr val="dk1"/>
          </a:fontRef>
        </p:style>
        <p:txBody>
          <a:bodyPr/>
          <a:lstStyle/>
          <a:p>
            <a:r>
              <a:rPr lang="en-GB" altLang="en-US" dirty="0" smtClean="0">
                <a:ea typeface="ＭＳ Ｐゴシック" pitchFamily="34" charset="-128"/>
              </a:rPr>
              <a:t>Mae </a:t>
            </a:r>
            <a:r>
              <a:rPr lang="en-GB" altLang="en-US" dirty="0" err="1" smtClean="0">
                <a:ea typeface="ＭＳ Ｐゴシック" pitchFamily="34" charset="-128"/>
              </a:rPr>
              <a:t>Levitas</a:t>
            </a:r>
            <a:r>
              <a:rPr lang="en-GB" altLang="en-US" dirty="0" smtClean="0">
                <a:ea typeface="ＭＳ Ｐゴシック" pitchFamily="34" charset="-128"/>
              </a:rPr>
              <a:t> (1998)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dadlau</a:t>
            </a:r>
            <a:r>
              <a:rPr lang="en-GB" altLang="en-US" dirty="0" smtClean="0">
                <a:ea typeface="ＭＳ Ｐゴシック" pitchFamily="34" charset="-128"/>
              </a:rPr>
              <a:t> bod tri </a:t>
            </a:r>
            <a:r>
              <a:rPr lang="en-GB" altLang="en-US" dirty="0" err="1" smtClean="0">
                <a:ea typeface="ＭＳ Ｐゴシック" pitchFamily="34" charset="-128"/>
              </a:rPr>
              <a:t>ffordd</a:t>
            </a:r>
            <a:r>
              <a:rPr lang="en-GB" altLang="en-US" dirty="0" smtClean="0">
                <a:ea typeface="ＭＳ Ｐゴシック" pitchFamily="34" charset="-128"/>
              </a:rPr>
              <a:t> o </a:t>
            </a:r>
            <a:r>
              <a:rPr lang="en-GB" altLang="en-US" dirty="0" err="1" smtClean="0">
                <a:ea typeface="ＭＳ Ｐゴシック" pitchFamily="34" charset="-128"/>
              </a:rPr>
              <a:t>archwilio</a:t>
            </a:r>
            <a:r>
              <a:rPr lang="en-GB" altLang="en-US" dirty="0" smtClean="0">
                <a:ea typeface="ＭＳ Ｐゴシック" pitchFamily="34" charset="-128"/>
              </a:rPr>
              <a:t> </a:t>
            </a:r>
            <a:r>
              <a:rPr lang="en-GB" altLang="en-US" dirty="0" err="1" smtClean="0">
                <a:ea typeface="ＭＳ Ｐゴシック" pitchFamily="34" charset="-128"/>
              </a:rPr>
              <a:t>eithrio</a:t>
            </a:r>
            <a:r>
              <a:rPr lang="en-GB" altLang="en-US" dirty="0" smtClean="0">
                <a:ea typeface="ＭＳ Ｐゴシック" pitchFamily="34" charset="-128"/>
              </a:rPr>
              <a:t> </a:t>
            </a:r>
            <a:r>
              <a:rPr lang="en-GB" altLang="en-US" dirty="0" err="1" smtClean="0">
                <a:ea typeface="ＭＳ Ｐゴシック" pitchFamily="34" charset="-128"/>
              </a:rPr>
              <a:t>cymdeithasol</a:t>
            </a:r>
            <a:r>
              <a:rPr lang="en-GB" altLang="en-US" dirty="0" smtClean="0">
                <a:ea typeface="ＭＳ Ｐゴシック" pitchFamily="34" charset="-128"/>
              </a:rPr>
              <a:t>:</a:t>
            </a:r>
          </a:p>
          <a:p>
            <a:pPr lvl="1"/>
            <a:r>
              <a:rPr lang="en-GB" altLang="en-US" dirty="0" smtClean="0">
                <a:ea typeface="ＭＳ Ｐゴシック" pitchFamily="34" charset="-128"/>
              </a:rPr>
              <a:t>RED – Redistributionist Discourse </a:t>
            </a:r>
          </a:p>
          <a:p>
            <a:pPr lvl="1"/>
            <a:r>
              <a:rPr lang="en-GB" altLang="en-US" dirty="0" smtClean="0">
                <a:ea typeface="ＭＳ Ｐゴシック" pitchFamily="34" charset="-128"/>
              </a:rPr>
              <a:t>MUD – Moral Underclass Discourse </a:t>
            </a:r>
          </a:p>
          <a:p>
            <a:pPr lvl="1"/>
            <a:r>
              <a:rPr lang="en-GB" altLang="en-US" dirty="0" smtClean="0">
                <a:ea typeface="ＭＳ Ｐゴシック" pitchFamily="34" charset="-128"/>
              </a:rPr>
              <a:t>SID – Social Integrationist Discourse</a:t>
            </a:r>
          </a:p>
          <a:p>
            <a:endParaRPr lang="en-GB" altLang="en-US" dirty="0" smtClean="0">
              <a:ea typeface="ＭＳ Ｐゴシック" pitchFamily="34" charset="-128"/>
            </a:endParaRPr>
          </a:p>
        </p:txBody>
      </p:sp>
      <p:sp>
        <p:nvSpPr>
          <p:cNvPr id="13318" name="Content Placeholder 5"/>
          <p:cNvSpPr>
            <a:spLocks noGrp="1"/>
          </p:cNvSpPr>
          <p:nvPr>
            <p:ph sz="quarter" idx="4"/>
          </p:nvPr>
        </p:nvSpPr>
        <p:spPr>
          <a:xfrm>
            <a:off x="4859338" y="1401763"/>
            <a:ext cx="4041775" cy="3971453"/>
          </a:xfrm>
          <a:ln/>
          <a:extLst/>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i="1" dirty="0" err="1" smtClean="0">
                <a:ea typeface="ＭＳ Ｐゴシック" pitchFamily="34" charset="-128"/>
              </a:rPr>
              <a:t>Levitas</a:t>
            </a:r>
            <a:r>
              <a:rPr lang="en-GB" altLang="en-US" i="1" dirty="0" smtClean="0">
                <a:ea typeface="ＭＳ Ｐゴシック" pitchFamily="34" charset="-128"/>
              </a:rPr>
              <a:t> (1998) argues that there are three ways to explore social exclusion:</a:t>
            </a:r>
          </a:p>
          <a:p>
            <a:pPr lvl="1"/>
            <a:r>
              <a:rPr lang="en-GB" altLang="en-US" i="1" dirty="0" smtClean="0">
                <a:ea typeface="ＭＳ Ｐゴシック" pitchFamily="34" charset="-128"/>
              </a:rPr>
              <a:t>RED – Redistributionist Discourse </a:t>
            </a:r>
          </a:p>
          <a:p>
            <a:pPr lvl="1"/>
            <a:r>
              <a:rPr lang="en-GB" altLang="en-US" i="1" dirty="0" smtClean="0">
                <a:ea typeface="ＭＳ Ｐゴシック" pitchFamily="34" charset="-128"/>
              </a:rPr>
              <a:t>MUD – Moral Underclass Discourse </a:t>
            </a:r>
          </a:p>
          <a:p>
            <a:pPr lvl="1"/>
            <a:r>
              <a:rPr lang="en-GB" altLang="en-US" i="1" dirty="0" smtClean="0">
                <a:ea typeface="ＭＳ Ｐゴシック" pitchFamily="34" charset="-128"/>
              </a:rPr>
              <a:t>SID – Social Integrationist Discourse</a:t>
            </a:r>
          </a:p>
        </p:txBody>
      </p:sp>
    </p:spTree>
    <p:extLst>
      <p:ext uri="{BB962C8B-B14F-4D97-AF65-F5344CB8AC3E}">
        <p14:creationId xmlns:p14="http://schemas.microsoft.com/office/powerpoint/2010/main" val="16422955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smtClean="0"/>
              <a:t>Redistributionist Discourse (RED) </a:t>
            </a:r>
            <a:endParaRPr lang="en-GB" dirty="0"/>
          </a:p>
        </p:txBody>
      </p:sp>
      <p:sp>
        <p:nvSpPr>
          <p:cNvPr id="15363" name="Content Placeholder 4"/>
          <p:cNvSpPr>
            <a:spLocks noGrp="1"/>
          </p:cNvSpPr>
          <p:nvPr>
            <p:ph sz="quarter" idx="2"/>
          </p:nvPr>
        </p:nvSpPr>
        <p:spPr>
          <a:xfrm>
            <a:off x="457200" y="1444625"/>
            <a:ext cx="4040188" cy="5224463"/>
          </a:xfrm>
          <a:ln/>
          <a:extLst/>
        </p:spPr>
        <p:style>
          <a:lnRef idx="2">
            <a:schemeClr val="accent5"/>
          </a:lnRef>
          <a:fillRef idx="1">
            <a:schemeClr val="lt1"/>
          </a:fillRef>
          <a:effectRef idx="0">
            <a:schemeClr val="accent5"/>
          </a:effectRef>
          <a:fontRef idx="minor">
            <a:schemeClr val="dk1"/>
          </a:fontRef>
        </p:style>
        <p:txBody>
          <a:bodyPr/>
          <a:lstStyle/>
          <a:p>
            <a:r>
              <a:rPr lang="en-GB" altLang="en-US" dirty="0" err="1" smtClean="0">
                <a:ea typeface="ＭＳ Ｐゴシック" pitchFamily="34" charset="-128"/>
              </a:rPr>
              <a:t>Golwg</a:t>
            </a:r>
            <a:r>
              <a:rPr lang="en-GB" altLang="en-US" dirty="0" smtClean="0">
                <a:ea typeface="ＭＳ Ｐゴシック" pitchFamily="34" charset="-128"/>
              </a:rPr>
              <a:t> </a:t>
            </a:r>
            <a:r>
              <a:rPr lang="en-GB" altLang="en-US" dirty="0" err="1" smtClean="0">
                <a:ea typeface="ＭＳ Ｐゴシック" pitchFamily="34" charset="-128"/>
              </a:rPr>
              <a:t>fwy</a:t>
            </a:r>
            <a:r>
              <a:rPr lang="en-GB" altLang="en-US" dirty="0" smtClean="0">
                <a:ea typeface="ＭＳ Ｐゴシック" pitchFamily="34" charset="-128"/>
              </a:rPr>
              <a:t> </a:t>
            </a:r>
            <a:r>
              <a:rPr lang="en-GB" altLang="en-US" dirty="0" err="1" smtClean="0">
                <a:ea typeface="ＭＳ Ｐゴシック" pitchFamily="34" charset="-128"/>
              </a:rPr>
              <a:t>eang</a:t>
            </a:r>
            <a:r>
              <a:rPr lang="en-GB" altLang="en-US" dirty="0" smtClean="0">
                <a:ea typeface="ＭＳ Ｐゴシック" pitchFamily="34" charset="-128"/>
              </a:rPr>
              <a:t> o </a:t>
            </a:r>
            <a:r>
              <a:rPr lang="en-GB" altLang="en-US" dirty="0" err="1" smtClean="0">
                <a:ea typeface="ＭＳ Ｐゴシック" pitchFamily="34" charset="-128"/>
              </a:rPr>
              <a:t>dlodi</a:t>
            </a:r>
            <a:r>
              <a:rPr lang="en-GB" altLang="en-US" dirty="0" smtClean="0">
                <a:ea typeface="ＭＳ Ｐゴシック" pitchFamily="34" charset="-128"/>
              </a:rPr>
              <a:t> </a:t>
            </a:r>
            <a:r>
              <a:rPr lang="en-GB" altLang="en-US" dirty="0" err="1" smtClean="0">
                <a:ea typeface="ＭＳ Ｐゴシック" pitchFamily="34" charset="-128"/>
              </a:rPr>
              <a:t>yw</a:t>
            </a:r>
            <a:r>
              <a:rPr lang="en-GB" altLang="en-US" dirty="0" smtClean="0">
                <a:ea typeface="ＭＳ Ｐゴシック" pitchFamily="34" charset="-128"/>
              </a:rPr>
              <a:t> </a:t>
            </a:r>
            <a:r>
              <a:rPr lang="en-GB" altLang="en-US" dirty="0" err="1" smtClean="0">
                <a:ea typeface="ＭＳ Ｐゴシック" pitchFamily="34" charset="-128"/>
              </a:rPr>
              <a:t>hwn</a:t>
            </a:r>
            <a:r>
              <a:rPr lang="en-GB" altLang="en-US" dirty="0" smtClean="0">
                <a:ea typeface="ＭＳ Ｐゴシック" pitchFamily="34" charset="-128"/>
              </a:rPr>
              <a:t> – </a:t>
            </a:r>
            <a:r>
              <a:rPr lang="en-GB" altLang="en-US" dirty="0" err="1" smtClean="0">
                <a:ea typeface="ＭＳ Ｐゴシック" pitchFamily="34" charset="-128"/>
              </a:rPr>
              <a:t>mwy</a:t>
            </a:r>
            <a:r>
              <a:rPr lang="en-GB" altLang="en-US" dirty="0" smtClean="0">
                <a:ea typeface="ＭＳ Ｐゴシック" pitchFamily="34" charset="-128"/>
              </a:rPr>
              <a:t> </a:t>
            </a:r>
            <a:r>
              <a:rPr lang="en-GB" altLang="en-US" dirty="0" err="1" smtClean="0">
                <a:ea typeface="ＭＳ Ｐゴシック" pitchFamily="34" charset="-128"/>
              </a:rPr>
              <a:t>na</a:t>
            </a:r>
            <a:r>
              <a:rPr lang="en-GB" altLang="en-US" dirty="0" smtClean="0">
                <a:ea typeface="ＭＳ Ｐゴシック" pitchFamily="34" charset="-128"/>
              </a:rPr>
              <a:t> </a:t>
            </a:r>
            <a:r>
              <a:rPr lang="en-GB" altLang="en-US" dirty="0" err="1" smtClean="0">
                <a:ea typeface="ＭＳ Ｐゴシック" pitchFamily="34" charset="-128"/>
              </a:rPr>
              <a:t>thlodi</a:t>
            </a:r>
            <a:r>
              <a:rPr lang="en-GB" altLang="en-US" dirty="0" smtClean="0">
                <a:ea typeface="ＭＳ Ｐゴシック" pitchFamily="34" charset="-128"/>
              </a:rPr>
              <a:t> </a:t>
            </a:r>
            <a:r>
              <a:rPr lang="en-GB" altLang="en-US" dirty="0" err="1" smtClean="0">
                <a:ea typeface="ＭＳ Ｐゴシック" pitchFamily="34" charset="-128"/>
              </a:rPr>
              <a:t>materol</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unig</a:t>
            </a:r>
            <a:r>
              <a:rPr lang="en-GB" altLang="en-US" dirty="0" smtClean="0">
                <a:ea typeface="ＭＳ Ｐゴシック" pitchFamily="34" charset="-128"/>
              </a:rPr>
              <a:t>. </a:t>
            </a:r>
          </a:p>
          <a:p>
            <a:endParaRPr lang="en-GB" altLang="en-US" dirty="0" smtClean="0">
              <a:ea typeface="ＭＳ Ｐゴシック" pitchFamily="34" charset="-128"/>
            </a:endParaRPr>
          </a:p>
          <a:p>
            <a:r>
              <a:rPr lang="en-GB" altLang="en-US" dirty="0" err="1" smtClean="0">
                <a:ea typeface="ＭＳ Ｐゴシック" pitchFamily="34" charset="-128"/>
              </a:rPr>
              <a:t>Wedi</a:t>
            </a:r>
            <a:r>
              <a:rPr lang="en-GB" altLang="en-US" dirty="0" smtClean="0">
                <a:ea typeface="ＭＳ Ｐゴシック" pitchFamily="34" charset="-128"/>
              </a:rPr>
              <a:t> </a:t>
            </a:r>
            <a:r>
              <a:rPr lang="en-GB" altLang="en-US" dirty="0" err="1" smtClean="0">
                <a:ea typeface="ＭＳ Ｐゴシック" pitchFamily="34" charset="-128"/>
              </a:rPr>
              <a:t>ei</a:t>
            </a:r>
            <a:r>
              <a:rPr lang="en-GB" altLang="en-US" dirty="0" smtClean="0">
                <a:ea typeface="ＭＳ Ｐゴシック" pitchFamily="34" charset="-128"/>
              </a:rPr>
              <a:t> </a:t>
            </a:r>
            <a:r>
              <a:rPr lang="en-GB" altLang="en-US" dirty="0" err="1" smtClean="0">
                <a:ea typeface="ＭＳ Ｐゴシック" pitchFamily="34" charset="-128"/>
              </a:rPr>
              <a:t>seilio</a:t>
            </a:r>
            <a:r>
              <a:rPr lang="en-GB" altLang="en-US" dirty="0" smtClean="0">
                <a:ea typeface="ＭＳ Ｐゴシック" pitchFamily="34" charset="-128"/>
              </a:rPr>
              <a:t> </a:t>
            </a:r>
            <a:r>
              <a:rPr lang="en-GB" altLang="en-US" dirty="0" err="1" smtClean="0">
                <a:ea typeface="ＭＳ Ｐゴシック" pitchFamily="34" charset="-128"/>
              </a:rPr>
              <a:t>ar</a:t>
            </a:r>
            <a:r>
              <a:rPr lang="en-GB" altLang="en-US" dirty="0" smtClean="0">
                <a:ea typeface="ＭＳ Ｐゴシック" pitchFamily="34" charset="-128"/>
              </a:rPr>
              <a:t> </a:t>
            </a:r>
            <a:r>
              <a:rPr lang="en-GB" altLang="en-US" dirty="0" err="1" smtClean="0">
                <a:ea typeface="ＭＳ Ｐゴシック" pitchFamily="34" charset="-128"/>
              </a:rPr>
              <a:t>ddyfyniad</a:t>
            </a:r>
            <a:r>
              <a:rPr lang="en-GB" altLang="en-US" dirty="0" smtClean="0">
                <a:ea typeface="ＭＳ Ｐゴシック" pitchFamily="34" charset="-128"/>
              </a:rPr>
              <a:t> </a:t>
            </a:r>
            <a:r>
              <a:rPr lang="en-GB" altLang="en-US" dirty="0" err="1" smtClean="0">
                <a:ea typeface="ＭＳ Ｐゴシック" pitchFamily="34" charset="-128"/>
              </a:rPr>
              <a:t>gan</a:t>
            </a:r>
            <a:r>
              <a:rPr lang="en-GB" altLang="en-US" dirty="0" smtClean="0">
                <a:ea typeface="ＭＳ Ｐゴシック" pitchFamily="34" charset="-128"/>
              </a:rPr>
              <a:t> Peter Townsend (1979) </a:t>
            </a:r>
            <a:r>
              <a:rPr lang="en-GB" altLang="en-US" dirty="0" err="1" smtClean="0">
                <a:ea typeface="ＭＳ Ｐゴシック" pitchFamily="34" charset="-128"/>
              </a:rPr>
              <a:t>oedd</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gweld</a:t>
            </a:r>
            <a:r>
              <a:rPr lang="en-GB" altLang="en-US" dirty="0" smtClean="0">
                <a:ea typeface="ＭＳ Ｐゴシック" pitchFamily="34" charset="-128"/>
              </a:rPr>
              <a:t> </a:t>
            </a:r>
            <a:r>
              <a:rPr lang="en-GB" altLang="en-US" dirty="0" err="1" smtClean="0">
                <a:ea typeface="ＭＳ Ｐゴシック" pitchFamily="34" charset="-128"/>
              </a:rPr>
              <a:t>tlodi</a:t>
            </a:r>
            <a:r>
              <a:rPr lang="en-GB" altLang="en-US" dirty="0" smtClean="0">
                <a:ea typeface="ＭＳ Ｐゴシック" pitchFamily="34" charset="-128"/>
              </a:rPr>
              <a:t> </a:t>
            </a:r>
            <a:r>
              <a:rPr lang="en-GB" altLang="en-US" dirty="0" err="1" smtClean="0">
                <a:ea typeface="ＭＳ Ｐゴシック" pitchFamily="34" charset="-128"/>
              </a:rPr>
              <a:t>fel</a:t>
            </a:r>
            <a:r>
              <a:rPr lang="en-GB" altLang="en-US" dirty="0" smtClean="0">
                <a:ea typeface="ＭＳ Ｐゴシック" pitchFamily="34" charset="-128"/>
              </a:rPr>
              <a:t> </a:t>
            </a:r>
            <a:r>
              <a:rPr lang="en-GB" altLang="en-US" dirty="0" err="1" smtClean="0">
                <a:ea typeface="ＭＳ Ｐゴシック" pitchFamily="34" charset="-128"/>
              </a:rPr>
              <a:t>diffyg</a:t>
            </a:r>
            <a:r>
              <a:rPr lang="en-GB" altLang="en-US" dirty="0" smtClean="0">
                <a:ea typeface="ＭＳ Ｐゴシック" pitchFamily="34" charset="-128"/>
              </a:rPr>
              <a:t> </a:t>
            </a:r>
            <a:r>
              <a:rPr lang="en-GB" altLang="en-US" dirty="0" err="1" smtClean="0">
                <a:ea typeface="ＭＳ Ｐゴシック" pitchFamily="34" charset="-128"/>
              </a:rPr>
              <a:t>o’r</a:t>
            </a:r>
            <a:r>
              <a:rPr lang="en-GB" altLang="en-US" dirty="0" smtClean="0">
                <a:ea typeface="ＭＳ Ｐゴシック" pitchFamily="34" charset="-128"/>
              </a:rPr>
              <a:t> </a:t>
            </a:r>
            <a:r>
              <a:rPr lang="en-GB" altLang="en-US" dirty="0" err="1" smtClean="0">
                <a:ea typeface="ＭＳ Ｐゴシック" pitchFamily="34" charset="-128"/>
              </a:rPr>
              <a:t>adnoddau</a:t>
            </a:r>
            <a:r>
              <a:rPr lang="en-GB" altLang="en-US" dirty="0" smtClean="0">
                <a:ea typeface="ＭＳ Ｐゴシック" pitchFamily="34" charset="-128"/>
              </a:rPr>
              <a:t> </a:t>
            </a:r>
            <a:r>
              <a:rPr lang="en-GB" altLang="en-US" dirty="0" err="1" smtClean="0">
                <a:ea typeface="ＭＳ Ｐゴシック" pitchFamily="34" charset="-128"/>
              </a:rPr>
              <a:t>angenrheidiol</a:t>
            </a:r>
            <a:r>
              <a:rPr lang="en-GB" altLang="en-US" dirty="0" smtClean="0">
                <a:ea typeface="ＭＳ Ｐゴシック" pitchFamily="34" charset="-128"/>
              </a:rPr>
              <a:t> </a:t>
            </a:r>
            <a:r>
              <a:rPr lang="en-GB" altLang="en-US" dirty="0" err="1" smtClean="0">
                <a:ea typeface="ＭＳ Ｐゴシック" pitchFamily="34" charset="-128"/>
              </a:rPr>
              <a:t>ar</a:t>
            </a:r>
            <a:r>
              <a:rPr lang="en-GB" altLang="en-US" dirty="0" smtClean="0">
                <a:ea typeface="ＭＳ Ｐゴシック" pitchFamily="34" charset="-128"/>
              </a:rPr>
              <a:t> </a:t>
            </a:r>
            <a:r>
              <a:rPr lang="en-GB" altLang="en-US" dirty="0" err="1" smtClean="0">
                <a:ea typeface="ＭＳ Ｐゴシック" pitchFamily="34" charset="-128"/>
              </a:rPr>
              <a:t>gyfer</a:t>
            </a:r>
            <a:r>
              <a:rPr lang="en-GB" altLang="en-US" dirty="0" smtClean="0">
                <a:ea typeface="ＭＳ Ｐゴシック" pitchFamily="34" charset="-128"/>
              </a:rPr>
              <a:t> </a:t>
            </a:r>
            <a:r>
              <a:rPr lang="en-GB" altLang="en-US" dirty="0" err="1" smtClean="0">
                <a:ea typeface="ＭＳ Ｐゴシック" pitchFamily="34" charset="-128"/>
              </a:rPr>
              <a:t>byw</a:t>
            </a:r>
            <a:r>
              <a:rPr lang="en-GB" altLang="en-US" dirty="0" smtClean="0">
                <a:ea typeface="ＭＳ Ｐゴシック" pitchFamily="34" charset="-128"/>
              </a:rPr>
              <a:t> </a:t>
            </a:r>
            <a:r>
              <a:rPr lang="en-GB" altLang="en-US" dirty="0" err="1" smtClean="0">
                <a:ea typeface="ＭＳ Ｐゴシック" pitchFamily="34" charset="-128"/>
              </a:rPr>
              <a:t>fel</a:t>
            </a:r>
            <a:r>
              <a:rPr lang="en-GB" altLang="en-US" dirty="0" smtClean="0">
                <a:ea typeface="ＭＳ Ｐゴシック" pitchFamily="34" charset="-128"/>
              </a:rPr>
              <a:t> </a:t>
            </a:r>
            <a:r>
              <a:rPr lang="en-GB" altLang="en-US" dirty="0" err="1" smtClean="0">
                <a:ea typeface="ＭＳ Ｐゴシック" pitchFamily="34" charset="-128"/>
              </a:rPr>
              <a:t>rhan</a:t>
            </a:r>
            <a:r>
              <a:rPr lang="en-GB" altLang="en-US" dirty="0" smtClean="0">
                <a:ea typeface="ＭＳ Ｐゴシック" pitchFamily="34" charset="-128"/>
              </a:rPr>
              <a:t> o </a:t>
            </a:r>
            <a:r>
              <a:rPr lang="en-GB" altLang="en-US" dirty="0" err="1" smtClean="0">
                <a:ea typeface="ＭＳ Ｐゴシック" pitchFamily="34" charset="-128"/>
              </a:rPr>
              <a:t>gymdeithas</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hytrach</a:t>
            </a:r>
            <a:r>
              <a:rPr lang="en-GB" altLang="en-US" dirty="0" smtClean="0">
                <a:ea typeface="ＭＳ Ｐゴシック" pitchFamily="34" charset="-128"/>
              </a:rPr>
              <a:t> </a:t>
            </a:r>
            <a:r>
              <a:rPr lang="en-GB" altLang="en-US" dirty="0" err="1" smtClean="0">
                <a:ea typeface="ＭＳ Ｐゴシック" pitchFamily="34" charset="-128"/>
              </a:rPr>
              <a:t>na</a:t>
            </a:r>
            <a:r>
              <a:rPr lang="en-GB" altLang="en-US" dirty="0" smtClean="0">
                <a:ea typeface="ＭＳ Ｐゴシック" pitchFamily="34" charset="-128"/>
              </a:rPr>
              <a:t> </a:t>
            </a:r>
            <a:r>
              <a:rPr lang="en-GB" altLang="en-US" dirty="0" err="1" smtClean="0">
                <a:ea typeface="ＭＳ Ｐゴシック" pitchFamily="34" charset="-128"/>
              </a:rPr>
              <a:t>digon</a:t>
            </a:r>
            <a:r>
              <a:rPr lang="en-GB" altLang="en-US" dirty="0" smtClean="0">
                <a:ea typeface="ＭＳ Ｐゴシック" pitchFamily="34" charset="-128"/>
              </a:rPr>
              <a:t> o </a:t>
            </a:r>
            <a:r>
              <a:rPr lang="en-GB" altLang="en-US" dirty="0" err="1" smtClean="0">
                <a:ea typeface="ＭＳ Ｐゴシック" pitchFamily="34" charset="-128"/>
              </a:rPr>
              <a:t>arian</a:t>
            </a:r>
            <a:r>
              <a:rPr lang="en-GB" altLang="en-US" dirty="0" smtClean="0">
                <a:ea typeface="ＭＳ Ｐゴシック" pitchFamily="34" charset="-128"/>
              </a:rPr>
              <a:t> </a:t>
            </a:r>
            <a:r>
              <a:rPr lang="en-GB" altLang="en-US" dirty="0" err="1" smtClean="0">
                <a:ea typeface="ＭＳ Ｐゴシック" pitchFamily="34" charset="-128"/>
              </a:rPr>
              <a:t>i</a:t>
            </a:r>
            <a:r>
              <a:rPr lang="en-GB" altLang="en-US" dirty="0" smtClean="0">
                <a:ea typeface="ＭＳ Ｐゴシック" pitchFamily="34" charset="-128"/>
              </a:rPr>
              <a:t> </a:t>
            </a:r>
            <a:r>
              <a:rPr lang="en-GB" altLang="en-US" dirty="0" err="1" smtClean="0">
                <a:ea typeface="ＭＳ Ｐゴシック" pitchFamily="34" charset="-128"/>
              </a:rPr>
              <a:t>oroesi’n</a:t>
            </a:r>
            <a:r>
              <a:rPr lang="en-GB" altLang="en-US" dirty="0" smtClean="0">
                <a:ea typeface="ＭＳ Ｐゴシック" pitchFamily="34" charset="-128"/>
              </a:rPr>
              <a:t> </a:t>
            </a:r>
            <a:r>
              <a:rPr lang="en-GB" altLang="en-US" dirty="0" err="1" smtClean="0">
                <a:ea typeface="ＭＳ Ｐゴシック" pitchFamily="34" charset="-128"/>
              </a:rPr>
              <a:t>unig</a:t>
            </a:r>
            <a:r>
              <a:rPr lang="en-GB" altLang="en-US" dirty="0" smtClean="0">
                <a:ea typeface="ＭＳ Ｐゴシック" pitchFamily="34" charset="-128"/>
              </a:rPr>
              <a:t>. </a:t>
            </a:r>
          </a:p>
          <a:p>
            <a:endParaRPr lang="en-GB" altLang="en-US" dirty="0" smtClean="0">
              <a:ea typeface="ＭＳ Ｐゴシック" pitchFamily="34" charset="-128"/>
            </a:endParaRPr>
          </a:p>
        </p:txBody>
      </p:sp>
      <p:sp>
        <p:nvSpPr>
          <p:cNvPr id="6" name="Content Placeholder 5"/>
          <p:cNvSpPr>
            <a:spLocks noGrp="1"/>
          </p:cNvSpPr>
          <p:nvPr>
            <p:ph sz="quarter" idx="4"/>
          </p:nvPr>
        </p:nvSpPr>
        <p:spPr>
          <a:xfrm>
            <a:off x="4645025" y="1444625"/>
            <a:ext cx="4041775" cy="5224735"/>
          </a:xfrm>
        </p:spPr>
        <p:style>
          <a:lnRef idx="2">
            <a:schemeClr val="accent2"/>
          </a:lnRef>
          <a:fillRef idx="1">
            <a:schemeClr val="lt1"/>
          </a:fillRef>
          <a:effectRef idx="0">
            <a:schemeClr val="accent2"/>
          </a:effectRef>
          <a:fontRef idx="minor">
            <a:schemeClr val="dk1"/>
          </a:fontRef>
        </p:style>
        <p:txBody>
          <a:bodyPr/>
          <a:lstStyle/>
          <a:p>
            <a:pPr>
              <a:defRPr/>
            </a:pPr>
            <a:r>
              <a:rPr lang="en-GB" sz="2200" i="1" dirty="0" smtClean="0"/>
              <a:t>This view is focussed on poverty, but sees poverty as wider than just material poverty. </a:t>
            </a:r>
          </a:p>
          <a:p>
            <a:pPr marL="109537" indent="0">
              <a:buFont typeface="Wingdings 3" pitchFamily="18" charset="2"/>
              <a:buNone/>
              <a:defRPr/>
            </a:pPr>
            <a:endParaRPr lang="en-GB" sz="2200" i="1" dirty="0"/>
          </a:p>
          <a:p>
            <a:pPr>
              <a:defRPr/>
            </a:pPr>
            <a:r>
              <a:rPr lang="en-GB" sz="2200" i="1" dirty="0" smtClean="0"/>
              <a:t>Based on a definition from Peter Townsend (1979) which begun to define poverty in a way which asked whether people had enough resources to take part in society, rather than whether they had enough money to ‘survive’.</a:t>
            </a:r>
          </a:p>
        </p:txBody>
      </p:sp>
    </p:spTree>
    <p:extLst>
      <p:ext uri="{BB962C8B-B14F-4D97-AF65-F5344CB8AC3E}">
        <p14:creationId xmlns:p14="http://schemas.microsoft.com/office/powerpoint/2010/main" val="2560778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225" y="277151"/>
            <a:ext cx="8229600" cy="1143000"/>
          </a:xfrm>
        </p:spPr>
        <p:txBody>
          <a:bodyPr>
            <a:normAutofit fontScale="90000"/>
          </a:bodyPr>
          <a:lstStyle/>
          <a:p>
            <a:pPr algn="ctr">
              <a:defRPr/>
            </a:pPr>
            <a:r>
              <a:rPr lang="en-GB" dirty="0" smtClean="0">
                <a:solidFill>
                  <a:schemeClr val="accent1"/>
                </a:solidFill>
              </a:rPr>
              <a:t>RED – </a:t>
            </a:r>
            <a:r>
              <a:rPr lang="en-GB" dirty="0" err="1" smtClean="0">
                <a:solidFill>
                  <a:schemeClr val="accent1"/>
                </a:solidFill>
              </a:rPr>
              <a:t>Rhesymau</a:t>
            </a:r>
            <a:r>
              <a:rPr lang="en-GB" dirty="0" smtClean="0">
                <a:solidFill>
                  <a:schemeClr val="accent1"/>
                </a:solidFill>
              </a:rPr>
              <a:t> </a:t>
            </a:r>
            <a:br>
              <a:rPr lang="en-GB" dirty="0" smtClean="0">
                <a:solidFill>
                  <a:schemeClr val="accent1"/>
                </a:solidFill>
              </a:rPr>
            </a:br>
            <a:r>
              <a:rPr lang="en-GB" dirty="0" smtClean="0"/>
              <a:t>RED - Reasons </a:t>
            </a:r>
            <a:endParaRPr lang="en-GB" dirty="0"/>
          </a:p>
        </p:txBody>
      </p:sp>
      <p:sp>
        <p:nvSpPr>
          <p:cNvPr id="17411" name="Content Placeholder 4"/>
          <p:cNvSpPr>
            <a:spLocks noGrp="1"/>
          </p:cNvSpPr>
          <p:nvPr>
            <p:ph sz="quarter" idx="2"/>
          </p:nvPr>
        </p:nvSpPr>
        <p:spPr>
          <a:xfrm>
            <a:off x="467544" y="1988840"/>
            <a:ext cx="4040188" cy="4132263"/>
          </a:xfrm>
          <a:ln/>
          <a:extLst/>
        </p:spPr>
        <p:style>
          <a:lnRef idx="2">
            <a:schemeClr val="accent5"/>
          </a:lnRef>
          <a:fillRef idx="1">
            <a:schemeClr val="lt1"/>
          </a:fillRef>
          <a:effectRef idx="0">
            <a:schemeClr val="accent5"/>
          </a:effectRef>
          <a:fontRef idx="minor">
            <a:schemeClr val="dk1"/>
          </a:fontRef>
        </p:style>
        <p:txBody>
          <a:bodyPr>
            <a:normAutofit/>
          </a:bodyPr>
          <a:lstStyle/>
          <a:p>
            <a:r>
              <a:rPr lang="en-GB" altLang="en-US" dirty="0" smtClean="0">
                <a:ea typeface="ＭＳ Ｐゴシック" pitchFamily="34" charset="-128"/>
              </a:rPr>
              <a:t>Felly, </a:t>
            </a:r>
            <a:r>
              <a:rPr lang="en-GB" altLang="en-US" dirty="0" err="1" smtClean="0">
                <a:ea typeface="ＭＳ Ｐゴシック" pitchFamily="34" charset="-128"/>
              </a:rPr>
              <a:t>mae</a:t>
            </a:r>
            <a:r>
              <a:rPr lang="en-GB" altLang="en-US" dirty="0" smtClean="0">
                <a:ea typeface="ＭＳ Ｐゴシック" pitchFamily="34" charset="-128"/>
              </a:rPr>
              <a:t> </a:t>
            </a:r>
            <a:r>
              <a:rPr lang="en-GB" altLang="en-US" dirty="0" err="1" smtClean="0">
                <a:ea typeface="ＭＳ Ｐゴシック" pitchFamily="34" charset="-128"/>
              </a:rPr>
              <a:t>cysylltiad</a:t>
            </a:r>
            <a:r>
              <a:rPr lang="en-GB" altLang="en-US" dirty="0" smtClean="0">
                <a:ea typeface="ＭＳ Ｐゴシック" pitchFamily="34" charset="-128"/>
              </a:rPr>
              <a:t> </a:t>
            </a:r>
            <a:r>
              <a:rPr lang="en-GB" altLang="en-US" dirty="0" err="1" smtClean="0">
                <a:ea typeface="ＭＳ Ｐゴシック" pitchFamily="34" charset="-128"/>
              </a:rPr>
              <a:t>agos</a:t>
            </a:r>
            <a:r>
              <a:rPr lang="en-GB" altLang="en-US" dirty="0" smtClean="0">
                <a:ea typeface="ＭＳ Ｐゴシック" pitchFamily="34" charset="-128"/>
              </a:rPr>
              <a:t> </a:t>
            </a:r>
            <a:r>
              <a:rPr lang="en-GB" altLang="en-US" dirty="0" err="1" smtClean="0">
                <a:ea typeface="ＭＳ Ｐゴシック" pitchFamily="34" charset="-128"/>
              </a:rPr>
              <a:t>rhwng</a:t>
            </a:r>
            <a:r>
              <a:rPr lang="en-GB" altLang="en-US" dirty="0" smtClean="0">
                <a:ea typeface="ＭＳ Ｐゴシック" pitchFamily="34" charset="-128"/>
              </a:rPr>
              <a:t> </a:t>
            </a:r>
            <a:r>
              <a:rPr lang="en-GB" altLang="en-US" dirty="0" err="1" smtClean="0">
                <a:ea typeface="ＭＳ Ｐゴシック" pitchFamily="34" charset="-128"/>
              </a:rPr>
              <a:t>tlodi</a:t>
            </a:r>
            <a:r>
              <a:rPr lang="en-GB" altLang="en-US" dirty="0" smtClean="0">
                <a:ea typeface="ＭＳ Ｐゴシック" pitchFamily="34" charset="-128"/>
              </a:rPr>
              <a:t> ac </a:t>
            </a:r>
            <a:r>
              <a:rPr lang="en-GB" altLang="en-US" dirty="0" err="1" smtClean="0">
                <a:ea typeface="ＭＳ Ｐゴシック" pitchFamily="34" charset="-128"/>
              </a:rPr>
              <a:t>anghyfartaledd</a:t>
            </a:r>
            <a:r>
              <a:rPr lang="en-GB" altLang="en-US" dirty="0" smtClean="0">
                <a:ea typeface="ＭＳ Ｐゴシック" pitchFamily="34" charset="-128"/>
              </a:rPr>
              <a:t> </a:t>
            </a:r>
            <a:r>
              <a:rPr lang="en-GB" altLang="en-US" u="sng" dirty="0" err="1" smtClean="0">
                <a:ea typeface="ＭＳ Ｐゴシック" pitchFamily="34" charset="-128"/>
              </a:rPr>
              <a:t>strwythurol</a:t>
            </a:r>
            <a:r>
              <a:rPr lang="en-GB" altLang="en-US" dirty="0" smtClean="0">
                <a:ea typeface="ＭＳ Ｐゴシック" pitchFamily="34" charset="-128"/>
              </a:rPr>
              <a:t>. </a:t>
            </a:r>
          </a:p>
          <a:p>
            <a:r>
              <a:rPr lang="en-GB" altLang="en-US" dirty="0" err="1" smtClean="0">
                <a:solidFill>
                  <a:srgbClr val="FF0000"/>
                </a:solidFill>
                <a:ea typeface="ＭＳ Ｐゴシック" pitchFamily="34" charset="-128"/>
              </a:rPr>
              <a:t>Tasg</a:t>
            </a:r>
            <a:r>
              <a:rPr lang="en-GB" altLang="en-US" dirty="0" smtClean="0">
                <a:solidFill>
                  <a:srgbClr val="FF0000"/>
                </a:solidFill>
                <a:ea typeface="ＭＳ Ｐゴシック" pitchFamily="34" charset="-128"/>
              </a:rPr>
              <a:t>: Beth </a:t>
            </a:r>
            <a:r>
              <a:rPr lang="en-GB" altLang="en-US" dirty="0" err="1" smtClean="0">
                <a:solidFill>
                  <a:srgbClr val="FF0000"/>
                </a:solidFill>
                <a:ea typeface="ＭＳ Ｐゴシック" pitchFamily="34" charset="-128"/>
              </a:rPr>
              <a:t>yw’r</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rhesymau</a:t>
            </a:r>
            <a:r>
              <a:rPr lang="en-GB" altLang="en-US" dirty="0" smtClean="0">
                <a:solidFill>
                  <a:srgbClr val="FF0000"/>
                </a:solidFill>
                <a:ea typeface="ＭＳ Ｐゴシック" pitchFamily="34" charset="-128"/>
              </a:rPr>
              <a:t> </a:t>
            </a:r>
            <a:r>
              <a:rPr lang="en-GB" altLang="en-US" dirty="0" err="1" smtClean="0">
                <a:solidFill>
                  <a:srgbClr val="FF0000"/>
                </a:solidFill>
                <a:ea typeface="ＭＳ Ｐゴシック" pitchFamily="34" charset="-128"/>
              </a:rPr>
              <a:t>strwythurol</a:t>
            </a:r>
            <a:r>
              <a:rPr lang="en-GB" altLang="en-US" dirty="0" smtClean="0">
                <a:solidFill>
                  <a:srgbClr val="FF0000"/>
                </a:solidFill>
                <a:ea typeface="ＭＳ Ｐゴシック" pitchFamily="34" charset="-128"/>
              </a:rPr>
              <a:t> am  </a:t>
            </a:r>
            <a:r>
              <a:rPr lang="en-GB" altLang="en-US" dirty="0" err="1" smtClean="0">
                <a:solidFill>
                  <a:srgbClr val="FF0000"/>
                </a:solidFill>
                <a:ea typeface="ＭＳ Ｐゴシック" pitchFamily="34" charset="-128"/>
              </a:rPr>
              <a:t>anghyfartaledd</a:t>
            </a:r>
            <a:r>
              <a:rPr lang="en-GB" altLang="en-US" dirty="0" smtClean="0">
                <a:solidFill>
                  <a:srgbClr val="FF0000"/>
                </a:solidFill>
                <a:ea typeface="ＭＳ Ｐゴシック" pitchFamily="34" charset="-128"/>
              </a:rPr>
              <a:t>?</a:t>
            </a:r>
          </a:p>
          <a:p>
            <a:r>
              <a:rPr lang="en-GB" altLang="en-US" dirty="0" smtClean="0">
                <a:ea typeface="ＭＳ Ｐゴシック" pitchFamily="34" charset="-128"/>
              </a:rPr>
              <a:t>Mae </a:t>
            </a:r>
            <a:r>
              <a:rPr lang="en-GB" altLang="en-US" dirty="0" err="1" smtClean="0">
                <a:ea typeface="ＭＳ Ｐゴシック" pitchFamily="34" charset="-128"/>
              </a:rPr>
              <a:t>grwpiau</a:t>
            </a:r>
            <a:r>
              <a:rPr lang="en-GB" altLang="en-US" dirty="0" smtClean="0">
                <a:ea typeface="ＭＳ Ｐゴシック" pitchFamily="34" charset="-128"/>
              </a:rPr>
              <a:t> </a:t>
            </a:r>
            <a:r>
              <a:rPr lang="en-GB" altLang="en-US" dirty="0" err="1" smtClean="0">
                <a:ea typeface="ＭＳ Ｐゴシック" pitchFamily="34" charset="-128"/>
              </a:rPr>
              <a:t>pwerus</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gallu</a:t>
            </a:r>
            <a:r>
              <a:rPr lang="en-GB" altLang="en-US" dirty="0" smtClean="0">
                <a:ea typeface="ＭＳ Ｐゴシック" pitchFamily="34" charset="-128"/>
              </a:rPr>
              <a:t> </a:t>
            </a:r>
            <a:r>
              <a:rPr lang="en-GB" altLang="en-US" dirty="0" err="1" smtClean="0">
                <a:ea typeface="ＭＳ Ｐゴシック" pitchFamily="34" charset="-128"/>
              </a:rPr>
              <a:t>eithrio</a:t>
            </a:r>
            <a:r>
              <a:rPr lang="en-GB" altLang="en-US" dirty="0" smtClean="0">
                <a:ea typeface="ＭＳ Ｐゴシック" pitchFamily="34" charset="-128"/>
              </a:rPr>
              <a:t> </a:t>
            </a:r>
            <a:r>
              <a:rPr lang="en-GB" altLang="en-US" dirty="0" err="1" smtClean="0">
                <a:ea typeface="ＭＳ Ｐゴシック" pitchFamily="34" charset="-128"/>
              </a:rPr>
              <a:t>eraill</a:t>
            </a:r>
            <a:r>
              <a:rPr lang="en-GB" altLang="en-US" dirty="0" smtClean="0">
                <a:ea typeface="ＭＳ Ｐゴシック" pitchFamily="34" charset="-128"/>
              </a:rPr>
              <a:t>, </a:t>
            </a:r>
            <a:r>
              <a:rPr lang="en-GB" altLang="en-US" dirty="0" err="1" smtClean="0">
                <a:ea typeface="ＭＳ Ｐゴシック" pitchFamily="34" charset="-128"/>
              </a:rPr>
              <a:t>sy’n</a:t>
            </a:r>
            <a:r>
              <a:rPr lang="en-GB" altLang="en-US" dirty="0" smtClean="0">
                <a:ea typeface="ＭＳ Ｐゴシック" pitchFamily="34" charset="-128"/>
              </a:rPr>
              <a:t> </a:t>
            </a:r>
            <a:r>
              <a:rPr lang="en-GB" altLang="en-US" dirty="0" err="1" smtClean="0">
                <a:ea typeface="ＭＳ Ｐゴシック" pitchFamily="34" charset="-128"/>
              </a:rPr>
              <a:t>arwain</a:t>
            </a:r>
            <a:r>
              <a:rPr lang="en-GB" altLang="en-US" dirty="0" smtClean="0">
                <a:ea typeface="ＭＳ Ｐゴシック" pitchFamily="34" charset="-128"/>
              </a:rPr>
              <a:t> at </a:t>
            </a:r>
            <a:r>
              <a:rPr lang="en-GB" altLang="en-US" dirty="0" err="1" smtClean="0">
                <a:ea typeface="ＭＳ Ｐゴシック" pitchFamily="34" charset="-128"/>
              </a:rPr>
              <a:t>dlodi</a:t>
            </a:r>
            <a:r>
              <a:rPr lang="en-GB" altLang="en-US" dirty="0" smtClean="0">
                <a:ea typeface="ＭＳ Ｐゴシック" pitchFamily="34" charset="-128"/>
              </a:rPr>
              <a:t> </a:t>
            </a:r>
            <a:r>
              <a:rPr lang="en-GB" altLang="en-US" dirty="0" err="1" smtClean="0">
                <a:ea typeface="ＭＳ Ｐゴシック" pitchFamily="34" charset="-128"/>
              </a:rPr>
              <a:t>e.e</a:t>
            </a:r>
            <a:r>
              <a:rPr lang="en-GB" altLang="en-US" dirty="0" smtClean="0">
                <a:ea typeface="ＭＳ Ｐゴシック" pitchFamily="34" charset="-128"/>
              </a:rPr>
              <a:t>. </a:t>
            </a:r>
            <a:r>
              <a:rPr lang="en-GB" altLang="en-US" dirty="0" err="1" smtClean="0">
                <a:ea typeface="ＭＳ Ｐゴシック" pitchFamily="34" charset="-128"/>
              </a:rPr>
              <a:t>gofalwyr</a:t>
            </a:r>
            <a:r>
              <a:rPr lang="en-GB" altLang="en-US" dirty="0" smtClean="0">
                <a:ea typeface="ＭＳ Ｐゴシック" pitchFamily="34" charset="-128"/>
              </a:rPr>
              <a:t> di-</a:t>
            </a:r>
            <a:r>
              <a:rPr lang="en-GB" altLang="en-US" dirty="0" err="1" smtClean="0">
                <a:ea typeface="ＭＳ Ｐゴシック" pitchFamily="34" charset="-128"/>
              </a:rPr>
              <a:t>dâl</a:t>
            </a:r>
            <a:r>
              <a:rPr lang="en-GB" altLang="en-US" dirty="0" smtClean="0">
                <a:ea typeface="ＭＳ Ｐゴシック" pitchFamily="34" charset="-128"/>
              </a:rPr>
              <a:t>. </a:t>
            </a:r>
          </a:p>
        </p:txBody>
      </p:sp>
      <p:sp>
        <p:nvSpPr>
          <p:cNvPr id="6" name="Content Placeholder 5"/>
          <p:cNvSpPr>
            <a:spLocks noGrp="1"/>
          </p:cNvSpPr>
          <p:nvPr>
            <p:ph sz="quarter" idx="4"/>
          </p:nvPr>
        </p:nvSpPr>
        <p:spPr>
          <a:xfrm>
            <a:off x="4716016" y="1988840"/>
            <a:ext cx="4041775" cy="4104456"/>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i="1" dirty="0" smtClean="0"/>
              <a:t>Therefore, poverty is closely linked to </a:t>
            </a:r>
            <a:r>
              <a:rPr lang="en-GB" i="1" u="sng" dirty="0" smtClean="0"/>
              <a:t>structural</a:t>
            </a:r>
            <a:r>
              <a:rPr lang="en-GB" i="1" dirty="0" smtClean="0"/>
              <a:t> inequalities.</a:t>
            </a:r>
          </a:p>
          <a:p>
            <a:pPr marL="109537" indent="0">
              <a:buFont typeface="Wingdings 3" pitchFamily="18" charset="2"/>
              <a:buNone/>
              <a:defRPr/>
            </a:pPr>
            <a:r>
              <a:rPr lang="en-GB" i="1" dirty="0" smtClean="0"/>
              <a:t> </a:t>
            </a:r>
          </a:p>
          <a:p>
            <a:pPr>
              <a:defRPr/>
            </a:pPr>
            <a:r>
              <a:rPr lang="en-GB" i="1" dirty="0" smtClean="0">
                <a:solidFill>
                  <a:srgbClr val="FF0000"/>
                </a:solidFill>
              </a:rPr>
              <a:t>Task: What are structural reasons for inequality?</a:t>
            </a:r>
          </a:p>
          <a:p>
            <a:pPr marL="109537" indent="0">
              <a:buFont typeface="Wingdings 3" pitchFamily="18" charset="2"/>
              <a:buNone/>
              <a:defRPr/>
            </a:pPr>
            <a:endParaRPr lang="en-GB" i="1" dirty="0" smtClean="0">
              <a:solidFill>
                <a:srgbClr val="FF0000"/>
              </a:solidFill>
            </a:endParaRPr>
          </a:p>
          <a:p>
            <a:pPr>
              <a:defRPr/>
            </a:pPr>
            <a:r>
              <a:rPr lang="en-GB" i="1" dirty="0" smtClean="0"/>
              <a:t>Powerful groups exclude others, resulting in poverty e.g. unpaid carers. </a:t>
            </a:r>
            <a:endParaRPr lang="en-GB" i="1" dirty="0"/>
          </a:p>
        </p:txBody>
      </p:sp>
    </p:spTree>
    <p:extLst>
      <p:ext uri="{BB962C8B-B14F-4D97-AF65-F5344CB8AC3E}">
        <p14:creationId xmlns:p14="http://schemas.microsoft.com/office/powerpoint/2010/main" val="18869987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pPr algn="ctr">
              <a:defRPr/>
            </a:pPr>
            <a:r>
              <a:rPr lang="en-GB" dirty="0" smtClean="0">
                <a:solidFill>
                  <a:schemeClr val="accent1"/>
                </a:solidFill>
              </a:rPr>
              <a:t>RED - </a:t>
            </a:r>
            <a:r>
              <a:rPr lang="en-GB" dirty="0" err="1" smtClean="0">
                <a:solidFill>
                  <a:schemeClr val="accent1"/>
                </a:solidFill>
              </a:rPr>
              <a:t>Datrysiad</a:t>
            </a:r>
            <a:r>
              <a:rPr lang="en-GB" dirty="0" smtClean="0">
                <a:solidFill>
                  <a:schemeClr val="accent1"/>
                </a:solidFill>
              </a:rPr>
              <a:t/>
            </a:r>
            <a:br>
              <a:rPr lang="en-GB" dirty="0" smtClean="0">
                <a:solidFill>
                  <a:schemeClr val="accent1"/>
                </a:solidFill>
              </a:rPr>
            </a:br>
            <a:r>
              <a:rPr lang="en-GB" dirty="0" smtClean="0"/>
              <a:t>RED - Solution</a:t>
            </a:r>
            <a:endParaRPr lang="en-GB" dirty="0"/>
          </a:p>
        </p:txBody>
      </p:sp>
      <p:sp>
        <p:nvSpPr>
          <p:cNvPr id="5" name="Content Placeholder 4"/>
          <p:cNvSpPr>
            <a:spLocks noGrp="1"/>
          </p:cNvSpPr>
          <p:nvPr>
            <p:ph sz="quarter" idx="2"/>
          </p:nvPr>
        </p:nvSpPr>
        <p:spPr>
          <a:xfrm>
            <a:off x="457200" y="1268413"/>
            <a:ext cx="4040188" cy="5413375"/>
          </a:xfrm>
          <a:ln/>
          <a:extLst/>
        </p:spPr>
        <p:style>
          <a:lnRef idx="2">
            <a:schemeClr val="accent5"/>
          </a:lnRef>
          <a:fillRef idx="1">
            <a:schemeClr val="lt1"/>
          </a:fillRef>
          <a:effectRef idx="0">
            <a:schemeClr val="accent5"/>
          </a:effectRef>
          <a:fontRef idx="minor">
            <a:schemeClr val="dk1"/>
          </a:fontRef>
        </p:style>
        <p:txBody>
          <a:bodyPr/>
          <a:lstStyle/>
          <a:p>
            <a:r>
              <a:rPr lang="en-GB" altLang="en-US" dirty="0" err="1" smtClean="0">
                <a:ea typeface="ＭＳ Ｐゴシック" pitchFamily="34" charset="-128"/>
              </a:rPr>
              <a:t>Canolbwyntio</a:t>
            </a:r>
            <a:r>
              <a:rPr lang="en-GB" altLang="en-US" dirty="0" smtClean="0">
                <a:ea typeface="ＭＳ Ｐゴシック" pitchFamily="34" charset="-128"/>
              </a:rPr>
              <a:t> </a:t>
            </a:r>
            <a:r>
              <a:rPr lang="en-GB" altLang="en-US" dirty="0" err="1" smtClean="0">
                <a:ea typeface="ＭＳ Ｐゴシック" pitchFamily="34" charset="-128"/>
              </a:rPr>
              <a:t>ar</a:t>
            </a:r>
            <a:r>
              <a:rPr lang="en-GB" altLang="en-US" dirty="0" smtClean="0">
                <a:ea typeface="ＭＳ Ｐゴシック" pitchFamily="34" charset="-128"/>
              </a:rPr>
              <a:t> </a:t>
            </a:r>
            <a:r>
              <a:rPr lang="en-GB" altLang="en-US" dirty="0" err="1" smtClean="0">
                <a:ea typeface="ＭＳ Ｐゴシック" pitchFamily="34" charset="-128"/>
              </a:rPr>
              <a:t>brosesau</a:t>
            </a:r>
            <a:r>
              <a:rPr lang="en-GB" altLang="en-US" dirty="0" smtClean="0">
                <a:ea typeface="ＭＳ Ｐゴシック" pitchFamily="34" charset="-128"/>
              </a:rPr>
              <a:t> </a:t>
            </a:r>
            <a:r>
              <a:rPr lang="en-GB" altLang="en-US" dirty="0" err="1" smtClean="0">
                <a:ea typeface="ＭＳ Ｐゴシック" pitchFamily="34" charset="-128"/>
              </a:rPr>
              <a:t>sy’n</a:t>
            </a:r>
            <a:r>
              <a:rPr lang="en-GB" altLang="en-US" dirty="0" smtClean="0">
                <a:ea typeface="ＭＳ Ｐゴシック" pitchFamily="34" charset="-128"/>
              </a:rPr>
              <a:t> </a:t>
            </a:r>
            <a:r>
              <a:rPr lang="en-GB" altLang="en-US" dirty="0" err="1" smtClean="0">
                <a:ea typeface="ＭＳ Ｐゴシック" pitchFamily="34" charset="-128"/>
              </a:rPr>
              <a:t>creu</a:t>
            </a:r>
            <a:r>
              <a:rPr lang="en-GB" altLang="en-US" dirty="0" smtClean="0">
                <a:ea typeface="ＭＳ Ｐゴシック" pitchFamily="34" charset="-128"/>
              </a:rPr>
              <a:t> </a:t>
            </a:r>
            <a:r>
              <a:rPr lang="en-GB" altLang="en-US" dirty="0" err="1" smtClean="0">
                <a:ea typeface="ＭＳ Ｐゴシック" pitchFamily="34" charset="-128"/>
              </a:rPr>
              <a:t>anghyfartaledd</a:t>
            </a:r>
            <a:r>
              <a:rPr lang="en-GB" altLang="en-US" dirty="0" smtClean="0">
                <a:ea typeface="ＭＳ Ｐゴシック" pitchFamily="34" charset="-128"/>
              </a:rPr>
              <a:t>. </a:t>
            </a:r>
          </a:p>
          <a:p>
            <a:r>
              <a:rPr lang="en-GB" altLang="en-US" dirty="0" err="1" smtClean="0">
                <a:ea typeface="ＭＳ Ｐゴシック" pitchFamily="34" charset="-128"/>
              </a:rPr>
              <a:t>Mae’r</a:t>
            </a:r>
            <a:r>
              <a:rPr lang="en-GB" altLang="en-US" dirty="0" smtClean="0">
                <a:ea typeface="ＭＳ Ｐゴシック" pitchFamily="34" charset="-128"/>
              </a:rPr>
              <a:t> </a:t>
            </a:r>
            <a:r>
              <a:rPr lang="en-GB" altLang="en-US" dirty="0" err="1" smtClean="0">
                <a:ea typeface="ＭＳ Ｐゴシック" pitchFamily="34" charset="-128"/>
              </a:rPr>
              <a:t>agwedd</a:t>
            </a:r>
            <a:r>
              <a:rPr lang="en-GB" altLang="en-US" dirty="0" smtClean="0">
                <a:ea typeface="ＭＳ Ｐゴシック" pitchFamily="34" charset="-128"/>
              </a:rPr>
              <a:t> </a:t>
            </a:r>
            <a:r>
              <a:rPr lang="en-GB" altLang="en-US" dirty="0" err="1" smtClean="0">
                <a:ea typeface="ＭＳ Ｐゴシック" pitchFamily="34" charset="-128"/>
              </a:rPr>
              <a:t>yma</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gweld</a:t>
            </a:r>
            <a:r>
              <a:rPr lang="en-GB" altLang="en-US" dirty="0" smtClean="0">
                <a:ea typeface="ＭＳ Ｐゴシック" pitchFamily="34" charset="-128"/>
              </a:rPr>
              <a:t> </a:t>
            </a:r>
            <a:r>
              <a:rPr lang="en-GB" altLang="en-US" sz="2800" b="1" u="sng" dirty="0" err="1" smtClean="0">
                <a:ea typeface="ＭＳ Ｐゴシック" pitchFamily="34" charset="-128"/>
              </a:rPr>
              <a:t>ailddosbarth</a:t>
            </a:r>
            <a:r>
              <a:rPr lang="en-GB" altLang="en-US" sz="2800" dirty="0" err="1" smtClean="0">
                <a:ea typeface="ＭＳ Ｐゴシック" pitchFamily="34" charset="-128"/>
              </a:rPr>
              <a:t>u</a:t>
            </a:r>
            <a:r>
              <a:rPr lang="en-GB" altLang="en-US" sz="2800" dirty="0" smtClean="0">
                <a:ea typeface="ＭＳ Ｐゴシック" pitchFamily="34" charset="-128"/>
              </a:rPr>
              <a:t> </a:t>
            </a:r>
            <a:r>
              <a:rPr lang="en-GB" altLang="en-US" dirty="0" err="1" smtClean="0">
                <a:ea typeface="ＭＳ Ｐゴシック" pitchFamily="34" charset="-128"/>
              </a:rPr>
              <a:t>adnoddau</a:t>
            </a:r>
            <a:r>
              <a:rPr lang="en-GB" altLang="en-US" dirty="0" smtClean="0">
                <a:ea typeface="ＭＳ Ｐゴシック" pitchFamily="34" charset="-128"/>
              </a:rPr>
              <a:t> </a:t>
            </a:r>
            <a:r>
              <a:rPr lang="en-GB" altLang="en-US" dirty="0" err="1" smtClean="0">
                <a:ea typeface="ＭＳ Ｐゴシック" pitchFamily="34" charset="-128"/>
              </a:rPr>
              <a:t>fel</a:t>
            </a:r>
            <a:r>
              <a:rPr lang="en-GB" altLang="en-US" dirty="0" smtClean="0">
                <a:ea typeface="ＭＳ Ｐゴシック" pitchFamily="34" charset="-128"/>
              </a:rPr>
              <a:t> </a:t>
            </a:r>
            <a:r>
              <a:rPr lang="en-GB" altLang="en-US" dirty="0" err="1" smtClean="0">
                <a:ea typeface="ＭＳ Ｐゴシック" pitchFamily="34" charset="-128"/>
              </a:rPr>
              <a:t>ffordd</a:t>
            </a:r>
            <a:r>
              <a:rPr lang="en-GB" altLang="en-US" dirty="0" smtClean="0">
                <a:ea typeface="ＭＳ Ｐゴシック" pitchFamily="34" charset="-128"/>
              </a:rPr>
              <a:t> o </a:t>
            </a:r>
            <a:r>
              <a:rPr lang="en-GB" altLang="en-US" dirty="0" err="1" smtClean="0">
                <a:ea typeface="ＭＳ Ｐゴシック" pitchFamily="34" charset="-128"/>
              </a:rPr>
              <a:t>ddatrys</a:t>
            </a:r>
            <a:r>
              <a:rPr lang="en-GB" altLang="en-US" dirty="0" smtClean="0">
                <a:ea typeface="ＭＳ Ｐゴシック" pitchFamily="34" charset="-128"/>
              </a:rPr>
              <a:t> </a:t>
            </a:r>
            <a:r>
              <a:rPr lang="en-GB" altLang="en-US" dirty="0" err="1" smtClean="0">
                <a:ea typeface="ＭＳ Ｐゴシック" pitchFamily="34" charset="-128"/>
              </a:rPr>
              <a:t>tlodi</a:t>
            </a:r>
            <a:r>
              <a:rPr lang="en-GB" altLang="en-US" dirty="0" smtClean="0">
                <a:ea typeface="ＭＳ Ｐゴシック" pitchFamily="34" charset="-128"/>
              </a:rPr>
              <a:t>.</a:t>
            </a:r>
          </a:p>
          <a:p>
            <a:endParaRPr lang="en-GB" altLang="en-US" dirty="0" smtClean="0">
              <a:ea typeface="ＭＳ Ｐゴシック" pitchFamily="34" charset="-128"/>
            </a:endParaRPr>
          </a:p>
          <a:p>
            <a:r>
              <a:rPr lang="en-GB" altLang="en-US" dirty="0" err="1" smtClean="0">
                <a:ea typeface="ＭＳ Ｐゴシック" pitchFamily="34" charset="-128"/>
              </a:rPr>
              <a:t>Esiamplau</a:t>
            </a:r>
            <a:r>
              <a:rPr lang="en-GB" altLang="en-US" dirty="0" smtClean="0">
                <a:ea typeface="ＭＳ Ｐゴシック" pitchFamily="34" charset="-128"/>
              </a:rPr>
              <a:t>?</a:t>
            </a:r>
          </a:p>
          <a:p>
            <a:pPr lvl="1"/>
            <a:r>
              <a:rPr lang="en-GB" altLang="en-US" dirty="0" err="1" smtClean="0">
                <a:ea typeface="ＭＳ Ｐゴシック" pitchFamily="34" charset="-128"/>
              </a:rPr>
              <a:t>Trethi</a:t>
            </a:r>
            <a:endParaRPr lang="en-GB" altLang="en-US" dirty="0" smtClean="0">
              <a:ea typeface="ＭＳ Ｐゴシック" pitchFamily="34" charset="-128"/>
            </a:endParaRPr>
          </a:p>
          <a:p>
            <a:pPr lvl="1"/>
            <a:r>
              <a:rPr lang="en-GB" altLang="en-US" dirty="0" smtClean="0">
                <a:ea typeface="ＭＳ Ｐゴシック" pitchFamily="34" charset="-128"/>
              </a:rPr>
              <a:t>Budd-</a:t>
            </a:r>
            <a:r>
              <a:rPr lang="en-GB" altLang="en-US" dirty="0" err="1" smtClean="0">
                <a:ea typeface="ＭＳ Ｐゴシック" pitchFamily="34" charset="-128"/>
              </a:rPr>
              <a:t>daliadau</a:t>
            </a:r>
            <a:r>
              <a:rPr lang="en-GB" altLang="en-US" dirty="0" smtClean="0">
                <a:ea typeface="ＭＳ Ｐゴシック" pitchFamily="34" charset="-128"/>
              </a:rPr>
              <a:t> </a:t>
            </a:r>
          </a:p>
          <a:p>
            <a:pPr lvl="1"/>
            <a:r>
              <a:rPr lang="en-GB" altLang="en-US" dirty="0" err="1" smtClean="0">
                <a:ea typeface="ＭＳ Ｐゴシック" pitchFamily="34" charset="-128"/>
              </a:rPr>
              <a:t>Cydnabod</a:t>
            </a:r>
            <a:r>
              <a:rPr lang="en-GB" altLang="en-US" dirty="0" smtClean="0">
                <a:ea typeface="ＭＳ Ｐゴシック" pitchFamily="34" charset="-128"/>
              </a:rPr>
              <a:t> </a:t>
            </a:r>
            <a:r>
              <a:rPr lang="en-GB" altLang="en-US" dirty="0" err="1" smtClean="0">
                <a:ea typeface="ＭＳ Ｐゴシック" pitchFamily="34" charset="-128"/>
              </a:rPr>
              <a:t>gwaith</a:t>
            </a:r>
            <a:r>
              <a:rPr lang="en-GB" altLang="en-US" dirty="0" smtClean="0">
                <a:ea typeface="ＭＳ Ｐゴシック" pitchFamily="34" charset="-128"/>
              </a:rPr>
              <a:t> di-</a:t>
            </a:r>
            <a:r>
              <a:rPr lang="en-GB" altLang="en-US" dirty="0" err="1" smtClean="0">
                <a:ea typeface="ＭＳ Ｐゴシック" pitchFamily="34" charset="-128"/>
              </a:rPr>
              <a:t>dâl</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ariannol</a:t>
            </a:r>
            <a:r>
              <a:rPr lang="en-GB" altLang="en-US" dirty="0" smtClean="0">
                <a:ea typeface="ＭＳ Ｐゴシック" pitchFamily="34" charset="-128"/>
              </a:rPr>
              <a:t> </a:t>
            </a:r>
          </a:p>
          <a:p>
            <a:pPr lvl="1"/>
            <a:r>
              <a:rPr lang="en-GB" altLang="en-US" dirty="0" err="1" smtClean="0">
                <a:ea typeface="ＭＳ Ｐゴシック" pitchFamily="34" charset="-128"/>
              </a:rPr>
              <a:t>Cyflog</a:t>
            </a:r>
            <a:r>
              <a:rPr lang="en-GB" altLang="en-US" dirty="0" smtClean="0">
                <a:ea typeface="ＭＳ Ｐゴシック" pitchFamily="34" charset="-128"/>
              </a:rPr>
              <a:t> </a:t>
            </a:r>
            <a:r>
              <a:rPr lang="en-GB" altLang="en-US" dirty="0" err="1" smtClean="0">
                <a:ea typeface="ＭＳ Ｐゴシック" pitchFamily="34" charset="-128"/>
              </a:rPr>
              <a:t>Lleiafswm</a:t>
            </a:r>
            <a:r>
              <a:rPr lang="en-GB" altLang="en-US" dirty="0" smtClean="0">
                <a:ea typeface="ＭＳ Ｐゴシック" pitchFamily="34" charset="-128"/>
              </a:rPr>
              <a:t> </a:t>
            </a:r>
          </a:p>
          <a:p>
            <a:endParaRPr lang="en-GB" altLang="en-US" dirty="0" smtClean="0">
              <a:ea typeface="ＭＳ Ｐゴシック" pitchFamily="34" charset="-128"/>
            </a:endParaRPr>
          </a:p>
        </p:txBody>
      </p:sp>
      <p:sp>
        <p:nvSpPr>
          <p:cNvPr id="6" name="Content Placeholder 5"/>
          <p:cNvSpPr>
            <a:spLocks noGrp="1"/>
          </p:cNvSpPr>
          <p:nvPr>
            <p:ph sz="quarter" idx="4"/>
          </p:nvPr>
        </p:nvSpPr>
        <p:spPr>
          <a:xfrm>
            <a:off x="4787900" y="1268413"/>
            <a:ext cx="4041775" cy="5413375"/>
          </a:xfrm>
          <a:ln/>
          <a:extLst/>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i="1" dirty="0" smtClean="0">
                <a:ea typeface="ＭＳ Ｐゴシック" pitchFamily="34" charset="-128"/>
              </a:rPr>
              <a:t>Focusses on processes which produce inequality.</a:t>
            </a:r>
          </a:p>
          <a:p>
            <a:pPr>
              <a:spcBef>
                <a:spcPct val="0"/>
              </a:spcBef>
            </a:pPr>
            <a:r>
              <a:rPr lang="en-GB" altLang="en-US" i="1" dirty="0" smtClean="0">
                <a:ea typeface="ＭＳ Ｐゴシック" pitchFamily="34" charset="-128"/>
              </a:rPr>
              <a:t>This view sees the </a:t>
            </a:r>
            <a:r>
              <a:rPr lang="en-GB" altLang="en-US" sz="3200" b="1" i="1" u="sng" dirty="0" smtClean="0">
                <a:ea typeface="ＭＳ Ｐゴシック" pitchFamily="34" charset="-128"/>
              </a:rPr>
              <a:t>redistribution</a:t>
            </a:r>
            <a:r>
              <a:rPr lang="en-GB" altLang="en-US" i="1" dirty="0" smtClean="0">
                <a:ea typeface="ＭＳ Ｐゴシック" pitchFamily="34" charset="-128"/>
              </a:rPr>
              <a:t> of structural resources as the solution. </a:t>
            </a:r>
          </a:p>
          <a:p>
            <a:pPr>
              <a:spcBef>
                <a:spcPct val="0"/>
              </a:spcBef>
            </a:pPr>
            <a:endParaRPr lang="en-GB" altLang="en-US" i="1" dirty="0" smtClean="0">
              <a:ea typeface="ＭＳ Ｐゴシック" pitchFamily="34" charset="-128"/>
            </a:endParaRPr>
          </a:p>
          <a:p>
            <a:pPr>
              <a:spcBef>
                <a:spcPct val="0"/>
              </a:spcBef>
            </a:pPr>
            <a:r>
              <a:rPr lang="en-GB" altLang="en-US" i="1" dirty="0" smtClean="0">
                <a:ea typeface="ＭＳ Ｐゴシック" pitchFamily="34" charset="-128"/>
              </a:rPr>
              <a:t>Examples?</a:t>
            </a:r>
          </a:p>
          <a:p>
            <a:pPr lvl="1"/>
            <a:r>
              <a:rPr lang="en-GB" altLang="en-US" i="1" dirty="0" smtClean="0">
                <a:ea typeface="ＭＳ Ｐゴシック" pitchFamily="34" charset="-128"/>
              </a:rPr>
              <a:t>Tax</a:t>
            </a:r>
          </a:p>
          <a:p>
            <a:pPr lvl="1"/>
            <a:r>
              <a:rPr lang="en-GB" altLang="en-US" i="1" dirty="0" smtClean="0">
                <a:ea typeface="ＭＳ Ｐゴシック" pitchFamily="34" charset="-128"/>
              </a:rPr>
              <a:t>Non means tested benefits</a:t>
            </a:r>
          </a:p>
          <a:p>
            <a:pPr lvl="1"/>
            <a:r>
              <a:rPr lang="en-GB" altLang="en-US" i="1" dirty="0" smtClean="0">
                <a:ea typeface="ＭＳ Ｐゴシック" pitchFamily="34" charset="-128"/>
              </a:rPr>
              <a:t>Financial recognition of unpaid work</a:t>
            </a:r>
          </a:p>
          <a:p>
            <a:pPr lvl="1"/>
            <a:r>
              <a:rPr lang="en-GB" altLang="en-US" i="1" dirty="0" smtClean="0">
                <a:ea typeface="ＭＳ Ｐゴシック" pitchFamily="34" charset="-128"/>
              </a:rPr>
              <a:t>Minimum wage. </a:t>
            </a:r>
          </a:p>
        </p:txBody>
      </p:sp>
    </p:spTree>
    <p:extLst>
      <p:ext uri="{BB962C8B-B14F-4D97-AF65-F5344CB8AC3E}">
        <p14:creationId xmlns:p14="http://schemas.microsoft.com/office/powerpoint/2010/main" val="3442434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anim calcmode="lin" valueType="num">
                                      <p:cBhvr additive="base">
                                        <p:cTn id="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5" end="5"/>
                                            </p:txEl>
                                          </p:spTgt>
                                        </p:tgtEl>
                                        <p:attrNameLst>
                                          <p:attrName>style.visibility</p:attrName>
                                        </p:attrNameLst>
                                      </p:cBhvr>
                                      <p:to>
                                        <p:strVal val="visible"/>
                                      </p:to>
                                    </p:set>
                                    <p:anim calcmode="lin" valueType="num">
                                      <p:cBhvr additive="base">
                                        <p:cTn id="1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6" end="6"/>
                                            </p:txEl>
                                          </p:spTgt>
                                        </p:tgtEl>
                                        <p:attrNameLst>
                                          <p:attrName>style.visibility</p:attrName>
                                        </p:attrNameLst>
                                      </p:cBhvr>
                                      <p:to>
                                        <p:strVal val="visible"/>
                                      </p:to>
                                    </p:set>
                                    <p:anim calcmode="lin" valueType="num">
                                      <p:cBhvr additive="base">
                                        <p:cTn id="1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 calcmode="lin" valueType="num">
                                      <p:cBhvr additive="base">
                                        <p:cTn id="3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pPr algn="ctr">
              <a:defRPr/>
            </a:pPr>
            <a:r>
              <a:rPr lang="en-GB" dirty="0" smtClean="0">
                <a:solidFill>
                  <a:schemeClr val="tx2">
                    <a:lumMod val="60000"/>
                    <a:lumOff val="40000"/>
                  </a:schemeClr>
                </a:solidFill>
              </a:rPr>
              <a:t>MUD - </a:t>
            </a:r>
            <a:r>
              <a:rPr lang="en-GB" dirty="0" err="1" smtClean="0">
                <a:solidFill>
                  <a:schemeClr val="tx2">
                    <a:lumMod val="60000"/>
                    <a:lumOff val="40000"/>
                  </a:schemeClr>
                </a:solidFill>
              </a:rPr>
              <a:t>Trafodaeth</a:t>
            </a:r>
            <a:r>
              <a:rPr lang="en-GB" dirty="0" smtClean="0">
                <a:solidFill>
                  <a:schemeClr val="tx2">
                    <a:lumMod val="60000"/>
                    <a:lumOff val="40000"/>
                  </a:schemeClr>
                </a:solidFill>
              </a:rPr>
              <a:t> Is-</a:t>
            </a:r>
            <a:r>
              <a:rPr lang="en-GB" dirty="0" err="1" smtClean="0">
                <a:solidFill>
                  <a:schemeClr val="tx2">
                    <a:lumMod val="60000"/>
                    <a:lumOff val="40000"/>
                  </a:schemeClr>
                </a:solidFill>
              </a:rPr>
              <a:t>ddosbarth</a:t>
            </a:r>
            <a:r>
              <a:rPr lang="en-GB" dirty="0" smtClean="0">
                <a:solidFill>
                  <a:schemeClr val="tx2">
                    <a:lumMod val="60000"/>
                    <a:lumOff val="40000"/>
                  </a:schemeClr>
                </a:solidFill>
              </a:rPr>
              <a:t> </a:t>
            </a:r>
            <a:r>
              <a:rPr lang="en-GB" dirty="0" err="1" smtClean="0">
                <a:solidFill>
                  <a:schemeClr val="tx2">
                    <a:lumMod val="60000"/>
                    <a:lumOff val="40000"/>
                  </a:schemeClr>
                </a:solidFill>
              </a:rPr>
              <a:t>Moesol</a:t>
            </a:r>
            <a:r>
              <a:rPr lang="en-GB" dirty="0" smtClean="0">
                <a:solidFill>
                  <a:schemeClr val="tx2">
                    <a:lumMod val="60000"/>
                    <a:lumOff val="40000"/>
                  </a:schemeClr>
                </a:solidFill>
              </a:rPr>
              <a:t> </a:t>
            </a:r>
            <a:r>
              <a:rPr lang="en-GB" dirty="0" smtClean="0"/>
              <a:t/>
            </a:r>
            <a:br>
              <a:rPr lang="en-GB" dirty="0" smtClean="0"/>
            </a:br>
            <a:r>
              <a:rPr lang="en-GB" dirty="0" smtClean="0"/>
              <a:t>MUD - Moral </a:t>
            </a:r>
            <a:r>
              <a:rPr lang="en-GB" dirty="0"/>
              <a:t>Underclass Discourse </a:t>
            </a:r>
          </a:p>
        </p:txBody>
      </p:sp>
      <p:sp>
        <p:nvSpPr>
          <p:cNvPr id="21507" name="Content Placeholder 4"/>
          <p:cNvSpPr>
            <a:spLocks noGrp="1"/>
          </p:cNvSpPr>
          <p:nvPr>
            <p:ph sz="quarter" idx="2"/>
          </p:nvPr>
        </p:nvSpPr>
        <p:spPr>
          <a:xfrm>
            <a:off x="457200" y="1340769"/>
            <a:ext cx="4040188" cy="5328592"/>
          </a:xfrm>
          <a:ln/>
          <a:extLst/>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altLang="en-US" sz="2200" dirty="0" err="1" smtClean="0">
                <a:ea typeface="ＭＳ Ｐゴシック" pitchFamily="34" charset="-128"/>
              </a:rPr>
              <a:t>Cyflwyno</a:t>
            </a:r>
            <a:r>
              <a:rPr lang="en-GB" altLang="en-US" sz="2200" dirty="0" smtClean="0">
                <a:ea typeface="ＭＳ Ｐゴシック" pitchFamily="34" charset="-128"/>
              </a:rPr>
              <a:t> </a:t>
            </a:r>
            <a:r>
              <a:rPr lang="en-GB" altLang="en-US" sz="2200" dirty="0" err="1" smtClean="0">
                <a:ea typeface="ＭＳ Ｐゴシック" pitchFamily="34" charset="-128"/>
              </a:rPr>
              <a:t>grwpiau</a:t>
            </a:r>
            <a:r>
              <a:rPr lang="en-GB" altLang="en-US" sz="2200" dirty="0" smtClean="0">
                <a:ea typeface="ＭＳ Ｐゴシック" pitchFamily="34" charset="-128"/>
              </a:rPr>
              <a:t> o </a:t>
            </a:r>
            <a:r>
              <a:rPr lang="en-GB" altLang="en-US" sz="2200" dirty="0" err="1" smtClean="0">
                <a:ea typeface="ＭＳ Ｐゴシック" pitchFamily="34" charset="-128"/>
              </a:rPr>
              <a:t>bobl</a:t>
            </a:r>
            <a:r>
              <a:rPr lang="en-GB" altLang="en-US" sz="2200" dirty="0" smtClean="0">
                <a:ea typeface="ＭＳ Ｐゴシック" pitchFamily="34" charset="-128"/>
              </a:rPr>
              <a:t> </a:t>
            </a:r>
            <a:r>
              <a:rPr lang="en-GB" altLang="en-US" sz="2200" dirty="0" err="1" smtClean="0">
                <a:ea typeface="ＭＳ Ｐゴシック" pitchFamily="34" charset="-128"/>
              </a:rPr>
              <a:t>fel</a:t>
            </a:r>
            <a:r>
              <a:rPr lang="en-GB" altLang="en-US" sz="2200" dirty="0" smtClean="0">
                <a:ea typeface="ＭＳ Ｐゴシック" pitchFamily="34" charset="-128"/>
              </a:rPr>
              <a:t> ‘is-</a:t>
            </a:r>
            <a:r>
              <a:rPr lang="en-GB" altLang="en-US" sz="2200" dirty="0" err="1" smtClean="0">
                <a:ea typeface="ＭＳ Ｐゴシック" pitchFamily="34" charset="-128"/>
              </a:rPr>
              <a:t>ddosbarth</a:t>
            </a:r>
            <a:r>
              <a:rPr lang="en-GB" altLang="en-US" sz="2200" dirty="0" smtClean="0">
                <a:ea typeface="ＭＳ Ｐゴシック" pitchFamily="34" charset="-128"/>
              </a:rPr>
              <a:t>’ –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wahanol</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ddiwylliannol</a:t>
            </a:r>
            <a:r>
              <a:rPr lang="en-GB" altLang="en-US" sz="2200" dirty="0" smtClean="0">
                <a:ea typeface="ＭＳ Ｐゴシック" pitchFamily="34" charset="-128"/>
              </a:rPr>
              <a:t> </a:t>
            </a:r>
            <a:r>
              <a:rPr lang="en-GB" altLang="en-US" sz="2200" dirty="0" err="1" smtClean="0">
                <a:ea typeface="ＭＳ Ｐゴシック" pitchFamily="34" charset="-128"/>
              </a:rPr>
              <a:t>o’r</a:t>
            </a:r>
            <a:r>
              <a:rPr lang="en-GB" altLang="en-US" sz="2200" dirty="0" smtClean="0">
                <a:ea typeface="ＭＳ Ｐゴシック" pitchFamily="34" charset="-128"/>
              </a:rPr>
              <a:t> </a:t>
            </a:r>
            <a:r>
              <a:rPr lang="en-GB" altLang="en-US" sz="2200" dirty="0" err="1" smtClean="0">
                <a:ea typeface="ＭＳ Ｐゴシック" pitchFamily="34" charset="-128"/>
              </a:rPr>
              <a:t>gymdeithas</a:t>
            </a:r>
            <a:r>
              <a:rPr lang="en-GB" altLang="en-US" sz="2200" dirty="0" smtClean="0">
                <a:ea typeface="ＭＳ Ｐゴシック" pitchFamily="34" charset="-128"/>
              </a:rPr>
              <a:t> ‘</a:t>
            </a:r>
            <a:r>
              <a:rPr lang="en-GB" altLang="en-US" sz="2200" dirty="0" err="1" smtClean="0">
                <a:ea typeface="ＭＳ Ｐゴシック" pitchFamily="34" charset="-128"/>
              </a:rPr>
              <a:t>prif</a:t>
            </a:r>
            <a:r>
              <a:rPr lang="en-GB" altLang="en-US" sz="2200" dirty="0" smtClean="0">
                <a:ea typeface="ＭＳ Ｐゴシック" pitchFamily="34" charset="-128"/>
              </a:rPr>
              <a:t> </a:t>
            </a:r>
            <a:r>
              <a:rPr lang="en-GB" altLang="en-US" sz="2200" dirty="0" err="1" smtClean="0">
                <a:ea typeface="ＭＳ Ｐゴシック" pitchFamily="34" charset="-128"/>
              </a:rPr>
              <a:t>ffrwd</a:t>
            </a:r>
            <a:r>
              <a:rPr lang="en-GB" altLang="en-US" sz="2200" dirty="0" smtClean="0">
                <a:ea typeface="ＭＳ Ｐゴシック" pitchFamily="34" charset="-128"/>
              </a:rPr>
              <a:t>’.</a:t>
            </a:r>
          </a:p>
          <a:p>
            <a:endParaRPr lang="en-GB" altLang="en-US" sz="2200" dirty="0" smtClean="0">
              <a:ea typeface="ＭＳ Ｐゴシック" pitchFamily="34" charset="-128"/>
            </a:endParaRPr>
          </a:p>
          <a:p>
            <a:r>
              <a:rPr lang="en-GB" altLang="en-US" sz="2200" dirty="0" err="1" smtClean="0">
                <a:ea typeface="ＭＳ Ｐゴシック" pitchFamily="34" charset="-128"/>
              </a:rPr>
              <a:t>Canolbwyntio</a:t>
            </a:r>
            <a:r>
              <a:rPr lang="en-GB" altLang="en-US" sz="2200" dirty="0" smtClean="0">
                <a:ea typeface="ＭＳ Ｐゴシック" pitchFamily="34" charset="-128"/>
              </a:rPr>
              <a:t> </a:t>
            </a:r>
            <a:r>
              <a:rPr lang="en-GB" altLang="en-US" sz="2200" dirty="0" err="1" smtClean="0">
                <a:ea typeface="ＭＳ Ｐゴシック" pitchFamily="34" charset="-128"/>
              </a:rPr>
              <a:t>ar</a:t>
            </a:r>
            <a:r>
              <a:rPr lang="en-GB" altLang="en-US" sz="2200" dirty="0" smtClean="0">
                <a:ea typeface="ＭＳ Ｐゴシック" pitchFamily="34" charset="-128"/>
              </a:rPr>
              <a:t> </a:t>
            </a:r>
            <a:r>
              <a:rPr lang="en-GB" altLang="en-US" sz="2600" b="1" u="sng" dirty="0" err="1" smtClean="0">
                <a:ea typeface="ＭＳ Ｐゴシック" pitchFamily="34" charset="-128"/>
              </a:rPr>
              <a:t>ymddygiad</a:t>
            </a:r>
            <a:r>
              <a:rPr lang="en-GB" altLang="en-US" sz="2200" dirty="0" smtClean="0">
                <a:ea typeface="ＭＳ Ｐゴシック" pitchFamily="34" charset="-128"/>
              </a:rPr>
              <a:t> </a:t>
            </a:r>
            <a:r>
              <a:rPr lang="en-GB" altLang="en-US" sz="2200" dirty="0" err="1" smtClean="0">
                <a:ea typeface="ＭＳ Ｐゴシック" pitchFamily="34" charset="-128"/>
              </a:rPr>
              <a:t>pobl</a:t>
            </a:r>
            <a:r>
              <a:rPr lang="en-GB" altLang="en-US" sz="2200" dirty="0" smtClean="0">
                <a:ea typeface="ＭＳ Ｐゴシック" pitchFamily="34" charset="-128"/>
              </a:rPr>
              <a:t> </a:t>
            </a:r>
            <a:r>
              <a:rPr lang="en-GB" altLang="en-US" sz="2200" dirty="0" err="1" smtClean="0">
                <a:ea typeface="ＭＳ Ｐゴシック" pitchFamily="34" charset="-128"/>
              </a:rPr>
              <a:t>mewn</a:t>
            </a:r>
            <a:r>
              <a:rPr lang="en-GB" altLang="en-US" sz="2200" dirty="0" smtClean="0">
                <a:ea typeface="ＭＳ Ｐゴシック" pitchFamily="34" charset="-128"/>
              </a:rPr>
              <a:t> </a:t>
            </a:r>
            <a:r>
              <a:rPr lang="en-GB" altLang="en-US" sz="2200" dirty="0" err="1" smtClean="0">
                <a:ea typeface="ＭＳ Ｐゴシック" pitchFamily="34" charset="-128"/>
              </a:rPr>
              <a:t>tlodi</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hytrach</a:t>
            </a:r>
            <a:r>
              <a:rPr lang="en-GB" altLang="en-US" sz="2200" dirty="0" smtClean="0">
                <a:ea typeface="ＭＳ Ｐゴシック" pitchFamily="34" charset="-128"/>
              </a:rPr>
              <a:t> </a:t>
            </a:r>
            <a:r>
              <a:rPr lang="en-GB" altLang="en-US" sz="2200" dirty="0" err="1" smtClean="0">
                <a:ea typeface="ＭＳ Ｐゴシック" pitchFamily="34" charset="-128"/>
              </a:rPr>
              <a:t>na</a:t>
            </a:r>
            <a:r>
              <a:rPr lang="en-GB" altLang="en-US" sz="2200" dirty="0" smtClean="0">
                <a:ea typeface="ＭＳ Ｐゴシック" pitchFamily="34" charset="-128"/>
              </a:rPr>
              <a:t> </a:t>
            </a:r>
            <a:r>
              <a:rPr lang="en-GB" altLang="en-US" sz="2200" dirty="0" err="1" smtClean="0">
                <a:ea typeface="ＭＳ Ｐゴシック" pitchFamily="34" charset="-128"/>
              </a:rPr>
              <a:t>strwythurau</a:t>
            </a:r>
            <a:r>
              <a:rPr lang="en-GB" altLang="en-US" sz="2200" dirty="0" smtClean="0">
                <a:ea typeface="ＭＳ Ｐゴシック" pitchFamily="34" charset="-128"/>
              </a:rPr>
              <a:t> </a:t>
            </a:r>
            <a:r>
              <a:rPr lang="en-GB" altLang="en-US" sz="2200" dirty="0" err="1" smtClean="0">
                <a:ea typeface="ＭＳ Ｐゴシック" pitchFamily="34" charset="-128"/>
              </a:rPr>
              <a:t>cymdeithas</a:t>
            </a:r>
            <a:r>
              <a:rPr lang="en-GB" altLang="en-US" sz="2200" dirty="0" smtClean="0">
                <a:ea typeface="ＭＳ Ｐゴシック" pitchFamily="34" charset="-128"/>
              </a:rPr>
              <a:t> </a:t>
            </a:r>
            <a:r>
              <a:rPr lang="en-GB" altLang="en-US" sz="2200" dirty="0" err="1" smtClean="0">
                <a:ea typeface="ＭＳ Ｐゴシック" pitchFamily="34" charset="-128"/>
              </a:rPr>
              <a:t>gyfan</a:t>
            </a:r>
            <a:r>
              <a:rPr lang="en-GB" altLang="en-US" sz="2200" dirty="0" smtClean="0">
                <a:ea typeface="ＭＳ Ｐゴシック" pitchFamily="34" charset="-128"/>
              </a:rPr>
              <a:t>) </a:t>
            </a:r>
            <a:r>
              <a:rPr lang="en-GB" altLang="en-US" sz="2200" dirty="0" err="1" smtClean="0">
                <a:ea typeface="ＭＳ Ｐゴシック" pitchFamily="34" charset="-128"/>
              </a:rPr>
              <a:t>fel</a:t>
            </a:r>
            <a:r>
              <a:rPr lang="en-GB" altLang="en-US" sz="2200" dirty="0" smtClean="0">
                <a:ea typeface="ＭＳ Ｐゴシック" pitchFamily="34" charset="-128"/>
              </a:rPr>
              <a:t> </a:t>
            </a:r>
            <a:r>
              <a:rPr lang="en-GB" altLang="en-US" sz="2200" dirty="0" err="1" smtClean="0">
                <a:ea typeface="ＭＳ Ｐゴシック" pitchFamily="34" charset="-128"/>
              </a:rPr>
              <a:t>rheswm</a:t>
            </a:r>
            <a:r>
              <a:rPr lang="en-GB" altLang="en-US" sz="2200" dirty="0" smtClean="0">
                <a:ea typeface="ＭＳ Ｐゴシック" pitchFamily="34" charset="-128"/>
              </a:rPr>
              <a:t> </a:t>
            </a:r>
            <a:r>
              <a:rPr lang="en-GB" altLang="en-US" sz="2200" dirty="0" err="1" smtClean="0">
                <a:ea typeface="ＭＳ Ｐゴシック" pitchFamily="34" charset="-128"/>
              </a:rPr>
              <a:t>dros</a:t>
            </a:r>
            <a:r>
              <a:rPr lang="en-GB" altLang="en-US" sz="2200" dirty="0" smtClean="0">
                <a:ea typeface="ＭＳ Ｐゴシック" pitchFamily="34" charset="-128"/>
              </a:rPr>
              <a:t> </a:t>
            </a:r>
            <a:r>
              <a:rPr lang="en-GB" altLang="en-US" sz="2200" dirty="0" err="1" smtClean="0">
                <a:ea typeface="ＭＳ Ｐゴシック" pitchFamily="34" charset="-128"/>
              </a:rPr>
              <a:t>eu</a:t>
            </a:r>
            <a:r>
              <a:rPr lang="en-GB" altLang="en-US" sz="2200" dirty="0" smtClean="0">
                <a:ea typeface="ＭＳ Ｐゴシック" pitchFamily="34" charset="-128"/>
              </a:rPr>
              <a:t> </a:t>
            </a:r>
            <a:r>
              <a:rPr lang="en-GB" altLang="en-US" sz="2200" dirty="0" err="1" smtClean="0">
                <a:ea typeface="ＭＳ Ｐゴシック" pitchFamily="34" charset="-128"/>
              </a:rPr>
              <a:t>tlodi</a:t>
            </a:r>
            <a:endParaRPr lang="en-GB" altLang="en-US" sz="2200" dirty="0" smtClean="0">
              <a:ea typeface="ＭＳ Ｐゴシック" pitchFamily="34" charset="-128"/>
            </a:endParaRPr>
          </a:p>
          <a:p>
            <a:endParaRPr lang="en-GB" altLang="en-US" sz="2200" dirty="0" smtClean="0">
              <a:ea typeface="ＭＳ Ｐゴシック" pitchFamily="34" charset="-128"/>
            </a:endParaRPr>
          </a:p>
          <a:p>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awgrymu</a:t>
            </a:r>
            <a:r>
              <a:rPr lang="en-GB" altLang="en-US" sz="2200" dirty="0" smtClean="0">
                <a:ea typeface="ＭＳ Ｐゴシック" pitchFamily="34" charset="-128"/>
              </a:rPr>
              <a:t> bod </a:t>
            </a:r>
            <a:r>
              <a:rPr lang="en-GB" altLang="en-US" sz="2200" dirty="0" err="1" smtClean="0">
                <a:ea typeface="ＭＳ Ｐゴシック" pitchFamily="34" charset="-128"/>
              </a:rPr>
              <a:t>budd-daliadau</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ddrwg</a:t>
            </a:r>
            <a:r>
              <a:rPr lang="en-GB" altLang="en-US" sz="2200" dirty="0" smtClean="0">
                <a:ea typeface="ＭＳ Ｐゴシック" pitchFamily="34" charset="-128"/>
              </a:rPr>
              <a:t> ac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creu</a:t>
            </a:r>
            <a:r>
              <a:rPr lang="en-GB" altLang="en-US" sz="2200" dirty="0" smtClean="0">
                <a:ea typeface="ＭＳ Ｐゴシック" pitchFamily="34" charset="-128"/>
              </a:rPr>
              <a:t> </a:t>
            </a:r>
            <a:r>
              <a:rPr lang="en-GB" altLang="en-US" sz="2200" dirty="0" err="1" smtClean="0">
                <a:ea typeface="ＭＳ Ｐゴシック" pitchFamily="34" charset="-128"/>
              </a:rPr>
              <a:t>pobl</a:t>
            </a:r>
            <a:r>
              <a:rPr lang="en-GB" altLang="en-US" sz="2200" dirty="0" smtClean="0">
                <a:ea typeface="ＭＳ Ｐゴシック" pitchFamily="34" charset="-128"/>
              </a:rPr>
              <a:t> </a:t>
            </a:r>
            <a:r>
              <a:rPr lang="en-GB" altLang="en-US" sz="2200" dirty="0" err="1" smtClean="0">
                <a:ea typeface="ＭＳ Ｐゴシック" pitchFamily="34" charset="-128"/>
              </a:rPr>
              <a:t>sy’n</a:t>
            </a:r>
            <a:r>
              <a:rPr lang="en-GB" altLang="en-US" sz="2200" dirty="0" smtClean="0">
                <a:ea typeface="ＭＳ Ｐゴシック" pitchFamily="34" charset="-128"/>
              </a:rPr>
              <a:t> </a:t>
            </a:r>
            <a:r>
              <a:rPr lang="en-GB" altLang="en-US" sz="2200" dirty="0" err="1" smtClean="0">
                <a:ea typeface="ＭＳ Ｐゴシック" pitchFamily="34" charset="-128"/>
              </a:rPr>
              <a:t>ddibynnol</a:t>
            </a:r>
            <a:r>
              <a:rPr lang="en-GB" altLang="en-US" sz="2200" dirty="0" smtClean="0">
                <a:ea typeface="ＭＳ Ｐゴシック" pitchFamily="34" charset="-128"/>
              </a:rPr>
              <a:t> </a:t>
            </a:r>
            <a:r>
              <a:rPr lang="en-GB" altLang="en-US" sz="2200" dirty="0" err="1" smtClean="0">
                <a:ea typeface="ＭＳ Ｐゴシック" pitchFamily="34" charset="-128"/>
              </a:rPr>
              <a:t>ar</a:t>
            </a:r>
            <a:r>
              <a:rPr lang="en-GB" altLang="en-US" sz="2200" dirty="0" smtClean="0">
                <a:ea typeface="ＭＳ Ｐゴシック" pitchFamily="34" charset="-128"/>
              </a:rPr>
              <a:t> y </a:t>
            </a:r>
            <a:r>
              <a:rPr lang="en-GB" altLang="en-US" sz="2200" dirty="0" err="1" smtClean="0">
                <a:ea typeface="ＭＳ Ｐゴシック" pitchFamily="34" charset="-128"/>
              </a:rPr>
              <a:t>wladwriaeth</a:t>
            </a:r>
            <a:r>
              <a:rPr lang="en-GB" altLang="en-US" sz="2200" dirty="0" smtClean="0">
                <a:ea typeface="ＭＳ Ｐゴシック" pitchFamily="34" charset="-128"/>
              </a:rPr>
              <a:t>  </a:t>
            </a:r>
          </a:p>
          <a:p>
            <a:endParaRPr lang="en-GB" altLang="en-US" sz="2200" dirty="0" smtClean="0">
              <a:ea typeface="ＭＳ Ｐゴシック" pitchFamily="34" charset="-128"/>
            </a:endParaRPr>
          </a:p>
          <a:p>
            <a:endParaRPr lang="en-GB" altLang="en-US" sz="2200" dirty="0" smtClean="0">
              <a:ea typeface="ＭＳ Ｐゴシック" pitchFamily="34" charset="-128"/>
            </a:endParaRPr>
          </a:p>
        </p:txBody>
      </p:sp>
      <p:sp>
        <p:nvSpPr>
          <p:cNvPr id="21508" name="Content Placeholder 5"/>
          <p:cNvSpPr>
            <a:spLocks noGrp="1"/>
          </p:cNvSpPr>
          <p:nvPr>
            <p:ph sz="quarter" idx="4"/>
          </p:nvPr>
        </p:nvSpPr>
        <p:spPr>
          <a:xfrm>
            <a:off x="4645025" y="1376363"/>
            <a:ext cx="4041775" cy="5292997"/>
          </a:xfrm>
          <a:ln/>
          <a:extLst/>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sz="2200" i="1" dirty="0" smtClean="0">
                <a:ea typeface="ＭＳ Ｐゴシック" pitchFamily="34" charset="-128"/>
              </a:rPr>
              <a:t>Presents groups of people as the ‘underclass’ – culturally distinct from the ‘mainstream’</a:t>
            </a:r>
          </a:p>
          <a:p>
            <a:pPr>
              <a:spcBef>
                <a:spcPct val="0"/>
              </a:spcBef>
            </a:pPr>
            <a:endParaRPr lang="en-GB" altLang="en-US" sz="2200" i="1" dirty="0" smtClean="0">
              <a:ea typeface="ＭＳ Ｐゴシック" pitchFamily="34" charset="-128"/>
            </a:endParaRPr>
          </a:p>
          <a:p>
            <a:pPr>
              <a:spcBef>
                <a:spcPct val="0"/>
              </a:spcBef>
            </a:pPr>
            <a:r>
              <a:rPr lang="en-GB" altLang="en-US" sz="2200" i="1" dirty="0" smtClean="0">
                <a:ea typeface="ＭＳ Ｐゴシック" pitchFamily="34" charset="-128"/>
              </a:rPr>
              <a:t>Focuses on the </a:t>
            </a:r>
            <a:r>
              <a:rPr lang="en-GB" altLang="en-US" sz="2700" b="1" i="1" u="sng" dirty="0" smtClean="0">
                <a:ea typeface="ＭＳ Ｐゴシック" pitchFamily="34" charset="-128"/>
              </a:rPr>
              <a:t>behaviour</a:t>
            </a:r>
            <a:r>
              <a:rPr lang="en-GB" altLang="en-US" sz="2200" i="1" dirty="0" smtClean="0">
                <a:ea typeface="ＭＳ Ｐゴシック" pitchFamily="34" charset="-128"/>
              </a:rPr>
              <a:t> of the poor (rather than the structure of whole society) as the cause of their own poverty</a:t>
            </a:r>
          </a:p>
          <a:p>
            <a:pPr>
              <a:spcBef>
                <a:spcPct val="0"/>
              </a:spcBef>
            </a:pPr>
            <a:endParaRPr lang="en-GB" altLang="en-US" sz="2200" i="1" dirty="0" smtClean="0">
              <a:ea typeface="ＭＳ Ｐゴシック" pitchFamily="34" charset="-128"/>
            </a:endParaRPr>
          </a:p>
          <a:p>
            <a:pPr>
              <a:spcBef>
                <a:spcPct val="0"/>
              </a:spcBef>
            </a:pPr>
            <a:r>
              <a:rPr lang="en-GB" altLang="en-US" sz="2200" i="1" dirty="0" smtClean="0">
                <a:ea typeface="ＭＳ Ｐゴシック" pitchFamily="34" charset="-128"/>
              </a:rPr>
              <a:t>Implies benefits are bad and they create dependency on the state</a:t>
            </a:r>
          </a:p>
          <a:p>
            <a:pPr>
              <a:spcBef>
                <a:spcPct val="0"/>
              </a:spcBef>
            </a:pPr>
            <a:endParaRPr lang="en-GB" altLang="en-US" sz="2200" i="1" dirty="0" smtClean="0">
              <a:ea typeface="ＭＳ Ｐゴシック" pitchFamily="34" charset="-128"/>
            </a:endParaRPr>
          </a:p>
        </p:txBody>
      </p:sp>
    </p:spTree>
    <p:extLst>
      <p:ext uri="{BB962C8B-B14F-4D97-AF65-F5344CB8AC3E}">
        <p14:creationId xmlns:p14="http://schemas.microsoft.com/office/powerpoint/2010/main" val="7142148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smtClean="0">
                <a:solidFill>
                  <a:schemeClr val="accent1"/>
                </a:solidFill>
              </a:rPr>
              <a:t>MUD a </a:t>
            </a:r>
            <a:r>
              <a:rPr lang="en-GB" dirty="0" err="1" smtClean="0">
                <a:solidFill>
                  <a:schemeClr val="accent1"/>
                </a:solidFill>
              </a:rPr>
              <a:t>Rhyw</a:t>
            </a:r>
            <a:r>
              <a:rPr lang="en-GB" dirty="0" smtClean="0">
                <a:solidFill>
                  <a:schemeClr val="accent1"/>
                </a:solidFill>
              </a:rPr>
              <a:t/>
            </a:r>
            <a:br>
              <a:rPr lang="en-GB" dirty="0" smtClean="0">
                <a:solidFill>
                  <a:schemeClr val="accent1"/>
                </a:solidFill>
              </a:rPr>
            </a:br>
            <a:r>
              <a:rPr lang="en-GB" dirty="0" smtClean="0"/>
              <a:t>MUD and Gender</a:t>
            </a:r>
            <a:endParaRPr lang="en-GB" dirty="0"/>
          </a:p>
        </p:txBody>
      </p:sp>
      <p:sp>
        <p:nvSpPr>
          <p:cNvPr id="22531" name="Content Placeholder 4"/>
          <p:cNvSpPr>
            <a:spLocks noGrp="1"/>
          </p:cNvSpPr>
          <p:nvPr>
            <p:ph sz="quarter" idx="2"/>
          </p:nvPr>
        </p:nvSpPr>
        <p:spPr>
          <a:xfrm>
            <a:off x="467544" y="2132856"/>
            <a:ext cx="4040188" cy="3941763"/>
          </a:xfrm>
          <a:ln/>
          <a:extLst/>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sz="2200" dirty="0" smtClean="0">
                <a:ea typeface="ＭＳ Ｐゴシック" pitchFamily="34" charset="-128"/>
              </a:rPr>
              <a:t>Ni </a:t>
            </a:r>
            <a:r>
              <a:rPr lang="en-GB" altLang="en-US" sz="2200" dirty="0" err="1" smtClean="0">
                <a:ea typeface="ＭＳ Ｐゴシック" pitchFamily="34" charset="-128"/>
              </a:rPr>
              <a:t>chydnabyddir</a:t>
            </a:r>
            <a:r>
              <a:rPr lang="en-GB" altLang="en-US" sz="2200" dirty="0" smtClean="0">
                <a:ea typeface="ＭＳ Ｐゴシック" pitchFamily="34" charset="-128"/>
              </a:rPr>
              <a:t> </a:t>
            </a:r>
            <a:r>
              <a:rPr lang="en-GB" altLang="en-US" sz="2200" dirty="0" err="1" smtClean="0">
                <a:ea typeface="ＭＳ Ｐゴシック" pitchFamily="34" charset="-128"/>
              </a:rPr>
              <a:t>gwaith</a:t>
            </a:r>
            <a:r>
              <a:rPr lang="en-GB" altLang="en-US" sz="2200" dirty="0" smtClean="0">
                <a:ea typeface="ＭＳ Ｐゴシック" pitchFamily="34" charset="-128"/>
              </a:rPr>
              <a:t> di-</a:t>
            </a:r>
            <a:r>
              <a:rPr lang="en-GB" altLang="en-US" sz="2200" dirty="0" err="1" smtClean="0">
                <a:ea typeface="ＭＳ Ｐゴシック" pitchFamily="34" charset="-128"/>
              </a:rPr>
              <a:t>dâl</a:t>
            </a:r>
            <a:r>
              <a:rPr lang="en-GB" altLang="en-US" sz="2200" dirty="0" smtClean="0">
                <a:ea typeface="ＭＳ Ｐゴシック" pitchFamily="34" charset="-128"/>
              </a:rPr>
              <a:t>. </a:t>
            </a:r>
          </a:p>
          <a:p>
            <a:endParaRPr lang="en-GB" altLang="en-US" sz="2200" dirty="0" smtClean="0">
              <a:ea typeface="ＭＳ Ｐゴシック" pitchFamily="34" charset="-128"/>
            </a:endParaRPr>
          </a:p>
          <a:p>
            <a:r>
              <a:rPr lang="en-GB" altLang="en-US" sz="2200" dirty="0" err="1" smtClean="0">
                <a:ea typeface="ＭＳ Ｐゴシック" pitchFamily="34" charset="-128"/>
              </a:rPr>
              <a:t>Trafodaeth</a:t>
            </a:r>
            <a:r>
              <a:rPr lang="en-GB" altLang="en-US" sz="2200" dirty="0" smtClean="0">
                <a:ea typeface="ＭＳ Ｐゴシック" pitchFamily="34" charset="-128"/>
              </a:rPr>
              <a:t> am </a:t>
            </a:r>
            <a:r>
              <a:rPr lang="en-GB" altLang="en-US" sz="2200" dirty="0" err="1" smtClean="0">
                <a:ea typeface="ＭＳ Ｐゴシック" pitchFamily="34" charset="-128"/>
              </a:rPr>
              <a:t>ryw</a:t>
            </a:r>
            <a:r>
              <a:rPr lang="en-GB" altLang="en-US" sz="2200" dirty="0" smtClean="0">
                <a:ea typeface="ＭＳ Ｐゴシック" pitchFamily="34" charset="-128"/>
              </a:rPr>
              <a:t> – </a:t>
            </a:r>
            <a:r>
              <a:rPr lang="en-GB" altLang="en-US" sz="2200" dirty="0" err="1" smtClean="0">
                <a:ea typeface="ＭＳ Ｐゴシック" pitchFamily="34" charset="-128"/>
              </a:rPr>
              <a:t>mae</a:t>
            </a:r>
            <a:r>
              <a:rPr lang="en-GB" altLang="en-US" sz="2200" dirty="0" smtClean="0">
                <a:ea typeface="ＭＳ Ｐゴシック" pitchFamily="34" charset="-128"/>
              </a:rPr>
              <a:t> </a:t>
            </a:r>
            <a:r>
              <a:rPr lang="en-GB" altLang="en-US" sz="2200" dirty="0" err="1" smtClean="0">
                <a:ea typeface="ＭＳ Ｐゴシック" pitchFamily="34" charset="-128"/>
              </a:rPr>
              <a:t>dynion</a:t>
            </a:r>
            <a:r>
              <a:rPr lang="en-GB" altLang="en-US" sz="2200" dirty="0" smtClean="0">
                <a:ea typeface="ＭＳ Ｐゴシック" pitchFamily="34" charset="-128"/>
              </a:rPr>
              <a:t> </a:t>
            </a:r>
            <a:r>
              <a:rPr lang="en-GB" altLang="en-US" sz="2200" dirty="0" err="1" smtClean="0">
                <a:ea typeface="ＭＳ Ｐゴシック" pitchFamily="34" charset="-128"/>
              </a:rPr>
              <a:t>ifanc</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ddiog</a:t>
            </a:r>
            <a:r>
              <a:rPr lang="en-GB" altLang="en-US" sz="2200" dirty="0" smtClean="0">
                <a:ea typeface="ＭＳ Ｐゴシック" pitchFamily="34" charset="-128"/>
              </a:rPr>
              <a:t> ac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droseddwyr</a:t>
            </a:r>
            <a:r>
              <a:rPr lang="en-GB" altLang="en-US" sz="2200" dirty="0" smtClean="0">
                <a:ea typeface="ＭＳ Ｐゴシック" pitchFamily="34" charset="-128"/>
              </a:rPr>
              <a:t>; </a:t>
            </a:r>
            <a:r>
              <a:rPr lang="en-GB" altLang="en-US" sz="2200" dirty="0" err="1" smtClean="0">
                <a:ea typeface="ＭＳ Ｐゴシック" pitchFamily="34" charset="-128"/>
              </a:rPr>
              <a:t>rhifau</a:t>
            </a:r>
            <a:r>
              <a:rPr lang="en-GB" altLang="en-US" sz="2200" dirty="0" smtClean="0">
                <a:ea typeface="ＭＳ Ｐゴシック" pitchFamily="34" charset="-128"/>
              </a:rPr>
              <a:t> </a:t>
            </a:r>
            <a:r>
              <a:rPr lang="en-GB" altLang="en-US" sz="2200" dirty="0" err="1" smtClean="0">
                <a:ea typeface="ＭＳ Ｐゴシック" pitchFamily="34" charset="-128"/>
              </a:rPr>
              <a:t>mamau</a:t>
            </a:r>
            <a:r>
              <a:rPr lang="en-GB" altLang="en-US" sz="2200" dirty="0" smtClean="0">
                <a:ea typeface="ＭＳ Ｐゴシック" pitchFamily="34" charset="-128"/>
              </a:rPr>
              <a:t> </a:t>
            </a:r>
            <a:r>
              <a:rPr lang="en-GB" altLang="en-US" sz="2200" dirty="0" err="1" smtClean="0">
                <a:ea typeface="ＭＳ Ｐゴシック" pitchFamily="34" charset="-128"/>
              </a:rPr>
              <a:t>sengl</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codi</a:t>
            </a:r>
            <a:r>
              <a:rPr lang="en-GB" altLang="en-US" sz="2200" dirty="0" smtClean="0">
                <a:ea typeface="ＭＳ Ｐゴシック" pitchFamily="34" charset="-128"/>
              </a:rPr>
              <a:t>. </a:t>
            </a:r>
          </a:p>
          <a:p>
            <a:endParaRPr lang="en-GB" altLang="en-US" sz="2200" dirty="0" smtClean="0">
              <a:ea typeface="ＭＳ Ｐゴシック" pitchFamily="34" charset="-128"/>
            </a:endParaRPr>
          </a:p>
          <a:p>
            <a:r>
              <a:rPr lang="en-GB" altLang="en-US" sz="2200" dirty="0" smtClean="0">
                <a:ea typeface="ＭＳ Ｐゴシック" pitchFamily="34" charset="-128"/>
              </a:rPr>
              <a:t>Mae bod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ddibynnol</a:t>
            </a:r>
            <a:r>
              <a:rPr lang="en-GB" altLang="en-US" sz="2200" dirty="0" smtClean="0">
                <a:ea typeface="ＭＳ Ｐゴシック" pitchFamily="34" charset="-128"/>
              </a:rPr>
              <a:t> </a:t>
            </a:r>
            <a:r>
              <a:rPr lang="en-GB" altLang="en-US" sz="2200" dirty="0" err="1" smtClean="0">
                <a:ea typeface="ＭＳ Ｐゴシック" pitchFamily="34" charset="-128"/>
              </a:rPr>
              <a:t>ar</a:t>
            </a:r>
            <a:r>
              <a:rPr lang="en-GB" altLang="en-US" sz="2200" dirty="0" smtClean="0">
                <a:ea typeface="ＭＳ Ｐゴシック" pitchFamily="34" charset="-128"/>
              </a:rPr>
              <a:t>  y </a:t>
            </a:r>
            <a:r>
              <a:rPr lang="en-GB" altLang="en-US" sz="2200" dirty="0" err="1" smtClean="0">
                <a:ea typeface="ＭＳ Ｐゴシック" pitchFamily="34" charset="-128"/>
              </a:rPr>
              <a:t>wladwriaeth</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broblem</a:t>
            </a:r>
            <a:r>
              <a:rPr lang="en-GB" altLang="en-US" sz="2200" dirty="0" smtClean="0">
                <a:ea typeface="ＭＳ Ｐゴシック" pitchFamily="34" charset="-128"/>
              </a:rPr>
              <a:t> – </a:t>
            </a:r>
            <a:r>
              <a:rPr lang="en-GB" altLang="en-US" sz="2200" dirty="0" err="1" smtClean="0">
                <a:ea typeface="ＭＳ Ｐゴシック" pitchFamily="34" charset="-128"/>
              </a:rPr>
              <a:t>er</a:t>
            </a:r>
            <a:r>
              <a:rPr lang="en-GB" altLang="en-US" sz="2200" dirty="0" smtClean="0">
                <a:ea typeface="ＭＳ Ｐゴシック" pitchFamily="34" charset="-128"/>
              </a:rPr>
              <a:t> </a:t>
            </a:r>
            <a:r>
              <a:rPr lang="en-GB" altLang="en-US" sz="2200" dirty="0" err="1" smtClean="0">
                <a:ea typeface="ＭＳ Ｐゴシック" pitchFamily="34" charset="-128"/>
              </a:rPr>
              <a:t>nid</a:t>
            </a:r>
            <a:r>
              <a:rPr lang="en-GB" altLang="en-US" sz="2200" dirty="0" smtClean="0">
                <a:ea typeface="ＭＳ Ｐゴシック" pitchFamily="34" charset="-128"/>
              </a:rPr>
              <a:t> </a:t>
            </a:r>
            <a:r>
              <a:rPr lang="en-GB" altLang="en-US" sz="2200" dirty="0" err="1" smtClean="0">
                <a:ea typeface="ＭＳ Ｐゴシック" pitchFamily="34" charset="-128"/>
              </a:rPr>
              <a:t>yw</a:t>
            </a:r>
            <a:r>
              <a:rPr lang="en-GB" altLang="en-US" sz="2200" dirty="0" smtClean="0">
                <a:ea typeface="ＭＳ Ｐゴシック" pitchFamily="34" charset="-128"/>
              </a:rPr>
              <a:t> </a:t>
            </a:r>
            <a:r>
              <a:rPr lang="en-GB" altLang="en-US" sz="2200" dirty="0" err="1" smtClean="0">
                <a:ea typeface="ＭＳ Ｐゴシック" pitchFamily="34" charset="-128"/>
              </a:rPr>
              <a:t>hwn</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berthnasol</a:t>
            </a:r>
            <a:r>
              <a:rPr lang="en-GB" altLang="en-US" sz="2200" dirty="0" smtClean="0">
                <a:ea typeface="ＭＳ Ｐゴシック" pitchFamily="34" charset="-128"/>
              </a:rPr>
              <a:t> </a:t>
            </a:r>
            <a:r>
              <a:rPr lang="en-GB" altLang="en-US" sz="2200" dirty="0" err="1" smtClean="0">
                <a:ea typeface="ＭＳ Ｐゴシック" pitchFamily="34" charset="-128"/>
              </a:rPr>
              <a:t>i</a:t>
            </a:r>
            <a:r>
              <a:rPr lang="en-GB" altLang="en-US" sz="2200" dirty="0" smtClean="0">
                <a:ea typeface="ＭＳ Ｐゴシック" pitchFamily="34" charset="-128"/>
              </a:rPr>
              <a:t> </a:t>
            </a:r>
            <a:r>
              <a:rPr lang="en-GB" altLang="en-US" sz="2200" dirty="0" err="1" smtClean="0">
                <a:ea typeface="ＭＳ Ｐゴシック" pitchFamily="34" charset="-128"/>
              </a:rPr>
              <a:t>fenywod</a:t>
            </a:r>
            <a:r>
              <a:rPr lang="en-GB" altLang="en-US" sz="2200" dirty="0" smtClean="0">
                <a:ea typeface="ＭＳ Ｐゴシック" pitchFamily="34" charset="-128"/>
              </a:rPr>
              <a:t> </a:t>
            </a:r>
            <a:r>
              <a:rPr lang="en-GB" altLang="en-US" sz="2200" dirty="0" err="1" smtClean="0">
                <a:ea typeface="ＭＳ Ｐゴシック" pitchFamily="34" charset="-128"/>
              </a:rPr>
              <a:t>sy’n</a:t>
            </a:r>
            <a:r>
              <a:rPr lang="en-GB" altLang="en-US" sz="2200" dirty="0" smtClean="0">
                <a:ea typeface="ＭＳ Ｐゴシック" pitchFamily="34" charset="-128"/>
              </a:rPr>
              <a:t> </a:t>
            </a:r>
            <a:r>
              <a:rPr lang="en-GB" altLang="en-US" sz="2200" dirty="0" err="1" smtClean="0">
                <a:ea typeface="ＭＳ Ｐゴシック" pitchFamily="34" charset="-128"/>
              </a:rPr>
              <a:t>dibynnu</a:t>
            </a:r>
            <a:r>
              <a:rPr lang="en-GB" altLang="en-US" sz="2200" dirty="0" smtClean="0">
                <a:ea typeface="ＭＳ Ｐゴシック" pitchFamily="34" charset="-128"/>
              </a:rPr>
              <a:t> </a:t>
            </a:r>
            <a:r>
              <a:rPr lang="en-GB" altLang="en-US" sz="2200" dirty="0" err="1" smtClean="0">
                <a:ea typeface="ＭＳ Ｐゴシック" pitchFamily="34" charset="-128"/>
              </a:rPr>
              <a:t>ar</a:t>
            </a:r>
            <a:r>
              <a:rPr lang="en-GB" altLang="en-US" sz="2200" dirty="0" smtClean="0">
                <a:ea typeface="ＭＳ Ｐゴシック" pitchFamily="34" charset="-128"/>
              </a:rPr>
              <a:t> </a:t>
            </a:r>
            <a:r>
              <a:rPr lang="en-GB" altLang="en-US" sz="2200" dirty="0" err="1" smtClean="0">
                <a:ea typeface="ＭＳ Ｐゴシック" pitchFamily="34" charset="-128"/>
              </a:rPr>
              <a:t>ddynion</a:t>
            </a:r>
            <a:r>
              <a:rPr lang="en-GB" altLang="en-US" sz="2200" dirty="0" smtClean="0">
                <a:ea typeface="ＭＳ Ｐゴシック" pitchFamily="34" charset="-128"/>
              </a:rPr>
              <a:t> – </a:t>
            </a:r>
            <a:r>
              <a:rPr lang="en-GB" altLang="en-US" sz="2200" dirty="0" err="1" smtClean="0">
                <a:ea typeface="ＭＳ Ｐゴシック" pitchFamily="34" charset="-128"/>
              </a:rPr>
              <a:t>mae</a:t>
            </a:r>
            <a:r>
              <a:rPr lang="en-GB" altLang="en-US" sz="2200" dirty="0" smtClean="0">
                <a:ea typeface="ＭＳ Ｐゴシック" pitchFamily="34" charset="-128"/>
              </a:rPr>
              <a:t> </a:t>
            </a:r>
            <a:r>
              <a:rPr lang="en-GB" altLang="en-US" sz="2200" dirty="0" err="1" smtClean="0">
                <a:ea typeface="ＭＳ Ｐゴシック" pitchFamily="34" charset="-128"/>
              </a:rPr>
              <a:t>hwn</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cael</a:t>
            </a:r>
            <a:r>
              <a:rPr lang="en-GB" altLang="en-US" sz="2200" dirty="0" smtClean="0">
                <a:ea typeface="ＭＳ Ｐゴシック" pitchFamily="34" charset="-128"/>
              </a:rPr>
              <a:t> </a:t>
            </a:r>
            <a:r>
              <a:rPr lang="en-GB" altLang="en-US" sz="2200" dirty="0" err="1" smtClean="0">
                <a:ea typeface="ＭＳ Ｐゴシック" pitchFamily="34" charset="-128"/>
              </a:rPr>
              <a:t>ei</a:t>
            </a:r>
            <a:r>
              <a:rPr lang="en-GB" altLang="en-US" sz="2200" dirty="0" smtClean="0">
                <a:ea typeface="ＭＳ Ｐゴシック" pitchFamily="34" charset="-128"/>
              </a:rPr>
              <a:t> weld </a:t>
            </a:r>
            <a:r>
              <a:rPr lang="en-GB" altLang="en-US" sz="2200" dirty="0" err="1" smtClean="0">
                <a:ea typeface="ＭＳ Ｐゴシック" pitchFamily="34" charset="-128"/>
              </a:rPr>
              <a:t>fel</a:t>
            </a:r>
            <a:r>
              <a:rPr lang="en-GB" altLang="en-US" sz="2200" dirty="0" smtClean="0">
                <a:ea typeface="ＭＳ Ｐゴシック" pitchFamily="34" charset="-128"/>
              </a:rPr>
              <a:t> </a:t>
            </a:r>
            <a:r>
              <a:rPr lang="en-GB" altLang="en-US" sz="2200" dirty="0" err="1" smtClean="0">
                <a:ea typeface="ＭＳ Ｐゴシック" pitchFamily="34" charset="-128"/>
              </a:rPr>
              <a:t>rhywbeth</a:t>
            </a:r>
            <a:r>
              <a:rPr lang="en-GB" altLang="en-US" sz="2200" dirty="0" smtClean="0">
                <a:ea typeface="ＭＳ Ｐゴシック" pitchFamily="34" charset="-128"/>
              </a:rPr>
              <a:t> </a:t>
            </a:r>
            <a:r>
              <a:rPr lang="en-GB" altLang="en-US" sz="2200" dirty="0" err="1" smtClean="0">
                <a:ea typeface="ＭＳ Ｐゴシック" pitchFamily="34" charset="-128"/>
              </a:rPr>
              <a:t>da</a:t>
            </a:r>
            <a:r>
              <a:rPr lang="en-GB" altLang="en-US" sz="2200" dirty="0" smtClean="0">
                <a:ea typeface="ＭＳ Ｐゴシック" pitchFamily="34" charset="-128"/>
              </a:rPr>
              <a:t> (civilizing) </a:t>
            </a:r>
            <a:r>
              <a:rPr lang="en-GB" altLang="en-US" sz="2200" dirty="0" err="1" smtClean="0">
                <a:ea typeface="ＭＳ Ｐゴシック" pitchFamily="34" charset="-128"/>
              </a:rPr>
              <a:t>i</a:t>
            </a:r>
            <a:r>
              <a:rPr lang="en-GB" altLang="en-US" sz="2200" dirty="0" smtClean="0">
                <a:ea typeface="ＭＳ Ｐゴシック" pitchFamily="34" charset="-128"/>
              </a:rPr>
              <a:t>  </a:t>
            </a:r>
            <a:r>
              <a:rPr lang="en-GB" altLang="en-US" sz="2200" dirty="0" err="1" smtClean="0">
                <a:ea typeface="ＭＳ Ｐゴシック" pitchFamily="34" charset="-128"/>
              </a:rPr>
              <a:t>ddynion</a:t>
            </a:r>
            <a:r>
              <a:rPr lang="en-GB" altLang="en-US" sz="2200" dirty="0" smtClean="0">
                <a:ea typeface="ＭＳ Ｐゴシック" pitchFamily="34" charset="-128"/>
              </a:rPr>
              <a:t>. </a:t>
            </a:r>
          </a:p>
          <a:p>
            <a:endParaRPr lang="en-GB" altLang="en-US" sz="2200" dirty="0" smtClean="0">
              <a:ea typeface="ＭＳ Ｐゴシック" pitchFamily="34" charset="-128"/>
            </a:endParaRPr>
          </a:p>
        </p:txBody>
      </p:sp>
      <p:sp>
        <p:nvSpPr>
          <p:cNvPr id="22532" name="Content Placeholder 5"/>
          <p:cNvSpPr>
            <a:spLocks noGrp="1"/>
          </p:cNvSpPr>
          <p:nvPr>
            <p:ph sz="quarter" idx="4"/>
          </p:nvPr>
        </p:nvSpPr>
        <p:spPr>
          <a:xfrm>
            <a:off x="4788024" y="2132856"/>
            <a:ext cx="4041775" cy="3941763"/>
          </a:xfrm>
          <a:ln/>
          <a:extLst/>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spcBef>
                <a:spcPct val="0"/>
              </a:spcBef>
            </a:pPr>
            <a:r>
              <a:rPr lang="en-GB" altLang="en-US" i="1" dirty="0" smtClean="0">
                <a:ea typeface="ＭＳ Ｐゴシック" pitchFamily="34" charset="-128"/>
              </a:rPr>
              <a:t>Unpaid work is not acknowledged.</a:t>
            </a:r>
          </a:p>
          <a:p>
            <a:pPr>
              <a:spcBef>
                <a:spcPct val="0"/>
              </a:spcBef>
            </a:pPr>
            <a:endParaRPr lang="en-GB" altLang="en-US" i="1" dirty="0" smtClean="0">
              <a:ea typeface="ＭＳ Ｐゴシック" pitchFamily="34" charset="-128"/>
            </a:endParaRPr>
          </a:p>
          <a:p>
            <a:pPr>
              <a:spcBef>
                <a:spcPct val="0"/>
              </a:spcBef>
            </a:pPr>
            <a:r>
              <a:rPr lang="en-GB" altLang="en-US" i="1" dirty="0" smtClean="0">
                <a:ea typeface="ＭＳ Ｐゴシック" pitchFamily="34" charset="-128"/>
              </a:rPr>
              <a:t>Gendered discourse – men are idle, criminal; rise of the single mother.</a:t>
            </a:r>
          </a:p>
          <a:p>
            <a:pPr>
              <a:spcBef>
                <a:spcPct val="0"/>
              </a:spcBef>
            </a:pPr>
            <a:endParaRPr lang="en-GB" altLang="en-US" i="1" dirty="0" smtClean="0">
              <a:ea typeface="ＭＳ Ｐゴシック" pitchFamily="34" charset="-128"/>
            </a:endParaRPr>
          </a:p>
          <a:p>
            <a:pPr>
              <a:spcBef>
                <a:spcPct val="0"/>
              </a:spcBef>
            </a:pPr>
            <a:r>
              <a:rPr lang="en-GB" altLang="en-US" i="1" dirty="0" smtClean="0">
                <a:ea typeface="ＭＳ Ｐゴシック" pitchFamily="34" charset="-128"/>
              </a:rPr>
              <a:t>Dependency on state is a problem – but women and children being dependent on men is seen as ‘civilising’ for men. </a:t>
            </a:r>
          </a:p>
        </p:txBody>
      </p:sp>
    </p:spTree>
    <p:extLst>
      <p:ext uri="{BB962C8B-B14F-4D97-AF65-F5344CB8AC3E}">
        <p14:creationId xmlns:p14="http://schemas.microsoft.com/office/powerpoint/2010/main" val="18635423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smtClean="0">
                <a:solidFill>
                  <a:schemeClr val="accent1"/>
                </a:solidFill>
              </a:rPr>
              <a:t>MUD </a:t>
            </a:r>
            <a:r>
              <a:rPr lang="en-GB" dirty="0" err="1" smtClean="0">
                <a:solidFill>
                  <a:schemeClr val="accent1"/>
                </a:solidFill>
              </a:rPr>
              <a:t>a’r</a:t>
            </a:r>
            <a:r>
              <a:rPr lang="en-GB" dirty="0" smtClean="0">
                <a:solidFill>
                  <a:schemeClr val="accent1"/>
                </a:solidFill>
              </a:rPr>
              <a:t> </a:t>
            </a:r>
            <a:r>
              <a:rPr lang="en-GB" dirty="0" err="1">
                <a:solidFill>
                  <a:schemeClr val="accent1"/>
                </a:solidFill>
              </a:rPr>
              <a:t>C</a:t>
            </a:r>
            <a:r>
              <a:rPr lang="en-GB" dirty="0" err="1" smtClean="0">
                <a:solidFill>
                  <a:schemeClr val="accent1"/>
                </a:solidFill>
              </a:rPr>
              <a:t>yfryngau</a:t>
            </a:r>
            <a:r>
              <a:rPr lang="en-GB" dirty="0"/>
              <a:t/>
            </a:r>
            <a:br>
              <a:rPr lang="en-GB" dirty="0"/>
            </a:br>
            <a:r>
              <a:rPr lang="en-GB" dirty="0" smtClean="0"/>
              <a:t>MUD and the Media </a:t>
            </a:r>
            <a:endParaRPr lang="en-GB" dirty="0"/>
          </a:p>
        </p:txBody>
      </p:sp>
      <p:sp>
        <p:nvSpPr>
          <p:cNvPr id="23555" name="Content Placeholder 4"/>
          <p:cNvSpPr>
            <a:spLocks noGrp="1"/>
          </p:cNvSpPr>
          <p:nvPr>
            <p:ph sz="quarter" idx="2"/>
          </p:nvPr>
        </p:nvSpPr>
        <p:spPr>
          <a:xfrm>
            <a:off x="323528" y="1772816"/>
            <a:ext cx="4246562" cy="4608512"/>
          </a:xfrm>
          <a:ln/>
          <a:extLst/>
        </p:spPr>
        <p:style>
          <a:lnRef idx="2">
            <a:schemeClr val="accent5"/>
          </a:lnRef>
          <a:fillRef idx="1">
            <a:schemeClr val="lt1"/>
          </a:fillRef>
          <a:effectRef idx="0">
            <a:schemeClr val="accent5"/>
          </a:effectRef>
          <a:fontRef idx="minor">
            <a:schemeClr val="dk1"/>
          </a:fontRef>
        </p:style>
        <p:txBody>
          <a:bodyPr/>
          <a:lstStyle/>
          <a:p>
            <a:r>
              <a:rPr lang="en-GB" altLang="en-US" dirty="0" smtClean="0">
                <a:ea typeface="ＭＳ Ｐゴシック" pitchFamily="34" charset="-128"/>
                <a:hlinkClick r:id="rId3"/>
              </a:rPr>
              <a:t>Skint</a:t>
            </a:r>
            <a:endParaRPr lang="en-GB" altLang="en-US" dirty="0" smtClean="0">
              <a:ea typeface="ＭＳ Ｐゴシック" pitchFamily="34" charset="-128"/>
            </a:endParaRPr>
          </a:p>
          <a:p>
            <a:r>
              <a:rPr lang="en-GB" altLang="en-US" dirty="0" err="1" smtClean="0">
                <a:ea typeface="ＭＳ Ｐゴシック" pitchFamily="34" charset="-128"/>
              </a:rPr>
              <a:t>Gwyliwch</a:t>
            </a:r>
            <a:r>
              <a:rPr lang="en-GB" altLang="en-US" dirty="0" smtClean="0">
                <a:ea typeface="ＭＳ Ｐゴシック" pitchFamily="34" charset="-128"/>
              </a:rPr>
              <a:t> y clip – pa </a:t>
            </a:r>
            <a:r>
              <a:rPr lang="en-GB" altLang="en-US" dirty="0" err="1" smtClean="0">
                <a:ea typeface="ＭＳ Ｐゴシック" pitchFamily="34" charset="-128"/>
              </a:rPr>
              <a:t>ddelwedd</a:t>
            </a:r>
            <a:r>
              <a:rPr lang="en-GB" altLang="en-US" dirty="0" smtClean="0">
                <a:ea typeface="ＭＳ Ｐゴシック" pitchFamily="34" charset="-128"/>
              </a:rPr>
              <a:t> o </a:t>
            </a:r>
            <a:r>
              <a:rPr lang="en-GB" altLang="en-US" dirty="0" err="1" smtClean="0">
                <a:ea typeface="ＭＳ Ｐゴシック" pitchFamily="34" charset="-128"/>
              </a:rPr>
              <a:t>bobl</a:t>
            </a:r>
            <a:r>
              <a:rPr lang="en-GB" altLang="en-US" dirty="0" smtClean="0">
                <a:ea typeface="ＭＳ Ｐゴシック" pitchFamily="34" charset="-128"/>
              </a:rPr>
              <a:t> </a:t>
            </a:r>
            <a:r>
              <a:rPr lang="en-GB" altLang="en-US" dirty="0" err="1" smtClean="0">
                <a:ea typeface="ＭＳ Ｐゴシック" pitchFamily="34" charset="-128"/>
              </a:rPr>
              <a:t>sy’n</a:t>
            </a:r>
            <a:r>
              <a:rPr lang="en-GB" altLang="en-US" dirty="0" smtClean="0">
                <a:ea typeface="ＭＳ Ｐゴシック" pitchFamily="34" charset="-128"/>
              </a:rPr>
              <a:t> </a:t>
            </a:r>
            <a:r>
              <a:rPr lang="en-GB" altLang="en-US" dirty="0" err="1" smtClean="0">
                <a:ea typeface="ＭＳ Ｐゴシック" pitchFamily="34" charset="-128"/>
              </a:rPr>
              <a:t>derbyn</a:t>
            </a:r>
            <a:r>
              <a:rPr lang="en-GB" altLang="en-US" dirty="0" smtClean="0">
                <a:ea typeface="ＭＳ Ｐゴシック" pitchFamily="34" charset="-128"/>
              </a:rPr>
              <a:t> </a:t>
            </a:r>
            <a:r>
              <a:rPr lang="en-GB" altLang="en-US" dirty="0" err="1" smtClean="0">
                <a:ea typeface="ＭＳ Ｐゴシック" pitchFamily="34" charset="-128"/>
              </a:rPr>
              <a:t>budd-daliadau</a:t>
            </a:r>
            <a:r>
              <a:rPr lang="en-GB" altLang="en-US" dirty="0" smtClean="0">
                <a:ea typeface="ＭＳ Ｐゴシック" pitchFamily="34" charset="-128"/>
              </a:rPr>
              <a:t> a </a:t>
            </a:r>
            <a:r>
              <a:rPr lang="en-GB" altLang="en-US" dirty="0" err="1" smtClean="0">
                <a:ea typeface="ＭＳ Ｐゴシック" pitchFamily="34" charset="-128"/>
              </a:rPr>
              <a:t>geir</a:t>
            </a:r>
            <a:r>
              <a:rPr lang="en-GB" altLang="en-US" dirty="0" smtClean="0">
                <a:ea typeface="ＭＳ Ｐゴシック" pitchFamily="34" charset="-128"/>
              </a:rPr>
              <a:t> </a:t>
            </a:r>
            <a:r>
              <a:rPr lang="en-GB" altLang="en-US" dirty="0" err="1" smtClean="0">
                <a:ea typeface="ＭＳ Ｐゴシック" pitchFamily="34" charset="-128"/>
              </a:rPr>
              <a:t>yma</a:t>
            </a:r>
            <a:r>
              <a:rPr lang="en-GB" altLang="en-US" dirty="0" smtClean="0">
                <a:ea typeface="ＭＳ Ｐゴシック" pitchFamily="34" charset="-128"/>
              </a:rPr>
              <a:t>? </a:t>
            </a:r>
          </a:p>
          <a:p>
            <a:endParaRPr lang="en-GB" altLang="en-US" dirty="0" smtClean="0">
              <a:ea typeface="ＭＳ Ｐゴシック" pitchFamily="34" charset="-128"/>
            </a:endParaRPr>
          </a:p>
          <a:p>
            <a:r>
              <a:rPr lang="en-GB" altLang="en-US" dirty="0" smtClean="0">
                <a:ea typeface="ＭＳ Ｐゴシック" pitchFamily="34" charset="-128"/>
              </a:rPr>
              <a:t>Young, Dumb and Living Off Mum; Why don’t you speak English?; Nick and Margaret: We Pay your Benefits – </a:t>
            </a:r>
            <a:r>
              <a:rPr lang="en-GB" altLang="en-US" b="1" i="1" u="sng" dirty="0" err="1" smtClean="0">
                <a:ea typeface="ＭＳ Ｐゴシック" pitchFamily="34" charset="-128"/>
              </a:rPr>
              <a:t>Poblogrwydd</a:t>
            </a:r>
            <a:r>
              <a:rPr lang="en-GB" altLang="en-US" dirty="0" smtClean="0">
                <a:ea typeface="ＭＳ Ｐゴシック" pitchFamily="34" charset="-128"/>
              </a:rPr>
              <a:t> </a:t>
            </a:r>
            <a:r>
              <a:rPr lang="en-GB" altLang="en-US" b="1" i="1" u="sng" dirty="0" smtClean="0">
                <a:ea typeface="ＭＳ Ｐゴシック" pitchFamily="34" charset="-128"/>
              </a:rPr>
              <a:t>‘Poverty Porn’? </a:t>
            </a:r>
          </a:p>
          <a:p>
            <a:endParaRPr lang="en-GB" altLang="en-US" dirty="0" smtClean="0">
              <a:ea typeface="ＭＳ Ｐゴシック" pitchFamily="34" charset="-128"/>
            </a:endParaRPr>
          </a:p>
          <a:p>
            <a:endParaRPr lang="en-GB" altLang="en-US" dirty="0" smtClean="0">
              <a:ea typeface="ＭＳ Ｐゴシック" pitchFamily="34" charset="-128"/>
            </a:endParaRPr>
          </a:p>
        </p:txBody>
      </p:sp>
      <p:sp>
        <p:nvSpPr>
          <p:cNvPr id="6" name="Content Placeholder 5"/>
          <p:cNvSpPr>
            <a:spLocks noGrp="1"/>
          </p:cNvSpPr>
          <p:nvPr>
            <p:ph sz="quarter" idx="4"/>
          </p:nvPr>
        </p:nvSpPr>
        <p:spPr>
          <a:xfrm>
            <a:off x="4788024" y="1772816"/>
            <a:ext cx="4041775" cy="4608512"/>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i="1" dirty="0" smtClean="0">
                <a:hlinkClick r:id="rId3"/>
              </a:rPr>
              <a:t>Skint</a:t>
            </a:r>
            <a:endParaRPr lang="en-GB" i="1" dirty="0"/>
          </a:p>
          <a:p>
            <a:pPr>
              <a:defRPr/>
            </a:pPr>
            <a:r>
              <a:rPr lang="en-GB" i="1" dirty="0" smtClean="0"/>
              <a:t>Watch the clip – what view is portrayed of this benefit recipient? </a:t>
            </a:r>
          </a:p>
          <a:p>
            <a:pPr marL="109537" indent="0">
              <a:buFont typeface="Wingdings 3" pitchFamily="18" charset="2"/>
              <a:buNone/>
              <a:defRPr/>
            </a:pPr>
            <a:endParaRPr lang="en-GB" i="1" dirty="0" smtClean="0"/>
          </a:p>
          <a:p>
            <a:pPr>
              <a:defRPr/>
            </a:pPr>
            <a:r>
              <a:rPr lang="en-GB" i="1" dirty="0" smtClean="0"/>
              <a:t>Young, Dumb and Living Off Mum; Why don’t you speak English?; Nick and Margaret: We Pay your Benefits – </a:t>
            </a:r>
            <a:r>
              <a:rPr lang="en-GB" b="1" i="1" u="sng" dirty="0" smtClean="0"/>
              <a:t>The rise of ‘Poverty Porn’? </a:t>
            </a:r>
            <a:endParaRPr lang="en-GB" b="1" i="1" u="sng" dirty="0"/>
          </a:p>
        </p:txBody>
      </p:sp>
    </p:spTree>
    <p:extLst>
      <p:ext uri="{BB962C8B-B14F-4D97-AF65-F5344CB8AC3E}">
        <p14:creationId xmlns:p14="http://schemas.microsoft.com/office/powerpoint/2010/main" val="31754950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pPr algn="ctr">
              <a:defRPr/>
            </a:pPr>
            <a:r>
              <a:rPr lang="en-GB" sz="4100" dirty="0" smtClean="0">
                <a:solidFill>
                  <a:schemeClr val="tx2">
                    <a:lumMod val="60000"/>
                    <a:lumOff val="40000"/>
                  </a:schemeClr>
                </a:solidFill>
              </a:rPr>
              <a:t>SID – </a:t>
            </a:r>
            <a:r>
              <a:rPr lang="en-GB" sz="4100" dirty="0" err="1" smtClean="0">
                <a:solidFill>
                  <a:schemeClr val="tx2">
                    <a:lumMod val="60000"/>
                    <a:lumOff val="40000"/>
                  </a:schemeClr>
                </a:solidFill>
              </a:rPr>
              <a:t>Trafodaeth</a:t>
            </a:r>
            <a:r>
              <a:rPr lang="en-GB" sz="4100" dirty="0" smtClean="0">
                <a:solidFill>
                  <a:schemeClr val="tx2">
                    <a:lumMod val="60000"/>
                    <a:lumOff val="40000"/>
                  </a:schemeClr>
                </a:solidFill>
              </a:rPr>
              <a:t> </a:t>
            </a:r>
            <a:r>
              <a:rPr lang="en-GB" sz="4100" dirty="0" err="1" smtClean="0">
                <a:solidFill>
                  <a:schemeClr val="tx2">
                    <a:lumMod val="60000"/>
                    <a:lumOff val="40000"/>
                  </a:schemeClr>
                </a:solidFill>
              </a:rPr>
              <a:t>Integreiddio</a:t>
            </a:r>
            <a:r>
              <a:rPr lang="en-GB" sz="4100" dirty="0" smtClean="0">
                <a:solidFill>
                  <a:schemeClr val="tx2">
                    <a:lumMod val="60000"/>
                    <a:lumOff val="40000"/>
                  </a:schemeClr>
                </a:solidFill>
              </a:rPr>
              <a:t> </a:t>
            </a:r>
            <a:r>
              <a:rPr lang="en-GB" sz="4100" dirty="0" err="1" smtClean="0">
                <a:solidFill>
                  <a:schemeClr val="tx2">
                    <a:lumMod val="60000"/>
                    <a:lumOff val="40000"/>
                  </a:schemeClr>
                </a:solidFill>
              </a:rPr>
              <a:t>Cymdeithasol</a:t>
            </a:r>
            <a:r>
              <a:rPr lang="en-GB" dirty="0" smtClean="0"/>
              <a:t/>
            </a:r>
            <a:br>
              <a:rPr lang="en-GB" dirty="0" smtClean="0"/>
            </a:br>
            <a:r>
              <a:rPr lang="en-GB" dirty="0" smtClean="0"/>
              <a:t>SID - Social Integration Discourse </a:t>
            </a:r>
            <a:endParaRPr lang="en-GB" dirty="0"/>
          </a:p>
        </p:txBody>
      </p:sp>
      <p:sp>
        <p:nvSpPr>
          <p:cNvPr id="25603" name="Content Placeholder 4"/>
          <p:cNvSpPr>
            <a:spLocks noGrp="1"/>
          </p:cNvSpPr>
          <p:nvPr>
            <p:ph sz="quarter" idx="2"/>
          </p:nvPr>
        </p:nvSpPr>
        <p:spPr>
          <a:xfrm>
            <a:off x="457200" y="1444625"/>
            <a:ext cx="4040188" cy="4792687"/>
          </a:xfrm>
          <a:ln/>
          <a:extLst/>
        </p:spPr>
        <p:style>
          <a:lnRef idx="2">
            <a:schemeClr val="accent5"/>
          </a:lnRef>
          <a:fillRef idx="1">
            <a:schemeClr val="lt1"/>
          </a:fillRef>
          <a:effectRef idx="0">
            <a:schemeClr val="accent5"/>
          </a:effectRef>
          <a:fontRef idx="minor">
            <a:schemeClr val="dk1"/>
          </a:fontRef>
        </p:style>
        <p:txBody>
          <a:bodyPr>
            <a:normAutofit fontScale="92500"/>
          </a:bodyPr>
          <a:lstStyle/>
          <a:p>
            <a:r>
              <a:rPr lang="en-GB" altLang="en-US" sz="2200" dirty="0" err="1" smtClean="0">
                <a:ea typeface="ＭＳ Ｐゴシック" pitchFamily="34" charset="-128"/>
              </a:rPr>
              <a:t>Cyfyngu</a:t>
            </a:r>
            <a:r>
              <a:rPr lang="en-GB" altLang="en-US" sz="2200" dirty="0" smtClean="0">
                <a:ea typeface="ＭＳ Ｐゴシック" pitchFamily="34" charset="-128"/>
              </a:rPr>
              <a:t> </a:t>
            </a:r>
            <a:r>
              <a:rPr lang="en-GB" altLang="en-US" sz="2200" dirty="0" err="1" smtClean="0">
                <a:ea typeface="ＭＳ Ｐゴシック" pitchFamily="34" charset="-128"/>
              </a:rPr>
              <a:t>diffiniad</a:t>
            </a:r>
            <a:r>
              <a:rPr lang="en-GB" altLang="en-US" sz="2200" dirty="0" smtClean="0">
                <a:ea typeface="ＭＳ Ｐゴシック" pitchFamily="34" charset="-128"/>
              </a:rPr>
              <a:t> </a:t>
            </a:r>
            <a:r>
              <a:rPr lang="en-GB" altLang="en-US" sz="2200" dirty="0" err="1" smtClean="0">
                <a:ea typeface="ＭＳ Ｐゴシック" pitchFamily="34" charset="-128"/>
              </a:rPr>
              <a:t>eithrio</a:t>
            </a:r>
            <a:r>
              <a:rPr lang="en-GB" altLang="en-US" sz="2200" dirty="0" smtClean="0">
                <a:ea typeface="ＭＳ Ｐゴシック" pitchFamily="34" charset="-128"/>
              </a:rPr>
              <a:t>/</a:t>
            </a:r>
            <a:r>
              <a:rPr lang="en-GB" altLang="en-US" sz="2200" dirty="0" err="1" smtClean="0">
                <a:ea typeface="ＭＳ Ｐゴシック" pitchFamily="34" charset="-128"/>
              </a:rPr>
              <a:t>cynhwysiant</a:t>
            </a:r>
            <a:r>
              <a:rPr lang="en-GB" altLang="en-US" sz="2200" dirty="0" smtClean="0">
                <a:ea typeface="ＭＳ Ｐゴシック" pitchFamily="34" charset="-128"/>
              </a:rPr>
              <a:t> </a:t>
            </a:r>
            <a:r>
              <a:rPr lang="en-GB" altLang="en-US" sz="2200" dirty="0" err="1" smtClean="0">
                <a:ea typeface="ＭＳ Ｐゴシック" pitchFamily="34" charset="-128"/>
              </a:rPr>
              <a:t>i</a:t>
            </a:r>
            <a:r>
              <a:rPr lang="en-GB" altLang="en-US" sz="2200" dirty="0" smtClean="0">
                <a:ea typeface="ＭＳ Ｐゴシック" pitchFamily="34" charset="-128"/>
              </a:rPr>
              <a:t> </a:t>
            </a:r>
            <a:r>
              <a:rPr lang="en-GB" altLang="en-US" sz="2200" dirty="0" err="1" smtClean="0">
                <a:ea typeface="ＭＳ Ｐゴシック" pitchFamily="34" charset="-128"/>
              </a:rPr>
              <a:t>waith</a:t>
            </a:r>
            <a:r>
              <a:rPr lang="en-GB" altLang="en-US" sz="2200" dirty="0" smtClean="0">
                <a:ea typeface="ＭＳ Ｐゴシック" pitchFamily="34" charset="-128"/>
              </a:rPr>
              <a:t> </a:t>
            </a:r>
            <a:r>
              <a:rPr lang="en-GB" altLang="en-US" sz="2200" dirty="0" err="1" smtClean="0">
                <a:ea typeface="ＭＳ Ｐゴシック" pitchFamily="34" charset="-128"/>
              </a:rPr>
              <a:t>cyflogedig</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unig</a:t>
            </a:r>
            <a:r>
              <a:rPr lang="en-GB" altLang="en-US" sz="2200" dirty="0" smtClean="0">
                <a:ea typeface="ＭＳ Ｐゴシック" pitchFamily="34" charset="-128"/>
              </a:rPr>
              <a:t>.</a:t>
            </a:r>
          </a:p>
          <a:p>
            <a:r>
              <a:rPr lang="en-GB" altLang="en-US" sz="2200" dirty="0" err="1" smtClean="0">
                <a:ea typeface="ＭＳ Ｐゴシック" pitchFamily="34" charset="-128"/>
              </a:rPr>
              <a:t>Nid</a:t>
            </a:r>
            <a:r>
              <a:rPr lang="en-GB" altLang="en-US" sz="2200" dirty="0" smtClean="0">
                <a:ea typeface="ＭＳ Ｐゴシック" pitchFamily="34" charset="-128"/>
              </a:rPr>
              <a:t> </a:t>
            </a:r>
            <a:r>
              <a:rPr lang="en-GB" altLang="en-US" sz="2200" dirty="0" err="1" smtClean="0">
                <a:ea typeface="ＭＳ Ｐゴシック" pitchFamily="34" charset="-128"/>
              </a:rPr>
              <a:t>yw’n</a:t>
            </a:r>
            <a:r>
              <a:rPr lang="en-GB" altLang="en-US" sz="2200" dirty="0" smtClean="0">
                <a:ea typeface="ＭＳ Ｐゴシック" pitchFamily="34" charset="-128"/>
              </a:rPr>
              <a:t> </a:t>
            </a:r>
            <a:r>
              <a:rPr lang="en-GB" altLang="en-US" sz="2200" dirty="0" err="1" smtClean="0">
                <a:ea typeface="ＭＳ Ｐゴシック" pitchFamily="34" charset="-128"/>
              </a:rPr>
              <a:t>ymchwilio</a:t>
            </a:r>
            <a:r>
              <a:rPr lang="en-GB" altLang="en-US" sz="2200" dirty="0" smtClean="0">
                <a:ea typeface="ＭＳ Ｐゴシック" pitchFamily="34" charset="-128"/>
              </a:rPr>
              <a:t> </a:t>
            </a:r>
            <a:r>
              <a:rPr lang="en-GB" altLang="en-US" sz="2200" dirty="0" err="1" smtClean="0">
                <a:ea typeface="ＭＳ Ｐゴシック" pitchFamily="34" charset="-128"/>
              </a:rPr>
              <a:t>pam</a:t>
            </a:r>
            <a:r>
              <a:rPr lang="en-GB" altLang="en-US" sz="2200" dirty="0" smtClean="0">
                <a:ea typeface="ＭＳ Ｐゴシック" pitchFamily="34" charset="-128"/>
              </a:rPr>
              <a:t> </a:t>
            </a:r>
            <a:r>
              <a:rPr lang="en-GB" altLang="en-US" sz="2200" dirty="0" err="1" smtClean="0">
                <a:ea typeface="ＭＳ Ｐゴシック" pitchFamily="34" charset="-128"/>
              </a:rPr>
              <a:t>bod</a:t>
            </a:r>
            <a:r>
              <a:rPr lang="en-GB" altLang="en-US" sz="2200" dirty="0" smtClean="0">
                <a:ea typeface="ＭＳ Ｐゴシック" pitchFamily="34" charset="-128"/>
              </a:rPr>
              <a:t> </a:t>
            </a:r>
            <a:r>
              <a:rPr lang="en-GB" altLang="en-US" sz="2200" dirty="0" err="1" smtClean="0">
                <a:ea typeface="ＭＳ Ｐゴシック" pitchFamily="34" charset="-128"/>
              </a:rPr>
              <a:t>pobl</a:t>
            </a:r>
            <a:r>
              <a:rPr lang="en-GB" altLang="en-US" sz="2200" dirty="0" smtClean="0">
                <a:ea typeface="ＭＳ Ｐゴシック" pitchFamily="34" charset="-128"/>
              </a:rPr>
              <a:t> </a:t>
            </a:r>
            <a:r>
              <a:rPr lang="en-GB" altLang="en-US" sz="2200" dirty="0" err="1" smtClean="0">
                <a:ea typeface="ＭＳ Ｐゴシック" pitchFamily="34" charset="-128"/>
              </a:rPr>
              <a:t>ddi-waith</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dlawd</a:t>
            </a:r>
            <a:r>
              <a:rPr lang="en-GB" altLang="en-US" sz="2200" dirty="0" smtClean="0">
                <a:ea typeface="ＭＳ Ｐゴシック" pitchFamily="34" charset="-128"/>
              </a:rPr>
              <a:t> (</a:t>
            </a:r>
            <a:r>
              <a:rPr lang="en-GB" altLang="en-US" sz="2200" dirty="0" err="1" smtClean="0">
                <a:ea typeface="ＭＳ Ｐゴシック" pitchFamily="34" charset="-128"/>
              </a:rPr>
              <a:t>h.y</a:t>
            </a:r>
            <a:r>
              <a:rPr lang="en-GB" altLang="en-US" sz="2200" dirty="0" smtClean="0">
                <a:ea typeface="ＭＳ Ｐゴシック" pitchFamily="34" charset="-128"/>
              </a:rPr>
              <a:t>. </a:t>
            </a:r>
            <a:r>
              <a:rPr lang="en-GB" altLang="en-US" sz="2200" dirty="0" err="1" smtClean="0">
                <a:ea typeface="ＭＳ Ｐゴシック" pitchFamily="34" charset="-128"/>
              </a:rPr>
              <a:t>anwybyddu</a:t>
            </a:r>
            <a:r>
              <a:rPr lang="en-GB" altLang="en-US" sz="2200" dirty="0" smtClean="0">
                <a:ea typeface="ＭＳ Ｐゴシック" pitchFamily="34" charset="-128"/>
              </a:rPr>
              <a:t> </a:t>
            </a:r>
            <a:r>
              <a:rPr lang="en-GB" altLang="en-US" sz="2200" dirty="0" err="1" smtClean="0">
                <a:ea typeface="ＭＳ Ｐゴシック" pitchFamily="34" charset="-128"/>
              </a:rPr>
              <a:t>rôl</a:t>
            </a:r>
            <a:r>
              <a:rPr lang="en-GB" altLang="en-US" sz="2200" dirty="0" smtClean="0">
                <a:ea typeface="ＭＳ Ｐゴシック" pitchFamily="34" charset="-128"/>
              </a:rPr>
              <a:t> </a:t>
            </a:r>
            <a:r>
              <a:rPr lang="en-GB" altLang="en-US" sz="2200" dirty="0" err="1" smtClean="0">
                <a:ea typeface="ＭＳ Ｐゴシック" pitchFamily="34" charset="-128"/>
              </a:rPr>
              <a:t>budd-daliadau</a:t>
            </a:r>
            <a:r>
              <a:rPr lang="en-GB" altLang="en-US" sz="2200" dirty="0" smtClean="0">
                <a:ea typeface="ＭＳ Ｐゴシック" pitchFamily="34" charset="-128"/>
              </a:rPr>
              <a:t>)</a:t>
            </a:r>
          </a:p>
          <a:p>
            <a:r>
              <a:rPr lang="en-GB" altLang="en-US" sz="2200" dirty="0" err="1" smtClean="0">
                <a:ea typeface="ＭＳ Ｐゴシック" pitchFamily="34" charset="-128"/>
              </a:rPr>
              <a:t>Diffyg</a:t>
            </a:r>
            <a:r>
              <a:rPr lang="en-GB" altLang="en-US" sz="2200" dirty="0" smtClean="0">
                <a:ea typeface="ＭＳ Ｐゴシック" pitchFamily="34" charset="-128"/>
              </a:rPr>
              <a:t> </a:t>
            </a:r>
            <a:r>
              <a:rPr lang="en-GB" altLang="en-US" sz="2200" dirty="0" err="1" smtClean="0">
                <a:ea typeface="ＭＳ Ｐゴシック" pitchFamily="34" charset="-128"/>
              </a:rPr>
              <a:t>ffocws</a:t>
            </a:r>
            <a:r>
              <a:rPr lang="en-GB" altLang="en-US" sz="2200" dirty="0" smtClean="0">
                <a:ea typeface="ＭＳ Ｐゴシック" pitchFamily="34" charset="-128"/>
              </a:rPr>
              <a:t> </a:t>
            </a:r>
            <a:r>
              <a:rPr lang="en-GB" altLang="en-US" sz="2200" dirty="0" err="1" smtClean="0">
                <a:ea typeface="ＭＳ Ｐゴシック" pitchFamily="34" charset="-128"/>
              </a:rPr>
              <a:t>ar</a:t>
            </a:r>
            <a:r>
              <a:rPr lang="en-GB" altLang="en-US" sz="2200" dirty="0" smtClean="0">
                <a:ea typeface="ＭＳ Ｐゴシック" pitchFamily="34" charset="-128"/>
              </a:rPr>
              <a:t> yr </a:t>
            </a:r>
            <a:r>
              <a:rPr lang="en-GB" altLang="en-US" sz="2200" dirty="0" err="1" smtClean="0">
                <a:ea typeface="ＭＳ Ｐゴシック" pitchFamily="34" charset="-128"/>
              </a:rPr>
              <a:t>anghyfartaledd</a:t>
            </a:r>
            <a:r>
              <a:rPr lang="en-GB" altLang="en-US" sz="2200" dirty="0" smtClean="0">
                <a:ea typeface="ＭＳ Ｐゴシック" pitchFamily="34" charset="-128"/>
              </a:rPr>
              <a:t> </a:t>
            </a:r>
            <a:r>
              <a:rPr lang="en-GB" altLang="en-US" sz="2200" dirty="0" err="1" smtClean="0">
                <a:ea typeface="ＭＳ Ｐゴシック" pitchFamily="34" charset="-128"/>
              </a:rPr>
              <a:t>rhwng</a:t>
            </a:r>
            <a:r>
              <a:rPr lang="en-GB" altLang="en-US" sz="2200" dirty="0" smtClean="0">
                <a:ea typeface="ＭＳ Ｐゴシック" pitchFamily="34" charset="-128"/>
              </a:rPr>
              <a:t> </a:t>
            </a:r>
            <a:r>
              <a:rPr lang="en-GB" altLang="en-US" sz="2200" dirty="0" err="1" smtClean="0">
                <a:ea typeface="ＭＳ Ｐゴシック" pitchFamily="34" charset="-128"/>
              </a:rPr>
              <a:t>gweithwyr</a:t>
            </a:r>
            <a:r>
              <a:rPr lang="en-GB" altLang="en-US" sz="2200" dirty="0" smtClean="0">
                <a:ea typeface="ＭＳ Ｐゴシック" pitchFamily="34" charset="-128"/>
              </a:rPr>
              <a:t> </a:t>
            </a:r>
            <a:r>
              <a:rPr lang="en-GB" altLang="en-US" sz="2200" dirty="0" err="1" smtClean="0">
                <a:ea typeface="ＭＳ Ｐゴシック" pitchFamily="34" charset="-128"/>
              </a:rPr>
              <a:t>cyflogedig</a:t>
            </a:r>
            <a:r>
              <a:rPr lang="en-GB" altLang="en-US" sz="2200" dirty="0" smtClean="0">
                <a:ea typeface="ＭＳ Ｐゴシック" pitchFamily="34" charset="-128"/>
              </a:rPr>
              <a:t> (</a:t>
            </a:r>
            <a:r>
              <a:rPr lang="en-GB" altLang="en-US" sz="2200" dirty="0" err="1" smtClean="0">
                <a:ea typeface="ＭＳ Ｐゴシック" pitchFamily="34" charset="-128"/>
              </a:rPr>
              <a:t>tlodi</a:t>
            </a:r>
            <a:r>
              <a:rPr lang="en-GB" altLang="en-US" sz="2200" dirty="0" smtClean="0">
                <a:ea typeface="ＭＳ Ｐゴシック" pitchFamily="34" charset="-128"/>
              </a:rPr>
              <a:t> </a:t>
            </a:r>
            <a:r>
              <a:rPr lang="en-GB" altLang="en-US" sz="2200" dirty="0" err="1" smtClean="0">
                <a:ea typeface="ＭＳ Ｐゴシック" pitchFamily="34" charset="-128"/>
              </a:rPr>
              <a:t>mewn</a:t>
            </a:r>
            <a:r>
              <a:rPr lang="en-GB" altLang="en-US" sz="2200" dirty="0" smtClean="0">
                <a:ea typeface="ＭＳ Ｐゴシック" pitchFamily="34" charset="-128"/>
              </a:rPr>
              <a:t> </a:t>
            </a:r>
            <a:r>
              <a:rPr lang="en-GB" altLang="en-US" sz="2200" dirty="0" err="1" smtClean="0">
                <a:ea typeface="ＭＳ Ｐゴシック" pitchFamily="34" charset="-128"/>
              </a:rPr>
              <a:t>gwaith</a:t>
            </a:r>
            <a:r>
              <a:rPr lang="en-GB" altLang="en-US" sz="2200" dirty="0" smtClean="0">
                <a:ea typeface="ＭＳ Ｐゴシック" pitchFamily="34" charset="-128"/>
              </a:rPr>
              <a:t>; </a:t>
            </a:r>
            <a:r>
              <a:rPr lang="en-GB" altLang="en-US" sz="2200" dirty="0" err="1" smtClean="0">
                <a:ea typeface="ＭＳ Ｐゴシック" pitchFamily="34" charset="-128"/>
              </a:rPr>
              <a:t>gwaith</a:t>
            </a:r>
            <a:r>
              <a:rPr lang="en-GB" altLang="en-US" sz="2200" dirty="0" smtClean="0">
                <a:ea typeface="ＭＳ Ｐゴシック" pitchFamily="34" charset="-128"/>
              </a:rPr>
              <a:t> </a:t>
            </a:r>
            <a:r>
              <a:rPr lang="en-GB" altLang="en-US" sz="2200" dirty="0" err="1" smtClean="0">
                <a:ea typeface="ＭＳ Ｐゴシック" pitchFamily="34" charset="-128"/>
              </a:rPr>
              <a:t>di-dâl</a:t>
            </a:r>
            <a:r>
              <a:rPr lang="en-GB" altLang="en-US" sz="2200" dirty="0" smtClean="0">
                <a:ea typeface="ＭＳ Ｐゴシック" pitchFamily="34" charset="-128"/>
              </a:rPr>
              <a:t>; </a:t>
            </a:r>
            <a:r>
              <a:rPr lang="en-GB" altLang="en-US" sz="2200" dirty="0" err="1" smtClean="0">
                <a:ea typeface="ＭＳ Ｐゴシック" pitchFamily="34" charset="-128"/>
              </a:rPr>
              <a:t>gwaith</a:t>
            </a:r>
            <a:r>
              <a:rPr lang="en-GB" altLang="en-US" sz="2200" dirty="0" smtClean="0">
                <a:ea typeface="ＭＳ Ｐゴシック" pitchFamily="34" charset="-128"/>
              </a:rPr>
              <a:t> </a:t>
            </a:r>
            <a:r>
              <a:rPr lang="en-GB" altLang="en-US" sz="2200" dirty="0" err="1" smtClean="0">
                <a:ea typeface="ＭＳ Ｐゴシック" pitchFamily="34" charset="-128"/>
              </a:rPr>
              <a:t>tâl</a:t>
            </a:r>
            <a:r>
              <a:rPr lang="en-GB" altLang="en-US" sz="2200" dirty="0" smtClean="0">
                <a:ea typeface="ＭＳ Ｐゴシック" pitchFamily="34" charset="-128"/>
              </a:rPr>
              <a:t> </a:t>
            </a:r>
            <a:r>
              <a:rPr lang="en-GB" altLang="en-US" sz="2200" dirty="0" err="1" smtClean="0">
                <a:ea typeface="ＭＳ Ｐゴシック" pitchFamily="34" charset="-128"/>
              </a:rPr>
              <a:t>isel</a:t>
            </a:r>
            <a:r>
              <a:rPr lang="en-GB" altLang="en-US" sz="2200" dirty="0" smtClean="0">
                <a:ea typeface="ＭＳ Ｐゴシック" pitchFamily="34" charset="-128"/>
              </a:rPr>
              <a:t>). </a:t>
            </a:r>
          </a:p>
          <a:p>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anffafrio</a:t>
            </a:r>
            <a:r>
              <a:rPr lang="en-GB" altLang="en-US" sz="2200" dirty="0" smtClean="0">
                <a:ea typeface="ＭＳ Ｐゴシック" pitchFamily="34" charset="-128"/>
              </a:rPr>
              <a:t> </a:t>
            </a:r>
            <a:r>
              <a:rPr lang="en-GB" altLang="en-US" sz="2200" dirty="0" err="1" smtClean="0">
                <a:ea typeface="ＭＳ Ｐゴシック" pitchFamily="34" charset="-128"/>
              </a:rPr>
              <a:t>menywod</a:t>
            </a:r>
            <a:r>
              <a:rPr lang="en-GB" altLang="en-US" sz="2200" dirty="0" smtClean="0">
                <a:ea typeface="ＭＳ Ｐゴシック" pitchFamily="34" charset="-128"/>
              </a:rPr>
              <a:t> (</a:t>
            </a:r>
            <a:r>
              <a:rPr lang="en-GB" altLang="en-US" sz="2200" dirty="0" err="1" smtClean="0">
                <a:ea typeface="ＭＳ Ｐゴシック" pitchFamily="34" charset="-128"/>
              </a:rPr>
              <a:t>sydd</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gyffredinol</a:t>
            </a:r>
            <a:r>
              <a:rPr lang="en-GB" altLang="en-US" sz="2200" dirty="0" smtClean="0">
                <a:ea typeface="ＭＳ Ｐゴシック" pitchFamily="34" charset="-128"/>
              </a:rPr>
              <a:t> </a:t>
            </a:r>
            <a:r>
              <a:rPr lang="en-GB" altLang="en-US" sz="2200" dirty="0" err="1" smtClean="0">
                <a:ea typeface="ＭＳ Ｐゴシック" pitchFamily="34" charset="-128"/>
              </a:rPr>
              <a:t>yn</a:t>
            </a:r>
            <a:r>
              <a:rPr lang="en-GB" altLang="en-US" sz="2200" dirty="0" smtClean="0">
                <a:ea typeface="ＭＳ Ｐゴシック" pitchFamily="34" charset="-128"/>
              </a:rPr>
              <a:t> </a:t>
            </a:r>
            <a:r>
              <a:rPr lang="en-GB" altLang="en-US" sz="2200" dirty="0" err="1" smtClean="0">
                <a:ea typeface="ＭＳ Ｐゴシック" pitchFamily="34" charset="-128"/>
              </a:rPr>
              <a:t>cael</a:t>
            </a:r>
            <a:r>
              <a:rPr lang="en-GB" altLang="en-US" sz="2200" dirty="0" smtClean="0">
                <a:ea typeface="ＭＳ Ｐゴシック" pitchFamily="34" charset="-128"/>
              </a:rPr>
              <a:t> </a:t>
            </a:r>
            <a:r>
              <a:rPr lang="en-GB" altLang="en-US" sz="2200" dirty="0" err="1" smtClean="0">
                <a:ea typeface="ＭＳ Ｐゴシック" pitchFamily="34" charset="-128"/>
              </a:rPr>
              <a:t>cyflog</a:t>
            </a:r>
            <a:r>
              <a:rPr lang="en-GB" altLang="en-US" sz="2200" dirty="0" smtClean="0">
                <a:ea typeface="ＭＳ Ｐゴシック" pitchFamily="34" charset="-128"/>
              </a:rPr>
              <a:t> is </a:t>
            </a:r>
            <a:r>
              <a:rPr lang="en-GB" altLang="en-US" sz="2200" dirty="0" err="1" smtClean="0">
                <a:ea typeface="ＭＳ Ｐゴシック" pitchFamily="34" charset="-128"/>
              </a:rPr>
              <a:t>na</a:t>
            </a:r>
            <a:r>
              <a:rPr lang="en-GB" altLang="en-US" sz="2200" dirty="0" smtClean="0">
                <a:ea typeface="ＭＳ Ｐゴシック" pitchFamily="34" charset="-128"/>
              </a:rPr>
              <a:t> </a:t>
            </a:r>
            <a:r>
              <a:rPr lang="en-GB" altLang="en-US" sz="2200" dirty="0" err="1" smtClean="0">
                <a:ea typeface="ＭＳ Ｐゴシック" pitchFamily="34" charset="-128"/>
              </a:rPr>
              <a:t>dynion</a:t>
            </a:r>
            <a:r>
              <a:rPr lang="en-GB" altLang="en-US" sz="2200" dirty="0" smtClean="0">
                <a:ea typeface="ＭＳ Ｐゴシック" pitchFamily="34" charset="-128"/>
              </a:rPr>
              <a:t>) </a:t>
            </a:r>
            <a:r>
              <a:rPr lang="en-GB" altLang="en-US" sz="2200" dirty="0" err="1" smtClean="0">
                <a:ea typeface="ＭＳ Ｐゴシック" pitchFamily="34" charset="-128"/>
              </a:rPr>
              <a:t>mewn</a:t>
            </a:r>
            <a:r>
              <a:rPr lang="en-GB" altLang="en-US" sz="2200" dirty="0" smtClean="0">
                <a:ea typeface="ＭＳ Ｐゴシック" pitchFamily="34" charset="-128"/>
              </a:rPr>
              <a:t> </a:t>
            </a:r>
            <a:r>
              <a:rPr lang="en-GB" altLang="en-US" sz="2200" dirty="0" err="1" smtClean="0">
                <a:ea typeface="ＭＳ Ｐゴシック" pitchFamily="34" charset="-128"/>
              </a:rPr>
              <a:t>gwaith</a:t>
            </a:r>
            <a:r>
              <a:rPr lang="en-GB" altLang="en-US" sz="2200" dirty="0" smtClean="0">
                <a:ea typeface="ＭＳ Ｐゴシック" pitchFamily="34" charset="-128"/>
              </a:rPr>
              <a:t> </a:t>
            </a:r>
            <a:r>
              <a:rPr lang="en-GB" altLang="en-US" sz="2200" dirty="0" err="1" smtClean="0">
                <a:ea typeface="ＭＳ Ｐゴシック" pitchFamily="34" charset="-128"/>
              </a:rPr>
              <a:t>cyflog</a:t>
            </a:r>
            <a:r>
              <a:rPr lang="en-GB" altLang="en-US" sz="2200" dirty="0" smtClean="0">
                <a:ea typeface="ＭＳ Ｐゴシック" pitchFamily="34" charset="-128"/>
              </a:rPr>
              <a:t> </a:t>
            </a:r>
            <a:r>
              <a:rPr lang="en-GB" altLang="en-US" sz="2200" dirty="0" err="1" smtClean="0">
                <a:ea typeface="ＭＳ Ｐゴシック" pitchFamily="34" charset="-128"/>
              </a:rPr>
              <a:t>isel</a:t>
            </a:r>
            <a:r>
              <a:rPr lang="en-GB" altLang="en-US" sz="2200" dirty="0" smtClean="0">
                <a:ea typeface="ＭＳ Ｐゴシック" pitchFamily="34" charset="-128"/>
              </a:rPr>
              <a:t>. </a:t>
            </a:r>
          </a:p>
          <a:p>
            <a:endParaRPr lang="en-GB" altLang="en-US" sz="2200" dirty="0" smtClean="0">
              <a:ea typeface="ＭＳ Ｐゴシック" pitchFamily="34" charset="-128"/>
            </a:endParaRPr>
          </a:p>
        </p:txBody>
      </p:sp>
      <p:sp>
        <p:nvSpPr>
          <p:cNvPr id="25604" name="Content Placeholder 5"/>
          <p:cNvSpPr>
            <a:spLocks noGrp="1"/>
          </p:cNvSpPr>
          <p:nvPr>
            <p:ph sz="quarter" idx="4"/>
          </p:nvPr>
        </p:nvSpPr>
        <p:spPr>
          <a:xfrm>
            <a:off x="4645025" y="1444625"/>
            <a:ext cx="4041775" cy="4792687"/>
          </a:xfrm>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sz="2000" i="1" dirty="0" smtClean="0">
                <a:ea typeface="ＭＳ Ｐゴシック" pitchFamily="34" charset="-128"/>
              </a:rPr>
              <a:t>Narrows the definition of social exclusion/inclusion to just paid work </a:t>
            </a:r>
          </a:p>
          <a:p>
            <a:pPr>
              <a:spcBef>
                <a:spcPct val="0"/>
              </a:spcBef>
            </a:pPr>
            <a:r>
              <a:rPr lang="en-GB" altLang="en-US" sz="2000" i="1" dirty="0" smtClean="0">
                <a:ea typeface="ＭＳ Ｐゴシック" pitchFamily="34" charset="-128"/>
              </a:rPr>
              <a:t>Doesn’t explore why people who aren’t employed are consigned to poverty (i.e. doesn’t acknowledge the role of benefits). </a:t>
            </a:r>
          </a:p>
          <a:p>
            <a:pPr>
              <a:spcBef>
                <a:spcPct val="0"/>
              </a:spcBef>
            </a:pPr>
            <a:r>
              <a:rPr lang="en-GB" altLang="en-US" sz="2000" i="1" dirty="0" smtClean="0">
                <a:ea typeface="ＭＳ Ｐゴシック" pitchFamily="34" charset="-128"/>
              </a:rPr>
              <a:t>Lack of focus on the inequalities between paid workers (in-work poverty; unpaid work; low paid work). </a:t>
            </a:r>
          </a:p>
          <a:p>
            <a:pPr>
              <a:spcBef>
                <a:spcPct val="0"/>
              </a:spcBef>
            </a:pPr>
            <a:r>
              <a:rPr lang="en-GB" altLang="en-US" sz="2000" i="1" dirty="0" smtClean="0">
                <a:ea typeface="ＭＳ Ｐゴシック" pitchFamily="34" charset="-128"/>
              </a:rPr>
              <a:t>Disfavours women (who are generally paid less than men) in low paid jobs. </a:t>
            </a:r>
          </a:p>
          <a:p>
            <a:pPr>
              <a:spcBef>
                <a:spcPct val="0"/>
              </a:spcBef>
            </a:pPr>
            <a:endParaRPr lang="en-GB" altLang="en-US" sz="2000" dirty="0" smtClean="0">
              <a:ea typeface="ＭＳ Ｐゴシック" pitchFamily="34" charset="-128"/>
            </a:endParaRPr>
          </a:p>
        </p:txBody>
      </p:sp>
    </p:spTree>
    <p:extLst>
      <p:ext uri="{BB962C8B-B14F-4D97-AF65-F5344CB8AC3E}">
        <p14:creationId xmlns:p14="http://schemas.microsoft.com/office/powerpoint/2010/main" val="9550046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smtClean="0">
                <a:solidFill>
                  <a:schemeClr val="tx2">
                    <a:lumMod val="60000"/>
                    <a:lumOff val="40000"/>
                  </a:schemeClr>
                </a:solidFill>
              </a:rPr>
              <a:t>SID – </a:t>
            </a:r>
            <a:r>
              <a:rPr lang="en-GB" dirty="0" err="1" smtClean="0">
                <a:solidFill>
                  <a:schemeClr val="tx2">
                    <a:lumMod val="60000"/>
                    <a:lumOff val="40000"/>
                  </a:schemeClr>
                </a:solidFill>
              </a:rPr>
              <a:t>Datrysiad</a:t>
            </a:r>
            <a:r>
              <a:rPr lang="en-GB" dirty="0" smtClean="0">
                <a:solidFill>
                  <a:schemeClr val="tx2">
                    <a:lumMod val="60000"/>
                    <a:lumOff val="40000"/>
                  </a:schemeClr>
                </a:solidFill>
              </a:rPr>
              <a:t>?</a:t>
            </a:r>
            <a:r>
              <a:rPr lang="en-GB" dirty="0" smtClean="0"/>
              <a:t/>
            </a:r>
            <a:br>
              <a:rPr lang="en-GB" dirty="0" smtClean="0"/>
            </a:br>
            <a:r>
              <a:rPr lang="en-GB" dirty="0" err="1" smtClean="0"/>
              <a:t>SID</a:t>
            </a:r>
            <a:r>
              <a:rPr lang="en-GB" dirty="0" smtClean="0"/>
              <a:t> Solutions? </a:t>
            </a:r>
            <a:endParaRPr lang="en-GB" dirty="0"/>
          </a:p>
        </p:txBody>
      </p:sp>
      <p:sp>
        <p:nvSpPr>
          <p:cNvPr id="26629" name="Content Placeholder 4"/>
          <p:cNvSpPr>
            <a:spLocks noGrp="1"/>
          </p:cNvSpPr>
          <p:nvPr>
            <p:ph sz="quarter" idx="2"/>
          </p:nvPr>
        </p:nvSpPr>
        <p:spPr>
          <a:xfrm>
            <a:off x="457200" y="1773238"/>
            <a:ext cx="4040188" cy="3613150"/>
          </a:xfrm>
          <a:ln/>
          <a:extLst/>
        </p:spPr>
        <p:style>
          <a:lnRef idx="2">
            <a:schemeClr val="accent5"/>
          </a:lnRef>
          <a:fillRef idx="1">
            <a:schemeClr val="lt1"/>
          </a:fillRef>
          <a:effectRef idx="0">
            <a:schemeClr val="accent5"/>
          </a:effectRef>
          <a:fontRef idx="minor">
            <a:schemeClr val="dk1"/>
          </a:fontRef>
        </p:style>
        <p:txBody>
          <a:bodyPr/>
          <a:lstStyle/>
          <a:p>
            <a:r>
              <a:rPr lang="en-GB" altLang="en-US" dirty="0" err="1" smtClean="0">
                <a:ea typeface="ＭＳ Ｐゴシック" pitchFamily="34" charset="-128"/>
              </a:rPr>
              <a:t>Gellir</a:t>
            </a:r>
            <a:r>
              <a:rPr lang="en-GB" altLang="en-US" dirty="0" smtClean="0">
                <a:ea typeface="ＭＳ Ｐゴシック" pitchFamily="34" charset="-128"/>
              </a:rPr>
              <a:t> </a:t>
            </a:r>
            <a:r>
              <a:rPr lang="en-GB" altLang="en-US" dirty="0" err="1" smtClean="0">
                <a:ea typeface="ＭＳ Ｐゴシック" pitchFamily="34" charset="-128"/>
              </a:rPr>
              <a:t>datrys</a:t>
            </a:r>
            <a:r>
              <a:rPr lang="en-GB" altLang="en-US" dirty="0" smtClean="0">
                <a:ea typeface="ＭＳ Ｐゴシック" pitchFamily="34" charset="-128"/>
              </a:rPr>
              <a:t> </a:t>
            </a:r>
            <a:r>
              <a:rPr lang="en-GB" altLang="en-US" dirty="0" err="1" smtClean="0">
                <a:ea typeface="ＭＳ Ｐゴシック" pitchFamily="34" charset="-128"/>
              </a:rPr>
              <a:t>tlodi</a:t>
            </a:r>
            <a:r>
              <a:rPr lang="en-GB" altLang="en-US" dirty="0" smtClean="0">
                <a:ea typeface="ＭＳ Ｐゴシック" pitchFamily="34" charset="-128"/>
              </a:rPr>
              <a:t> </a:t>
            </a:r>
            <a:r>
              <a:rPr lang="en-GB" altLang="en-US" dirty="0" err="1" smtClean="0">
                <a:ea typeface="ＭＳ Ｐゴシック" pitchFamily="34" charset="-128"/>
              </a:rPr>
              <a:t>trwy</a:t>
            </a:r>
            <a:r>
              <a:rPr lang="en-GB" altLang="en-US" dirty="0" smtClean="0">
                <a:ea typeface="ＭＳ Ｐゴシック" pitchFamily="34" charset="-128"/>
              </a:rPr>
              <a:t> </a:t>
            </a:r>
            <a:r>
              <a:rPr lang="en-GB" altLang="en-US" dirty="0" err="1" smtClean="0">
                <a:ea typeface="ＭＳ Ｐゴシック" pitchFamily="34" charset="-128"/>
              </a:rPr>
              <a:t>waith</a:t>
            </a:r>
            <a:r>
              <a:rPr lang="en-GB" altLang="en-US" dirty="0" smtClean="0">
                <a:ea typeface="ＭＳ Ｐゴシック" pitchFamily="34" charset="-128"/>
              </a:rPr>
              <a:t> </a:t>
            </a:r>
            <a:r>
              <a:rPr lang="en-GB" altLang="en-US" dirty="0" err="1" smtClean="0">
                <a:ea typeface="ＭＳ Ｐゴシック" pitchFamily="34" charset="-128"/>
              </a:rPr>
              <a:t>sy’n</a:t>
            </a:r>
            <a:r>
              <a:rPr lang="en-GB" altLang="en-US" dirty="0" smtClean="0">
                <a:ea typeface="ＭＳ Ｐゴシック" pitchFamily="34" charset="-128"/>
              </a:rPr>
              <a:t> </a:t>
            </a:r>
            <a:r>
              <a:rPr lang="en-GB" altLang="en-US" dirty="0" err="1" smtClean="0">
                <a:ea typeface="ＭＳ Ｐゴシック" pitchFamily="34" charset="-128"/>
              </a:rPr>
              <a:t>talu</a:t>
            </a:r>
            <a:r>
              <a:rPr lang="en-GB" altLang="en-US" dirty="0" smtClean="0">
                <a:ea typeface="ＭＳ Ｐゴシック" pitchFamily="34" charset="-128"/>
              </a:rPr>
              <a:t>.</a:t>
            </a:r>
          </a:p>
          <a:p>
            <a:endParaRPr lang="en-GB" altLang="en-US" dirty="0" smtClean="0">
              <a:ea typeface="ＭＳ Ｐゴシック" pitchFamily="34" charset="-128"/>
            </a:endParaRPr>
          </a:p>
          <a:p>
            <a:r>
              <a:rPr lang="en-GB" altLang="en-US" dirty="0" smtClean="0">
                <a:ea typeface="ＭＳ Ｐゴシック" pitchFamily="34" charset="-128"/>
              </a:rPr>
              <a:t>Mae </a:t>
            </a:r>
            <a:r>
              <a:rPr lang="en-GB" altLang="en-US" dirty="0" err="1" smtClean="0">
                <a:ea typeface="ＭＳ Ｐゴシック" pitchFamily="34" charset="-128"/>
              </a:rPr>
              <a:t>cynhwysiant</a:t>
            </a:r>
            <a:r>
              <a:rPr lang="en-GB" altLang="en-US" dirty="0" smtClean="0">
                <a:ea typeface="ＭＳ Ｐゴシック" pitchFamily="34" charset="-128"/>
              </a:rPr>
              <a:t> </a:t>
            </a:r>
            <a:r>
              <a:rPr lang="en-GB" altLang="en-US" dirty="0" err="1" smtClean="0">
                <a:ea typeface="ＭＳ Ｐゴシック" pitchFamily="34" charset="-128"/>
              </a:rPr>
              <a:t>yn</a:t>
            </a:r>
            <a:r>
              <a:rPr lang="en-GB" altLang="en-US" dirty="0" smtClean="0">
                <a:ea typeface="ＭＳ Ｐゴシック" pitchFamily="34" charset="-128"/>
              </a:rPr>
              <a:t> </a:t>
            </a:r>
            <a:r>
              <a:rPr lang="en-GB" altLang="en-US" dirty="0" err="1" smtClean="0">
                <a:ea typeface="ＭＳ Ｐゴシック" pitchFamily="34" charset="-128"/>
              </a:rPr>
              <a:t>cael</a:t>
            </a:r>
            <a:r>
              <a:rPr lang="en-GB" altLang="en-US" dirty="0" smtClean="0">
                <a:ea typeface="ＭＳ Ｐゴシック" pitchFamily="34" charset="-128"/>
              </a:rPr>
              <a:t> </a:t>
            </a:r>
            <a:r>
              <a:rPr lang="en-GB" altLang="en-US" dirty="0" err="1" smtClean="0">
                <a:ea typeface="ＭＳ Ｐゴシック" pitchFamily="34" charset="-128"/>
              </a:rPr>
              <a:t>ei</a:t>
            </a:r>
            <a:r>
              <a:rPr lang="en-GB" altLang="en-US" dirty="0" smtClean="0">
                <a:ea typeface="ＭＳ Ｐゴシック" pitchFamily="34" charset="-128"/>
              </a:rPr>
              <a:t> </a:t>
            </a:r>
            <a:r>
              <a:rPr lang="en-GB" altLang="en-US" dirty="0" err="1" smtClean="0">
                <a:ea typeface="ＭＳ Ｐゴシック" pitchFamily="34" charset="-128"/>
              </a:rPr>
              <a:t>gyflawni</a:t>
            </a:r>
            <a:r>
              <a:rPr lang="en-GB" altLang="en-US" dirty="0" smtClean="0">
                <a:ea typeface="ＭＳ Ｐゴシック" pitchFamily="34" charset="-128"/>
              </a:rPr>
              <a:t> </a:t>
            </a:r>
            <a:r>
              <a:rPr lang="en-GB" altLang="en-US" dirty="0" err="1" smtClean="0">
                <a:ea typeface="ＭＳ Ｐゴシック" pitchFamily="34" charset="-128"/>
              </a:rPr>
              <a:t>trwy</a:t>
            </a:r>
            <a:r>
              <a:rPr lang="en-GB" altLang="en-US" dirty="0" smtClean="0">
                <a:ea typeface="ＭＳ Ｐゴシック" pitchFamily="34" charset="-128"/>
              </a:rPr>
              <a:t> </a:t>
            </a:r>
            <a:r>
              <a:rPr lang="en-GB" altLang="en-US" dirty="0" err="1" smtClean="0">
                <a:ea typeface="ＭＳ Ｐゴシック" pitchFamily="34" charset="-128"/>
              </a:rPr>
              <a:t>waith</a:t>
            </a:r>
            <a:r>
              <a:rPr lang="en-GB" altLang="en-US" dirty="0" smtClean="0">
                <a:ea typeface="ＭＳ Ｐゴシック" pitchFamily="34" charset="-128"/>
              </a:rPr>
              <a:t> </a:t>
            </a:r>
            <a:r>
              <a:rPr lang="en-GB" altLang="en-US" dirty="0" err="1" smtClean="0">
                <a:ea typeface="ＭＳ Ｐゴシック" pitchFamily="34" charset="-128"/>
              </a:rPr>
              <a:t>sy’n</a:t>
            </a:r>
            <a:r>
              <a:rPr lang="en-GB" altLang="en-US" dirty="0" smtClean="0">
                <a:ea typeface="ＭＳ Ｐゴシック" pitchFamily="34" charset="-128"/>
              </a:rPr>
              <a:t> </a:t>
            </a:r>
            <a:r>
              <a:rPr lang="en-GB" altLang="en-US" dirty="0" err="1" smtClean="0">
                <a:ea typeface="ＭＳ Ｐゴシック" pitchFamily="34" charset="-128"/>
              </a:rPr>
              <a:t>talu</a:t>
            </a:r>
            <a:r>
              <a:rPr lang="en-GB" altLang="en-US" dirty="0" smtClean="0">
                <a:ea typeface="ＭＳ Ｐゴシック" pitchFamily="34" charset="-128"/>
              </a:rPr>
              <a:t>. </a:t>
            </a:r>
          </a:p>
          <a:p>
            <a:endParaRPr lang="en-GB" altLang="en-US" dirty="0" smtClean="0">
              <a:ea typeface="ＭＳ Ｐゴシック" pitchFamily="34" charset="-128"/>
            </a:endParaRPr>
          </a:p>
        </p:txBody>
      </p:sp>
      <p:sp>
        <p:nvSpPr>
          <p:cNvPr id="6" name="Content Placeholder 5"/>
          <p:cNvSpPr>
            <a:spLocks noGrp="1"/>
          </p:cNvSpPr>
          <p:nvPr>
            <p:ph sz="quarter" idx="4"/>
          </p:nvPr>
        </p:nvSpPr>
        <p:spPr>
          <a:xfrm>
            <a:off x="4645025" y="1773238"/>
            <a:ext cx="4041775" cy="3613150"/>
          </a:xfrm>
        </p:spPr>
        <p:style>
          <a:lnRef idx="2">
            <a:schemeClr val="accent2"/>
          </a:lnRef>
          <a:fillRef idx="1">
            <a:schemeClr val="lt1"/>
          </a:fillRef>
          <a:effectRef idx="0">
            <a:schemeClr val="accent2"/>
          </a:effectRef>
          <a:fontRef idx="minor">
            <a:schemeClr val="dk1"/>
          </a:fontRef>
        </p:style>
        <p:txBody>
          <a:bodyPr/>
          <a:lstStyle/>
          <a:p>
            <a:pPr>
              <a:defRPr/>
            </a:pPr>
            <a:r>
              <a:rPr lang="en-GB" i="1" dirty="0" smtClean="0"/>
              <a:t>Poverty (along with its accompanying issues) can be solved by paid work. </a:t>
            </a:r>
          </a:p>
          <a:p>
            <a:pPr marL="109537" indent="0">
              <a:buFont typeface="Wingdings 3" pitchFamily="18" charset="2"/>
              <a:buNone/>
              <a:defRPr/>
            </a:pPr>
            <a:endParaRPr lang="en-GB" i="1" dirty="0" smtClean="0"/>
          </a:p>
          <a:p>
            <a:pPr>
              <a:defRPr/>
            </a:pPr>
            <a:r>
              <a:rPr lang="en-GB" i="1" dirty="0" smtClean="0"/>
              <a:t>Inclusion is achieved through paid work. </a:t>
            </a:r>
          </a:p>
          <a:p>
            <a:pPr>
              <a:defRPr/>
            </a:pPr>
            <a:endParaRPr lang="en-GB" i="1" dirty="0"/>
          </a:p>
        </p:txBody>
      </p:sp>
    </p:spTree>
    <p:extLst>
      <p:ext uri="{BB962C8B-B14F-4D97-AF65-F5344CB8AC3E}">
        <p14:creationId xmlns:p14="http://schemas.microsoft.com/office/powerpoint/2010/main" val="10802339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solidFill>
                  <a:schemeClr val="accent1"/>
                </a:solidFill>
              </a:rPr>
              <a:t>Ble</a:t>
            </a:r>
            <a:r>
              <a:rPr lang="en-GB" dirty="0" smtClean="0">
                <a:solidFill>
                  <a:schemeClr val="accent1"/>
                </a:solidFill>
              </a:rPr>
              <a:t> </a:t>
            </a:r>
            <a:r>
              <a:rPr lang="en-GB" dirty="0" err="1" smtClean="0">
                <a:solidFill>
                  <a:schemeClr val="accent1"/>
                </a:solidFill>
              </a:rPr>
              <a:t>ydyn</a:t>
            </a:r>
            <a:r>
              <a:rPr lang="en-GB" dirty="0" smtClean="0">
                <a:solidFill>
                  <a:schemeClr val="accent1"/>
                </a:solidFill>
              </a:rPr>
              <a:t> </a:t>
            </a:r>
            <a:r>
              <a:rPr lang="en-GB" dirty="0" err="1" smtClean="0">
                <a:solidFill>
                  <a:schemeClr val="accent1"/>
                </a:solidFill>
              </a:rPr>
              <a:t>ni</a:t>
            </a:r>
            <a:r>
              <a:rPr lang="en-GB" dirty="0" smtClean="0">
                <a:solidFill>
                  <a:schemeClr val="accent1"/>
                </a:solidFill>
              </a:rPr>
              <a:t> </a:t>
            </a:r>
            <a:r>
              <a:rPr lang="en-GB" dirty="0" err="1" smtClean="0">
                <a:solidFill>
                  <a:schemeClr val="accent1"/>
                </a:solidFill>
              </a:rPr>
              <a:t>nawr</a:t>
            </a:r>
            <a:r>
              <a:rPr lang="en-GB" dirty="0" smtClean="0">
                <a:solidFill>
                  <a:schemeClr val="accent1"/>
                </a:solidFill>
              </a:rPr>
              <a:t>?</a:t>
            </a:r>
            <a:br>
              <a:rPr lang="en-GB" dirty="0" smtClean="0">
                <a:solidFill>
                  <a:schemeClr val="accent1"/>
                </a:solidFill>
              </a:rPr>
            </a:br>
            <a:r>
              <a:rPr lang="en-GB" dirty="0" smtClean="0"/>
              <a:t>Where are we now? </a:t>
            </a:r>
            <a:endParaRPr lang="en-GB" dirty="0"/>
          </a:p>
        </p:txBody>
      </p:sp>
      <p:sp>
        <p:nvSpPr>
          <p:cNvPr id="5" name="Content Placeholder 4"/>
          <p:cNvSpPr>
            <a:spLocks noGrp="1"/>
          </p:cNvSpPr>
          <p:nvPr>
            <p:ph sz="quarter" idx="2"/>
          </p:nvPr>
        </p:nvSpPr>
        <p:spPr>
          <a:xfrm>
            <a:off x="395536" y="1628800"/>
            <a:ext cx="4040187" cy="4968552"/>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a:defRPr/>
            </a:pPr>
            <a:r>
              <a:rPr lang="en-GB" sz="2900" dirty="0" err="1" smtClean="0"/>
              <a:t>Trafodwch</a:t>
            </a:r>
            <a:r>
              <a:rPr lang="en-GB" sz="2900" dirty="0" smtClean="0"/>
              <a:t>:</a:t>
            </a:r>
          </a:p>
          <a:p>
            <a:pPr lvl="1">
              <a:defRPr/>
            </a:pPr>
            <a:r>
              <a:rPr lang="en-GB" sz="2900" dirty="0" smtClean="0"/>
              <a:t>Os </a:t>
            </a:r>
            <a:r>
              <a:rPr lang="en-GB" sz="2900" dirty="0" err="1"/>
              <a:t>diffyg</a:t>
            </a:r>
            <a:r>
              <a:rPr lang="en-GB" sz="2900" dirty="0"/>
              <a:t> </a:t>
            </a:r>
            <a:r>
              <a:rPr lang="en-GB" sz="2900" dirty="0" err="1"/>
              <a:t>arian</a:t>
            </a:r>
            <a:r>
              <a:rPr lang="en-GB" sz="2900" dirty="0"/>
              <a:t> </a:t>
            </a:r>
            <a:r>
              <a:rPr lang="en-GB" sz="2900" dirty="0" err="1"/>
              <a:t>yw</a:t>
            </a:r>
            <a:r>
              <a:rPr lang="en-GB" sz="2900" dirty="0"/>
              <a:t> RED, </a:t>
            </a:r>
            <a:r>
              <a:rPr lang="en-GB" sz="2900" dirty="0" err="1"/>
              <a:t>diffyg</a:t>
            </a:r>
            <a:r>
              <a:rPr lang="en-GB" sz="2900" dirty="0"/>
              <a:t> </a:t>
            </a:r>
            <a:r>
              <a:rPr lang="en-GB" sz="2900" dirty="0" err="1"/>
              <a:t>moesau</a:t>
            </a:r>
            <a:r>
              <a:rPr lang="en-GB" sz="2900" dirty="0"/>
              <a:t> </a:t>
            </a:r>
            <a:r>
              <a:rPr lang="en-GB" sz="2900" dirty="0" err="1"/>
              <a:t>yw</a:t>
            </a:r>
            <a:r>
              <a:rPr lang="en-GB" sz="2900" dirty="0"/>
              <a:t> MUD a </a:t>
            </a:r>
            <a:r>
              <a:rPr lang="en-GB" sz="2900" dirty="0" err="1"/>
              <a:t>diffyg</a:t>
            </a:r>
            <a:r>
              <a:rPr lang="en-GB" sz="2900" dirty="0"/>
              <a:t> </a:t>
            </a:r>
            <a:r>
              <a:rPr lang="en-GB" sz="2900" dirty="0" err="1"/>
              <a:t>gwaith</a:t>
            </a:r>
            <a:r>
              <a:rPr lang="en-GB" sz="2900" dirty="0"/>
              <a:t> </a:t>
            </a:r>
            <a:r>
              <a:rPr lang="en-GB" sz="2900" dirty="0" err="1"/>
              <a:t>yw</a:t>
            </a:r>
            <a:r>
              <a:rPr lang="en-GB" sz="2900" dirty="0"/>
              <a:t> SID… </a:t>
            </a:r>
            <a:r>
              <a:rPr lang="en-GB" sz="2900" dirty="0" err="1"/>
              <a:t>Ble</a:t>
            </a:r>
            <a:r>
              <a:rPr lang="en-GB" sz="2900" dirty="0"/>
              <a:t> </a:t>
            </a:r>
            <a:r>
              <a:rPr lang="en-GB" sz="2900" dirty="0" err="1"/>
              <a:t>ydyn</a:t>
            </a:r>
            <a:r>
              <a:rPr lang="en-GB" sz="2900" dirty="0"/>
              <a:t> </a:t>
            </a:r>
            <a:r>
              <a:rPr lang="en-GB" sz="2900" dirty="0" err="1"/>
              <a:t>ni</a:t>
            </a:r>
            <a:r>
              <a:rPr lang="en-GB" sz="2900" dirty="0"/>
              <a:t> </a:t>
            </a:r>
            <a:r>
              <a:rPr lang="en-GB" sz="2900" dirty="0" err="1"/>
              <a:t>nawr</a:t>
            </a:r>
            <a:r>
              <a:rPr lang="en-GB" sz="2900" dirty="0"/>
              <a:t> </a:t>
            </a:r>
            <a:r>
              <a:rPr lang="en-GB" sz="2900" dirty="0" err="1"/>
              <a:t>yn</a:t>
            </a:r>
            <a:r>
              <a:rPr lang="en-GB" sz="2900" dirty="0"/>
              <a:t> </a:t>
            </a:r>
            <a:r>
              <a:rPr lang="en-GB" sz="2900" dirty="0" err="1" smtClean="0"/>
              <a:t>nhermau</a:t>
            </a:r>
            <a:r>
              <a:rPr lang="en-GB" sz="2900" dirty="0" smtClean="0"/>
              <a:t> </a:t>
            </a:r>
            <a:r>
              <a:rPr lang="en-GB" sz="2900" dirty="0" err="1" smtClean="0"/>
              <a:t>trafodaethau</a:t>
            </a:r>
            <a:r>
              <a:rPr lang="en-GB" sz="2900" dirty="0" smtClean="0"/>
              <a:t> </a:t>
            </a:r>
            <a:r>
              <a:rPr lang="en-GB" sz="2900" dirty="0" err="1" smtClean="0"/>
              <a:t>cymdeithasol</a:t>
            </a:r>
            <a:r>
              <a:rPr lang="en-GB" sz="2900" dirty="0" smtClean="0"/>
              <a:t> </a:t>
            </a:r>
            <a:r>
              <a:rPr lang="en-GB" sz="2900" dirty="0" err="1"/>
              <a:t>sy’n</a:t>
            </a:r>
            <a:r>
              <a:rPr lang="en-GB" sz="2900" dirty="0"/>
              <a:t> </a:t>
            </a:r>
            <a:r>
              <a:rPr lang="en-GB" sz="2900" dirty="0" err="1"/>
              <a:t>ymwneud</a:t>
            </a:r>
            <a:r>
              <a:rPr lang="en-GB" sz="2900" dirty="0"/>
              <a:t> a </a:t>
            </a:r>
            <a:r>
              <a:rPr lang="en-GB" sz="2900" dirty="0" err="1"/>
              <a:t>thlodi</a:t>
            </a:r>
            <a:r>
              <a:rPr lang="en-GB" sz="2900" dirty="0"/>
              <a:t>?</a:t>
            </a:r>
          </a:p>
          <a:p>
            <a:pPr>
              <a:defRPr/>
            </a:pPr>
            <a:endParaRPr lang="en-GB" sz="2900" dirty="0" smtClean="0"/>
          </a:p>
          <a:p>
            <a:pPr>
              <a:defRPr/>
            </a:pPr>
            <a:r>
              <a:rPr lang="en-GB" sz="2900" dirty="0" smtClean="0"/>
              <a:t>Beth </a:t>
            </a:r>
            <a:r>
              <a:rPr lang="en-GB" sz="2900" dirty="0" err="1"/>
              <a:t>yw</a:t>
            </a:r>
            <a:r>
              <a:rPr lang="en-GB" sz="2900" dirty="0"/>
              <a:t> </a:t>
            </a:r>
            <a:r>
              <a:rPr lang="en-GB" sz="2900" dirty="0" err="1"/>
              <a:t>oblygiadau'r</a:t>
            </a:r>
            <a:r>
              <a:rPr lang="en-GB" sz="2900" dirty="0"/>
              <a:t> tri </a:t>
            </a:r>
            <a:r>
              <a:rPr lang="en-GB" sz="2900" dirty="0" err="1" smtClean="0"/>
              <a:t>agwedd</a:t>
            </a:r>
            <a:r>
              <a:rPr lang="en-GB" sz="2900" dirty="0" smtClean="0"/>
              <a:t> </a:t>
            </a:r>
            <a:r>
              <a:rPr lang="en-GB" sz="2900" dirty="0" err="1" smtClean="0"/>
              <a:t>yma</a:t>
            </a:r>
            <a:r>
              <a:rPr lang="en-GB" sz="2900" dirty="0" smtClean="0"/>
              <a:t> </a:t>
            </a:r>
            <a:r>
              <a:rPr lang="en-GB" sz="2900" dirty="0" err="1"/>
              <a:t>ar</a:t>
            </a:r>
            <a:r>
              <a:rPr lang="en-GB" sz="2900" dirty="0"/>
              <a:t> y </a:t>
            </a:r>
            <a:r>
              <a:rPr lang="en-GB" sz="2900" dirty="0" err="1"/>
              <a:t>strategaethau</a:t>
            </a:r>
            <a:r>
              <a:rPr lang="en-GB" sz="2900" dirty="0"/>
              <a:t> </a:t>
            </a:r>
            <a:r>
              <a:rPr lang="en-GB" sz="2900" dirty="0" err="1"/>
              <a:t>rydym</a:t>
            </a:r>
            <a:r>
              <a:rPr lang="en-GB" sz="2900" dirty="0"/>
              <a:t> </a:t>
            </a:r>
            <a:r>
              <a:rPr lang="en-GB" sz="2900" dirty="0" err="1"/>
              <a:t>yn</a:t>
            </a:r>
            <a:r>
              <a:rPr lang="en-GB" sz="2900" dirty="0"/>
              <a:t> </a:t>
            </a:r>
            <a:r>
              <a:rPr lang="en-GB" sz="2900" dirty="0" err="1"/>
              <a:t>defnyddio</a:t>
            </a:r>
            <a:r>
              <a:rPr lang="en-GB" sz="2900" dirty="0"/>
              <a:t> </a:t>
            </a:r>
            <a:r>
              <a:rPr lang="en-GB" sz="2900" dirty="0" err="1"/>
              <a:t>i</a:t>
            </a:r>
            <a:r>
              <a:rPr lang="en-GB" sz="2900" dirty="0"/>
              <a:t> </a:t>
            </a:r>
            <a:r>
              <a:rPr lang="en-GB" sz="2900" dirty="0" err="1"/>
              <a:t>leihau</a:t>
            </a:r>
            <a:r>
              <a:rPr lang="en-GB" sz="2900" dirty="0"/>
              <a:t> </a:t>
            </a:r>
            <a:r>
              <a:rPr lang="en-GB" sz="2900" dirty="0" err="1"/>
              <a:t>effaith</a:t>
            </a:r>
            <a:r>
              <a:rPr lang="en-GB" sz="2900" dirty="0"/>
              <a:t> </a:t>
            </a:r>
            <a:r>
              <a:rPr lang="en-GB" sz="2900" dirty="0" err="1"/>
              <a:t>tlodi</a:t>
            </a:r>
            <a:r>
              <a:rPr lang="en-GB" sz="2900" dirty="0"/>
              <a:t>? </a:t>
            </a:r>
          </a:p>
          <a:p>
            <a:pPr>
              <a:defRPr/>
            </a:pPr>
            <a:endParaRPr lang="en-GB" sz="2900" dirty="0" smtClean="0"/>
          </a:p>
          <a:p>
            <a:pPr marL="392113" lvl="1" indent="0">
              <a:buFont typeface="Verdana" pitchFamily="34" charset="0"/>
              <a:buNone/>
              <a:defRPr/>
            </a:pPr>
            <a:endParaRPr lang="en-GB" sz="2400" dirty="0" smtClean="0"/>
          </a:p>
          <a:p>
            <a:pPr marL="392113" lvl="1" indent="0">
              <a:buFont typeface="Verdana" pitchFamily="34" charset="0"/>
              <a:buNone/>
              <a:defRPr/>
            </a:pPr>
            <a:r>
              <a:rPr lang="en-GB" sz="2400" dirty="0" smtClean="0"/>
              <a:t> </a:t>
            </a:r>
            <a:endParaRPr lang="en-GB" sz="2400" dirty="0"/>
          </a:p>
        </p:txBody>
      </p:sp>
      <p:sp>
        <p:nvSpPr>
          <p:cNvPr id="7" name="Content Placeholder 6"/>
          <p:cNvSpPr>
            <a:spLocks noGrp="1"/>
          </p:cNvSpPr>
          <p:nvPr>
            <p:ph sz="quarter" idx="4"/>
          </p:nvPr>
        </p:nvSpPr>
        <p:spPr>
          <a:xfrm>
            <a:off x="4788024" y="1628800"/>
            <a:ext cx="4041775" cy="4968552"/>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sz="2800" i="1" dirty="0" smtClean="0"/>
              <a:t>Discuss:</a:t>
            </a:r>
          </a:p>
          <a:p>
            <a:pPr lvl="1">
              <a:defRPr/>
            </a:pPr>
            <a:r>
              <a:rPr lang="en-GB" sz="2400" i="1" dirty="0" smtClean="0"/>
              <a:t>If RED means no money, MUD means no morals and SID means no work… where are we now in terms of social discourse relating to poverty?</a:t>
            </a:r>
          </a:p>
          <a:p>
            <a:pPr lvl="1">
              <a:defRPr/>
            </a:pPr>
            <a:r>
              <a:rPr lang="en-GB" sz="2400" i="1" dirty="0" smtClean="0"/>
              <a:t>What impact do these discourses have on the strategies we use to reduce the impact of poverty?</a:t>
            </a:r>
          </a:p>
          <a:p>
            <a:pPr marL="109537" indent="0">
              <a:buFont typeface="Wingdings 3" pitchFamily="18" charset="2"/>
              <a:buNone/>
              <a:defRPr/>
            </a:pPr>
            <a:endParaRPr lang="en-GB" sz="2800" dirty="0"/>
          </a:p>
        </p:txBody>
      </p:sp>
    </p:spTree>
    <p:extLst>
      <p:ext uri="{BB962C8B-B14F-4D97-AF65-F5344CB8AC3E}">
        <p14:creationId xmlns:p14="http://schemas.microsoft.com/office/powerpoint/2010/main" val="16394725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err="1" smtClean="0"/>
              <a:t>Ysgolion</a:t>
            </a:r>
            <a:r>
              <a:rPr lang="en-GB" dirty="0" smtClean="0"/>
              <a:t> </a:t>
            </a:r>
            <a:r>
              <a:rPr lang="en-GB" dirty="0" err="1" smtClean="0"/>
              <a:t>yn</a:t>
            </a:r>
            <a:r>
              <a:rPr lang="en-GB" dirty="0" smtClean="0"/>
              <a:t> </a:t>
            </a:r>
            <a:r>
              <a:rPr lang="en-GB" dirty="0" err="1" smtClean="0"/>
              <a:t>creu</a:t>
            </a:r>
            <a:r>
              <a:rPr lang="en-GB" dirty="0" smtClean="0"/>
              <a:t> </a:t>
            </a:r>
            <a:r>
              <a:rPr lang="en-GB" dirty="0" err="1" smtClean="0"/>
              <a:t>cydraddoldeb</a:t>
            </a:r>
            <a:r>
              <a:rPr lang="en-GB" dirty="0" smtClean="0"/>
              <a:t>?</a:t>
            </a:r>
            <a:br>
              <a:rPr lang="en-GB" dirty="0" smtClean="0"/>
            </a:br>
            <a:r>
              <a:rPr lang="en-GB" dirty="0" smtClean="0"/>
              <a:t>Schools as Equalisers?  </a:t>
            </a:r>
            <a:endParaRPr lang="en-GB" dirty="0"/>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dirty="0" smtClean="0"/>
              <a:t>Mae </a:t>
            </a:r>
            <a:r>
              <a:rPr lang="en-GB" dirty="0" err="1" smtClean="0"/>
              <a:t>addysg</a:t>
            </a:r>
            <a:r>
              <a:rPr lang="en-GB" dirty="0" smtClean="0"/>
              <a:t> </a:t>
            </a:r>
            <a:r>
              <a:rPr lang="en-GB" dirty="0" err="1" smtClean="0"/>
              <a:t>yn</a:t>
            </a:r>
            <a:r>
              <a:rPr lang="en-GB" dirty="0" smtClean="0"/>
              <a:t> </a:t>
            </a:r>
            <a:r>
              <a:rPr lang="en-GB" dirty="0" err="1" smtClean="0"/>
              <a:t>aml</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weld </a:t>
            </a:r>
            <a:r>
              <a:rPr lang="en-GB" dirty="0" err="1" smtClean="0"/>
              <a:t>fel</a:t>
            </a:r>
            <a:r>
              <a:rPr lang="en-GB" dirty="0" smtClean="0"/>
              <a:t> </a:t>
            </a:r>
            <a:r>
              <a:rPr lang="en-GB" dirty="0" err="1" smtClean="0"/>
              <a:t>ffordd</a:t>
            </a:r>
            <a:r>
              <a:rPr lang="en-GB" dirty="0" smtClean="0"/>
              <a:t> o </a:t>
            </a:r>
            <a:r>
              <a:rPr lang="en-GB" dirty="0" err="1" smtClean="0"/>
              <a:t>wella</a:t>
            </a:r>
            <a:r>
              <a:rPr lang="en-GB" dirty="0" smtClean="0"/>
              <a:t> </a:t>
            </a:r>
            <a:r>
              <a:rPr lang="en-GB" dirty="0" err="1" smtClean="0"/>
              <a:t>rhai</a:t>
            </a:r>
            <a:r>
              <a:rPr lang="en-GB" dirty="0" smtClean="0"/>
              <a:t> </a:t>
            </a:r>
            <a:r>
              <a:rPr lang="en-GB" dirty="0" err="1" smtClean="0"/>
              <a:t>o’r</a:t>
            </a:r>
            <a:r>
              <a:rPr lang="en-GB" dirty="0" smtClean="0"/>
              <a:t> </a:t>
            </a:r>
            <a:r>
              <a:rPr lang="en-GB" dirty="0" err="1" smtClean="0"/>
              <a:t>anghydraddoldebau</a:t>
            </a:r>
            <a:r>
              <a:rPr lang="en-GB" dirty="0" smtClean="0"/>
              <a:t> </a:t>
            </a:r>
            <a:r>
              <a:rPr lang="en-GB" dirty="0" err="1" smtClean="0"/>
              <a:t>mewn</a:t>
            </a:r>
            <a:r>
              <a:rPr lang="en-GB" dirty="0" smtClean="0"/>
              <a:t> </a:t>
            </a:r>
            <a:r>
              <a:rPr lang="en-GB" dirty="0" err="1" smtClean="0"/>
              <a:t>cymdeithas</a:t>
            </a:r>
            <a:r>
              <a:rPr lang="en-GB" dirty="0" smtClean="0"/>
              <a:t>. Pam?</a:t>
            </a:r>
          </a:p>
          <a:p>
            <a:endParaRPr lang="en-GB" dirty="0" smtClean="0"/>
          </a:p>
          <a:p>
            <a:r>
              <a:rPr lang="en-GB" dirty="0" smtClean="0">
                <a:hlinkClick r:id="rId2"/>
              </a:rPr>
              <a:t>Bartlett and Burton Video </a:t>
            </a:r>
            <a:endParaRPr lang="en-GB" dirty="0" smtClean="0"/>
          </a:p>
          <a:p>
            <a:endParaRPr lang="en-GB" dirty="0" smtClean="0"/>
          </a:p>
          <a:p>
            <a:r>
              <a:rPr lang="en-GB" dirty="0" err="1" smtClean="0"/>
              <a:t>Rhestrwch</a:t>
            </a:r>
            <a:r>
              <a:rPr lang="en-GB" dirty="0" smtClean="0"/>
              <a:t> y </a:t>
            </a:r>
            <a:r>
              <a:rPr lang="en-GB" dirty="0" err="1" smtClean="0"/>
              <a:t>ffactorau</a:t>
            </a:r>
            <a:r>
              <a:rPr lang="en-GB" dirty="0" smtClean="0"/>
              <a:t> y </a:t>
            </a:r>
            <a:r>
              <a:rPr lang="en-GB" dirty="0" err="1" smtClean="0"/>
              <a:t>mae</a:t>
            </a:r>
            <a:r>
              <a:rPr lang="en-GB" dirty="0" smtClean="0"/>
              <a:t> Bartlett a Burton </a:t>
            </a:r>
            <a:r>
              <a:rPr lang="en-GB" dirty="0" err="1" smtClean="0"/>
              <a:t>yn</a:t>
            </a:r>
            <a:r>
              <a:rPr lang="en-GB" dirty="0" smtClean="0"/>
              <a:t> </a:t>
            </a:r>
            <a:r>
              <a:rPr lang="en-GB" dirty="0" err="1" smtClean="0"/>
              <a:t>dadlau</a:t>
            </a:r>
            <a:r>
              <a:rPr lang="en-GB" dirty="0" smtClean="0"/>
              <a:t> </a:t>
            </a:r>
            <a:r>
              <a:rPr lang="en-GB" dirty="0" err="1" smtClean="0"/>
              <a:t>sy’n</a:t>
            </a:r>
            <a:r>
              <a:rPr lang="en-GB" dirty="0" smtClean="0"/>
              <a:t> </a:t>
            </a:r>
            <a:r>
              <a:rPr lang="en-GB" dirty="0" err="1" smtClean="0"/>
              <a:t>debygol</a:t>
            </a:r>
            <a:r>
              <a:rPr lang="en-GB" dirty="0" smtClean="0"/>
              <a:t>  o </a:t>
            </a:r>
            <a:r>
              <a:rPr lang="en-GB" dirty="0" err="1" smtClean="0"/>
              <a:t>fod</a:t>
            </a:r>
            <a:r>
              <a:rPr lang="en-GB" dirty="0" smtClean="0"/>
              <a:t> </a:t>
            </a:r>
            <a:r>
              <a:rPr lang="en-GB" dirty="0" err="1" smtClean="0"/>
              <a:t>yn</a:t>
            </a:r>
            <a:r>
              <a:rPr lang="en-GB" dirty="0" smtClean="0"/>
              <a:t> </a:t>
            </a:r>
            <a:r>
              <a:rPr lang="en-GB" dirty="0" err="1" smtClean="0"/>
              <a:t>rhwystr</a:t>
            </a:r>
            <a:r>
              <a:rPr lang="en-GB" dirty="0" smtClean="0"/>
              <a:t> </a:t>
            </a:r>
            <a:r>
              <a:rPr lang="en-GB" dirty="0" err="1" smtClean="0"/>
              <a:t>i</a:t>
            </a:r>
            <a:r>
              <a:rPr lang="en-GB" dirty="0" smtClean="0"/>
              <a:t> </a:t>
            </a:r>
            <a:r>
              <a:rPr lang="en-GB" dirty="0" err="1" smtClean="0"/>
              <a:t>addysg</a:t>
            </a:r>
            <a:r>
              <a:rPr lang="en-GB" dirty="0" smtClean="0"/>
              <a:t> </a:t>
            </a:r>
            <a:r>
              <a:rPr lang="en-GB" dirty="0" err="1" smtClean="0"/>
              <a:t>plentyn</a:t>
            </a:r>
            <a:r>
              <a:rPr lang="en-GB" dirty="0" smtClean="0"/>
              <a:t>. </a:t>
            </a:r>
          </a:p>
          <a:p>
            <a:endParaRPr lang="en-GB" dirty="0"/>
          </a:p>
          <a:p>
            <a:endParaRPr lang="en-GB" dirty="0"/>
          </a:p>
        </p:txBody>
      </p:sp>
      <p:sp>
        <p:nvSpPr>
          <p:cNvPr id="9" name="Content Placeholder 8"/>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smtClean="0"/>
              <a:t>Education is often viewed as a way to improve some of the inequalities in society. Why? </a:t>
            </a:r>
          </a:p>
          <a:p>
            <a:pPr marL="0" indent="0">
              <a:buNone/>
            </a:pPr>
            <a:endParaRPr lang="en-GB" i="1" dirty="0">
              <a:hlinkClick r:id="rId2"/>
            </a:endParaRPr>
          </a:p>
          <a:p>
            <a:r>
              <a:rPr lang="en-GB" i="1" dirty="0" smtClean="0">
                <a:hlinkClick r:id="rId2"/>
              </a:rPr>
              <a:t>Bartlett and Burton Video </a:t>
            </a:r>
            <a:endParaRPr lang="en-GB" i="1" dirty="0" smtClean="0"/>
          </a:p>
          <a:p>
            <a:endParaRPr lang="en-GB" i="1" dirty="0"/>
          </a:p>
          <a:p>
            <a:r>
              <a:rPr lang="en-GB" i="1" dirty="0" smtClean="0"/>
              <a:t>List some of the factors which Bartlett and Burton state are likely to act as barriers to a child’s education. </a:t>
            </a:r>
            <a:endParaRPr lang="en-GB" i="1" dirty="0"/>
          </a:p>
        </p:txBody>
      </p:sp>
    </p:spTree>
    <p:extLst>
      <p:ext uri="{BB962C8B-B14F-4D97-AF65-F5344CB8AC3E}">
        <p14:creationId xmlns:p14="http://schemas.microsoft.com/office/powerpoint/2010/main" val="35835973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Pam bod </a:t>
            </a:r>
            <a:r>
              <a:rPr lang="en-GB" dirty="0" err="1" smtClean="0"/>
              <a:t>cymdeithas</a:t>
            </a:r>
            <a:r>
              <a:rPr lang="en-GB" dirty="0" smtClean="0"/>
              <a:t> </a:t>
            </a:r>
            <a:r>
              <a:rPr lang="en-GB" dirty="0" err="1" smtClean="0"/>
              <a:t>yn</a:t>
            </a:r>
            <a:r>
              <a:rPr lang="en-GB" dirty="0" smtClean="0"/>
              <a:t> </a:t>
            </a:r>
            <a:r>
              <a:rPr lang="en-GB" dirty="0" err="1" smtClean="0"/>
              <a:t>anghyfartal</a:t>
            </a:r>
            <a:r>
              <a:rPr lang="en-GB" dirty="0" smtClean="0"/>
              <a:t>?</a:t>
            </a:r>
            <a:br>
              <a:rPr lang="en-GB" dirty="0" smtClean="0"/>
            </a:br>
            <a:r>
              <a:rPr lang="en-GB" dirty="0" smtClean="0"/>
              <a:t>Why is society unequal? </a:t>
            </a:r>
            <a:endParaRPr lang="en-GB" dirty="0"/>
          </a:p>
        </p:txBody>
      </p:sp>
      <p:sp>
        <p:nvSpPr>
          <p:cNvPr id="3" name="Content Placeholder 2"/>
          <p:cNvSpPr>
            <a:spLocks noGrp="1"/>
          </p:cNvSpPr>
          <p:nvPr>
            <p:ph sz="half" idx="1"/>
          </p:nvPr>
        </p:nvSpPr>
        <p:spPr>
          <a:xfrm>
            <a:off x="457200" y="1600201"/>
            <a:ext cx="4038600" cy="1252735"/>
          </a:xfrm>
        </p:spPr>
        <p:style>
          <a:lnRef idx="2">
            <a:schemeClr val="accent5"/>
          </a:lnRef>
          <a:fillRef idx="1">
            <a:schemeClr val="lt1"/>
          </a:fillRef>
          <a:effectRef idx="0">
            <a:schemeClr val="accent5"/>
          </a:effectRef>
          <a:fontRef idx="minor">
            <a:schemeClr val="dk1"/>
          </a:fontRef>
        </p:style>
        <p:txBody>
          <a:bodyPr>
            <a:noAutofit/>
          </a:bodyPr>
          <a:lstStyle/>
          <a:p>
            <a:r>
              <a:rPr lang="en-GB" sz="2400" dirty="0" err="1" smtClean="0"/>
              <a:t>Dau</a:t>
            </a:r>
            <a:r>
              <a:rPr lang="en-GB" sz="2400" dirty="0" smtClean="0"/>
              <a:t> </a:t>
            </a:r>
            <a:r>
              <a:rPr lang="en-GB" sz="2400" dirty="0" err="1" smtClean="0"/>
              <a:t>rheswm</a:t>
            </a:r>
            <a:r>
              <a:rPr lang="en-GB" sz="2400" dirty="0" smtClean="0"/>
              <a:t> </a:t>
            </a:r>
            <a:r>
              <a:rPr lang="en-GB" sz="2400" dirty="0" err="1" smtClean="0"/>
              <a:t>mae</a:t>
            </a:r>
            <a:r>
              <a:rPr lang="en-GB" sz="2400" dirty="0" smtClean="0"/>
              <a:t> </a:t>
            </a:r>
            <a:r>
              <a:rPr lang="en-GB" sz="2400" dirty="0" err="1" smtClean="0"/>
              <a:t>gwyddonwyr</a:t>
            </a:r>
            <a:r>
              <a:rPr lang="en-GB" sz="2400" dirty="0" smtClean="0"/>
              <a:t> </a:t>
            </a:r>
            <a:r>
              <a:rPr lang="en-GB" sz="2400" dirty="0" err="1" smtClean="0"/>
              <a:t>cymdeithasol</a:t>
            </a:r>
            <a:r>
              <a:rPr lang="en-GB" sz="2400" dirty="0" smtClean="0"/>
              <a:t> </a:t>
            </a:r>
            <a:r>
              <a:rPr lang="en-GB" sz="2400" dirty="0" err="1" smtClean="0"/>
              <a:t>yn</a:t>
            </a:r>
            <a:r>
              <a:rPr lang="en-GB" sz="2400" dirty="0" smtClean="0"/>
              <a:t> </a:t>
            </a:r>
            <a:r>
              <a:rPr lang="en-GB" sz="2400" dirty="0" err="1" smtClean="0"/>
              <a:t>defnyddio</a:t>
            </a:r>
            <a:r>
              <a:rPr lang="en-GB" sz="2400" dirty="0" smtClean="0"/>
              <a:t> </a:t>
            </a:r>
            <a:r>
              <a:rPr lang="en-GB" sz="2400" dirty="0" err="1" smtClean="0"/>
              <a:t>weithiau</a:t>
            </a:r>
            <a:r>
              <a:rPr lang="en-GB" sz="2400" dirty="0" smtClean="0"/>
              <a:t> </a:t>
            </a:r>
            <a:r>
              <a:rPr lang="en-GB" sz="2400" dirty="0" err="1" smtClean="0"/>
              <a:t>yw</a:t>
            </a:r>
            <a:r>
              <a:rPr lang="en-GB" sz="2400" dirty="0" smtClean="0"/>
              <a:t>: </a:t>
            </a:r>
          </a:p>
          <a:p>
            <a:endParaRPr lang="en-GB" sz="3200" dirty="0"/>
          </a:p>
        </p:txBody>
      </p:sp>
      <p:sp>
        <p:nvSpPr>
          <p:cNvPr id="4" name="Content Placeholder 3"/>
          <p:cNvSpPr>
            <a:spLocks noGrp="1"/>
          </p:cNvSpPr>
          <p:nvPr>
            <p:ph sz="half" idx="2"/>
          </p:nvPr>
        </p:nvSpPr>
        <p:spPr>
          <a:xfrm>
            <a:off x="4648200" y="1600200"/>
            <a:ext cx="4038600" cy="1252736"/>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2400" dirty="0" smtClean="0"/>
              <a:t>Two reasons social scientists sometimes use are:</a:t>
            </a:r>
          </a:p>
        </p:txBody>
      </p:sp>
      <p:sp>
        <p:nvSpPr>
          <p:cNvPr id="5" name="TextBox 4"/>
          <p:cNvSpPr txBox="1"/>
          <p:nvPr/>
        </p:nvSpPr>
        <p:spPr>
          <a:xfrm>
            <a:off x="274008" y="3212976"/>
            <a:ext cx="8640960" cy="341632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fontAlgn="base"/>
            <a:r>
              <a:rPr lang="en-GB" sz="2400" dirty="0" smtClean="0"/>
              <a:t>“</a:t>
            </a:r>
            <a:r>
              <a:rPr lang="en-GB" sz="2400" u="sng" dirty="0" smtClean="0"/>
              <a:t>Functionalism</a:t>
            </a:r>
            <a:r>
              <a:rPr lang="en-GB" sz="2400" dirty="0" smtClean="0"/>
              <a:t>: Theorists on the right of politics (functionalists) may explain inequality as part of the ‘natural order’ as society is hierarchical. People with skills, talents and abilities are better rewarded than those without.</a:t>
            </a:r>
          </a:p>
          <a:p>
            <a:pPr fontAlgn="base"/>
            <a:endParaRPr lang="en-GB" sz="2400" dirty="0" smtClean="0"/>
          </a:p>
          <a:p>
            <a:pPr fontAlgn="base"/>
            <a:r>
              <a:rPr lang="en-GB" sz="2400" u="sng" dirty="0" smtClean="0"/>
              <a:t>Conflict Theory</a:t>
            </a:r>
            <a:r>
              <a:rPr lang="en-GB" sz="2400" dirty="0" smtClean="0"/>
              <a:t>: People on the left of politics (conflict theorists) may argue that inequality is a consequence of those at the top of society dictating the economic and social system to maintain their privileged position.” (BBC Bitesize, 2017) </a:t>
            </a:r>
            <a:endParaRPr lang="en-GB" sz="2400" dirty="0"/>
          </a:p>
        </p:txBody>
      </p:sp>
    </p:spTree>
    <p:extLst>
      <p:ext uri="{BB962C8B-B14F-4D97-AF65-F5344CB8AC3E}">
        <p14:creationId xmlns:p14="http://schemas.microsoft.com/office/powerpoint/2010/main" val="34406143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Dosbarth</a:t>
            </a:r>
            <a:r>
              <a:rPr lang="en-GB" dirty="0" smtClean="0"/>
              <a:t> </a:t>
            </a:r>
            <a:r>
              <a:rPr lang="en-GB" dirty="0" err="1" smtClean="0"/>
              <a:t>Cymdeithasol</a:t>
            </a:r>
            <a:r>
              <a:rPr lang="en-GB" dirty="0" smtClean="0"/>
              <a:t/>
            </a:r>
            <a:br>
              <a:rPr lang="en-GB" dirty="0" smtClean="0"/>
            </a:br>
            <a:r>
              <a:rPr lang="en-GB" dirty="0" smtClean="0"/>
              <a:t>Social Class </a:t>
            </a:r>
            <a:endParaRPr lang="en-GB" dirty="0"/>
          </a:p>
        </p:txBody>
      </p:sp>
      <p:sp>
        <p:nvSpPr>
          <p:cNvPr id="3" name="Content Placeholder 2"/>
          <p:cNvSpPr>
            <a:spLocks noGrp="1"/>
          </p:cNvSpPr>
          <p:nvPr>
            <p:ph sz="half" idx="1"/>
          </p:nvPr>
        </p:nvSpPr>
        <p:spPr>
          <a:xfrm>
            <a:off x="457200" y="1600200"/>
            <a:ext cx="4038600" cy="5069160"/>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err="1" smtClean="0"/>
              <a:t>Yn</a:t>
            </a:r>
            <a:r>
              <a:rPr lang="en-GB" dirty="0" smtClean="0"/>
              <a:t> </a:t>
            </a:r>
            <a:r>
              <a:rPr lang="en-GB" dirty="0" err="1" smtClean="0"/>
              <a:t>hanesyddol</a:t>
            </a:r>
            <a:r>
              <a:rPr lang="en-GB" dirty="0" smtClean="0"/>
              <a:t>, </a:t>
            </a:r>
            <a:r>
              <a:rPr lang="en-GB" dirty="0" err="1" smtClean="0"/>
              <a:t>mae</a:t>
            </a:r>
            <a:r>
              <a:rPr lang="en-GB" dirty="0" smtClean="0"/>
              <a:t> system </a:t>
            </a:r>
            <a:r>
              <a:rPr lang="en-GB" dirty="0" err="1" smtClean="0"/>
              <a:t>gref</a:t>
            </a:r>
            <a:r>
              <a:rPr lang="en-GB" dirty="0" smtClean="0"/>
              <a:t> o ‘</a:t>
            </a:r>
            <a:r>
              <a:rPr lang="en-GB" dirty="0" err="1" smtClean="0"/>
              <a:t>ddosbarth</a:t>
            </a:r>
            <a:r>
              <a:rPr lang="en-GB" dirty="0" smtClean="0"/>
              <a:t> </a:t>
            </a:r>
            <a:r>
              <a:rPr lang="en-GB" dirty="0" err="1" smtClean="0"/>
              <a:t>cymdeithasol</a:t>
            </a:r>
            <a:r>
              <a:rPr lang="en-GB" dirty="0" smtClean="0"/>
              <a:t>’ </a:t>
            </a:r>
            <a:r>
              <a:rPr lang="en-GB" dirty="0" err="1" smtClean="0"/>
              <a:t>wedi</a:t>
            </a:r>
            <a:r>
              <a:rPr lang="en-GB" dirty="0" smtClean="0"/>
              <a:t> </a:t>
            </a:r>
            <a:r>
              <a:rPr lang="en-GB" dirty="0" err="1" smtClean="0"/>
              <a:t>gweithredu</a:t>
            </a:r>
            <a:r>
              <a:rPr lang="en-GB" dirty="0" smtClean="0"/>
              <a:t> </a:t>
            </a:r>
            <a:r>
              <a:rPr lang="en-GB" dirty="0" err="1" smtClean="0"/>
              <a:t>ym</a:t>
            </a:r>
            <a:r>
              <a:rPr lang="en-GB" dirty="0" smtClean="0"/>
              <a:t> </a:t>
            </a:r>
            <a:r>
              <a:rPr lang="en-GB" dirty="0" err="1" smtClean="0"/>
              <a:t>Mhrydain</a:t>
            </a:r>
            <a:r>
              <a:rPr lang="en-GB" dirty="0" smtClean="0"/>
              <a:t>. </a:t>
            </a:r>
            <a:r>
              <a:rPr lang="en-GB" dirty="0" err="1" smtClean="0"/>
              <a:t>Mae’r</a:t>
            </a:r>
            <a:r>
              <a:rPr lang="en-GB" dirty="0" smtClean="0"/>
              <a:t> </a:t>
            </a:r>
            <a:r>
              <a:rPr lang="en-GB" dirty="0" err="1" smtClean="0"/>
              <a:t>gweithwyr</a:t>
            </a:r>
            <a:r>
              <a:rPr lang="en-GB" dirty="0" smtClean="0"/>
              <a:t> </a:t>
            </a:r>
            <a:r>
              <a:rPr lang="en-GB" dirty="0" err="1" smtClean="0"/>
              <a:t>sy’n</a:t>
            </a:r>
            <a:r>
              <a:rPr lang="en-GB" dirty="0" smtClean="0"/>
              <a:t> </a:t>
            </a:r>
            <a:r>
              <a:rPr lang="en-GB" dirty="0" err="1" smtClean="0"/>
              <a:t>ennill</a:t>
            </a:r>
            <a:r>
              <a:rPr lang="en-GB" dirty="0" smtClean="0"/>
              <a:t> y </a:t>
            </a:r>
            <a:r>
              <a:rPr lang="en-GB" dirty="0" err="1" smtClean="0"/>
              <a:t>lleiaf</a:t>
            </a:r>
            <a:r>
              <a:rPr lang="en-GB" dirty="0" smtClean="0"/>
              <a:t> </a:t>
            </a:r>
            <a:r>
              <a:rPr lang="en-GB" dirty="0" err="1" smtClean="0"/>
              <a:t>fel</a:t>
            </a:r>
            <a:r>
              <a:rPr lang="en-GB" dirty="0" smtClean="0"/>
              <a:t> </a:t>
            </a:r>
            <a:r>
              <a:rPr lang="en-GB" dirty="0" err="1" smtClean="0"/>
              <a:t>arfer</a:t>
            </a:r>
            <a:r>
              <a:rPr lang="en-GB" dirty="0" smtClean="0"/>
              <a:t> </a:t>
            </a:r>
            <a:r>
              <a:rPr lang="en-GB" dirty="0" err="1" smtClean="0"/>
              <a:t>yn</a:t>
            </a:r>
            <a:r>
              <a:rPr lang="en-GB" dirty="0" smtClean="0"/>
              <a:t> </a:t>
            </a:r>
            <a:r>
              <a:rPr lang="en-GB" dirty="0" err="1" smtClean="0"/>
              <a:t>cwympo</a:t>
            </a:r>
            <a:r>
              <a:rPr lang="en-GB" dirty="0" smtClean="0"/>
              <a:t> </a:t>
            </a:r>
            <a:r>
              <a:rPr lang="en-GB" dirty="0" err="1" smtClean="0"/>
              <a:t>mewn</a:t>
            </a:r>
            <a:r>
              <a:rPr lang="en-GB" dirty="0" smtClean="0"/>
              <a:t> </a:t>
            </a:r>
            <a:r>
              <a:rPr lang="en-GB" dirty="0" err="1" smtClean="0"/>
              <a:t>i</a:t>
            </a:r>
            <a:r>
              <a:rPr lang="en-GB" dirty="0" smtClean="0"/>
              <a:t> </a:t>
            </a:r>
            <a:r>
              <a:rPr lang="en-GB" dirty="0" err="1" smtClean="0"/>
              <a:t>ddosbarth</a:t>
            </a:r>
            <a:r>
              <a:rPr lang="en-GB" dirty="0" smtClean="0"/>
              <a:t> ‘</a:t>
            </a:r>
            <a:r>
              <a:rPr lang="en-GB" dirty="0" err="1" smtClean="0"/>
              <a:t>isel</a:t>
            </a:r>
            <a:r>
              <a:rPr lang="en-GB" dirty="0" smtClean="0"/>
              <a:t>’ </a:t>
            </a:r>
            <a:r>
              <a:rPr lang="en-GB" dirty="0" err="1" smtClean="0"/>
              <a:t>neu</a:t>
            </a:r>
            <a:r>
              <a:rPr lang="en-GB" dirty="0" smtClean="0"/>
              <a:t>   ‘</a:t>
            </a:r>
            <a:r>
              <a:rPr lang="en-GB" dirty="0" err="1" smtClean="0"/>
              <a:t>ddosbarth</a:t>
            </a:r>
            <a:r>
              <a:rPr lang="en-GB" dirty="0" smtClean="0"/>
              <a:t> </a:t>
            </a:r>
            <a:r>
              <a:rPr lang="en-GB" dirty="0" err="1" smtClean="0"/>
              <a:t>gweithiol</a:t>
            </a:r>
            <a:r>
              <a:rPr lang="en-GB" dirty="0" smtClean="0"/>
              <a:t>’. </a:t>
            </a:r>
          </a:p>
          <a:p>
            <a:pPr marL="0" indent="0">
              <a:buNone/>
            </a:pPr>
            <a:endParaRPr lang="en-GB" dirty="0" smtClean="0"/>
          </a:p>
          <a:p>
            <a:r>
              <a:rPr lang="en-GB" dirty="0" err="1" smtClean="0"/>
              <a:t>Ond</a:t>
            </a:r>
            <a:r>
              <a:rPr lang="en-GB" dirty="0" smtClean="0"/>
              <a:t> y </a:t>
            </a:r>
            <a:r>
              <a:rPr lang="en-GB" dirty="0" err="1" smtClean="0"/>
              <a:t>gred</a:t>
            </a:r>
            <a:r>
              <a:rPr lang="en-GB" dirty="0" smtClean="0"/>
              <a:t> </a:t>
            </a:r>
            <a:r>
              <a:rPr lang="en-GB" dirty="0" err="1" smtClean="0"/>
              <a:t>bellach</a:t>
            </a:r>
            <a:r>
              <a:rPr lang="en-GB" dirty="0" smtClean="0"/>
              <a:t> </a:t>
            </a:r>
            <a:r>
              <a:rPr lang="en-GB" dirty="0" err="1" smtClean="0"/>
              <a:t>yw</a:t>
            </a:r>
            <a:r>
              <a:rPr lang="en-GB" dirty="0" smtClean="0"/>
              <a:t> </a:t>
            </a:r>
            <a:r>
              <a:rPr lang="en-GB" dirty="0" err="1" smtClean="0"/>
              <a:t>bod</a:t>
            </a:r>
            <a:r>
              <a:rPr lang="en-GB" dirty="0" smtClean="0"/>
              <a:t> </a:t>
            </a:r>
            <a:r>
              <a:rPr lang="en-GB" dirty="0" err="1" smtClean="0"/>
              <a:t>hyn</a:t>
            </a:r>
            <a:r>
              <a:rPr lang="en-GB" dirty="0" smtClean="0"/>
              <a:t> </a:t>
            </a:r>
            <a:r>
              <a:rPr lang="en-GB" dirty="0" err="1" smtClean="0"/>
              <a:t>yn</a:t>
            </a:r>
            <a:r>
              <a:rPr lang="en-GB" dirty="0" smtClean="0"/>
              <a:t> </a:t>
            </a:r>
            <a:r>
              <a:rPr lang="en-GB" dirty="0" err="1" smtClean="0"/>
              <a:t>newid</a:t>
            </a:r>
            <a:r>
              <a:rPr lang="en-GB" dirty="0" smtClean="0"/>
              <a:t>.  </a:t>
            </a:r>
          </a:p>
          <a:p>
            <a:r>
              <a:rPr lang="en-GB" dirty="0" err="1" smtClean="0"/>
              <a:t>Gwyliwch</a:t>
            </a:r>
            <a:r>
              <a:rPr lang="en-GB" dirty="0" smtClean="0"/>
              <a:t> y </a:t>
            </a:r>
            <a:r>
              <a:rPr lang="en-GB" dirty="0" err="1" smtClean="0"/>
              <a:t>fideo</a:t>
            </a:r>
            <a:r>
              <a:rPr lang="en-GB" dirty="0" smtClean="0"/>
              <a:t>. Pa </a:t>
            </a:r>
            <a:r>
              <a:rPr lang="en-GB" dirty="0" err="1" smtClean="0"/>
              <a:t>effaith</a:t>
            </a:r>
            <a:r>
              <a:rPr lang="en-GB" dirty="0" smtClean="0"/>
              <a:t> </a:t>
            </a:r>
            <a:r>
              <a:rPr lang="en-GB" dirty="0" err="1" smtClean="0"/>
              <a:t>allai</a:t>
            </a:r>
            <a:r>
              <a:rPr lang="en-GB" dirty="0" smtClean="0"/>
              <a:t> </a:t>
            </a:r>
            <a:r>
              <a:rPr lang="en-GB" dirty="0" err="1" smtClean="0"/>
              <a:t>hyn</a:t>
            </a:r>
            <a:r>
              <a:rPr lang="en-GB" dirty="0" smtClean="0"/>
              <a:t> </a:t>
            </a:r>
            <a:r>
              <a:rPr lang="en-GB" dirty="0" err="1" smtClean="0"/>
              <a:t>gael</a:t>
            </a:r>
            <a:r>
              <a:rPr lang="en-GB" dirty="0" smtClean="0"/>
              <a:t> </a:t>
            </a:r>
            <a:r>
              <a:rPr lang="en-GB" dirty="0" err="1" smtClean="0"/>
              <a:t>ar</a:t>
            </a:r>
            <a:r>
              <a:rPr lang="en-GB" dirty="0" smtClean="0"/>
              <a:t> y </a:t>
            </a:r>
            <a:r>
              <a:rPr lang="en-GB" dirty="0" err="1" smtClean="0"/>
              <a:t>ffordd</a:t>
            </a:r>
            <a:r>
              <a:rPr lang="en-GB" dirty="0" smtClean="0"/>
              <a:t> yr </a:t>
            </a:r>
            <a:r>
              <a:rPr lang="en-GB" dirty="0" err="1" smtClean="0"/>
              <a:t>ydym</a:t>
            </a:r>
            <a:r>
              <a:rPr lang="en-GB" dirty="0" smtClean="0"/>
              <a:t> </a:t>
            </a:r>
            <a:r>
              <a:rPr lang="en-GB" dirty="0" err="1" smtClean="0"/>
              <a:t>yn</a:t>
            </a:r>
            <a:r>
              <a:rPr lang="en-GB" dirty="0" smtClean="0"/>
              <a:t> </a:t>
            </a:r>
            <a:r>
              <a:rPr lang="en-GB" dirty="0" err="1" smtClean="0"/>
              <a:t>ystyried</a:t>
            </a:r>
            <a:r>
              <a:rPr lang="en-GB" dirty="0" smtClean="0"/>
              <a:t> y </a:t>
            </a:r>
            <a:r>
              <a:rPr lang="en-GB" dirty="0" err="1" smtClean="0"/>
              <a:t>cysylltiad</a:t>
            </a:r>
            <a:r>
              <a:rPr lang="en-GB" dirty="0" smtClean="0"/>
              <a:t> </a:t>
            </a:r>
            <a:r>
              <a:rPr lang="en-GB" dirty="0" err="1" smtClean="0"/>
              <a:t>rhwng</a:t>
            </a:r>
            <a:r>
              <a:rPr lang="en-GB" dirty="0" smtClean="0"/>
              <a:t> </a:t>
            </a:r>
            <a:r>
              <a:rPr lang="en-GB" dirty="0" err="1" smtClean="0"/>
              <a:t>dosbarth</a:t>
            </a:r>
            <a:r>
              <a:rPr lang="en-GB" dirty="0" smtClean="0"/>
              <a:t> a </a:t>
            </a:r>
            <a:r>
              <a:rPr lang="en-GB" dirty="0" err="1" smtClean="0"/>
              <a:t>thlodi</a:t>
            </a:r>
            <a:r>
              <a:rPr lang="en-GB" dirty="0" smtClean="0"/>
              <a:t>?</a:t>
            </a:r>
          </a:p>
          <a:p>
            <a:endParaRPr lang="en-GB" dirty="0" smtClean="0"/>
          </a:p>
        </p:txBody>
      </p:sp>
      <p:sp>
        <p:nvSpPr>
          <p:cNvPr id="4" name="Content Placeholder 3"/>
          <p:cNvSpPr>
            <a:spLocks noGrp="1"/>
          </p:cNvSpPr>
          <p:nvPr>
            <p:ph sz="half" idx="2"/>
          </p:nvPr>
        </p:nvSpPr>
        <p:spPr>
          <a:xfrm>
            <a:off x="4648200" y="1600200"/>
            <a:ext cx="4038600" cy="5069160"/>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i="1" dirty="0" smtClean="0"/>
              <a:t>Historically, Britain has had a strong sense of ‘class’ with the lowest payed workers often making up the ‘low’ or ‘working’ classes.</a:t>
            </a:r>
          </a:p>
          <a:p>
            <a:pPr marL="0" indent="0">
              <a:buNone/>
            </a:pPr>
            <a:endParaRPr lang="en-GB" i="1" dirty="0" smtClean="0"/>
          </a:p>
          <a:p>
            <a:r>
              <a:rPr lang="en-GB" i="1" dirty="0" smtClean="0"/>
              <a:t>However, this is now believed to be changing. </a:t>
            </a:r>
          </a:p>
          <a:p>
            <a:r>
              <a:rPr lang="en-GB" i="1" dirty="0" smtClean="0">
                <a:hlinkClick r:id="rId3"/>
              </a:rPr>
              <a:t>Watch the video</a:t>
            </a:r>
            <a:r>
              <a:rPr lang="en-GB" i="1" dirty="0" smtClean="0"/>
              <a:t>. What impact might this have on the way we view the link between class and poverty? </a:t>
            </a:r>
          </a:p>
          <a:p>
            <a:pPr marL="0" indent="0">
              <a:buNone/>
            </a:pPr>
            <a:endParaRPr lang="en-GB" dirty="0"/>
          </a:p>
        </p:txBody>
      </p:sp>
    </p:spTree>
    <p:extLst>
      <p:ext uri="{BB962C8B-B14F-4D97-AF65-F5344CB8AC3E}">
        <p14:creationId xmlns:p14="http://schemas.microsoft.com/office/powerpoint/2010/main" val="28136427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720" y="0"/>
            <a:ext cx="6717432" cy="1143000"/>
          </a:xfrm>
        </p:spPr>
        <p:txBody>
          <a:bodyPr>
            <a:normAutofit fontScale="90000"/>
          </a:bodyPr>
          <a:lstStyle/>
          <a:p>
            <a:r>
              <a:rPr lang="en-GB" dirty="0" err="1" smtClean="0">
                <a:hlinkClick r:id="rId2"/>
              </a:rPr>
              <a:t>Cyfalaf</a:t>
            </a:r>
            <a:r>
              <a:rPr lang="en-GB" dirty="0" smtClean="0">
                <a:hlinkClick r:id="rId2"/>
              </a:rPr>
              <a:t> </a:t>
            </a:r>
            <a:r>
              <a:rPr lang="en-GB" dirty="0" err="1" smtClean="0">
                <a:hlinkClick r:id="rId2"/>
              </a:rPr>
              <a:t>Cymdeithasol</a:t>
            </a:r>
            <a:r>
              <a:rPr lang="en-GB" dirty="0" smtClean="0">
                <a:hlinkClick r:id="rId2"/>
              </a:rPr>
              <a:t/>
            </a:r>
            <a:br>
              <a:rPr lang="en-GB" dirty="0" smtClean="0">
                <a:hlinkClick r:id="rId2"/>
              </a:rPr>
            </a:br>
            <a:r>
              <a:rPr lang="en-GB" dirty="0" smtClean="0">
                <a:hlinkClick r:id="rId2"/>
              </a:rPr>
              <a:t>Social Capital </a:t>
            </a:r>
            <a:endParaRPr lang="en-GB" dirty="0"/>
          </a:p>
        </p:txBody>
      </p:sp>
      <p:sp>
        <p:nvSpPr>
          <p:cNvPr id="3" name="Content Placeholder 2"/>
          <p:cNvSpPr>
            <a:spLocks noGrp="1"/>
          </p:cNvSpPr>
          <p:nvPr>
            <p:ph sz="half" idx="1"/>
          </p:nvPr>
        </p:nvSpPr>
        <p:spPr>
          <a:xfrm>
            <a:off x="457200" y="1600200"/>
            <a:ext cx="4038600" cy="5141168"/>
          </a:xfrm>
        </p:spPr>
        <p:style>
          <a:lnRef idx="2">
            <a:schemeClr val="accent5"/>
          </a:lnRef>
          <a:fillRef idx="1">
            <a:schemeClr val="lt1"/>
          </a:fillRef>
          <a:effectRef idx="0">
            <a:schemeClr val="accent5"/>
          </a:effectRef>
          <a:fontRef idx="minor">
            <a:schemeClr val="dk1"/>
          </a:fontRef>
        </p:style>
        <p:txBody>
          <a:bodyPr>
            <a:normAutofit fontScale="62500" lnSpcReduction="20000"/>
          </a:bodyPr>
          <a:lstStyle/>
          <a:p>
            <a:r>
              <a:rPr lang="en-GB" sz="3600" dirty="0" err="1" smtClean="0"/>
              <a:t>Roedd</a:t>
            </a:r>
            <a:r>
              <a:rPr lang="en-GB" sz="3600" dirty="0" smtClean="0"/>
              <a:t> </a:t>
            </a:r>
            <a:r>
              <a:rPr lang="en-GB" sz="3600" dirty="0" err="1" smtClean="0"/>
              <a:t>gan</a:t>
            </a:r>
            <a:r>
              <a:rPr lang="en-GB" sz="3600" dirty="0" smtClean="0"/>
              <a:t> y </a:t>
            </a:r>
            <a:r>
              <a:rPr lang="en-GB" sz="3600" dirty="0" err="1" smtClean="0"/>
              <a:t>Ffrancwr</a:t>
            </a:r>
            <a:r>
              <a:rPr lang="en-GB" sz="3600" dirty="0" smtClean="0"/>
              <a:t> Pierre </a:t>
            </a:r>
            <a:r>
              <a:rPr lang="en-GB" sz="3600" dirty="0" err="1" smtClean="0"/>
              <a:t>Bourdieu</a:t>
            </a:r>
            <a:r>
              <a:rPr lang="en-GB" sz="3600" dirty="0" smtClean="0"/>
              <a:t>  </a:t>
            </a:r>
            <a:r>
              <a:rPr lang="en-GB" sz="3600" dirty="0" err="1" smtClean="0"/>
              <a:t>ddiddordeb</a:t>
            </a:r>
            <a:r>
              <a:rPr lang="en-GB" sz="3600" dirty="0" smtClean="0"/>
              <a:t> </a:t>
            </a:r>
            <a:r>
              <a:rPr lang="en-GB" sz="3600" dirty="0" err="1" smtClean="0"/>
              <a:t>yn</a:t>
            </a:r>
            <a:r>
              <a:rPr lang="en-GB" sz="3600" dirty="0" smtClean="0"/>
              <a:t> y </a:t>
            </a:r>
            <a:r>
              <a:rPr lang="en-GB" sz="3600" dirty="0" err="1" smtClean="0"/>
              <a:t>ffordd</a:t>
            </a:r>
            <a:r>
              <a:rPr lang="en-GB" sz="3600" dirty="0" smtClean="0"/>
              <a:t> </a:t>
            </a:r>
            <a:r>
              <a:rPr lang="en-GB" sz="3600" dirty="0" err="1" smtClean="0"/>
              <a:t>roedd</a:t>
            </a:r>
            <a:r>
              <a:rPr lang="en-GB" sz="3600" dirty="0" smtClean="0"/>
              <a:t> </a:t>
            </a:r>
            <a:r>
              <a:rPr lang="en-GB" sz="3600" dirty="0" err="1" smtClean="0"/>
              <a:t>cymdeithas</a:t>
            </a:r>
            <a:r>
              <a:rPr lang="en-GB" sz="3600" dirty="0" smtClean="0"/>
              <a:t> </a:t>
            </a:r>
            <a:r>
              <a:rPr lang="en-GB" sz="3600" dirty="0" err="1" smtClean="0"/>
              <a:t>yn</a:t>
            </a:r>
            <a:r>
              <a:rPr lang="en-GB" sz="3600" dirty="0" smtClean="0"/>
              <a:t> </a:t>
            </a:r>
            <a:r>
              <a:rPr lang="en-GB" sz="3600" dirty="0" err="1" smtClean="0"/>
              <a:t>cael</a:t>
            </a:r>
            <a:r>
              <a:rPr lang="en-GB" sz="3600" dirty="0" smtClean="0"/>
              <a:t> </a:t>
            </a:r>
            <a:r>
              <a:rPr lang="en-GB" sz="3600" dirty="0" err="1" smtClean="0"/>
              <a:t>ei</a:t>
            </a:r>
            <a:r>
              <a:rPr lang="en-GB" sz="3600" dirty="0" smtClean="0"/>
              <a:t> </a:t>
            </a:r>
            <a:r>
              <a:rPr lang="en-GB" sz="3600" dirty="0" err="1" smtClean="0"/>
              <a:t>greu</a:t>
            </a:r>
            <a:r>
              <a:rPr lang="en-GB" sz="3600" dirty="0" smtClean="0"/>
              <a:t> a </a:t>
            </a:r>
            <a:r>
              <a:rPr lang="en-GB" sz="3600" dirty="0" err="1" smtClean="0"/>
              <a:t>sut</a:t>
            </a:r>
            <a:r>
              <a:rPr lang="en-GB" sz="3600" dirty="0" smtClean="0"/>
              <a:t> </a:t>
            </a:r>
            <a:r>
              <a:rPr lang="en-GB" sz="3600" dirty="0" err="1" smtClean="0"/>
              <a:t>oedd</a:t>
            </a:r>
            <a:r>
              <a:rPr lang="en-GB" sz="3600" dirty="0" smtClean="0"/>
              <a:t> </a:t>
            </a:r>
            <a:r>
              <a:rPr lang="en-GB" sz="3600" dirty="0" err="1" smtClean="0"/>
              <a:t>pobl</a:t>
            </a:r>
            <a:r>
              <a:rPr lang="en-GB" sz="3600" dirty="0" smtClean="0"/>
              <a:t> </a:t>
            </a:r>
            <a:r>
              <a:rPr lang="en-GB" sz="3600" dirty="0" err="1" smtClean="0"/>
              <a:t>yn</a:t>
            </a:r>
            <a:r>
              <a:rPr lang="en-GB" sz="3600" dirty="0" smtClean="0"/>
              <a:t> </a:t>
            </a:r>
            <a:r>
              <a:rPr lang="en-GB" sz="3600" dirty="0" err="1" smtClean="0"/>
              <a:t>ennill</a:t>
            </a:r>
            <a:r>
              <a:rPr lang="en-GB" sz="3600" dirty="0" smtClean="0"/>
              <a:t> </a:t>
            </a:r>
            <a:r>
              <a:rPr lang="en-GB" sz="3600" dirty="0" err="1" smtClean="0"/>
              <a:t>ei</a:t>
            </a:r>
            <a:r>
              <a:rPr lang="en-GB" sz="3600" dirty="0" smtClean="0"/>
              <a:t> ‘</a:t>
            </a:r>
            <a:r>
              <a:rPr lang="en-GB" sz="3600" dirty="0" err="1" smtClean="0"/>
              <a:t>lle</a:t>
            </a:r>
            <a:r>
              <a:rPr lang="en-GB" sz="3600" dirty="0" smtClean="0"/>
              <a:t>’ o </a:t>
            </a:r>
            <a:r>
              <a:rPr lang="en-GB" sz="3600" dirty="0" err="1" smtClean="0"/>
              <a:t>fewn</a:t>
            </a:r>
            <a:r>
              <a:rPr lang="en-GB" sz="3600" dirty="0" smtClean="0"/>
              <a:t> </a:t>
            </a:r>
            <a:r>
              <a:rPr lang="en-GB" sz="3600" dirty="0" err="1" smtClean="0"/>
              <a:t>cymdeithas</a:t>
            </a:r>
            <a:r>
              <a:rPr lang="en-GB" sz="3600" dirty="0" smtClean="0"/>
              <a:t>. </a:t>
            </a:r>
          </a:p>
          <a:p>
            <a:r>
              <a:rPr lang="en-GB" sz="3600" dirty="0" err="1" smtClean="0"/>
              <a:t>Dadleuodd</a:t>
            </a:r>
            <a:r>
              <a:rPr lang="en-GB" sz="3600" dirty="0" smtClean="0"/>
              <a:t> </a:t>
            </a:r>
            <a:r>
              <a:rPr lang="en-GB" sz="3600" dirty="0" err="1" smtClean="0"/>
              <a:t>nad</a:t>
            </a:r>
            <a:r>
              <a:rPr lang="en-GB" sz="3600" dirty="0" smtClean="0"/>
              <a:t> mater </a:t>
            </a:r>
            <a:r>
              <a:rPr lang="en-GB" sz="3600" dirty="0" err="1" smtClean="0"/>
              <a:t>economaidd</a:t>
            </a:r>
            <a:r>
              <a:rPr lang="en-GB" sz="3600" dirty="0" smtClean="0"/>
              <a:t> </a:t>
            </a:r>
            <a:r>
              <a:rPr lang="en-GB" sz="3600" dirty="0" err="1" smtClean="0"/>
              <a:t>yn</a:t>
            </a:r>
            <a:r>
              <a:rPr lang="en-GB" sz="3600" dirty="0" smtClean="0"/>
              <a:t> </a:t>
            </a:r>
            <a:r>
              <a:rPr lang="en-GB" sz="3600" dirty="0" err="1" smtClean="0"/>
              <a:t>unig</a:t>
            </a:r>
            <a:r>
              <a:rPr lang="en-GB" sz="3600" dirty="0" smtClean="0"/>
              <a:t> </a:t>
            </a:r>
            <a:r>
              <a:rPr lang="en-GB" sz="3600" dirty="0" err="1" smtClean="0"/>
              <a:t>oedd</a:t>
            </a:r>
            <a:r>
              <a:rPr lang="en-GB" sz="3600" dirty="0" smtClean="0"/>
              <a:t> </a:t>
            </a:r>
            <a:r>
              <a:rPr lang="en-GB" sz="3600" dirty="0" err="1" smtClean="0"/>
              <a:t>hyn</a:t>
            </a:r>
            <a:r>
              <a:rPr lang="en-GB" sz="3600" dirty="0" smtClean="0"/>
              <a:t>. </a:t>
            </a:r>
          </a:p>
          <a:p>
            <a:r>
              <a:rPr lang="en-GB" sz="3600" dirty="0" err="1" smtClean="0"/>
              <a:t>Roedd</a:t>
            </a:r>
            <a:r>
              <a:rPr lang="en-GB" sz="3600" dirty="0" smtClean="0"/>
              <a:t> Bourdieu </a:t>
            </a:r>
            <a:r>
              <a:rPr lang="en-GB" sz="3600" dirty="0" err="1" smtClean="0"/>
              <a:t>yn</a:t>
            </a:r>
            <a:r>
              <a:rPr lang="en-GB" sz="3600" dirty="0" smtClean="0"/>
              <a:t> </a:t>
            </a:r>
            <a:r>
              <a:rPr lang="en-GB" sz="3600" dirty="0" err="1" smtClean="0"/>
              <a:t>credu</a:t>
            </a:r>
            <a:r>
              <a:rPr lang="en-GB" sz="3600" dirty="0" smtClean="0"/>
              <a:t> </a:t>
            </a:r>
            <a:r>
              <a:rPr lang="en-GB" sz="3600" dirty="0" err="1" smtClean="0"/>
              <a:t>mewn</a:t>
            </a:r>
            <a:r>
              <a:rPr lang="en-GB" sz="3600" dirty="0" smtClean="0"/>
              <a:t> </a:t>
            </a:r>
            <a:r>
              <a:rPr lang="en-GB" sz="3600" b="1" u="sng" dirty="0" err="1" smtClean="0"/>
              <a:t>cyfalaf</a:t>
            </a:r>
            <a:r>
              <a:rPr lang="en-GB" sz="3600" b="1" u="sng" dirty="0" smtClean="0"/>
              <a:t> </a:t>
            </a:r>
            <a:r>
              <a:rPr lang="en-GB" sz="3600" b="1" u="sng" dirty="0" err="1" smtClean="0"/>
              <a:t>cymdeithasol</a:t>
            </a:r>
            <a:r>
              <a:rPr lang="en-GB" sz="3600" b="1" u="sng" dirty="0" smtClean="0"/>
              <a:t> -</a:t>
            </a:r>
            <a:r>
              <a:rPr lang="en-GB" sz="3600" dirty="0" smtClean="0"/>
              <a:t> y </a:t>
            </a:r>
            <a:r>
              <a:rPr lang="en-GB" sz="3600" dirty="0" err="1" smtClean="0"/>
              <a:t>ffordd</a:t>
            </a:r>
            <a:r>
              <a:rPr lang="en-GB" sz="3600" dirty="0" smtClean="0"/>
              <a:t> y </a:t>
            </a:r>
            <a:r>
              <a:rPr lang="en-GB" sz="3600" dirty="0" err="1" smtClean="0"/>
              <a:t>mae</a:t>
            </a:r>
            <a:r>
              <a:rPr lang="en-GB" sz="3600" dirty="0" smtClean="0"/>
              <a:t> </a:t>
            </a:r>
            <a:r>
              <a:rPr lang="en-GB" sz="3600" dirty="0" err="1" smtClean="0"/>
              <a:t>pobl</a:t>
            </a:r>
            <a:r>
              <a:rPr lang="en-GB" sz="3600" dirty="0" smtClean="0"/>
              <a:t> </a:t>
            </a:r>
            <a:r>
              <a:rPr lang="en-GB" sz="3600" dirty="0" err="1" smtClean="0"/>
              <a:t>yn</a:t>
            </a:r>
            <a:r>
              <a:rPr lang="en-GB" sz="3600" dirty="0" smtClean="0"/>
              <a:t> </a:t>
            </a:r>
            <a:r>
              <a:rPr lang="en-GB" sz="3600" dirty="0" err="1" smtClean="0"/>
              <a:t>defnyddio</a:t>
            </a:r>
            <a:r>
              <a:rPr lang="en-GB" sz="3600" dirty="0" smtClean="0"/>
              <a:t> </a:t>
            </a:r>
            <a:r>
              <a:rPr lang="en-GB" sz="3600" dirty="0" err="1" smtClean="0"/>
              <a:t>gwybodaeth</a:t>
            </a:r>
            <a:r>
              <a:rPr lang="en-GB" sz="3600" dirty="0" smtClean="0"/>
              <a:t> </a:t>
            </a:r>
            <a:r>
              <a:rPr lang="en-GB" sz="3600" dirty="0" err="1" smtClean="0"/>
              <a:t>ddiwylliannol</a:t>
            </a:r>
            <a:r>
              <a:rPr lang="en-GB" sz="3600" dirty="0" smtClean="0"/>
              <a:t> </a:t>
            </a:r>
            <a:r>
              <a:rPr lang="en-GB" sz="3600" dirty="0" err="1" smtClean="0"/>
              <a:t>i</a:t>
            </a:r>
            <a:r>
              <a:rPr lang="en-GB" sz="3600" dirty="0" smtClean="0"/>
              <a:t> </a:t>
            </a:r>
            <a:r>
              <a:rPr lang="en-GB" sz="3600" dirty="0" err="1" smtClean="0"/>
              <a:t>gryfhau</a:t>
            </a:r>
            <a:r>
              <a:rPr lang="en-GB" sz="3600" dirty="0" smtClean="0"/>
              <a:t> </a:t>
            </a:r>
            <a:r>
              <a:rPr lang="en-GB" sz="3600" dirty="0" err="1" smtClean="0"/>
              <a:t>eu</a:t>
            </a:r>
            <a:r>
              <a:rPr lang="en-GB" sz="3600" dirty="0" smtClean="0"/>
              <a:t> </a:t>
            </a:r>
            <a:r>
              <a:rPr lang="en-GB" sz="3600" dirty="0" err="1" smtClean="0"/>
              <a:t>lle</a:t>
            </a:r>
            <a:r>
              <a:rPr lang="en-GB" sz="3600" dirty="0" smtClean="0"/>
              <a:t> o </a:t>
            </a:r>
            <a:r>
              <a:rPr lang="en-GB" sz="3600" dirty="0" err="1" smtClean="0"/>
              <a:t>fewn</a:t>
            </a:r>
            <a:r>
              <a:rPr lang="en-GB" sz="3600" dirty="0" smtClean="0"/>
              <a:t> </a:t>
            </a:r>
            <a:r>
              <a:rPr lang="en-GB" sz="3600" dirty="0" err="1" smtClean="0"/>
              <a:t>hierarchaeth</a:t>
            </a:r>
            <a:r>
              <a:rPr lang="en-GB" sz="3600" dirty="0" smtClean="0"/>
              <a:t> </a:t>
            </a:r>
            <a:r>
              <a:rPr lang="en-GB" sz="3600" dirty="0" err="1" smtClean="0"/>
              <a:t>cymdeithas</a:t>
            </a:r>
            <a:r>
              <a:rPr lang="en-GB" sz="3600" dirty="0" smtClean="0"/>
              <a:t>. </a:t>
            </a:r>
          </a:p>
          <a:p>
            <a:endParaRPr lang="en-GB" dirty="0"/>
          </a:p>
        </p:txBody>
      </p:sp>
      <p:sp>
        <p:nvSpPr>
          <p:cNvPr id="4" name="Content Placeholder 3"/>
          <p:cNvSpPr>
            <a:spLocks noGrp="1"/>
          </p:cNvSpPr>
          <p:nvPr>
            <p:ph sz="half" idx="2"/>
          </p:nvPr>
        </p:nvSpPr>
        <p:spPr>
          <a:xfrm>
            <a:off x="4788024" y="1412776"/>
            <a:ext cx="4038600" cy="5141168"/>
          </a:xfrm>
        </p:spPr>
        <p:style>
          <a:lnRef idx="2">
            <a:schemeClr val="accent2"/>
          </a:lnRef>
          <a:fillRef idx="1">
            <a:schemeClr val="lt1"/>
          </a:fillRef>
          <a:effectRef idx="0">
            <a:schemeClr val="accent2"/>
          </a:effectRef>
          <a:fontRef idx="minor">
            <a:schemeClr val="dk1"/>
          </a:fontRef>
        </p:style>
        <p:txBody>
          <a:bodyPr>
            <a:noAutofit/>
          </a:bodyPr>
          <a:lstStyle/>
          <a:p>
            <a:r>
              <a:rPr lang="en-GB" sz="2200" i="1" dirty="0" smtClean="0"/>
              <a:t>French sociologist Pierre Bourdieu (1930–2002) was interested in the ways in which society is reproduced, and how the dominant classes retain their position. </a:t>
            </a:r>
          </a:p>
          <a:p>
            <a:r>
              <a:rPr lang="en-GB" sz="2200" i="1" dirty="0" smtClean="0"/>
              <a:t>Bourdieu argued that it wasn’t simply about economics.</a:t>
            </a:r>
          </a:p>
          <a:p>
            <a:r>
              <a:rPr lang="en-GB" sz="2200" i="1" dirty="0" smtClean="0"/>
              <a:t>He is known for his discussion of </a:t>
            </a:r>
            <a:r>
              <a:rPr lang="en-GB" sz="2200" b="1" i="1" u="sng" dirty="0" smtClean="0"/>
              <a:t>cultural capital </a:t>
            </a:r>
            <a:r>
              <a:rPr lang="en-GB" sz="2200" i="1" dirty="0" smtClean="0"/>
              <a:t>– the ways in which people would use cultural knowledge to reinforce their place in the hierarchy of society. </a:t>
            </a:r>
            <a:endParaRPr lang="en-GB" sz="2200" i="1" dirty="0"/>
          </a:p>
        </p:txBody>
      </p:sp>
      <p:pic>
        <p:nvPicPr>
          <p:cNvPr id="1026" name="Picture 2" descr="C:\Users\user\AppData\Local\Microsoft\Windows\INetCache\IE\3FBHWONF\read_more_books[1].jpg">
            <a:hlinkClick r:id="rId3"/>
          </p:cNvPr>
          <p:cNvPicPr>
            <a:picLocks noChangeAspect="1" noChangeArrowheads="1"/>
          </p:cNvPicPr>
          <p:nvPr/>
        </p:nvPicPr>
        <p:blipFill>
          <a:blip r:embed="rId4" cstate="print"/>
          <a:srcRect/>
          <a:stretch>
            <a:fillRect/>
          </a:stretch>
        </p:blipFill>
        <p:spPr bwMode="auto">
          <a:xfrm>
            <a:off x="899592" y="0"/>
            <a:ext cx="1000324" cy="1450621"/>
          </a:xfrm>
          <a:prstGeom prst="rect">
            <a:avLst/>
          </a:prstGeom>
          <a:noFill/>
        </p:spPr>
      </p:pic>
    </p:spTree>
    <p:extLst>
      <p:ext uri="{BB962C8B-B14F-4D97-AF65-F5344CB8AC3E}">
        <p14:creationId xmlns:p14="http://schemas.microsoft.com/office/powerpoint/2010/main" val="14106495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hlinkClick r:id="rId2"/>
              </a:rPr>
              <a:t>Cyfalaf</a:t>
            </a:r>
            <a:r>
              <a:rPr lang="en-GB" dirty="0" smtClean="0">
                <a:hlinkClick r:id="rId2"/>
              </a:rPr>
              <a:t> </a:t>
            </a:r>
            <a:r>
              <a:rPr lang="en-GB" dirty="0" err="1" smtClean="0">
                <a:hlinkClick r:id="rId2"/>
              </a:rPr>
              <a:t>Cymdeithasol</a:t>
            </a:r>
            <a:r>
              <a:rPr lang="en-GB" dirty="0" smtClean="0">
                <a:hlinkClick r:id="rId2"/>
              </a:rPr>
              <a:t/>
            </a:r>
            <a:br>
              <a:rPr lang="en-GB" dirty="0" smtClean="0">
                <a:hlinkClick r:id="rId2"/>
              </a:rPr>
            </a:br>
            <a:r>
              <a:rPr lang="en-GB" dirty="0" smtClean="0">
                <a:hlinkClick r:id="rId2"/>
              </a:rPr>
              <a:t>Cultural Capital </a:t>
            </a:r>
            <a:endParaRPr lang="en-GB" dirty="0"/>
          </a:p>
        </p:txBody>
      </p:sp>
      <p:sp>
        <p:nvSpPr>
          <p:cNvPr id="3" name="Content Placeholder 2"/>
          <p:cNvSpPr>
            <a:spLocks noGrp="1"/>
          </p:cNvSpPr>
          <p:nvPr>
            <p:ph sz="half" idx="1"/>
          </p:nvPr>
        </p:nvSpPr>
        <p:spPr>
          <a:xfrm>
            <a:off x="457200" y="1600200"/>
            <a:ext cx="4038600" cy="5069160"/>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smtClean="0"/>
              <a:t>Adlewyrchwch</a:t>
            </a:r>
            <a:r>
              <a:rPr lang="en-GB" dirty="0" smtClean="0"/>
              <a:t> </a:t>
            </a:r>
            <a:r>
              <a:rPr lang="en-GB" dirty="0" err="1" smtClean="0"/>
              <a:t>ar</a:t>
            </a:r>
            <a:r>
              <a:rPr lang="en-GB" dirty="0" smtClean="0"/>
              <a:t> </a:t>
            </a:r>
            <a:r>
              <a:rPr lang="en-GB" dirty="0" err="1" smtClean="0"/>
              <a:t>syniadau</a:t>
            </a:r>
            <a:r>
              <a:rPr lang="en-GB" dirty="0" smtClean="0"/>
              <a:t> Bourdieu. Beth </a:t>
            </a:r>
            <a:r>
              <a:rPr lang="en-GB" dirty="0" err="1" smtClean="0"/>
              <a:t>yw</a:t>
            </a:r>
            <a:r>
              <a:rPr lang="en-GB" dirty="0" smtClean="0"/>
              <a:t> </a:t>
            </a:r>
            <a:r>
              <a:rPr lang="en-GB" dirty="0" err="1" smtClean="0"/>
              <a:t>goblygiadau</a:t>
            </a:r>
            <a:r>
              <a:rPr lang="en-GB" dirty="0" smtClean="0"/>
              <a:t> </a:t>
            </a:r>
            <a:r>
              <a:rPr lang="en-GB" dirty="0" err="1" smtClean="0"/>
              <a:t>cyfaflaf</a:t>
            </a:r>
            <a:r>
              <a:rPr lang="en-GB" dirty="0" smtClean="0"/>
              <a:t> </a:t>
            </a:r>
            <a:r>
              <a:rPr lang="en-GB" dirty="0" err="1" smtClean="0"/>
              <a:t>cymdeithasol</a:t>
            </a:r>
            <a:r>
              <a:rPr lang="en-GB" dirty="0" smtClean="0"/>
              <a:t> </a:t>
            </a:r>
            <a:r>
              <a:rPr lang="en-GB" dirty="0" err="1" smtClean="0"/>
              <a:t>Bourdieu</a:t>
            </a:r>
            <a:r>
              <a:rPr lang="en-GB" dirty="0" smtClean="0"/>
              <a:t> </a:t>
            </a:r>
            <a:r>
              <a:rPr lang="en-GB" dirty="0" err="1" smtClean="0"/>
              <a:t>ar</a:t>
            </a:r>
            <a:r>
              <a:rPr lang="en-GB" dirty="0" smtClean="0"/>
              <a:t> </a:t>
            </a:r>
            <a:r>
              <a:rPr lang="en-GB" dirty="0" err="1" smtClean="0"/>
              <a:t>gyfer</a:t>
            </a:r>
            <a:r>
              <a:rPr lang="en-GB" dirty="0" smtClean="0"/>
              <a:t> plant </a:t>
            </a:r>
            <a:r>
              <a:rPr lang="en-GB" dirty="0" err="1" smtClean="0"/>
              <a:t>mewn</a:t>
            </a:r>
            <a:r>
              <a:rPr lang="en-GB" dirty="0" smtClean="0"/>
              <a:t> </a:t>
            </a:r>
            <a:r>
              <a:rPr lang="en-GB" dirty="0" err="1" smtClean="0"/>
              <a:t>addysg</a:t>
            </a:r>
            <a:r>
              <a:rPr lang="en-GB" dirty="0" smtClean="0"/>
              <a:t>? </a:t>
            </a:r>
          </a:p>
          <a:p>
            <a:pPr marL="0" indent="0">
              <a:buNone/>
            </a:pPr>
            <a:endParaRPr lang="en-GB" dirty="0" smtClean="0"/>
          </a:p>
          <a:p>
            <a:r>
              <a:rPr lang="en-GB" dirty="0" smtClean="0"/>
              <a:t>Un </a:t>
            </a:r>
            <a:r>
              <a:rPr lang="en-GB" dirty="0" err="1" smtClean="0"/>
              <a:t>ffordd</a:t>
            </a:r>
            <a:r>
              <a:rPr lang="en-GB" dirty="0" smtClean="0"/>
              <a:t> o </a:t>
            </a:r>
            <a:r>
              <a:rPr lang="en-GB" dirty="0" err="1" smtClean="0"/>
              <a:t>frwydro</a:t>
            </a:r>
            <a:r>
              <a:rPr lang="en-GB" dirty="0" smtClean="0"/>
              <a:t> </a:t>
            </a:r>
            <a:r>
              <a:rPr lang="en-GB" dirty="0" err="1" smtClean="0"/>
              <a:t>tlodi</a:t>
            </a:r>
            <a:r>
              <a:rPr lang="en-GB" dirty="0" smtClean="0"/>
              <a:t> </a:t>
            </a:r>
            <a:r>
              <a:rPr lang="en-GB" dirty="0" err="1" smtClean="0"/>
              <a:t>yw</a:t>
            </a:r>
            <a:r>
              <a:rPr lang="en-GB" dirty="0" smtClean="0"/>
              <a:t> </a:t>
            </a:r>
            <a:r>
              <a:rPr lang="en-GB" dirty="0" err="1" smtClean="0"/>
              <a:t>trwy</a:t>
            </a:r>
            <a:r>
              <a:rPr lang="en-GB" dirty="0" smtClean="0"/>
              <a:t> </a:t>
            </a:r>
            <a:r>
              <a:rPr lang="en-GB" dirty="0" err="1" smtClean="0"/>
              <a:t>sicrhau</a:t>
            </a:r>
            <a:r>
              <a:rPr lang="en-GB" dirty="0" smtClean="0"/>
              <a:t> bod </a:t>
            </a:r>
            <a:r>
              <a:rPr lang="en-GB" dirty="0" err="1" smtClean="0"/>
              <a:t>disgyblion</a:t>
            </a:r>
            <a:r>
              <a:rPr lang="en-GB" dirty="0" smtClean="0"/>
              <a:t> </a:t>
            </a:r>
            <a:r>
              <a:rPr lang="en-GB" dirty="0" err="1" smtClean="0"/>
              <a:t>yn</a:t>
            </a:r>
            <a:r>
              <a:rPr lang="en-GB" dirty="0" smtClean="0"/>
              <a:t> </a:t>
            </a:r>
            <a:r>
              <a:rPr lang="en-GB" dirty="0" err="1" smtClean="0"/>
              <a:t>cael</a:t>
            </a:r>
            <a:r>
              <a:rPr lang="en-GB" dirty="0" smtClean="0"/>
              <a:t> </a:t>
            </a:r>
            <a:r>
              <a:rPr lang="en-GB" dirty="0" err="1" smtClean="0"/>
              <a:t>cyfle</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cyfalaf</a:t>
            </a:r>
            <a:r>
              <a:rPr lang="en-GB" dirty="0" smtClean="0"/>
              <a:t> </a:t>
            </a:r>
            <a:r>
              <a:rPr lang="en-GB" dirty="0" err="1" smtClean="0"/>
              <a:t>cymdeithasol</a:t>
            </a:r>
            <a:r>
              <a:rPr lang="en-GB" dirty="0" smtClean="0"/>
              <a:t> – </a:t>
            </a:r>
            <a:r>
              <a:rPr lang="en-GB" dirty="0" err="1" smtClean="0"/>
              <a:t>esiamplau</a:t>
            </a:r>
            <a:r>
              <a:rPr lang="en-GB" dirty="0" smtClean="0"/>
              <a:t>?</a:t>
            </a:r>
          </a:p>
          <a:p>
            <a:endParaRPr lang="en-GB" dirty="0"/>
          </a:p>
        </p:txBody>
      </p:sp>
      <p:sp>
        <p:nvSpPr>
          <p:cNvPr id="4" name="Content Placeholder 3"/>
          <p:cNvSpPr>
            <a:spLocks noGrp="1"/>
          </p:cNvSpPr>
          <p:nvPr>
            <p:ph sz="half" idx="2"/>
          </p:nvPr>
        </p:nvSpPr>
        <p:spPr>
          <a:xfrm>
            <a:off x="4648200" y="1600200"/>
            <a:ext cx="4038600" cy="5069160"/>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i="1" dirty="0" smtClean="0"/>
              <a:t>Reflect on the implications of Bourdieu’s cultural capital theory for children in education. </a:t>
            </a:r>
          </a:p>
          <a:p>
            <a:r>
              <a:rPr lang="en-GB" i="1" dirty="0" smtClean="0"/>
              <a:t>One approach to tackling poverty in schools could be do ensure pupils have opportunities to develop ‘cultural capital’ – examples? </a:t>
            </a:r>
          </a:p>
        </p:txBody>
      </p:sp>
    </p:spTree>
    <p:extLst>
      <p:ext uri="{BB962C8B-B14F-4D97-AF65-F5344CB8AC3E}">
        <p14:creationId xmlns:p14="http://schemas.microsoft.com/office/powerpoint/2010/main" val="42239087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Asesiad</a:t>
            </a:r>
            <a:r>
              <a:rPr lang="en-GB" dirty="0"/>
              <a:t> 1</a:t>
            </a:r>
          </a:p>
          <a:p>
            <a:r>
              <a:rPr lang="en-GB" dirty="0" err="1"/>
              <a:t>Pwyso</a:t>
            </a:r>
            <a:r>
              <a:rPr lang="en-GB" dirty="0"/>
              <a:t>: </a:t>
            </a:r>
            <a:r>
              <a:rPr lang="en-GB" dirty="0" smtClean="0"/>
              <a:t>100%</a:t>
            </a:r>
            <a:endParaRPr lang="en-GB" dirty="0"/>
          </a:p>
          <a:p>
            <a:r>
              <a:rPr lang="en-GB" dirty="0"/>
              <a:t>Math: </a:t>
            </a:r>
            <a:r>
              <a:rPr lang="en-GB" dirty="0" err="1"/>
              <a:t>Traethawd</a:t>
            </a:r>
            <a:endParaRPr lang="en-GB" dirty="0"/>
          </a:p>
          <a:p>
            <a:r>
              <a:rPr lang="en-GB" dirty="0" err="1"/>
              <a:t>Geiriau</a:t>
            </a:r>
            <a:r>
              <a:rPr lang="en-GB" dirty="0"/>
              <a:t>: </a:t>
            </a:r>
            <a:r>
              <a:rPr lang="en-GB" dirty="0" smtClean="0"/>
              <a:t>3000</a:t>
            </a:r>
            <a:endParaRPr lang="en-GB" dirty="0"/>
          </a:p>
          <a:p>
            <a:r>
              <a:rPr lang="en-GB" dirty="0" err="1"/>
              <a:t>Pryd</a:t>
            </a:r>
            <a:r>
              <a:rPr lang="en-GB" dirty="0" smtClean="0"/>
              <a:t>?</a:t>
            </a:r>
          </a:p>
          <a:p>
            <a:r>
              <a:rPr lang="en-GB" dirty="0"/>
              <a:t>Beth </a:t>
            </a:r>
            <a:r>
              <a:rPr lang="en-GB" dirty="0" err="1"/>
              <a:t>yw’r</a:t>
            </a:r>
            <a:r>
              <a:rPr lang="en-GB" dirty="0"/>
              <a:t> </a:t>
            </a:r>
            <a:r>
              <a:rPr lang="en-GB" dirty="0" err="1"/>
              <a:t>elfennau</a:t>
            </a:r>
            <a:r>
              <a:rPr lang="en-GB" dirty="0"/>
              <a:t> </a:t>
            </a:r>
            <a:r>
              <a:rPr lang="en-GB" dirty="0" err="1"/>
              <a:t>cymdeithasol</a:t>
            </a:r>
            <a:r>
              <a:rPr lang="en-GB" dirty="0"/>
              <a:t> </a:t>
            </a:r>
            <a:r>
              <a:rPr lang="en-GB" dirty="0" err="1"/>
              <a:t>allweddol</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allu</a:t>
            </a:r>
            <a:r>
              <a:rPr lang="en-GB" dirty="0"/>
              <a:t> </a:t>
            </a:r>
            <a:r>
              <a:rPr lang="en-GB" dirty="0" err="1"/>
              <a:t>disgybl</a:t>
            </a:r>
            <a:r>
              <a:rPr lang="en-GB" dirty="0"/>
              <a:t> </a:t>
            </a:r>
            <a:r>
              <a:rPr lang="en-GB" dirty="0" err="1"/>
              <a:t>i</a:t>
            </a:r>
            <a:r>
              <a:rPr lang="en-GB" dirty="0"/>
              <a:t> </a:t>
            </a:r>
            <a:r>
              <a:rPr lang="en-GB" dirty="0" err="1"/>
              <a:t>gael</a:t>
            </a:r>
            <a:r>
              <a:rPr lang="en-GB" dirty="0"/>
              <a:t> </a:t>
            </a:r>
            <a:r>
              <a:rPr lang="en-GB" dirty="0" err="1"/>
              <a:t>mynediad</a:t>
            </a:r>
            <a:r>
              <a:rPr lang="en-GB" dirty="0"/>
              <a:t> at </a:t>
            </a:r>
            <a:r>
              <a:rPr lang="en-GB" dirty="0" err="1"/>
              <a:t>addysg</a:t>
            </a:r>
            <a:r>
              <a:rPr lang="en-GB" dirty="0"/>
              <a:t>?  </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Assessment 1</a:t>
            </a:r>
          </a:p>
          <a:p>
            <a:r>
              <a:rPr lang="en-GB" i="1" dirty="0"/>
              <a:t>Module weighting: </a:t>
            </a:r>
            <a:r>
              <a:rPr lang="en-GB" i="1" dirty="0" smtClean="0"/>
              <a:t>100%</a:t>
            </a:r>
            <a:endParaRPr lang="en-GB" i="1" dirty="0"/>
          </a:p>
          <a:p>
            <a:r>
              <a:rPr lang="en-GB" i="1" dirty="0"/>
              <a:t>Type: Essay</a:t>
            </a:r>
          </a:p>
          <a:p>
            <a:r>
              <a:rPr lang="en-GB" i="1" dirty="0"/>
              <a:t>Word count: </a:t>
            </a:r>
            <a:r>
              <a:rPr lang="en-GB" i="1" dirty="0" smtClean="0"/>
              <a:t>3000 </a:t>
            </a:r>
            <a:endParaRPr lang="en-GB" i="1" dirty="0"/>
          </a:p>
          <a:p>
            <a:r>
              <a:rPr lang="en-GB" i="1" dirty="0"/>
              <a:t>When? </a:t>
            </a:r>
          </a:p>
          <a:p>
            <a:r>
              <a:rPr lang="en-GB" i="1" dirty="0"/>
              <a:t>What are the key social elements that affect a pupil’s ability to access education?</a:t>
            </a:r>
            <a:endParaRPr lang="en-GB" i="1" dirty="0"/>
          </a:p>
          <a:p>
            <a:endParaRPr lang="en-GB" dirty="0"/>
          </a:p>
        </p:txBody>
      </p:sp>
    </p:spTree>
    <p:extLst>
      <p:ext uri="{BB962C8B-B14F-4D97-AF65-F5344CB8AC3E}">
        <p14:creationId xmlns:p14="http://schemas.microsoft.com/office/powerpoint/2010/main" val="1744589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146250"/>
          </a:xfrm>
        </p:spPr>
        <p:txBody>
          <a:bodyPr>
            <a:noAutofit/>
          </a:bodyPr>
          <a:lstStyle/>
          <a:p>
            <a:r>
              <a:rPr lang="en-GB" sz="2800" dirty="0"/>
              <a:t/>
            </a:r>
            <a:br>
              <a:rPr lang="en-GB" sz="2800" dirty="0"/>
            </a:br>
            <a:r>
              <a:rPr lang="en-GB" sz="2800" dirty="0" err="1">
                <a:solidFill>
                  <a:schemeClr val="accent4"/>
                </a:solidFill>
              </a:rPr>
              <a:t>Sut</a:t>
            </a:r>
            <a:r>
              <a:rPr lang="en-GB" sz="2800" dirty="0">
                <a:solidFill>
                  <a:schemeClr val="accent4"/>
                </a:solidFill>
              </a:rPr>
              <a:t> </a:t>
            </a:r>
            <a:r>
              <a:rPr lang="en-GB" sz="2800" dirty="0" err="1">
                <a:solidFill>
                  <a:schemeClr val="accent4"/>
                </a:solidFill>
              </a:rPr>
              <a:t>mae</a:t>
            </a:r>
            <a:r>
              <a:rPr lang="en-GB" sz="2800" dirty="0">
                <a:solidFill>
                  <a:schemeClr val="accent4"/>
                </a:solidFill>
              </a:rPr>
              <a:t> </a:t>
            </a:r>
            <a:r>
              <a:rPr lang="en-GB" sz="2800" dirty="0" err="1">
                <a:solidFill>
                  <a:schemeClr val="accent4"/>
                </a:solidFill>
              </a:rPr>
              <a:t>tlodi</a:t>
            </a:r>
            <a:r>
              <a:rPr lang="en-GB" sz="2800" dirty="0">
                <a:solidFill>
                  <a:schemeClr val="accent4"/>
                </a:solidFill>
              </a:rPr>
              <a:t> </a:t>
            </a:r>
            <a:r>
              <a:rPr lang="en-GB" sz="2800" dirty="0" err="1">
                <a:solidFill>
                  <a:schemeClr val="accent4"/>
                </a:solidFill>
              </a:rPr>
              <a:t>yn</a:t>
            </a:r>
            <a:r>
              <a:rPr lang="en-GB" sz="2800" dirty="0">
                <a:solidFill>
                  <a:schemeClr val="accent4"/>
                </a:solidFill>
              </a:rPr>
              <a:t> </a:t>
            </a:r>
            <a:r>
              <a:rPr lang="en-GB" sz="2800" dirty="0" err="1">
                <a:solidFill>
                  <a:schemeClr val="accent4"/>
                </a:solidFill>
              </a:rPr>
              <a:t>cael</a:t>
            </a:r>
            <a:r>
              <a:rPr lang="en-GB" sz="2800" dirty="0">
                <a:solidFill>
                  <a:schemeClr val="accent4"/>
                </a:solidFill>
              </a:rPr>
              <a:t> </a:t>
            </a:r>
            <a:r>
              <a:rPr lang="en-GB" sz="2800" dirty="0" err="1">
                <a:solidFill>
                  <a:schemeClr val="accent4"/>
                </a:solidFill>
              </a:rPr>
              <a:t>traweffaith</a:t>
            </a:r>
            <a:r>
              <a:rPr lang="en-GB" sz="2800" dirty="0">
                <a:solidFill>
                  <a:schemeClr val="accent4"/>
                </a:solidFill>
              </a:rPr>
              <a:t> </a:t>
            </a:r>
            <a:r>
              <a:rPr lang="en-GB" sz="2800" dirty="0" err="1">
                <a:solidFill>
                  <a:schemeClr val="accent4"/>
                </a:solidFill>
              </a:rPr>
              <a:t>ar</a:t>
            </a:r>
            <a:r>
              <a:rPr lang="en-GB" sz="2800" dirty="0">
                <a:solidFill>
                  <a:schemeClr val="accent4"/>
                </a:solidFill>
              </a:rPr>
              <a:t> </a:t>
            </a:r>
            <a:r>
              <a:rPr lang="en-GB" sz="2800" dirty="0" err="1">
                <a:solidFill>
                  <a:schemeClr val="accent4"/>
                </a:solidFill>
              </a:rPr>
              <a:t>addysg</a:t>
            </a:r>
            <a:r>
              <a:rPr lang="en-GB" sz="2800" dirty="0">
                <a:solidFill>
                  <a:schemeClr val="accent4"/>
                </a:solidFill>
              </a:rPr>
              <a:t> </a:t>
            </a:r>
            <a:r>
              <a:rPr lang="en-GB" sz="2800" dirty="0" err="1">
                <a:solidFill>
                  <a:schemeClr val="accent4"/>
                </a:solidFill>
              </a:rPr>
              <a:t>plentyn</a:t>
            </a:r>
            <a:r>
              <a:rPr lang="en-GB" sz="2800" dirty="0">
                <a:solidFill>
                  <a:schemeClr val="accent4"/>
                </a:solidFill>
              </a:rPr>
              <a:t>?</a:t>
            </a:r>
            <a:br>
              <a:rPr lang="en-GB" sz="2800" dirty="0">
                <a:solidFill>
                  <a:schemeClr val="accent4"/>
                </a:solidFill>
              </a:rPr>
            </a:br>
            <a:r>
              <a:rPr lang="en-GB" sz="2800" dirty="0">
                <a:solidFill>
                  <a:schemeClr val="accent4"/>
                </a:solidFill>
              </a:rPr>
              <a:t/>
            </a:r>
            <a:br>
              <a:rPr lang="en-GB" sz="2800" dirty="0">
                <a:solidFill>
                  <a:schemeClr val="accent4"/>
                </a:solidFill>
              </a:rPr>
            </a:br>
            <a:r>
              <a:rPr lang="en-GB" sz="2800" i="1" dirty="0" smtClean="0">
                <a:solidFill>
                  <a:schemeClr val="accent5"/>
                </a:solidFill>
              </a:rPr>
              <a:t>How </a:t>
            </a:r>
            <a:r>
              <a:rPr lang="en-GB" sz="2800" i="1" dirty="0">
                <a:solidFill>
                  <a:schemeClr val="accent5"/>
                </a:solidFill>
              </a:rPr>
              <a:t>does poverty impact on a child’s education? </a:t>
            </a:r>
            <a:br>
              <a:rPr lang="en-GB" sz="2800" i="1" dirty="0">
                <a:solidFill>
                  <a:schemeClr val="accent5"/>
                </a:solidFill>
              </a:rPr>
            </a:br>
            <a:r>
              <a:rPr lang="en-GB" sz="2800" dirty="0"/>
              <a:t> </a:t>
            </a:r>
            <a:r>
              <a:rPr lang="en-GB" sz="2800" dirty="0">
                <a:solidFill>
                  <a:schemeClr val="accent5"/>
                </a:solidFill>
              </a:rPr>
              <a:t/>
            </a:r>
            <a:br>
              <a:rPr lang="en-GB" sz="2800" dirty="0">
                <a:solidFill>
                  <a:schemeClr val="accent5"/>
                </a:solidFill>
              </a:rPr>
            </a:br>
            <a:endParaRPr lang="en-GB" sz="2800" dirty="0">
              <a:solidFill>
                <a:schemeClr val="accent5"/>
              </a:solidFill>
            </a:endParaRPr>
          </a:p>
        </p:txBody>
      </p:sp>
      <p:graphicFrame>
        <p:nvGraphicFramePr>
          <p:cNvPr id="3" name="Table 2"/>
          <p:cNvGraphicFramePr>
            <a:graphicFrameLocks noGrp="1"/>
          </p:cNvGraphicFramePr>
          <p:nvPr>
            <p:extLst/>
          </p:nvPr>
        </p:nvGraphicFramePr>
        <p:xfrm>
          <a:off x="1403648" y="2564904"/>
          <a:ext cx="6096000" cy="3840480"/>
        </p:xfrm>
        <a:graphic>
          <a:graphicData uri="http://schemas.openxmlformats.org/drawingml/2006/table">
            <a:tbl>
              <a:tblPr firstRow="1" bandRow="1">
                <a:tableStyleId>{F5AB1C69-6EDB-4FF4-983F-18BD219EF322}</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792088">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1872208">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82663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Llyfryddiaeth</a:t>
            </a:r>
            <a:r>
              <a:rPr lang="en-GB" dirty="0" smtClean="0"/>
              <a:t/>
            </a:r>
            <a:br>
              <a:rPr lang="en-GB" dirty="0" smtClean="0"/>
            </a:br>
            <a:r>
              <a:rPr lang="en-GB" dirty="0" smtClean="0"/>
              <a:t>Bibliography </a:t>
            </a:r>
            <a:endParaRPr lang="en-GB" dirty="0"/>
          </a:p>
        </p:txBody>
      </p:sp>
      <p:sp>
        <p:nvSpPr>
          <p:cNvPr id="6" name="Content Placeholder 5"/>
          <p:cNvSpPr>
            <a:spLocks noGrp="1"/>
          </p:cNvSpPr>
          <p:nvPr>
            <p:ph idx="1"/>
          </p:nvPr>
        </p:nvSpPr>
        <p:spPr/>
        <p:txBody>
          <a:bodyPr/>
          <a:lstStyle/>
          <a:p>
            <a:r>
              <a:rPr lang="en-GB" dirty="0" err="1" smtClean="0"/>
              <a:t>Gauntlett</a:t>
            </a:r>
            <a:r>
              <a:rPr lang="en-GB" dirty="0" smtClean="0"/>
              <a:t>, D. (2012) </a:t>
            </a:r>
            <a:r>
              <a:rPr lang="en-GB" i="1" dirty="0" smtClean="0"/>
              <a:t>Making is Connecting: The social meaning of creativity, </a:t>
            </a:r>
            <a:r>
              <a:rPr lang="en-GB" dirty="0" smtClean="0"/>
              <a:t>Polity Press. Available at: </a:t>
            </a:r>
            <a:r>
              <a:rPr lang="en-GB" dirty="0" smtClean="0">
                <a:hlinkClick r:id="rId2"/>
              </a:rPr>
              <a:t>https://pdfs.semanticscholar.org/303b/991f6a4d369443a6e6dfb3d93ec462e50864.pdf</a:t>
            </a:r>
            <a:r>
              <a:rPr lang="en-GB" dirty="0" smtClean="0"/>
              <a:t> </a:t>
            </a:r>
          </a:p>
          <a:p>
            <a:r>
              <a:rPr lang="en-GB" dirty="0" err="1" smtClean="0"/>
              <a:t>Levitas</a:t>
            </a:r>
            <a:r>
              <a:rPr lang="en-GB" dirty="0" smtClean="0"/>
              <a:t>, R (1998) </a:t>
            </a:r>
            <a:r>
              <a:rPr lang="en-GB" i="1" dirty="0" smtClean="0"/>
              <a:t>The Inclusive Society? Social Exclusion and New Labour, </a:t>
            </a:r>
            <a:r>
              <a:rPr lang="en-GB" dirty="0" smtClean="0"/>
              <a:t>Basingstoke: Palgrave Macmillan </a:t>
            </a:r>
          </a:p>
        </p:txBody>
      </p:sp>
    </p:spTree>
    <p:extLst>
      <p:ext uri="{BB962C8B-B14F-4D97-AF65-F5344CB8AC3E}">
        <p14:creationId xmlns:p14="http://schemas.microsoft.com/office/powerpoint/2010/main" val="189950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300</TotalTime>
  <Words>1706</Words>
  <Application>Microsoft Office PowerPoint</Application>
  <PresentationFormat>On-screen Show (4:3)</PresentationFormat>
  <Paragraphs>208</Paragraphs>
  <Slides>21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Bradley Hand ITC</vt:lpstr>
      <vt:lpstr>Calibri</vt:lpstr>
      <vt:lpstr>Verdana</vt:lpstr>
      <vt:lpstr>Wingdings 3</vt:lpstr>
      <vt:lpstr>Office Theme</vt:lpstr>
      <vt:lpstr>SJEU4004/C </vt:lpstr>
      <vt:lpstr>Chwedl neu Ffaith? Mythbuster! </vt:lpstr>
      <vt:lpstr>Levitas: The Over-Simplified View of Inclusion/Exclusion?  Levitas: Y Golwg Syml o Gynhwysiant/Eithrio?   </vt:lpstr>
      <vt:lpstr>RED – MUD –SID </vt:lpstr>
      <vt:lpstr>Redistributionist Discourse (RED) </vt:lpstr>
      <vt:lpstr>RED – Rhesymau  RED - Reasons </vt:lpstr>
      <vt:lpstr>RED - Datrysiad RED - Solution</vt:lpstr>
      <vt:lpstr>MUD - Trafodaeth Is-ddosbarth Moesol  MUD - Moral Underclass Discourse </vt:lpstr>
      <vt:lpstr>MUD a Rhyw MUD and Gender</vt:lpstr>
      <vt:lpstr>MUD a’r Cyfryngau MUD and the Media </vt:lpstr>
      <vt:lpstr>SID – Trafodaeth Integreiddio Cymdeithasol SID - Social Integration Discourse </vt:lpstr>
      <vt:lpstr>SID – Datrysiad? SID Solutions? </vt:lpstr>
      <vt:lpstr>Ble ydyn ni nawr? Where are we now? </vt:lpstr>
      <vt:lpstr>Ysgolion yn creu cydraddoldeb? Schools as Equalisers?  </vt:lpstr>
      <vt:lpstr>Pam bod cymdeithas yn anghyfartal? Why is society unequal? </vt:lpstr>
      <vt:lpstr>Dosbarth Cymdeithasol Social Class </vt:lpstr>
      <vt:lpstr>Cyfalaf Cymdeithasol Social Capital </vt:lpstr>
      <vt:lpstr>Cyfalaf Cymdeithasol Cultural Capital </vt:lpstr>
      <vt:lpstr>Asesiadau  Assessment </vt:lpstr>
      <vt:lpstr> Sut mae tlodi yn cael traweffaith ar addysg plentyn?  How does poverty impact on a child’s education?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SJEU4004/C</dc:title>
  <dc:creator>Sarah Stewart</dc:creator>
  <cp:lastModifiedBy>Lynwen Roberts</cp:lastModifiedBy>
  <cp:revision>47</cp:revision>
  <dcterms:created xsi:type="dcterms:W3CDTF">2017-02-13T16:28:21Z</dcterms:created>
  <dcterms:modified xsi:type="dcterms:W3CDTF">2019-07-11T09:49:40Z</dcterms:modified>
</cp:coreProperties>
</file>