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charts/chart1.xml" ContentType="application/vnd.openxmlformats-officedocument.drawingml.chart+xml"/>
  <Override PartName="/ppt/theme/themeOverride1.xml" ContentType="application/vnd.openxmlformats-officedocument.themeOverride+xml"/>
  <Override PartName="/ppt/drawings/drawing1.xml" ContentType="application/vnd.openxmlformats-officedocument.drawingml.chartshape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ags/tag6.xml" ContentType="application/vnd.openxmlformats-officedocument.presentationml.tag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0"/>
  </p:notesMasterIdLst>
  <p:handoutMasterIdLst>
    <p:handoutMasterId r:id="rId11"/>
  </p:handoutMasterIdLst>
  <p:sldIdLst>
    <p:sldId id="277" r:id="rId2"/>
    <p:sldId id="338" r:id="rId3"/>
    <p:sldId id="257" r:id="rId4"/>
    <p:sldId id="333" r:id="rId5"/>
    <p:sldId id="334" r:id="rId6"/>
    <p:sldId id="335" r:id="rId7"/>
    <p:sldId id="336" r:id="rId8"/>
    <p:sldId id="337" r:id="rId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7FAE64-4583-4002-82F0-FCB38372BC8B}" v="41" dt="2021-03-11T10:56:56.1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75" autoAdjust="0"/>
    <p:restoredTop sz="93347" autoAdjust="0"/>
  </p:normalViewPr>
  <p:slideViewPr>
    <p:cSldViewPr>
      <p:cViewPr varScale="1">
        <p:scale>
          <a:sx n="106" d="100"/>
          <a:sy n="106" d="100"/>
        </p:scale>
        <p:origin x="1638" y="1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1.xml"/><Relationship Id="rId2" Type="http://schemas.openxmlformats.org/officeDocument/2006/relationships/oleObject" Target="file:///\\Ldata4\EconMacro\Economic%20Review\2015\07%20July%202015\Data\GDP%20Charts.xlsx" TargetMode="External"/><Relationship Id="rId1" Type="http://schemas.openxmlformats.org/officeDocument/2006/relationships/themeOverride" Target="../theme/themeOverrid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5.4232874288083703E-2"/>
          <c:y val="7.2749565668226907E-2"/>
          <c:w val="0.92857267841519897"/>
          <c:h val="0.83432859311928398"/>
        </c:manualLayout>
      </c:layout>
      <c:areaChart>
        <c:grouping val="standard"/>
        <c:varyColors val="0"/>
        <c:ser>
          <c:idx val="1"/>
          <c:order val="1"/>
          <c:tx>
            <c:v>GDP per Capita</c:v>
          </c:tx>
          <c:spPr>
            <a:solidFill>
              <a:schemeClr val="accent1">
                <a:lumMod val="20000"/>
                <a:lumOff val="80000"/>
              </a:schemeClr>
            </a:solidFill>
          </c:spPr>
          <c:cat>
            <c:strRef>
              <c:f>'GDP per Capita'!$B$34:$B$64</c:f>
              <c:strCache>
                <c:ptCount val="31"/>
                <c:pt idx="0">
                  <c:v>2007 Q1</c:v>
                </c:pt>
                <c:pt idx="1">
                  <c:v>2007 Q2</c:v>
                </c:pt>
                <c:pt idx="2">
                  <c:v>2007 Q3</c:v>
                </c:pt>
                <c:pt idx="3">
                  <c:v>2007 Q4</c:v>
                </c:pt>
                <c:pt idx="4">
                  <c:v>2008 Q1</c:v>
                </c:pt>
                <c:pt idx="5">
                  <c:v>2008 Q2</c:v>
                </c:pt>
                <c:pt idx="6">
                  <c:v>2008 Q3</c:v>
                </c:pt>
                <c:pt idx="7">
                  <c:v>2008 Q4</c:v>
                </c:pt>
                <c:pt idx="8">
                  <c:v>2009 Q1</c:v>
                </c:pt>
                <c:pt idx="9">
                  <c:v>2009 Q2</c:v>
                </c:pt>
                <c:pt idx="10">
                  <c:v>2009 Q3</c:v>
                </c:pt>
                <c:pt idx="11">
                  <c:v>2009 Q4</c:v>
                </c:pt>
                <c:pt idx="12">
                  <c:v>2010 Q1</c:v>
                </c:pt>
                <c:pt idx="13">
                  <c:v>2010 Q2</c:v>
                </c:pt>
                <c:pt idx="14">
                  <c:v>2010 Q3</c:v>
                </c:pt>
                <c:pt idx="15">
                  <c:v>2010 Q4</c:v>
                </c:pt>
                <c:pt idx="16">
                  <c:v>2011 Q1</c:v>
                </c:pt>
                <c:pt idx="17">
                  <c:v>2011 Q2</c:v>
                </c:pt>
                <c:pt idx="18">
                  <c:v>2011 Q3</c:v>
                </c:pt>
                <c:pt idx="19">
                  <c:v>2011 Q4</c:v>
                </c:pt>
                <c:pt idx="20">
                  <c:v>2012 Q1</c:v>
                </c:pt>
                <c:pt idx="21">
                  <c:v>2012 Q2</c:v>
                </c:pt>
                <c:pt idx="22">
                  <c:v>2012 Q3</c:v>
                </c:pt>
                <c:pt idx="23">
                  <c:v>2012 Q4</c:v>
                </c:pt>
                <c:pt idx="24">
                  <c:v>2013 Q1</c:v>
                </c:pt>
                <c:pt idx="25">
                  <c:v>2013 Q2</c:v>
                </c:pt>
                <c:pt idx="26">
                  <c:v>2013 Q3</c:v>
                </c:pt>
                <c:pt idx="27">
                  <c:v>2013 Q4</c:v>
                </c:pt>
                <c:pt idx="28">
                  <c:v>2014 Q1</c:v>
                </c:pt>
                <c:pt idx="29">
                  <c:v>2014 Q2</c:v>
                </c:pt>
                <c:pt idx="30">
                  <c:v>2014 Q3</c:v>
                </c:pt>
              </c:strCache>
            </c:strRef>
          </c:cat>
          <c:val>
            <c:numRef>
              <c:f>'GDP per Capita'!$J$34:$J$66</c:f>
              <c:numCache>
                <c:formatCode>0.0</c:formatCode>
                <c:ptCount val="33"/>
                <c:pt idx="0">
                  <c:v>98.600565728747966</c:v>
                </c:pt>
                <c:pt idx="1">
                  <c:v>99.002530891767151</c:v>
                </c:pt>
                <c:pt idx="2">
                  <c:v>99.627810034241449</c:v>
                </c:pt>
                <c:pt idx="3">
                  <c:v>99.895786809586994</c:v>
                </c:pt>
                <c:pt idx="4">
                  <c:v>100</c:v>
                </c:pt>
                <c:pt idx="5">
                  <c:v>99.568259639720125</c:v>
                </c:pt>
                <c:pt idx="6">
                  <c:v>97.737085008188203</c:v>
                </c:pt>
                <c:pt idx="7">
                  <c:v>95.384844424594249</c:v>
                </c:pt>
                <c:pt idx="8">
                  <c:v>93.523894595801679</c:v>
                </c:pt>
                <c:pt idx="9">
                  <c:v>93.107041834151531</c:v>
                </c:pt>
                <c:pt idx="10">
                  <c:v>93.107041834151531</c:v>
                </c:pt>
                <c:pt idx="11">
                  <c:v>93.285693017716241</c:v>
                </c:pt>
                <c:pt idx="12">
                  <c:v>93.568557391692678</c:v>
                </c:pt>
                <c:pt idx="13">
                  <c:v>94.298049724579428</c:v>
                </c:pt>
                <c:pt idx="14">
                  <c:v>94.714902486228965</c:v>
                </c:pt>
                <c:pt idx="15">
                  <c:v>94.536251302664326</c:v>
                </c:pt>
                <c:pt idx="16">
                  <c:v>94.848890873902008</c:v>
                </c:pt>
                <c:pt idx="17">
                  <c:v>94.863778472531578</c:v>
                </c:pt>
                <c:pt idx="18">
                  <c:v>95.369956825963982</c:v>
                </c:pt>
                <c:pt idx="19">
                  <c:v>95.191305642399882</c:v>
                </c:pt>
                <c:pt idx="20">
                  <c:v>95.10198005061784</c:v>
                </c:pt>
                <c:pt idx="21">
                  <c:v>94.774452880750246</c:v>
                </c:pt>
                <c:pt idx="22">
                  <c:v>95.414619621855607</c:v>
                </c:pt>
                <c:pt idx="23">
                  <c:v>94.9531040643148</c:v>
                </c:pt>
                <c:pt idx="24">
                  <c:v>95.369956825963982</c:v>
                </c:pt>
                <c:pt idx="25">
                  <c:v>95.831472383503893</c:v>
                </c:pt>
                <c:pt idx="26">
                  <c:v>96.352538335565612</c:v>
                </c:pt>
                <c:pt idx="27">
                  <c:v>96.605627512281657</c:v>
                </c:pt>
                <c:pt idx="28">
                  <c:v>97.305344647908285</c:v>
                </c:pt>
                <c:pt idx="29">
                  <c:v>98.034836980794978</c:v>
                </c:pt>
                <c:pt idx="30">
                  <c:v>98.57079053148648</c:v>
                </c:pt>
                <c:pt idx="31">
                  <c:v>99.22584487122225</c:v>
                </c:pt>
                <c:pt idx="32">
                  <c:v>99.434271252047097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980-419D-8D6C-6D45C227D7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540944120"/>
        <c:axId val="-2074927736"/>
      </c:areaChart>
      <c:lineChart>
        <c:grouping val="standard"/>
        <c:varyColors val="0"/>
        <c:ser>
          <c:idx val="2"/>
          <c:order val="0"/>
          <c:tx>
            <c:v>GDP</c:v>
          </c:tx>
          <c:spPr>
            <a:ln w="25400">
              <a:solidFill>
                <a:schemeClr val="tx1"/>
              </a:solidFill>
              <a:prstDash val="solid"/>
            </a:ln>
          </c:spPr>
          <c:marker>
            <c:symbol val="circle"/>
            <c:size val="7"/>
            <c:spPr>
              <a:solidFill>
                <a:schemeClr val="tx1"/>
              </a:solidFill>
              <a:ln>
                <a:noFill/>
              </a:ln>
            </c:spPr>
          </c:marker>
          <c:cat>
            <c:strRef>
              <c:f>'GDP per Capita'!$A$34:$A$66</c:f>
              <c:strCache>
                <c:ptCount val="33"/>
                <c:pt idx="0">
                  <c:v>2007 Q1</c:v>
                </c:pt>
                <c:pt idx="1">
                  <c:v>Q1</c:v>
                </c:pt>
                <c:pt idx="2">
                  <c:v>Q2</c:v>
                </c:pt>
                <c:pt idx="3">
                  <c:v>Q3</c:v>
                </c:pt>
                <c:pt idx="4">
                  <c:v>2008 Q1</c:v>
                </c:pt>
                <c:pt idx="5">
                  <c:v>Q1</c:v>
                </c:pt>
                <c:pt idx="6">
                  <c:v>Q2</c:v>
                </c:pt>
                <c:pt idx="7">
                  <c:v>Q3</c:v>
                </c:pt>
                <c:pt idx="8">
                  <c:v>2009 Q1</c:v>
                </c:pt>
                <c:pt idx="9">
                  <c:v>Q4</c:v>
                </c:pt>
                <c:pt idx="10">
                  <c:v>Q1</c:v>
                </c:pt>
                <c:pt idx="11">
                  <c:v>Q2</c:v>
                </c:pt>
                <c:pt idx="12">
                  <c:v>2010 Q1</c:v>
                </c:pt>
                <c:pt idx="13">
                  <c:v>Q4</c:v>
                </c:pt>
                <c:pt idx="14">
                  <c:v>Q1</c:v>
                </c:pt>
                <c:pt idx="15">
                  <c:v>Q2</c:v>
                </c:pt>
                <c:pt idx="16">
                  <c:v>2011 Q1</c:v>
                </c:pt>
                <c:pt idx="17">
                  <c:v>Q3</c:v>
                </c:pt>
                <c:pt idx="18">
                  <c:v>Q4</c:v>
                </c:pt>
                <c:pt idx="19">
                  <c:v>Q1</c:v>
                </c:pt>
                <c:pt idx="20">
                  <c:v>2012 Q1</c:v>
                </c:pt>
                <c:pt idx="21">
                  <c:v>Q3</c:v>
                </c:pt>
                <c:pt idx="22">
                  <c:v>Q4</c:v>
                </c:pt>
                <c:pt idx="23">
                  <c:v>Q1</c:v>
                </c:pt>
                <c:pt idx="24">
                  <c:v>2013 Q1</c:v>
                </c:pt>
                <c:pt idx="25">
                  <c:v>Q2</c:v>
                </c:pt>
                <c:pt idx="26">
                  <c:v>Q3</c:v>
                </c:pt>
                <c:pt idx="27">
                  <c:v>Q4</c:v>
                </c:pt>
                <c:pt idx="28">
                  <c:v>2014 Q1</c:v>
                </c:pt>
                <c:pt idx="29">
                  <c:v>Q2</c:v>
                </c:pt>
                <c:pt idx="30">
                  <c:v>Q3</c:v>
                </c:pt>
                <c:pt idx="31">
                  <c:v>Q4</c:v>
                </c:pt>
                <c:pt idx="32">
                  <c:v>2015 Q1</c:v>
                </c:pt>
              </c:strCache>
            </c:strRef>
          </c:cat>
          <c:val>
            <c:numRef>
              <c:f>'GDP per Capita'!$I$34:$I$67</c:f>
              <c:numCache>
                <c:formatCode>0.0</c:formatCode>
                <c:ptCount val="34"/>
                <c:pt idx="0">
                  <c:v>97.805387718857332</c:v>
                </c:pt>
                <c:pt idx="1">
                  <c:v>98.393674111537948</c:v>
                </c:pt>
                <c:pt idx="2">
                  <c:v>99.223259270698605</c:v>
                </c:pt>
                <c:pt idx="3">
                  <c:v>99.688000694940442</c:v>
                </c:pt>
                <c:pt idx="4">
                  <c:v>100</c:v>
                </c:pt>
                <c:pt idx="5">
                  <c:v>99.768594482945403</c:v>
                </c:pt>
                <c:pt idx="6">
                  <c:v>98.108217670791248</c:v>
                </c:pt>
                <c:pt idx="7">
                  <c:v>95.921568248943402</c:v>
                </c:pt>
                <c:pt idx="8">
                  <c:v>94.204486226666276</c:v>
                </c:pt>
                <c:pt idx="9">
                  <c:v>93.958844082389049</c:v>
                </c:pt>
                <c:pt idx="10">
                  <c:v>94.146815821477531</c:v>
                </c:pt>
                <c:pt idx="11">
                  <c:v>94.513107348995234</c:v>
                </c:pt>
                <c:pt idx="12">
                  <c:v>94.994015790591277</c:v>
                </c:pt>
                <c:pt idx="13">
                  <c:v>95.922292145242565</c:v>
                </c:pt>
                <c:pt idx="14">
                  <c:v>96.54267127386413</c:v>
                </c:pt>
                <c:pt idx="15">
                  <c:v>96.566559851746035</c:v>
                </c:pt>
                <c:pt idx="16">
                  <c:v>97.084387004613546</c:v>
                </c:pt>
                <c:pt idx="17">
                  <c:v>97.306140571009408</c:v>
                </c:pt>
                <c:pt idx="18">
                  <c:v>97.983707507287178</c:v>
                </c:pt>
                <c:pt idx="19">
                  <c:v>97.969229581299004</c:v>
                </c:pt>
                <c:pt idx="20">
                  <c:v>98.035586742080113</c:v>
                </c:pt>
                <c:pt idx="21">
                  <c:v>97.861127733915026</c:v>
                </c:pt>
                <c:pt idx="22">
                  <c:v>98.676234967086472</c:v>
                </c:pt>
                <c:pt idx="23">
                  <c:v>98.34300137057663</c:v>
                </c:pt>
                <c:pt idx="24">
                  <c:v>98.928874775592149</c:v>
                </c:pt>
                <c:pt idx="25">
                  <c:v>99.564697025268913</c:v>
                </c:pt>
                <c:pt idx="26">
                  <c:v>100.27821747775219</c:v>
                </c:pt>
                <c:pt idx="27">
                  <c:v>100.6855297955717</c:v>
                </c:pt>
                <c:pt idx="28">
                  <c:v>101.5771287377179</c:v>
                </c:pt>
                <c:pt idx="29">
                  <c:v>102.5056463911356</c:v>
                </c:pt>
                <c:pt idx="30">
                  <c:v>103.2382294461714</c:v>
                </c:pt>
                <c:pt idx="31">
                  <c:v>104.0929096770458</c:v>
                </c:pt>
                <c:pt idx="32">
                  <c:v>104.4811593923134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980-419D-8D6C-6D45C227D7BE}"/>
            </c:ext>
          </c:extLst>
        </c:ser>
        <c:ser>
          <c:idx val="0"/>
          <c:order val="2"/>
          <c:tx>
            <c:v>GDP per Capita</c:v>
          </c:tx>
          <c:spPr>
            <a:ln w="25400">
              <a:solidFill>
                <a:schemeClr val="accent1">
                  <a:lumMod val="50000"/>
                </a:schemeClr>
              </a:solidFill>
            </a:ln>
          </c:spPr>
          <c:marker>
            <c:symbol val="circle"/>
            <c:size val="7"/>
            <c:spPr>
              <a:solidFill>
                <a:schemeClr val="accent1">
                  <a:lumMod val="75000"/>
                </a:schemeClr>
              </a:solidFill>
              <a:ln>
                <a:noFill/>
              </a:ln>
            </c:spPr>
          </c:marker>
          <c:cat>
            <c:strRef>
              <c:f>'GDP per Capita'!$A$34:$A$66</c:f>
              <c:strCache>
                <c:ptCount val="33"/>
                <c:pt idx="0">
                  <c:v>2007 Q1</c:v>
                </c:pt>
                <c:pt idx="1">
                  <c:v>Q1</c:v>
                </c:pt>
                <c:pt idx="2">
                  <c:v>Q2</c:v>
                </c:pt>
                <c:pt idx="3">
                  <c:v>Q3</c:v>
                </c:pt>
                <c:pt idx="4">
                  <c:v>2008 Q1</c:v>
                </c:pt>
                <c:pt idx="5">
                  <c:v>Q1</c:v>
                </c:pt>
                <c:pt idx="6">
                  <c:v>Q2</c:v>
                </c:pt>
                <c:pt idx="7">
                  <c:v>Q3</c:v>
                </c:pt>
                <c:pt idx="8">
                  <c:v>2009 Q1</c:v>
                </c:pt>
                <c:pt idx="9">
                  <c:v>Q4</c:v>
                </c:pt>
                <c:pt idx="10">
                  <c:v>Q1</c:v>
                </c:pt>
                <c:pt idx="11">
                  <c:v>Q2</c:v>
                </c:pt>
                <c:pt idx="12">
                  <c:v>2010 Q1</c:v>
                </c:pt>
                <c:pt idx="13">
                  <c:v>Q4</c:v>
                </c:pt>
                <c:pt idx="14">
                  <c:v>Q1</c:v>
                </c:pt>
                <c:pt idx="15">
                  <c:v>Q2</c:v>
                </c:pt>
                <c:pt idx="16">
                  <c:v>2011 Q1</c:v>
                </c:pt>
                <c:pt idx="17">
                  <c:v>Q3</c:v>
                </c:pt>
                <c:pt idx="18">
                  <c:v>Q4</c:v>
                </c:pt>
                <c:pt idx="19">
                  <c:v>Q1</c:v>
                </c:pt>
                <c:pt idx="20">
                  <c:v>2012 Q1</c:v>
                </c:pt>
                <c:pt idx="21">
                  <c:v>Q3</c:v>
                </c:pt>
                <c:pt idx="22">
                  <c:v>Q4</c:v>
                </c:pt>
                <c:pt idx="23">
                  <c:v>Q1</c:v>
                </c:pt>
                <c:pt idx="24">
                  <c:v>2013 Q1</c:v>
                </c:pt>
                <c:pt idx="25">
                  <c:v>Q2</c:v>
                </c:pt>
                <c:pt idx="26">
                  <c:v>Q3</c:v>
                </c:pt>
                <c:pt idx="27">
                  <c:v>Q4</c:v>
                </c:pt>
                <c:pt idx="28">
                  <c:v>2014 Q1</c:v>
                </c:pt>
                <c:pt idx="29">
                  <c:v>Q2</c:v>
                </c:pt>
                <c:pt idx="30">
                  <c:v>Q3</c:v>
                </c:pt>
                <c:pt idx="31">
                  <c:v>Q4</c:v>
                </c:pt>
                <c:pt idx="32">
                  <c:v>2015 Q1</c:v>
                </c:pt>
              </c:strCache>
            </c:strRef>
          </c:cat>
          <c:val>
            <c:numRef>
              <c:f>'GDP per Capita'!$J$34:$J$66</c:f>
              <c:numCache>
                <c:formatCode>0.0</c:formatCode>
                <c:ptCount val="33"/>
                <c:pt idx="0">
                  <c:v>98.600565728747966</c:v>
                </c:pt>
                <c:pt idx="1">
                  <c:v>99.002530891767151</c:v>
                </c:pt>
                <c:pt idx="2">
                  <c:v>99.627810034241449</c:v>
                </c:pt>
                <c:pt idx="3">
                  <c:v>99.895786809586994</c:v>
                </c:pt>
                <c:pt idx="4">
                  <c:v>100</c:v>
                </c:pt>
                <c:pt idx="5">
                  <c:v>99.568259639720125</c:v>
                </c:pt>
                <c:pt idx="6">
                  <c:v>97.737085008188203</c:v>
                </c:pt>
                <c:pt idx="7">
                  <c:v>95.384844424594249</c:v>
                </c:pt>
                <c:pt idx="8">
                  <c:v>93.523894595801679</c:v>
                </c:pt>
                <c:pt idx="9">
                  <c:v>93.107041834151531</c:v>
                </c:pt>
                <c:pt idx="10">
                  <c:v>93.107041834151531</c:v>
                </c:pt>
                <c:pt idx="11">
                  <c:v>93.285693017716241</c:v>
                </c:pt>
                <c:pt idx="12">
                  <c:v>93.568557391692678</c:v>
                </c:pt>
                <c:pt idx="13">
                  <c:v>94.298049724579428</c:v>
                </c:pt>
                <c:pt idx="14">
                  <c:v>94.714902486228965</c:v>
                </c:pt>
                <c:pt idx="15">
                  <c:v>94.536251302664326</c:v>
                </c:pt>
                <c:pt idx="16">
                  <c:v>94.848890873902008</c:v>
                </c:pt>
                <c:pt idx="17">
                  <c:v>94.863778472531578</c:v>
                </c:pt>
                <c:pt idx="18">
                  <c:v>95.369956825963982</c:v>
                </c:pt>
                <c:pt idx="19">
                  <c:v>95.191305642399882</c:v>
                </c:pt>
                <c:pt idx="20">
                  <c:v>95.10198005061784</c:v>
                </c:pt>
                <c:pt idx="21">
                  <c:v>94.774452880750246</c:v>
                </c:pt>
                <c:pt idx="22">
                  <c:v>95.414619621855607</c:v>
                </c:pt>
                <c:pt idx="23">
                  <c:v>94.9531040643148</c:v>
                </c:pt>
                <c:pt idx="24">
                  <c:v>95.369956825963982</c:v>
                </c:pt>
                <c:pt idx="25">
                  <c:v>95.831472383503893</c:v>
                </c:pt>
                <c:pt idx="26">
                  <c:v>96.352538335565612</c:v>
                </c:pt>
                <c:pt idx="27">
                  <c:v>96.605627512281657</c:v>
                </c:pt>
                <c:pt idx="28">
                  <c:v>97.305344647908285</c:v>
                </c:pt>
                <c:pt idx="29">
                  <c:v>98.034836980794978</c:v>
                </c:pt>
                <c:pt idx="30">
                  <c:v>98.57079053148648</c:v>
                </c:pt>
                <c:pt idx="31">
                  <c:v>99.22584487122225</c:v>
                </c:pt>
                <c:pt idx="32">
                  <c:v>99.434271252047097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A980-419D-8D6C-6D45C227D7BE}"/>
            </c:ext>
          </c:extLst>
        </c:ser>
        <c:ser>
          <c:idx val="3"/>
          <c:order val="3"/>
          <c:tx>
            <c:v>RHDI Per Capita</c:v>
          </c:tx>
          <c:spPr>
            <a:ln w="25400">
              <a:solidFill>
                <a:schemeClr val="accent4"/>
              </a:solidFill>
            </a:ln>
          </c:spPr>
          <c:marker>
            <c:symbol val="circle"/>
            <c:size val="6"/>
            <c:spPr>
              <a:ln>
                <a:noFill/>
              </a:ln>
            </c:spPr>
          </c:marker>
          <c:val>
            <c:numRef>
              <c:f>'GDP per Capita'!$L$34:$L$66</c:f>
              <c:numCache>
                <c:formatCode>0.0</c:formatCode>
                <c:ptCount val="33"/>
                <c:pt idx="0">
                  <c:v>101.047222978831</c:v>
                </c:pt>
                <c:pt idx="1">
                  <c:v>101.5208145464286</c:v>
                </c:pt>
                <c:pt idx="2">
                  <c:v>102.68659795269571</c:v>
                </c:pt>
                <c:pt idx="3">
                  <c:v>102.7418054087897</c:v>
                </c:pt>
                <c:pt idx="4">
                  <c:v>100</c:v>
                </c:pt>
                <c:pt idx="5">
                  <c:v>101.8488918883918</c:v>
                </c:pt>
                <c:pt idx="6">
                  <c:v>99.798705777840212</c:v>
                </c:pt>
                <c:pt idx="7">
                  <c:v>100.5144474095348</c:v>
                </c:pt>
                <c:pt idx="8">
                  <c:v>99.117504136249408</c:v>
                </c:pt>
                <c:pt idx="9">
                  <c:v>103.819590222488</c:v>
                </c:pt>
                <c:pt idx="10">
                  <c:v>102.4344088729783</c:v>
                </c:pt>
                <c:pt idx="11">
                  <c:v>102.85789575265891</c:v>
                </c:pt>
                <c:pt idx="12">
                  <c:v>102.3654362927855</c:v>
                </c:pt>
                <c:pt idx="13">
                  <c:v>101.9993987662332</c:v>
                </c:pt>
                <c:pt idx="14">
                  <c:v>102.7528285685121</c:v>
                </c:pt>
                <c:pt idx="15">
                  <c:v>101.3597662724502</c:v>
                </c:pt>
                <c:pt idx="16">
                  <c:v>99.069757116411424</c:v>
                </c:pt>
                <c:pt idx="17">
                  <c:v>99.796370237595525</c:v>
                </c:pt>
                <c:pt idx="18">
                  <c:v>100.0397942237752</c:v>
                </c:pt>
                <c:pt idx="19">
                  <c:v>98.634239254296446</c:v>
                </c:pt>
                <c:pt idx="20">
                  <c:v>98.420616415453381</c:v>
                </c:pt>
                <c:pt idx="21">
                  <c:v>101.33404917869051</c:v>
                </c:pt>
                <c:pt idx="22">
                  <c:v>101.3126811086336</c:v>
                </c:pt>
                <c:pt idx="23">
                  <c:v>99.99576160992973</c:v>
                </c:pt>
                <c:pt idx="24">
                  <c:v>98.646491954824427</c:v>
                </c:pt>
                <c:pt idx="25">
                  <c:v>100.19157254570889</c:v>
                </c:pt>
                <c:pt idx="26">
                  <c:v>100.8626851216394</c:v>
                </c:pt>
                <c:pt idx="27">
                  <c:v>99.40870932279023</c:v>
                </c:pt>
                <c:pt idx="28">
                  <c:v>97.678865838603883</c:v>
                </c:pt>
                <c:pt idx="29">
                  <c:v>100.5419661702291</c:v>
                </c:pt>
                <c:pt idx="30">
                  <c:v>100.0730268325764</c:v>
                </c:pt>
                <c:pt idx="31">
                  <c:v>101.4018056209845</c:v>
                </c:pt>
                <c:pt idx="32">
                  <c:v>101.4413601244952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A980-419D-8D6C-6D45C227D7B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540944120"/>
        <c:axId val="-2074927736"/>
      </c:lineChart>
      <c:catAx>
        <c:axId val="1540944120"/>
        <c:scaling>
          <c:orientation val="minMax"/>
        </c:scaling>
        <c:delete val="0"/>
        <c:axPos val="b"/>
        <c:majorGridlines>
          <c:spPr>
            <a:ln w="9525">
              <a:solidFill>
                <a:sysClr val="windowText" lastClr="000000">
                  <a:alpha val="20000"/>
                </a:sysClr>
              </a:solidFill>
              <a:prstDash val="sysDash"/>
            </a:ln>
            <a:effectLst>
              <a:outerShdw sx="1000" sy="1000" algn="ctr" rotWithShape="0">
                <a:schemeClr val="bg1">
                  <a:lumMod val="85000"/>
                </a:schemeClr>
              </a:outerShdw>
            </a:effectLst>
          </c:spPr>
        </c:majorGridlines>
        <c:numFmt formatCode="General" sourceLinked="1"/>
        <c:majorTickMark val="none"/>
        <c:minorTickMark val="none"/>
        <c:tickLblPos val="low"/>
        <c:spPr>
          <a:ln>
            <a:prstDash val="solid"/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-2074927736"/>
        <c:crossesAt val="100"/>
        <c:auto val="1"/>
        <c:lblAlgn val="ctr"/>
        <c:lblOffset val="100"/>
        <c:tickMarkSkip val="4"/>
        <c:noMultiLvlLbl val="0"/>
      </c:catAx>
      <c:valAx>
        <c:axId val="-2074927736"/>
        <c:scaling>
          <c:orientation val="minMax"/>
          <c:max val="106"/>
          <c:min val="90"/>
        </c:scaling>
        <c:delete val="0"/>
        <c:axPos val="r"/>
        <c:numFmt formatCode="0" sourceLinked="0"/>
        <c:majorTickMark val="out"/>
        <c:minorTickMark val="none"/>
        <c:tickLblPos val="nextTo"/>
        <c:txPr>
          <a:bodyPr rot="0" vert="horz"/>
          <a:lstStyle/>
          <a:p>
            <a:pPr>
              <a:defRPr/>
            </a:pPr>
            <a:endParaRPr lang="en-US"/>
          </a:p>
        </c:txPr>
        <c:crossAx val="1540944120"/>
        <c:crosses val="max"/>
        <c:crossBetween val="midCat"/>
      </c:valAx>
      <c:spPr>
        <a:noFill/>
        <a:ln w="25400">
          <a:noFill/>
        </a:ln>
      </c:spPr>
    </c:plotArea>
    <c:legend>
      <c:legendPos val="r"/>
      <c:legendEntry>
        <c:idx val="0"/>
        <c:delete val="1"/>
      </c:legendEntry>
      <c:layout>
        <c:manualLayout>
          <c:xMode val="edge"/>
          <c:yMode val="edge"/>
          <c:x val="0.18490615888617501"/>
          <c:y val="8.5639982903134196E-2"/>
          <c:w val="0.652573960463533"/>
          <c:h val="9.3197978002444504E-2"/>
        </c:manualLayout>
      </c:layout>
      <c:overlay val="1"/>
    </c:legend>
    <c:plotVisOnly val="1"/>
    <c:dispBlanksAs val="gap"/>
    <c:showDLblsOverMax val="0"/>
  </c:chart>
  <c:spPr>
    <a:solidFill>
      <a:srgbClr val="FFFFFF"/>
    </a:solidFill>
    <a:ln w="9525">
      <a:noFill/>
    </a:ln>
  </c:spPr>
  <c:txPr>
    <a:bodyPr/>
    <a:lstStyle/>
    <a:p>
      <a:pPr>
        <a:defRPr sz="12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2">
    <c:autoUpdate val="0"/>
  </c:externalData>
  <c:userShapes r:id="rId3"/>
</c:chartSpace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image" Target="../media/image3.jpg"/><Relationship Id="rId4" Type="http://schemas.openxmlformats.org/officeDocument/2006/relationships/image" Target="../media/image6.jp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g"/><Relationship Id="rId1" Type="http://schemas.openxmlformats.org/officeDocument/2006/relationships/image" Target="../media/image7.jpg"/><Relationship Id="rId4" Type="http://schemas.openxmlformats.org/officeDocument/2006/relationships/image" Target="../media/image10.jp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image" Target="../media/image3.jpg"/><Relationship Id="rId4" Type="http://schemas.openxmlformats.org/officeDocument/2006/relationships/image" Target="../media/image6.jp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g"/><Relationship Id="rId1" Type="http://schemas.openxmlformats.org/officeDocument/2006/relationships/image" Target="../media/image7.jpg"/><Relationship Id="rId4" Type="http://schemas.openxmlformats.org/officeDocument/2006/relationships/image" Target="../media/image10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9286DD-1C3F-7846-9074-9FFE5C56F26C}" type="doc">
      <dgm:prSet loTypeId="urn:microsoft.com/office/officeart/2008/layout/PictureGrid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7D6D995-4400-C748-9131-4048B6FA525A}">
      <dgm:prSet phldrT="[Text]"/>
      <dgm:spPr/>
      <dgm:t>
        <a:bodyPr/>
        <a:lstStyle/>
        <a:p>
          <a:r>
            <a:rPr lang="en-US" dirty="0"/>
            <a:t>Luxury chocolates</a:t>
          </a:r>
        </a:p>
      </dgm:t>
    </dgm:pt>
    <dgm:pt modelId="{035885E0-10B1-614D-9238-7B2F5D3880A9}" type="parTrans" cxnId="{1F048412-4C27-6349-8A26-8937F42A8906}">
      <dgm:prSet/>
      <dgm:spPr/>
      <dgm:t>
        <a:bodyPr/>
        <a:lstStyle/>
        <a:p>
          <a:endParaRPr lang="en-US"/>
        </a:p>
      </dgm:t>
    </dgm:pt>
    <dgm:pt modelId="{46C230D3-660D-DB4B-84A4-C8030D900079}" type="sibTrans" cxnId="{1F048412-4C27-6349-8A26-8937F42A8906}">
      <dgm:prSet/>
      <dgm:spPr/>
      <dgm:t>
        <a:bodyPr/>
        <a:lstStyle/>
        <a:p>
          <a:endParaRPr lang="en-US"/>
        </a:p>
      </dgm:t>
    </dgm:pt>
    <dgm:pt modelId="{4358BD76-1D84-144F-83BE-1C01B52B2513}">
      <dgm:prSet phldrT="[Text]"/>
      <dgm:spPr/>
      <dgm:t>
        <a:bodyPr/>
        <a:lstStyle/>
        <a:p>
          <a:r>
            <a:rPr lang="en-US" dirty="0"/>
            <a:t>Exclusive resorts</a:t>
          </a:r>
        </a:p>
      </dgm:t>
    </dgm:pt>
    <dgm:pt modelId="{E5D1ACE5-C2BB-9B45-9893-E24525BDB706}" type="parTrans" cxnId="{63E45BFE-5612-EB4B-9145-ED30289F6DBD}">
      <dgm:prSet/>
      <dgm:spPr/>
      <dgm:t>
        <a:bodyPr/>
        <a:lstStyle/>
        <a:p>
          <a:endParaRPr lang="en-US"/>
        </a:p>
      </dgm:t>
    </dgm:pt>
    <dgm:pt modelId="{3B1FFFDA-E5E5-9E40-9E59-FC0366ADC3C6}" type="sibTrans" cxnId="{63E45BFE-5612-EB4B-9145-ED30289F6DBD}">
      <dgm:prSet/>
      <dgm:spPr/>
      <dgm:t>
        <a:bodyPr/>
        <a:lstStyle/>
        <a:p>
          <a:endParaRPr lang="en-US"/>
        </a:p>
      </dgm:t>
    </dgm:pt>
    <dgm:pt modelId="{5A40C0C7-83D0-A94A-AE12-B76D81DEEBCA}">
      <dgm:prSet phldrT="[Text]"/>
      <dgm:spPr/>
      <dgm:t>
        <a:bodyPr/>
        <a:lstStyle/>
        <a:p>
          <a:r>
            <a:rPr lang="en-US" dirty="0"/>
            <a:t>Business class travel</a:t>
          </a:r>
        </a:p>
      </dgm:t>
    </dgm:pt>
    <dgm:pt modelId="{BF1CE2C7-56E2-3E45-B4EE-FE1B650585C8}" type="parTrans" cxnId="{1B92965D-BD34-2143-A9F7-6D275E0890E6}">
      <dgm:prSet/>
      <dgm:spPr/>
      <dgm:t>
        <a:bodyPr/>
        <a:lstStyle/>
        <a:p>
          <a:endParaRPr lang="en-US"/>
        </a:p>
      </dgm:t>
    </dgm:pt>
    <dgm:pt modelId="{D9CE829A-E5C6-2448-94D5-023C1AAA4849}" type="sibTrans" cxnId="{1B92965D-BD34-2143-A9F7-6D275E0890E6}">
      <dgm:prSet/>
      <dgm:spPr/>
      <dgm:t>
        <a:bodyPr/>
        <a:lstStyle/>
        <a:p>
          <a:endParaRPr lang="en-US"/>
        </a:p>
      </dgm:t>
    </dgm:pt>
    <dgm:pt modelId="{A19F1E12-CB1C-9F4F-A1E6-6A899F1666A3}">
      <dgm:prSet phldrT="[Text]"/>
      <dgm:spPr/>
      <dgm:t>
        <a:bodyPr/>
        <a:lstStyle/>
        <a:p>
          <a:r>
            <a:rPr lang="en-US" dirty="0"/>
            <a:t>Fine wines and dining</a:t>
          </a:r>
        </a:p>
      </dgm:t>
    </dgm:pt>
    <dgm:pt modelId="{D5CC62E7-92A6-C14B-8201-E4A46B0636B4}" type="parTrans" cxnId="{0C146A8C-B9CE-8B49-8AA6-4F2AF61DB6F3}">
      <dgm:prSet/>
      <dgm:spPr/>
      <dgm:t>
        <a:bodyPr/>
        <a:lstStyle/>
        <a:p>
          <a:endParaRPr lang="en-US"/>
        </a:p>
      </dgm:t>
    </dgm:pt>
    <dgm:pt modelId="{12ED1B2A-4AC1-8745-83FC-AEA37258CD77}" type="sibTrans" cxnId="{0C146A8C-B9CE-8B49-8AA6-4F2AF61DB6F3}">
      <dgm:prSet/>
      <dgm:spPr/>
      <dgm:t>
        <a:bodyPr/>
        <a:lstStyle/>
        <a:p>
          <a:endParaRPr lang="en-US"/>
        </a:p>
      </dgm:t>
    </dgm:pt>
    <dgm:pt modelId="{166A7FE3-1EE5-1246-80BC-F98B61C5EF67}" type="pres">
      <dgm:prSet presAssocID="{A49286DD-1C3F-7846-9074-9FFE5C56F26C}" presName="Name0" presStyleCnt="0">
        <dgm:presLayoutVars>
          <dgm:dir/>
        </dgm:presLayoutVars>
      </dgm:prSet>
      <dgm:spPr/>
    </dgm:pt>
    <dgm:pt modelId="{928145A5-F004-244F-9815-508DF6C90293}" type="pres">
      <dgm:prSet presAssocID="{07D6D995-4400-C748-9131-4048B6FA525A}" presName="composite" presStyleCnt="0"/>
      <dgm:spPr/>
    </dgm:pt>
    <dgm:pt modelId="{77CEC86E-0F63-364C-ABFF-90AE463F54FE}" type="pres">
      <dgm:prSet presAssocID="{07D6D995-4400-C748-9131-4048B6FA525A}" presName="rect2" presStyleLbl="revTx" presStyleIdx="0" presStyleCnt="4">
        <dgm:presLayoutVars>
          <dgm:bulletEnabled val="1"/>
        </dgm:presLayoutVars>
      </dgm:prSet>
      <dgm:spPr/>
    </dgm:pt>
    <dgm:pt modelId="{F2D13448-3DF9-734C-AF79-2B8EB4E81A0A}" type="pres">
      <dgm:prSet presAssocID="{07D6D995-4400-C748-9131-4048B6FA525A}" presName="rect1" presStyleLbl="alignImgPlac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0" r="-20000"/>
          </a:stretch>
        </a:blipFill>
      </dgm:spPr>
    </dgm:pt>
    <dgm:pt modelId="{00722C82-FB64-AE43-96C2-3CF5E29AB917}" type="pres">
      <dgm:prSet presAssocID="{46C230D3-660D-DB4B-84A4-C8030D900079}" presName="sibTrans" presStyleCnt="0"/>
      <dgm:spPr/>
    </dgm:pt>
    <dgm:pt modelId="{52556C66-8A83-3647-9281-52C68201D712}" type="pres">
      <dgm:prSet presAssocID="{4358BD76-1D84-144F-83BE-1C01B52B2513}" presName="composite" presStyleCnt="0"/>
      <dgm:spPr/>
    </dgm:pt>
    <dgm:pt modelId="{DBC58908-3929-7449-B976-F327D7E65F5E}" type="pres">
      <dgm:prSet presAssocID="{4358BD76-1D84-144F-83BE-1C01B52B2513}" presName="rect2" presStyleLbl="revTx" presStyleIdx="1" presStyleCnt="4">
        <dgm:presLayoutVars>
          <dgm:bulletEnabled val="1"/>
        </dgm:presLayoutVars>
      </dgm:prSet>
      <dgm:spPr/>
    </dgm:pt>
    <dgm:pt modelId="{63C519F9-4993-4446-89E9-395CCB31683C}" type="pres">
      <dgm:prSet presAssocID="{4358BD76-1D84-144F-83BE-1C01B52B2513}" presName="rect1" presStyleLbl="alignImgPlace1" presStyleIdx="1" presStyleCnt="4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7EB78914-4E2F-D24B-B508-AAA6016B3457}" type="pres">
      <dgm:prSet presAssocID="{3B1FFFDA-E5E5-9E40-9E59-FC0366ADC3C6}" presName="sibTrans" presStyleCnt="0"/>
      <dgm:spPr/>
    </dgm:pt>
    <dgm:pt modelId="{32FA51C6-D418-A347-8DDF-A5DA8BDCC70F}" type="pres">
      <dgm:prSet presAssocID="{5A40C0C7-83D0-A94A-AE12-B76D81DEEBCA}" presName="composite" presStyleCnt="0"/>
      <dgm:spPr/>
    </dgm:pt>
    <dgm:pt modelId="{AF3E8E38-21F1-D14C-8EE4-2BC2FA490CC8}" type="pres">
      <dgm:prSet presAssocID="{5A40C0C7-83D0-A94A-AE12-B76D81DEEBCA}" presName="rect2" presStyleLbl="revTx" presStyleIdx="2" presStyleCnt="4">
        <dgm:presLayoutVars>
          <dgm:bulletEnabled val="1"/>
        </dgm:presLayoutVars>
      </dgm:prSet>
      <dgm:spPr/>
    </dgm:pt>
    <dgm:pt modelId="{76F43970-7E82-9447-AF46-6255DB681E0B}" type="pres">
      <dgm:prSet presAssocID="{5A40C0C7-83D0-A94A-AE12-B76D81DEEBCA}" presName="rect1" presStyleLbl="alignImgPlace1" presStyleIdx="2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F446D757-EAD3-EC47-A119-510EC0798751}" type="pres">
      <dgm:prSet presAssocID="{D9CE829A-E5C6-2448-94D5-023C1AAA4849}" presName="sibTrans" presStyleCnt="0"/>
      <dgm:spPr/>
    </dgm:pt>
    <dgm:pt modelId="{FAE581F0-8F29-F34B-B30E-6D5F89DD4097}" type="pres">
      <dgm:prSet presAssocID="{A19F1E12-CB1C-9F4F-A1E6-6A899F1666A3}" presName="composite" presStyleCnt="0"/>
      <dgm:spPr/>
    </dgm:pt>
    <dgm:pt modelId="{7B867B87-4A9F-0947-977D-78B03220DA02}" type="pres">
      <dgm:prSet presAssocID="{A19F1E12-CB1C-9F4F-A1E6-6A899F1666A3}" presName="rect2" presStyleLbl="revTx" presStyleIdx="3" presStyleCnt="4">
        <dgm:presLayoutVars>
          <dgm:bulletEnabled val="1"/>
        </dgm:presLayoutVars>
      </dgm:prSet>
      <dgm:spPr/>
    </dgm:pt>
    <dgm:pt modelId="{B9879553-4B64-884E-BDBE-C37EB2CB9A99}" type="pres">
      <dgm:prSet presAssocID="{A19F1E12-CB1C-9F4F-A1E6-6A899F1666A3}" presName="rect1" presStyleLbl="alignImgPlace1" presStyleIdx="3" presStyleCnt="4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</dgm:ptLst>
  <dgm:cxnLst>
    <dgm:cxn modelId="{50541103-DF7E-9E4A-8215-3A20557531B5}" type="presOf" srcId="{A19F1E12-CB1C-9F4F-A1E6-6A899F1666A3}" destId="{7B867B87-4A9F-0947-977D-78B03220DA02}" srcOrd="0" destOrd="0" presId="urn:microsoft.com/office/officeart/2008/layout/PictureGrid"/>
    <dgm:cxn modelId="{1F048412-4C27-6349-8A26-8937F42A8906}" srcId="{A49286DD-1C3F-7846-9074-9FFE5C56F26C}" destId="{07D6D995-4400-C748-9131-4048B6FA525A}" srcOrd="0" destOrd="0" parTransId="{035885E0-10B1-614D-9238-7B2F5D3880A9}" sibTransId="{46C230D3-660D-DB4B-84A4-C8030D900079}"/>
    <dgm:cxn modelId="{1B92965D-BD34-2143-A9F7-6D275E0890E6}" srcId="{A49286DD-1C3F-7846-9074-9FFE5C56F26C}" destId="{5A40C0C7-83D0-A94A-AE12-B76D81DEEBCA}" srcOrd="2" destOrd="0" parTransId="{BF1CE2C7-56E2-3E45-B4EE-FE1B650585C8}" sibTransId="{D9CE829A-E5C6-2448-94D5-023C1AAA4849}"/>
    <dgm:cxn modelId="{0153E75F-0830-7B41-AA74-14444A8F5ADF}" type="presOf" srcId="{07D6D995-4400-C748-9131-4048B6FA525A}" destId="{77CEC86E-0F63-364C-ABFF-90AE463F54FE}" srcOrd="0" destOrd="0" presId="urn:microsoft.com/office/officeart/2008/layout/PictureGrid"/>
    <dgm:cxn modelId="{5AF8447C-7AEC-7148-A565-F330B761644C}" type="presOf" srcId="{4358BD76-1D84-144F-83BE-1C01B52B2513}" destId="{DBC58908-3929-7449-B976-F327D7E65F5E}" srcOrd="0" destOrd="0" presId="urn:microsoft.com/office/officeart/2008/layout/PictureGrid"/>
    <dgm:cxn modelId="{0C146A8C-B9CE-8B49-8AA6-4F2AF61DB6F3}" srcId="{A49286DD-1C3F-7846-9074-9FFE5C56F26C}" destId="{A19F1E12-CB1C-9F4F-A1E6-6A899F1666A3}" srcOrd="3" destOrd="0" parTransId="{D5CC62E7-92A6-C14B-8201-E4A46B0636B4}" sibTransId="{12ED1B2A-4AC1-8745-83FC-AEA37258CD77}"/>
    <dgm:cxn modelId="{ABD3FBBE-A12A-274B-9FBD-FD5CF5BD349D}" type="presOf" srcId="{5A40C0C7-83D0-A94A-AE12-B76D81DEEBCA}" destId="{AF3E8E38-21F1-D14C-8EE4-2BC2FA490CC8}" srcOrd="0" destOrd="0" presId="urn:microsoft.com/office/officeart/2008/layout/PictureGrid"/>
    <dgm:cxn modelId="{55E94BCD-DC64-F147-A408-28C8703497AC}" type="presOf" srcId="{A49286DD-1C3F-7846-9074-9FFE5C56F26C}" destId="{166A7FE3-1EE5-1246-80BC-F98B61C5EF67}" srcOrd="0" destOrd="0" presId="urn:microsoft.com/office/officeart/2008/layout/PictureGrid"/>
    <dgm:cxn modelId="{63E45BFE-5612-EB4B-9145-ED30289F6DBD}" srcId="{A49286DD-1C3F-7846-9074-9FFE5C56F26C}" destId="{4358BD76-1D84-144F-83BE-1C01B52B2513}" srcOrd="1" destOrd="0" parTransId="{E5D1ACE5-C2BB-9B45-9893-E24525BDB706}" sibTransId="{3B1FFFDA-E5E5-9E40-9E59-FC0366ADC3C6}"/>
    <dgm:cxn modelId="{13E2611C-5B11-0F45-8083-010D365DFB95}" type="presParOf" srcId="{166A7FE3-1EE5-1246-80BC-F98B61C5EF67}" destId="{928145A5-F004-244F-9815-508DF6C90293}" srcOrd="0" destOrd="0" presId="urn:microsoft.com/office/officeart/2008/layout/PictureGrid"/>
    <dgm:cxn modelId="{A802B2B9-5866-EC40-AC11-A21B932C5A98}" type="presParOf" srcId="{928145A5-F004-244F-9815-508DF6C90293}" destId="{77CEC86E-0F63-364C-ABFF-90AE463F54FE}" srcOrd="0" destOrd="0" presId="urn:microsoft.com/office/officeart/2008/layout/PictureGrid"/>
    <dgm:cxn modelId="{FBA8A72D-40B5-7840-9154-132AB3F13738}" type="presParOf" srcId="{928145A5-F004-244F-9815-508DF6C90293}" destId="{F2D13448-3DF9-734C-AF79-2B8EB4E81A0A}" srcOrd="1" destOrd="0" presId="urn:microsoft.com/office/officeart/2008/layout/PictureGrid"/>
    <dgm:cxn modelId="{14121DCA-4136-174E-AA1A-996811CC2ED1}" type="presParOf" srcId="{166A7FE3-1EE5-1246-80BC-F98B61C5EF67}" destId="{00722C82-FB64-AE43-96C2-3CF5E29AB917}" srcOrd="1" destOrd="0" presId="urn:microsoft.com/office/officeart/2008/layout/PictureGrid"/>
    <dgm:cxn modelId="{873C9A9E-9830-8E49-8DD5-7C23DD03113F}" type="presParOf" srcId="{166A7FE3-1EE5-1246-80BC-F98B61C5EF67}" destId="{52556C66-8A83-3647-9281-52C68201D712}" srcOrd="2" destOrd="0" presId="urn:microsoft.com/office/officeart/2008/layout/PictureGrid"/>
    <dgm:cxn modelId="{B235008A-D983-ED46-A57B-A4F9AF126467}" type="presParOf" srcId="{52556C66-8A83-3647-9281-52C68201D712}" destId="{DBC58908-3929-7449-B976-F327D7E65F5E}" srcOrd="0" destOrd="0" presId="urn:microsoft.com/office/officeart/2008/layout/PictureGrid"/>
    <dgm:cxn modelId="{A2F4EEA8-8835-ED4B-9D79-E2AB57C887E4}" type="presParOf" srcId="{52556C66-8A83-3647-9281-52C68201D712}" destId="{63C519F9-4993-4446-89E9-395CCB31683C}" srcOrd="1" destOrd="0" presId="urn:microsoft.com/office/officeart/2008/layout/PictureGrid"/>
    <dgm:cxn modelId="{6165E75B-DC30-6B4C-B643-E1060D5CA3FE}" type="presParOf" srcId="{166A7FE3-1EE5-1246-80BC-F98B61C5EF67}" destId="{7EB78914-4E2F-D24B-B508-AAA6016B3457}" srcOrd="3" destOrd="0" presId="urn:microsoft.com/office/officeart/2008/layout/PictureGrid"/>
    <dgm:cxn modelId="{7CD0A4A8-AF04-D849-8131-76D89580BFEC}" type="presParOf" srcId="{166A7FE3-1EE5-1246-80BC-F98B61C5EF67}" destId="{32FA51C6-D418-A347-8DDF-A5DA8BDCC70F}" srcOrd="4" destOrd="0" presId="urn:microsoft.com/office/officeart/2008/layout/PictureGrid"/>
    <dgm:cxn modelId="{43E597F1-1F21-9F4D-949B-2B19F18F12D3}" type="presParOf" srcId="{32FA51C6-D418-A347-8DDF-A5DA8BDCC70F}" destId="{AF3E8E38-21F1-D14C-8EE4-2BC2FA490CC8}" srcOrd="0" destOrd="0" presId="urn:microsoft.com/office/officeart/2008/layout/PictureGrid"/>
    <dgm:cxn modelId="{3B6A629C-2B14-A644-AE98-C256C2D91002}" type="presParOf" srcId="{32FA51C6-D418-A347-8DDF-A5DA8BDCC70F}" destId="{76F43970-7E82-9447-AF46-6255DB681E0B}" srcOrd="1" destOrd="0" presId="urn:microsoft.com/office/officeart/2008/layout/PictureGrid"/>
    <dgm:cxn modelId="{D2D3268B-6FD8-1143-9969-E717E91DD18C}" type="presParOf" srcId="{166A7FE3-1EE5-1246-80BC-F98B61C5EF67}" destId="{F446D757-EAD3-EC47-A119-510EC0798751}" srcOrd="5" destOrd="0" presId="urn:microsoft.com/office/officeart/2008/layout/PictureGrid"/>
    <dgm:cxn modelId="{DE61EC7D-70EE-CF45-AF8D-9BEE0028FFF1}" type="presParOf" srcId="{166A7FE3-1EE5-1246-80BC-F98B61C5EF67}" destId="{FAE581F0-8F29-F34B-B30E-6D5F89DD4097}" srcOrd="6" destOrd="0" presId="urn:microsoft.com/office/officeart/2008/layout/PictureGrid"/>
    <dgm:cxn modelId="{634B804F-FBFF-EE4C-BBBF-F0BAFF984454}" type="presParOf" srcId="{FAE581F0-8F29-F34B-B30E-6D5F89DD4097}" destId="{7B867B87-4A9F-0947-977D-78B03220DA02}" srcOrd="0" destOrd="0" presId="urn:microsoft.com/office/officeart/2008/layout/PictureGrid"/>
    <dgm:cxn modelId="{28E1C384-7B37-4944-8B94-2E98CECEFB28}" type="presParOf" srcId="{FAE581F0-8F29-F34B-B30E-6D5F89DD4097}" destId="{B9879553-4B64-884E-BDBE-C37EB2CB9A99}" srcOrd="1" destOrd="0" presId="urn:microsoft.com/office/officeart/2008/layout/PictureGri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49286DD-1C3F-7846-9074-9FFE5C56F26C}" type="doc">
      <dgm:prSet loTypeId="urn:microsoft.com/office/officeart/2008/layout/PictureGrid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7D6D995-4400-C748-9131-4048B6FA525A}">
      <dgm:prSet phldrT="[Text]"/>
      <dgm:spPr/>
      <dgm:t>
        <a:bodyPr/>
        <a:lstStyle/>
        <a:p>
          <a:r>
            <a:rPr lang="en-US" dirty="0"/>
            <a:t>Own label discounters</a:t>
          </a:r>
        </a:p>
      </dgm:t>
    </dgm:pt>
    <dgm:pt modelId="{035885E0-10B1-614D-9238-7B2F5D3880A9}" type="parTrans" cxnId="{1F048412-4C27-6349-8A26-8937F42A8906}">
      <dgm:prSet/>
      <dgm:spPr/>
      <dgm:t>
        <a:bodyPr/>
        <a:lstStyle/>
        <a:p>
          <a:endParaRPr lang="en-US"/>
        </a:p>
      </dgm:t>
    </dgm:pt>
    <dgm:pt modelId="{46C230D3-660D-DB4B-84A4-C8030D900079}" type="sibTrans" cxnId="{1F048412-4C27-6349-8A26-8937F42A8906}">
      <dgm:prSet/>
      <dgm:spPr/>
      <dgm:t>
        <a:bodyPr/>
        <a:lstStyle/>
        <a:p>
          <a:endParaRPr lang="en-US"/>
        </a:p>
      </dgm:t>
    </dgm:pt>
    <dgm:pt modelId="{4358BD76-1D84-144F-83BE-1C01B52B2513}">
      <dgm:prSet phldrT="[Text]"/>
      <dgm:spPr/>
      <dgm:t>
        <a:bodyPr/>
        <a:lstStyle/>
        <a:p>
          <a:r>
            <a:rPr lang="en-US" dirty="0"/>
            <a:t>Urban bus transport</a:t>
          </a:r>
        </a:p>
      </dgm:t>
    </dgm:pt>
    <dgm:pt modelId="{E5D1ACE5-C2BB-9B45-9893-E24525BDB706}" type="parTrans" cxnId="{63E45BFE-5612-EB4B-9145-ED30289F6DBD}">
      <dgm:prSet/>
      <dgm:spPr/>
      <dgm:t>
        <a:bodyPr/>
        <a:lstStyle/>
        <a:p>
          <a:endParaRPr lang="en-US"/>
        </a:p>
      </dgm:t>
    </dgm:pt>
    <dgm:pt modelId="{3B1FFFDA-E5E5-9E40-9E59-FC0366ADC3C6}" type="sibTrans" cxnId="{63E45BFE-5612-EB4B-9145-ED30289F6DBD}">
      <dgm:prSet/>
      <dgm:spPr/>
      <dgm:t>
        <a:bodyPr/>
        <a:lstStyle/>
        <a:p>
          <a:endParaRPr lang="en-US"/>
        </a:p>
      </dgm:t>
    </dgm:pt>
    <dgm:pt modelId="{5A40C0C7-83D0-A94A-AE12-B76D81DEEBCA}">
      <dgm:prSet phldrT="[Text]"/>
      <dgm:spPr/>
      <dgm:t>
        <a:bodyPr/>
        <a:lstStyle/>
        <a:p>
          <a:r>
            <a:rPr lang="en-US" dirty="0"/>
            <a:t>Cigarettes</a:t>
          </a:r>
        </a:p>
      </dgm:t>
    </dgm:pt>
    <dgm:pt modelId="{BF1CE2C7-56E2-3E45-B4EE-FE1B650585C8}" type="parTrans" cxnId="{1B92965D-BD34-2143-A9F7-6D275E0890E6}">
      <dgm:prSet/>
      <dgm:spPr/>
      <dgm:t>
        <a:bodyPr/>
        <a:lstStyle/>
        <a:p>
          <a:endParaRPr lang="en-US"/>
        </a:p>
      </dgm:t>
    </dgm:pt>
    <dgm:pt modelId="{D9CE829A-E5C6-2448-94D5-023C1AAA4849}" type="sibTrans" cxnId="{1B92965D-BD34-2143-A9F7-6D275E0890E6}">
      <dgm:prSet/>
      <dgm:spPr/>
      <dgm:t>
        <a:bodyPr/>
        <a:lstStyle/>
        <a:p>
          <a:endParaRPr lang="en-US"/>
        </a:p>
      </dgm:t>
    </dgm:pt>
    <dgm:pt modelId="{A19F1E12-CB1C-9F4F-A1E6-6A899F1666A3}">
      <dgm:prSet phldrT="[Text]"/>
      <dgm:spPr/>
      <dgm:t>
        <a:bodyPr/>
        <a:lstStyle/>
        <a:p>
          <a:r>
            <a:rPr lang="en-US" dirty="0"/>
            <a:t>Economy class travel</a:t>
          </a:r>
        </a:p>
      </dgm:t>
    </dgm:pt>
    <dgm:pt modelId="{D5CC62E7-92A6-C14B-8201-E4A46B0636B4}" type="parTrans" cxnId="{0C146A8C-B9CE-8B49-8AA6-4F2AF61DB6F3}">
      <dgm:prSet/>
      <dgm:spPr/>
      <dgm:t>
        <a:bodyPr/>
        <a:lstStyle/>
        <a:p>
          <a:endParaRPr lang="en-US"/>
        </a:p>
      </dgm:t>
    </dgm:pt>
    <dgm:pt modelId="{12ED1B2A-4AC1-8745-83FC-AEA37258CD77}" type="sibTrans" cxnId="{0C146A8C-B9CE-8B49-8AA6-4F2AF61DB6F3}">
      <dgm:prSet/>
      <dgm:spPr/>
      <dgm:t>
        <a:bodyPr/>
        <a:lstStyle/>
        <a:p>
          <a:endParaRPr lang="en-US"/>
        </a:p>
      </dgm:t>
    </dgm:pt>
    <dgm:pt modelId="{166A7FE3-1EE5-1246-80BC-F98B61C5EF67}" type="pres">
      <dgm:prSet presAssocID="{A49286DD-1C3F-7846-9074-9FFE5C56F26C}" presName="Name0" presStyleCnt="0">
        <dgm:presLayoutVars>
          <dgm:dir/>
        </dgm:presLayoutVars>
      </dgm:prSet>
      <dgm:spPr/>
    </dgm:pt>
    <dgm:pt modelId="{928145A5-F004-244F-9815-508DF6C90293}" type="pres">
      <dgm:prSet presAssocID="{07D6D995-4400-C748-9131-4048B6FA525A}" presName="composite" presStyleCnt="0"/>
      <dgm:spPr/>
    </dgm:pt>
    <dgm:pt modelId="{77CEC86E-0F63-364C-ABFF-90AE463F54FE}" type="pres">
      <dgm:prSet presAssocID="{07D6D995-4400-C748-9131-4048B6FA525A}" presName="rect2" presStyleLbl="revTx" presStyleIdx="0" presStyleCnt="4">
        <dgm:presLayoutVars>
          <dgm:bulletEnabled val="1"/>
        </dgm:presLayoutVars>
      </dgm:prSet>
      <dgm:spPr/>
    </dgm:pt>
    <dgm:pt modelId="{F2D13448-3DF9-734C-AF79-2B8EB4E81A0A}" type="pres">
      <dgm:prSet presAssocID="{07D6D995-4400-C748-9131-4048B6FA525A}" presName="rect1" presStyleLbl="alignImgPlac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00722C82-FB64-AE43-96C2-3CF5E29AB917}" type="pres">
      <dgm:prSet presAssocID="{46C230D3-660D-DB4B-84A4-C8030D900079}" presName="sibTrans" presStyleCnt="0"/>
      <dgm:spPr/>
    </dgm:pt>
    <dgm:pt modelId="{52556C66-8A83-3647-9281-52C68201D712}" type="pres">
      <dgm:prSet presAssocID="{4358BD76-1D84-144F-83BE-1C01B52B2513}" presName="composite" presStyleCnt="0"/>
      <dgm:spPr/>
    </dgm:pt>
    <dgm:pt modelId="{DBC58908-3929-7449-B976-F327D7E65F5E}" type="pres">
      <dgm:prSet presAssocID="{4358BD76-1D84-144F-83BE-1C01B52B2513}" presName="rect2" presStyleLbl="revTx" presStyleIdx="1" presStyleCnt="4">
        <dgm:presLayoutVars>
          <dgm:bulletEnabled val="1"/>
        </dgm:presLayoutVars>
      </dgm:prSet>
      <dgm:spPr/>
    </dgm:pt>
    <dgm:pt modelId="{63C519F9-4993-4446-89E9-395CCB31683C}" type="pres">
      <dgm:prSet presAssocID="{4358BD76-1D84-144F-83BE-1C01B52B2513}" presName="rect1" presStyleLbl="alignImgPlace1" presStyleIdx="1" presStyleCnt="4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7EB78914-4E2F-D24B-B508-AAA6016B3457}" type="pres">
      <dgm:prSet presAssocID="{3B1FFFDA-E5E5-9E40-9E59-FC0366ADC3C6}" presName="sibTrans" presStyleCnt="0"/>
      <dgm:spPr/>
    </dgm:pt>
    <dgm:pt modelId="{32FA51C6-D418-A347-8DDF-A5DA8BDCC70F}" type="pres">
      <dgm:prSet presAssocID="{5A40C0C7-83D0-A94A-AE12-B76D81DEEBCA}" presName="composite" presStyleCnt="0"/>
      <dgm:spPr/>
    </dgm:pt>
    <dgm:pt modelId="{AF3E8E38-21F1-D14C-8EE4-2BC2FA490CC8}" type="pres">
      <dgm:prSet presAssocID="{5A40C0C7-83D0-A94A-AE12-B76D81DEEBCA}" presName="rect2" presStyleLbl="revTx" presStyleIdx="2" presStyleCnt="4">
        <dgm:presLayoutVars>
          <dgm:bulletEnabled val="1"/>
        </dgm:presLayoutVars>
      </dgm:prSet>
      <dgm:spPr/>
    </dgm:pt>
    <dgm:pt modelId="{76F43970-7E82-9447-AF46-6255DB681E0B}" type="pres">
      <dgm:prSet presAssocID="{5A40C0C7-83D0-A94A-AE12-B76D81DEEBCA}" presName="rect1" presStyleLbl="alignImgPlace1" presStyleIdx="2" presStyleCnt="4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</dgm:spPr>
    </dgm:pt>
    <dgm:pt modelId="{F446D757-EAD3-EC47-A119-510EC0798751}" type="pres">
      <dgm:prSet presAssocID="{D9CE829A-E5C6-2448-94D5-023C1AAA4849}" presName="sibTrans" presStyleCnt="0"/>
      <dgm:spPr/>
    </dgm:pt>
    <dgm:pt modelId="{FAE581F0-8F29-F34B-B30E-6D5F89DD4097}" type="pres">
      <dgm:prSet presAssocID="{A19F1E12-CB1C-9F4F-A1E6-6A899F1666A3}" presName="composite" presStyleCnt="0"/>
      <dgm:spPr/>
    </dgm:pt>
    <dgm:pt modelId="{7B867B87-4A9F-0947-977D-78B03220DA02}" type="pres">
      <dgm:prSet presAssocID="{A19F1E12-CB1C-9F4F-A1E6-6A899F1666A3}" presName="rect2" presStyleLbl="revTx" presStyleIdx="3" presStyleCnt="4">
        <dgm:presLayoutVars>
          <dgm:bulletEnabled val="1"/>
        </dgm:presLayoutVars>
      </dgm:prSet>
      <dgm:spPr/>
    </dgm:pt>
    <dgm:pt modelId="{B9879553-4B64-884E-BDBE-C37EB2CB9A99}" type="pres">
      <dgm:prSet presAssocID="{A19F1E12-CB1C-9F4F-A1E6-6A899F1666A3}" presName="rect1" presStyleLbl="alignImgPlace1" presStyleIdx="3" presStyleCnt="4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</dgm:ptLst>
  <dgm:cxnLst>
    <dgm:cxn modelId="{1F048412-4C27-6349-8A26-8937F42A8906}" srcId="{A49286DD-1C3F-7846-9074-9FFE5C56F26C}" destId="{07D6D995-4400-C748-9131-4048B6FA525A}" srcOrd="0" destOrd="0" parTransId="{035885E0-10B1-614D-9238-7B2F5D3880A9}" sibTransId="{46C230D3-660D-DB4B-84A4-C8030D900079}"/>
    <dgm:cxn modelId="{1B92965D-BD34-2143-A9F7-6D275E0890E6}" srcId="{A49286DD-1C3F-7846-9074-9FFE5C56F26C}" destId="{5A40C0C7-83D0-A94A-AE12-B76D81DEEBCA}" srcOrd="2" destOrd="0" parTransId="{BF1CE2C7-56E2-3E45-B4EE-FE1B650585C8}" sibTransId="{D9CE829A-E5C6-2448-94D5-023C1AAA4849}"/>
    <dgm:cxn modelId="{17B2EF46-D301-C04B-AF2A-5AF45CFCBC45}" type="presOf" srcId="{07D6D995-4400-C748-9131-4048B6FA525A}" destId="{77CEC86E-0F63-364C-ABFF-90AE463F54FE}" srcOrd="0" destOrd="0" presId="urn:microsoft.com/office/officeart/2008/layout/PictureGrid"/>
    <dgm:cxn modelId="{47872D67-BFF9-8F41-A312-41CB81A8E7DB}" type="presOf" srcId="{A19F1E12-CB1C-9F4F-A1E6-6A899F1666A3}" destId="{7B867B87-4A9F-0947-977D-78B03220DA02}" srcOrd="0" destOrd="0" presId="urn:microsoft.com/office/officeart/2008/layout/PictureGrid"/>
    <dgm:cxn modelId="{A0353979-C623-A448-BA7F-25CA3922D357}" type="presOf" srcId="{4358BD76-1D84-144F-83BE-1C01B52B2513}" destId="{DBC58908-3929-7449-B976-F327D7E65F5E}" srcOrd="0" destOrd="0" presId="urn:microsoft.com/office/officeart/2008/layout/PictureGrid"/>
    <dgm:cxn modelId="{0C146A8C-B9CE-8B49-8AA6-4F2AF61DB6F3}" srcId="{A49286DD-1C3F-7846-9074-9FFE5C56F26C}" destId="{A19F1E12-CB1C-9F4F-A1E6-6A899F1666A3}" srcOrd="3" destOrd="0" parTransId="{D5CC62E7-92A6-C14B-8201-E4A46B0636B4}" sibTransId="{12ED1B2A-4AC1-8745-83FC-AEA37258CD77}"/>
    <dgm:cxn modelId="{EFE8998D-7A76-094A-A2C0-332F52C5A25E}" type="presOf" srcId="{A49286DD-1C3F-7846-9074-9FFE5C56F26C}" destId="{166A7FE3-1EE5-1246-80BC-F98B61C5EF67}" srcOrd="0" destOrd="0" presId="urn:microsoft.com/office/officeart/2008/layout/PictureGrid"/>
    <dgm:cxn modelId="{B2B87DD5-1A50-2148-B9AF-48FDA2DE5F54}" type="presOf" srcId="{5A40C0C7-83D0-A94A-AE12-B76D81DEEBCA}" destId="{AF3E8E38-21F1-D14C-8EE4-2BC2FA490CC8}" srcOrd="0" destOrd="0" presId="urn:microsoft.com/office/officeart/2008/layout/PictureGrid"/>
    <dgm:cxn modelId="{63E45BFE-5612-EB4B-9145-ED30289F6DBD}" srcId="{A49286DD-1C3F-7846-9074-9FFE5C56F26C}" destId="{4358BD76-1D84-144F-83BE-1C01B52B2513}" srcOrd="1" destOrd="0" parTransId="{E5D1ACE5-C2BB-9B45-9893-E24525BDB706}" sibTransId="{3B1FFFDA-E5E5-9E40-9E59-FC0366ADC3C6}"/>
    <dgm:cxn modelId="{D7053219-68C5-9F41-A0E1-02E8F2F663EA}" type="presParOf" srcId="{166A7FE3-1EE5-1246-80BC-F98B61C5EF67}" destId="{928145A5-F004-244F-9815-508DF6C90293}" srcOrd="0" destOrd="0" presId="urn:microsoft.com/office/officeart/2008/layout/PictureGrid"/>
    <dgm:cxn modelId="{F5E8B89D-9BDF-684F-811B-7CDA71829E8C}" type="presParOf" srcId="{928145A5-F004-244F-9815-508DF6C90293}" destId="{77CEC86E-0F63-364C-ABFF-90AE463F54FE}" srcOrd="0" destOrd="0" presId="urn:microsoft.com/office/officeart/2008/layout/PictureGrid"/>
    <dgm:cxn modelId="{3FDFF670-02D2-4145-9836-95D5F0202C9A}" type="presParOf" srcId="{928145A5-F004-244F-9815-508DF6C90293}" destId="{F2D13448-3DF9-734C-AF79-2B8EB4E81A0A}" srcOrd="1" destOrd="0" presId="urn:microsoft.com/office/officeart/2008/layout/PictureGrid"/>
    <dgm:cxn modelId="{16D4BCF9-210C-1542-A926-33F50D4682A9}" type="presParOf" srcId="{166A7FE3-1EE5-1246-80BC-F98B61C5EF67}" destId="{00722C82-FB64-AE43-96C2-3CF5E29AB917}" srcOrd="1" destOrd="0" presId="urn:microsoft.com/office/officeart/2008/layout/PictureGrid"/>
    <dgm:cxn modelId="{58CF924B-16B3-5944-8F66-5856681D7639}" type="presParOf" srcId="{166A7FE3-1EE5-1246-80BC-F98B61C5EF67}" destId="{52556C66-8A83-3647-9281-52C68201D712}" srcOrd="2" destOrd="0" presId="urn:microsoft.com/office/officeart/2008/layout/PictureGrid"/>
    <dgm:cxn modelId="{0EED376B-B31A-6C49-89C6-C85166A3054E}" type="presParOf" srcId="{52556C66-8A83-3647-9281-52C68201D712}" destId="{DBC58908-3929-7449-B976-F327D7E65F5E}" srcOrd="0" destOrd="0" presId="urn:microsoft.com/office/officeart/2008/layout/PictureGrid"/>
    <dgm:cxn modelId="{A91B8413-04A6-884C-8ED3-F92349135F8C}" type="presParOf" srcId="{52556C66-8A83-3647-9281-52C68201D712}" destId="{63C519F9-4993-4446-89E9-395CCB31683C}" srcOrd="1" destOrd="0" presId="urn:microsoft.com/office/officeart/2008/layout/PictureGrid"/>
    <dgm:cxn modelId="{905A47C9-5F4B-4C40-A96A-9A58E45A8FF2}" type="presParOf" srcId="{166A7FE3-1EE5-1246-80BC-F98B61C5EF67}" destId="{7EB78914-4E2F-D24B-B508-AAA6016B3457}" srcOrd="3" destOrd="0" presId="urn:microsoft.com/office/officeart/2008/layout/PictureGrid"/>
    <dgm:cxn modelId="{D5AA2BF9-4543-8F4E-BB27-A3337E3B8BFC}" type="presParOf" srcId="{166A7FE3-1EE5-1246-80BC-F98B61C5EF67}" destId="{32FA51C6-D418-A347-8DDF-A5DA8BDCC70F}" srcOrd="4" destOrd="0" presId="urn:microsoft.com/office/officeart/2008/layout/PictureGrid"/>
    <dgm:cxn modelId="{F4D5F557-587E-4F43-8B54-1252D9ACC5CD}" type="presParOf" srcId="{32FA51C6-D418-A347-8DDF-A5DA8BDCC70F}" destId="{AF3E8E38-21F1-D14C-8EE4-2BC2FA490CC8}" srcOrd="0" destOrd="0" presId="urn:microsoft.com/office/officeart/2008/layout/PictureGrid"/>
    <dgm:cxn modelId="{F3914FCE-86DA-7B4C-BF86-B511C41BBA06}" type="presParOf" srcId="{32FA51C6-D418-A347-8DDF-A5DA8BDCC70F}" destId="{76F43970-7E82-9447-AF46-6255DB681E0B}" srcOrd="1" destOrd="0" presId="urn:microsoft.com/office/officeart/2008/layout/PictureGrid"/>
    <dgm:cxn modelId="{882BD452-572C-A943-B0AB-2936F440D9D0}" type="presParOf" srcId="{166A7FE3-1EE5-1246-80BC-F98B61C5EF67}" destId="{F446D757-EAD3-EC47-A119-510EC0798751}" srcOrd="5" destOrd="0" presId="urn:microsoft.com/office/officeart/2008/layout/PictureGrid"/>
    <dgm:cxn modelId="{AE6986FA-7A64-CF49-97BC-A52B7BB97C25}" type="presParOf" srcId="{166A7FE3-1EE5-1246-80BC-F98B61C5EF67}" destId="{FAE581F0-8F29-F34B-B30E-6D5F89DD4097}" srcOrd="6" destOrd="0" presId="urn:microsoft.com/office/officeart/2008/layout/PictureGrid"/>
    <dgm:cxn modelId="{FEB3F2D7-9C15-9347-B3F9-39BA0689DC5F}" type="presParOf" srcId="{FAE581F0-8F29-F34B-B30E-6D5F89DD4097}" destId="{7B867B87-4A9F-0947-977D-78B03220DA02}" srcOrd="0" destOrd="0" presId="urn:microsoft.com/office/officeart/2008/layout/PictureGrid"/>
    <dgm:cxn modelId="{B1171235-5F33-7948-B4D7-4B3F5C490E8B}" type="presParOf" srcId="{FAE581F0-8F29-F34B-B30E-6D5F89DD4097}" destId="{B9879553-4B64-884E-BDBE-C37EB2CB9A99}" srcOrd="1" destOrd="0" presId="urn:microsoft.com/office/officeart/2008/layout/PictureGrid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CEC86E-0F63-364C-ABFF-90AE463F54FE}">
      <dsp:nvSpPr>
        <dsp:cNvPr id="0" name=""/>
        <dsp:cNvSpPr/>
      </dsp:nvSpPr>
      <dsp:spPr>
        <a:xfrm>
          <a:off x="228910" y="42500"/>
          <a:ext cx="1839228" cy="275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57150" rIns="57150" bIns="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Luxury chocolates</a:t>
          </a:r>
        </a:p>
      </dsp:txBody>
      <dsp:txXfrm>
        <a:off x="228910" y="42500"/>
        <a:ext cx="1839228" cy="275884"/>
      </dsp:txXfrm>
    </dsp:sp>
    <dsp:sp modelId="{F2D13448-3DF9-734C-AF79-2B8EB4E81A0A}">
      <dsp:nvSpPr>
        <dsp:cNvPr id="0" name=""/>
        <dsp:cNvSpPr/>
      </dsp:nvSpPr>
      <dsp:spPr>
        <a:xfrm>
          <a:off x="228910" y="373066"/>
          <a:ext cx="1839228" cy="18392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0" r="-20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BC58908-3929-7449-B976-F327D7E65F5E}">
      <dsp:nvSpPr>
        <dsp:cNvPr id="0" name=""/>
        <dsp:cNvSpPr/>
      </dsp:nvSpPr>
      <dsp:spPr>
        <a:xfrm>
          <a:off x="2262560" y="42500"/>
          <a:ext cx="1839228" cy="275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57150" rIns="57150" bIns="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Exclusive resorts</a:t>
          </a:r>
        </a:p>
      </dsp:txBody>
      <dsp:txXfrm>
        <a:off x="2262560" y="42500"/>
        <a:ext cx="1839228" cy="275884"/>
      </dsp:txXfrm>
    </dsp:sp>
    <dsp:sp modelId="{63C519F9-4993-4446-89E9-395CCB31683C}">
      <dsp:nvSpPr>
        <dsp:cNvPr id="0" name=""/>
        <dsp:cNvSpPr/>
      </dsp:nvSpPr>
      <dsp:spPr>
        <a:xfrm>
          <a:off x="2262560" y="373066"/>
          <a:ext cx="1839228" cy="1839228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F3E8E38-21F1-D14C-8EE4-2BC2FA490CC8}">
      <dsp:nvSpPr>
        <dsp:cNvPr id="0" name=""/>
        <dsp:cNvSpPr/>
      </dsp:nvSpPr>
      <dsp:spPr>
        <a:xfrm>
          <a:off x="228910" y="2396217"/>
          <a:ext cx="1839228" cy="275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57150" rIns="57150" bIns="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Business class travel</a:t>
          </a:r>
        </a:p>
      </dsp:txBody>
      <dsp:txXfrm>
        <a:off x="228910" y="2396217"/>
        <a:ext cx="1839228" cy="275884"/>
      </dsp:txXfrm>
    </dsp:sp>
    <dsp:sp modelId="{76F43970-7E82-9447-AF46-6255DB681E0B}">
      <dsp:nvSpPr>
        <dsp:cNvPr id="0" name=""/>
        <dsp:cNvSpPr/>
      </dsp:nvSpPr>
      <dsp:spPr>
        <a:xfrm>
          <a:off x="228910" y="2726782"/>
          <a:ext cx="1839228" cy="18392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B867B87-4A9F-0947-977D-78B03220DA02}">
      <dsp:nvSpPr>
        <dsp:cNvPr id="0" name=""/>
        <dsp:cNvSpPr/>
      </dsp:nvSpPr>
      <dsp:spPr>
        <a:xfrm>
          <a:off x="2262560" y="2396217"/>
          <a:ext cx="1839228" cy="275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57150" rIns="57150" bIns="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Fine wines and dining</a:t>
          </a:r>
        </a:p>
      </dsp:txBody>
      <dsp:txXfrm>
        <a:off x="2262560" y="2396217"/>
        <a:ext cx="1839228" cy="275884"/>
      </dsp:txXfrm>
    </dsp:sp>
    <dsp:sp modelId="{B9879553-4B64-884E-BDBE-C37EB2CB9A99}">
      <dsp:nvSpPr>
        <dsp:cNvPr id="0" name=""/>
        <dsp:cNvSpPr/>
      </dsp:nvSpPr>
      <dsp:spPr>
        <a:xfrm>
          <a:off x="2262560" y="2726782"/>
          <a:ext cx="1839228" cy="1839228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CEC86E-0F63-364C-ABFF-90AE463F54FE}">
      <dsp:nvSpPr>
        <dsp:cNvPr id="0" name=""/>
        <dsp:cNvSpPr/>
      </dsp:nvSpPr>
      <dsp:spPr>
        <a:xfrm>
          <a:off x="228910" y="42500"/>
          <a:ext cx="1839228" cy="275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57150" rIns="57150" bIns="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Own label discounters</a:t>
          </a:r>
        </a:p>
      </dsp:txBody>
      <dsp:txXfrm>
        <a:off x="228910" y="42500"/>
        <a:ext cx="1839228" cy="275884"/>
      </dsp:txXfrm>
    </dsp:sp>
    <dsp:sp modelId="{F2D13448-3DF9-734C-AF79-2B8EB4E81A0A}">
      <dsp:nvSpPr>
        <dsp:cNvPr id="0" name=""/>
        <dsp:cNvSpPr/>
      </dsp:nvSpPr>
      <dsp:spPr>
        <a:xfrm>
          <a:off x="228910" y="373066"/>
          <a:ext cx="1839228" cy="18392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BC58908-3929-7449-B976-F327D7E65F5E}">
      <dsp:nvSpPr>
        <dsp:cNvPr id="0" name=""/>
        <dsp:cNvSpPr/>
      </dsp:nvSpPr>
      <dsp:spPr>
        <a:xfrm>
          <a:off x="2262560" y="42500"/>
          <a:ext cx="1839228" cy="275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57150" rIns="57150" bIns="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Urban bus transport</a:t>
          </a:r>
        </a:p>
      </dsp:txBody>
      <dsp:txXfrm>
        <a:off x="2262560" y="42500"/>
        <a:ext cx="1839228" cy="275884"/>
      </dsp:txXfrm>
    </dsp:sp>
    <dsp:sp modelId="{63C519F9-4993-4446-89E9-395CCB31683C}">
      <dsp:nvSpPr>
        <dsp:cNvPr id="0" name=""/>
        <dsp:cNvSpPr/>
      </dsp:nvSpPr>
      <dsp:spPr>
        <a:xfrm>
          <a:off x="2262560" y="373066"/>
          <a:ext cx="1839228" cy="1839228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F3E8E38-21F1-D14C-8EE4-2BC2FA490CC8}">
      <dsp:nvSpPr>
        <dsp:cNvPr id="0" name=""/>
        <dsp:cNvSpPr/>
      </dsp:nvSpPr>
      <dsp:spPr>
        <a:xfrm>
          <a:off x="228910" y="2396217"/>
          <a:ext cx="1839228" cy="275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57150" rIns="57150" bIns="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Cigarettes</a:t>
          </a:r>
        </a:p>
      </dsp:txBody>
      <dsp:txXfrm>
        <a:off x="228910" y="2396217"/>
        <a:ext cx="1839228" cy="275884"/>
      </dsp:txXfrm>
    </dsp:sp>
    <dsp:sp modelId="{76F43970-7E82-9447-AF46-6255DB681E0B}">
      <dsp:nvSpPr>
        <dsp:cNvPr id="0" name=""/>
        <dsp:cNvSpPr/>
      </dsp:nvSpPr>
      <dsp:spPr>
        <a:xfrm>
          <a:off x="228910" y="2726782"/>
          <a:ext cx="1839228" cy="1839228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B867B87-4A9F-0947-977D-78B03220DA02}">
      <dsp:nvSpPr>
        <dsp:cNvPr id="0" name=""/>
        <dsp:cNvSpPr/>
      </dsp:nvSpPr>
      <dsp:spPr>
        <a:xfrm>
          <a:off x="2262560" y="2396217"/>
          <a:ext cx="1839228" cy="275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57150" rIns="57150" bIns="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Economy class travel</a:t>
          </a:r>
        </a:p>
      </dsp:txBody>
      <dsp:txXfrm>
        <a:off x="2262560" y="2396217"/>
        <a:ext cx="1839228" cy="275884"/>
      </dsp:txXfrm>
    </dsp:sp>
    <dsp:sp modelId="{B9879553-4B64-884E-BDBE-C37EB2CB9A99}">
      <dsp:nvSpPr>
        <dsp:cNvPr id="0" name=""/>
        <dsp:cNvSpPr/>
      </dsp:nvSpPr>
      <dsp:spPr>
        <a:xfrm>
          <a:off x="2262560" y="2726782"/>
          <a:ext cx="1839228" cy="1839228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PictureGrid">
  <dgm:title val=""/>
  <dgm:desc val=""/>
  <dgm:catLst>
    <dgm:cat type="picture" pri="11000"/>
    <dgm:cat type="pictureconvert" pri="1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dir/>
    </dgm:varLst>
    <dgm:choose name="Name1">
      <dgm:if name="Name2" axis="ch" ptType="node" func="cnt" op="lte" val="4">
        <dgm:choose name="Name3">
          <dgm:if name="Name4" func="var" arg="dir" op="equ" val="norm">
            <dgm:alg type="snake">
              <dgm:param type="off" val="ctr"/>
              <dgm:param type="bkpt" val="fixed"/>
              <dgm:param type="bkPtFixedVal" val="2"/>
            </dgm:alg>
          </dgm:if>
          <dgm:else name="Name5">
            <dgm:alg type="snake">
              <dgm:param type="off" val="ctr"/>
              <dgm:param type="grDir" val="tR"/>
              <dgm:param type="bkpt" val="fixed"/>
              <dgm:param type="bkPtFixedVal" val="2"/>
            </dgm:alg>
          </dgm:else>
        </dgm:choose>
      </dgm:if>
      <dgm:else name="Name6">
        <dgm:choose name="Name7">
          <dgm:if name="Name8" axis="ch" ptType="node" func="cnt" op="lte" val="9">
            <dgm:choose name="Name9">
              <dgm:if name="Name10" func="var" arg="dir" op="equ" val="norm">
                <dgm:alg type="snake">
                  <dgm:param type="off" val="ctr"/>
                  <dgm:param type="bkpt" val="fixed"/>
                  <dgm:param type="bkPtFixedVal" val="3"/>
                </dgm:alg>
              </dgm:if>
              <dgm:else name="Name11">
                <dgm:alg type="snake">
                  <dgm:param type="off" val="ctr"/>
                  <dgm:param type="grDir" val="tR"/>
                  <dgm:param type="bkpt" val="fixed"/>
                  <dgm:param type="bkPtFixedVal" val="3"/>
                </dgm:alg>
              </dgm:else>
            </dgm:choose>
          </dgm:if>
          <dgm:else name="Name12">
            <dgm:choose name="Name13">
              <dgm:if name="Name14" axis="ch" ptType="node" func="cnt" op="lte" val="16">
                <dgm:choose name="Name15">
                  <dgm:if name="Name16" func="var" arg="dir" op="equ" val="norm">
                    <dgm:alg type="snake">
                      <dgm:param type="off" val="ctr"/>
                      <dgm:param type="bkpt" val="fixed"/>
                      <dgm:param type="bkPtFixedVal" val="4"/>
                    </dgm:alg>
                  </dgm:if>
                  <dgm:else name="Name17">
                    <dgm:alg type="snake">
                      <dgm:param type="off" val="ctr"/>
                      <dgm:param type="grDir" val="tR"/>
                      <dgm:param type="bkpt" val="fixed"/>
                      <dgm:param type="bkPtFixedVal" val="4"/>
                    </dgm:alg>
                  </dgm:else>
                </dgm:choose>
              </dgm:if>
              <dgm:else name="Name18">
                <dgm:choose name="Name19">
                  <dgm:if name="Name20" axis="ch" ptType="node" func="cnt" op="lte" val="25">
                    <dgm:choose name="Name21">
                      <dgm:if name="Name22" func="var" arg="dir" op="equ" val="norm">
                        <dgm:alg type="snake">
                          <dgm:param type="off" val="ctr"/>
                          <dgm:param type="bkpt" val="fixed"/>
                          <dgm:param type="bkPtFixedVal" val="5"/>
                        </dgm:alg>
                      </dgm:if>
                      <dgm:else name="Name23">
                        <dgm:alg type="snake">
                          <dgm:param type="off" val="ctr"/>
                          <dgm:param type="grDir" val="tR"/>
                          <dgm:param type="bkpt" val="fixed"/>
                          <dgm:param type="bkPtFixedVal" val="5"/>
                        </dgm:alg>
                      </dgm:else>
                    </dgm:choose>
                  </dgm:if>
                  <dgm:else name="Name24">
                    <dgm:choose name="Name25">
                      <dgm:if name="Name26" func="var" arg="dir" op="equ" val="norm">
                        <dgm:alg type="snake">
                          <dgm:param type="off" val="ctr"/>
                        </dgm:alg>
                      </dgm:if>
                      <dgm:else name="Name27">
                        <dgm:alg type="snake">
                          <dgm:param type="off" val="ctr"/>
                          <dgm:param type="grDir" val="tR"/>
                        </dgm:alg>
                      </dgm:else>
                    </dgm:choose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h" fact="0.8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0.7568"/>
        </dgm:alg>
        <dgm:shape xmlns:r="http://schemas.openxmlformats.org/officeDocument/2006/relationships" r:blip="">
          <dgm:adjLst/>
        </dgm:shape>
        <dgm:constrLst>
          <dgm:constr type="l" for="ch" forName="rect1" refType="w" fact="0"/>
          <dgm:constr type="t" for="ch" forName="rect1" refType="h" fact="0.15"/>
          <dgm:constr type="w" for="ch" forName="rect1" refType="w"/>
          <dgm:constr type="h" for="ch" forName="rect1" refType="w"/>
          <dgm:constr type="l" for="ch" forName="rect2" refType="w" fact="0"/>
          <dgm:constr type="t" for="ch" forName="rect2" refType="h" fact="0"/>
          <dgm:constr type="w" for="ch" forName="rect2" refType="w"/>
          <dgm:constr type="h" for="ch" forName="rect2" refType="w" fact="0.15"/>
        </dgm:constrLst>
        <dgm:layoutNode name="rect2" styleLbl="revTx">
          <dgm:varLst>
            <dgm:bulletEnabled val="1"/>
          </dgm:varLst>
          <dgm:alg type="tx">
            <dgm:param type="stBulletLvl" val="3"/>
            <dgm:param type="parTxLTRAlign" val="l"/>
            <dgm:param type="parTxRTLAlign" val="r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"/>
            <dgm:constr type="rMarg" refType="primFontSz" fact="0.3"/>
            <dgm:constr type="tMarg" refType="primFontSz" fact="0.3"/>
            <dgm:constr type="bMarg" refType="primFontSz" fact="0"/>
            <dgm:constr type="secFontSz" refType="primFontSz" fact="0.8"/>
          </dgm:constrLst>
          <dgm:ruleLst>
            <dgm:rule type="primFontSz" val="5" fact="NaN" max="NaN"/>
          </dgm:ruleLst>
        </dgm:layoutNode>
        <dgm:layoutNode name="rect1" styleLbl="align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PictureGrid">
  <dgm:title val=""/>
  <dgm:desc val=""/>
  <dgm:catLst>
    <dgm:cat type="picture" pri="11000"/>
    <dgm:cat type="pictureconvert" pri="1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dir/>
    </dgm:varLst>
    <dgm:choose name="Name1">
      <dgm:if name="Name2" axis="ch" ptType="node" func="cnt" op="lte" val="4">
        <dgm:choose name="Name3">
          <dgm:if name="Name4" func="var" arg="dir" op="equ" val="norm">
            <dgm:alg type="snake">
              <dgm:param type="off" val="ctr"/>
              <dgm:param type="bkpt" val="fixed"/>
              <dgm:param type="bkPtFixedVal" val="2"/>
            </dgm:alg>
          </dgm:if>
          <dgm:else name="Name5">
            <dgm:alg type="snake">
              <dgm:param type="off" val="ctr"/>
              <dgm:param type="grDir" val="tR"/>
              <dgm:param type="bkpt" val="fixed"/>
              <dgm:param type="bkPtFixedVal" val="2"/>
            </dgm:alg>
          </dgm:else>
        </dgm:choose>
      </dgm:if>
      <dgm:else name="Name6">
        <dgm:choose name="Name7">
          <dgm:if name="Name8" axis="ch" ptType="node" func="cnt" op="lte" val="9">
            <dgm:choose name="Name9">
              <dgm:if name="Name10" func="var" arg="dir" op="equ" val="norm">
                <dgm:alg type="snake">
                  <dgm:param type="off" val="ctr"/>
                  <dgm:param type="bkpt" val="fixed"/>
                  <dgm:param type="bkPtFixedVal" val="3"/>
                </dgm:alg>
              </dgm:if>
              <dgm:else name="Name11">
                <dgm:alg type="snake">
                  <dgm:param type="off" val="ctr"/>
                  <dgm:param type="grDir" val="tR"/>
                  <dgm:param type="bkpt" val="fixed"/>
                  <dgm:param type="bkPtFixedVal" val="3"/>
                </dgm:alg>
              </dgm:else>
            </dgm:choose>
          </dgm:if>
          <dgm:else name="Name12">
            <dgm:choose name="Name13">
              <dgm:if name="Name14" axis="ch" ptType="node" func="cnt" op="lte" val="16">
                <dgm:choose name="Name15">
                  <dgm:if name="Name16" func="var" arg="dir" op="equ" val="norm">
                    <dgm:alg type="snake">
                      <dgm:param type="off" val="ctr"/>
                      <dgm:param type="bkpt" val="fixed"/>
                      <dgm:param type="bkPtFixedVal" val="4"/>
                    </dgm:alg>
                  </dgm:if>
                  <dgm:else name="Name17">
                    <dgm:alg type="snake">
                      <dgm:param type="off" val="ctr"/>
                      <dgm:param type="grDir" val="tR"/>
                      <dgm:param type="bkpt" val="fixed"/>
                      <dgm:param type="bkPtFixedVal" val="4"/>
                    </dgm:alg>
                  </dgm:else>
                </dgm:choose>
              </dgm:if>
              <dgm:else name="Name18">
                <dgm:choose name="Name19">
                  <dgm:if name="Name20" axis="ch" ptType="node" func="cnt" op="lte" val="25">
                    <dgm:choose name="Name21">
                      <dgm:if name="Name22" func="var" arg="dir" op="equ" val="norm">
                        <dgm:alg type="snake">
                          <dgm:param type="off" val="ctr"/>
                          <dgm:param type="bkpt" val="fixed"/>
                          <dgm:param type="bkPtFixedVal" val="5"/>
                        </dgm:alg>
                      </dgm:if>
                      <dgm:else name="Name23">
                        <dgm:alg type="snake">
                          <dgm:param type="off" val="ctr"/>
                          <dgm:param type="grDir" val="tR"/>
                          <dgm:param type="bkpt" val="fixed"/>
                          <dgm:param type="bkPtFixedVal" val="5"/>
                        </dgm:alg>
                      </dgm:else>
                    </dgm:choose>
                  </dgm:if>
                  <dgm:else name="Name24">
                    <dgm:choose name="Name25">
                      <dgm:if name="Name26" func="var" arg="dir" op="equ" val="norm">
                        <dgm:alg type="snake">
                          <dgm:param type="off" val="ctr"/>
                        </dgm:alg>
                      </dgm:if>
                      <dgm:else name="Name27">
                        <dgm:alg type="snake">
                          <dgm:param type="off" val="ctr"/>
                          <dgm:param type="grDir" val="tR"/>
                        </dgm:alg>
                      </dgm:else>
                    </dgm:choose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h" fact="0.8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0.7568"/>
        </dgm:alg>
        <dgm:shape xmlns:r="http://schemas.openxmlformats.org/officeDocument/2006/relationships" r:blip="">
          <dgm:adjLst/>
        </dgm:shape>
        <dgm:constrLst>
          <dgm:constr type="l" for="ch" forName="rect1" refType="w" fact="0"/>
          <dgm:constr type="t" for="ch" forName="rect1" refType="h" fact="0.15"/>
          <dgm:constr type="w" for="ch" forName="rect1" refType="w"/>
          <dgm:constr type="h" for="ch" forName="rect1" refType="w"/>
          <dgm:constr type="l" for="ch" forName="rect2" refType="w" fact="0"/>
          <dgm:constr type="t" for="ch" forName="rect2" refType="h" fact="0"/>
          <dgm:constr type="w" for="ch" forName="rect2" refType="w"/>
          <dgm:constr type="h" for="ch" forName="rect2" refType="w" fact="0.15"/>
        </dgm:constrLst>
        <dgm:layoutNode name="rect2" styleLbl="revTx">
          <dgm:varLst>
            <dgm:bulletEnabled val="1"/>
          </dgm:varLst>
          <dgm:alg type="tx">
            <dgm:param type="stBulletLvl" val="3"/>
            <dgm:param type="parTxLTRAlign" val="l"/>
            <dgm:param type="parTxRTLAlign" val="r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"/>
            <dgm:constr type="rMarg" refType="primFontSz" fact="0.3"/>
            <dgm:constr type="tMarg" refType="primFontSz" fact="0.3"/>
            <dgm:constr type="bMarg" refType="primFontSz" fact="0"/>
            <dgm:constr type="secFontSz" refType="primFontSz" fact="0.8"/>
          </dgm:constrLst>
          <dgm:ruleLst>
            <dgm:rule type="primFontSz" val="5" fact="NaN" max="NaN"/>
          </dgm:ruleLst>
        </dgm:layoutNode>
        <dgm:layoutNode name="rect1" styleLbl="align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0.36752</cdr:x>
      <cdr:y>0.01449</cdr:y>
    </cdr:from>
    <cdr:to>
      <cdr:x>0.62393</cdr:x>
      <cdr:y>0.07246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3096344" y="72008"/>
          <a:ext cx="2160240" cy="28803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en-GB" sz="1200" b="1" dirty="0"/>
            <a:t>Index Numbers, 2008 Quarter 1 = 100</a:t>
          </a:r>
        </a:p>
      </cdr:txBody>
    </cdr:sp>
  </cdr:relSizeAnchor>
</c:userShape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867459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5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dirty="0"/>
              <a:t>LCBB5003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Economics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- 4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Income Elasticity of Demand &amp; Cross Elasticity of Demand</a:t>
            </a: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E8D55-E5DF-5F6E-492B-2A271DC10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65E1A-4A98-B004-8B7B-82A775FA6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Define YED</a:t>
            </a:r>
          </a:p>
          <a:p>
            <a:r>
              <a:rPr lang="en-GB" dirty="0"/>
              <a:t>Explain YED</a:t>
            </a:r>
          </a:p>
          <a:p>
            <a:r>
              <a:rPr lang="en-GB" dirty="0"/>
              <a:t>Explain the difference between normal and inferior goods</a:t>
            </a:r>
          </a:p>
          <a:p>
            <a:r>
              <a:rPr lang="en-GB" dirty="0"/>
              <a:t>Calculate YED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B54911-91D3-B630-B9C3-9F391A052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D26690-5F9D-5E38-8FB5-429A937D1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383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>
                <a:solidFill>
                  <a:schemeClr val="tx1"/>
                </a:solidFill>
              </a:rPr>
              <a:t>What is Income Elasticity of Demand?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251520" y="2132856"/>
            <a:ext cx="8640960" cy="4536504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The formula for calculating income elasticity of demand (YED) is</a:t>
            </a:r>
          </a:p>
          <a:p>
            <a:r>
              <a:rPr lang="en-US" sz="2400" b="1" dirty="0">
                <a:solidFill>
                  <a:srgbClr val="FF0000"/>
                </a:solidFill>
              </a:rPr>
              <a:t>% change in quantity demanded / % change in real income</a:t>
            </a:r>
          </a:p>
          <a:p>
            <a:r>
              <a:rPr lang="en-US" sz="2400" dirty="0"/>
              <a:t>With income elasticity, we distinguish between the following: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b="1" dirty="0"/>
              <a:t>Normal goods </a:t>
            </a:r>
            <a:r>
              <a:rPr lang="en-US" sz="2400" dirty="0"/>
              <a:t>– they have a positive income elasticity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b="1" dirty="0"/>
              <a:t>Luxury goods </a:t>
            </a:r>
            <a:r>
              <a:rPr lang="en-US" sz="2400" dirty="0"/>
              <a:t>– where the income elasticity &gt; +1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b="1" dirty="0"/>
              <a:t>Necessities</a:t>
            </a:r>
            <a:r>
              <a:rPr lang="en-US" sz="2400" dirty="0"/>
              <a:t> – here the income elasticity &gt;0 and &lt;+1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b="1" dirty="0"/>
              <a:t>Inferior products </a:t>
            </a:r>
            <a:r>
              <a:rPr lang="en-US" sz="2400" dirty="0"/>
              <a:t>– these have negative income elasticity</a:t>
            </a:r>
          </a:p>
          <a:p>
            <a:r>
              <a:rPr lang="en-US" sz="2400" dirty="0"/>
              <a:t>Inferior goods are </a:t>
            </a:r>
            <a:r>
              <a:rPr lang="en-US" sz="2400" b="1" dirty="0"/>
              <a:t>counter cyclical goods </a:t>
            </a:r>
            <a:r>
              <a:rPr lang="en-US" sz="2400" dirty="0"/>
              <a:t>– products whose demand varies inversely to the macroeconomic cycle – demand rises in a downturn</a:t>
            </a:r>
          </a:p>
          <a:p>
            <a:endParaRPr lang="en-US" sz="2400" dirty="0"/>
          </a:p>
        </p:txBody>
      </p:sp>
      <p:sp>
        <p:nvSpPr>
          <p:cNvPr id="2" name="TextBox 1"/>
          <p:cNvSpPr txBox="1"/>
          <p:nvPr/>
        </p:nvSpPr>
        <p:spPr>
          <a:xfrm>
            <a:off x="251520" y="1052736"/>
            <a:ext cx="8640960" cy="8309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/>
              <a:t>Income elasticity of demand (YED) shows how responsive the demand for a product is to a change in (real) income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023516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>
                <a:solidFill>
                  <a:schemeClr val="tx1"/>
                </a:solidFill>
              </a:rPr>
              <a:t>Measures of Income in the UK Economy</a:t>
            </a:r>
          </a:p>
        </p:txBody>
      </p:sp>
      <p:graphicFrame>
        <p:nvGraphicFramePr>
          <p:cNvPr id="5" name="Content Placeholder 4"/>
          <p:cNvGraphicFramePr>
            <a:graphicFrameLocks/>
          </p:cNvGraphicFramePr>
          <p:nvPr/>
        </p:nvGraphicFramePr>
        <p:xfrm>
          <a:off x="251520" y="980728"/>
          <a:ext cx="8640960" cy="54006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251520" y="5157192"/>
            <a:ext cx="8064896" cy="584776"/>
          </a:xfrm>
          <a:prstGeom prst="rect">
            <a:avLst/>
          </a:prstGeom>
          <a:ln>
            <a:prstDash val="dash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600" dirty="0"/>
              <a:t>GDP per capita = national GDP / total population = income per head</a:t>
            </a:r>
          </a:p>
          <a:p>
            <a:r>
              <a:rPr lang="en-US" sz="1600" dirty="0"/>
              <a:t>Real household disposable income = income after taxes &amp; benefits and adjusted for inflation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61423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>
                <a:solidFill>
                  <a:schemeClr val="tx1"/>
                </a:solidFill>
              </a:rPr>
              <a:t>Normal Necessities and Normal Luxuries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51520" y="908720"/>
            <a:ext cx="864096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/>
              <a:t>When YED is positive, a product is a normal good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51520" y="1556792"/>
            <a:ext cx="8640960" cy="4896543"/>
          </a:xfrm>
        </p:spPr>
        <p:txBody>
          <a:bodyPr>
            <a:noAutofit/>
          </a:bodyPr>
          <a:lstStyle/>
          <a:p>
            <a:r>
              <a:rPr lang="en-US" sz="2400" dirty="0"/>
              <a:t>If, following an increase in income, more of the good is demanded, then the good is a ‘normal’ good. </a:t>
            </a:r>
          </a:p>
          <a:p>
            <a:r>
              <a:rPr lang="en-US" sz="2400" b="1" dirty="0">
                <a:solidFill>
                  <a:srgbClr val="FF0000"/>
                </a:solidFill>
              </a:rPr>
              <a:t>Normal goods have a positive YED</a:t>
            </a:r>
            <a:r>
              <a:rPr lang="en-US" sz="2400" dirty="0"/>
              <a:t>, i.e. YED &gt; 0</a:t>
            </a:r>
          </a:p>
          <a:p>
            <a:r>
              <a:rPr lang="en-US" sz="2400" b="1" dirty="0"/>
              <a:t>Normal necessities: </a:t>
            </a:r>
            <a:r>
              <a:rPr lang="en-US" sz="2400" dirty="0">
                <a:solidFill>
                  <a:srgbClr val="FF0000"/>
                </a:solidFill>
              </a:rPr>
              <a:t>(income inelastic)</a:t>
            </a:r>
          </a:p>
          <a:p>
            <a:pPr lvl="1"/>
            <a:r>
              <a:rPr lang="en-US" sz="2400" dirty="0"/>
              <a:t>These products have a low but positive income elasticity – typically necessities such as milk and fruits</a:t>
            </a:r>
          </a:p>
          <a:p>
            <a:r>
              <a:rPr lang="en-US" sz="2400" b="1" dirty="0"/>
              <a:t>Normal luxuries: </a:t>
            </a:r>
            <a:r>
              <a:rPr lang="en-US" sz="2400" dirty="0">
                <a:solidFill>
                  <a:srgbClr val="FF0000"/>
                </a:solidFill>
              </a:rPr>
              <a:t>(income elastic)</a:t>
            </a:r>
          </a:p>
          <a:p>
            <a:pPr lvl="1"/>
            <a:r>
              <a:rPr lang="en-US" sz="2400" dirty="0"/>
              <a:t>These products have a high and positive income elasticity – typically these are higher-end products considered as a luxury by the relevant group of consumers</a:t>
            </a:r>
          </a:p>
          <a:p>
            <a:r>
              <a:rPr lang="en-US" sz="2400" dirty="0"/>
              <a:t>What is considered a necessity and a luxury is contextual – i.e. it depends on the circumstances of the consumers involved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920381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>
                <a:solidFill>
                  <a:schemeClr val="tx1"/>
                </a:solidFill>
              </a:rPr>
              <a:t>Inferior Goods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51520" y="908720"/>
            <a:ext cx="864096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/>
              <a:t>Inferior goods have a negative income elasticity of demand</a:t>
            </a:r>
          </a:p>
        </p:txBody>
      </p:sp>
      <p:sp>
        <p:nvSpPr>
          <p:cNvPr id="4" name="Content Placeholder 5"/>
          <p:cNvSpPr txBox="1">
            <a:spLocks/>
          </p:cNvSpPr>
          <p:nvPr/>
        </p:nvSpPr>
        <p:spPr>
          <a:xfrm>
            <a:off x="251520" y="1556792"/>
            <a:ext cx="8640960" cy="4896543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If, following an increase in income, less of the good is consumed, then the good is an inferior good. </a:t>
            </a:r>
          </a:p>
          <a:p>
            <a:r>
              <a:rPr lang="en-US" sz="2400" dirty="0"/>
              <a:t>Such goods have a negative YED, i.e. YED &lt; 0</a:t>
            </a:r>
          </a:p>
          <a:p>
            <a:r>
              <a:rPr lang="en-US" sz="2400" dirty="0"/>
              <a:t>When real incomes are rising during a period of economic growth, then the demand for inferior goods will fall causing an inward shift of the demand curve</a:t>
            </a:r>
          </a:p>
          <a:p>
            <a:r>
              <a:rPr lang="en-US" sz="2400" dirty="0"/>
              <a:t>When real incomes are falling during a period of recession or (more generally) if wages are rising more slowly than prices, the demand for inferior goods will rise. </a:t>
            </a:r>
          </a:p>
          <a:p>
            <a:r>
              <a:rPr lang="en-US" sz="2400" dirty="0"/>
              <a:t>Inferior goods are sometimes called “counter-cyclical” products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413266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>
                <a:solidFill>
                  <a:schemeClr val="tx1"/>
                </a:solidFill>
              </a:rPr>
              <a:t>Examples of Luxury and Inferior Goods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251520" y="908720"/>
            <a:ext cx="8640960" cy="8309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/>
              <a:t>Knowledge of YED is relevant for a firm, since it can estimate how demand for it’s products will change following a change in incomes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241300" y="1946449"/>
          <a:ext cx="4330700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4644008" y="1946449"/>
          <a:ext cx="4330700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cxnSp>
        <p:nvCxnSpPr>
          <p:cNvPr id="5" name="Straight Connector 4"/>
          <p:cNvCxnSpPr/>
          <p:nvPr/>
        </p:nvCxnSpPr>
        <p:spPr>
          <a:xfrm>
            <a:off x="4572000" y="1874441"/>
            <a:ext cx="0" cy="4680520"/>
          </a:xfrm>
          <a:prstGeom prst="line">
            <a:avLst/>
          </a:prstGeom>
          <a:ln w="57150" cmpd="sng">
            <a:prstDash val="dot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38678668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>
                <a:solidFill>
                  <a:schemeClr val="tx1"/>
                </a:solidFill>
              </a:rPr>
              <a:t>Household Spending on Tobacco – By Income Decile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251520" y="908720"/>
            <a:ext cx="864096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/>
              <a:t>Tobacco is widely regarded as an inferior good with negative YED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932040" y="1628800"/>
            <a:ext cx="3960440" cy="4708981"/>
          </a:xfrm>
          <a:prstGeom prst="rect">
            <a:avLst/>
          </a:prstGeom>
          <a:ln>
            <a:prstDash val="sys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 dirty="0"/>
              <a:t>Weekly spending on cigarettes is highest for the 4</a:t>
            </a:r>
            <a:r>
              <a:rPr lang="en-US" sz="2000" baseline="30000" dirty="0"/>
              <a:t>th</a:t>
            </a:r>
            <a:r>
              <a:rPr lang="en-US" sz="2000" dirty="0"/>
              <a:t> income decile group. 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/>
              <a:t>There is some evidence that households in the richest 30% of income spend less on tobacco although the effects are not very large.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/>
              <a:t>The poorest 10% of the population spend more on cigarettes than the richest 10%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/>
              <a:t>But there is no uniform picture on the link between income and weekly spending on cigarettes.</a:t>
            </a:r>
          </a:p>
          <a:p>
            <a:pPr marL="342900" indent="-342900">
              <a:buFont typeface="Arial"/>
              <a:buChar char="•"/>
            </a:pPr>
            <a:endParaRPr lang="en-US" sz="20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51520" y="1628800"/>
          <a:ext cx="4320480" cy="4406900"/>
        </p:xfrm>
        <a:graphic>
          <a:graphicData uri="http://schemas.openxmlformats.org/drawingml/2006/table">
            <a:tbl>
              <a:tblPr>
                <a:tableStyleId>{3B4B98B0-60AC-42C2-AFA5-B58CD77FA1E5}</a:tableStyleId>
              </a:tblPr>
              <a:tblGrid>
                <a:gridCol w="295232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61485">
                <a:tc gridSpan="2">
                  <a:txBody>
                    <a:bodyPr/>
                    <a:lstStyle/>
                    <a:p>
                      <a:pPr algn="l" fontAlgn="ctr"/>
                      <a:r>
                        <a:rPr lang="en-US" sz="2000" u="none" strike="noStrike" dirty="0">
                          <a:effectLst/>
                        </a:rPr>
                        <a:t>Average weekly household expenditure on cigarettes in UK in 2013, by gross income decile group (£s)</a:t>
                      </a:r>
                    </a:p>
                    <a:p>
                      <a:pPr algn="l" fontAlgn="ctr"/>
                      <a:endParaRPr lang="en-US" sz="2000" u="none" strike="noStrike" dirty="0">
                        <a:effectLst/>
                      </a:endParaRPr>
                    </a:p>
                  </a:txBody>
                  <a:tcPr marL="12700" marR="12700" marT="12700" marB="0" anchor="ctr"/>
                </a:tc>
                <a:tc hMerge="1">
                  <a:txBody>
                    <a:bodyPr/>
                    <a:lstStyle/>
                    <a:p>
                      <a:pPr algn="l" fontAlgn="b"/>
                      <a:endParaRPr lang="en-US" sz="18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1543">
                <a:tc>
                  <a:txBody>
                    <a:bodyPr/>
                    <a:lstStyle/>
                    <a:p>
                      <a:pPr algn="r" fontAlgn="ctr"/>
                      <a:r>
                        <a:rPr lang="en-US" sz="2000" u="none" strike="noStrike" dirty="0">
                          <a:effectLst/>
                        </a:rPr>
                        <a:t>Lowest ten per cent</a:t>
                      </a:r>
                      <a:endParaRPr lang="en-US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2000" u="none" strike="noStrike" dirty="0">
                          <a:effectLst/>
                        </a:rPr>
                        <a:t>2.50</a:t>
                      </a:r>
                      <a:endParaRPr lang="en-US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1543">
                <a:tc>
                  <a:txBody>
                    <a:bodyPr/>
                    <a:lstStyle/>
                    <a:p>
                      <a:pPr algn="r" fontAlgn="ctr"/>
                      <a:r>
                        <a:rPr lang="en-US" sz="2000" u="none" strike="noStrike" dirty="0">
                          <a:effectLst/>
                        </a:rPr>
                        <a:t>Second decile group</a:t>
                      </a:r>
                      <a:endParaRPr lang="en-US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2000" u="none" strike="noStrike" dirty="0">
                          <a:effectLst/>
                        </a:rPr>
                        <a:t>2.70</a:t>
                      </a:r>
                      <a:endParaRPr lang="en-US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1543">
                <a:tc>
                  <a:txBody>
                    <a:bodyPr/>
                    <a:lstStyle/>
                    <a:p>
                      <a:pPr algn="r" fontAlgn="ctr"/>
                      <a:r>
                        <a:rPr lang="en-US" sz="2000" u="none" strike="noStrike" dirty="0">
                          <a:effectLst/>
                        </a:rPr>
                        <a:t>Third decile group</a:t>
                      </a:r>
                      <a:endParaRPr lang="en-US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2000" u="none" strike="noStrike" dirty="0">
                          <a:effectLst/>
                        </a:rPr>
                        <a:t>4.00</a:t>
                      </a:r>
                      <a:endParaRPr lang="en-US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61543">
                <a:tc>
                  <a:txBody>
                    <a:bodyPr/>
                    <a:lstStyle/>
                    <a:p>
                      <a:pPr algn="r" fontAlgn="ctr"/>
                      <a:r>
                        <a:rPr lang="en-US" sz="2000" u="none" strike="noStrike" dirty="0">
                          <a:effectLst/>
                        </a:rPr>
                        <a:t>Fourth decile group</a:t>
                      </a:r>
                      <a:endParaRPr lang="en-US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2000" u="none" strike="noStrike" dirty="0">
                          <a:effectLst/>
                        </a:rPr>
                        <a:t>4.70</a:t>
                      </a:r>
                      <a:endParaRPr lang="en-US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61543">
                <a:tc>
                  <a:txBody>
                    <a:bodyPr/>
                    <a:lstStyle/>
                    <a:p>
                      <a:pPr algn="r" fontAlgn="ctr"/>
                      <a:r>
                        <a:rPr lang="en-US" sz="2000" u="none" strike="noStrike" dirty="0">
                          <a:effectLst/>
                        </a:rPr>
                        <a:t>Fifth decile group</a:t>
                      </a:r>
                      <a:endParaRPr lang="en-US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2000" u="none" strike="noStrike" dirty="0">
                          <a:effectLst/>
                        </a:rPr>
                        <a:t>4.10</a:t>
                      </a:r>
                      <a:endParaRPr lang="en-US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1543">
                <a:tc>
                  <a:txBody>
                    <a:bodyPr/>
                    <a:lstStyle/>
                    <a:p>
                      <a:pPr algn="r" fontAlgn="ctr"/>
                      <a:r>
                        <a:rPr lang="en-US" sz="2000" u="none" strike="noStrike" dirty="0">
                          <a:effectLst/>
                        </a:rPr>
                        <a:t>Sixth decile group</a:t>
                      </a:r>
                      <a:endParaRPr lang="en-US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2000" u="none" strike="noStrike" dirty="0">
                          <a:effectLst/>
                        </a:rPr>
                        <a:t>3.90</a:t>
                      </a:r>
                      <a:endParaRPr lang="en-US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61543">
                <a:tc>
                  <a:txBody>
                    <a:bodyPr/>
                    <a:lstStyle/>
                    <a:p>
                      <a:pPr algn="r" fontAlgn="ctr"/>
                      <a:r>
                        <a:rPr lang="en-US" sz="2000" u="none" strike="noStrike" dirty="0">
                          <a:effectLst/>
                        </a:rPr>
                        <a:t>Seventh decile group</a:t>
                      </a:r>
                      <a:endParaRPr lang="en-US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2000" u="none" strike="noStrike" dirty="0">
                          <a:effectLst/>
                        </a:rPr>
                        <a:t>4.20</a:t>
                      </a:r>
                      <a:endParaRPr lang="en-US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61543">
                <a:tc>
                  <a:txBody>
                    <a:bodyPr/>
                    <a:lstStyle/>
                    <a:p>
                      <a:pPr algn="r" fontAlgn="ctr"/>
                      <a:r>
                        <a:rPr lang="en-US" sz="2000" u="none" strike="noStrike" dirty="0">
                          <a:effectLst/>
                        </a:rPr>
                        <a:t>Eighth decile group</a:t>
                      </a:r>
                      <a:endParaRPr lang="en-US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2000" u="none" strike="noStrike" dirty="0">
                          <a:effectLst/>
                        </a:rPr>
                        <a:t>3.80</a:t>
                      </a:r>
                      <a:endParaRPr lang="en-US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61543">
                <a:tc>
                  <a:txBody>
                    <a:bodyPr/>
                    <a:lstStyle/>
                    <a:p>
                      <a:pPr algn="r" fontAlgn="ctr"/>
                      <a:r>
                        <a:rPr lang="en-US" sz="2000" u="none" strike="noStrike" dirty="0">
                          <a:effectLst/>
                        </a:rPr>
                        <a:t>Ninth decile group</a:t>
                      </a:r>
                      <a:endParaRPr lang="en-US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2000" u="none" strike="noStrike" dirty="0">
                          <a:effectLst/>
                        </a:rPr>
                        <a:t>2.90</a:t>
                      </a:r>
                      <a:endParaRPr lang="en-US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61543">
                <a:tc>
                  <a:txBody>
                    <a:bodyPr/>
                    <a:lstStyle/>
                    <a:p>
                      <a:pPr algn="r" fontAlgn="ctr"/>
                      <a:r>
                        <a:rPr lang="en-US" sz="2000" u="none" strike="noStrike" dirty="0">
                          <a:effectLst/>
                        </a:rPr>
                        <a:t>Highest ten per cent</a:t>
                      </a:r>
                      <a:endParaRPr lang="en-US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2000" u="none" strike="noStrike" dirty="0">
                          <a:effectLst/>
                        </a:rPr>
                        <a:t>2.30</a:t>
                      </a:r>
                      <a:endParaRPr lang="en-US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18230580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Default Design">
    <a:majorFont>
      <a:latin typeface="Arial"/>
      <a:ea typeface="ＭＳ Ｐゴシック"/>
      <a:cs typeface=""/>
    </a:majorFont>
    <a:minorFont>
      <a:latin typeface="Arial"/>
      <a:ea typeface="ＭＳ Ｐゴシック"/>
      <a:cs typeface="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317</TotalTime>
  <Words>657</Words>
  <Application>Microsoft Office PowerPoint</Application>
  <PresentationFormat>On-screen Show (4:3)</PresentationFormat>
  <Paragraphs>80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Myriad Pro</vt:lpstr>
      <vt:lpstr>Verdana</vt:lpstr>
      <vt:lpstr>20140311PresentationUWTSDTemplate</vt:lpstr>
      <vt:lpstr>LCBB5003</vt:lpstr>
      <vt:lpstr>Objective of the session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Timothy Osadiya</cp:lastModifiedBy>
  <cp:revision>18</cp:revision>
  <dcterms:created xsi:type="dcterms:W3CDTF">2020-06-23T16:08:04Z</dcterms:created>
  <dcterms:modified xsi:type="dcterms:W3CDTF">2022-06-23T09:45:10Z</dcterms:modified>
</cp:coreProperties>
</file>