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notesSlides/notesSlide10.xml" ContentType="application/vnd.openxmlformats-officedocument.presentationml.notesSlide+xml"/>
  <Override PartName="/ppt/diagrams/data2.xml" ContentType="application/vnd.openxmlformats-officedocument.drawingml.diagramData+xml"/>
  <Default Extension="xlsx" ContentType="application/vnd.openxmlformats-officedocument.spreadsheetml.sheet"/>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charts/chart1.xml" ContentType="application/vnd.openxmlformats-officedocument.drawingml.char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diagrams/layout2.xml" ContentType="application/vnd.openxmlformats-officedocument.drawingml.diagramLayout+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handoutMasterIdLst>
    <p:handoutMasterId r:id="rId28"/>
  </p:handoutMasterIdLst>
  <p:sldIdLst>
    <p:sldId id="256" r:id="rId2"/>
    <p:sldId id="284" r:id="rId3"/>
    <p:sldId id="283" r:id="rId4"/>
    <p:sldId id="257" r:id="rId5"/>
    <p:sldId id="258" r:id="rId6"/>
    <p:sldId id="259" r:id="rId7"/>
    <p:sldId id="279" r:id="rId8"/>
    <p:sldId id="263" r:id="rId9"/>
    <p:sldId id="260" r:id="rId10"/>
    <p:sldId id="262" r:id="rId11"/>
    <p:sldId id="264" r:id="rId12"/>
    <p:sldId id="265" r:id="rId13"/>
    <p:sldId id="285" r:id="rId14"/>
    <p:sldId id="266" r:id="rId15"/>
    <p:sldId id="268" r:id="rId16"/>
    <p:sldId id="261" r:id="rId17"/>
    <p:sldId id="272" r:id="rId18"/>
    <p:sldId id="269" r:id="rId19"/>
    <p:sldId id="270" r:id="rId20"/>
    <p:sldId id="280" r:id="rId21"/>
    <p:sldId id="281" r:id="rId22"/>
    <p:sldId id="271" r:id="rId23"/>
    <p:sldId id="274" r:id="rId24"/>
    <p:sldId id="276" r:id="rId25"/>
    <p:sldId id="277" r:id="rId26"/>
  </p:sldIdLst>
  <p:sldSz cx="9144000" cy="6858000" type="screen4x3"/>
  <p:notesSz cx="6743700" cy="9906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69175" autoAdjust="0"/>
  </p:normalViewPr>
  <p:slideViewPr>
    <p:cSldViewPr>
      <p:cViewPr varScale="1">
        <p:scale>
          <a:sx n="50" d="100"/>
          <a:sy n="50" d="100"/>
        </p:scale>
        <p:origin x="-108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87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Office_Excel_Worksheet1.xlsx"/></Relationships>
</file>

<file path=ppt/charts/chart1.xml><?xml version="1.0" encoding="utf-8"?>
<c:chartSpace xmlns:c="http://schemas.openxmlformats.org/drawingml/2006/chart" xmlns:a="http://schemas.openxmlformats.org/drawingml/2006/main" xmlns:r="http://schemas.openxmlformats.org/officeDocument/2006/relationships">
  <c:lang val="en-GB"/>
  <c:chart>
    <c:view3D>
      <c:rAngAx val="1"/>
    </c:view3D>
    <c:plotArea>
      <c:layout/>
      <c:bar3DChart>
        <c:barDir val="bar"/>
        <c:grouping val="clustered"/>
        <c:ser>
          <c:idx val="0"/>
          <c:order val="0"/>
          <c:tx>
            <c:strRef>
              <c:f>Sheet1!$B$1</c:f>
              <c:strCache>
                <c:ptCount val="1"/>
                <c:pt idx="0">
                  <c:v>Column1</c:v>
                </c:pt>
              </c:strCache>
            </c:strRef>
          </c:tx>
          <c:cat>
            <c:strRef>
              <c:f>Sheet1!$A$2:$A$5</c:f>
              <c:strCache>
                <c:ptCount val="4"/>
                <c:pt idx="0">
                  <c:v>Exit Questionnaires</c:v>
                </c:pt>
                <c:pt idx="1">
                  <c:v>Staff Attitude Surveys</c:v>
                </c:pt>
                <c:pt idx="2">
                  <c:v>Word of mouth</c:v>
                </c:pt>
                <c:pt idx="3">
                  <c:v>Exit Interviews</c:v>
                </c:pt>
              </c:strCache>
            </c:strRef>
          </c:cat>
          <c:val>
            <c:numRef>
              <c:f>Sheet1!$B$2:$B$5</c:f>
              <c:numCache>
                <c:formatCode>General</c:formatCode>
                <c:ptCount val="4"/>
                <c:pt idx="0">
                  <c:v>90</c:v>
                </c:pt>
                <c:pt idx="1">
                  <c:v>30</c:v>
                </c:pt>
                <c:pt idx="2">
                  <c:v>28</c:v>
                </c:pt>
                <c:pt idx="3">
                  <c:v>24</c:v>
                </c:pt>
              </c:numCache>
            </c:numRef>
          </c:val>
        </c:ser>
        <c:ser>
          <c:idx val="1"/>
          <c:order val="1"/>
          <c:tx>
            <c:strRef>
              <c:f>Sheet1!$C$1</c:f>
              <c:strCache>
                <c:ptCount val="1"/>
                <c:pt idx="0">
                  <c:v>Column2</c:v>
                </c:pt>
              </c:strCache>
            </c:strRef>
          </c:tx>
          <c:cat>
            <c:strRef>
              <c:f>Sheet1!$A$2:$A$5</c:f>
              <c:strCache>
                <c:ptCount val="4"/>
                <c:pt idx="0">
                  <c:v>Exit Questionnaires</c:v>
                </c:pt>
                <c:pt idx="1">
                  <c:v>Staff Attitude Surveys</c:v>
                </c:pt>
                <c:pt idx="2">
                  <c:v>Word of mouth</c:v>
                </c:pt>
                <c:pt idx="3">
                  <c:v>Exit Interviews</c:v>
                </c:pt>
              </c:strCache>
            </c:strRef>
          </c:cat>
          <c:val>
            <c:numRef>
              <c:f>Sheet1!$C$2:$C$5</c:f>
              <c:numCache>
                <c:formatCode>General</c:formatCode>
                <c:ptCount val="4"/>
              </c:numCache>
            </c:numRef>
          </c:val>
        </c:ser>
        <c:ser>
          <c:idx val="2"/>
          <c:order val="2"/>
          <c:tx>
            <c:strRef>
              <c:f>Sheet1!$D$1</c:f>
              <c:strCache>
                <c:ptCount val="1"/>
                <c:pt idx="0">
                  <c:v>Column3</c:v>
                </c:pt>
              </c:strCache>
            </c:strRef>
          </c:tx>
          <c:cat>
            <c:strRef>
              <c:f>Sheet1!$A$2:$A$5</c:f>
              <c:strCache>
                <c:ptCount val="4"/>
                <c:pt idx="0">
                  <c:v>Exit Questionnaires</c:v>
                </c:pt>
                <c:pt idx="1">
                  <c:v>Staff Attitude Surveys</c:v>
                </c:pt>
                <c:pt idx="2">
                  <c:v>Word of mouth</c:v>
                </c:pt>
                <c:pt idx="3">
                  <c:v>Exit Interviews</c:v>
                </c:pt>
              </c:strCache>
            </c:strRef>
          </c:cat>
          <c:val>
            <c:numRef>
              <c:f>Sheet1!$D$2:$D$5</c:f>
              <c:numCache>
                <c:formatCode>General</c:formatCode>
                <c:ptCount val="4"/>
              </c:numCache>
            </c:numRef>
          </c:val>
        </c:ser>
        <c:shape val="box"/>
        <c:axId val="79952512"/>
        <c:axId val="126484864"/>
        <c:axId val="0"/>
      </c:bar3DChart>
      <c:catAx>
        <c:axId val="79952512"/>
        <c:scaling>
          <c:orientation val="minMax"/>
        </c:scaling>
        <c:axPos val="l"/>
        <c:tickLblPos val="nextTo"/>
        <c:crossAx val="126484864"/>
        <c:crosses val="autoZero"/>
        <c:auto val="1"/>
        <c:lblAlgn val="ctr"/>
        <c:lblOffset val="100"/>
      </c:catAx>
      <c:valAx>
        <c:axId val="126484864"/>
        <c:scaling>
          <c:orientation val="minMax"/>
        </c:scaling>
        <c:axPos val="b"/>
        <c:majorGridlines/>
        <c:numFmt formatCode="General" sourceLinked="1"/>
        <c:tickLblPos val="nextTo"/>
        <c:crossAx val="79952512"/>
        <c:crosses val="autoZero"/>
        <c:crossBetween val="between"/>
      </c:valAx>
    </c:plotArea>
    <c:plotVisOnly val="1"/>
  </c:chart>
  <c:txPr>
    <a:bodyPr/>
    <a:lstStyle/>
    <a:p>
      <a:pPr>
        <a:defRPr sz="1800"/>
      </a:pPr>
      <a:endParaRPr lang="en-US"/>
    </a:p>
  </c:txPr>
  <c:externalData r:id="rId1"/>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1774C7-FEF8-45DA-A72D-38CFE2A40496}"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D5D64E08-3747-40CA-A431-352E900F216B}">
      <dgm:prSet phldrT="[Text]"/>
      <dgm:spPr/>
      <dgm:t>
        <a:bodyPr/>
        <a:lstStyle/>
        <a:p>
          <a:r>
            <a:rPr lang="en-GB" dirty="0" smtClean="0"/>
            <a:t>Internal</a:t>
          </a:r>
          <a:endParaRPr lang="en-GB" dirty="0"/>
        </a:p>
      </dgm:t>
    </dgm:pt>
    <dgm:pt modelId="{A85955F3-9C30-4AEF-AFEB-62E5C221C748}" type="parTrans" cxnId="{615510E8-FF80-4756-889F-8915B88CFD1B}">
      <dgm:prSet/>
      <dgm:spPr/>
      <dgm:t>
        <a:bodyPr/>
        <a:lstStyle/>
        <a:p>
          <a:endParaRPr lang="en-GB"/>
        </a:p>
      </dgm:t>
    </dgm:pt>
    <dgm:pt modelId="{E14EC4A5-ACAF-486E-B337-9698800D63B2}" type="sibTrans" cxnId="{615510E8-FF80-4756-889F-8915B88CFD1B}">
      <dgm:prSet/>
      <dgm:spPr/>
      <dgm:t>
        <a:bodyPr/>
        <a:lstStyle/>
        <a:p>
          <a:endParaRPr lang="en-GB"/>
        </a:p>
      </dgm:t>
    </dgm:pt>
    <dgm:pt modelId="{01DAC9F6-5480-48E4-A9B4-E49AB6C90225}">
      <dgm:prSet phldrT="[Text]"/>
      <dgm:spPr/>
      <dgm:t>
        <a:bodyPr/>
        <a:lstStyle/>
        <a:p>
          <a:r>
            <a:rPr lang="en-GB" dirty="0" smtClean="0"/>
            <a:t>Organisation Strategy</a:t>
          </a:r>
          <a:endParaRPr lang="en-GB" dirty="0"/>
        </a:p>
      </dgm:t>
    </dgm:pt>
    <dgm:pt modelId="{29F76C73-90D2-4D1B-B791-27DBA4B02349}" type="parTrans" cxnId="{4C633BC6-23C5-4685-A34C-68BBBBC8B2A8}">
      <dgm:prSet/>
      <dgm:spPr/>
      <dgm:t>
        <a:bodyPr/>
        <a:lstStyle/>
        <a:p>
          <a:endParaRPr lang="en-GB" dirty="0"/>
        </a:p>
      </dgm:t>
    </dgm:pt>
    <dgm:pt modelId="{E8359A11-5C7C-41B9-A928-486CD68C5580}" type="sibTrans" cxnId="{4C633BC6-23C5-4685-A34C-68BBBBC8B2A8}">
      <dgm:prSet/>
      <dgm:spPr/>
      <dgm:t>
        <a:bodyPr/>
        <a:lstStyle/>
        <a:p>
          <a:endParaRPr lang="en-GB"/>
        </a:p>
      </dgm:t>
    </dgm:pt>
    <dgm:pt modelId="{0AF2C08A-3BC1-436B-B645-7054618DCF57}">
      <dgm:prSet phldrT="[Text]"/>
      <dgm:spPr/>
      <dgm:t>
        <a:bodyPr/>
        <a:lstStyle/>
        <a:p>
          <a:r>
            <a:rPr lang="en-GB" dirty="0" smtClean="0"/>
            <a:t>Operational Requirements</a:t>
          </a:r>
          <a:endParaRPr lang="en-GB" dirty="0"/>
        </a:p>
      </dgm:t>
    </dgm:pt>
    <dgm:pt modelId="{F566853C-2B2B-4B3D-AE22-FACFA81E6BDC}" type="parTrans" cxnId="{8E44296C-895D-4DC6-9BBF-9EBBC2EE7DC5}">
      <dgm:prSet/>
      <dgm:spPr/>
      <dgm:t>
        <a:bodyPr/>
        <a:lstStyle/>
        <a:p>
          <a:endParaRPr lang="en-GB" dirty="0"/>
        </a:p>
      </dgm:t>
    </dgm:pt>
    <dgm:pt modelId="{31091281-2531-4AC4-A1FD-DA5A39AEBA32}" type="sibTrans" cxnId="{8E44296C-895D-4DC6-9BBF-9EBBC2EE7DC5}">
      <dgm:prSet/>
      <dgm:spPr/>
      <dgm:t>
        <a:bodyPr/>
        <a:lstStyle/>
        <a:p>
          <a:endParaRPr lang="en-GB"/>
        </a:p>
      </dgm:t>
    </dgm:pt>
    <dgm:pt modelId="{51A91803-6DEE-4261-BC35-2BEA487B0E74}">
      <dgm:prSet phldrT="[Text]"/>
      <dgm:spPr/>
      <dgm:t>
        <a:bodyPr/>
        <a:lstStyle/>
        <a:p>
          <a:r>
            <a:rPr lang="en-GB" dirty="0" smtClean="0"/>
            <a:t>External</a:t>
          </a:r>
          <a:endParaRPr lang="en-GB" dirty="0"/>
        </a:p>
      </dgm:t>
    </dgm:pt>
    <dgm:pt modelId="{EFA7572D-0DEB-4515-8F80-734210080109}" type="parTrans" cxnId="{6572BBD8-E159-4585-869F-EF8AF51A0AAB}">
      <dgm:prSet/>
      <dgm:spPr/>
      <dgm:t>
        <a:bodyPr/>
        <a:lstStyle/>
        <a:p>
          <a:endParaRPr lang="en-GB"/>
        </a:p>
      </dgm:t>
    </dgm:pt>
    <dgm:pt modelId="{EA5DF92C-BF7C-4A3D-BEE8-FC1BC6738315}" type="sibTrans" cxnId="{6572BBD8-E159-4585-869F-EF8AF51A0AAB}">
      <dgm:prSet/>
      <dgm:spPr/>
      <dgm:t>
        <a:bodyPr/>
        <a:lstStyle/>
        <a:p>
          <a:endParaRPr lang="en-GB"/>
        </a:p>
      </dgm:t>
    </dgm:pt>
    <dgm:pt modelId="{BAA97F36-2EDB-47CC-AEBD-6320A0BE2FD1}">
      <dgm:prSet phldrT="[Text]"/>
      <dgm:spPr/>
      <dgm:t>
        <a:bodyPr/>
        <a:lstStyle/>
        <a:p>
          <a:r>
            <a:rPr lang="en-GB" dirty="0" smtClean="0"/>
            <a:t>Customers and Stakeholders</a:t>
          </a:r>
          <a:endParaRPr lang="en-GB" dirty="0"/>
        </a:p>
      </dgm:t>
    </dgm:pt>
    <dgm:pt modelId="{E2B85439-2C54-4607-B97E-C582A8E55EB2}" type="parTrans" cxnId="{C420F2E3-9F4A-4E27-B630-6DD5E6624020}">
      <dgm:prSet/>
      <dgm:spPr/>
      <dgm:t>
        <a:bodyPr/>
        <a:lstStyle/>
        <a:p>
          <a:endParaRPr lang="en-GB" dirty="0"/>
        </a:p>
      </dgm:t>
    </dgm:pt>
    <dgm:pt modelId="{33F62306-93FF-41D8-A0DA-01AC0918DBBC}" type="sibTrans" cxnId="{C420F2E3-9F4A-4E27-B630-6DD5E6624020}">
      <dgm:prSet/>
      <dgm:spPr/>
      <dgm:t>
        <a:bodyPr/>
        <a:lstStyle/>
        <a:p>
          <a:endParaRPr lang="en-GB"/>
        </a:p>
      </dgm:t>
    </dgm:pt>
    <dgm:pt modelId="{24DF0F50-F3CD-4A65-AA3D-7175ACB9BC1A}">
      <dgm:prSet phldrT="[Text]"/>
      <dgm:spPr/>
      <dgm:t>
        <a:bodyPr/>
        <a:lstStyle/>
        <a:p>
          <a:r>
            <a:rPr lang="en-GB" dirty="0" smtClean="0"/>
            <a:t>Market Forces</a:t>
          </a:r>
          <a:endParaRPr lang="en-GB" dirty="0"/>
        </a:p>
      </dgm:t>
    </dgm:pt>
    <dgm:pt modelId="{60442BEC-BE9A-480B-AFD1-5A26E718711B}" type="parTrans" cxnId="{7A243C9E-3F44-4227-B59C-A11EFF4A33DB}">
      <dgm:prSet/>
      <dgm:spPr/>
      <dgm:t>
        <a:bodyPr/>
        <a:lstStyle/>
        <a:p>
          <a:endParaRPr lang="en-GB" dirty="0"/>
        </a:p>
      </dgm:t>
    </dgm:pt>
    <dgm:pt modelId="{BADEB9EC-CF9B-44BE-8C1E-1BD2F2E1F05C}" type="sibTrans" cxnId="{7A243C9E-3F44-4227-B59C-A11EFF4A33DB}">
      <dgm:prSet/>
      <dgm:spPr/>
      <dgm:t>
        <a:bodyPr/>
        <a:lstStyle/>
        <a:p>
          <a:endParaRPr lang="en-GB"/>
        </a:p>
      </dgm:t>
    </dgm:pt>
    <dgm:pt modelId="{F7B2F82B-EED6-4066-9F1E-C935BC926F9B}" type="pres">
      <dgm:prSet presAssocID="{F91774C7-FEF8-45DA-A72D-38CFE2A40496}" presName="diagram" presStyleCnt="0">
        <dgm:presLayoutVars>
          <dgm:chPref val="1"/>
          <dgm:dir/>
          <dgm:animOne val="branch"/>
          <dgm:animLvl val="lvl"/>
          <dgm:resizeHandles/>
        </dgm:presLayoutVars>
      </dgm:prSet>
      <dgm:spPr/>
      <dgm:t>
        <a:bodyPr/>
        <a:lstStyle/>
        <a:p>
          <a:endParaRPr lang="en-GB"/>
        </a:p>
      </dgm:t>
    </dgm:pt>
    <dgm:pt modelId="{15AB6FF6-DFEE-42E9-B19F-48E36A21A0EE}" type="pres">
      <dgm:prSet presAssocID="{D5D64E08-3747-40CA-A431-352E900F216B}" presName="root" presStyleCnt="0"/>
      <dgm:spPr/>
    </dgm:pt>
    <dgm:pt modelId="{0EDAEBD1-0D9F-4A88-A991-C58A3574A46F}" type="pres">
      <dgm:prSet presAssocID="{D5D64E08-3747-40CA-A431-352E900F216B}" presName="rootComposite" presStyleCnt="0"/>
      <dgm:spPr/>
    </dgm:pt>
    <dgm:pt modelId="{3407C370-B487-467F-80E0-9C190D2C82F3}" type="pres">
      <dgm:prSet presAssocID="{D5D64E08-3747-40CA-A431-352E900F216B}" presName="rootText" presStyleLbl="node1" presStyleIdx="0" presStyleCnt="2"/>
      <dgm:spPr/>
      <dgm:t>
        <a:bodyPr/>
        <a:lstStyle/>
        <a:p>
          <a:endParaRPr lang="en-GB"/>
        </a:p>
      </dgm:t>
    </dgm:pt>
    <dgm:pt modelId="{FF38C87C-7BFF-427E-A079-B32B9FAC2889}" type="pres">
      <dgm:prSet presAssocID="{D5D64E08-3747-40CA-A431-352E900F216B}" presName="rootConnector" presStyleLbl="node1" presStyleIdx="0" presStyleCnt="2"/>
      <dgm:spPr/>
      <dgm:t>
        <a:bodyPr/>
        <a:lstStyle/>
        <a:p>
          <a:endParaRPr lang="en-GB"/>
        </a:p>
      </dgm:t>
    </dgm:pt>
    <dgm:pt modelId="{517B4287-21DD-461D-9A0D-03E8618F8628}" type="pres">
      <dgm:prSet presAssocID="{D5D64E08-3747-40CA-A431-352E900F216B}" presName="childShape" presStyleCnt="0"/>
      <dgm:spPr/>
    </dgm:pt>
    <dgm:pt modelId="{42C2B56B-AF6D-46A3-ADB6-7B239A3F4B11}" type="pres">
      <dgm:prSet presAssocID="{29F76C73-90D2-4D1B-B791-27DBA4B02349}" presName="Name13" presStyleLbl="parChTrans1D2" presStyleIdx="0" presStyleCnt="4"/>
      <dgm:spPr/>
      <dgm:t>
        <a:bodyPr/>
        <a:lstStyle/>
        <a:p>
          <a:endParaRPr lang="en-GB"/>
        </a:p>
      </dgm:t>
    </dgm:pt>
    <dgm:pt modelId="{1210E011-3602-4AA6-8060-34AD960C5D54}" type="pres">
      <dgm:prSet presAssocID="{01DAC9F6-5480-48E4-A9B4-E49AB6C90225}" presName="childText" presStyleLbl="bgAcc1" presStyleIdx="0" presStyleCnt="4">
        <dgm:presLayoutVars>
          <dgm:bulletEnabled val="1"/>
        </dgm:presLayoutVars>
      </dgm:prSet>
      <dgm:spPr/>
      <dgm:t>
        <a:bodyPr/>
        <a:lstStyle/>
        <a:p>
          <a:endParaRPr lang="en-GB"/>
        </a:p>
      </dgm:t>
    </dgm:pt>
    <dgm:pt modelId="{5DBD30DA-4335-4E02-8F1F-A780C87C34A2}" type="pres">
      <dgm:prSet presAssocID="{F566853C-2B2B-4B3D-AE22-FACFA81E6BDC}" presName="Name13" presStyleLbl="parChTrans1D2" presStyleIdx="1" presStyleCnt="4"/>
      <dgm:spPr/>
      <dgm:t>
        <a:bodyPr/>
        <a:lstStyle/>
        <a:p>
          <a:endParaRPr lang="en-GB"/>
        </a:p>
      </dgm:t>
    </dgm:pt>
    <dgm:pt modelId="{A77F6506-7630-4AB3-B022-08D9FDC3D6CF}" type="pres">
      <dgm:prSet presAssocID="{0AF2C08A-3BC1-436B-B645-7054618DCF57}" presName="childText" presStyleLbl="bgAcc1" presStyleIdx="1" presStyleCnt="4">
        <dgm:presLayoutVars>
          <dgm:bulletEnabled val="1"/>
        </dgm:presLayoutVars>
      </dgm:prSet>
      <dgm:spPr/>
      <dgm:t>
        <a:bodyPr/>
        <a:lstStyle/>
        <a:p>
          <a:endParaRPr lang="en-GB"/>
        </a:p>
      </dgm:t>
    </dgm:pt>
    <dgm:pt modelId="{120C9CE9-74BA-43D8-8096-67099D3DF4A0}" type="pres">
      <dgm:prSet presAssocID="{51A91803-6DEE-4261-BC35-2BEA487B0E74}" presName="root" presStyleCnt="0"/>
      <dgm:spPr/>
    </dgm:pt>
    <dgm:pt modelId="{7C4D4D57-2FBD-4760-AF5D-D7F18219D297}" type="pres">
      <dgm:prSet presAssocID="{51A91803-6DEE-4261-BC35-2BEA487B0E74}" presName="rootComposite" presStyleCnt="0"/>
      <dgm:spPr/>
    </dgm:pt>
    <dgm:pt modelId="{4388920F-471D-41FA-923D-DB8720FD0CDC}" type="pres">
      <dgm:prSet presAssocID="{51A91803-6DEE-4261-BC35-2BEA487B0E74}" presName="rootText" presStyleLbl="node1" presStyleIdx="1" presStyleCnt="2"/>
      <dgm:spPr/>
      <dgm:t>
        <a:bodyPr/>
        <a:lstStyle/>
        <a:p>
          <a:endParaRPr lang="en-GB"/>
        </a:p>
      </dgm:t>
    </dgm:pt>
    <dgm:pt modelId="{CFACCBDF-D5C3-4739-8A51-9B42C981851F}" type="pres">
      <dgm:prSet presAssocID="{51A91803-6DEE-4261-BC35-2BEA487B0E74}" presName="rootConnector" presStyleLbl="node1" presStyleIdx="1" presStyleCnt="2"/>
      <dgm:spPr/>
      <dgm:t>
        <a:bodyPr/>
        <a:lstStyle/>
        <a:p>
          <a:endParaRPr lang="en-GB"/>
        </a:p>
      </dgm:t>
    </dgm:pt>
    <dgm:pt modelId="{9EA07A90-523D-4D54-84F7-62F8991E26FF}" type="pres">
      <dgm:prSet presAssocID="{51A91803-6DEE-4261-BC35-2BEA487B0E74}" presName="childShape" presStyleCnt="0"/>
      <dgm:spPr/>
    </dgm:pt>
    <dgm:pt modelId="{72C2E52A-3B02-4FF4-BF0F-E2D103AC03AF}" type="pres">
      <dgm:prSet presAssocID="{E2B85439-2C54-4607-B97E-C582A8E55EB2}" presName="Name13" presStyleLbl="parChTrans1D2" presStyleIdx="2" presStyleCnt="4"/>
      <dgm:spPr/>
      <dgm:t>
        <a:bodyPr/>
        <a:lstStyle/>
        <a:p>
          <a:endParaRPr lang="en-GB"/>
        </a:p>
      </dgm:t>
    </dgm:pt>
    <dgm:pt modelId="{6DC8F39B-1C9E-4E73-BC2E-FCEF890F9F91}" type="pres">
      <dgm:prSet presAssocID="{BAA97F36-2EDB-47CC-AEBD-6320A0BE2FD1}" presName="childText" presStyleLbl="bgAcc1" presStyleIdx="2" presStyleCnt="4">
        <dgm:presLayoutVars>
          <dgm:bulletEnabled val="1"/>
        </dgm:presLayoutVars>
      </dgm:prSet>
      <dgm:spPr/>
      <dgm:t>
        <a:bodyPr/>
        <a:lstStyle/>
        <a:p>
          <a:endParaRPr lang="en-GB"/>
        </a:p>
      </dgm:t>
    </dgm:pt>
    <dgm:pt modelId="{A7F76236-75F2-449C-9F74-4775287854F6}" type="pres">
      <dgm:prSet presAssocID="{60442BEC-BE9A-480B-AFD1-5A26E718711B}" presName="Name13" presStyleLbl="parChTrans1D2" presStyleIdx="3" presStyleCnt="4"/>
      <dgm:spPr/>
      <dgm:t>
        <a:bodyPr/>
        <a:lstStyle/>
        <a:p>
          <a:endParaRPr lang="en-GB"/>
        </a:p>
      </dgm:t>
    </dgm:pt>
    <dgm:pt modelId="{4F660CD1-B9D2-4A36-814F-3DF2F47DCEE1}" type="pres">
      <dgm:prSet presAssocID="{24DF0F50-F3CD-4A65-AA3D-7175ACB9BC1A}" presName="childText" presStyleLbl="bgAcc1" presStyleIdx="3" presStyleCnt="4">
        <dgm:presLayoutVars>
          <dgm:bulletEnabled val="1"/>
        </dgm:presLayoutVars>
      </dgm:prSet>
      <dgm:spPr/>
      <dgm:t>
        <a:bodyPr/>
        <a:lstStyle/>
        <a:p>
          <a:endParaRPr lang="en-GB"/>
        </a:p>
      </dgm:t>
    </dgm:pt>
  </dgm:ptLst>
  <dgm:cxnLst>
    <dgm:cxn modelId="{47B53D50-D73D-4B73-9DC3-1A8CA130519C}" type="presOf" srcId="{29F76C73-90D2-4D1B-B791-27DBA4B02349}" destId="{42C2B56B-AF6D-46A3-ADB6-7B239A3F4B11}" srcOrd="0" destOrd="0" presId="urn:microsoft.com/office/officeart/2005/8/layout/hierarchy3"/>
    <dgm:cxn modelId="{16B59F08-BEFD-403F-872A-893D05180C08}" type="presOf" srcId="{E2B85439-2C54-4607-B97E-C582A8E55EB2}" destId="{72C2E52A-3B02-4FF4-BF0F-E2D103AC03AF}" srcOrd="0" destOrd="0" presId="urn:microsoft.com/office/officeart/2005/8/layout/hierarchy3"/>
    <dgm:cxn modelId="{E737B32C-6FC4-4504-80A6-194583F42795}" type="presOf" srcId="{51A91803-6DEE-4261-BC35-2BEA487B0E74}" destId="{CFACCBDF-D5C3-4739-8A51-9B42C981851F}" srcOrd="1" destOrd="0" presId="urn:microsoft.com/office/officeart/2005/8/layout/hierarchy3"/>
    <dgm:cxn modelId="{5DB16D8D-FE5B-40E1-8426-96DEE0E82A49}" type="presOf" srcId="{BAA97F36-2EDB-47CC-AEBD-6320A0BE2FD1}" destId="{6DC8F39B-1C9E-4E73-BC2E-FCEF890F9F91}" srcOrd="0" destOrd="0" presId="urn:microsoft.com/office/officeart/2005/8/layout/hierarchy3"/>
    <dgm:cxn modelId="{E4259351-CA0A-4CF5-AC9A-35E1FADB0D3E}" type="presOf" srcId="{24DF0F50-F3CD-4A65-AA3D-7175ACB9BC1A}" destId="{4F660CD1-B9D2-4A36-814F-3DF2F47DCEE1}" srcOrd="0" destOrd="0" presId="urn:microsoft.com/office/officeart/2005/8/layout/hierarchy3"/>
    <dgm:cxn modelId="{C420F2E3-9F4A-4E27-B630-6DD5E6624020}" srcId="{51A91803-6DEE-4261-BC35-2BEA487B0E74}" destId="{BAA97F36-2EDB-47CC-AEBD-6320A0BE2FD1}" srcOrd="0" destOrd="0" parTransId="{E2B85439-2C54-4607-B97E-C582A8E55EB2}" sibTransId="{33F62306-93FF-41D8-A0DA-01AC0918DBBC}"/>
    <dgm:cxn modelId="{D35D32C8-637C-47E7-A89B-F2F9E537B649}" type="presOf" srcId="{F566853C-2B2B-4B3D-AE22-FACFA81E6BDC}" destId="{5DBD30DA-4335-4E02-8F1F-A780C87C34A2}" srcOrd="0" destOrd="0" presId="urn:microsoft.com/office/officeart/2005/8/layout/hierarchy3"/>
    <dgm:cxn modelId="{036EB96D-87F3-42AF-B8D8-D642CEFF382E}" type="presOf" srcId="{01DAC9F6-5480-48E4-A9B4-E49AB6C90225}" destId="{1210E011-3602-4AA6-8060-34AD960C5D54}" srcOrd="0" destOrd="0" presId="urn:microsoft.com/office/officeart/2005/8/layout/hierarchy3"/>
    <dgm:cxn modelId="{A0B10081-C11B-44F2-B8EA-9F98BEF3FC03}" type="presOf" srcId="{60442BEC-BE9A-480B-AFD1-5A26E718711B}" destId="{A7F76236-75F2-449C-9F74-4775287854F6}" srcOrd="0" destOrd="0" presId="urn:microsoft.com/office/officeart/2005/8/layout/hierarchy3"/>
    <dgm:cxn modelId="{4C633BC6-23C5-4685-A34C-68BBBBC8B2A8}" srcId="{D5D64E08-3747-40CA-A431-352E900F216B}" destId="{01DAC9F6-5480-48E4-A9B4-E49AB6C90225}" srcOrd="0" destOrd="0" parTransId="{29F76C73-90D2-4D1B-B791-27DBA4B02349}" sibTransId="{E8359A11-5C7C-41B9-A928-486CD68C5580}"/>
    <dgm:cxn modelId="{6572BBD8-E159-4585-869F-EF8AF51A0AAB}" srcId="{F91774C7-FEF8-45DA-A72D-38CFE2A40496}" destId="{51A91803-6DEE-4261-BC35-2BEA487B0E74}" srcOrd="1" destOrd="0" parTransId="{EFA7572D-0DEB-4515-8F80-734210080109}" sibTransId="{EA5DF92C-BF7C-4A3D-BEE8-FC1BC6738315}"/>
    <dgm:cxn modelId="{47259BC4-0B45-4A73-A89E-1477A7ACD1E7}" type="presOf" srcId="{51A91803-6DEE-4261-BC35-2BEA487B0E74}" destId="{4388920F-471D-41FA-923D-DB8720FD0CDC}" srcOrd="0" destOrd="0" presId="urn:microsoft.com/office/officeart/2005/8/layout/hierarchy3"/>
    <dgm:cxn modelId="{D8C3B3F5-1B8B-4BA3-8500-FB249B9FF5DF}" type="presOf" srcId="{0AF2C08A-3BC1-436B-B645-7054618DCF57}" destId="{A77F6506-7630-4AB3-B022-08D9FDC3D6CF}" srcOrd="0" destOrd="0" presId="urn:microsoft.com/office/officeart/2005/8/layout/hierarchy3"/>
    <dgm:cxn modelId="{EB7BADBE-C595-4AD3-AD42-E0E4F646BF77}" type="presOf" srcId="{D5D64E08-3747-40CA-A431-352E900F216B}" destId="{3407C370-B487-467F-80E0-9C190D2C82F3}" srcOrd="0" destOrd="0" presId="urn:microsoft.com/office/officeart/2005/8/layout/hierarchy3"/>
    <dgm:cxn modelId="{15660A07-3591-4DB8-8E81-4F746ABC7424}" type="presOf" srcId="{D5D64E08-3747-40CA-A431-352E900F216B}" destId="{FF38C87C-7BFF-427E-A079-B32B9FAC2889}" srcOrd="1" destOrd="0" presId="urn:microsoft.com/office/officeart/2005/8/layout/hierarchy3"/>
    <dgm:cxn modelId="{61326B71-B4E6-4937-8A18-290467B1AAA6}" type="presOf" srcId="{F91774C7-FEF8-45DA-A72D-38CFE2A40496}" destId="{F7B2F82B-EED6-4066-9F1E-C935BC926F9B}" srcOrd="0" destOrd="0" presId="urn:microsoft.com/office/officeart/2005/8/layout/hierarchy3"/>
    <dgm:cxn modelId="{615510E8-FF80-4756-889F-8915B88CFD1B}" srcId="{F91774C7-FEF8-45DA-A72D-38CFE2A40496}" destId="{D5D64E08-3747-40CA-A431-352E900F216B}" srcOrd="0" destOrd="0" parTransId="{A85955F3-9C30-4AEF-AFEB-62E5C221C748}" sibTransId="{E14EC4A5-ACAF-486E-B337-9698800D63B2}"/>
    <dgm:cxn modelId="{7A243C9E-3F44-4227-B59C-A11EFF4A33DB}" srcId="{51A91803-6DEE-4261-BC35-2BEA487B0E74}" destId="{24DF0F50-F3CD-4A65-AA3D-7175ACB9BC1A}" srcOrd="1" destOrd="0" parTransId="{60442BEC-BE9A-480B-AFD1-5A26E718711B}" sibTransId="{BADEB9EC-CF9B-44BE-8C1E-1BD2F2E1F05C}"/>
    <dgm:cxn modelId="{8E44296C-895D-4DC6-9BBF-9EBBC2EE7DC5}" srcId="{D5D64E08-3747-40CA-A431-352E900F216B}" destId="{0AF2C08A-3BC1-436B-B645-7054618DCF57}" srcOrd="1" destOrd="0" parTransId="{F566853C-2B2B-4B3D-AE22-FACFA81E6BDC}" sibTransId="{31091281-2531-4AC4-A1FD-DA5A39AEBA32}"/>
    <dgm:cxn modelId="{FCC428AF-981D-427B-B206-6DDA6061DEC7}" type="presParOf" srcId="{F7B2F82B-EED6-4066-9F1E-C935BC926F9B}" destId="{15AB6FF6-DFEE-42E9-B19F-48E36A21A0EE}" srcOrd="0" destOrd="0" presId="urn:microsoft.com/office/officeart/2005/8/layout/hierarchy3"/>
    <dgm:cxn modelId="{09B3BDD8-FB2F-4777-92E6-8BE97D50BF59}" type="presParOf" srcId="{15AB6FF6-DFEE-42E9-B19F-48E36A21A0EE}" destId="{0EDAEBD1-0D9F-4A88-A991-C58A3574A46F}" srcOrd="0" destOrd="0" presId="urn:microsoft.com/office/officeart/2005/8/layout/hierarchy3"/>
    <dgm:cxn modelId="{B08F673E-ADE9-4EF8-AFAB-F218CD1B918E}" type="presParOf" srcId="{0EDAEBD1-0D9F-4A88-A991-C58A3574A46F}" destId="{3407C370-B487-467F-80E0-9C190D2C82F3}" srcOrd="0" destOrd="0" presId="urn:microsoft.com/office/officeart/2005/8/layout/hierarchy3"/>
    <dgm:cxn modelId="{9D31DDAA-BEAB-42F0-8FEC-C44B4CE49364}" type="presParOf" srcId="{0EDAEBD1-0D9F-4A88-A991-C58A3574A46F}" destId="{FF38C87C-7BFF-427E-A079-B32B9FAC2889}" srcOrd="1" destOrd="0" presId="urn:microsoft.com/office/officeart/2005/8/layout/hierarchy3"/>
    <dgm:cxn modelId="{5B4010B3-0499-458E-99CB-D2A53051DD18}" type="presParOf" srcId="{15AB6FF6-DFEE-42E9-B19F-48E36A21A0EE}" destId="{517B4287-21DD-461D-9A0D-03E8618F8628}" srcOrd="1" destOrd="0" presId="urn:microsoft.com/office/officeart/2005/8/layout/hierarchy3"/>
    <dgm:cxn modelId="{8066517A-AE9B-4FFA-8033-D37A1BFB4322}" type="presParOf" srcId="{517B4287-21DD-461D-9A0D-03E8618F8628}" destId="{42C2B56B-AF6D-46A3-ADB6-7B239A3F4B11}" srcOrd="0" destOrd="0" presId="urn:microsoft.com/office/officeart/2005/8/layout/hierarchy3"/>
    <dgm:cxn modelId="{CB89CEFA-35B6-443C-91A7-C66BEF8FF2C4}" type="presParOf" srcId="{517B4287-21DD-461D-9A0D-03E8618F8628}" destId="{1210E011-3602-4AA6-8060-34AD960C5D54}" srcOrd="1" destOrd="0" presId="urn:microsoft.com/office/officeart/2005/8/layout/hierarchy3"/>
    <dgm:cxn modelId="{4A20E7D9-E839-4F66-95EA-7184440B9061}" type="presParOf" srcId="{517B4287-21DD-461D-9A0D-03E8618F8628}" destId="{5DBD30DA-4335-4E02-8F1F-A780C87C34A2}" srcOrd="2" destOrd="0" presId="urn:microsoft.com/office/officeart/2005/8/layout/hierarchy3"/>
    <dgm:cxn modelId="{D00A81C1-C4A8-4631-8771-526E0D201088}" type="presParOf" srcId="{517B4287-21DD-461D-9A0D-03E8618F8628}" destId="{A77F6506-7630-4AB3-B022-08D9FDC3D6CF}" srcOrd="3" destOrd="0" presId="urn:microsoft.com/office/officeart/2005/8/layout/hierarchy3"/>
    <dgm:cxn modelId="{CE5C4A84-C9B3-483C-ADCE-B93FBE877D0A}" type="presParOf" srcId="{F7B2F82B-EED6-4066-9F1E-C935BC926F9B}" destId="{120C9CE9-74BA-43D8-8096-67099D3DF4A0}" srcOrd="1" destOrd="0" presId="urn:microsoft.com/office/officeart/2005/8/layout/hierarchy3"/>
    <dgm:cxn modelId="{3F4D2804-0B87-4534-801D-AB3E352D9BDE}" type="presParOf" srcId="{120C9CE9-74BA-43D8-8096-67099D3DF4A0}" destId="{7C4D4D57-2FBD-4760-AF5D-D7F18219D297}" srcOrd="0" destOrd="0" presId="urn:microsoft.com/office/officeart/2005/8/layout/hierarchy3"/>
    <dgm:cxn modelId="{FABAF7AA-D72C-4697-A7D1-C4FBAE797E49}" type="presParOf" srcId="{7C4D4D57-2FBD-4760-AF5D-D7F18219D297}" destId="{4388920F-471D-41FA-923D-DB8720FD0CDC}" srcOrd="0" destOrd="0" presId="urn:microsoft.com/office/officeart/2005/8/layout/hierarchy3"/>
    <dgm:cxn modelId="{B92E5B82-34BE-49B5-B0A1-E492DC9C404A}" type="presParOf" srcId="{7C4D4D57-2FBD-4760-AF5D-D7F18219D297}" destId="{CFACCBDF-D5C3-4739-8A51-9B42C981851F}" srcOrd="1" destOrd="0" presId="urn:microsoft.com/office/officeart/2005/8/layout/hierarchy3"/>
    <dgm:cxn modelId="{302D0C5A-1F76-4AED-8B9B-1DE38A8FA499}" type="presParOf" srcId="{120C9CE9-74BA-43D8-8096-67099D3DF4A0}" destId="{9EA07A90-523D-4D54-84F7-62F8991E26FF}" srcOrd="1" destOrd="0" presId="urn:microsoft.com/office/officeart/2005/8/layout/hierarchy3"/>
    <dgm:cxn modelId="{B4C5CEDC-1652-43FC-B448-5BA021141764}" type="presParOf" srcId="{9EA07A90-523D-4D54-84F7-62F8991E26FF}" destId="{72C2E52A-3B02-4FF4-BF0F-E2D103AC03AF}" srcOrd="0" destOrd="0" presId="urn:microsoft.com/office/officeart/2005/8/layout/hierarchy3"/>
    <dgm:cxn modelId="{51F4573B-58FE-49D8-A096-0C63D7C65648}" type="presParOf" srcId="{9EA07A90-523D-4D54-84F7-62F8991E26FF}" destId="{6DC8F39B-1C9E-4E73-BC2E-FCEF890F9F91}" srcOrd="1" destOrd="0" presId="urn:microsoft.com/office/officeart/2005/8/layout/hierarchy3"/>
    <dgm:cxn modelId="{344125CB-55DB-433D-BDCD-AD89310D19F8}" type="presParOf" srcId="{9EA07A90-523D-4D54-84F7-62F8991E26FF}" destId="{A7F76236-75F2-449C-9F74-4775287854F6}" srcOrd="2" destOrd="0" presId="urn:microsoft.com/office/officeart/2005/8/layout/hierarchy3"/>
    <dgm:cxn modelId="{0EA5AB24-4BBC-43FE-8DF4-90D554225BDC}" type="presParOf" srcId="{9EA07A90-523D-4D54-84F7-62F8991E26FF}" destId="{4F660CD1-B9D2-4A36-814F-3DF2F47DCEE1}" srcOrd="3" destOrd="0" presId="urn:microsoft.com/office/officeart/2005/8/layout/hierarchy3"/>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9B6D41-593D-45CC-BC29-D84B82D72F69}"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F65D9FDB-D854-4A29-89DF-2840F4780EDA}">
      <dgm:prSet phldrT="[Text]"/>
      <dgm:spPr/>
      <dgm:t>
        <a:bodyPr/>
        <a:lstStyle/>
        <a:p>
          <a:r>
            <a:rPr lang="en-GB" dirty="0" smtClean="0"/>
            <a:t>Business Strategy</a:t>
          </a:r>
          <a:endParaRPr lang="en-GB" dirty="0"/>
        </a:p>
      </dgm:t>
    </dgm:pt>
    <dgm:pt modelId="{C5B4839B-6882-405B-98D5-E5981EBCB6BD}" type="parTrans" cxnId="{F896A37C-EEC2-41E0-9C97-05D48B7687D6}">
      <dgm:prSet/>
      <dgm:spPr/>
      <dgm:t>
        <a:bodyPr/>
        <a:lstStyle/>
        <a:p>
          <a:endParaRPr lang="en-GB"/>
        </a:p>
      </dgm:t>
    </dgm:pt>
    <dgm:pt modelId="{7EC413CB-E75E-4448-A54F-E229D449563F}" type="sibTrans" cxnId="{F896A37C-EEC2-41E0-9C97-05D48B7687D6}">
      <dgm:prSet/>
      <dgm:spPr/>
      <dgm:t>
        <a:bodyPr/>
        <a:lstStyle/>
        <a:p>
          <a:endParaRPr lang="en-GB"/>
        </a:p>
      </dgm:t>
    </dgm:pt>
    <dgm:pt modelId="{EA3AC599-BF7C-4289-9836-17BC9C58F915}">
      <dgm:prSet phldrT="[Text]"/>
      <dgm:spPr/>
      <dgm:t>
        <a:bodyPr/>
        <a:lstStyle/>
        <a:p>
          <a:r>
            <a:rPr lang="en-GB" dirty="0" smtClean="0"/>
            <a:t>Resourcing strategy</a:t>
          </a:r>
          <a:endParaRPr lang="en-GB" dirty="0"/>
        </a:p>
      </dgm:t>
    </dgm:pt>
    <dgm:pt modelId="{EED5E3E9-21CC-4A0A-92FC-B4BA22B671DB}" type="parTrans" cxnId="{E5572A4E-6CF4-4ACD-8338-A3380AD7E57F}">
      <dgm:prSet/>
      <dgm:spPr/>
      <dgm:t>
        <a:bodyPr/>
        <a:lstStyle/>
        <a:p>
          <a:endParaRPr lang="en-GB"/>
        </a:p>
      </dgm:t>
    </dgm:pt>
    <dgm:pt modelId="{F30CB608-9AE0-467E-8D64-FE229FC73209}" type="sibTrans" cxnId="{E5572A4E-6CF4-4ACD-8338-A3380AD7E57F}">
      <dgm:prSet/>
      <dgm:spPr/>
      <dgm:t>
        <a:bodyPr/>
        <a:lstStyle/>
        <a:p>
          <a:endParaRPr lang="en-GB"/>
        </a:p>
      </dgm:t>
    </dgm:pt>
    <dgm:pt modelId="{DD49E1D3-2310-46AE-933B-3B89DA7DFE3B}">
      <dgm:prSet phldrT="[Text]"/>
      <dgm:spPr/>
      <dgm:t>
        <a:bodyPr/>
        <a:lstStyle/>
        <a:p>
          <a:r>
            <a:rPr lang="en-GB" dirty="0" smtClean="0"/>
            <a:t>Demand Supply Forecasting</a:t>
          </a:r>
          <a:endParaRPr lang="en-GB" dirty="0"/>
        </a:p>
      </dgm:t>
    </dgm:pt>
    <dgm:pt modelId="{E6CE9A7B-271B-4E0D-B6D8-1C283CF93ED7}" type="parTrans" cxnId="{2E213B7A-7D93-41F4-BBDD-9B1190B0BCDE}">
      <dgm:prSet/>
      <dgm:spPr/>
      <dgm:t>
        <a:bodyPr/>
        <a:lstStyle/>
        <a:p>
          <a:endParaRPr lang="en-GB"/>
        </a:p>
      </dgm:t>
    </dgm:pt>
    <dgm:pt modelId="{12C5263C-51F9-4E14-9C6F-371962237D4E}" type="sibTrans" cxnId="{2E213B7A-7D93-41F4-BBDD-9B1190B0BCDE}">
      <dgm:prSet/>
      <dgm:spPr/>
      <dgm:t>
        <a:bodyPr/>
        <a:lstStyle/>
        <a:p>
          <a:endParaRPr lang="en-GB"/>
        </a:p>
      </dgm:t>
    </dgm:pt>
    <dgm:pt modelId="{61B6FAC0-CA14-439D-90DA-94D53F134BE8}">
      <dgm:prSet phldrT="[Text]"/>
      <dgm:spPr>
        <a:solidFill>
          <a:schemeClr val="accent6">
            <a:lumMod val="40000"/>
            <a:lumOff val="60000"/>
          </a:schemeClr>
        </a:solidFill>
      </dgm:spPr>
      <dgm:t>
        <a:bodyPr/>
        <a:lstStyle/>
        <a:p>
          <a:r>
            <a:rPr lang="en-GB" baseline="0" dirty="0" smtClean="0">
              <a:solidFill>
                <a:schemeClr val="tx1"/>
              </a:solidFill>
            </a:rPr>
            <a:t>Human Resource Plans</a:t>
          </a:r>
          <a:endParaRPr lang="en-GB" baseline="0" dirty="0">
            <a:solidFill>
              <a:schemeClr val="tx1"/>
            </a:solidFill>
          </a:endParaRPr>
        </a:p>
      </dgm:t>
    </dgm:pt>
    <dgm:pt modelId="{06835C9B-7C00-4A84-820A-85526181DAF7}" type="parTrans" cxnId="{E0CA0B49-3037-4656-935B-517FAB6B5BE3}">
      <dgm:prSet/>
      <dgm:spPr/>
      <dgm:t>
        <a:bodyPr/>
        <a:lstStyle/>
        <a:p>
          <a:endParaRPr lang="en-GB"/>
        </a:p>
      </dgm:t>
    </dgm:pt>
    <dgm:pt modelId="{626BD0E0-6C4D-4CFB-85BC-1BD538F53139}" type="sibTrans" cxnId="{E0CA0B49-3037-4656-935B-517FAB6B5BE3}">
      <dgm:prSet/>
      <dgm:spPr/>
      <dgm:t>
        <a:bodyPr/>
        <a:lstStyle/>
        <a:p>
          <a:endParaRPr lang="en-GB"/>
        </a:p>
      </dgm:t>
    </dgm:pt>
    <dgm:pt modelId="{A5475660-16EC-4A1A-9870-ED4BAFD6815F}">
      <dgm:prSet phldrT="[Text]"/>
      <dgm:spPr>
        <a:solidFill>
          <a:schemeClr val="accent6">
            <a:lumMod val="40000"/>
            <a:lumOff val="60000"/>
          </a:schemeClr>
        </a:solidFill>
      </dgm:spPr>
      <dgm:t>
        <a:bodyPr/>
        <a:lstStyle/>
        <a:p>
          <a:r>
            <a:rPr lang="en-GB" baseline="0" dirty="0" smtClean="0">
              <a:solidFill>
                <a:schemeClr val="tx1"/>
              </a:solidFill>
            </a:rPr>
            <a:t>Resourcing    Flexibility	Retention    Downsizing</a:t>
          </a:r>
          <a:endParaRPr lang="en-GB" baseline="0" dirty="0">
            <a:solidFill>
              <a:schemeClr val="tx1"/>
            </a:solidFill>
          </a:endParaRPr>
        </a:p>
      </dgm:t>
    </dgm:pt>
    <dgm:pt modelId="{B2DA2CA7-EC99-4DEE-80C1-E9917E5FED43}" type="sibTrans" cxnId="{E88C1697-D4DA-4B8B-90F9-4DC65790B41A}">
      <dgm:prSet/>
      <dgm:spPr/>
      <dgm:t>
        <a:bodyPr/>
        <a:lstStyle/>
        <a:p>
          <a:endParaRPr lang="en-GB"/>
        </a:p>
      </dgm:t>
    </dgm:pt>
    <dgm:pt modelId="{6A53C44F-BB5E-4746-983E-24FD3A33CC75}" type="parTrans" cxnId="{E88C1697-D4DA-4B8B-90F9-4DC65790B41A}">
      <dgm:prSet/>
      <dgm:spPr/>
      <dgm:t>
        <a:bodyPr/>
        <a:lstStyle/>
        <a:p>
          <a:endParaRPr lang="en-GB"/>
        </a:p>
      </dgm:t>
    </dgm:pt>
    <dgm:pt modelId="{B25EDF1C-1104-47B0-9186-1F8DE2821966}" type="pres">
      <dgm:prSet presAssocID="{729B6D41-593D-45CC-BC29-D84B82D72F69}" presName="Name0" presStyleCnt="0">
        <dgm:presLayoutVars>
          <dgm:dir/>
          <dgm:animLvl val="lvl"/>
          <dgm:resizeHandles val="exact"/>
        </dgm:presLayoutVars>
      </dgm:prSet>
      <dgm:spPr/>
      <dgm:t>
        <a:bodyPr/>
        <a:lstStyle/>
        <a:p>
          <a:endParaRPr lang="en-GB"/>
        </a:p>
      </dgm:t>
    </dgm:pt>
    <dgm:pt modelId="{387DCD0A-A734-4A54-8241-71F01CCF0473}" type="pres">
      <dgm:prSet presAssocID="{A5475660-16EC-4A1A-9870-ED4BAFD6815F}" presName="boxAndChildren" presStyleCnt="0"/>
      <dgm:spPr/>
    </dgm:pt>
    <dgm:pt modelId="{81385266-CC09-477B-929A-DF198332C685}" type="pres">
      <dgm:prSet presAssocID="{A5475660-16EC-4A1A-9870-ED4BAFD6815F}" presName="parentTextBox" presStyleLbl="node1" presStyleIdx="0" presStyleCnt="5" custScaleX="62093" custScaleY="13514" custLinFactNeighborX="296" custLinFactNeighborY="11674"/>
      <dgm:spPr/>
      <dgm:t>
        <a:bodyPr/>
        <a:lstStyle/>
        <a:p>
          <a:endParaRPr lang="en-GB"/>
        </a:p>
      </dgm:t>
    </dgm:pt>
    <dgm:pt modelId="{0625675E-63F8-4466-8E8C-28DB027C72DA}" type="pres">
      <dgm:prSet presAssocID="{626BD0E0-6C4D-4CFB-85BC-1BD538F53139}" presName="sp" presStyleCnt="0"/>
      <dgm:spPr/>
    </dgm:pt>
    <dgm:pt modelId="{C9F42919-E566-4B6B-94B3-47C41A6D4BF1}" type="pres">
      <dgm:prSet presAssocID="{61B6FAC0-CA14-439D-90DA-94D53F134BE8}" presName="arrowAndChildren" presStyleCnt="0"/>
      <dgm:spPr/>
    </dgm:pt>
    <dgm:pt modelId="{2CE871AC-DEE3-422E-B979-0F9BD42FCA21}" type="pres">
      <dgm:prSet presAssocID="{61B6FAC0-CA14-439D-90DA-94D53F134BE8}" presName="parentTextArrow" presStyleLbl="node1" presStyleIdx="1" presStyleCnt="5" custScaleX="56448" custScaleY="9201" custLinFactNeighborX="72" custLinFactNeighborY="8210"/>
      <dgm:spPr>
        <a:prstGeom prst="rect">
          <a:avLst/>
        </a:prstGeom>
      </dgm:spPr>
      <dgm:t>
        <a:bodyPr/>
        <a:lstStyle/>
        <a:p>
          <a:endParaRPr lang="en-GB"/>
        </a:p>
      </dgm:t>
    </dgm:pt>
    <dgm:pt modelId="{FB07F968-BA68-4D8D-9F50-FD033903B9A3}" type="pres">
      <dgm:prSet presAssocID="{12C5263C-51F9-4E14-9C6F-371962237D4E}" presName="sp" presStyleCnt="0"/>
      <dgm:spPr/>
    </dgm:pt>
    <dgm:pt modelId="{CD38F062-C1B6-48AF-A18C-1BE9135D4983}" type="pres">
      <dgm:prSet presAssocID="{DD49E1D3-2310-46AE-933B-3B89DA7DFE3B}" presName="arrowAndChildren" presStyleCnt="0"/>
      <dgm:spPr/>
    </dgm:pt>
    <dgm:pt modelId="{7A9DF162-A147-4A59-B016-99999D58433B}" type="pres">
      <dgm:prSet presAssocID="{DD49E1D3-2310-46AE-933B-3B89DA7DFE3B}" presName="parentTextArrow" presStyleLbl="node1" presStyleIdx="2" presStyleCnt="5" custScaleX="56448" custScaleY="11168" custLinFactNeighborX="72" custLinFactNeighborY="3920"/>
      <dgm:spPr>
        <a:prstGeom prst="rect">
          <a:avLst/>
        </a:prstGeom>
      </dgm:spPr>
      <dgm:t>
        <a:bodyPr/>
        <a:lstStyle/>
        <a:p>
          <a:endParaRPr lang="en-GB"/>
        </a:p>
      </dgm:t>
    </dgm:pt>
    <dgm:pt modelId="{C8819D0E-78E8-4185-A0E9-88595BEE0BC9}" type="pres">
      <dgm:prSet presAssocID="{F30CB608-9AE0-467E-8D64-FE229FC73209}" presName="sp" presStyleCnt="0"/>
      <dgm:spPr/>
    </dgm:pt>
    <dgm:pt modelId="{1142E30C-DC26-4B4D-97E0-09C280450864}" type="pres">
      <dgm:prSet presAssocID="{EA3AC599-BF7C-4289-9836-17BC9C58F915}" presName="arrowAndChildren" presStyleCnt="0"/>
      <dgm:spPr/>
    </dgm:pt>
    <dgm:pt modelId="{EB48078F-0DA6-4A5B-A9A5-1874EF0C54CF}" type="pres">
      <dgm:prSet presAssocID="{EA3AC599-BF7C-4289-9836-17BC9C58F915}" presName="parentTextArrow" presStyleLbl="node1" presStyleIdx="3" presStyleCnt="5" custScaleX="56448" custScaleY="12285" custLinFactNeighborX="947" custLinFactNeighborY="-1058"/>
      <dgm:spPr>
        <a:prstGeom prst="rect">
          <a:avLst/>
        </a:prstGeom>
      </dgm:spPr>
      <dgm:t>
        <a:bodyPr/>
        <a:lstStyle/>
        <a:p>
          <a:endParaRPr lang="en-GB"/>
        </a:p>
      </dgm:t>
    </dgm:pt>
    <dgm:pt modelId="{BB259FEA-6D00-48D8-8963-3AEB8D4FFD85}" type="pres">
      <dgm:prSet presAssocID="{7EC413CB-E75E-4448-A54F-E229D449563F}" presName="sp" presStyleCnt="0"/>
      <dgm:spPr/>
    </dgm:pt>
    <dgm:pt modelId="{D71C6519-5840-4305-BF1E-606566C844DA}" type="pres">
      <dgm:prSet presAssocID="{F65D9FDB-D854-4A29-89DF-2840F4780EDA}" presName="arrowAndChildren" presStyleCnt="0"/>
      <dgm:spPr/>
    </dgm:pt>
    <dgm:pt modelId="{E36DE676-E49F-4457-AE52-5D54EF567FE6}" type="pres">
      <dgm:prSet presAssocID="{F65D9FDB-D854-4A29-89DF-2840F4780EDA}" presName="parentTextArrow" presStyleLbl="node1" presStyleIdx="4" presStyleCnt="5" custScaleX="56448" custScaleY="12285" custLinFactNeighborX="72" custLinFactNeighborY="-6563"/>
      <dgm:spPr>
        <a:prstGeom prst="rect">
          <a:avLst/>
        </a:prstGeom>
      </dgm:spPr>
      <dgm:t>
        <a:bodyPr/>
        <a:lstStyle/>
        <a:p>
          <a:endParaRPr lang="en-GB"/>
        </a:p>
      </dgm:t>
    </dgm:pt>
  </dgm:ptLst>
  <dgm:cxnLst>
    <dgm:cxn modelId="{E88C1697-D4DA-4B8B-90F9-4DC65790B41A}" srcId="{729B6D41-593D-45CC-BC29-D84B82D72F69}" destId="{A5475660-16EC-4A1A-9870-ED4BAFD6815F}" srcOrd="4" destOrd="0" parTransId="{6A53C44F-BB5E-4746-983E-24FD3A33CC75}" sibTransId="{B2DA2CA7-EC99-4DEE-80C1-E9917E5FED43}"/>
    <dgm:cxn modelId="{A08DF740-5C9B-4EAF-89AB-CA056486D7B8}" type="presOf" srcId="{F65D9FDB-D854-4A29-89DF-2840F4780EDA}" destId="{E36DE676-E49F-4457-AE52-5D54EF567FE6}" srcOrd="0" destOrd="0" presId="urn:microsoft.com/office/officeart/2005/8/layout/process4"/>
    <dgm:cxn modelId="{9C56680E-BF1F-4D4C-B053-EAF165462492}" type="presOf" srcId="{EA3AC599-BF7C-4289-9836-17BC9C58F915}" destId="{EB48078F-0DA6-4A5B-A9A5-1874EF0C54CF}" srcOrd="0" destOrd="0" presId="urn:microsoft.com/office/officeart/2005/8/layout/process4"/>
    <dgm:cxn modelId="{A3EEE1B4-2FB1-422B-8841-FAAB12EF7D82}" type="presOf" srcId="{A5475660-16EC-4A1A-9870-ED4BAFD6815F}" destId="{81385266-CC09-477B-929A-DF198332C685}" srcOrd="0" destOrd="0" presId="urn:microsoft.com/office/officeart/2005/8/layout/process4"/>
    <dgm:cxn modelId="{F896A37C-EEC2-41E0-9C97-05D48B7687D6}" srcId="{729B6D41-593D-45CC-BC29-D84B82D72F69}" destId="{F65D9FDB-D854-4A29-89DF-2840F4780EDA}" srcOrd="0" destOrd="0" parTransId="{C5B4839B-6882-405B-98D5-E5981EBCB6BD}" sibTransId="{7EC413CB-E75E-4448-A54F-E229D449563F}"/>
    <dgm:cxn modelId="{F04AEFA4-2E08-4C0B-8D8E-C9E7A7EE0E6A}" type="presOf" srcId="{729B6D41-593D-45CC-BC29-D84B82D72F69}" destId="{B25EDF1C-1104-47B0-9186-1F8DE2821966}" srcOrd="0" destOrd="0" presId="urn:microsoft.com/office/officeart/2005/8/layout/process4"/>
    <dgm:cxn modelId="{E30A167F-1640-45D4-BBEE-DFA5E64014E6}" type="presOf" srcId="{DD49E1D3-2310-46AE-933B-3B89DA7DFE3B}" destId="{7A9DF162-A147-4A59-B016-99999D58433B}" srcOrd="0" destOrd="0" presId="urn:microsoft.com/office/officeart/2005/8/layout/process4"/>
    <dgm:cxn modelId="{62AD4D92-2205-4D9C-8F7F-D55A1B419A61}" type="presOf" srcId="{61B6FAC0-CA14-439D-90DA-94D53F134BE8}" destId="{2CE871AC-DEE3-422E-B979-0F9BD42FCA21}" srcOrd="0" destOrd="0" presId="urn:microsoft.com/office/officeart/2005/8/layout/process4"/>
    <dgm:cxn modelId="{E0CA0B49-3037-4656-935B-517FAB6B5BE3}" srcId="{729B6D41-593D-45CC-BC29-D84B82D72F69}" destId="{61B6FAC0-CA14-439D-90DA-94D53F134BE8}" srcOrd="3" destOrd="0" parTransId="{06835C9B-7C00-4A84-820A-85526181DAF7}" sibTransId="{626BD0E0-6C4D-4CFB-85BC-1BD538F53139}"/>
    <dgm:cxn modelId="{E5572A4E-6CF4-4ACD-8338-A3380AD7E57F}" srcId="{729B6D41-593D-45CC-BC29-D84B82D72F69}" destId="{EA3AC599-BF7C-4289-9836-17BC9C58F915}" srcOrd="1" destOrd="0" parTransId="{EED5E3E9-21CC-4A0A-92FC-B4BA22B671DB}" sibTransId="{F30CB608-9AE0-467E-8D64-FE229FC73209}"/>
    <dgm:cxn modelId="{2E213B7A-7D93-41F4-BBDD-9B1190B0BCDE}" srcId="{729B6D41-593D-45CC-BC29-D84B82D72F69}" destId="{DD49E1D3-2310-46AE-933B-3B89DA7DFE3B}" srcOrd="2" destOrd="0" parTransId="{E6CE9A7B-271B-4E0D-B6D8-1C283CF93ED7}" sibTransId="{12C5263C-51F9-4E14-9C6F-371962237D4E}"/>
    <dgm:cxn modelId="{7E79A521-AC6A-4352-9FC2-B33C52B5AB1E}" type="presParOf" srcId="{B25EDF1C-1104-47B0-9186-1F8DE2821966}" destId="{387DCD0A-A734-4A54-8241-71F01CCF0473}" srcOrd="0" destOrd="0" presId="urn:microsoft.com/office/officeart/2005/8/layout/process4"/>
    <dgm:cxn modelId="{99DA4311-033A-4B81-9BD2-0F82D0268706}" type="presParOf" srcId="{387DCD0A-A734-4A54-8241-71F01CCF0473}" destId="{81385266-CC09-477B-929A-DF198332C685}" srcOrd="0" destOrd="0" presId="urn:microsoft.com/office/officeart/2005/8/layout/process4"/>
    <dgm:cxn modelId="{8F731972-82AC-4C53-9585-2E6EA53205D9}" type="presParOf" srcId="{B25EDF1C-1104-47B0-9186-1F8DE2821966}" destId="{0625675E-63F8-4466-8E8C-28DB027C72DA}" srcOrd="1" destOrd="0" presId="urn:microsoft.com/office/officeart/2005/8/layout/process4"/>
    <dgm:cxn modelId="{7073554F-FDA3-432F-8A18-229B47D214F9}" type="presParOf" srcId="{B25EDF1C-1104-47B0-9186-1F8DE2821966}" destId="{C9F42919-E566-4B6B-94B3-47C41A6D4BF1}" srcOrd="2" destOrd="0" presId="urn:microsoft.com/office/officeart/2005/8/layout/process4"/>
    <dgm:cxn modelId="{44C4F065-C5AC-413E-972E-3994B17AD0B4}" type="presParOf" srcId="{C9F42919-E566-4B6B-94B3-47C41A6D4BF1}" destId="{2CE871AC-DEE3-422E-B979-0F9BD42FCA21}" srcOrd="0" destOrd="0" presId="urn:microsoft.com/office/officeart/2005/8/layout/process4"/>
    <dgm:cxn modelId="{D9E8D87F-FA91-4C35-9976-427AD9C4D0EE}" type="presParOf" srcId="{B25EDF1C-1104-47B0-9186-1F8DE2821966}" destId="{FB07F968-BA68-4D8D-9F50-FD033903B9A3}" srcOrd="3" destOrd="0" presId="urn:microsoft.com/office/officeart/2005/8/layout/process4"/>
    <dgm:cxn modelId="{1B072987-0D8A-4155-A0F8-1ACA9687DE0B}" type="presParOf" srcId="{B25EDF1C-1104-47B0-9186-1F8DE2821966}" destId="{CD38F062-C1B6-48AF-A18C-1BE9135D4983}" srcOrd="4" destOrd="0" presId="urn:microsoft.com/office/officeart/2005/8/layout/process4"/>
    <dgm:cxn modelId="{D60433D6-36F1-4EDD-A3B7-FBCA70096FA2}" type="presParOf" srcId="{CD38F062-C1B6-48AF-A18C-1BE9135D4983}" destId="{7A9DF162-A147-4A59-B016-99999D58433B}" srcOrd="0" destOrd="0" presId="urn:microsoft.com/office/officeart/2005/8/layout/process4"/>
    <dgm:cxn modelId="{24C266A4-68A8-4C5F-A1EB-B24F6DDFB7CA}" type="presParOf" srcId="{B25EDF1C-1104-47B0-9186-1F8DE2821966}" destId="{C8819D0E-78E8-4185-A0E9-88595BEE0BC9}" srcOrd="5" destOrd="0" presId="urn:microsoft.com/office/officeart/2005/8/layout/process4"/>
    <dgm:cxn modelId="{47965DCF-7701-4DFF-BCAB-E2C8310571E6}" type="presParOf" srcId="{B25EDF1C-1104-47B0-9186-1F8DE2821966}" destId="{1142E30C-DC26-4B4D-97E0-09C280450864}" srcOrd="6" destOrd="0" presId="urn:microsoft.com/office/officeart/2005/8/layout/process4"/>
    <dgm:cxn modelId="{084F6C97-2654-4DE9-83EF-4642B2FEFACF}" type="presParOf" srcId="{1142E30C-DC26-4B4D-97E0-09C280450864}" destId="{EB48078F-0DA6-4A5B-A9A5-1874EF0C54CF}" srcOrd="0" destOrd="0" presId="urn:microsoft.com/office/officeart/2005/8/layout/process4"/>
    <dgm:cxn modelId="{84C7234A-D0E2-4D73-803E-2BECFB2B2EAE}" type="presParOf" srcId="{B25EDF1C-1104-47B0-9186-1F8DE2821966}" destId="{BB259FEA-6D00-48D8-8963-3AEB8D4FFD85}" srcOrd="7" destOrd="0" presId="urn:microsoft.com/office/officeart/2005/8/layout/process4"/>
    <dgm:cxn modelId="{D099347A-FE7F-40B5-8B9B-582CFE47AEF7}" type="presParOf" srcId="{B25EDF1C-1104-47B0-9186-1F8DE2821966}" destId="{D71C6519-5840-4305-BF1E-606566C844DA}" srcOrd="8" destOrd="0" presId="urn:microsoft.com/office/officeart/2005/8/layout/process4"/>
    <dgm:cxn modelId="{DA2BF73F-A541-491D-A671-1E0A632AC0B7}" type="presParOf" srcId="{D71C6519-5840-4305-BF1E-606566C844DA}" destId="{E36DE676-E49F-4457-AE52-5D54EF567FE6}" srcOrd="0" destOrd="0" presId="urn:microsoft.com/office/officeart/2005/8/layout/process4"/>
  </dgm:cxnLst>
  <dgm:bg/>
  <dgm:whole>
    <a:ln cmpd="sng"/>
  </dgm:whole>
  <dgm:extLst>
    <a:ext uri="http://schemas.microsoft.com/office/drawing/2008/diagram">
      <dsp:dataModelExt xmlns=""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407C370-B487-467F-80E0-9C190D2C82F3}">
      <dsp:nvSpPr>
        <dsp:cNvPr id="0" name=""/>
        <dsp:cNvSpPr/>
      </dsp:nvSpPr>
      <dsp:spPr>
        <a:xfrm>
          <a:off x="1208019" y="2152"/>
          <a:ext cx="2583805"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68580" rIns="102870" bIns="68580" numCol="1" spcCol="1270" anchor="ctr" anchorCtr="0">
          <a:noAutofit/>
        </a:bodyPr>
        <a:lstStyle/>
        <a:p>
          <a:pPr lvl="0" algn="ctr" defTabSz="2400300">
            <a:lnSpc>
              <a:spcPct val="90000"/>
            </a:lnSpc>
            <a:spcBef>
              <a:spcPct val="0"/>
            </a:spcBef>
            <a:spcAft>
              <a:spcPct val="35000"/>
            </a:spcAft>
          </a:pPr>
          <a:r>
            <a:rPr lang="en-GB" sz="5400" kern="1200" dirty="0" smtClean="0"/>
            <a:t>Internal</a:t>
          </a:r>
          <a:endParaRPr lang="en-GB" sz="5400" kern="1200" dirty="0"/>
        </a:p>
      </dsp:txBody>
      <dsp:txXfrm>
        <a:off x="1208019" y="2152"/>
        <a:ext cx="2583805" cy="1291902"/>
      </dsp:txXfrm>
    </dsp:sp>
    <dsp:sp modelId="{42C2B56B-AF6D-46A3-ADB6-7B239A3F4B11}">
      <dsp:nvSpPr>
        <dsp:cNvPr id="0" name=""/>
        <dsp:cNvSpPr/>
      </dsp:nvSpPr>
      <dsp:spPr>
        <a:xfrm>
          <a:off x="1466399" y="1294054"/>
          <a:ext cx="258380" cy="968926"/>
        </a:xfrm>
        <a:custGeom>
          <a:avLst/>
          <a:gdLst/>
          <a:ahLst/>
          <a:cxnLst/>
          <a:rect l="0" t="0" r="0" b="0"/>
          <a:pathLst>
            <a:path>
              <a:moveTo>
                <a:pt x="0" y="0"/>
              </a:moveTo>
              <a:lnTo>
                <a:pt x="0" y="968926"/>
              </a:lnTo>
              <a:lnTo>
                <a:pt x="258380" y="96892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10E011-3602-4AA6-8060-34AD960C5D54}">
      <dsp:nvSpPr>
        <dsp:cNvPr id="0" name=""/>
        <dsp:cNvSpPr/>
      </dsp:nvSpPr>
      <dsp:spPr>
        <a:xfrm>
          <a:off x="1724780" y="1617030"/>
          <a:ext cx="2067044" cy="12919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lvl="0" algn="ctr" defTabSz="1155700">
            <a:lnSpc>
              <a:spcPct val="90000"/>
            </a:lnSpc>
            <a:spcBef>
              <a:spcPct val="0"/>
            </a:spcBef>
            <a:spcAft>
              <a:spcPct val="35000"/>
            </a:spcAft>
          </a:pPr>
          <a:r>
            <a:rPr lang="en-GB" sz="2600" kern="1200" dirty="0" smtClean="0"/>
            <a:t>Organisation Strategy</a:t>
          </a:r>
          <a:endParaRPr lang="en-GB" sz="2600" kern="1200" dirty="0"/>
        </a:p>
      </dsp:txBody>
      <dsp:txXfrm>
        <a:off x="1724780" y="1617030"/>
        <a:ext cx="2067044" cy="1291902"/>
      </dsp:txXfrm>
    </dsp:sp>
    <dsp:sp modelId="{5DBD30DA-4335-4E02-8F1F-A780C87C34A2}">
      <dsp:nvSpPr>
        <dsp:cNvPr id="0" name=""/>
        <dsp:cNvSpPr/>
      </dsp:nvSpPr>
      <dsp:spPr>
        <a:xfrm>
          <a:off x="1466399" y="1294054"/>
          <a:ext cx="258380" cy="2583805"/>
        </a:xfrm>
        <a:custGeom>
          <a:avLst/>
          <a:gdLst/>
          <a:ahLst/>
          <a:cxnLst/>
          <a:rect l="0" t="0" r="0" b="0"/>
          <a:pathLst>
            <a:path>
              <a:moveTo>
                <a:pt x="0" y="0"/>
              </a:moveTo>
              <a:lnTo>
                <a:pt x="0" y="2583805"/>
              </a:lnTo>
              <a:lnTo>
                <a:pt x="258380" y="258380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7F6506-7630-4AB3-B022-08D9FDC3D6CF}">
      <dsp:nvSpPr>
        <dsp:cNvPr id="0" name=""/>
        <dsp:cNvSpPr/>
      </dsp:nvSpPr>
      <dsp:spPr>
        <a:xfrm>
          <a:off x="1724780" y="3231908"/>
          <a:ext cx="2067044" cy="12919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lvl="0" algn="ctr" defTabSz="1155700">
            <a:lnSpc>
              <a:spcPct val="90000"/>
            </a:lnSpc>
            <a:spcBef>
              <a:spcPct val="0"/>
            </a:spcBef>
            <a:spcAft>
              <a:spcPct val="35000"/>
            </a:spcAft>
          </a:pPr>
          <a:r>
            <a:rPr lang="en-GB" sz="2600" kern="1200" dirty="0" smtClean="0"/>
            <a:t>Operational Requirements</a:t>
          </a:r>
          <a:endParaRPr lang="en-GB" sz="2600" kern="1200" dirty="0"/>
        </a:p>
      </dsp:txBody>
      <dsp:txXfrm>
        <a:off x="1724780" y="3231908"/>
        <a:ext cx="2067044" cy="1291902"/>
      </dsp:txXfrm>
    </dsp:sp>
    <dsp:sp modelId="{4388920F-471D-41FA-923D-DB8720FD0CDC}">
      <dsp:nvSpPr>
        <dsp:cNvPr id="0" name=""/>
        <dsp:cNvSpPr/>
      </dsp:nvSpPr>
      <dsp:spPr>
        <a:xfrm>
          <a:off x="4437775" y="2152"/>
          <a:ext cx="2583805"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68580" rIns="102870" bIns="68580" numCol="1" spcCol="1270" anchor="ctr" anchorCtr="0">
          <a:noAutofit/>
        </a:bodyPr>
        <a:lstStyle/>
        <a:p>
          <a:pPr lvl="0" algn="ctr" defTabSz="2400300">
            <a:lnSpc>
              <a:spcPct val="90000"/>
            </a:lnSpc>
            <a:spcBef>
              <a:spcPct val="0"/>
            </a:spcBef>
            <a:spcAft>
              <a:spcPct val="35000"/>
            </a:spcAft>
          </a:pPr>
          <a:r>
            <a:rPr lang="en-GB" sz="5400" kern="1200" dirty="0" smtClean="0"/>
            <a:t>External</a:t>
          </a:r>
          <a:endParaRPr lang="en-GB" sz="5400" kern="1200" dirty="0"/>
        </a:p>
      </dsp:txBody>
      <dsp:txXfrm>
        <a:off x="4437775" y="2152"/>
        <a:ext cx="2583805" cy="1291902"/>
      </dsp:txXfrm>
    </dsp:sp>
    <dsp:sp modelId="{72C2E52A-3B02-4FF4-BF0F-E2D103AC03AF}">
      <dsp:nvSpPr>
        <dsp:cNvPr id="0" name=""/>
        <dsp:cNvSpPr/>
      </dsp:nvSpPr>
      <dsp:spPr>
        <a:xfrm>
          <a:off x="4696156" y="1294054"/>
          <a:ext cx="258380" cy="968926"/>
        </a:xfrm>
        <a:custGeom>
          <a:avLst/>
          <a:gdLst/>
          <a:ahLst/>
          <a:cxnLst/>
          <a:rect l="0" t="0" r="0" b="0"/>
          <a:pathLst>
            <a:path>
              <a:moveTo>
                <a:pt x="0" y="0"/>
              </a:moveTo>
              <a:lnTo>
                <a:pt x="0" y="968926"/>
              </a:lnTo>
              <a:lnTo>
                <a:pt x="258380" y="96892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C8F39B-1C9E-4E73-BC2E-FCEF890F9F91}">
      <dsp:nvSpPr>
        <dsp:cNvPr id="0" name=""/>
        <dsp:cNvSpPr/>
      </dsp:nvSpPr>
      <dsp:spPr>
        <a:xfrm>
          <a:off x="4954536" y="1617030"/>
          <a:ext cx="2067044" cy="12919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lvl="0" algn="ctr" defTabSz="1155700">
            <a:lnSpc>
              <a:spcPct val="90000"/>
            </a:lnSpc>
            <a:spcBef>
              <a:spcPct val="0"/>
            </a:spcBef>
            <a:spcAft>
              <a:spcPct val="35000"/>
            </a:spcAft>
          </a:pPr>
          <a:r>
            <a:rPr lang="en-GB" sz="2600" kern="1200" dirty="0" smtClean="0"/>
            <a:t>Customers and Stakeholders</a:t>
          </a:r>
          <a:endParaRPr lang="en-GB" sz="2600" kern="1200" dirty="0"/>
        </a:p>
      </dsp:txBody>
      <dsp:txXfrm>
        <a:off x="4954536" y="1617030"/>
        <a:ext cx="2067044" cy="1291902"/>
      </dsp:txXfrm>
    </dsp:sp>
    <dsp:sp modelId="{A7F76236-75F2-449C-9F74-4775287854F6}">
      <dsp:nvSpPr>
        <dsp:cNvPr id="0" name=""/>
        <dsp:cNvSpPr/>
      </dsp:nvSpPr>
      <dsp:spPr>
        <a:xfrm>
          <a:off x="4696156" y="1294054"/>
          <a:ext cx="258380" cy="2583805"/>
        </a:xfrm>
        <a:custGeom>
          <a:avLst/>
          <a:gdLst/>
          <a:ahLst/>
          <a:cxnLst/>
          <a:rect l="0" t="0" r="0" b="0"/>
          <a:pathLst>
            <a:path>
              <a:moveTo>
                <a:pt x="0" y="0"/>
              </a:moveTo>
              <a:lnTo>
                <a:pt x="0" y="2583805"/>
              </a:lnTo>
              <a:lnTo>
                <a:pt x="258380" y="258380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660CD1-B9D2-4A36-814F-3DF2F47DCEE1}">
      <dsp:nvSpPr>
        <dsp:cNvPr id="0" name=""/>
        <dsp:cNvSpPr/>
      </dsp:nvSpPr>
      <dsp:spPr>
        <a:xfrm>
          <a:off x="4954536" y="3231908"/>
          <a:ext cx="2067044" cy="12919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lvl="0" algn="ctr" defTabSz="1155700">
            <a:lnSpc>
              <a:spcPct val="90000"/>
            </a:lnSpc>
            <a:spcBef>
              <a:spcPct val="0"/>
            </a:spcBef>
            <a:spcAft>
              <a:spcPct val="35000"/>
            </a:spcAft>
          </a:pPr>
          <a:r>
            <a:rPr lang="en-GB" sz="2600" kern="1200" dirty="0" smtClean="0"/>
            <a:t>Market Forces</a:t>
          </a:r>
          <a:endParaRPr lang="en-GB" sz="2600" kern="1200" dirty="0"/>
        </a:p>
      </dsp:txBody>
      <dsp:txXfrm>
        <a:off x="4954536" y="3231908"/>
        <a:ext cx="2067044" cy="1291902"/>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1385266-CC09-477B-929A-DF198332C685}">
      <dsp:nvSpPr>
        <dsp:cNvPr id="0" name=""/>
        <dsp:cNvSpPr/>
      </dsp:nvSpPr>
      <dsp:spPr>
        <a:xfrm>
          <a:off x="1584156" y="4536520"/>
          <a:ext cx="5110005" cy="708950"/>
        </a:xfrm>
        <a:prstGeom prst="rect">
          <a:avLst/>
        </a:prstGeom>
        <a:solidFill>
          <a:schemeClr val="accent6">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baseline="0" dirty="0" smtClean="0">
              <a:solidFill>
                <a:schemeClr val="tx1"/>
              </a:solidFill>
            </a:rPr>
            <a:t>Resourcing    Flexibility	Retention    Downsizing</a:t>
          </a:r>
          <a:endParaRPr lang="en-GB" sz="1900" kern="1200" baseline="0" dirty="0">
            <a:solidFill>
              <a:schemeClr val="tx1"/>
            </a:solidFill>
          </a:endParaRPr>
        </a:p>
      </dsp:txBody>
      <dsp:txXfrm>
        <a:off x="1584156" y="4536520"/>
        <a:ext cx="5110005" cy="708950"/>
      </dsp:txXfrm>
    </dsp:sp>
    <dsp:sp modelId="{2CE871AC-DEE3-422E-B979-0F9BD42FCA21}">
      <dsp:nvSpPr>
        <dsp:cNvPr id="0" name=""/>
        <dsp:cNvSpPr/>
      </dsp:nvSpPr>
      <dsp:spPr>
        <a:xfrm rot="10800000">
          <a:off x="1798003" y="3922830"/>
          <a:ext cx="4645444" cy="742374"/>
        </a:xfrm>
        <a:prstGeom prst="rect">
          <a:avLst/>
        </a:prstGeom>
        <a:solidFill>
          <a:schemeClr val="accent6">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baseline="0" dirty="0" smtClean="0">
              <a:solidFill>
                <a:schemeClr val="tx1"/>
              </a:solidFill>
            </a:rPr>
            <a:t>Human Resource Plans</a:t>
          </a:r>
          <a:endParaRPr lang="en-GB" sz="1900" kern="1200" baseline="0" dirty="0">
            <a:solidFill>
              <a:schemeClr val="tx1"/>
            </a:solidFill>
          </a:endParaRPr>
        </a:p>
      </dsp:txBody>
      <dsp:txXfrm rot="10800000">
        <a:off x="1798003" y="3922830"/>
        <a:ext cx="4645444" cy="742374"/>
      </dsp:txXfrm>
    </dsp:sp>
    <dsp:sp modelId="{7A9DF162-A147-4A59-B016-99999D58433B}">
      <dsp:nvSpPr>
        <dsp:cNvPr id="0" name=""/>
        <dsp:cNvSpPr/>
      </dsp:nvSpPr>
      <dsp:spPr>
        <a:xfrm rot="10800000">
          <a:off x="1798003" y="2754305"/>
          <a:ext cx="4645444" cy="90108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dirty="0" smtClean="0"/>
            <a:t>Demand Supply Forecasting</a:t>
          </a:r>
          <a:endParaRPr lang="en-GB" sz="1900" kern="1200" dirty="0"/>
        </a:p>
      </dsp:txBody>
      <dsp:txXfrm rot="10800000">
        <a:off x="1798003" y="2754305"/>
        <a:ext cx="4645444" cy="901080"/>
      </dsp:txXfrm>
    </dsp:sp>
    <dsp:sp modelId="{EB48078F-0DA6-4A5B-A9A5-1874EF0C54CF}">
      <dsp:nvSpPr>
        <dsp:cNvPr id="0" name=""/>
        <dsp:cNvSpPr/>
      </dsp:nvSpPr>
      <dsp:spPr>
        <a:xfrm rot="10800000">
          <a:off x="1870012" y="1440145"/>
          <a:ext cx="4645444" cy="99120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dirty="0" smtClean="0"/>
            <a:t>Resourcing strategy</a:t>
          </a:r>
          <a:endParaRPr lang="en-GB" sz="1900" kern="1200" dirty="0"/>
        </a:p>
      </dsp:txBody>
      <dsp:txXfrm rot="10800000">
        <a:off x="1870012" y="1440145"/>
        <a:ext cx="4645444" cy="991204"/>
      </dsp:txXfrm>
    </dsp:sp>
    <dsp:sp modelId="{E36DE676-E49F-4457-AE52-5D54EF567FE6}">
      <dsp:nvSpPr>
        <dsp:cNvPr id="0" name=""/>
        <dsp:cNvSpPr/>
      </dsp:nvSpPr>
      <dsp:spPr>
        <a:xfrm rot="10800000">
          <a:off x="1798003" y="83465"/>
          <a:ext cx="4645444" cy="99120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kern="1200" dirty="0" smtClean="0"/>
            <a:t>Business Strategy</a:t>
          </a:r>
          <a:endParaRPr lang="en-GB" sz="1900" kern="1200" dirty="0"/>
        </a:p>
      </dsp:txBody>
      <dsp:txXfrm rot="10800000">
        <a:off x="1798003" y="83465"/>
        <a:ext cx="4645444" cy="99120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2588" cy="4953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19525" y="0"/>
            <a:ext cx="2922588" cy="495300"/>
          </a:xfrm>
          <a:prstGeom prst="rect">
            <a:avLst/>
          </a:prstGeom>
        </p:spPr>
        <p:txBody>
          <a:bodyPr vert="horz" lIns="91440" tIns="45720" rIns="91440" bIns="45720" rtlCol="0"/>
          <a:lstStyle>
            <a:lvl1pPr algn="r">
              <a:defRPr sz="1200"/>
            </a:lvl1pPr>
          </a:lstStyle>
          <a:p>
            <a:fld id="{8BA656AF-A39A-4953-A721-24ED781D9153}" type="datetimeFigureOut">
              <a:rPr lang="en-US" smtClean="0"/>
              <a:pPr/>
              <a:t>1/26/2011</a:t>
            </a:fld>
            <a:endParaRPr lang="en-GB"/>
          </a:p>
        </p:txBody>
      </p:sp>
      <p:sp>
        <p:nvSpPr>
          <p:cNvPr id="4" name="Footer Placeholder 3"/>
          <p:cNvSpPr>
            <a:spLocks noGrp="1"/>
          </p:cNvSpPr>
          <p:nvPr>
            <p:ph type="ftr" sz="quarter" idx="2"/>
          </p:nvPr>
        </p:nvSpPr>
        <p:spPr>
          <a:xfrm>
            <a:off x="0" y="9409113"/>
            <a:ext cx="2922588" cy="4953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19525" y="9409113"/>
            <a:ext cx="2922588" cy="495300"/>
          </a:xfrm>
          <a:prstGeom prst="rect">
            <a:avLst/>
          </a:prstGeom>
        </p:spPr>
        <p:txBody>
          <a:bodyPr vert="horz" lIns="91440" tIns="45720" rIns="91440" bIns="45720" rtlCol="0" anchor="b"/>
          <a:lstStyle>
            <a:lvl1pPr algn="r">
              <a:defRPr sz="1200"/>
            </a:lvl1pPr>
          </a:lstStyle>
          <a:p>
            <a:fld id="{405807CD-944A-42D8-A8D7-E016660C8BF8}"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2270" cy="4953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19869" y="0"/>
            <a:ext cx="2922270" cy="495300"/>
          </a:xfrm>
          <a:prstGeom prst="rect">
            <a:avLst/>
          </a:prstGeom>
        </p:spPr>
        <p:txBody>
          <a:bodyPr vert="horz" lIns="91440" tIns="45720" rIns="91440" bIns="45720" rtlCol="0"/>
          <a:lstStyle>
            <a:lvl1pPr algn="r">
              <a:defRPr sz="1200"/>
            </a:lvl1pPr>
          </a:lstStyle>
          <a:p>
            <a:fld id="{7737D08C-9525-4C39-8734-4BFC2CE18E2D}" type="datetimeFigureOut">
              <a:rPr lang="en-GB" smtClean="0"/>
              <a:pPr/>
              <a:t>26/01/2011</a:t>
            </a:fld>
            <a:endParaRPr lang="en-GB" dirty="0"/>
          </a:p>
        </p:txBody>
      </p:sp>
      <p:sp>
        <p:nvSpPr>
          <p:cNvPr id="4" name="Slide Image Placeholder 3"/>
          <p:cNvSpPr>
            <a:spLocks noGrp="1" noRot="1" noChangeAspect="1"/>
          </p:cNvSpPr>
          <p:nvPr>
            <p:ph type="sldImg" idx="2"/>
          </p:nvPr>
        </p:nvSpPr>
        <p:spPr>
          <a:xfrm>
            <a:off x="895350" y="742950"/>
            <a:ext cx="4953000" cy="371475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4370" y="4705350"/>
            <a:ext cx="5394960" cy="44577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08981"/>
            <a:ext cx="2922270" cy="4953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19869" y="9408981"/>
            <a:ext cx="2922270" cy="495300"/>
          </a:xfrm>
          <a:prstGeom prst="rect">
            <a:avLst/>
          </a:prstGeom>
        </p:spPr>
        <p:txBody>
          <a:bodyPr vert="horz" lIns="91440" tIns="45720" rIns="91440" bIns="45720" rtlCol="0" anchor="b"/>
          <a:lstStyle>
            <a:lvl1pPr algn="r">
              <a:defRPr sz="1200"/>
            </a:lvl1pPr>
          </a:lstStyle>
          <a:p>
            <a:fld id="{EED5AA12-93DD-4334-9993-907F3D9AB81A}"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D5AA12-93DD-4334-9993-907F3D9AB81A}"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862DA54-88BD-413E-961B-CF47CB0F48DD}"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D5AA12-93DD-4334-9993-907F3D9AB81A}" type="slidenum">
              <a:rPr lang="en-GB" smtClean="0"/>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D5AA12-93DD-4334-9993-907F3D9AB81A}"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internal</a:t>
            </a:r>
            <a:r>
              <a:rPr lang="en-GB" baseline="0" dirty="0" smtClean="0"/>
              <a:t> and external factors are driving workforce planning?</a:t>
            </a:r>
          </a:p>
          <a:p>
            <a:r>
              <a:rPr lang="en-GB" baseline="0" dirty="0" smtClean="0"/>
              <a:t>Is their business strategy deliberate or emergent?</a:t>
            </a:r>
          </a:p>
          <a:p>
            <a:r>
              <a:rPr lang="en-GB" baseline="0" dirty="0" smtClean="0"/>
              <a:t>Are the company adopting a high commitment or a low cost model in terms of their resourcing strategy?  Why do you say this?</a:t>
            </a:r>
          </a:p>
          <a:p>
            <a:endParaRPr lang="en-GB" baseline="0" dirty="0" smtClean="0"/>
          </a:p>
          <a:p>
            <a:endParaRPr lang="en-GB" dirty="0" smtClean="0"/>
          </a:p>
        </p:txBody>
      </p:sp>
      <p:sp>
        <p:nvSpPr>
          <p:cNvPr id="4" name="Slide Number Placeholder 3"/>
          <p:cNvSpPr>
            <a:spLocks noGrp="1"/>
          </p:cNvSpPr>
          <p:nvPr>
            <p:ph type="sldNum" sz="quarter" idx="10"/>
          </p:nvPr>
        </p:nvSpPr>
        <p:spPr/>
        <p:txBody>
          <a:bodyPr/>
          <a:lstStyle/>
          <a:p>
            <a:fld id="{EED5AA12-93DD-4334-9993-907F3D9AB81A}" type="slidenum">
              <a:rPr lang="en-GB" smtClean="0"/>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Porter identified 3 strategic options for securing</a:t>
            </a:r>
            <a:r>
              <a:rPr lang="en-GB" baseline="0" dirty="0" smtClean="0"/>
              <a:t> competitive advantage – cost reduction quality enhancement and innovation.  A high commitment model is associated with the latter two.</a:t>
            </a:r>
          </a:p>
          <a:p>
            <a:endParaRPr lang="en-GB" baseline="0" dirty="0" smtClean="0"/>
          </a:p>
          <a:p>
            <a:r>
              <a:rPr lang="en-GB" baseline="0" dirty="0" smtClean="0"/>
              <a:t>Arthur found that firms adopting low cost model had poor HR practices – low pay - minimal training – poor communication and no grievance policies.</a:t>
            </a:r>
          </a:p>
          <a:p>
            <a:endParaRPr lang="en-GB" baseline="0" dirty="0" smtClean="0"/>
          </a:p>
          <a:p>
            <a:r>
              <a:rPr lang="en-GB" baseline="0" dirty="0" smtClean="0"/>
              <a:t>Sission and Storey identified that the cost reduction model often associated with lack of formalisation and planning.</a:t>
            </a:r>
          </a:p>
          <a:p>
            <a:endParaRPr lang="en-GB" b="1" baseline="0" dirty="0" smtClean="0"/>
          </a:p>
          <a:p>
            <a:r>
              <a:rPr lang="en-GB" b="1" baseline="0" dirty="0" smtClean="0"/>
              <a:t>Under what circumstances might a high commitment approach for an organisation not be appropriate?</a:t>
            </a:r>
            <a:endParaRPr lang="en-GB" b="1"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11</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Talk through the example of tyre and exhaust </a:t>
            </a:r>
            <a:r>
              <a:rPr lang="en-GB" dirty="0" err="1" smtClean="0"/>
              <a:t>center</a:t>
            </a:r>
            <a:r>
              <a:rPr lang="en-GB" dirty="0" smtClean="0"/>
              <a:t>.</a:t>
            </a:r>
          </a:p>
          <a:p>
            <a:endParaRPr lang="en-GB" dirty="0" smtClean="0"/>
          </a:p>
          <a:p>
            <a:r>
              <a:rPr lang="en-GB" dirty="0" smtClean="0"/>
              <a:t>Ask students to calculate the full time equivalent employees required for</a:t>
            </a:r>
            <a:r>
              <a:rPr lang="en-GB" baseline="0" dirty="0" smtClean="0"/>
              <a:t> each year, incorporating these improvements.</a:t>
            </a:r>
          </a:p>
          <a:p>
            <a:endParaRPr lang="en-GB" baseline="0" dirty="0" smtClean="0"/>
          </a:p>
          <a:p>
            <a:r>
              <a:rPr lang="en-GB" baseline="0" dirty="0" smtClean="0"/>
              <a:t>How does this affect employee demand?</a:t>
            </a:r>
          </a:p>
          <a:p>
            <a:r>
              <a:rPr lang="en-GB" baseline="0" dirty="0" smtClean="0"/>
              <a:t>What key</a:t>
            </a:r>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15</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Activity of other firms – contraction</a:t>
            </a:r>
            <a:r>
              <a:rPr lang="en-GB" baseline="0" dirty="0" smtClean="0"/>
              <a:t> expansion, pay and benefits etc</a:t>
            </a:r>
          </a:p>
          <a:p>
            <a:r>
              <a:rPr lang="en-GB" baseline="0" dirty="0" smtClean="0"/>
              <a:t>Is it attractive and affordable – housing/schools etc</a:t>
            </a:r>
          </a:p>
          <a:p>
            <a:r>
              <a:rPr lang="en-GB" baseline="0" dirty="0" smtClean="0"/>
              <a:t>Cost of public transport – congestion etc</a:t>
            </a:r>
          </a:p>
          <a:p>
            <a:r>
              <a:rPr lang="en-GB" baseline="0" dirty="0" smtClean="0"/>
              <a:t>High unemployment – people more concerned with job security</a:t>
            </a:r>
          </a:p>
          <a:p>
            <a:r>
              <a:rPr lang="en-GB" baseline="0" dirty="0" smtClean="0"/>
              <a:t>Unemployment levels nationally v locally</a:t>
            </a:r>
          </a:p>
          <a:p>
            <a:r>
              <a:rPr lang="en-GB" baseline="0" dirty="0" smtClean="0"/>
              <a:t>Numbers and qualification of school leavers – numbers going to HE</a:t>
            </a:r>
          </a:p>
          <a:p>
            <a:r>
              <a:rPr lang="en-GB" baseline="0" dirty="0" smtClean="0"/>
              <a:t>Min working hours wage / employment protection, flexible working .</a:t>
            </a:r>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16</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Read chapter 14 Measuring and analysing turnover Resourcing and</a:t>
            </a:r>
            <a:r>
              <a:rPr lang="en-GB" baseline="0" dirty="0" smtClean="0"/>
              <a:t> Talent Management Stephen Taylor 5</a:t>
            </a:r>
            <a:r>
              <a:rPr lang="en-GB" baseline="30000" dirty="0" smtClean="0"/>
              <a:t>th</a:t>
            </a:r>
            <a:r>
              <a:rPr lang="en-GB" baseline="0" dirty="0" smtClean="0"/>
              <a:t> ed. P307 - 331</a:t>
            </a:r>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17</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Can use this to look at turnover</a:t>
            </a:r>
            <a:r>
              <a:rPr lang="en-GB" baseline="0" dirty="0" smtClean="0"/>
              <a:t> within different groups/departments, genders, ethnic background, age LOS etc.</a:t>
            </a:r>
          </a:p>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18</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19</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20</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21</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Print off case study</a:t>
            </a:r>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22</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23</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24</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862DA54-88BD-413E-961B-CF47CB0F48DD}" type="slidenum">
              <a:rPr lang="en-GB" smtClean="0"/>
              <a:pPr/>
              <a:t>25</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2A6248C-8E98-4A2E-8B45-496F1DB61F5B}" type="datetimeFigureOut">
              <a:rPr lang="en-GB" smtClean="0"/>
              <a:pPr/>
              <a:t>26/01/2011</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9F4A8BA-F758-4279-9D45-2D966EDC6B3A}"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2A6248C-8E98-4A2E-8B45-496F1DB61F5B}" type="datetimeFigureOut">
              <a:rPr lang="en-GB" smtClean="0"/>
              <a:pPr/>
              <a:t>26/01/2011</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9F4A8BA-F758-4279-9D45-2D966EDC6B3A}"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2A6248C-8E98-4A2E-8B45-496F1DB61F5B}" type="datetimeFigureOut">
              <a:rPr lang="en-GB" smtClean="0"/>
              <a:pPr/>
              <a:t>26/01/2011</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9F4A8BA-F758-4279-9D45-2D966EDC6B3A}"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2A6248C-8E98-4A2E-8B45-496F1DB61F5B}" type="datetimeFigureOut">
              <a:rPr lang="en-GB" smtClean="0"/>
              <a:pPr/>
              <a:t>26/01/2011</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A9F4A8BA-F758-4279-9D45-2D966EDC6B3A}"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2A6248C-8E98-4A2E-8B45-496F1DB61F5B}" type="datetimeFigureOut">
              <a:rPr lang="en-GB" smtClean="0"/>
              <a:pPr/>
              <a:t>26/01/2011</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F2A6248C-8E98-4A2E-8B45-496F1DB61F5B}" type="datetimeFigureOut">
              <a:rPr lang="en-GB" smtClean="0"/>
              <a:pPr/>
              <a:t>26/01/2011</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A9F4A8BA-F758-4279-9D45-2D966EDC6B3A}"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2A6248C-8E98-4A2E-8B45-496F1DB61F5B}" type="datetimeFigureOut">
              <a:rPr lang="en-GB" smtClean="0"/>
              <a:pPr/>
              <a:t>26/01/2011</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F2A6248C-8E98-4A2E-8B45-496F1DB61F5B}" type="datetimeFigureOut">
              <a:rPr lang="en-GB" smtClean="0"/>
              <a:pPr/>
              <a:t>26/01/2011</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2A6248C-8E98-4A2E-8B45-496F1DB61F5B}" type="datetimeFigureOut">
              <a:rPr lang="en-GB" smtClean="0"/>
              <a:pPr/>
              <a:t>26/01/2011</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9F4A8BA-F758-4279-9D45-2D966EDC6B3A}"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2A6248C-8E98-4A2E-8B45-496F1DB61F5B}" type="datetimeFigureOut">
              <a:rPr lang="en-GB" smtClean="0"/>
              <a:pPr/>
              <a:t>26/01/2011</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2A6248C-8E98-4A2E-8B45-496F1DB61F5B}" type="datetimeFigureOut">
              <a:rPr lang="en-GB" smtClean="0"/>
              <a:pPr/>
              <a:t>26/01/2011</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F2A6248C-8E98-4A2E-8B45-496F1DB61F5B}" type="datetimeFigureOut">
              <a:rPr lang="en-GB" smtClean="0"/>
              <a:pPr/>
              <a:t>26/01/2011</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9F4A8BA-F758-4279-9D45-2D966EDC6B3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Resourcing and Talent Planning</a:t>
            </a:r>
            <a:endParaRPr lang="en-GB" dirty="0"/>
          </a:p>
        </p:txBody>
      </p:sp>
      <p:sp>
        <p:nvSpPr>
          <p:cNvPr id="3" name="Subtitle 2"/>
          <p:cNvSpPr>
            <a:spLocks noGrp="1"/>
          </p:cNvSpPr>
          <p:nvPr>
            <p:ph type="subTitle" idx="1"/>
          </p:nvPr>
        </p:nvSpPr>
        <p:spPr/>
        <p:txBody>
          <a:bodyPr/>
          <a:lstStyle/>
          <a:p>
            <a:r>
              <a:rPr lang="en-GB" dirty="0" smtClean="0"/>
              <a:t>Week 2</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Familiarised yourself with module content and methods of teaching/learning</a:t>
            </a:r>
          </a:p>
          <a:p>
            <a:r>
              <a:rPr lang="en-GB" dirty="0" smtClean="0"/>
              <a:t>Explored the term ‘Resourcing and Talent Management’ – what it involves</a:t>
            </a:r>
          </a:p>
          <a:p>
            <a:r>
              <a:rPr lang="en-GB" dirty="0" smtClean="0"/>
              <a:t>Explored labour market trends</a:t>
            </a:r>
          </a:p>
          <a:p>
            <a:r>
              <a:rPr lang="en-GB" dirty="0" smtClean="0"/>
              <a:t>Reviewed the significance of tight/loose labour market conditions</a:t>
            </a:r>
          </a:p>
        </p:txBody>
      </p:sp>
      <p:sp>
        <p:nvSpPr>
          <p:cNvPr id="2" name="Title 1"/>
          <p:cNvSpPr>
            <a:spLocks noGrp="1"/>
          </p:cNvSpPr>
          <p:nvPr>
            <p:ph type="title"/>
          </p:nvPr>
        </p:nvSpPr>
        <p:spPr/>
        <p:txBody>
          <a:bodyPr/>
          <a:lstStyle/>
          <a:p>
            <a:r>
              <a:rPr lang="en-GB" dirty="0" smtClean="0"/>
              <a:t>What was covered last week?</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who the key players are in ensuring future skills needs are met in the UK?</a:t>
            </a:r>
          </a:p>
          <a:p>
            <a:r>
              <a:rPr lang="en-GB" dirty="0" smtClean="0"/>
              <a:t>Record your findings on a flip chart (or white board) and feed back to class next week.  You can work in groups if preferred.</a:t>
            </a:r>
          </a:p>
          <a:p>
            <a:endParaRPr lang="en-GB" dirty="0"/>
          </a:p>
        </p:txBody>
      </p:sp>
      <p:sp>
        <p:nvSpPr>
          <p:cNvPr id="3" name="Title 2"/>
          <p:cNvSpPr>
            <a:spLocks noGrp="1"/>
          </p:cNvSpPr>
          <p:nvPr>
            <p:ph type="title"/>
          </p:nvPr>
        </p:nvSpPr>
        <p:spPr/>
        <p:txBody>
          <a:bodyPr/>
          <a:lstStyle/>
          <a:p>
            <a:r>
              <a:rPr lang="en-GB" dirty="0" smtClean="0"/>
              <a:t>Follow up from last week</a:t>
            </a:r>
            <a:endParaRPr lang="en-GB" dirty="0"/>
          </a:p>
        </p:txBody>
      </p:sp>
      <p:pic>
        <p:nvPicPr>
          <p:cNvPr id="4098" name="Picture 2" descr="C:\Documents and Settings\bus-sm\Local Settings\Temporary Internet Files\Content.IE5\W1Q3WPIN\MC900241077[1].wmf"/>
          <p:cNvPicPr>
            <a:picLocks noChangeAspect="1" noChangeArrowheads="1"/>
          </p:cNvPicPr>
          <p:nvPr/>
        </p:nvPicPr>
        <p:blipFill>
          <a:blip r:embed="rId3"/>
          <a:srcRect/>
          <a:stretch>
            <a:fillRect/>
          </a:stretch>
        </p:blipFill>
        <p:spPr bwMode="auto">
          <a:xfrm>
            <a:off x="5929322" y="4143380"/>
            <a:ext cx="1571636" cy="18417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ox(in)">
                                      <p:cBhvr>
                                        <p:cTn id="7" dur="500"/>
                                        <p:tgtEl>
                                          <p:spTgt spid="2">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ox(in)">
                                      <p:cBhvr>
                                        <p:cTn id="10"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Recognise and apply core talent planning activities</a:t>
            </a:r>
            <a:endParaRPr lang="en-GB" dirty="0"/>
          </a:p>
        </p:txBody>
      </p:sp>
      <p:sp>
        <p:nvSpPr>
          <p:cNvPr id="2" name="Title 1"/>
          <p:cNvSpPr>
            <a:spLocks noGrp="1"/>
          </p:cNvSpPr>
          <p:nvPr>
            <p:ph type="title"/>
          </p:nvPr>
        </p:nvSpPr>
        <p:spPr/>
        <p:txBody>
          <a:bodyPr/>
          <a:lstStyle/>
          <a:p>
            <a:r>
              <a:rPr lang="en-GB" dirty="0" smtClean="0"/>
              <a:t>Aim</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Identify the principles of effective workforce planning and tools used to carry it out</a:t>
            </a:r>
          </a:p>
          <a:p>
            <a:r>
              <a:rPr lang="en-GB" dirty="0" smtClean="0"/>
              <a:t>Consider factors which have an impact on workforce planning</a:t>
            </a:r>
          </a:p>
          <a:p>
            <a:r>
              <a:rPr lang="en-GB" dirty="0" smtClean="0"/>
              <a:t>Apply basic calculations used to support workforce planning</a:t>
            </a:r>
          </a:p>
          <a:p>
            <a:r>
              <a:rPr lang="en-GB" dirty="0" smtClean="0"/>
              <a:t>Critically evaluate the concept of using  labour turnover statistics to measure HR’s success.</a:t>
            </a:r>
          </a:p>
          <a:p>
            <a:endParaRPr lang="en-GB" dirty="0" smtClean="0"/>
          </a:p>
        </p:txBody>
      </p:sp>
      <p:sp>
        <p:nvSpPr>
          <p:cNvPr id="2" name="Title 1"/>
          <p:cNvSpPr>
            <a:spLocks noGrp="1"/>
          </p:cNvSpPr>
          <p:nvPr>
            <p:ph type="title"/>
          </p:nvPr>
        </p:nvSpPr>
        <p:spPr/>
        <p:txBody>
          <a:bodyPr/>
          <a:lstStyle/>
          <a:p>
            <a:r>
              <a:rPr lang="en-GB" dirty="0" smtClean="0"/>
              <a:t>Objectives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What is it?</a:t>
            </a:r>
          </a:p>
          <a:p>
            <a:r>
              <a:rPr lang="en-GB" b="1" dirty="0" smtClean="0"/>
              <a:t>CIPD definition “A core process of human resource management that is shaped by the organisational strategy and ensures the right number of people with the right skills, in the right place at the right time to deliver short-and long-term organisation objectives.” </a:t>
            </a:r>
          </a:p>
          <a:p>
            <a:endParaRPr lang="en-GB" dirty="0"/>
          </a:p>
        </p:txBody>
      </p:sp>
      <p:sp>
        <p:nvSpPr>
          <p:cNvPr id="2" name="Title 1"/>
          <p:cNvSpPr>
            <a:spLocks noGrp="1"/>
          </p:cNvSpPr>
          <p:nvPr>
            <p:ph type="title"/>
          </p:nvPr>
        </p:nvSpPr>
        <p:spPr/>
        <p:txBody>
          <a:bodyPr/>
          <a:lstStyle/>
          <a:p>
            <a:r>
              <a:rPr lang="en-GB" b="1" dirty="0" smtClean="0"/>
              <a:t>Workforce Planning</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71480"/>
            <a:ext cx="8229600" cy="1143000"/>
          </a:xfrm>
        </p:spPr>
        <p:txBody>
          <a:bodyPr>
            <a:normAutofit fontScale="90000"/>
          </a:bodyPr>
          <a:lstStyle/>
          <a:p>
            <a:r>
              <a:rPr lang="en-GB" dirty="0" smtClean="0"/>
              <a:t>What activities do you think take place under the umbrella of workforce planning?</a:t>
            </a:r>
            <a:endParaRPr lang="en-GB" dirty="0"/>
          </a:p>
        </p:txBody>
      </p:sp>
      <p:sp>
        <p:nvSpPr>
          <p:cNvPr id="5" name="Content Placeholder 4"/>
          <p:cNvSpPr>
            <a:spLocks noGrp="1"/>
          </p:cNvSpPr>
          <p:nvPr>
            <p:ph sz="quarter" idx="2"/>
          </p:nvPr>
        </p:nvSpPr>
        <p:spPr>
          <a:xfrm>
            <a:off x="457200" y="2174875"/>
            <a:ext cx="4040188" cy="2825761"/>
          </a:xfrm>
        </p:spPr>
        <p:txBody>
          <a:bodyPr>
            <a:normAutofit fontScale="92500" lnSpcReduction="20000"/>
          </a:bodyPr>
          <a:lstStyle/>
          <a:p>
            <a:r>
              <a:rPr lang="en-GB" dirty="0" smtClean="0"/>
              <a:t>Succession Planning 62%</a:t>
            </a:r>
          </a:p>
          <a:p>
            <a:r>
              <a:rPr lang="en-GB" dirty="0" smtClean="0"/>
              <a:t>Flexible working (53%)</a:t>
            </a:r>
          </a:p>
          <a:p>
            <a:r>
              <a:rPr lang="en-GB" dirty="0" smtClean="0"/>
              <a:t>Demand supply forecasting (53%)</a:t>
            </a:r>
          </a:p>
          <a:p>
            <a:r>
              <a:rPr lang="en-GB" dirty="0" smtClean="0"/>
              <a:t>Skills audit/gap analysis (49%)</a:t>
            </a:r>
          </a:p>
          <a:p>
            <a:r>
              <a:rPr lang="en-GB" dirty="0" smtClean="0"/>
              <a:t>Talent management  (42%)</a:t>
            </a:r>
          </a:p>
          <a:p>
            <a:r>
              <a:rPr lang="en-GB" dirty="0" smtClean="0"/>
              <a:t>Multi -skilling (36%)</a:t>
            </a:r>
          </a:p>
          <a:p>
            <a:endParaRPr lang="en-GB" dirty="0" smtClean="0"/>
          </a:p>
          <a:p>
            <a:endParaRPr lang="en-GB" dirty="0" smtClean="0"/>
          </a:p>
          <a:p>
            <a:endParaRPr lang="en-GB" dirty="0"/>
          </a:p>
        </p:txBody>
      </p:sp>
      <p:sp>
        <p:nvSpPr>
          <p:cNvPr id="7" name="Content Placeholder 6"/>
          <p:cNvSpPr>
            <a:spLocks noGrp="1"/>
          </p:cNvSpPr>
          <p:nvPr>
            <p:ph sz="quarter" idx="4"/>
          </p:nvPr>
        </p:nvSpPr>
        <p:spPr/>
        <p:txBody>
          <a:bodyPr/>
          <a:lstStyle/>
          <a:p>
            <a:r>
              <a:rPr lang="en-GB" dirty="0" smtClean="0"/>
              <a:t>Role design (35%)</a:t>
            </a:r>
          </a:p>
          <a:p>
            <a:r>
              <a:rPr lang="en-GB" dirty="0" smtClean="0"/>
              <a:t>Risk management (34%)</a:t>
            </a:r>
          </a:p>
          <a:p>
            <a:r>
              <a:rPr lang="en-GB" dirty="0" smtClean="0"/>
              <a:t>Outsourcing (29%)</a:t>
            </a:r>
          </a:p>
          <a:p>
            <a:r>
              <a:rPr lang="en-GB" dirty="0" smtClean="0"/>
              <a:t>Career planning (28%)</a:t>
            </a:r>
          </a:p>
          <a:p>
            <a:r>
              <a:rPr lang="en-GB" dirty="0" smtClean="0"/>
              <a:t>Scenario planning (20%)</a:t>
            </a:r>
            <a:endParaRPr lang="en-GB" dirty="0"/>
          </a:p>
        </p:txBody>
      </p:sp>
      <p:sp>
        <p:nvSpPr>
          <p:cNvPr id="8" name="TextBox 7"/>
          <p:cNvSpPr txBox="1"/>
          <p:nvPr/>
        </p:nvSpPr>
        <p:spPr>
          <a:xfrm>
            <a:off x="571472" y="6211669"/>
            <a:ext cx="8572528" cy="646331"/>
          </a:xfrm>
          <a:prstGeom prst="rect">
            <a:avLst/>
          </a:prstGeom>
          <a:noFill/>
        </p:spPr>
        <p:txBody>
          <a:bodyPr wrap="square" rtlCol="0">
            <a:spAutoFit/>
          </a:bodyPr>
          <a:lstStyle/>
          <a:p>
            <a:r>
              <a:rPr lang="en-GB" dirty="0" smtClean="0"/>
              <a:t>Source: CIPD 2010  (% of respondents saying they carry out the activity as part of workforce planning)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heckerboard(across)">
                                      <p:cBhvr>
                                        <p:cTn id="7" dur="500"/>
                                        <p:tgtEl>
                                          <p:spTgt spid="5">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checkerboard(across)">
                                      <p:cBhvr>
                                        <p:cTn id="10" dur="500"/>
                                        <p:tgtEl>
                                          <p:spTgt spid="5">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checkerboard(across)">
                                      <p:cBhvr>
                                        <p:cTn id="13" dur="500"/>
                                        <p:tgtEl>
                                          <p:spTgt spid="5">
                                            <p:txEl>
                                              <p:pRg st="2" end="2"/>
                                            </p:txEl>
                                          </p:spTgt>
                                        </p:tgtEl>
                                      </p:cBhvr>
                                    </p:animEffect>
                                  </p:childTnLst>
                                </p:cTn>
                              </p:par>
                              <p:par>
                                <p:cTn id="14" presetID="5" presetClass="entr" presetSubtype="10"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checkerboard(across)">
                                      <p:cBhvr>
                                        <p:cTn id="16" dur="500"/>
                                        <p:tgtEl>
                                          <p:spTgt spid="5">
                                            <p:txEl>
                                              <p:pRg st="3" end="3"/>
                                            </p:txEl>
                                          </p:spTgt>
                                        </p:tgtEl>
                                      </p:cBhvr>
                                    </p:animEffect>
                                  </p:childTnLst>
                                </p:cTn>
                              </p:par>
                              <p:par>
                                <p:cTn id="17" presetID="5" presetClass="entr" presetSubtype="10"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checkerboard(across)">
                                      <p:cBhvr>
                                        <p:cTn id="19" dur="500"/>
                                        <p:tgtEl>
                                          <p:spTgt spid="5">
                                            <p:txEl>
                                              <p:pRg st="4" end="4"/>
                                            </p:txEl>
                                          </p:spTgt>
                                        </p:tgtEl>
                                      </p:cBhvr>
                                    </p:animEffect>
                                  </p:childTnLst>
                                </p:cTn>
                              </p:par>
                              <p:par>
                                <p:cTn id="20" presetID="5" presetClass="entr" presetSubtype="10" fill="hold" nodeType="with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checkerboard(across)">
                                      <p:cBhvr>
                                        <p:cTn id="22" dur="500"/>
                                        <p:tgtEl>
                                          <p:spTgt spid="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 calcmode="lin" valueType="num">
                                      <p:cBhvr additive="base">
                                        <p:cTn id="2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anim calcmode="lin" valueType="num">
                                      <p:cBhvr additive="base">
                                        <p:cTn id="3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anim calcmode="lin" valueType="num">
                                      <p:cBhvr additive="base">
                                        <p:cTn id="3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7">
                                            <p:txEl>
                                              <p:pRg st="3" end="3"/>
                                            </p:txEl>
                                          </p:spTgt>
                                        </p:tgtEl>
                                        <p:attrNameLst>
                                          <p:attrName>style.visibility</p:attrName>
                                        </p:attrNameLst>
                                      </p:cBhvr>
                                      <p:to>
                                        <p:strVal val="visible"/>
                                      </p:to>
                                    </p:set>
                                    <p:anim calcmode="lin" valueType="num">
                                      <p:cBhvr additive="base">
                                        <p:cTn id="4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7">
                                            <p:txEl>
                                              <p:pRg st="4" end="4"/>
                                            </p:txEl>
                                          </p:spTgt>
                                        </p:tgtEl>
                                        <p:attrNameLst>
                                          <p:attrName>style.visibility</p:attrName>
                                        </p:attrNameLst>
                                      </p:cBhvr>
                                      <p:to>
                                        <p:strVal val="visible"/>
                                      </p:to>
                                    </p:set>
                                    <p:anim calcmode="lin" valueType="num">
                                      <p:cBhvr additive="base">
                                        <p:cTn id="5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Attract and retain the number of people with the appropriate skills and competencies.</a:t>
            </a:r>
          </a:p>
          <a:p>
            <a:r>
              <a:rPr lang="en-GB" dirty="0" smtClean="0"/>
              <a:t>Anticipate problems of potential surpluses or deficits of people.</a:t>
            </a:r>
          </a:p>
          <a:p>
            <a:r>
              <a:rPr lang="en-GB" dirty="0" smtClean="0"/>
              <a:t>Develop a well trained and flexible workforce, thus contributing to the organisations ability to adapt to an uncertain and changing environment.</a:t>
            </a:r>
          </a:p>
          <a:p>
            <a:r>
              <a:rPr lang="en-GB" dirty="0" smtClean="0"/>
              <a:t>Reduce dependence on external recruitment when key skills are in short supply by formulating retention and development strategies.</a:t>
            </a:r>
          </a:p>
          <a:p>
            <a:r>
              <a:rPr lang="en-GB" dirty="0" smtClean="0"/>
              <a:t>Improve the utilisation of people by introducing more flexible systems of work.</a:t>
            </a:r>
          </a:p>
          <a:p>
            <a:endParaRPr lang="en-GB" dirty="0" smtClean="0"/>
          </a:p>
          <a:p>
            <a:r>
              <a:rPr lang="en-GB" sz="2900" dirty="0" smtClean="0"/>
              <a:t>Armstrong (2005)</a:t>
            </a:r>
            <a:endParaRPr lang="en-GB" sz="2900" dirty="0"/>
          </a:p>
        </p:txBody>
      </p:sp>
      <p:sp>
        <p:nvSpPr>
          <p:cNvPr id="2" name="Title 1"/>
          <p:cNvSpPr>
            <a:spLocks noGrp="1"/>
          </p:cNvSpPr>
          <p:nvPr>
            <p:ph type="title"/>
          </p:nvPr>
        </p:nvSpPr>
        <p:spPr/>
        <p:txBody>
          <a:bodyPr/>
          <a:lstStyle/>
          <a:p>
            <a:r>
              <a:rPr lang="en-GB" dirty="0" smtClean="0"/>
              <a:t>What are the aims of HRP?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Drivers of workforce planning</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67544" y="980728"/>
          <a:ext cx="8229600" cy="5246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467544" y="0"/>
            <a:ext cx="8229600" cy="1143000"/>
          </a:xfrm>
        </p:spPr>
        <p:txBody>
          <a:bodyPr/>
          <a:lstStyle/>
          <a:p>
            <a:r>
              <a:rPr lang="en-GB" dirty="0" smtClean="0"/>
              <a:t>HRP – Contemporary Approach</a:t>
            </a:r>
            <a:endParaRPr lang="en-GB" dirty="0"/>
          </a:p>
        </p:txBody>
      </p:sp>
      <p:sp>
        <p:nvSpPr>
          <p:cNvPr id="10" name="Up-Down Arrow 9"/>
          <p:cNvSpPr/>
          <p:nvPr/>
        </p:nvSpPr>
        <p:spPr>
          <a:xfrm>
            <a:off x="4555873" y="1988840"/>
            <a:ext cx="208413" cy="50261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Up-Down Arrow 11"/>
          <p:cNvSpPr/>
          <p:nvPr/>
        </p:nvSpPr>
        <p:spPr>
          <a:xfrm>
            <a:off x="4572000" y="3356992"/>
            <a:ext cx="208413" cy="50261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Down Arrow 12"/>
          <p:cNvSpPr/>
          <p:nvPr/>
        </p:nvSpPr>
        <p:spPr>
          <a:xfrm>
            <a:off x="4499992" y="4437112"/>
            <a:ext cx="288032" cy="5463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1043608" y="3284984"/>
            <a:ext cx="108012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30" dirty="0" smtClean="0"/>
              <a:t>Scenario</a:t>
            </a:r>
            <a:r>
              <a:rPr lang="en-GB" dirty="0" smtClean="0"/>
              <a:t> Planning</a:t>
            </a:r>
            <a:endParaRPr lang="en-GB" dirty="0"/>
          </a:p>
        </p:txBody>
      </p:sp>
      <p:sp>
        <p:nvSpPr>
          <p:cNvPr id="15" name="Rectangle 14"/>
          <p:cNvSpPr/>
          <p:nvPr/>
        </p:nvSpPr>
        <p:spPr>
          <a:xfrm>
            <a:off x="7308304" y="3356992"/>
            <a:ext cx="108012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Labour Turnover Analysis</a:t>
            </a:r>
            <a:endParaRPr lang="en-GB" dirty="0"/>
          </a:p>
        </p:txBody>
      </p:sp>
      <p:cxnSp>
        <p:nvCxnSpPr>
          <p:cNvPr id="30" name="Elbow Connector 29"/>
          <p:cNvCxnSpPr/>
          <p:nvPr/>
        </p:nvCxnSpPr>
        <p:spPr>
          <a:xfrm rot="5400000">
            <a:off x="7020272" y="4293096"/>
            <a:ext cx="987552" cy="914400"/>
          </a:xfrm>
          <a:prstGeom prst="bentConnector3">
            <a:avLst>
              <a:gd name="adj1" fmla="val 50000"/>
            </a:avLst>
          </a:prstGeom>
          <a:ln>
            <a:tailEnd type="arrow"/>
          </a:ln>
        </p:spPr>
        <p:style>
          <a:lnRef idx="3">
            <a:schemeClr val="dk1"/>
          </a:lnRef>
          <a:fillRef idx="0">
            <a:schemeClr val="dk1"/>
          </a:fillRef>
          <a:effectRef idx="2">
            <a:schemeClr val="dk1"/>
          </a:effectRef>
          <a:fontRef idx="minor">
            <a:schemeClr val="tx1"/>
          </a:fontRef>
        </p:style>
      </p:cxnSp>
      <p:cxnSp>
        <p:nvCxnSpPr>
          <p:cNvPr id="35" name="Elbow Connector 34"/>
          <p:cNvCxnSpPr/>
          <p:nvPr/>
        </p:nvCxnSpPr>
        <p:spPr>
          <a:xfrm rot="16200000" flipH="1">
            <a:off x="1295636" y="4257092"/>
            <a:ext cx="1058416" cy="986408"/>
          </a:xfrm>
          <a:prstGeom prst="bentConnector3">
            <a:avLst>
              <a:gd name="adj1" fmla="val 73940"/>
            </a:avLst>
          </a:prstGeom>
          <a:ln>
            <a:tailEnd type="arrow"/>
          </a:ln>
        </p:spPr>
        <p:style>
          <a:lnRef idx="3">
            <a:schemeClr val="dk1"/>
          </a:lnRef>
          <a:fillRef idx="0">
            <a:schemeClr val="dk1"/>
          </a:fillRef>
          <a:effectRef idx="2">
            <a:schemeClr val="dk1"/>
          </a:effectRef>
          <a:fontRef idx="minor">
            <a:schemeClr val="tx1"/>
          </a:fontRef>
        </p:style>
      </p:cxnSp>
      <p:cxnSp>
        <p:nvCxnSpPr>
          <p:cNvPr id="38" name="Elbow Connector 37"/>
          <p:cNvCxnSpPr>
            <a:endCxn id="14" idx="0"/>
          </p:cNvCxnSpPr>
          <p:nvPr/>
        </p:nvCxnSpPr>
        <p:spPr>
          <a:xfrm rot="10800000" flipV="1">
            <a:off x="1583668" y="2708920"/>
            <a:ext cx="828092" cy="576064"/>
          </a:xfrm>
          <a:prstGeom prst="bentConnector2">
            <a:avLst/>
          </a:prstGeom>
          <a:ln>
            <a:headEnd type="arrow"/>
            <a:tailEnd type="arrow"/>
          </a:ln>
        </p:spPr>
        <p:style>
          <a:lnRef idx="3">
            <a:schemeClr val="dk1"/>
          </a:lnRef>
          <a:fillRef idx="0">
            <a:schemeClr val="dk1"/>
          </a:fillRef>
          <a:effectRef idx="2">
            <a:schemeClr val="dk1"/>
          </a:effectRef>
          <a:fontRef idx="minor">
            <a:schemeClr val="tx1"/>
          </a:fontRef>
        </p:style>
      </p:cxnSp>
      <p:sp>
        <p:nvSpPr>
          <p:cNvPr id="42" name="TextBox 41"/>
          <p:cNvSpPr txBox="1"/>
          <p:nvPr/>
        </p:nvSpPr>
        <p:spPr>
          <a:xfrm>
            <a:off x="827584" y="6525344"/>
            <a:ext cx="3830792" cy="369332"/>
          </a:xfrm>
          <a:prstGeom prst="rect">
            <a:avLst/>
          </a:prstGeom>
          <a:noFill/>
        </p:spPr>
        <p:txBody>
          <a:bodyPr wrap="none" rtlCol="0">
            <a:spAutoFit/>
          </a:bodyPr>
          <a:lstStyle/>
          <a:p>
            <a:r>
              <a:rPr lang="en-GB" dirty="0" smtClean="0"/>
              <a:t>Adapted from Armstrong (2005) p. 370</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smtClean="0"/>
              <a:t>Business strategy</a:t>
            </a:r>
            <a:r>
              <a:rPr lang="en-GB" dirty="0" smtClean="0"/>
              <a:t> – deliberate or emergent (Whittington, 1993)?</a:t>
            </a:r>
          </a:p>
          <a:p>
            <a:r>
              <a:rPr lang="en-GB" b="1" dirty="0" smtClean="0"/>
              <a:t>Resourcing Strategy </a:t>
            </a:r>
          </a:p>
          <a:p>
            <a:r>
              <a:rPr lang="en-GB" dirty="0" smtClean="0"/>
              <a:t>Porter (1985) – Cost Quality and Innovation</a:t>
            </a:r>
          </a:p>
          <a:p>
            <a:r>
              <a:rPr lang="en-GB" dirty="0" smtClean="0"/>
              <a:t>(Arthur, 1992) – Implications of Cost based approach</a:t>
            </a:r>
          </a:p>
          <a:p>
            <a:r>
              <a:rPr lang="en-GB" dirty="0" smtClean="0"/>
              <a:t>(Sisson &amp; Storey, 2000) – Lack of formalisation and planning</a:t>
            </a:r>
          </a:p>
          <a:p>
            <a:r>
              <a:rPr lang="en-GB" dirty="0" smtClean="0"/>
              <a:t>Resourcing strategy more likely to include high commitment approach</a:t>
            </a:r>
          </a:p>
          <a:p>
            <a:endParaRPr lang="en-GB" dirty="0"/>
          </a:p>
        </p:txBody>
      </p:sp>
      <p:sp>
        <p:nvSpPr>
          <p:cNvPr id="2" name="Title 1"/>
          <p:cNvSpPr>
            <a:spLocks noGrp="1"/>
          </p:cNvSpPr>
          <p:nvPr>
            <p:ph type="title"/>
          </p:nvPr>
        </p:nvSpPr>
        <p:spPr/>
        <p:txBody>
          <a:bodyPr/>
          <a:lstStyle/>
          <a:p>
            <a:r>
              <a:rPr lang="en-GB" dirty="0" smtClean="0"/>
              <a:t>Components of HRP</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a:buNone/>
            </a:pPr>
            <a:r>
              <a:rPr lang="en-GB" b="1" dirty="0" smtClean="0"/>
              <a:t>Scenario Planning</a:t>
            </a:r>
          </a:p>
          <a:p>
            <a:r>
              <a:rPr lang="en-GB" dirty="0" smtClean="0"/>
              <a:t>“If you cannot predict the future, then by speculating on a variety of them, you might just hit on the right one.” (</a:t>
            </a:r>
            <a:r>
              <a:rPr lang="en-GB" dirty="0" err="1" smtClean="0"/>
              <a:t>Mintzburg</a:t>
            </a:r>
            <a:r>
              <a:rPr lang="en-GB" dirty="0" smtClean="0"/>
              <a:t>, 1994:248)</a:t>
            </a:r>
          </a:p>
          <a:p>
            <a:pPr>
              <a:buNone/>
            </a:pPr>
            <a:r>
              <a:rPr lang="en-GB" b="1" dirty="0" smtClean="0"/>
              <a:t>5 Key Options (Porter 1985)</a:t>
            </a:r>
          </a:p>
          <a:p>
            <a:r>
              <a:rPr lang="en-GB" dirty="0" smtClean="0"/>
              <a:t>Bet on the most probable one</a:t>
            </a:r>
          </a:p>
          <a:p>
            <a:r>
              <a:rPr lang="en-GB" dirty="0" smtClean="0"/>
              <a:t>Bet on the best one for the organisation</a:t>
            </a:r>
          </a:p>
          <a:p>
            <a:r>
              <a:rPr lang="en-GB" dirty="0" smtClean="0"/>
              <a:t>Hedge bets so as to get satisfactory results no matter which one results</a:t>
            </a:r>
          </a:p>
          <a:p>
            <a:r>
              <a:rPr lang="en-GB" dirty="0" smtClean="0"/>
              <a:t>Preserve Flexibility</a:t>
            </a:r>
          </a:p>
          <a:p>
            <a:r>
              <a:rPr lang="en-GB" dirty="0" smtClean="0"/>
              <a:t>Exert influence to make most desirable scenario a reality</a:t>
            </a:r>
          </a:p>
          <a:p>
            <a:endParaRPr lang="en-GB" b="1" dirty="0" smtClean="0"/>
          </a:p>
          <a:p>
            <a:pPr>
              <a:buNone/>
            </a:pPr>
            <a:endParaRPr lang="en-GB" b="1" dirty="0"/>
          </a:p>
        </p:txBody>
      </p:sp>
      <p:sp>
        <p:nvSpPr>
          <p:cNvPr id="2" name="Title 1"/>
          <p:cNvSpPr>
            <a:spLocks noGrp="1"/>
          </p:cNvSpPr>
          <p:nvPr>
            <p:ph type="title"/>
          </p:nvPr>
        </p:nvSpPr>
        <p:spPr/>
        <p:txBody>
          <a:bodyPr/>
          <a:lstStyle/>
          <a:p>
            <a:r>
              <a:rPr lang="en-GB" dirty="0" smtClean="0"/>
              <a:t>Components of HRP</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Case Study</a:t>
            </a:r>
          </a:p>
          <a:p>
            <a:r>
              <a:rPr lang="en-GB" dirty="0" smtClean="0"/>
              <a:t>What internal and external factors are driving workforce planning?</a:t>
            </a:r>
          </a:p>
          <a:p>
            <a:r>
              <a:rPr lang="en-GB" dirty="0" smtClean="0"/>
              <a:t>Is their business strategy deliberate or emergent?</a:t>
            </a:r>
          </a:p>
          <a:p>
            <a:r>
              <a:rPr lang="en-GB" dirty="0" smtClean="0"/>
              <a:t>Are the company adopting a high commitment or a low cost model in terms of their resourcing strategy?  Why do you say this?</a:t>
            </a:r>
          </a:p>
          <a:p>
            <a:endParaRPr lang="en-GB" dirty="0" smtClean="0"/>
          </a:p>
          <a:p>
            <a:endParaRPr lang="en-GB" dirty="0"/>
          </a:p>
        </p:txBody>
      </p:sp>
      <p:sp>
        <p:nvSpPr>
          <p:cNvPr id="2" name="Title 1"/>
          <p:cNvSpPr>
            <a:spLocks noGrp="1"/>
          </p:cNvSpPr>
          <p:nvPr>
            <p:ph type="title"/>
          </p:nvPr>
        </p:nvSpPr>
        <p:spPr/>
        <p:txBody>
          <a:bodyPr/>
          <a:lstStyle/>
          <a:p>
            <a:r>
              <a:rPr lang="en-GB" dirty="0" smtClean="0"/>
              <a:t>“On to a winner”</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b="1" dirty="0" smtClean="0"/>
              <a:t>Objective Methods</a:t>
            </a:r>
          </a:p>
          <a:p>
            <a:r>
              <a:rPr lang="en-GB" dirty="0" smtClean="0"/>
              <a:t>Statistical &amp; Mathematical Techniques</a:t>
            </a:r>
          </a:p>
          <a:p>
            <a:r>
              <a:rPr lang="en-GB" dirty="0" smtClean="0"/>
              <a:t>Time Trends, Ratio Analysis, Work Study</a:t>
            </a:r>
          </a:p>
          <a:p>
            <a:pPr>
              <a:buNone/>
            </a:pPr>
            <a:r>
              <a:rPr lang="en-GB" b="1" dirty="0" smtClean="0"/>
              <a:t>Subjective Methods</a:t>
            </a:r>
          </a:p>
          <a:p>
            <a:r>
              <a:rPr lang="en-GB" dirty="0" smtClean="0"/>
              <a:t>Managerial judgement, Delphi Technique</a:t>
            </a:r>
          </a:p>
          <a:p>
            <a:pPr>
              <a:buNone/>
            </a:pPr>
            <a:r>
              <a:rPr lang="en-GB" b="1" dirty="0" smtClean="0"/>
              <a:t>Budgets</a:t>
            </a:r>
          </a:p>
          <a:p>
            <a:r>
              <a:rPr lang="en-GB" dirty="0" smtClean="0"/>
              <a:t>What organisation can afford to spend</a:t>
            </a:r>
            <a:endParaRPr lang="en-GB" dirty="0"/>
          </a:p>
        </p:txBody>
      </p:sp>
      <p:sp>
        <p:nvSpPr>
          <p:cNvPr id="2" name="Title 1"/>
          <p:cNvSpPr>
            <a:spLocks noGrp="1"/>
          </p:cNvSpPr>
          <p:nvPr>
            <p:ph type="title"/>
          </p:nvPr>
        </p:nvSpPr>
        <p:spPr/>
        <p:txBody>
          <a:bodyPr>
            <a:normAutofit fontScale="90000"/>
          </a:bodyPr>
          <a:lstStyle/>
          <a:p>
            <a:r>
              <a:rPr lang="en-GB" dirty="0" smtClean="0"/>
              <a:t>Forecasting and Labour Turnover</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Activity</a:t>
            </a:r>
            <a:endParaRPr lang="en-GB" dirty="0"/>
          </a:p>
        </p:txBody>
      </p:sp>
      <p:sp>
        <p:nvSpPr>
          <p:cNvPr id="2" name="Title 1"/>
          <p:cNvSpPr>
            <a:spLocks noGrp="1"/>
          </p:cNvSpPr>
          <p:nvPr>
            <p:ph type="title"/>
          </p:nvPr>
        </p:nvSpPr>
        <p:spPr/>
        <p:txBody>
          <a:bodyPr/>
          <a:lstStyle/>
          <a:p>
            <a:r>
              <a:rPr lang="en-GB" dirty="0" smtClean="0"/>
              <a:t>Demand Forecasting</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Competitor behaviour</a:t>
            </a:r>
          </a:p>
          <a:p>
            <a:r>
              <a:rPr lang="en-GB" dirty="0" smtClean="0"/>
              <a:t>Location</a:t>
            </a:r>
          </a:p>
          <a:p>
            <a:r>
              <a:rPr lang="en-GB" dirty="0" smtClean="0"/>
              <a:t>Transport links</a:t>
            </a:r>
          </a:p>
          <a:p>
            <a:r>
              <a:rPr lang="en-GB" dirty="0" smtClean="0"/>
              <a:t>Economic cycle</a:t>
            </a:r>
          </a:p>
          <a:p>
            <a:r>
              <a:rPr lang="en-GB" dirty="0" smtClean="0"/>
              <a:t>Unemployment levels</a:t>
            </a:r>
          </a:p>
          <a:p>
            <a:r>
              <a:rPr lang="en-GB" dirty="0" smtClean="0"/>
              <a:t>Education output</a:t>
            </a:r>
          </a:p>
          <a:p>
            <a:r>
              <a:rPr lang="en-GB" dirty="0" smtClean="0"/>
              <a:t>legislation</a:t>
            </a:r>
          </a:p>
          <a:p>
            <a:endParaRPr lang="en-GB" dirty="0" smtClean="0"/>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What key factors are likely to affect the external supply of resources?</a:t>
            </a:r>
            <a:br>
              <a:rPr lang="en-GB"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Why does it matter?</a:t>
            </a:r>
            <a:endParaRPr lang="en-GB" dirty="0"/>
          </a:p>
        </p:txBody>
      </p:sp>
      <p:sp>
        <p:nvSpPr>
          <p:cNvPr id="2" name="Title 1"/>
          <p:cNvSpPr>
            <a:spLocks noGrp="1"/>
          </p:cNvSpPr>
          <p:nvPr>
            <p:ph type="title"/>
          </p:nvPr>
        </p:nvSpPr>
        <p:spPr/>
        <p:txBody>
          <a:bodyPr/>
          <a:lstStyle/>
          <a:p>
            <a:r>
              <a:rPr lang="en-GB" dirty="0" smtClean="0"/>
              <a:t>Analysing Labour Turnover</a:t>
            </a:r>
            <a:endParaRPr lang="en-GB" dirty="0"/>
          </a:p>
        </p:txBody>
      </p:sp>
      <p:pic>
        <p:nvPicPr>
          <p:cNvPr id="3074" name="Picture 2" descr="C:\Documents and Settings\bus-sm\Local Settings\Temporary Internet Files\Content.IE5\SDMRKHQR\MC900441902[1].wmf"/>
          <p:cNvPicPr>
            <a:picLocks noChangeAspect="1" noChangeArrowheads="1"/>
          </p:cNvPicPr>
          <p:nvPr/>
        </p:nvPicPr>
        <p:blipFill>
          <a:blip r:embed="rId3"/>
          <a:srcRect/>
          <a:stretch>
            <a:fillRect/>
          </a:stretch>
        </p:blipFill>
        <p:spPr bwMode="auto">
          <a:xfrm>
            <a:off x="3811587" y="2530475"/>
            <a:ext cx="1520825" cy="179705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Quantitative Methods</a:t>
            </a:r>
          </a:p>
          <a:p>
            <a:endParaRPr lang="en-GB" dirty="0" smtClean="0"/>
          </a:p>
          <a:p>
            <a:pPr>
              <a:buNone/>
            </a:pPr>
            <a:r>
              <a:rPr lang="en-GB" sz="2800" u="sng" dirty="0" smtClean="0"/>
              <a:t>Number of leavers in a specified period    </a:t>
            </a:r>
            <a:endParaRPr lang="en-GB" sz="2800" dirty="0" smtClean="0"/>
          </a:p>
          <a:p>
            <a:pPr>
              <a:buNone/>
            </a:pPr>
            <a:r>
              <a:rPr lang="en-GB" sz="2800" dirty="0" smtClean="0"/>
              <a:t>Average no of employees in same period</a:t>
            </a:r>
          </a:p>
          <a:p>
            <a:endParaRPr lang="en-GB" dirty="0" smtClean="0"/>
          </a:p>
          <a:p>
            <a:pPr>
              <a:buNone/>
            </a:pPr>
            <a:r>
              <a:rPr lang="en-GB" dirty="0" smtClean="0"/>
              <a:t>What are the advantages and disadvantages of using this method alone?</a:t>
            </a:r>
          </a:p>
        </p:txBody>
      </p:sp>
      <p:sp>
        <p:nvSpPr>
          <p:cNvPr id="2" name="Title 1"/>
          <p:cNvSpPr>
            <a:spLocks noGrp="1"/>
          </p:cNvSpPr>
          <p:nvPr>
            <p:ph type="title"/>
          </p:nvPr>
        </p:nvSpPr>
        <p:spPr/>
        <p:txBody>
          <a:bodyPr/>
          <a:lstStyle/>
          <a:p>
            <a:r>
              <a:rPr lang="en-GB" dirty="0" smtClean="0"/>
              <a:t>Measuring Labour Turnover</a:t>
            </a:r>
            <a:endParaRPr lang="en-GB" dirty="0"/>
          </a:p>
        </p:txBody>
      </p:sp>
      <p:sp>
        <p:nvSpPr>
          <p:cNvPr id="5" name="Rectangle 4"/>
          <p:cNvSpPr/>
          <p:nvPr/>
        </p:nvSpPr>
        <p:spPr>
          <a:xfrm>
            <a:off x="6876256" y="2852936"/>
            <a:ext cx="914400" cy="91440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smtClean="0"/>
              <a:t>X 100%</a:t>
            </a:r>
            <a:endParaRPr lang="en-GB" sz="24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51696" y="1418496"/>
          <a:ext cx="8229600" cy="4525963"/>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p:txBody>
          <a:bodyPr>
            <a:normAutofit fontScale="90000"/>
          </a:bodyPr>
          <a:lstStyle/>
          <a:p>
            <a:r>
              <a:rPr lang="en-GB" dirty="0" smtClean="0"/>
              <a:t>Qualitative Methods</a:t>
            </a:r>
            <a:br>
              <a:rPr lang="en-GB" dirty="0" smtClean="0"/>
            </a:br>
            <a:endParaRPr lang="en-GB" dirty="0"/>
          </a:p>
        </p:txBody>
      </p:sp>
      <p:sp>
        <p:nvSpPr>
          <p:cNvPr id="5" name="TextBox 4"/>
          <p:cNvSpPr txBox="1"/>
          <p:nvPr/>
        </p:nvSpPr>
        <p:spPr>
          <a:xfrm>
            <a:off x="2699792" y="1196752"/>
            <a:ext cx="4745851" cy="369332"/>
          </a:xfrm>
          <a:prstGeom prst="rect">
            <a:avLst/>
          </a:prstGeom>
          <a:noFill/>
        </p:spPr>
        <p:txBody>
          <a:bodyPr wrap="none" rtlCol="0">
            <a:spAutoFit/>
          </a:bodyPr>
          <a:lstStyle/>
          <a:p>
            <a:r>
              <a:rPr lang="en-GB" dirty="0" smtClean="0"/>
              <a:t>Methods used to investigate why people leave %</a:t>
            </a:r>
            <a:endParaRPr lang="en-GB" dirty="0"/>
          </a:p>
        </p:txBody>
      </p:sp>
      <p:sp>
        <p:nvSpPr>
          <p:cNvPr id="6" name="TextBox 5"/>
          <p:cNvSpPr txBox="1"/>
          <p:nvPr/>
        </p:nvSpPr>
        <p:spPr>
          <a:xfrm>
            <a:off x="323528" y="6165304"/>
            <a:ext cx="2340513" cy="369332"/>
          </a:xfrm>
          <a:prstGeom prst="rect">
            <a:avLst/>
          </a:prstGeom>
          <a:noFill/>
        </p:spPr>
        <p:txBody>
          <a:bodyPr wrap="none" rtlCol="0">
            <a:spAutoFit/>
          </a:bodyPr>
          <a:lstStyle/>
          <a:p>
            <a:r>
              <a:rPr lang="en-GB" dirty="0" smtClean="0"/>
              <a:t>Source: CIPD (2005:29)</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endParaRPr lang="en-GB" dirty="0"/>
          </a:p>
        </p:txBody>
      </p:sp>
      <p:sp>
        <p:nvSpPr>
          <p:cNvPr id="2" name="Title 1"/>
          <p:cNvSpPr>
            <a:spLocks noGrp="1"/>
          </p:cNvSpPr>
          <p:nvPr>
            <p:ph type="title"/>
          </p:nvPr>
        </p:nvSpPr>
        <p:spPr/>
        <p:txBody>
          <a:bodyPr/>
          <a:lstStyle/>
          <a:p>
            <a:r>
              <a:rPr lang="en-GB" dirty="0" smtClean="0"/>
              <a:t>Who does what?</a:t>
            </a:r>
            <a:endParaRPr lang="en-GB" dirty="0"/>
          </a:p>
        </p:txBody>
      </p:sp>
      <p:pic>
        <p:nvPicPr>
          <p:cNvPr id="1026" name="Picture 2" descr="C:\Documents and Settings\bus-sm\Local Settings\Temporary Internet Files\Content.IE5\W1Q3WPIN\MC900198745[1].wmf"/>
          <p:cNvPicPr>
            <a:picLocks noChangeAspect="1" noChangeArrowheads="1"/>
          </p:cNvPicPr>
          <p:nvPr/>
        </p:nvPicPr>
        <p:blipFill>
          <a:blip r:embed="rId3"/>
          <a:srcRect/>
          <a:stretch>
            <a:fillRect/>
          </a:stretch>
        </p:blipFill>
        <p:spPr bwMode="auto">
          <a:xfrm>
            <a:off x="3143240" y="2000240"/>
            <a:ext cx="2755190" cy="3769285"/>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solidFill>
            <a:schemeClr val="accent1"/>
          </a:solidFill>
        </p:spPr>
        <p:txBody>
          <a:bodyPr/>
          <a:lstStyle/>
          <a:p>
            <a:r>
              <a:rPr lang="en-GB" dirty="0" smtClean="0"/>
              <a:t>Challenges?</a:t>
            </a:r>
            <a:endParaRPr lang="en-GB" dirty="0"/>
          </a:p>
        </p:txBody>
      </p:sp>
      <p:sp>
        <p:nvSpPr>
          <p:cNvPr id="6" name="Content Placeholder 5"/>
          <p:cNvSpPr>
            <a:spLocks noGrp="1"/>
          </p:cNvSpPr>
          <p:nvPr>
            <p:ph sz="half" idx="2"/>
          </p:nvPr>
        </p:nvSpPr>
        <p:spPr>
          <a:solidFill>
            <a:schemeClr val="accent1"/>
          </a:solidFill>
        </p:spPr>
        <p:txBody>
          <a:bodyPr/>
          <a:lstStyle/>
          <a:p>
            <a:r>
              <a:rPr lang="en-GB" dirty="0" smtClean="0"/>
              <a:t>Enablers?</a:t>
            </a:r>
            <a:endParaRPr lang="en-GB" dirty="0"/>
          </a:p>
        </p:txBody>
      </p:sp>
      <p:sp>
        <p:nvSpPr>
          <p:cNvPr id="4" name="Title 3"/>
          <p:cNvSpPr>
            <a:spLocks noGrp="1"/>
          </p:cNvSpPr>
          <p:nvPr>
            <p:ph type="title"/>
          </p:nvPr>
        </p:nvSpPr>
        <p:spPr/>
        <p:txBody>
          <a:bodyPr/>
          <a:lstStyle/>
          <a:p>
            <a:r>
              <a:rPr lang="en-GB" dirty="0" smtClean="0"/>
              <a:t>Workforce Planning</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smtClean="0"/>
              <a:t>Whether or not HR is rated as successful is often judged by an organisations’ retention rates .</a:t>
            </a:r>
          </a:p>
          <a:p>
            <a:endParaRPr lang="en-GB" b="1" dirty="0" smtClean="0"/>
          </a:p>
          <a:p>
            <a:endParaRPr lang="en-GB" b="1" dirty="0" smtClean="0"/>
          </a:p>
          <a:p>
            <a:endParaRPr lang="en-GB" b="1" dirty="0" smtClean="0"/>
          </a:p>
          <a:p>
            <a:r>
              <a:rPr lang="en-GB" dirty="0" smtClean="0"/>
              <a:t>Split into groups – half outlining the reasons to support this statement, the other half to produce reasons for opposing it.</a:t>
            </a:r>
            <a:endParaRPr lang="en-GB" dirty="0"/>
          </a:p>
        </p:txBody>
      </p:sp>
      <p:sp>
        <p:nvSpPr>
          <p:cNvPr id="2" name="Title 1"/>
          <p:cNvSpPr>
            <a:spLocks noGrp="1"/>
          </p:cNvSpPr>
          <p:nvPr>
            <p:ph type="title"/>
          </p:nvPr>
        </p:nvSpPr>
        <p:spPr/>
        <p:txBody>
          <a:bodyPr/>
          <a:lstStyle/>
          <a:p>
            <a:r>
              <a:rPr lang="en-GB" dirty="0" smtClean="0"/>
              <a:t>Activity</a:t>
            </a:r>
            <a:endParaRPr lang="en-GB" dirty="0"/>
          </a:p>
        </p:txBody>
      </p:sp>
      <p:pic>
        <p:nvPicPr>
          <p:cNvPr id="2053" name="Picture 5" descr="C:\Documents and Settings\bus-sm\Local Settings\Temporary Internet Files\Content.IE5\KL2JC5AV\MC900446010[1].wmf"/>
          <p:cNvPicPr>
            <a:picLocks noChangeAspect="1" noChangeArrowheads="1"/>
          </p:cNvPicPr>
          <p:nvPr/>
        </p:nvPicPr>
        <p:blipFill>
          <a:blip r:embed="rId3"/>
          <a:srcRect/>
          <a:stretch>
            <a:fillRect/>
          </a:stretch>
        </p:blipFill>
        <p:spPr bwMode="auto">
          <a:xfrm>
            <a:off x="3643306" y="2928934"/>
            <a:ext cx="1772107" cy="1545336"/>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Identify the principles of effective workforce planning and tools used to carry it out</a:t>
            </a:r>
          </a:p>
          <a:p>
            <a:r>
              <a:rPr lang="en-GB" dirty="0" smtClean="0"/>
              <a:t>Consider factors which have an impact on workforce planning</a:t>
            </a:r>
          </a:p>
          <a:p>
            <a:r>
              <a:rPr lang="en-GB" dirty="0" smtClean="0"/>
              <a:t>Apply basic calculations used to support workforce planning</a:t>
            </a:r>
          </a:p>
          <a:p>
            <a:r>
              <a:rPr lang="en-GB" dirty="0" smtClean="0"/>
              <a:t>Critically evaluate the concept of using  labour turnover statistics to measure HR’s success.</a:t>
            </a:r>
          </a:p>
          <a:p>
            <a:endParaRPr lang="en-GB" dirty="0" smtClean="0"/>
          </a:p>
        </p:txBody>
      </p:sp>
      <p:sp>
        <p:nvSpPr>
          <p:cNvPr id="2" name="Title 1"/>
          <p:cNvSpPr>
            <a:spLocks noGrp="1"/>
          </p:cNvSpPr>
          <p:nvPr>
            <p:ph type="title"/>
          </p:nvPr>
        </p:nvSpPr>
        <p:spPr/>
        <p:txBody>
          <a:bodyPr/>
          <a:lstStyle/>
          <a:p>
            <a:r>
              <a:rPr lang="en-GB" dirty="0" smtClean="0"/>
              <a:t>Objectives</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We will cover......</a:t>
            </a:r>
          </a:p>
          <a:p>
            <a:r>
              <a:rPr lang="en-GB" dirty="0" smtClean="0"/>
              <a:t>What is meant by the term succession planning</a:t>
            </a:r>
          </a:p>
          <a:p>
            <a:r>
              <a:rPr lang="en-GB" dirty="0" smtClean="0"/>
              <a:t>Development of basic succession and career development plans</a:t>
            </a:r>
          </a:p>
          <a:p>
            <a:r>
              <a:rPr lang="en-GB" dirty="0" smtClean="0"/>
              <a:t>The ethical arguments for and against succession planning</a:t>
            </a:r>
          </a:p>
          <a:p>
            <a:r>
              <a:rPr lang="en-GB" dirty="0" smtClean="0"/>
              <a:t>Factors to consider when downsizing an organisation</a:t>
            </a:r>
          </a:p>
          <a:p>
            <a:endParaRPr lang="en-GB" dirty="0" smtClean="0"/>
          </a:p>
        </p:txBody>
      </p:sp>
      <p:sp>
        <p:nvSpPr>
          <p:cNvPr id="2" name="Title 1"/>
          <p:cNvSpPr>
            <a:spLocks noGrp="1"/>
          </p:cNvSpPr>
          <p:nvPr>
            <p:ph type="title"/>
          </p:nvPr>
        </p:nvSpPr>
        <p:spPr/>
        <p:txBody>
          <a:bodyPr>
            <a:normAutofit fontScale="90000"/>
          </a:bodyPr>
          <a:lstStyle/>
          <a:p>
            <a:r>
              <a:rPr lang="en-GB" dirty="0" smtClean="0"/>
              <a:t>Next session – workforce planning</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Explore how your organisation approaches succession planning.</a:t>
            </a:r>
            <a:endParaRPr lang="en-GB" dirty="0"/>
          </a:p>
        </p:txBody>
      </p:sp>
      <p:sp>
        <p:nvSpPr>
          <p:cNvPr id="3" name="Title 2"/>
          <p:cNvSpPr>
            <a:spLocks noGrp="1"/>
          </p:cNvSpPr>
          <p:nvPr>
            <p:ph type="title"/>
          </p:nvPr>
        </p:nvSpPr>
        <p:spPr/>
        <p:txBody>
          <a:bodyPr/>
          <a:lstStyle/>
          <a:p>
            <a:r>
              <a:rPr lang="en-GB" dirty="0" smtClean="0"/>
              <a:t>Preparation for next session</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267</TotalTime>
  <Words>1166</Words>
  <Application>Microsoft Office PowerPoint</Application>
  <PresentationFormat>On-screen Show (4:3)</PresentationFormat>
  <Paragraphs>184</Paragraphs>
  <Slides>25</Slides>
  <Notes>24</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Concourse</vt:lpstr>
      <vt:lpstr>Resourcing and Talent Planning</vt:lpstr>
      <vt:lpstr>What was covered last week?</vt:lpstr>
      <vt:lpstr>Follow up from last week</vt:lpstr>
      <vt:lpstr>Aim</vt:lpstr>
      <vt:lpstr>Objectives</vt:lpstr>
      <vt:lpstr>Workforce Planning</vt:lpstr>
      <vt:lpstr>What activities do you think take place under the umbrella of workforce planning?</vt:lpstr>
      <vt:lpstr>What are the aims of HRP?</vt:lpstr>
      <vt:lpstr>Drivers of workforce planning</vt:lpstr>
      <vt:lpstr>HRP – Contemporary Approach</vt:lpstr>
      <vt:lpstr>Components of HRP</vt:lpstr>
      <vt:lpstr>Components of HRP</vt:lpstr>
      <vt:lpstr>“On to a winner”</vt:lpstr>
      <vt:lpstr>Forecasting and Labour Turnover</vt:lpstr>
      <vt:lpstr>Demand Forecasting</vt:lpstr>
      <vt:lpstr> What key factors are likely to affect the external supply of resources? </vt:lpstr>
      <vt:lpstr>Analysing Labour Turnover</vt:lpstr>
      <vt:lpstr>Measuring Labour Turnover</vt:lpstr>
      <vt:lpstr>Qualitative Methods </vt:lpstr>
      <vt:lpstr>Who does what?</vt:lpstr>
      <vt:lpstr>Workforce Planning</vt:lpstr>
      <vt:lpstr>Activity</vt:lpstr>
      <vt:lpstr>Objectives</vt:lpstr>
      <vt:lpstr>Next session – workforce planning</vt:lpstr>
      <vt:lpstr>Preparation for next session</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Resourcing and Talent Planning</dc:title>
  <dc:creator>sam</dc:creator>
  <cp:lastModifiedBy>Samantha Morgan</cp:lastModifiedBy>
  <cp:revision>33</cp:revision>
  <dcterms:created xsi:type="dcterms:W3CDTF">2010-12-27T17:10:04Z</dcterms:created>
  <dcterms:modified xsi:type="dcterms:W3CDTF">2011-01-26T14:21:47Z</dcterms:modified>
</cp:coreProperties>
</file>