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76" r:id="rId11"/>
    <p:sldId id="266" r:id="rId12"/>
    <p:sldId id="277" r:id="rId13"/>
    <p:sldId id="267" r:id="rId14"/>
    <p:sldId id="293" r:id="rId15"/>
    <p:sldId id="268" r:id="rId16"/>
    <p:sldId id="269" r:id="rId17"/>
    <p:sldId id="270" r:id="rId18"/>
    <p:sldId id="271" r:id="rId19"/>
    <p:sldId id="283" r:id="rId20"/>
    <p:sldId id="274" r:id="rId21"/>
    <p:sldId id="275" r:id="rId2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7B450F-59FA-26B5-788B-7D8A6DD54D9F}" v="361" dt="2022-10-19T08:23:00.464"/>
    <p1510:client id="{63169C0D-2E95-9EB5-E739-D9BD402849C6}" v="730" dt="2022-10-14T14:23:23.516"/>
    <p1510:client id="{82E2EA31-1CFD-49C3-ACAE-8A52C4B5D827}" v="1256" dt="2022-10-13T11:19:54.012"/>
    <p1510:client id="{8F59D41F-78BC-0ACC-FD63-98D71B8F1C27}" v="393" dt="2022-10-18T11:14:38.495"/>
    <p1510:client id="{AD5FCA80-8625-95E7-00D6-4FA7F411184D}" v="139" dt="2022-10-14T19:38:01.196"/>
    <p1510:client id="{AD706E53-6318-D232-A310-952997189289}" v="3" dt="2022-10-19T14:14:55.800"/>
    <p1510:client id="{CE776451-3C5B-1F31-F6AD-0D7B6099471F}" v="3" dt="2022-10-15T19:01:23.8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3" d="100"/>
          <a:sy n="83" d="100"/>
        </p:scale>
        <p:origin x="54" y="5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sentencingcouncil.org.uk/going-to-court/" TargetMode="External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sentencingcouncil.org.uk/going-to-court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D6A0DC-A7EF-4580-B704-E8F123056659}" type="doc">
      <dgm:prSet loTypeId="urn:microsoft.com/office/officeart/2005/8/layout/chevron1" loCatId="process" qsTypeId="urn:microsoft.com/office/officeart/2005/8/quickstyle/simple4" qsCatId="simple" csTypeId="urn:microsoft.com/office/officeart/2005/8/colors/colorful1" csCatId="colorful" phldr="1"/>
      <dgm:spPr/>
    </dgm:pt>
    <dgm:pt modelId="{E094FA73-8FA8-4B72-8ECE-9FE229792262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Magistrates </a:t>
          </a:r>
          <a:endParaRPr lang="en-GB" dirty="0"/>
        </a:p>
      </dgm:t>
    </dgm:pt>
    <dgm:pt modelId="{B392D359-4E43-49B7-86EE-BE43C159DB33}" type="parTrans" cxnId="{1D9CBD03-F6C7-4DB0-B436-99B1A892CA06}">
      <dgm:prSet/>
      <dgm:spPr/>
    </dgm:pt>
    <dgm:pt modelId="{BA4C6B41-08A7-416D-83AB-7340CE8DBE07}" type="sibTrans" cxnId="{1D9CBD03-F6C7-4DB0-B436-99B1A892CA06}">
      <dgm:prSet/>
      <dgm:spPr/>
    </dgm:pt>
    <dgm:pt modelId="{CD541964-2EC0-476B-9003-A12FD65EE091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 Crown Court </a:t>
          </a:r>
          <a:endParaRPr lang="en-GB" dirty="0"/>
        </a:p>
      </dgm:t>
    </dgm:pt>
    <dgm:pt modelId="{33B8DD4D-ED66-4E6B-BB16-32B813A56AF3}" type="parTrans" cxnId="{EBBABF2F-9A48-4CA9-9221-7FC4EFC13AC0}">
      <dgm:prSet/>
      <dgm:spPr/>
    </dgm:pt>
    <dgm:pt modelId="{C17D620D-E0A4-476A-A276-8FC11BC4DA8E}" type="sibTrans" cxnId="{EBBABF2F-9A48-4CA9-9221-7FC4EFC13AC0}">
      <dgm:prSet/>
      <dgm:spPr/>
    </dgm:pt>
    <dgm:pt modelId="{50009C08-4E92-4439-9460-66FE85E0F8C1}" type="pres">
      <dgm:prSet presAssocID="{41D6A0DC-A7EF-4580-B704-E8F123056659}" presName="Name0" presStyleCnt="0">
        <dgm:presLayoutVars>
          <dgm:dir/>
          <dgm:animLvl val="lvl"/>
          <dgm:resizeHandles val="exact"/>
        </dgm:presLayoutVars>
      </dgm:prSet>
      <dgm:spPr/>
    </dgm:pt>
    <dgm:pt modelId="{750ADA65-117D-4736-B683-8279482AAEC6}" type="pres">
      <dgm:prSet presAssocID="{E094FA73-8FA8-4B72-8ECE-9FE229792262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1313E26B-103E-4036-9AFD-1802F7B69185}" type="pres">
      <dgm:prSet presAssocID="{BA4C6B41-08A7-416D-83AB-7340CE8DBE07}" presName="parTxOnlySpace" presStyleCnt="0"/>
      <dgm:spPr/>
    </dgm:pt>
    <dgm:pt modelId="{95DA7309-7BFB-47A6-9E0A-13E654909083}" type="pres">
      <dgm:prSet presAssocID="{CD541964-2EC0-476B-9003-A12FD65EE091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1D9CBD03-F6C7-4DB0-B436-99B1A892CA06}" srcId="{41D6A0DC-A7EF-4580-B704-E8F123056659}" destId="{E094FA73-8FA8-4B72-8ECE-9FE229792262}" srcOrd="0" destOrd="0" parTransId="{B392D359-4E43-49B7-86EE-BE43C159DB33}" sibTransId="{BA4C6B41-08A7-416D-83AB-7340CE8DBE07}"/>
    <dgm:cxn modelId="{265C5B28-8CEA-4B6C-9FB5-BE9373536844}" type="presOf" srcId="{41D6A0DC-A7EF-4580-B704-E8F123056659}" destId="{50009C08-4E92-4439-9460-66FE85E0F8C1}" srcOrd="0" destOrd="0" presId="urn:microsoft.com/office/officeart/2005/8/layout/chevron1"/>
    <dgm:cxn modelId="{EBBABF2F-9A48-4CA9-9221-7FC4EFC13AC0}" srcId="{41D6A0DC-A7EF-4580-B704-E8F123056659}" destId="{CD541964-2EC0-476B-9003-A12FD65EE091}" srcOrd="1" destOrd="0" parTransId="{33B8DD4D-ED66-4E6B-BB16-32B813A56AF3}" sibTransId="{C17D620D-E0A4-476A-A276-8FC11BC4DA8E}"/>
    <dgm:cxn modelId="{1178E599-65D5-4B42-9C3D-DFAF01211728}" type="presOf" srcId="{CD541964-2EC0-476B-9003-A12FD65EE091}" destId="{95DA7309-7BFB-47A6-9E0A-13E654909083}" srcOrd="0" destOrd="0" presId="urn:microsoft.com/office/officeart/2005/8/layout/chevron1"/>
    <dgm:cxn modelId="{DFFB27D5-967C-4E53-B726-4D695068EC3B}" type="presOf" srcId="{E094FA73-8FA8-4B72-8ECE-9FE229792262}" destId="{750ADA65-117D-4736-B683-8279482AAEC6}" srcOrd="0" destOrd="0" presId="urn:microsoft.com/office/officeart/2005/8/layout/chevron1"/>
    <dgm:cxn modelId="{FBE22A9A-5527-4F39-B655-10AB910EFFBF}" type="presParOf" srcId="{50009C08-4E92-4439-9460-66FE85E0F8C1}" destId="{750ADA65-117D-4736-B683-8279482AAEC6}" srcOrd="0" destOrd="0" presId="urn:microsoft.com/office/officeart/2005/8/layout/chevron1"/>
    <dgm:cxn modelId="{130684F5-4290-44F1-8C74-0264383DBA3F}" type="presParOf" srcId="{50009C08-4E92-4439-9460-66FE85E0F8C1}" destId="{1313E26B-103E-4036-9AFD-1802F7B69185}" srcOrd="1" destOrd="0" presId="urn:microsoft.com/office/officeart/2005/8/layout/chevron1"/>
    <dgm:cxn modelId="{570DD66C-55BC-490C-88F4-0FDFEF7D7657}" type="presParOf" srcId="{50009C08-4E92-4439-9460-66FE85E0F8C1}" destId="{95DA7309-7BFB-47A6-9E0A-13E65490908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7BCA8A-64B9-4E92-ACAC-80DA3CECE130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C9DE0E4-8111-45C8-963B-77D11063F9BD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 Summary </a:t>
          </a:r>
          <a:endParaRPr lang="en-GB" dirty="0"/>
        </a:p>
      </dgm:t>
    </dgm:pt>
    <dgm:pt modelId="{5DB1697B-C63C-49B8-AD7D-48D365CF6057}" type="parTrans" cxnId="{20005CB1-4D76-485B-9167-2403FE9C0012}">
      <dgm:prSet/>
      <dgm:spPr/>
      <dgm:t>
        <a:bodyPr/>
        <a:lstStyle/>
        <a:p>
          <a:endParaRPr lang="en-GB"/>
        </a:p>
      </dgm:t>
    </dgm:pt>
    <dgm:pt modelId="{533864E3-4580-4A5F-9C21-9876D1EB23F8}" type="sibTrans" cxnId="{20005CB1-4D76-485B-9167-2403FE9C0012}">
      <dgm:prSet/>
      <dgm:spPr/>
      <dgm:t>
        <a:bodyPr/>
        <a:lstStyle/>
        <a:p>
          <a:endParaRPr lang="en-GB"/>
        </a:p>
      </dgm:t>
    </dgm:pt>
    <dgm:pt modelId="{4E861945-9797-4ECC-95E0-2C1A122DF904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Less serious</a:t>
          </a:r>
          <a:endParaRPr lang="en-GB" dirty="0"/>
        </a:p>
      </dgm:t>
    </dgm:pt>
    <dgm:pt modelId="{95D20D14-9E75-4CEA-AE7B-4372697F2905}" type="parTrans" cxnId="{308595E4-D382-4E57-8285-5E992CB29050}">
      <dgm:prSet/>
      <dgm:spPr/>
      <dgm:t>
        <a:bodyPr/>
        <a:lstStyle/>
        <a:p>
          <a:endParaRPr lang="en-GB"/>
        </a:p>
      </dgm:t>
    </dgm:pt>
    <dgm:pt modelId="{BAEDFB0C-BD77-43AF-8765-6D3D1E5010ED}" type="sibTrans" cxnId="{308595E4-D382-4E57-8285-5E992CB29050}">
      <dgm:prSet/>
      <dgm:spPr/>
      <dgm:t>
        <a:bodyPr/>
        <a:lstStyle/>
        <a:p>
          <a:endParaRPr lang="en-GB"/>
        </a:p>
      </dgm:t>
    </dgm:pt>
    <dgm:pt modelId="{B456DE86-ADA4-4D3D-9224-761DC8C54169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Always magistrates </a:t>
          </a:r>
          <a:endParaRPr lang="en-GB" dirty="0"/>
        </a:p>
      </dgm:t>
    </dgm:pt>
    <dgm:pt modelId="{DABBA6CF-6541-47BE-BCD0-C4CF0FFE3C3B}" type="parTrans" cxnId="{00B261D3-9B3D-4362-A978-31854A3E60CC}">
      <dgm:prSet/>
      <dgm:spPr/>
      <dgm:t>
        <a:bodyPr/>
        <a:lstStyle/>
        <a:p>
          <a:endParaRPr lang="en-GB"/>
        </a:p>
      </dgm:t>
    </dgm:pt>
    <dgm:pt modelId="{8805FD35-B749-47B8-93E5-C4353B0D8006}" type="sibTrans" cxnId="{00B261D3-9B3D-4362-A978-31854A3E60CC}">
      <dgm:prSet/>
      <dgm:spPr/>
      <dgm:t>
        <a:bodyPr/>
        <a:lstStyle/>
        <a:p>
          <a:endParaRPr lang="en-GB"/>
        </a:p>
      </dgm:t>
    </dgm:pt>
    <dgm:pt modelId="{E583E6AC-E7C2-41C1-A0B5-C18766CD2395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Either way offences</a:t>
          </a:r>
          <a:endParaRPr lang="en-GB" dirty="0"/>
        </a:p>
      </dgm:t>
    </dgm:pt>
    <dgm:pt modelId="{F5FF0AAD-EB71-4B37-AEB7-152B98E96506}" type="parTrans" cxnId="{FC51FE94-5A15-43D1-A7C2-7F26EED923EB}">
      <dgm:prSet/>
      <dgm:spPr/>
      <dgm:t>
        <a:bodyPr/>
        <a:lstStyle/>
        <a:p>
          <a:endParaRPr lang="en-GB"/>
        </a:p>
      </dgm:t>
    </dgm:pt>
    <dgm:pt modelId="{BCA750AB-C33A-416F-B3F8-CC7739B244A6}" type="sibTrans" cxnId="{FC51FE94-5A15-43D1-A7C2-7F26EED923EB}">
      <dgm:prSet/>
      <dgm:spPr/>
      <dgm:t>
        <a:bodyPr/>
        <a:lstStyle/>
        <a:p>
          <a:endParaRPr lang="en-GB"/>
        </a:p>
      </dgm:t>
    </dgm:pt>
    <dgm:pt modelId="{907A826C-9C02-4A37-8070-5CDBE3160B2B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Intermediate </a:t>
          </a:r>
          <a:endParaRPr lang="en-GB" dirty="0"/>
        </a:p>
      </dgm:t>
    </dgm:pt>
    <dgm:pt modelId="{859E5101-1A11-46BF-967B-27CC4171A4AD}" type="parTrans" cxnId="{9F1F4389-FF98-45F1-84A0-E6E886150719}">
      <dgm:prSet/>
      <dgm:spPr/>
      <dgm:t>
        <a:bodyPr/>
        <a:lstStyle/>
        <a:p>
          <a:endParaRPr lang="en-GB"/>
        </a:p>
      </dgm:t>
    </dgm:pt>
    <dgm:pt modelId="{72859E24-0691-4590-9EFC-D3C561216C99}" type="sibTrans" cxnId="{9F1F4389-FF98-45F1-84A0-E6E886150719}">
      <dgm:prSet/>
      <dgm:spPr/>
      <dgm:t>
        <a:bodyPr/>
        <a:lstStyle/>
        <a:p>
          <a:endParaRPr lang="en-GB"/>
        </a:p>
      </dgm:t>
    </dgm:pt>
    <dgm:pt modelId="{C70EE337-8222-48FC-8D33-9412C866495F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Can be heard in either court</a:t>
          </a:r>
          <a:endParaRPr lang="en-GB" dirty="0"/>
        </a:p>
      </dgm:t>
    </dgm:pt>
    <dgm:pt modelId="{F412951E-C36F-47DA-B9C0-8E80A1937606}" type="parTrans" cxnId="{C18749AA-75DC-431C-A2BD-E1A0C42C9E9B}">
      <dgm:prSet/>
      <dgm:spPr/>
      <dgm:t>
        <a:bodyPr/>
        <a:lstStyle/>
        <a:p>
          <a:endParaRPr lang="en-GB"/>
        </a:p>
      </dgm:t>
    </dgm:pt>
    <dgm:pt modelId="{F5B68A4D-77D4-48D5-B962-BC106478E270}" type="sibTrans" cxnId="{C18749AA-75DC-431C-A2BD-E1A0C42C9E9B}">
      <dgm:prSet/>
      <dgm:spPr/>
      <dgm:t>
        <a:bodyPr/>
        <a:lstStyle/>
        <a:p>
          <a:endParaRPr lang="en-GB"/>
        </a:p>
      </dgm:t>
    </dgm:pt>
    <dgm:pt modelId="{896D29DC-62DC-428E-A8D1-A3F2D41600D4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Indictable </a:t>
          </a:r>
          <a:endParaRPr lang="en-GB" dirty="0"/>
        </a:p>
      </dgm:t>
    </dgm:pt>
    <dgm:pt modelId="{1B7669D6-EDFD-49F8-A1E5-C5181A53C436}" type="parTrans" cxnId="{8DF957DE-BE7A-4F4A-9793-B02FF9D3AF1A}">
      <dgm:prSet/>
      <dgm:spPr/>
      <dgm:t>
        <a:bodyPr/>
        <a:lstStyle/>
        <a:p>
          <a:endParaRPr lang="en-GB"/>
        </a:p>
      </dgm:t>
    </dgm:pt>
    <dgm:pt modelId="{99384223-65EB-49FD-9799-8785AE1089A9}" type="sibTrans" cxnId="{8DF957DE-BE7A-4F4A-9793-B02FF9D3AF1A}">
      <dgm:prSet/>
      <dgm:spPr/>
      <dgm:t>
        <a:bodyPr/>
        <a:lstStyle/>
        <a:p>
          <a:endParaRPr lang="en-GB"/>
        </a:p>
      </dgm:t>
    </dgm:pt>
    <dgm:pt modelId="{9DEA7230-6363-430F-96BF-4FF46F893951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Serious </a:t>
          </a:r>
          <a:endParaRPr lang="en-GB" dirty="0"/>
        </a:p>
      </dgm:t>
    </dgm:pt>
    <dgm:pt modelId="{0EBA5E91-9CF9-4298-B7A1-BCB4497110C5}" type="parTrans" cxnId="{08E80EA3-CC54-41CF-933F-F33EC34F856E}">
      <dgm:prSet/>
      <dgm:spPr/>
      <dgm:t>
        <a:bodyPr/>
        <a:lstStyle/>
        <a:p>
          <a:endParaRPr lang="en-GB"/>
        </a:p>
      </dgm:t>
    </dgm:pt>
    <dgm:pt modelId="{B0F5E163-B2D6-40AA-9B58-7E4337D5250A}" type="sibTrans" cxnId="{08E80EA3-CC54-41CF-933F-F33EC34F856E}">
      <dgm:prSet/>
      <dgm:spPr/>
      <dgm:t>
        <a:bodyPr/>
        <a:lstStyle/>
        <a:p>
          <a:endParaRPr lang="en-GB"/>
        </a:p>
      </dgm:t>
    </dgm:pt>
    <dgm:pt modelId="{C00A7986-A2B5-462C-9B1D-2AB20CF1C390}">
      <dgm:prSet phldrT="[Text]" phldr="0"/>
      <dgm:spPr/>
      <dgm:t>
        <a:bodyPr/>
        <a:lstStyle/>
        <a:p>
          <a:pPr rtl="0"/>
          <a:r>
            <a:rPr lang="en-GB" dirty="0">
              <a:latin typeface="Gill Sans MT" panose="02040603050505030304"/>
            </a:rPr>
            <a:t>First Magistrates, then Crown Court</a:t>
          </a:r>
          <a:endParaRPr lang="en-GB" dirty="0"/>
        </a:p>
      </dgm:t>
    </dgm:pt>
    <dgm:pt modelId="{6AE3828D-2B34-4CAF-B739-0C65A6EF984B}" type="parTrans" cxnId="{54C2604D-1737-4512-8031-77653FA260ED}">
      <dgm:prSet/>
      <dgm:spPr/>
      <dgm:t>
        <a:bodyPr/>
        <a:lstStyle/>
        <a:p>
          <a:endParaRPr lang="en-GB"/>
        </a:p>
      </dgm:t>
    </dgm:pt>
    <dgm:pt modelId="{E3E3877D-FA7E-4A91-96AD-F60707F2D196}" type="sibTrans" cxnId="{54C2604D-1737-4512-8031-77653FA260ED}">
      <dgm:prSet/>
      <dgm:spPr/>
      <dgm:t>
        <a:bodyPr/>
        <a:lstStyle/>
        <a:p>
          <a:endParaRPr lang="en-GB"/>
        </a:p>
      </dgm:t>
    </dgm:pt>
    <dgm:pt modelId="{BA9E148E-831E-45C6-9848-CBD7D80A8591}" type="pres">
      <dgm:prSet presAssocID="{9B7BCA8A-64B9-4E92-ACAC-80DA3CECE13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8E8C957A-FE2D-4600-AA87-ECB8E04472F7}" type="pres">
      <dgm:prSet presAssocID="{7C9DE0E4-8111-45C8-963B-77D11063F9BD}" presName="horFlow" presStyleCnt="0"/>
      <dgm:spPr/>
    </dgm:pt>
    <dgm:pt modelId="{B5DB3BAE-A26E-41F6-9AE8-256D53110579}" type="pres">
      <dgm:prSet presAssocID="{7C9DE0E4-8111-45C8-963B-77D11063F9BD}" presName="bigChev" presStyleLbl="node1" presStyleIdx="0" presStyleCnt="3"/>
      <dgm:spPr/>
    </dgm:pt>
    <dgm:pt modelId="{3F7D0CAD-2C0E-44CC-96FC-B49DD9B2BED5}" type="pres">
      <dgm:prSet presAssocID="{95D20D14-9E75-4CEA-AE7B-4372697F2905}" presName="parTrans" presStyleCnt="0"/>
      <dgm:spPr/>
    </dgm:pt>
    <dgm:pt modelId="{A9D42E61-2651-45E8-B340-A3F86F82424C}" type="pres">
      <dgm:prSet presAssocID="{4E861945-9797-4ECC-95E0-2C1A122DF904}" presName="node" presStyleLbl="alignAccFollowNode1" presStyleIdx="0" presStyleCnt="6">
        <dgm:presLayoutVars>
          <dgm:bulletEnabled val="1"/>
        </dgm:presLayoutVars>
      </dgm:prSet>
      <dgm:spPr/>
    </dgm:pt>
    <dgm:pt modelId="{0C0DCA0E-E965-4F11-BA75-84606F24B31D}" type="pres">
      <dgm:prSet presAssocID="{BAEDFB0C-BD77-43AF-8765-6D3D1E5010ED}" presName="sibTrans" presStyleCnt="0"/>
      <dgm:spPr/>
    </dgm:pt>
    <dgm:pt modelId="{C96D12BB-D026-4333-BB4D-34B3B93154E2}" type="pres">
      <dgm:prSet presAssocID="{B456DE86-ADA4-4D3D-9224-761DC8C54169}" presName="node" presStyleLbl="alignAccFollowNode1" presStyleIdx="1" presStyleCnt="6">
        <dgm:presLayoutVars>
          <dgm:bulletEnabled val="1"/>
        </dgm:presLayoutVars>
      </dgm:prSet>
      <dgm:spPr/>
    </dgm:pt>
    <dgm:pt modelId="{7E26852A-F6B5-497C-BB3F-7AFC93BBA886}" type="pres">
      <dgm:prSet presAssocID="{7C9DE0E4-8111-45C8-963B-77D11063F9BD}" presName="vSp" presStyleCnt="0"/>
      <dgm:spPr/>
    </dgm:pt>
    <dgm:pt modelId="{1C9F1BF5-622B-435A-B126-C7737D8DDF63}" type="pres">
      <dgm:prSet presAssocID="{E583E6AC-E7C2-41C1-A0B5-C18766CD2395}" presName="horFlow" presStyleCnt="0"/>
      <dgm:spPr/>
    </dgm:pt>
    <dgm:pt modelId="{4C46FB35-5C7D-4618-A788-54607C8A9E78}" type="pres">
      <dgm:prSet presAssocID="{E583E6AC-E7C2-41C1-A0B5-C18766CD2395}" presName="bigChev" presStyleLbl="node1" presStyleIdx="1" presStyleCnt="3"/>
      <dgm:spPr/>
    </dgm:pt>
    <dgm:pt modelId="{548D96D0-461B-4F31-A999-E62EC82E2433}" type="pres">
      <dgm:prSet presAssocID="{859E5101-1A11-46BF-967B-27CC4171A4AD}" presName="parTrans" presStyleCnt="0"/>
      <dgm:spPr/>
    </dgm:pt>
    <dgm:pt modelId="{FF55E589-6A06-4F7A-8801-69CFFE2CE6EC}" type="pres">
      <dgm:prSet presAssocID="{907A826C-9C02-4A37-8070-5CDBE3160B2B}" presName="node" presStyleLbl="alignAccFollowNode1" presStyleIdx="2" presStyleCnt="6">
        <dgm:presLayoutVars>
          <dgm:bulletEnabled val="1"/>
        </dgm:presLayoutVars>
      </dgm:prSet>
      <dgm:spPr/>
    </dgm:pt>
    <dgm:pt modelId="{75E89A4E-2639-4E31-B544-EE3C23CC42BA}" type="pres">
      <dgm:prSet presAssocID="{72859E24-0691-4590-9EFC-D3C561216C99}" presName="sibTrans" presStyleCnt="0"/>
      <dgm:spPr/>
    </dgm:pt>
    <dgm:pt modelId="{CFF3E1F1-0BDE-4EF4-ABDD-87A64C4D75EC}" type="pres">
      <dgm:prSet presAssocID="{C70EE337-8222-48FC-8D33-9412C866495F}" presName="node" presStyleLbl="alignAccFollowNode1" presStyleIdx="3" presStyleCnt="6">
        <dgm:presLayoutVars>
          <dgm:bulletEnabled val="1"/>
        </dgm:presLayoutVars>
      </dgm:prSet>
      <dgm:spPr/>
    </dgm:pt>
    <dgm:pt modelId="{48E57AF5-6ACE-47DB-A901-36168A9409FA}" type="pres">
      <dgm:prSet presAssocID="{E583E6AC-E7C2-41C1-A0B5-C18766CD2395}" presName="vSp" presStyleCnt="0"/>
      <dgm:spPr/>
    </dgm:pt>
    <dgm:pt modelId="{6862AD6C-56C8-423B-8579-7540FA7D4EDA}" type="pres">
      <dgm:prSet presAssocID="{896D29DC-62DC-428E-A8D1-A3F2D41600D4}" presName="horFlow" presStyleCnt="0"/>
      <dgm:spPr/>
    </dgm:pt>
    <dgm:pt modelId="{0D7F7162-1395-4D52-A15C-739129272D9B}" type="pres">
      <dgm:prSet presAssocID="{896D29DC-62DC-428E-A8D1-A3F2D41600D4}" presName="bigChev" presStyleLbl="node1" presStyleIdx="2" presStyleCnt="3"/>
      <dgm:spPr/>
    </dgm:pt>
    <dgm:pt modelId="{1B1A6531-FFD0-443E-B5C0-0E54482DBEB7}" type="pres">
      <dgm:prSet presAssocID="{0EBA5E91-9CF9-4298-B7A1-BCB4497110C5}" presName="parTrans" presStyleCnt="0"/>
      <dgm:spPr/>
    </dgm:pt>
    <dgm:pt modelId="{454A00C3-41FF-48B3-BF14-E3614014C1F4}" type="pres">
      <dgm:prSet presAssocID="{9DEA7230-6363-430F-96BF-4FF46F893951}" presName="node" presStyleLbl="alignAccFollowNode1" presStyleIdx="4" presStyleCnt="6">
        <dgm:presLayoutVars>
          <dgm:bulletEnabled val="1"/>
        </dgm:presLayoutVars>
      </dgm:prSet>
      <dgm:spPr/>
    </dgm:pt>
    <dgm:pt modelId="{32AAA9BF-3281-4B5E-9232-DE6329D82455}" type="pres">
      <dgm:prSet presAssocID="{B0F5E163-B2D6-40AA-9B58-7E4337D5250A}" presName="sibTrans" presStyleCnt="0"/>
      <dgm:spPr/>
    </dgm:pt>
    <dgm:pt modelId="{9686B368-1B29-4C8C-996D-C98F3BF60E8D}" type="pres">
      <dgm:prSet presAssocID="{C00A7986-A2B5-462C-9B1D-2AB20CF1C390}" presName="node" presStyleLbl="alignAccFollowNode1" presStyleIdx="5" presStyleCnt="6">
        <dgm:presLayoutVars>
          <dgm:bulletEnabled val="1"/>
        </dgm:presLayoutVars>
      </dgm:prSet>
      <dgm:spPr/>
    </dgm:pt>
  </dgm:ptLst>
  <dgm:cxnLst>
    <dgm:cxn modelId="{9AC6E110-134B-46B4-A12D-BD5017AC5471}" type="presOf" srcId="{4E861945-9797-4ECC-95E0-2C1A122DF904}" destId="{A9D42E61-2651-45E8-B340-A3F86F82424C}" srcOrd="0" destOrd="0" presId="urn:microsoft.com/office/officeart/2005/8/layout/lProcess3"/>
    <dgm:cxn modelId="{784B4D13-D9EE-478E-80C0-46191A5B6B62}" type="presOf" srcId="{9B7BCA8A-64B9-4E92-ACAC-80DA3CECE130}" destId="{BA9E148E-831E-45C6-9848-CBD7D80A8591}" srcOrd="0" destOrd="0" presId="urn:microsoft.com/office/officeart/2005/8/layout/lProcess3"/>
    <dgm:cxn modelId="{7D3E1167-CB3A-4C55-9262-D87C8018CA22}" type="presOf" srcId="{E583E6AC-E7C2-41C1-A0B5-C18766CD2395}" destId="{4C46FB35-5C7D-4618-A788-54607C8A9E78}" srcOrd="0" destOrd="0" presId="urn:microsoft.com/office/officeart/2005/8/layout/lProcess3"/>
    <dgm:cxn modelId="{54C2604D-1737-4512-8031-77653FA260ED}" srcId="{896D29DC-62DC-428E-A8D1-A3F2D41600D4}" destId="{C00A7986-A2B5-462C-9B1D-2AB20CF1C390}" srcOrd="1" destOrd="0" parTransId="{6AE3828D-2B34-4CAF-B739-0C65A6EF984B}" sibTransId="{E3E3877D-FA7E-4A91-96AD-F60707F2D196}"/>
    <dgm:cxn modelId="{2B94814D-D2E4-4D65-B6D3-A74F39240C8A}" type="presOf" srcId="{C70EE337-8222-48FC-8D33-9412C866495F}" destId="{CFF3E1F1-0BDE-4EF4-ABDD-87A64C4D75EC}" srcOrd="0" destOrd="0" presId="urn:microsoft.com/office/officeart/2005/8/layout/lProcess3"/>
    <dgm:cxn modelId="{A1E50A51-E253-46D4-9C71-64F4847CF58B}" type="presOf" srcId="{896D29DC-62DC-428E-A8D1-A3F2D41600D4}" destId="{0D7F7162-1395-4D52-A15C-739129272D9B}" srcOrd="0" destOrd="0" presId="urn:microsoft.com/office/officeart/2005/8/layout/lProcess3"/>
    <dgm:cxn modelId="{85041E54-FD74-4276-9871-BE2107D02284}" type="presOf" srcId="{9DEA7230-6363-430F-96BF-4FF46F893951}" destId="{454A00C3-41FF-48B3-BF14-E3614014C1F4}" srcOrd="0" destOrd="0" presId="urn:microsoft.com/office/officeart/2005/8/layout/lProcess3"/>
    <dgm:cxn modelId="{2F867356-811C-4FA9-845C-36E3A377CC3A}" type="presOf" srcId="{907A826C-9C02-4A37-8070-5CDBE3160B2B}" destId="{FF55E589-6A06-4F7A-8801-69CFFE2CE6EC}" srcOrd="0" destOrd="0" presId="urn:microsoft.com/office/officeart/2005/8/layout/lProcess3"/>
    <dgm:cxn modelId="{9F1F4389-FF98-45F1-84A0-E6E886150719}" srcId="{E583E6AC-E7C2-41C1-A0B5-C18766CD2395}" destId="{907A826C-9C02-4A37-8070-5CDBE3160B2B}" srcOrd="0" destOrd="0" parTransId="{859E5101-1A11-46BF-967B-27CC4171A4AD}" sibTransId="{72859E24-0691-4590-9EFC-D3C561216C99}"/>
    <dgm:cxn modelId="{47F6418C-231B-4ED6-A343-194269C07843}" type="presOf" srcId="{B456DE86-ADA4-4D3D-9224-761DC8C54169}" destId="{C96D12BB-D026-4333-BB4D-34B3B93154E2}" srcOrd="0" destOrd="0" presId="urn:microsoft.com/office/officeart/2005/8/layout/lProcess3"/>
    <dgm:cxn modelId="{FC51FE94-5A15-43D1-A7C2-7F26EED923EB}" srcId="{9B7BCA8A-64B9-4E92-ACAC-80DA3CECE130}" destId="{E583E6AC-E7C2-41C1-A0B5-C18766CD2395}" srcOrd="1" destOrd="0" parTransId="{F5FF0AAD-EB71-4B37-AEB7-152B98E96506}" sibTransId="{BCA750AB-C33A-416F-B3F8-CC7739B244A6}"/>
    <dgm:cxn modelId="{AFE937A1-67F0-4023-BB54-1BCBDB33489F}" type="presOf" srcId="{7C9DE0E4-8111-45C8-963B-77D11063F9BD}" destId="{B5DB3BAE-A26E-41F6-9AE8-256D53110579}" srcOrd="0" destOrd="0" presId="urn:microsoft.com/office/officeart/2005/8/layout/lProcess3"/>
    <dgm:cxn modelId="{08E80EA3-CC54-41CF-933F-F33EC34F856E}" srcId="{896D29DC-62DC-428E-A8D1-A3F2D41600D4}" destId="{9DEA7230-6363-430F-96BF-4FF46F893951}" srcOrd="0" destOrd="0" parTransId="{0EBA5E91-9CF9-4298-B7A1-BCB4497110C5}" sibTransId="{B0F5E163-B2D6-40AA-9B58-7E4337D5250A}"/>
    <dgm:cxn modelId="{C18749AA-75DC-431C-A2BD-E1A0C42C9E9B}" srcId="{E583E6AC-E7C2-41C1-A0B5-C18766CD2395}" destId="{C70EE337-8222-48FC-8D33-9412C866495F}" srcOrd="1" destOrd="0" parTransId="{F412951E-C36F-47DA-B9C0-8E80A1937606}" sibTransId="{F5B68A4D-77D4-48D5-B962-BC106478E270}"/>
    <dgm:cxn modelId="{20005CB1-4D76-485B-9167-2403FE9C0012}" srcId="{9B7BCA8A-64B9-4E92-ACAC-80DA3CECE130}" destId="{7C9DE0E4-8111-45C8-963B-77D11063F9BD}" srcOrd="0" destOrd="0" parTransId="{5DB1697B-C63C-49B8-AD7D-48D365CF6057}" sibTransId="{533864E3-4580-4A5F-9C21-9876D1EB23F8}"/>
    <dgm:cxn modelId="{D61734B2-B5CB-4FDD-AD6B-9F5AC7704E96}" type="presOf" srcId="{C00A7986-A2B5-462C-9B1D-2AB20CF1C390}" destId="{9686B368-1B29-4C8C-996D-C98F3BF60E8D}" srcOrd="0" destOrd="0" presId="urn:microsoft.com/office/officeart/2005/8/layout/lProcess3"/>
    <dgm:cxn modelId="{00B261D3-9B3D-4362-A978-31854A3E60CC}" srcId="{7C9DE0E4-8111-45C8-963B-77D11063F9BD}" destId="{B456DE86-ADA4-4D3D-9224-761DC8C54169}" srcOrd="1" destOrd="0" parTransId="{DABBA6CF-6541-47BE-BCD0-C4CF0FFE3C3B}" sibTransId="{8805FD35-B749-47B8-93E5-C4353B0D8006}"/>
    <dgm:cxn modelId="{8DF957DE-BE7A-4F4A-9793-B02FF9D3AF1A}" srcId="{9B7BCA8A-64B9-4E92-ACAC-80DA3CECE130}" destId="{896D29DC-62DC-428E-A8D1-A3F2D41600D4}" srcOrd="2" destOrd="0" parTransId="{1B7669D6-EDFD-49F8-A1E5-C5181A53C436}" sibTransId="{99384223-65EB-49FD-9799-8785AE1089A9}"/>
    <dgm:cxn modelId="{308595E4-D382-4E57-8285-5E992CB29050}" srcId="{7C9DE0E4-8111-45C8-963B-77D11063F9BD}" destId="{4E861945-9797-4ECC-95E0-2C1A122DF904}" srcOrd="0" destOrd="0" parTransId="{95D20D14-9E75-4CEA-AE7B-4372697F2905}" sibTransId="{BAEDFB0C-BD77-43AF-8765-6D3D1E5010ED}"/>
    <dgm:cxn modelId="{A717CDA4-5ECE-4B29-997A-F657D610D2A6}" type="presParOf" srcId="{BA9E148E-831E-45C6-9848-CBD7D80A8591}" destId="{8E8C957A-FE2D-4600-AA87-ECB8E04472F7}" srcOrd="0" destOrd="0" presId="urn:microsoft.com/office/officeart/2005/8/layout/lProcess3"/>
    <dgm:cxn modelId="{7F871DF9-2CFD-4E31-B1BA-C30FB535583E}" type="presParOf" srcId="{8E8C957A-FE2D-4600-AA87-ECB8E04472F7}" destId="{B5DB3BAE-A26E-41F6-9AE8-256D53110579}" srcOrd="0" destOrd="0" presId="urn:microsoft.com/office/officeart/2005/8/layout/lProcess3"/>
    <dgm:cxn modelId="{B731723B-0748-48FF-92B0-8D04152D76CA}" type="presParOf" srcId="{8E8C957A-FE2D-4600-AA87-ECB8E04472F7}" destId="{3F7D0CAD-2C0E-44CC-96FC-B49DD9B2BED5}" srcOrd="1" destOrd="0" presId="urn:microsoft.com/office/officeart/2005/8/layout/lProcess3"/>
    <dgm:cxn modelId="{D77CD6E3-291D-4DFB-BE62-C432B004CC72}" type="presParOf" srcId="{8E8C957A-FE2D-4600-AA87-ECB8E04472F7}" destId="{A9D42E61-2651-45E8-B340-A3F86F82424C}" srcOrd="2" destOrd="0" presId="urn:microsoft.com/office/officeart/2005/8/layout/lProcess3"/>
    <dgm:cxn modelId="{CFCE16A5-4EC5-4E41-A74D-CA9ECDF4AC5B}" type="presParOf" srcId="{8E8C957A-FE2D-4600-AA87-ECB8E04472F7}" destId="{0C0DCA0E-E965-4F11-BA75-84606F24B31D}" srcOrd="3" destOrd="0" presId="urn:microsoft.com/office/officeart/2005/8/layout/lProcess3"/>
    <dgm:cxn modelId="{675B3BCD-17B5-4639-A07A-5A26B727E67D}" type="presParOf" srcId="{8E8C957A-FE2D-4600-AA87-ECB8E04472F7}" destId="{C96D12BB-D026-4333-BB4D-34B3B93154E2}" srcOrd="4" destOrd="0" presId="urn:microsoft.com/office/officeart/2005/8/layout/lProcess3"/>
    <dgm:cxn modelId="{AF9879C3-6AC1-42BA-924B-306F9D2B6AED}" type="presParOf" srcId="{BA9E148E-831E-45C6-9848-CBD7D80A8591}" destId="{7E26852A-F6B5-497C-BB3F-7AFC93BBA886}" srcOrd="1" destOrd="0" presId="urn:microsoft.com/office/officeart/2005/8/layout/lProcess3"/>
    <dgm:cxn modelId="{DAEB1328-3B6D-4629-A3C6-72951D059CF3}" type="presParOf" srcId="{BA9E148E-831E-45C6-9848-CBD7D80A8591}" destId="{1C9F1BF5-622B-435A-B126-C7737D8DDF63}" srcOrd="2" destOrd="0" presId="urn:microsoft.com/office/officeart/2005/8/layout/lProcess3"/>
    <dgm:cxn modelId="{52DE0B97-A879-4861-B478-F225A58EAECB}" type="presParOf" srcId="{1C9F1BF5-622B-435A-B126-C7737D8DDF63}" destId="{4C46FB35-5C7D-4618-A788-54607C8A9E78}" srcOrd="0" destOrd="0" presId="urn:microsoft.com/office/officeart/2005/8/layout/lProcess3"/>
    <dgm:cxn modelId="{72DFF501-11DC-4E20-8585-91EB78849B68}" type="presParOf" srcId="{1C9F1BF5-622B-435A-B126-C7737D8DDF63}" destId="{548D96D0-461B-4F31-A999-E62EC82E2433}" srcOrd="1" destOrd="0" presId="urn:microsoft.com/office/officeart/2005/8/layout/lProcess3"/>
    <dgm:cxn modelId="{9AD6BC43-D5B9-49BF-BC68-B46B253628C4}" type="presParOf" srcId="{1C9F1BF5-622B-435A-B126-C7737D8DDF63}" destId="{FF55E589-6A06-4F7A-8801-69CFFE2CE6EC}" srcOrd="2" destOrd="0" presId="urn:microsoft.com/office/officeart/2005/8/layout/lProcess3"/>
    <dgm:cxn modelId="{7F2B71D0-229B-4DF3-9870-3068C7B3EDEE}" type="presParOf" srcId="{1C9F1BF5-622B-435A-B126-C7737D8DDF63}" destId="{75E89A4E-2639-4E31-B544-EE3C23CC42BA}" srcOrd="3" destOrd="0" presId="urn:microsoft.com/office/officeart/2005/8/layout/lProcess3"/>
    <dgm:cxn modelId="{94D06BB6-F159-45C9-9DCB-3B08886BC5C8}" type="presParOf" srcId="{1C9F1BF5-622B-435A-B126-C7737D8DDF63}" destId="{CFF3E1F1-0BDE-4EF4-ABDD-87A64C4D75EC}" srcOrd="4" destOrd="0" presId="urn:microsoft.com/office/officeart/2005/8/layout/lProcess3"/>
    <dgm:cxn modelId="{748D4D27-FC30-41C3-B4B8-06974A63DA3A}" type="presParOf" srcId="{BA9E148E-831E-45C6-9848-CBD7D80A8591}" destId="{48E57AF5-6ACE-47DB-A901-36168A9409FA}" srcOrd="3" destOrd="0" presId="urn:microsoft.com/office/officeart/2005/8/layout/lProcess3"/>
    <dgm:cxn modelId="{63690FB9-9458-4C83-9D28-854D0DF41796}" type="presParOf" srcId="{BA9E148E-831E-45C6-9848-CBD7D80A8591}" destId="{6862AD6C-56C8-423B-8579-7540FA7D4EDA}" srcOrd="4" destOrd="0" presId="urn:microsoft.com/office/officeart/2005/8/layout/lProcess3"/>
    <dgm:cxn modelId="{D550A173-9D16-4161-B668-B6B2591ED59F}" type="presParOf" srcId="{6862AD6C-56C8-423B-8579-7540FA7D4EDA}" destId="{0D7F7162-1395-4D52-A15C-739129272D9B}" srcOrd="0" destOrd="0" presId="urn:microsoft.com/office/officeart/2005/8/layout/lProcess3"/>
    <dgm:cxn modelId="{F1B697CD-E079-4614-BE0E-95179CB97F98}" type="presParOf" srcId="{6862AD6C-56C8-423B-8579-7540FA7D4EDA}" destId="{1B1A6531-FFD0-443E-B5C0-0E54482DBEB7}" srcOrd="1" destOrd="0" presId="urn:microsoft.com/office/officeart/2005/8/layout/lProcess3"/>
    <dgm:cxn modelId="{E45563C0-ACA0-4C29-A8D4-69565DBD0165}" type="presParOf" srcId="{6862AD6C-56C8-423B-8579-7540FA7D4EDA}" destId="{454A00C3-41FF-48B3-BF14-E3614014C1F4}" srcOrd="2" destOrd="0" presId="urn:microsoft.com/office/officeart/2005/8/layout/lProcess3"/>
    <dgm:cxn modelId="{A0288A51-25B0-4E2F-997D-5043F524AF15}" type="presParOf" srcId="{6862AD6C-56C8-423B-8579-7540FA7D4EDA}" destId="{32AAA9BF-3281-4B5E-9232-DE6329D82455}" srcOrd="3" destOrd="0" presId="urn:microsoft.com/office/officeart/2005/8/layout/lProcess3"/>
    <dgm:cxn modelId="{D6B0FBC8-4252-4B25-BD00-732DB73A08AA}" type="presParOf" srcId="{6862AD6C-56C8-423B-8579-7540FA7D4EDA}" destId="{9686B368-1B29-4C8C-996D-C98F3BF60E8D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075198-2BA9-49A0-A46E-A1191FDB5BDF}" type="doc">
      <dgm:prSet loTypeId="urn:microsoft.com/office/officeart/2005/8/layout/vProcess5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91D0F81-06D5-4604-B69F-51EFF9EC9F8B}">
      <dgm:prSet/>
      <dgm:spPr/>
      <dgm:t>
        <a:bodyPr/>
        <a:lstStyle/>
        <a:p>
          <a:r>
            <a:rPr lang="en-GB"/>
            <a:t>Watch the video “Coming to a magistrates’ court” at </a:t>
          </a:r>
          <a:r>
            <a:rPr lang="en-GB">
              <a:hlinkClick xmlns:r="http://schemas.openxmlformats.org/officeDocument/2006/relationships" r:id="rId1"/>
            </a:rPr>
            <a:t>https://www.sentencingcouncil.org.uk/going-to-court/</a:t>
          </a:r>
          <a:r>
            <a:rPr lang="en-GB"/>
            <a:t>.</a:t>
          </a:r>
          <a:endParaRPr lang="en-US"/>
        </a:p>
      </dgm:t>
    </dgm:pt>
    <dgm:pt modelId="{236F12BB-D1F8-43CB-B5EC-A1F8C3B5064B}" type="parTrans" cxnId="{B797581B-A089-4AD3-8383-C43F98BC376C}">
      <dgm:prSet/>
      <dgm:spPr/>
      <dgm:t>
        <a:bodyPr/>
        <a:lstStyle/>
        <a:p>
          <a:endParaRPr lang="en-US"/>
        </a:p>
      </dgm:t>
    </dgm:pt>
    <dgm:pt modelId="{0A500BBC-D269-4EFE-85AF-35A130F60DBB}" type="sibTrans" cxnId="{B797581B-A089-4AD3-8383-C43F98BC376C}">
      <dgm:prSet/>
      <dgm:spPr/>
      <dgm:t>
        <a:bodyPr/>
        <a:lstStyle/>
        <a:p>
          <a:endParaRPr lang="en-US"/>
        </a:p>
      </dgm:t>
    </dgm:pt>
    <dgm:pt modelId="{7272C665-B453-456F-ABA4-54524B7B5D48}">
      <dgm:prSet/>
      <dgm:spPr/>
      <dgm:t>
        <a:bodyPr/>
        <a:lstStyle/>
        <a:p>
          <a:r>
            <a:rPr lang="en-GB"/>
            <a:t>Can you list three individuals who will participate in a trial?</a:t>
          </a:r>
          <a:endParaRPr lang="en-US"/>
        </a:p>
      </dgm:t>
    </dgm:pt>
    <dgm:pt modelId="{3A6B522A-C1D2-4A36-870F-F5D7DFF4F496}" type="parTrans" cxnId="{FAF614EA-199F-42A4-B1C6-CFB5319820A2}">
      <dgm:prSet/>
      <dgm:spPr/>
      <dgm:t>
        <a:bodyPr/>
        <a:lstStyle/>
        <a:p>
          <a:endParaRPr lang="en-US"/>
        </a:p>
      </dgm:t>
    </dgm:pt>
    <dgm:pt modelId="{7C3CB24A-F059-4A57-8FE0-E40935352F6E}" type="sibTrans" cxnId="{FAF614EA-199F-42A4-B1C6-CFB5319820A2}">
      <dgm:prSet/>
      <dgm:spPr/>
      <dgm:t>
        <a:bodyPr/>
        <a:lstStyle/>
        <a:p>
          <a:endParaRPr lang="en-US"/>
        </a:p>
      </dgm:t>
    </dgm:pt>
    <dgm:pt modelId="{0C041524-84D3-4B5F-AA78-ABBCB80C005B}" type="pres">
      <dgm:prSet presAssocID="{A5075198-2BA9-49A0-A46E-A1191FDB5BDF}" presName="outerComposite" presStyleCnt="0">
        <dgm:presLayoutVars>
          <dgm:chMax val="5"/>
          <dgm:dir/>
          <dgm:resizeHandles val="exact"/>
        </dgm:presLayoutVars>
      </dgm:prSet>
      <dgm:spPr/>
    </dgm:pt>
    <dgm:pt modelId="{5D5BE751-912F-498E-A4DF-E213116728E1}" type="pres">
      <dgm:prSet presAssocID="{A5075198-2BA9-49A0-A46E-A1191FDB5BDF}" presName="dummyMaxCanvas" presStyleCnt="0">
        <dgm:presLayoutVars/>
      </dgm:prSet>
      <dgm:spPr/>
    </dgm:pt>
    <dgm:pt modelId="{C66E0359-4204-49D0-86D8-12A8D3B389CC}" type="pres">
      <dgm:prSet presAssocID="{A5075198-2BA9-49A0-A46E-A1191FDB5BDF}" presName="TwoNodes_1" presStyleLbl="node1" presStyleIdx="0" presStyleCnt="2">
        <dgm:presLayoutVars>
          <dgm:bulletEnabled val="1"/>
        </dgm:presLayoutVars>
      </dgm:prSet>
      <dgm:spPr/>
    </dgm:pt>
    <dgm:pt modelId="{27CC3D9B-8103-4835-8486-4B2C4E672D86}" type="pres">
      <dgm:prSet presAssocID="{A5075198-2BA9-49A0-A46E-A1191FDB5BDF}" presName="TwoNodes_2" presStyleLbl="node1" presStyleIdx="1" presStyleCnt="2">
        <dgm:presLayoutVars>
          <dgm:bulletEnabled val="1"/>
        </dgm:presLayoutVars>
      </dgm:prSet>
      <dgm:spPr/>
    </dgm:pt>
    <dgm:pt modelId="{1101DFF0-DC18-4676-ABA3-2B638B163655}" type="pres">
      <dgm:prSet presAssocID="{A5075198-2BA9-49A0-A46E-A1191FDB5BDF}" presName="TwoConn_1-2" presStyleLbl="fgAccFollowNode1" presStyleIdx="0" presStyleCnt="1">
        <dgm:presLayoutVars>
          <dgm:bulletEnabled val="1"/>
        </dgm:presLayoutVars>
      </dgm:prSet>
      <dgm:spPr/>
    </dgm:pt>
    <dgm:pt modelId="{409B7827-00E0-4A4B-AAE9-8430FA9F2FF5}" type="pres">
      <dgm:prSet presAssocID="{A5075198-2BA9-49A0-A46E-A1191FDB5BDF}" presName="TwoNodes_1_text" presStyleLbl="node1" presStyleIdx="1" presStyleCnt="2">
        <dgm:presLayoutVars>
          <dgm:bulletEnabled val="1"/>
        </dgm:presLayoutVars>
      </dgm:prSet>
      <dgm:spPr/>
    </dgm:pt>
    <dgm:pt modelId="{A473BE36-EF90-4A9B-8763-5741944ED3D8}" type="pres">
      <dgm:prSet presAssocID="{A5075198-2BA9-49A0-A46E-A1191FDB5BDF}" presName="TwoNodes_2_text" presStyleLbl="node1" presStyleIdx="1" presStyleCnt="2">
        <dgm:presLayoutVars>
          <dgm:bulletEnabled val="1"/>
        </dgm:presLayoutVars>
      </dgm:prSet>
      <dgm:spPr/>
    </dgm:pt>
  </dgm:ptLst>
  <dgm:cxnLst>
    <dgm:cxn modelId="{B50CA101-EF32-4EA8-AD83-B515FAE17BA2}" type="presOf" srcId="{7272C665-B453-456F-ABA4-54524B7B5D48}" destId="{27CC3D9B-8103-4835-8486-4B2C4E672D86}" srcOrd="0" destOrd="0" presId="urn:microsoft.com/office/officeart/2005/8/layout/vProcess5"/>
    <dgm:cxn modelId="{B797581B-A089-4AD3-8383-C43F98BC376C}" srcId="{A5075198-2BA9-49A0-A46E-A1191FDB5BDF}" destId="{091D0F81-06D5-4604-B69F-51EFF9EC9F8B}" srcOrd="0" destOrd="0" parTransId="{236F12BB-D1F8-43CB-B5EC-A1F8C3B5064B}" sibTransId="{0A500BBC-D269-4EFE-85AF-35A130F60DBB}"/>
    <dgm:cxn modelId="{ED395564-66B6-406E-B517-0B0169FA08DE}" type="presOf" srcId="{A5075198-2BA9-49A0-A46E-A1191FDB5BDF}" destId="{0C041524-84D3-4B5F-AA78-ABBCB80C005B}" srcOrd="0" destOrd="0" presId="urn:microsoft.com/office/officeart/2005/8/layout/vProcess5"/>
    <dgm:cxn modelId="{A46EE679-B3FC-4633-9D69-D5E4480C4F53}" type="presOf" srcId="{0A500BBC-D269-4EFE-85AF-35A130F60DBB}" destId="{1101DFF0-DC18-4676-ABA3-2B638B163655}" srcOrd="0" destOrd="0" presId="urn:microsoft.com/office/officeart/2005/8/layout/vProcess5"/>
    <dgm:cxn modelId="{1AE31781-1434-4C9E-9E3B-1EFB367A959D}" type="presOf" srcId="{7272C665-B453-456F-ABA4-54524B7B5D48}" destId="{A473BE36-EF90-4A9B-8763-5741944ED3D8}" srcOrd="1" destOrd="0" presId="urn:microsoft.com/office/officeart/2005/8/layout/vProcess5"/>
    <dgm:cxn modelId="{DD77EB86-5361-4EEB-8EB0-15F5571EE456}" type="presOf" srcId="{091D0F81-06D5-4604-B69F-51EFF9EC9F8B}" destId="{409B7827-00E0-4A4B-AAE9-8430FA9F2FF5}" srcOrd="1" destOrd="0" presId="urn:microsoft.com/office/officeart/2005/8/layout/vProcess5"/>
    <dgm:cxn modelId="{E610F4BF-DDA3-4171-8C93-0B1FEA4C2772}" type="presOf" srcId="{091D0F81-06D5-4604-B69F-51EFF9EC9F8B}" destId="{C66E0359-4204-49D0-86D8-12A8D3B389CC}" srcOrd="0" destOrd="0" presId="urn:microsoft.com/office/officeart/2005/8/layout/vProcess5"/>
    <dgm:cxn modelId="{FAF614EA-199F-42A4-B1C6-CFB5319820A2}" srcId="{A5075198-2BA9-49A0-A46E-A1191FDB5BDF}" destId="{7272C665-B453-456F-ABA4-54524B7B5D48}" srcOrd="1" destOrd="0" parTransId="{3A6B522A-C1D2-4A36-870F-F5D7DFF4F496}" sibTransId="{7C3CB24A-F059-4A57-8FE0-E40935352F6E}"/>
    <dgm:cxn modelId="{DD953B05-3CDE-4122-9B13-8822514C85FC}" type="presParOf" srcId="{0C041524-84D3-4B5F-AA78-ABBCB80C005B}" destId="{5D5BE751-912F-498E-A4DF-E213116728E1}" srcOrd="0" destOrd="0" presId="urn:microsoft.com/office/officeart/2005/8/layout/vProcess5"/>
    <dgm:cxn modelId="{EA5EC5CE-25DD-4D5F-8ECF-31F21A3B6761}" type="presParOf" srcId="{0C041524-84D3-4B5F-AA78-ABBCB80C005B}" destId="{C66E0359-4204-49D0-86D8-12A8D3B389CC}" srcOrd="1" destOrd="0" presId="urn:microsoft.com/office/officeart/2005/8/layout/vProcess5"/>
    <dgm:cxn modelId="{8D04DCF5-6458-40F0-A90D-C3D030403BCF}" type="presParOf" srcId="{0C041524-84D3-4B5F-AA78-ABBCB80C005B}" destId="{27CC3D9B-8103-4835-8486-4B2C4E672D86}" srcOrd="2" destOrd="0" presId="urn:microsoft.com/office/officeart/2005/8/layout/vProcess5"/>
    <dgm:cxn modelId="{5FF5E5DA-B4B3-451C-8B02-22E0E60E62C9}" type="presParOf" srcId="{0C041524-84D3-4B5F-AA78-ABBCB80C005B}" destId="{1101DFF0-DC18-4676-ABA3-2B638B163655}" srcOrd="3" destOrd="0" presId="urn:microsoft.com/office/officeart/2005/8/layout/vProcess5"/>
    <dgm:cxn modelId="{90D6D3A5-E2F8-4EF0-85F2-CF9D70F92890}" type="presParOf" srcId="{0C041524-84D3-4B5F-AA78-ABBCB80C005B}" destId="{409B7827-00E0-4A4B-AAE9-8430FA9F2FF5}" srcOrd="4" destOrd="0" presId="urn:microsoft.com/office/officeart/2005/8/layout/vProcess5"/>
    <dgm:cxn modelId="{94A1D4FD-9922-43E9-BC5B-D0C3058E7329}" type="presParOf" srcId="{0C041524-84D3-4B5F-AA78-ABBCB80C005B}" destId="{A473BE36-EF90-4A9B-8763-5741944ED3D8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0ADA65-117D-4736-B683-8279482AAEC6}">
      <dsp:nvSpPr>
        <dsp:cNvPr id="0" name=""/>
        <dsp:cNvSpPr/>
      </dsp:nvSpPr>
      <dsp:spPr>
        <a:xfrm>
          <a:off x="9099" y="769430"/>
          <a:ext cx="5439723" cy="2175889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64008" rIns="64008" bIns="64008" numCol="1" spcCol="127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>
              <a:latin typeface="Gill Sans MT" panose="02040603050505030304"/>
            </a:rPr>
            <a:t>Magistrates </a:t>
          </a:r>
          <a:endParaRPr lang="en-GB" sz="4800" kern="1200" dirty="0"/>
        </a:p>
      </dsp:txBody>
      <dsp:txXfrm>
        <a:off x="1097044" y="769430"/>
        <a:ext cx="3263834" cy="2175889"/>
      </dsp:txXfrm>
    </dsp:sp>
    <dsp:sp modelId="{95DA7309-7BFB-47A6-9E0A-13E654909083}">
      <dsp:nvSpPr>
        <dsp:cNvPr id="0" name=""/>
        <dsp:cNvSpPr/>
      </dsp:nvSpPr>
      <dsp:spPr>
        <a:xfrm>
          <a:off x="4904851" y="769430"/>
          <a:ext cx="5439723" cy="217588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0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63500" dist="254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64008" rIns="64008" bIns="64008" numCol="1" spcCol="127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>
              <a:latin typeface="Gill Sans MT" panose="02040603050505030304"/>
            </a:rPr>
            <a:t> Crown Court </a:t>
          </a:r>
          <a:endParaRPr lang="en-GB" sz="4800" kern="1200" dirty="0"/>
        </a:p>
      </dsp:txBody>
      <dsp:txXfrm>
        <a:off x="5992796" y="769430"/>
        <a:ext cx="3263834" cy="21758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DB3BAE-A26E-41F6-9AE8-256D53110579}">
      <dsp:nvSpPr>
        <dsp:cNvPr id="0" name=""/>
        <dsp:cNvSpPr/>
      </dsp:nvSpPr>
      <dsp:spPr>
        <a:xfrm>
          <a:off x="2139" y="1036311"/>
          <a:ext cx="3305849" cy="13223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22225" rIns="0" bIns="22225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Gill Sans MT" panose="02040603050505030304"/>
            </a:rPr>
            <a:t> Summary </a:t>
          </a:r>
          <a:endParaRPr lang="en-GB" sz="3500" kern="1200" dirty="0"/>
        </a:p>
      </dsp:txBody>
      <dsp:txXfrm>
        <a:off x="663309" y="1036311"/>
        <a:ext cx="1983510" cy="1322339"/>
      </dsp:txXfrm>
    </dsp:sp>
    <dsp:sp modelId="{A9D42E61-2651-45E8-B340-A3F86F82424C}">
      <dsp:nvSpPr>
        <dsp:cNvPr id="0" name=""/>
        <dsp:cNvSpPr/>
      </dsp:nvSpPr>
      <dsp:spPr>
        <a:xfrm>
          <a:off x="2878228" y="1148709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Less serious</a:t>
          </a:r>
          <a:endParaRPr lang="en-GB" sz="2000" kern="1200" dirty="0"/>
        </a:p>
      </dsp:txBody>
      <dsp:txXfrm>
        <a:off x="3426999" y="1148709"/>
        <a:ext cx="1646313" cy="1097542"/>
      </dsp:txXfrm>
    </dsp:sp>
    <dsp:sp modelId="{C96D12BB-D026-4333-BB4D-34B3B93154E2}">
      <dsp:nvSpPr>
        <dsp:cNvPr id="0" name=""/>
        <dsp:cNvSpPr/>
      </dsp:nvSpPr>
      <dsp:spPr>
        <a:xfrm>
          <a:off x="5237944" y="1148709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Always magistrates </a:t>
          </a:r>
          <a:endParaRPr lang="en-GB" sz="2000" kern="1200" dirty="0"/>
        </a:p>
      </dsp:txBody>
      <dsp:txXfrm>
        <a:off x="5786715" y="1148709"/>
        <a:ext cx="1646313" cy="1097542"/>
      </dsp:txXfrm>
    </dsp:sp>
    <dsp:sp modelId="{4C46FB35-5C7D-4618-A788-54607C8A9E78}">
      <dsp:nvSpPr>
        <dsp:cNvPr id="0" name=""/>
        <dsp:cNvSpPr/>
      </dsp:nvSpPr>
      <dsp:spPr>
        <a:xfrm>
          <a:off x="2139" y="2543778"/>
          <a:ext cx="3305849" cy="13223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22225" rIns="0" bIns="22225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Gill Sans MT" panose="02040603050505030304"/>
            </a:rPr>
            <a:t>Either way offences</a:t>
          </a:r>
          <a:endParaRPr lang="en-GB" sz="3500" kern="1200" dirty="0"/>
        </a:p>
      </dsp:txBody>
      <dsp:txXfrm>
        <a:off x="663309" y="2543778"/>
        <a:ext cx="1983510" cy="1322339"/>
      </dsp:txXfrm>
    </dsp:sp>
    <dsp:sp modelId="{FF55E589-6A06-4F7A-8801-69CFFE2CE6EC}">
      <dsp:nvSpPr>
        <dsp:cNvPr id="0" name=""/>
        <dsp:cNvSpPr/>
      </dsp:nvSpPr>
      <dsp:spPr>
        <a:xfrm>
          <a:off x="2878228" y="2656177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Intermediate </a:t>
          </a:r>
          <a:endParaRPr lang="en-GB" sz="2000" kern="1200" dirty="0"/>
        </a:p>
      </dsp:txBody>
      <dsp:txXfrm>
        <a:off x="3426999" y="2656177"/>
        <a:ext cx="1646313" cy="1097542"/>
      </dsp:txXfrm>
    </dsp:sp>
    <dsp:sp modelId="{CFF3E1F1-0BDE-4EF4-ABDD-87A64C4D75EC}">
      <dsp:nvSpPr>
        <dsp:cNvPr id="0" name=""/>
        <dsp:cNvSpPr/>
      </dsp:nvSpPr>
      <dsp:spPr>
        <a:xfrm>
          <a:off x="5237944" y="2656177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Can be heard in either court</a:t>
          </a:r>
          <a:endParaRPr lang="en-GB" sz="2000" kern="1200" dirty="0"/>
        </a:p>
      </dsp:txBody>
      <dsp:txXfrm>
        <a:off x="5786715" y="2656177"/>
        <a:ext cx="1646313" cy="1097542"/>
      </dsp:txXfrm>
    </dsp:sp>
    <dsp:sp modelId="{0D7F7162-1395-4D52-A15C-739129272D9B}">
      <dsp:nvSpPr>
        <dsp:cNvPr id="0" name=""/>
        <dsp:cNvSpPr/>
      </dsp:nvSpPr>
      <dsp:spPr>
        <a:xfrm>
          <a:off x="2139" y="4051246"/>
          <a:ext cx="3305849" cy="132233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22225" rIns="0" bIns="22225" numCol="1" spcCol="1270" anchor="ctr" anchorCtr="0">
          <a:noAutofit/>
        </a:bodyPr>
        <a:lstStyle/>
        <a:p>
          <a:pPr marL="0" lvl="0" indent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kern="1200" dirty="0">
              <a:latin typeface="Gill Sans MT" panose="02040603050505030304"/>
            </a:rPr>
            <a:t>Indictable </a:t>
          </a:r>
          <a:endParaRPr lang="en-GB" sz="3500" kern="1200" dirty="0"/>
        </a:p>
      </dsp:txBody>
      <dsp:txXfrm>
        <a:off x="663309" y="4051246"/>
        <a:ext cx="1983510" cy="1322339"/>
      </dsp:txXfrm>
    </dsp:sp>
    <dsp:sp modelId="{454A00C3-41FF-48B3-BF14-E3614014C1F4}">
      <dsp:nvSpPr>
        <dsp:cNvPr id="0" name=""/>
        <dsp:cNvSpPr/>
      </dsp:nvSpPr>
      <dsp:spPr>
        <a:xfrm>
          <a:off x="2878228" y="4163644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Serious </a:t>
          </a:r>
          <a:endParaRPr lang="en-GB" sz="2000" kern="1200" dirty="0"/>
        </a:p>
      </dsp:txBody>
      <dsp:txXfrm>
        <a:off x="3426999" y="4163644"/>
        <a:ext cx="1646313" cy="1097542"/>
      </dsp:txXfrm>
    </dsp:sp>
    <dsp:sp modelId="{9686B368-1B29-4C8C-996D-C98F3BF60E8D}">
      <dsp:nvSpPr>
        <dsp:cNvPr id="0" name=""/>
        <dsp:cNvSpPr/>
      </dsp:nvSpPr>
      <dsp:spPr>
        <a:xfrm>
          <a:off x="5237944" y="4163644"/>
          <a:ext cx="2743855" cy="1097542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Gill Sans MT" panose="02040603050505030304"/>
            </a:rPr>
            <a:t>First Magistrates, then Crown Court</a:t>
          </a:r>
          <a:endParaRPr lang="en-GB" sz="2000" kern="1200" dirty="0"/>
        </a:p>
      </dsp:txBody>
      <dsp:txXfrm>
        <a:off x="5786715" y="4163644"/>
        <a:ext cx="1646313" cy="10975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6E0359-4204-49D0-86D8-12A8D3B389CC}">
      <dsp:nvSpPr>
        <dsp:cNvPr id="0" name=""/>
        <dsp:cNvSpPr/>
      </dsp:nvSpPr>
      <dsp:spPr>
        <a:xfrm>
          <a:off x="0" y="0"/>
          <a:ext cx="8800697" cy="167163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Watch the video “Coming to a magistrates’ court” at </a:t>
          </a:r>
          <a:r>
            <a:rPr lang="en-GB" sz="2600" kern="1200">
              <a:hlinkClick xmlns:r="http://schemas.openxmlformats.org/officeDocument/2006/relationships" r:id="rId1"/>
            </a:rPr>
            <a:t>https://www.sentencingcouncil.org.uk/going-to-court/</a:t>
          </a:r>
          <a:r>
            <a:rPr lang="en-GB" sz="2600" kern="1200"/>
            <a:t>.</a:t>
          </a:r>
          <a:endParaRPr lang="en-US" sz="2600" kern="1200"/>
        </a:p>
      </dsp:txBody>
      <dsp:txXfrm>
        <a:off x="48961" y="48961"/>
        <a:ext cx="7072929" cy="1573715"/>
      </dsp:txXfrm>
    </dsp:sp>
    <dsp:sp modelId="{27CC3D9B-8103-4835-8486-4B2C4E672D86}">
      <dsp:nvSpPr>
        <dsp:cNvPr id="0" name=""/>
        <dsp:cNvSpPr/>
      </dsp:nvSpPr>
      <dsp:spPr>
        <a:xfrm>
          <a:off x="1553064" y="2043111"/>
          <a:ext cx="8800697" cy="1671637"/>
        </a:xfrm>
        <a:prstGeom prst="roundRect">
          <a:avLst>
            <a:gd name="adj" fmla="val 10000"/>
          </a:avLst>
        </a:prstGeom>
        <a:solidFill>
          <a:schemeClr val="accent5">
            <a:hueOff val="1515692"/>
            <a:satOff val="674"/>
            <a:lumOff val="-705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Can you list three individuals who will participate in a trial?</a:t>
          </a:r>
          <a:endParaRPr lang="en-US" sz="2600" kern="1200"/>
        </a:p>
      </dsp:txBody>
      <dsp:txXfrm>
        <a:off x="1602025" y="2092072"/>
        <a:ext cx="6063147" cy="1573715"/>
      </dsp:txXfrm>
    </dsp:sp>
    <dsp:sp modelId="{1101DFF0-DC18-4676-ABA3-2B638B163655}">
      <dsp:nvSpPr>
        <dsp:cNvPr id="0" name=""/>
        <dsp:cNvSpPr/>
      </dsp:nvSpPr>
      <dsp:spPr>
        <a:xfrm>
          <a:off x="7714133" y="1314092"/>
          <a:ext cx="1086564" cy="1086564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7958610" y="1314092"/>
        <a:ext cx="597610" cy="8176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F74840-3664-4E13-AAEC-B82CA43CB57C}" type="datetimeFigureOut">
              <a:t>3/6/2025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D7F572-2BFB-43AB-9E4A-57AEA852428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56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All criminal cases start in the magistrates and if needed will be passed to the crown court.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Which court depends on the severity of the case.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579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Preliminary hearing in the magistrates for serious offences.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3052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1. Preliminary hearings </a:t>
            </a:r>
          </a:p>
          <a:p>
            <a:r>
              <a:rPr lang="en-US" dirty="0">
                <a:cs typeface="Calibri"/>
              </a:rPr>
              <a:t>2. Trials </a:t>
            </a:r>
          </a:p>
          <a:p>
            <a:r>
              <a:rPr lang="en-US" dirty="0">
                <a:cs typeface="Calibri"/>
              </a:rPr>
              <a:t>3. Sentence offenders,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Can hear civil cases.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013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Unlimited fines.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Life imprisonment.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Life sentences; 14 years minimum before parole 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rPr lang="en-GB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627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Karen Matthews – 8 years – falsifying kidnap of her daughter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Harold Shipman- Whole life sentence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Ian Brady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Joana Denney – killed three men and attacked two.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Peter Sutcliffe-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Jeremy Mcconnell- Assault and criminal damage 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8548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Rose west – killed 9 young girls. Her and her Husband killed and tortured the children before disposing of their bodies. </a:t>
            </a: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Currently around 60 people serving life sentence.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Another example is </a:t>
            </a:r>
            <a:r>
              <a:rPr lang="en-US" dirty="0" err="1">
                <a:cs typeface="Calibri"/>
              </a:rPr>
              <a:t>wayne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couzens</a:t>
            </a:r>
            <a:r>
              <a:rPr lang="en-US" dirty="0">
                <a:cs typeface="Calibri"/>
              </a:rPr>
              <a:t> – convicted of killing Sarah Everard.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7F572-2BFB-43AB-9E4A-57AEA8524283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495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81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989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22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5587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685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563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140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350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33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542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718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97286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693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33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6275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247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649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3/6/2025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7038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62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sldNum="0" hdr="0" ftr="0" dt="0"/>
  <p:txStyles>
    <p:titleStyle>
      <a:lvl1pPr algn="ctr" defTabSz="457200" rtl="0" eaLnBrk="1" latinLnBrk="0" hangingPunct="1">
        <a:lnSpc>
          <a:spcPct val="100000"/>
        </a:lnSpc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IShDpXap_z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youtube.com/watch?v=8V0nI_sPZ5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NCVP6AqEBb4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ZYvv_s5R-s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Vector background of vibrant colours splashing">
            <a:extLst>
              <a:ext uri="{FF2B5EF4-FFF2-40B4-BE49-F238E27FC236}">
                <a16:creationId xmlns:a16="http://schemas.microsoft.com/office/drawing/2014/main" id="{5BDA18CE-9448-6549-D9BE-DDFB1F0E6EE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420" r="-2" b="-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14" name="Freeform 5">
            <a:extLst>
              <a:ext uri="{FF2B5EF4-FFF2-40B4-BE49-F238E27FC236}">
                <a16:creationId xmlns:a16="http://schemas.microsoft.com/office/drawing/2014/main" id="{608EAA06-5488-416B-B2B2-E55213011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2769538" y="445383"/>
            <a:ext cx="1995577" cy="7534653"/>
          </a:xfrm>
          <a:prstGeom prst="round2SameRect">
            <a:avLst>
              <a:gd name="adj1" fmla="val 9679"/>
              <a:gd name="adj2" fmla="val 400"/>
            </a:avLst>
          </a:pr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6="http://schemas.microsoft.com/office/drawing/2014/main" xmlns:p14="http://schemas.microsoft.com/office/powerpoint/2010/main"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95F6C4-2A27-51CB-68AC-DA115A5C67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335" y="3496574"/>
            <a:ext cx="6436104" cy="1052422"/>
          </a:xfrm>
        </p:spPr>
        <p:txBody>
          <a:bodyPr>
            <a:normAutofit/>
          </a:bodyPr>
          <a:lstStyle/>
          <a:p>
            <a:pPr algn="l"/>
            <a:r>
              <a:rPr lang="en-GB" sz="44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The English Legal System</a:t>
            </a:r>
            <a:endParaRPr lang="en-GB" sz="44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C75BC4-F875-D341-0BAF-D0227E7F42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335" y="4548996"/>
            <a:ext cx="6436104" cy="534838"/>
          </a:xfrm>
        </p:spPr>
        <p:txBody>
          <a:bodyPr>
            <a:normAutofit/>
          </a:bodyPr>
          <a:lstStyle/>
          <a:p>
            <a:pPr algn="l"/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solidFill>
                  <a:srgbClr val="21B780"/>
                </a:solidFill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By Zita Draper</a:t>
            </a:r>
            <a:endParaRPr lang="en-GB" sz="1800" dirty="0">
              <a:solidFill>
                <a:srgbClr val="21B7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13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22DB97-34EB-D992-5DEF-919BF9C4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746" y="228600"/>
            <a:ext cx="5978072" cy="1556702"/>
          </a:xfrm>
        </p:spPr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Content</a:t>
            </a:r>
            <a:endParaRPr lang="en-GB" sz="54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DC94E-4E46-E879-52BD-A61E81841C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185" y="1945851"/>
            <a:ext cx="5978072" cy="3340119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Aims and learning objectives </a:t>
            </a:r>
            <a:endParaRPr lang="en-US" sz="28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The English Legal System.</a:t>
            </a:r>
          </a:p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Activities. </a:t>
            </a:r>
          </a:p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Kahoot</a:t>
            </a:r>
          </a:p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Summary </a:t>
            </a:r>
          </a:p>
          <a:p>
            <a:pPr indent="-305435">
              <a:spcBef>
                <a:spcPts val="1400"/>
              </a:spcBef>
            </a:pPr>
            <a:r>
              <a:rPr lang="en-GB" sz="2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Thank you, any questions?</a:t>
            </a:r>
            <a:endParaRPr lang="en-GB" sz="28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Graphic 4" descr="Clipboard with solid fill">
            <a:extLst>
              <a:ext uri="{FF2B5EF4-FFF2-40B4-BE49-F238E27FC236}">
                <a16:creationId xmlns:a16="http://schemas.microsoft.com/office/drawing/2014/main" id="{D204CEF2-8AB8-FA91-587B-E6AA9AE216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5" y="1197355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28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A9CC4-056C-6DAD-FA74-BE67E51B7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Aims and learning objectives</a:t>
            </a:r>
            <a:endParaRPr lang="en-GB" sz="44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9D57C0-F6FC-D06F-36C9-73C726CE03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The aim of today's lesson is to recap the lecture content.</a:t>
            </a:r>
            <a:endParaRPr lang="en-US"/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By the end of today's session students should be able to demonstrate that they understand the English Legal System. </a:t>
            </a:r>
          </a:p>
        </p:txBody>
      </p:sp>
      <p:pic>
        <p:nvPicPr>
          <p:cNvPr id="4" name="Graphic 4" descr="Bullseye with solid fill">
            <a:extLst>
              <a:ext uri="{FF2B5EF4-FFF2-40B4-BE49-F238E27FC236}">
                <a16:creationId xmlns:a16="http://schemas.microsoft.com/office/drawing/2014/main" id="{0A21680C-BE32-C5B8-1CF6-A8E09EFFC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65224" y="5535706"/>
            <a:ext cx="1389529" cy="1389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86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Hand with a gavel">
            <a:extLst>
              <a:ext uri="{FF2B5EF4-FFF2-40B4-BE49-F238E27FC236}">
                <a16:creationId xmlns:a16="http://schemas.microsoft.com/office/drawing/2014/main" id="{1DC7ABA3-5404-4FE4-F841-B9C3A760A9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339" b="5391"/>
          <a:stretch/>
        </p:blipFill>
        <p:spPr>
          <a:xfrm>
            <a:off x="1" y="10"/>
            <a:ext cx="12192000" cy="6857990"/>
          </a:xfrm>
          <a:prstGeom prst="rect">
            <a:avLst/>
          </a:prstGeom>
        </p:spPr>
      </p:pic>
      <p:sp useBgFill="1">
        <p:nvSpPr>
          <p:cNvPr id="12" name="Freeform 5">
            <a:extLst>
              <a:ext uri="{FF2B5EF4-FFF2-40B4-BE49-F238E27FC236}">
                <a16:creationId xmlns:a16="http://schemas.microsoft.com/office/drawing/2014/main" id="{37D54B6C-87D0-4C03-8335-3955179D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-118536" y="1371603"/>
            <a:ext cx="5624423" cy="4100418"/>
          </a:xfrm>
          <a:custGeom>
            <a:avLst/>
            <a:gdLst>
              <a:gd name="T0" fmla="*/ 1577 w 1601"/>
              <a:gd name="T1" fmla="*/ 0 h 696"/>
              <a:gd name="T2" fmla="*/ 833 w 1601"/>
              <a:gd name="T3" fmla="*/ 0 h 696"/>
              <a:gd name="T4" fmla="*/ 768 w 1601"/>
              <a:gd name="T5" fmla="*/ 0 h 696"/>
              <a:gd name="T6" fmla="*/ 24 w 1601"/>
              <a:gd name="T7" fmla="*/ 0 h 696"/>
              <a:gd name="T8" fmla="*/ 0 w 1601"/>
              <a:gd name="T9" fmla="*/ 27 h 696"/>
              <a:gd name="T10" fmla="*/ 0 w 1601"/>
              <a:gd name="T11" fmla="*/ 669 h 696"/>
              <a:gd name="T12" fmla="*/ 24 w 1601"/>
              <a:gd name="T13" fmla="*/ 696 h 696"/>
              <a:gd name="T14" fmla="*/ 768 w 1601"/>
              <a:gd name="T15" fmla="*/ 696 h 696"/>
              <a:gd name="T16" fmla="*/ 833 w 1601"/>
              <a:gd name="T17" fmla="*/ 696 h 696"/>
              <a:gd name="T18" fmla="*/ 1577 w 1601"/>
              <a:gd name="T19" fmla="*/ 696 h 696"/>
              <a:gd name="T20" fmla="*/ 1601 w 1601"/>
              <a:gd name="T21" fmla="*/ 669 h 696"/>
              <a:gd name="T22" fmla="*/ 1601 w 1601"/>
              <a:gd name="T23" fmla="*/ 27 h 696"/>
              <a:gd name="T24" fmla="*/ 1577 w 1601"/>
              <a:gd name="T25" fmla="*/ 0 h 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01" h="696">
                <a:moveTo>
                  <a:pt x="1577" y="0"/>
                </a:moveTo>
                <a:cubicBezTo>
                  <a:pt x="833" y="0"/>
                  <a:pt x="833" y="0"/>
                  <a:pt x="833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1" y="0"/>
                  <a:pt x="0" y="12"/>
                  <a:pt x="0" y="27"/>
                </a:cubicBezTo>
                <a:cubicBezTo>
                  <a:pt x="0" y="669"/>
                  <a:pt x="0" y="669"/>
                  <a:pt x="0" y="669"/>
                </a:cubicBezTo>
                <a:cubicBezTo>
                  <a:pt x="0" y="684"/>
                  <a:pt x="11" y="696"/>
                  <a:pt x="24" y="696"/>
                </a:cubicBezTo>
                <a:cubicBezTo>
                  <a:pt x="768" y="696"/>
                  <a:pt x="768" y="696"/>
                  <a:pt x="768" y="696"/>
                </a:cubicBezTo>
                <a:cubicBezTo>
                  <a:pt x="833" y="696"/>
                  <a:pt x="833" y="696"/>
                  <a:pt x="833" y="696"/>
                </a:cubicBezTo>
                <a:cubicBezTo>
                  <a:pt x="1577" y="696"/>
                  <a:pt x="1577" y="696"/>
                  <a:pt x="1577" y="696"/>
                </a:cubicBezTo>
                <a:cubicBezTo>
                  <a:pt x="1590" y="696"/>
                  <a:pt x="1601" y="684"/>
                  <a:pt x="1601" y="669"/>
                </a:cubicBezTo>
                <a:cubicBezTo>
                  <a:pt x="1601" y="27"/>
                  <a:pt x="1601" y="27"/>
                  <a:pt x="1601" y="27"/>
                </a:cubicBezTo>
                <a:cubicBezTo>
                  <a:pt x="1601" y="12"/>
                  <a:pt x="1590" y="0"/>
                  <a:pt x="1577" y="0"/>
                </a:cubicBezTo>
                <a:close/>
              </a:path>
            </a:pathLst>
          </a:cu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:a14="http://schemas.microsoft.com/office/drawing/2010/main" xmlns:p14="http://schemas.microsoft.com/office/powerpoint/2010/main" xmlns:a16="http://schemas.microsoft.com/office/drawing/2014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D6183F-6DE5-D4E1-0706-70E0E47943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845388"/>
            <a:ext cx="3596420" cy="979016"/>
          </a:xfrm>
        </p:spPr>
        <p:txBody>
          <a:bodyPr anchor="b">
            <a:normAutofit/>
          </a:bodyPr>
          <a:lstStyle/>
          <a:p>
            <a:r>
              <a:rPr lang="en-GB" sz="28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The English Legal system</a:t>
            </a:r>
            <a:endParaRPr lang="en-GB" sz="28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764E3-4667-5B13-72F8-EC8EC76DC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968237"/>
            <a:ext cx="3531684" cy="3679189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Made up of a number of courts including; </a:t>
            </a:r>
            <a:endParaRPr lang="en-US" sz="18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The Magistrates </a:t>
            </a: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Crown</a:t>
            </a: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High court</a:t>
            </a: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Court of Appeal </a:t>
            </a: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Supreme court </a:t>
            </a:r>
          </a:p>
          <a:p>
            <a:pPr indent="-305435"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And More. </a:t>
            </a:r>
          </a:p>
        </p:txBody>
      </p:sp>
    </p:spTree>
    <p:extLst>
      <p:ext uri="{BB962C8B-B14F-4D97-AF65-F5344CB8AC3E}">
        <p14:creationId xmlns:p14="http://schemas.microsoft.com/office/powerpoint/2010/main" val="3042511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E2054-653F-EDEF-3A83-CED49082C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Let's take a 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E1D716-B6F2-1267-7B09-76E87A871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  <a:hlinkClick r:id="rId2"/>
              </a:rPr>
              <a:t>UK Law and Court - What are the different courts? | The 4 Criminal Courts explained - YouTube</a:t>
            </a:r>
            <a:endParaRPr lang="en-GB" sz="24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  <a:ea typeface="+mn-lt"/>
              <a:cs typeface="+mn-lt"/>
            </a:endParaRPr>
          </a:p>
          <a:p>
            <a:pPr indent="-305435"/>
            <a:endParaRPr lang="en-GB" sz="24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We can separate out which courts hear which cases.</a:t>
            </a:r>
          </a:p>
        </p:txBody>
      </p:sp>
      <p:pic>
        <p:nvPicPr>
          <p:cNvPr id="4" name="Graphic 4" descr="Eyes with solid fill">
            <a:extLst>
              <a:ext uri="{FF2B5EF4-FFF2-40B4-BE49-F238E27FC236}">
                <a16:creationId xmlns:a16="http://schemas.microsoft.com/office/drawing/2014/main" id="{F747F8C4-14F7-2C3D-540F-FADAA3AD2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62565" y="5257800"/>
            <a:ext cx="2348752" cy="234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83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BB06F-C8AA-0407-9A6B-90E4D4A3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Criminal law courts</a:t>
            </a:r>
            <a:endParaRPr lang="en-GB" sz="6000" b="1" i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FC75F-639D-5908-9B32-0789970C4B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Must follow the criminal procedure rules in relation to conduct in the criminal court. 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Most important is R1.1- 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Which expresses the right to a fair trial and the right for the guilty party to be found guilty and the innocent party to be let free. </a:t>
            </a:r>
          </a:p>
        </p:txBody>
      </p:sp>
      <p:pic>
        <p:nvPicPr>
          <p:cNvPr id="4" name="Graphic 4" descr="Handcuffs with solid fill">
            <a:extLst>
              <a:ext uri="{FF2B5EF4-FFF2-40B4-BE49-F238E27FC236}">
                <a16:creationId xmlns:a16="http://schemas.microsoft.com/office/drawing/2014/main" id="{1F953744-B381-65B6-5BEC-B3F847014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8471" y="4540624"/>
            <a:ext cx="2635623" cy="2635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52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4A3D5-FCF3-EB1C-CC40-BD39146C3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</p:spPr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Where do we start?</a:t>
            </a:r>
            <a:endParaRPr lang="en-GB" sz="54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94A25A37-0A31-E3DB-BE4B-0F03A24CE47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6554147"/>
              </p:ext>
            </p:extLst>
          </p:nvPr>
        </p:nvGraphicFramePr>
        <p:xfrm>
          <a:off x="914400" y="2076450"/>
          <a:ext cx="10353675" cy="371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405840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609EC2-9A99-2AF6-E467-A4BF1F527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75063"/>
            <a:ext cx="10353762" cy="1257300"/>
          </a:xfrm>
        </p:spPr>
        <p:txBody>
          <a:bodyPr>
            <a:normAutofit/>
          </a:bodyPr>
          <a:lstStyle/>
          <a:p>
            <a:r>
              <a:rPr lang="en-GB" sz="54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Severity of the offence</a:t>
            </a:r>
            <a:endParaRPr lang="en-GB" sz="54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56AC7FEA-C2BA-56BB-3ADA-53FAAFA512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0026176"/>
              </p:ext>
            </p:extLst>
          </p:nvPr>
        </p:nvGraphicFramePr>
        <p:xfrm>
          <a:off x="2229135" y="622110"/>
          <a:ext cx="7983939" cy="6409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8838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B691F-0541-8830-46F9-FF64F2B7C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Magistrates </a:t>
            </a:r>
            <a:endParaRPr lang="en-GB" sz="6600" i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7AD9C-04A1-916B-5876-0220742C2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Every case starts here. </a:t>
            </a:r>
            <a:endParaRPr lang="en-US"/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No jury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Three Magistrates - lay people- advised by a legal advisor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Or District Judge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What do they do?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Sentencing – 6 months for summary offence/ 12 months for 2 or more either way offences.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S.58 LASPO- unlimited fines.</a:t>
            </a:r>
          </a:p>
        </p:txBody>
      </p:sp>
    </p:spTree>
    <p:extLst>
      <p:ext uri="{BB962C8B-B14F-4D97-AF65-F5344CB8AC3E}">
        <p14:creationId xmlns:p14="http://schemas.microsoft.com/office/powerpoint/2010/main" val="1250889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30DB6-CE09-5F3E-42BB-874A95B1B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Activity 2</a:t>
            </a:r>
            <a:endParaRPr lang="en-GB" sz="6600" u="sng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B8CF6661-265E-3053-5B4C-626D60EB52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8720509"/>
              </p:ext>
            </p:extLst>
          </p:nvPr>
        </p:nvGraphicFramePr>
        <p:xfrm>
          <a:off x="1320891" y="2045135"/>
          <a:ext cx="10353762" cy="3714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5" descr="Theatre outline">
            <a:extLst>
              <a:ext uri="{FF2B5EF4-FFF2-40B4-BE49-F238E27FC236}">
                <a16:creationId xmlns:a16="http://schemas.microsoft.com/office/drawing/2014/main" id="{C1769399-ACEF-634B-3336-E60268F534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1077903" y="5927834"/>
            <a:ext cx="1072055" cy="1072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90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BB306-7CA7-1C55-4888-B856CD1EE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Youth Court </a:t>
            </a:r>
            <a:endParaRPr lang="en-GB" sz="54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7945EC-90DC-3F32-43AE-70C605C90D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7465" indent="0">
              <a:lnSpc>
                <a:spcPct val="200000"/>
              </a:lnSpc>
              <a:spcBef>
                <a:spcPts val="1400"/>
              </a:spcBef>
              <a:buNone/>
            </a:pPr>
            <a:endParaRPr lang="en-US" dirty="0"/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  <a:hlinkClick r:id="rId2"/>
              </a:rPr>
              <a:t>Youth Court - YouTube</a:t>
            </a:r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Graphic 4" descr="School girl with solid fill">
            <a:extLst>
              <a:ext uri="{FF2B5EF4-FFF2-40B4-BE49-F238E27FC236}">
                <a16:creationId xmlns:a16="http://schemas.microsoft.com/office/drawing/2014/main" id="{5C6A12AF-8765-196A-CE64-586F47A9A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646894" y="1824318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595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83DA-D4A6-A798-B7C5-218001291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Continued</a:t>
            </a:r>
            <a:endParaRPr lang="en-GB" sz="5400" b="1" i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AFA69C-C8D6-FF37-6917-B43F1798A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Hears the cases of those who are between 10-17 years old. 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However, if the case is serious, it will be sent to the crown court.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Placed within the magistrate's court and could be in a youth court room but most likely will be in an adult court room.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Less formal.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Sentencing includes elements such as rehabilitation, detention, training order </a:t>
            </a:r>
            <a:r>
              <a:rPr lang="en-GB" dirty="0" err="1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ect.</a:t>
            </a:r>
          </a:p>
        </p:txBody>
      </p:sp>
      <p:pic>
        <p:nvPicPr>
          <p:cNvPr id="4" name="Graphic 4" descr="School boy with solid fill">
            <a:extLst>
              <a:ext uri="{FF2B5EF4-FFF2-40B4-BE49-F238E27FC236}">
                <a16:creationId xmlns:a16="http://schemas.microsoft.com/office/drawing/2014/main" id="{CD737B16-D0CE-461F-7D4F-3AE185E7E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81129" y="5239871"/>
            <a:ext cx="1873623" cy="1873623"/>
          </a:xfrm>
          <a:prstGeom prst="rect">
            <a:avLst/>
          </a:prstGeom>
        </p:spPr>
      </p:pic>
      <p:pic>
        <p:nvPicPr>
          <p:cNvPr id="5" name="Graphic 5" descr="School girl with solid fill">
            <a:extLst>
              <a:ext uri="{FF2B5EF4-FFF2-40B4-BE49-F238E27FC236}">
                <a16:creationId xmlns:a16="http://schemas.microsoft.com/office/drawing/2014/main" id="{9D1DED83-09C1-BA5C-4C54-D6D1A8DC1C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197223" y="-192741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450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40852-FC27-36C0-25BB-C4DEFD727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Crown court</a:t>
            </a:r>
            <a:endParaRPr lang="en-GB" sz="66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77E82-3E7A-161D-FDB0-0E6033D08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Hears serious and either way offences.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Includes a jury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Tier system – serious – high court judges / Less serious- circuit judges and recorders.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Crimes heard here include  Murder, Manslaughter, rape, GBH, ABH, assault and battery.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If an appeal if needed they will come from the magistrate's court.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Sentencing. 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2883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C3D0574-6617-2A2D-A9B0-8A5E60771E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4"/>
            <a:ext cx="3559628" cy="2146662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1750120-8477-00DA-D3B2-F0523DCF0B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2885" y="43543"/>
            <a:ext cx="3820885" cy="3276599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08733F7D-E1C7-84D4-90EF-7C050D1354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43" y="3356451"/>
            <a:ext cx="2416628" cy="3454356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E979FAF0-D5FA-570A-4840-26E86EF255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6172" y="44903"/>
            <a:ext cx="3570514" cy="2011135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949E4489-0A35-847D-81CA-6EFDAB8B11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657" y="4988587"/>
            <a:ext cx="2743200" cy="1822938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A1DC4B59-CB8C-69AD-F024-0B46227501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2600" y="4513142"/>
            <a:ext cx="3037114" cy="2240431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4261179B-3469-FEE0-EB70-E7DB30B144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6285" y="4584540"/>
            <a:ext cx="3124200" cy="2228264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26E11A54-38F7-4418-42BC-A974DE387FF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2354580"/>
            <a:ext cx="2743200" cy="2148840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A2794604-222E-F098-4B2E-0CD8FB06AB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56172" y="2308341"/>
            <a:ext cx="3570513" cy="2012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844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F2A0DA-AE81-4A45-972E-646AC287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BF6604A-A84B-A5AE-025C-90D687690EC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694" r="22195"/>
          <a:stretch/>
        </p:blipFill>
        <p:spPr>
          <a:xfrm>
            <a:off x="27237" y="10"/>
            <a:ext cx="6096000" cy="68579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36FA4E-0152-4E27-91DA-0FC22D184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6257026" y="1"/>
            <a:ext cx="593497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91D2FD4-FF1B-4A8B-B3FB-FC4B974BC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5560" y="592667"/>
            <a:ext cx="5689590" cy="970450"/>
          </a:xfrm>
        </p:spPr>
        <p:txBody>
          <a:bodyPr anchor="b">
            <a:noAutofit/>
          </a:bodyPr>
          <a:lstStyle/>
          <a:p>
            <a:pPr algn="l"/>
            <a:r>
              <a:rPr lang="en-GB" sz="44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Whole life sentence </a:t>
            </a:r>
            <a:endParaRPr lang="en-GB" b="1" i="1" u="sng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467E8-67B0-7FA5-C65B-B1F5BCC99C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6360" y="1952582"/>
            <a:ext cx="5377699" cy="4017727"/>
          </a:xfrm>
        </p:spPr>
        <p:txBody>
          <a:bodyPr anchor="t">
            <a:normAutofit lnSpcReduction="10000"/>
          </a:bodyPr>
          <a:lstStyle/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Rose west </a:t>
            </a:r>
            <a:endParaRPr lang="en-US" dirty="0"/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Peter Moore</a:t>
            </a:r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endParaRPr lang="en-GB" sz="18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lnSpc>
                <a:spcPct val="200000"/>
              </a:lnSpc>
              <a:spcBef>
                <a:spcPts val="1400"/>
              </a:spcBef>
            </a:pPr>
            <a:r>
              <a:rPr lang="en-GB" sz="18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  <a:hlinkClick r:id="rId6"/>
              </a:rPr>
              <a:t>Met Police officer Wayne Couzens who murdered Sarah Everard sentenced to life behind bars| ITV News - YouTube</a:t>
            </a:r>
            <a:endParaRPr lang="en-GB" sz="18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464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36786D-7484-345D-778E-CBC869E1F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5978072" cy="1556702"/>
          </a:xfrm>
        </p:spPr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Activity </a:t>
            </a:r>
            <a:endParaRPr lang="en-GB" sz="7200" b="1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EC9DF4-3E73-1713-EB25-37B2ABA50D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354729"/>
            <a:ext cx="5978072" cy="3340119"/>
          </a:xfrm>
        </p:spPr>
        <p:txBody>
          <a:bodyPr anchor="t">
            <a:normAutofit/>
          </a:bodyPr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</a:rPr>
              <a:t>Watch the Crown Court video at </a:t>
            </a:r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  <a:hlinkClick r:id="rId3"/>
              </a:rPr>
              <a:t>https://www.youtube.com/watch?v=tZYvv_s5R-s</a:t>
            </a:r>
            <a:endParaRPr lang="en-GB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  <a:ea typeface="+mn-lt"/>
                <a:cs typeface="+mn-lt"/>
              </a:rPr>
              <a:t>What differences can you identify from the Magistrates’ Court?</a:t>
            </a:r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Graphic 4" descr="Television with solid fill">
            <a:extLst>
              <a:ext uri="{FF2B5EF4-FFF2-40B4-BE49-F238E27FC236}">
                <a16:creationId xmlns:a16="http://schemas.microsoft.com/office/drawing/2014/main" id="{2E963BE3-C52F-CDED-0CF0-5C2D374EA5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52945" y="1197355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677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DDBD78-D0FD-5D54-46CE-F05B3DBFE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5978072" cy="1556702"/>
          </a:xfrm>
        </p:spPr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Out of court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037ED-1E52-5E08-BE3C-80625334B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354729"/>
            <a:ext cx="5978072" cy="3340119"/>
          </a:xfrm>
        </p:spPr>
        <p:txBody>
          <a:bodyPr anchor="t">
            <a:normAutofit/>
          </a:bodyPr>
          <a:lstStyle/>
          <a:p>
            <a:pPr indent="-305435">
              <a:spcBef>
                <a:spcPts val="1400"/>
              </a:spcBef>
            </a:pPr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Warnings </a:t>
            </a:r>
            <a:endParaRPr lang="en-US"/>
          </a:p>
          <a:p>
            <a:pPr indent="-305435">
              <a:spcBef>
                <a:spcPts val="1400"/>
              </a:spcBef>
            </a:pPr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Cautions</a:t>
            </a:r>
          </a:p>
          <a:p>
            <a:pPr indent="-305435">
              <a:spcBef>
                <a:spcPts val="1400"/>
              </a:spcBef>
            </a:pPr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Conditional cautions</a:t>
            </a:r>
          </a:p>
          <a:p>
            <a:pPr indent="-305435">
              <a:spcBef>
                <a:spcPts val="1400"/>
              </a:spcBef>
            </a:pPr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Penalty notice </a:t>
            </a:r>
          </a:p>
          <a:p>
            <a:pPr indent="-305435">
              <a:spcBef>
                <a:spcPts val="1400"/>
              </a:spcBef>
            </a:pPr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Community Resolution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Graphic 4" descr="Advertising with solid fill">
            <a:extLst>
              <a:ext uri="{FF2B5EF4-FFF2-40B4-BE49-F238E27FC236}">
                <a16:creationId xmlns:a16="http://schemas.microsoft.com/office/drawing/2014/main" id="{748680B6-310C-1D1A-DE13-AE50AECA29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5" y="1197355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623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011C59-D3C5-D843-78C6-E4D7E9208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5978072" cy="1556702"/>
          </a:xfrm>
        </p:spPr>
        <p:txBody>
          <a:bodyPr>
            <a:normAutofit/>
          </a:bodyPr>
          <a:lstStyle/>
          <a:p>
            <a:r>
              <a:rPr lang="en-GB" sz="60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Appeals </a:t>
            </a:r>
            <a:endParaRPr lang="en-GB" sz="6000" u="sng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14245-BACE-C523-4085-4BF32EC95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354729"/>
            <a:ext cx="5978072" cy="3340119"/>
          </a:xfrm>
        </p:spPr>
        <p:txBody>
          <a:bodyPr anchor="t">
            <a:normAutofit/>
          </a:bodyPr>
          <a:lstStyle/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Criminal - </a:t>
            </a:r>
            <a:endParaRPr lang="en-US" sz="24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Magistrates – Sentence- Crown court / Points of law – Divisional court of High Court. </a:t>
            </a:r>
          </a:p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Crown court- Court of Appeal. </a:t>
            </a:r>
            <a:endParaRPr lang="en-GB" sz="240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marL="37465" indent="0">
              <a:buNone/>
            </a:pPr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Graphic 4" descr="Advertising with solid fill">
            <a:extLst>
              <a:ext uri="{FF2B5EF4-FFF2-40B4-BE49-F238E27FC236}">
                <a16:creationId xmlns:a16="http://schemas.microsoft.com/office/drawing/2014/main" id="{39DF4F1B-A24C-0E85-BA26-EA2692B10E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5" y="1197355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979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A6D7C-9227-F2A8-64B8-89F3D70DA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Criminal case review </a:t>
            </a:r>
            <a:endParaRPr lang="en-GB" sz="48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253D0E-9F59-175F-BC51-0906936C6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Deal with cases where the individual was wrongly accused.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Deals with miscarriages of justice. </a:t>
            </a:r>
          </a:p>
          <a:p>
            <a:pPr indent="-305435"/>
            <a:r>
              <a:rPr lang="en-GB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Created by the Criminal Appeal Act 1995 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4254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2456A0-13DF-4BA8-9BDD-168E874C4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A97770-8ACB-3FE3-EC4B-3D864C114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5978072" cy="1556702"/>
          </a:xfrm>
        </p:spPr>
        <p:txBody>
          <a:bodyPr>
            <a:normAutofit/>
          </a:bodyPr>
          <a:lstStyle/>
          <a:p>
            <a:r>
              <a:rPr lang="en-GB" sz="6600" b="1" i="1" u="sng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Summary</a:t>
            </a:r>
            <a:endParaRPr lang="en-GB" sz="4400" b="1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37FA7-85B1-133D-9F57-DB0E24A25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354729"/>
            <a:ext cx="5978072" cy="3340119"/>
          </a:xfrm>
        </p:spPr>
        <p:txBody>
          <a:bodyPr anchor="t">
            <a:normAutofit fontScale="92500" lnSpcReduction="10000"/>
          </a:bodyPr>
          <a:lstStyle/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Different courts for different crimes. </a:t>
            </a:r>
            <a:endParaRPr lang="en-US" sz="2400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Criminal Courts. </a:t>
            </a:r>
          </a:p>
          <a:p>
            <a:pPr indent="-305435">
              <a:spcBef>
                <a:spcPts val="1400"/>
              </a:spcBef>
            </a:pPr>
            <a:r>
              <a:rPr lang="en-GB" sz="240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Next week –</a:t>
            </a:r>
          </a:p>
          <a:p>
            <a:pPr indent="-305435">
              <a:spcBef>
                <a:spcPts val="1400"/>
              </a:spcBef>
            </a:pPr>
            <a:r>
              <a:rPr lang="en-GB" sz="240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Civil </a:t>
            </a: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Courts. </a:t>
            </a:r>
          </a:p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Tribunals. </a:t>
            </a:r>
          </a:p>
          <a:p>
            <a:pPr indent="-305435">
              <a:spcBef>
                <a:spcPts val="1400"/>
              </a:spcBef>
            </a:pPr>
            <a:r>
              <a:rPr lang="en-GB" sz="2400" dirty="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Resolution.</a:t>
            </a:r>
          </a:p>
          <a:p>
            <a:pPr indent="-305435"/>
            <a:endParaRPr lang="en-GB" dirty="0">
              <a:ln>
                <a:solidFill>
                  <a:srgbClr val="000000">
                    <a:lumMod val="75000"/>
                    <a:lumOff val="25000"/>
                    <a:alpha val="10000"/>
                  </a:srgbClr>
                </a:solidFill>
              </a:ln>
              <a:effectLst>
                <a:outerShdw blurRad="9525" dist="25400" dir="1464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AEE9CAC-347C-43C2-AE87-6BC5566E6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4" r="2807" b="1446"/>
          <a:stretch/>
        </p:blipFill>
        <p:spPr>
          <a:xfrm>
            <a:off x="7232905" y="1"/>
            <a:ext cx="4959095" cy="6858000"/>
          </a:xfrm>
          <a:prstGeom prst="rect">
            <a:avLst/>
          </a:prstGeom>
        </p:spPr>
      </p:pic>
      <p:pic>
        <p:nvPicPr>
          <p:cNvPr id="4" name="Graphic 4" descr="Theatre with solid fill">
            <a:extLst>
              <a:ext uri="{FF2B5EF4-FFF2-40B4-BE49-F238E27FC236}">
                <a16:creationId xmlns:a16="http://schemas.microsoft.com/office/drawing/2014/main" id="{A0201FB5-5518-EF14-B408-69239696F8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5" y="1197355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2472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886D4A05-AFD9-4D13-98E7-B23E4C9D7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7F5366-9CF9-7210-0522-51368D8BCB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9986" y="3560903"/>
            <a:ext cx="9440034" cy="1088336"/>
          </a:xfrm>
        </p:spPr>
        <p:txBody>
          <a:bodyPr>
            <a:normAutofit/>
          </a:bodyPr>
          <a:lstStyle/>
          <a:p>
            <a:r>
              <a:rPr lang="en-GB" sz="4800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Thank you!</a:t>
            </a:r>
            <a:endParaRPr lang="en-GB" sz="4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7AC94-C8D2-EA3A-F64F-D4DAF60F1B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9986" y="4751457"/>
            <a:ext cx="9440034" cy="621614"/>
          </a:xfrm>
        </p:spPr>
        <p:txBody>
          <a:bodyPr>
            <a:normAutofit/>
          </a:bodyPr>
          <a:lstStyle/>
          <a:p>
            <a:r>
              <a:rPr lang="en-GB">
                <a:ln>
                  <a:solidFill>
                    <a:srgbClr val="000000">
                      <a:lumMod val="75000"/>
                      <a:lumOff val="25000"/>
                      <a:alpha val="10000"/>
                    </a:srgbClr>
                  </a:solidFill>
                </a:ln>
                <a:solidFill>
                  <a:srgbClr val="21B780"/>
                </a:solidFill>
                <a:effectLst>
                  <a:outerShdw blurRad="9525" dist="25400" dir="14640000" algn="tl" rotWithShape="0">
                    <a:srgbClr val="000000">
                      <a:alpha val="30000"/>
                    </a:srgbClr>
                  </a:outerShdw>
                </a:effectLst>
              </a:rPr>
              <a:t>Any Questions?</a:t>
            </a:r>
            <a:endParaRPr lang="en-GB">
              <a:solidFill>
                <a:srgbClr val="21B780"/>
              </a:solidFill>
            </a:endParaRPr>
          </a:p>
        </p:txBody>
      </p:sp>
      <p:pic>
        <p:nvPicPr>
          <p:cNvPr id="15" name="Graphic 6" descr="Handshake">
            <a:extLst>
              <a:ext uri="{FF2B5EF4-FFF2-40B4-BE49-F238E27FC236}">
                <a16:creationId xmlns:a16="http://schemas.microsoft.com/office/drawing/2014/main" id="{02370E42-921F-D5D1-5DB3-F237823C7D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74617" y="643463"/>
            <a:ext cx="3249553" cy="324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450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AnalogousFromRegularSeedRightStep">
      <a:dk1>
        <a:srgbClr val="000000"/>
      </a:dk1>
      <a:lt1>
        <a:srgbClr val="FFFFFF"/>
      </a:lt1>
      <a:dk2>
        <a:srgbClr val="1C2732"/>
      </a:dk2>
      <a:lt2>
        <a:srgbClr val="F3F0F1"/>
      </a:lt2>
      <a:accent1>
        <a:srgbClr val="21B780"/>
      </a:accent1>
      <a:accent2>
        <a:srgbClr val="14B2BA"/>
      </a:accent2>
      <a:accent3>
        <a:srgbClr val="298EE7"/>
      </a:accent3>
      <a:accent4>
        <a:srgbClr val="2C40D9"/>
      </a:accent4>
      <a:accent5>
        <a:srgbClr val="6229E7"/>
      </a:accent5>
      <a:accent6>
        <a:srgbClr val="A017D5"/>
      </a:accent6>
      <a:hlink>
        <a:srgbClr val="BF3F6E"/>
      </a:hlink>
      <a:folHlink>
        <a:srgbClr val="7F7F7F"/>
      </a:folHlink>
    </a:clrScheme>
    <a:fontScheme name="Slate">
      <a:majorFont>
        <a:latin typeface="Gill Sans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735</Words>
  <Application>Microsoft Office PowerPoint</Application>
  <PresentationFormat>Widescreen</PresentationFormat>
  <Paragraphs>146</Paragraphs>
  <Slides>21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Calibri</vt:lpstr>
      <vt:lpstr>Gill Sans MT</vt:lpstr>
      <vt:lpstr>Wingdings 2</vt:lpstr>
      <vt:lpstr>SlateVTI</vt:lpstr>
      <vt:lpstr>The English Legal System</vt:lpstr>
      <vt:lpstr>Content</vt:lpstr>
      <vt:lpstr>Aims and learning objectives</vt:lpstr>
      <vt:lpstr>The English Legal system</vt:lpstr>
      <vt:lpstr>Let's take a look</vt:lpstr>
      <vt:lpstr>Criminal law courts</vt:lpstr>
      <vt:lpstr>Where do we start?</vt:lpstr>
      <vt:lpstr>Severity of the offence</vt:lpstr>
      <vt:lpstr>Magistrates </vt:lpstr>
      <vt:lpstr>Activity 2</vt:lpstr>
      <vt:lpstr>Youth Court </vt:lpstr>
      <vt:lpstr>Continued</vt:lpstr>
      <vt:lpstr>Crown court</vt:lpstr>
      <vt:lpstr>PowerPoint Presentation</vt:lpstr>
      <vt:lpstr>Whole life sentence </vt:lpstr>
      <vt:lpstr>Activity </vt:lpstr>
      <vt:lpstr>Out of court </vt:lpstr>
      <vt:lpstr>Appeals </vt:lpstr>
      <vt:lpstr>Criminal case review </vt:lpstr>
      <vt:lpstr>Summary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Zita Draper</cp:lastModifiedBy>
  <cp:revision>737</cp:revision>
  <dcterms:created xsi:type="dcterms:W3CDTF">2022-10-13T08:46:01Z</dcterms:created>
  <dcterms:modified xsi:type="dcterms:W3CDTF">2025-03-06T13:18:49Z</dcterms:modified>
</cp:coreProperties>
</file>