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slideLayouts/slideLayout10.xml" ContentType="application/vnd.openxmlformats-officedocument.presentationml.slideLayout+xml"/>
  <Default Extension="gif" ContentType="image/gif"/>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data5.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diagrams/colors6.xml" ContentType="application/vnd.openxmlformats-officedocument.drawingml.diagramColors+xml"/>
  <Override PartName="/ppt/diagrams/drawing6.xml" ContentType="application/vnd.ms-office.drawingml.diagramDrawing+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quickStyle6.xml" ContentType="application/vnd.openxmlformats-officedocument.drawingml.diagramStyle+xml"/>
  <Override PartName="/docProps/core.xml" ContentType="application/vnd.openxmlformats-package.core-properties+xml"/>
  <Override PartName="/ppt/diagrams/drawing4.xml" ContentType="application/vnd.ms-office.drawingml.diagramDrawing+xml"/>
  <Override PartName="/ppt/diagrams/drawing5.xml" ContentType="application/vnd.ms-office.drawingml.diagramDrawing+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1" d="100"/>
          <a:sy n="61" d="100"/>
        </p:scale>
        <p:origin x="-760" y="8"/>
      </p:cViewPr>
      <p:guideLst>
        <p:guide orient="horz" pos="2160"/>
        <p:guide pos="384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image" Target="../media/image9.pn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 Id="rId4" Type="http://schemas.openxmlformats.org/officeDocument/2006/relationships/image" Target="../media/image17.jpeg"/></Relationships>
</file>

<file path=ppt/diagrams/_rels/data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image" Target="../media/image18.png"/></Relationships>
</file>

<file path=ppt/diagrams/_rels/data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image" Target="../media/image21.jpeg"/></Relationships>
</file>

<file path=ppt/diagrams/_rels/data6.xml.rels><?xml version="1.0" encoding="UTF-8" standalone="yes"?>
<Relationships xmlns="http://schemas.openxmlformats.org/package/2006/relationships"><Relationship Id="rId1" Type="http://schemas.openxmlformats.org/officeDocument/2006/relationships/image" Target="../media/image23.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01.jpeg"/><Relationship Id="rId1" Type="http://schemas.openxmlformats.org/officeDocument/2006/relationships/image" Target="../media/image9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image" Target="../media/image151.png"/><Relationship Id="rId1" Type="http://schemas.openxmlformats.org/officeDocument/2006/relationships/image" Target="../media/image141.png"/><Relationship Id="rId4" Type="http://schemas.openxmlformats.org/officeDocument/2006/relationships/image" Target="../media/image171.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201.jpeg"/><Relationship Id="rId2" Type="http://schemas.openxmlformats.org/officeDocument/2006/relationships/image" Target="../media/image191.png"/><Relationship Id="rId1" Type="http://schemas.openxmlformats.org/officeDocument/2006/relationships/image" Target="../media/image181.png"/></Relationships>
</file>

<file path=ppt/diagrams/_rels/drawing5.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image" Target="../media/image211.jpeg"/></Relationships>
</file>

<file path=ppt/diagrams/_rels/drawing6.xml.rels><?xml version="1.0" encoding="UTF-8" standalone="yes"?>
<Relationships xmlns="http://schemas.openxmlformats.org/package/2006/relationships"><Relationship Id="rId1" Type="http://schemas.openxmlformats.org/officeDocument/2006/relationships/image" Target="../media/image23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4B4B78-A14E-4D4B-BC8E-E7393C60CEE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9BFF048C-1569-445E-819B-6B92BDF8BAFD}">
      <dgm:prSet/>
      <dgm:spPr/>
      <dgm:t>
        <a:bodyPr/>
        <a:lstStyle/>
        <a:p>
          <a:pPr rtl="0"/>
          <a:r>
            <a:rPr lang="en-US" dirty="0" smtClean="0"/>
            <a:t>There are certain types of employees such as:</a:t>
          </a:r>
          <a:endParaRPr lang="en-US" dirty="0"/>
        </a:p>
      </dgm:t>
    </dgm:pt>
    <dgm:pt modelId="{49F9C2D5-2CF3-4815-B3B8-28C5B742A089}" type="parTrans" cxnId="{011574CE-59B2-432C-B4EE-8D0A80D1BAEC}">
      <dgm:prSet/>
      <dgm:spPr/>
      <dgm:t>
        <a:bodyPr/>
        <a:lstStyle/>
        <a:p>
          <a:endParaRPr lang="en-US"/>
        </a:p>
      </dgm:t>
    </dgm:pt>
    <dgm:pt modelId="{DDC36429-5BB8-4A82-B719-5B8791DD3412}" type="sibTrans" cxnId="{011574CE-59B2-432C-B4EE-8D0A80D1BAEC}">
      <dgm:prSet/>
      <dgm:spPr/>
      <dgm:t>
        <a:bodyPr/>
        <a:lstStyle/>
        <a:p>
          <a:endParaRPr lang="en-US"/>
        </a:p>
      </dgm:t>
    </dgm:pt>
    <dgm:pt modelId="{68D041AC-DDE7-4978-B267-768A528C7821}">
      <dgm:prSet/>
      <dgm:spPr/>
      <dgm:t>
        <a:bodyPr/>
        <a:lstStyle/>
        <a:p>
          <a:pPr rtl="0"/>
          <a:r>
            <a:rPr lang="en-US" b="1" dirty="0" smtClean="0"/>
            <a:t>Highly Encouraged Employees: </a:t>
          </a:r>
          <a:r>
            <a:rPr lang="en-US" dirty="0" smtClean="0"/>
            <a:t>they have positive attitude towards their organization they are promoter of their organization who motivates other employees. They regards their organization as they regard their family. They take initiatives and put extra effort for organization well-being. </a:t>
          </a:r>
          <a:endParaRPr lang="en-US" dirty="0"/>
        </a:p>
      </dgm:t>
    </dgm:pt>
    <dgm:pt modelId="{58F5514F-5D10-47E2-BF3C-9644456FCB95}" type="parTrans" cxnId="{D2DA4553-41BD-410A-9850-CFA4A8990E8D}">
      <dgm:prSet/>
      <dgm:spPr/>
      <dgm:t>
        <a:bodyPr/>
        <a:lstStyle/>
        <a:p>
          <a:endParaRPr lang="en-US"/>
        </a:p>
      </dgm:t>
    </dgm:pt>
    <dgm:pt modelId="{ECD40DAE-B26A-413E-8CAC-2B1C536325C2}" type="sibTrans" cxnId="{D2DA4553-41BD-410A-9850-CFA4A8990E8D}">
      <dgm:prSet/>
      <dgm:spPr/>
      <dgm:t>
        <a:bodyPr/>
        <a:lstStyle/>
        <a:p>
          <a:endParaRPr lang="en-US"/>
        </a:p>
      </dgm:t>
    </dgm:pt>
    <dgm:pt modelId="{29007DD0-F7FA-4813-9787-6066D4252133}">
      <dgm:prSet/>
      <dgm:spPr/>
      <dgm:t>
        <a:bodyPr/>
        <a:lstStyle/>
        <a:p>
          <a:pPr rtl="0"/>
          <a:r>
            <a:rPr lang="en-US" b="1" dirty="0" smtClean="0"/>
            <a:t>Moderately Engaged Employees: </a:t>
          </a:r>
          <a:r>
            <a:rPr lang="en-US" dirty="0" smtClean="0"/>
            <a:t>they also have positive opinion for their organization. But they also seek other opportunities because of that additional responsibilities did not assign to them.</a:t>
          </a:r>
          <a:endParaRPr lang="en-US" dirty="0"/>
        </a:p>
      </dgm:t>
    </dgm:pt>
    <dgm:pt modelId="{3730001F-3043-4741-97B5-82A406AF8745}" type="parTrans" cxnId="{41090C0F-728E-4335-B064-EB46CBC3D40A}">
      <dgm:prSet/>
      <dgm:spPr/>
      <dgm:t>
        <a:bodyPr/>
        <a:lstStyle/>
        <a:p>
          <a:endParaRPr lang="en-US"/>
        </a:p>
      </dgm:t>
    </dgm:pt>
    <dgm:pt modelId="{C654035D-364E-457B-A827-B8CF6BDFDDE2}" type="sibTrans" cxnId="{41090C0F-728E-4335-B064-EB46CBC3D40A}">
      <dgm:prSet/>
      <dgm:spPr/>
      <dgm:t>
        <a:bodyPr/>
        <a:lstStyle/>
        <a:p>
          <a:endParaRPr lang="en-US"/>
        </a:p>
      </dgm:t>
    </dgm:pt>
    <dgm:pt modelId="{8E06E4E5-6AEB-4B13-8A69-64A17E412584}">
      <dgm:prSet/>
      <dgm:spPr/>
      <dgm:t>
        <a:bodyPr/>
        <a:lstStyle/>
        <a:p>
          <a:pPr rtl="0"/>
          <a:r>
            <a:rPr lang="en-US" b="1" dirty="0" smtClean="0"/>
            <a:t>Barely Engaged Employees: </a:t>
          </a:r>
          <a:r>
            <a:rPr lang="en-US" dirty="0" smtClean="0"/>
            <a:t>these are the ones who has lacking of motivation and are not interested in additional task they only perform their assigned tasks and sometimes may skip them too. They are not reliable for additional responsibilities as</a:t>
          </a:r>
          <a:r>
            <a:rPr lang="en-US" b="1" dirty="0" smtClean="0"/>
            <a:t> </a:t>
          </a:r>
          <a:r>
            <a:rPr lang="en-US" dirty="0" smtClean="0"/>
            <a:t>they can switch their job anytime.</a:t>
          </a:r>
          <a:endParaRPr lang="en-US" dirty="0"/>
        </a:p>
      </dgm:t>
    </dgm:pt>
    <dgm:pt modelId="{B327AF40-436B-4C03-AB13-0ED8365E66CC}" type="parTrans" cxnId="{10F7AB8F-B30F-483B-88E2-F84BD99F7F5B}">
      <dgm:prSet/>
      <dgm:spPr/>
      <dgm:t>
        <a:bodyPr/>
        <a:lstStyle/>
        <a:p>
          <a:endParaRPr lang="en-US"/>
        </a:p>
      </dgm:t>
    </dgm:pt>
    <dgm:pt modelId="{3C01763C-933F-4507-BAB8-AF2D24C25360}" type="sibTrans" cxnId="{10F7AB8F-B30F-483B-88E2-F84BD99F7F5B}">
      <dgm:prSet/>
      <dgm:spPr/>
      <dgm:t>
        <a:bodyPr/>
        <a:lstStyle/>
        <a:p>
          <a:endParaRPr lang="en-US"/>
        </a:p>
      </dgm:t>
    </dgm:pt>
    <dgm:pt modelId="{10F7428B-4094-4DC2-AAED-9F1B80599600}">
      <dgm:prSet/>
      <dgm:spPr/>
      <dgm:t>
        <a:bodyPr/>
        <a:lstStyle/>
        <a:p>
          <a:pPr rtl="0"/>
          <a:r>
            <a:rPr lang="en-US" b="1" dirty="0" smtClean="0"/>
            <a:t>Disengaged Employees: </a:t>
          </a:r>
          <a:r>
            <a:rPr lang="en-US" dirty="0" smtClean="0"/>
            <a:t>these are the ones who have negative energy towards their organization. They have very low morale towards their organization and almost zero percent motivation which may impact the positive potential of employees around them so they are required to be handled carefully. </a:t>
          </a:r>
          <a:endParaRPr lang="en-US" b="1" dirty="0"/>
        </a:p>
      </dgm:t>
    </dgm:pt>
    <dgm:pt modelId="{71F87A48-C4B6-42DB-AEE9-88B0AF636DBE}" type="parTrans" cxnId="{3CD7B42D-BEAE-4AC8-B0C3-3CC309288945}">
      <dgm:prSet/>
      <dgm:spPr/>
      <dgm:t>
        <a:bodyPr/>
        <a:lstStyle/>
        <a:p>
          <a:endParaRPr lang="en-US"/>
        </a:p>
      </dgm:t>
    </dgm:pt>
    <dgm:pt modelId="{0A4DEE00-2AC6-4E7B-B27D-1FD9BD187F71}" type="sibTrans" cxnId="{3CD7B42D-BEAE-4AC8-B0C3-3CC309288945}">
      <dgm:prSet/>
      <dgm:spPr/>
      <dgm:t>
        <a:bodyPr/>
        <a:lstStyle/>
        <a:p>
          <a:endParaRPr lang="en-US"/>
        </a:p>
      </dgm:t>
    </dgm:pt>
    <dgm:pt modelId="{F8A4A86E-B013-4AE0-94EB-D8523950207A}" type="pres">
      <dgm:prSet presAssocID="{984B4B78-A14E-4D4B-BC8E-E7393C60CEE5}" presName="linearFlow" presStyleCnt="0">
        <dgm:presLayoutVars>
          <dgm:dir/>
          <dgm:animLvl val="lvl"/>
          <dgm:resizeHandles val="exact"/>
        </dgm:presLayoutVars>
      </dgm:prSet>
      <dgm:spPr/>
      <dgm:t>
        <a:bodyPr/>
        <a:lstStyle/>
        <a:p>
          <a:endParaRPr lang="en-US"/>
        </a:p>
      </dgm:t>
    </dgm:pt>
    <dgm:pt modelId="{ECC60CD3-D2BE-4B02-9B7A-744C60185A27}" type="pres">
      <dgm:prSet presAssocID="{9BFF048C-1569-445E-819B-6B92BDF8BAFD}" presName="composite" presStyleCnt="0"/>
      <dgm:spPr/>
    </dgm:pt>
    <dgm:pt modelId="{D655A21D-7DA2-4A44-9E14-15BDABEABB65}" type="pres">
      <dgm:prSet presAssocID="{9BFF048C-1569-445E-819B-6B92BDF8BAFD}" presName="parentText" presStyleLbl="alignNode1" presStyleIdx="0" presStyleCnt="1" custLinFactNeighborX="-7039" custLinFactNeighborY="-1642">
        <dgm:presLayoutVars>
          <dgm:chMax val="1"/>
          <dgm:bulletEnabled val="1"/>
        </dgm:presLayoutVars>
      </dgm:prSet>
      <dgm:spPr/>
      <dgm:t>
        <a:bodyPr/>
        <a:lstStyle/>
        <a:p>
          <a:endParaRPr lang="en-US"/>
        </a:p>
      </dgm:t>
    </dgm:pt>
    <dgm:pt modelId="{93365C17-FEDA-432D-9F1F-63B5CE0CFFDD}" type="pres">
      <dgm:prSet presAssocID="{9BFF048C-1569-445E-819B-6B92BDF8BAFD}" presName="descendantText" presStyleLbl="alignAcc1" presStyleIdx="0" presStyleCnt="1" custLinFactNeighborX="433" custLinFactNeighborY="7295">
        <dgm:presLayoutVars>
          <dgm:bulletEnabled val="1"/>
        </dgm:presLayoutVars>
      </dgm:prSet>
      <dgm:spPr/>
      <dgm:t>
        <a:bodyPr/>
        <a:lstStyle/>
        <a:p>
          <a:endParaRPr lang="en-US"/>
        </a:p>
      </dgm:t>
    </dgm:pt>
  </dgm:ptLst>
  <dgm:cxnLst>
    <dgm:cxn modelId="{3CD7B42D-BEAE-4AC8-B0C3-3CC309288945}" srcId="{9BFF048C-1569-445E-819B-6B92BDF8BAFD}" destId="{10F7428B-4094-4DC2-AAED-9F1B80599600}" srcOrd="3" destOrd="0" parTransId="{71F87A48-C4B6-42DB-AEE9-88B0AF636DBE}" sibTransId="{0A4DEE00-2AC6-4E7B-B27D-1FD9BD187F71}"/>
    <dgm:cxn modelId="{ECECD66C-9AB0-4ACF-989F-3A0125575DE1}" type="presOf" srcId="{8E06E4E5-6AEB-4B13-8A69-64A17E412584}" destId="{93365C17-FEDA-432D-9F1F-63B5CE0CFFDD}" srcOrd="0" destOrd="2" presId="urn:microsoft.com/office/officeart/2005/8/layout/chevron2"/>
    <dgm:cxn modelId="{41090C0F-728E-4335-B064-EB46CBC3D40A}" srcId="{9BFF048C-1569-445E-819B-6B92BDF8BAFD}" destId="{29007DD0-F7FA-4813-9787-6066D4252133}" srcOrd="1" destOrd="0" parTransId="{3730001F-3043-4741-97B5-82A406AF8745}" sibTransId="{C654035D-364E-457B-A827-B8CF6BDFDDE2}"/>
    <dgm:cxn modelId="{7E32E304-BA14-45F9-8CD5-0F8DE8C2EA8F}" type="presOf" srcId="{68D041AC-DDE7-4978-B267-768A528C7821}" destId="{93365C17-FEDA-432D-9F1F-63B5CE0CFFDD}" srcOrd="0" destOrd="0" presId="urn:microsoft.com/office/officeart/2005/8/layout/chevron2"/>
    <dgm:cxn modelId="{D2DA4553-41BD-410A-9850-CFA4A8990E8D}" srcId="{9BFF048C-1569-445E-819B-6B92BDF8BAFD}" destId="{68D041AC-DDE7-4978-B267-768A528C7821}" srcOrd="0" destOrd="0" parTransId="{58F5514F-5D10-47E2-BF3C-9644456FCB95}" sibTransId="{ECD40DAE-B26A-413E-8CAC-2B1C536325C2}"/>
    <dgm:cxn modelId="{011574CE-59B2-432C-B4EE-8D0A80D1BAEC}" srcId="{984B4B78-A14E-4D4B-BC8E-E7393C60CEE5}" destId="{9BFF048C-1569-445E-819B-6B92BDF8BAFD}" srcOrd="0" destOrd="0" parTransId="{49F9C2D5-2CF3-4815-B3B8-28C5B742A089}" sibTransId="{DDC36429-5BB8-4A82-B719-5B8791DD3412}"/>
    <dgm:cxn modelId="{A2E02C2F-9418-40E2-8238-16E7AB6949F1}" type="presOf" srcId="{984B4B78-A14E-4D4B-BC8E-E7393C60CEE5}" destId="{F8A4A86E-B013-4AE0-94EB-D8523950207A}" srcOrd="0" destOrd="0" presId="urn:microsoft.com/office/officeart/2005/8/layout/chevron2"/>
    <dgm:cxn modelId="{58DB9D7D-6EF1-4DD6-A0C3-8222C06AE9F0}" type="presOf" srcId="{9BFF048C-1569-445E-819B-6B92BDF8BAFD}" destId="{D655A21D-7DA2-4A44-9E14-15BDABEABB65}" srcOrd="0" destOrd="0" presId="urn:microsoft.com/office/officeart/2005/8/layout/chevron2"/>
    <dgm:cxn modelId="{2BB6C8A4-33A7-4F7A-B1C3-160B6710C528}" type="presOf" srcId="{29007DD0-F7FA-4813-9787-6066D4252133}" destId="{93365C17-FEDA-432D-9F1F-63B5CE0CFFDD}" srcOrd="0" destOrd="1" presId="urn:microsoft.com/office/officeart/2005/8/layout/chevron2"/>
    <dgm:cxn modelId="{10F7AB8F-B30F-483B-88E2-F84BD99F7F5B}" srcId="{9BFF048C-1569-445E-819B-6B92BDF8BAFD}" destId="{8E06E4E5-6AEB-4B13-8A69-64A17E412584}" srcOrd="2" destOrd="0" parTransId="{B327AF40-436B-4C03-AB13-0ED8365E66CC}" sibTransId="{3C01763C-933F-4507-BAB8-AF2D24C25360}"/>
    <dgm:cxn modelId="{CA8DD0F2-7615-4CDE-B771-267A3CABAEA4}" type="presOf" srcId="{10F7428B-4094-4DC2-AAED-9F1B80599600}" destId="{93365C17-FEDA-432D-9F1F-63B5CE0CFFDD}" srcOrd="0" destOrd="3" presId="urn:microsoft.com/office/officeart/2005/8/layout/chevron2"/>
    <dgm:cxn modelId="{E280EF73-308C-4D69-B4E6-7B2E929B2CA9}" type="presParOf" srcId="{F8A4A86E-B013-4AE0-94EB-D8523950207A}" destId="{ECC60CD3-D2BE-4B02-9B7A-744C60185A27}" srcOrd="0" destOrd="0" presId="urn:microsoft.com/office/officeart/2005/8/layout/chevron2"/>
    <dgm:cxn modelId="{9E20A95C-67D9-4FC5-9D16-4420E742F086}" type="presParOf" srcId="{ECC60CD3-D2BE-4B02-9B7A-744C60185A27}" destId="{D655A21D-7DA2-4A44-9E14-15BDABEABB65}" srcOrd="0" destOrd="0" presId="urn:microsoft.com/office/officeart/2005/8/layout/chevron2"/>
    <dgm:cxn modelId="{73CE2966-F96F-42EC-BF0E-03541B2F02B3}" type="presParOf" srcId="{ECC60CD3-D2BE-4B02-9B7A-744C60185A27}" destId="{93365C17-FEDA-432D-9F1F-63B5CE0CFFDD}" srcOrd="1" destOrd="0" presId="urn:microsoft.com/office/officeart/2005/8/layout/chevron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98EFDA-3A88-4CBB-9DEE-CB4F4F5F81DC}" type="doc">
      <dgm:prSet loTypeId="urn:microsoft.com/office/officeart/2005/8/layout/vList4" loCatId="list" qsTypeId="urn:microsoft.com/office/officeart/2005/8/quickstyle/3d4" qsCatId="3D" csTypeId="urn:microsoft.com/office/officeart/2005/8/colors/accent1_2" csCatId="accent1" phldr="1"/>
      <dgm:spPr/>
      <dgm:t>
        <a:bodyPr/>
        <a:lstStyle/>
        <a:p>
          <a:endParaRPr lang="en-US"/>
        </a:p>
      </dgm:t>
    </dgm:pt>
    <dgm:pt modelId="{7D004DF7-7C05-4268-9356-E4580511321F}">
      <dgm:prSet phldrT="[Text]"/>
      <dgm:spPr/>
      <dgm:t>
        <a:bodyPr/>
        <a:lstStyle/>
        <a:p>
          <a:r>
            <a:rPr lang="en-US" b="1" dirty="0" smtClean="0"/>
            <a:t>Transformational Leadership:</a:t>
          </a:r>
          <a:endParaRPr lang="en-US" dirty="0"/>
        </a:p>
      </dgm:t>
    </dgm:pt>
    <dgm:pt modelId="{EBB7C330-C829-4B9C-8C4D-A27965B7EA22}" type="parTrans" cxnId="{6B297E37-2B2F-4D4E-8554-6FB2F34B1DAB}">
      <dgm:prSet/>
      <dgm:spPr/>
      <dgm:t>
        <a:bodyPr/>
        <a:lstStyle/>
        <a:p>
          <a:endParaRPr lang="en-US"/>
        </a:p>
      </dgm:t>
    </dgm:pt>
    <dgm:pt modelId="{071295F4-D777-4B59-960E-059A44AA2836}" type="sibTrans" cxnId="{6B297E37-2B2F-4D4E-8554-6FB2F34B1DAB}">
      <dgm:prSet/>
      <dgm:spPr/>
      <dgm:t>
        <a:bodyPr/>
        <a:lstStyle/>
        <a:p>
          <a:endParaRPr lang="en-US"/>
        </a:p>
      </dgm:t>
    </dgm:pt>
    <dgm:pt modelId="{3BF6C543-1689-4B6C-A020-AE4ED3FCAADB}">
      <dgm:prSet phldrT="[Text]"/>
      <dgm:spPr/>
      <dgm:t>
        <a:bodyPr/>
        <a:lstStyle/>
        <a:p>
          <a:r>
            <a:rPr lang="en-US" dirty="0" smtClean="0"/>
            <a:t>In order to achieve motivated employee culture a leading position plays the most vital role as for e.g. if manager is not motivated how it is possible to run a team  efficiently as these are the ones who directly communicate  to employees for any kind of work. If they are not motivated so they will never be able to resolve in a constructive way.</a:t>
          </a:r>
          <a:endParaRPr lang="en-US" dirty="0"/>
        </a:p>
      </dgm:t>
    </dgm:pt>
    <dgm:pt modelId="{F9F7EB15-5FDA-44A4-B7BC-AED91BA91A99}" type="parTrans" cxnId="{1DF7ABB0-93DF-4212-84C0-DADD40305B69}">
      <dgm:prSet/>
      <dgm:spPr/>
      <dgm:t>
        <a:bodyPr/>
        <a:lstStyle/>
        <a:p>
          <a:endParaRPr lang="en-US"/>
        </a:p>
      </dgm:t>
    </dgm:pt>
    <dgm:pt modelId="{E1A9CEB4-F6B0-47EF-8BA0-360FE337821E}" type="sibTrans" cxnId="{1DF7ABB0-93DF-4212-84C0-DADD40305B69}">
      <dgm:prSet/>
      <dgm:spPr/>
      <dgm:t>
        <a:bodyPr/>
        <a:lstStyle/>
        <a:p>
          <a:endParaRPr lang="en-US"/>
        </a:p>
      </dgm:t>
    </dgm:pt>
    <dgm:pt modelId="{403BA9B9-5350-4B3F-9406-1CB108BA028C}">
      <dgm:prSet phldrT="[Text]"/>
      <dgm:spPr/>
      <dgm:t>
        <a:bodyPr/>
        <a:lstStyle/>
        <a:p>
          <a:r>
            <a:rPr lang="en-US" b="1" dirty="0" smtClean="0"/>
            <a:t>Communication:</a:t>
          </a:r>
          <a:endParaRPr lang="en-US" b="1" dirty="0"/>
        </a:p>
      </dgm:t>
    </dgm:pt>
    <dgm:pt modelId="{F3584FC0-7AFB-4D13-81CD-74D71BFFA8A1}" type="parTrans" cxnId="{4FCD65B3-833B-4482-B739-7E709C977BF0}">
      <dgm:prSet/>
      <dgm:spPr/>
      <dgm:t>
        <a:bodyPr/>
        <a:lstStyle/>
        <a:p>
          <a:endParaRPr lang="en-US"/>
        </a:p>
      </dgm:t>
    </dgm:pt>
    <dgm:pt modelId="{14625AE0-2686-494B-8F6C-13EA23F418F8}" type="sibTrans" cxnId="{4FCD65B3-833B-4482-B739-7E709C977BF0}">
      <dgm:prSet/>
      <dgm:spPr/>
      <dgm:t>
        <a:bodyPr/>
        <a:lstStyle/>
        <a:p>
          <a:endParaRPr lang="en-US"/>
        </a:p>
      </dgm:t>
    </dgm:pt>
    <dgm:pt modelId="{FEB2DAA8-741B-4D8C-9AAF-17DB084D345F}">
      <dgm:prSet phldrT="[Text]"/>
      <dgm:spPr/>
      <dgm:t>
        <a:bodyPr/>
        <a:lstStyle/>
        <a:p>
          <a:r>
            <a:rPr lang="en-US" dirty="0" smtClean="0"/>
            <a:t>To achieve highly engaged employees  communication is the key to this door without conversation there will be no information of employees progress and interests for this there should be conduction of meeting with employees, surveys should be conducted, performance review should be done annually and  review of leaving employee.</a:t>
          </a:r>
          <a:endParaRPr lang="en-US" dirty="0"/>
        </a:p>
      </dgm:t>
    </dgm:pt>
    <dgm:pt modelId="{2F8B4CFD-BB55-4D69-98D0-9A332A79F3B3}" type="parTrans" cxnId="{ECE2EE38-4BAE-4F37-A8E0-4191E577B171}">
      <dgm:prSet/>
      <dgm:spPr/>
      <dgm:t>
        <a:bodyPr/>
        <a:lstStyle/>
        <a:p>
          <a:endParaRPr lang="en-US"/>
        </a:p>
      </dgm:t>
    </dgm:pt>
    <dgm:pt modelId="{2006D34A-DC88-4732-A225-4B8CB3336428}" type="sibTrans" cxnId="{ECE2EE38-4BAE-4F37-A8E0-4191E577B171}">
      <dgm:prSet/>
      <dgm:spPr/>
      <dgm:t>
        <a:bodyPr/>
        <a:lstStyle/>
        <a:p>
          <a:endParaRPr lang="en-US"/>
        </a:p>
      </dgm:t>
    </dgm:pt>
    <dgm:pt modelId="{8CE12518-F902-438D-89EF-54BA3A66FC7E}">
      <dgm:prSet phldrT="[Text]"/>
      <dgm:spPr/>
      <dgm:t>
        <a:bodyPr/>
        <a:lstStyle/>
        <a:p>
          <a:r>
            <a:rPr lang="en-US" b="1" dirty="0" smtClean="0"/>
            <a:t>Feedback Session:</a:t>
          </a:r>
          <a:endParaRPr lang="en-US" b="1" dirty="0"/>
        </a:p>
      </dgm:t>
    </dgm:pt>
    <dgm:pt modelId="{34224F29-CE14-4803-A714-D8DF7991ECA7}" type="parTrans" cxnId="{05FDFAF4-60EB-48EC-9919-2E8181F31F0D}">
      <dgm:prSet/>
      <dgm:spPr/>
      <dgm:t>
        <a:bodyPr/>
        <a:lstStyle/>
        <a:p>
          <a:endParaRPr lang="en-US"/>
        </a:p>
      </dgm:t>
    </dgm:pt>
    <dgm:pt modelId="{7F8AED74-4097-47FB-A868-F832220371C1}" type="sibTrans" cxnId="{05FDFAF4-60EB-48EC-9919-2E8181F31F0D}">
      <dgm:prSet/>
      <dgm:spPr/>
      <dgm:t>
        <a:bodyPr/>
        <a:lstStyle/>
        <a:p>
          <a:endParaRPr lang="en-US"/>
        </a:p>
      </dgm:t>
    </dgm:pt>
    <dgm:pt modelId="{D39A5D5A-5AD7-4B77-8958-7DC217A53C54}">
      <dgm:prSet phldrT="[Text]"/>
      <dgm:spPr/>
      <dgm:t>
        <a:bodyPr/>
        <a:lstStyle/>
        <a:p>
          <a:r>
            <a:rPr lang="en-US" dirty="0" smtClean="0"/>
            <a:t>Continuous feedback session improves  inspiration among  employees as  they can speak about their problems openly so one  on one and solo sessions should be arranged. There should be a follow  up  after feedback and act accordingly to bring improvement in culture</a:t>
          </a:r>
          <a:endParaRPr lang="en-US" dirty="0"/>
        </a:p>
      </dgm:t>
    </dgm:pt>
    <dgm:pt modelId="{0CFF7004-4777-4395-A37D-0BE27305C339}" type="sibTrans" cxnId="{822ABD56-C3F7-418C-BEFC-89D58BDED52F}">
      <dgm:prSet/>
      <dgm:spPr/>
      <dgm:t>
        <a:bodyPr/>
        <a:lstStyle/>
        <a:p>
          <a:endParaRPr lang="en-US"/>
        </a:p>
      </dgm:t>
    </dgm:pt>
    <dgm:pt modelId="{B7AA2D06-3994-40FD-ADD2-0CCBCF7DFDB2}" type="parTrans" cxnId="{822ABD56-C3F7-418C-BEFC-89D58BDED52F}">
      <dgm:prSet/>
      <dgm:spPr/>
      <dgm:t>
        <a:bodyPr/>
        <a:lstStyle/>
        <a:p>
          <a:endParaRPr lang="en-US"/>
        </a:p>
      </dgm:t>
    </dgm:pt>
    <dgm:pt modelId="{5F08F34C-187E-42CA-88EA-473A4240D6F8}" type="pres">
      <dgm:prSet presAssocID="{BA98EFDA-3A88-4CBB-9DEE-CB4F4F5F81DC}" presName="linear" presStyleCnt="0">
        <dgm:presLayoutVars>
          <dgm:dir/>
          <dgm:resizeHandles val="exact"/>
        </dgm:presLayoutVars>
      </dgm:prSet>
      <dgm:spPr/>
      <dgm:t>
        <a:bodyPr/>
        <a:lstStyle/>
        <a:p>
          <a:endParaRPr lang="en-US"/>
        </a:p>
      </dgm:t>
    </dgm:pt>
    <dgm:pt modelId="{6FCC4F78-BE8A-4C5F-88AC-AFF0DC50AACD}" type="pres">
      <dgm:prSet presAssocID="{7D004DF7-7C05-4268-9356-E4580511321F}" presName="comp" presStyleCnt="0"/>
      <dgm:spPr/>
    </dgm:pt>
    <dgm:pt modelId="{3F29D735-2503-42D3-98CE-1781F2FF5679}" type="pres">
      <dgm:prSet presAssocID="{7D004DF7-7C05-4268-9356-E4580511321F}" presName="box" presStyleLbl="node1" presStyleIdx="0" presStyleCnt="3" custScaleY="136606" custLinFactNeighborX="-4152" custLinFactNeighborY="-1902"/>
      <dgm:spPr/>
      <dgm:t>
        <a:bodyPr/>
        <a:lstStyle/>
        <a:p>
          <a:endParaRPr lang="en-US"/>
        </a:p>
      </dgm:t>
    </dgm:pt>
    <dgm:pt modelId="{BF8877B6-5926-4A3E-8B87-929CDE8DE9AA}" type="pres">
      <dgm:prSet presAssocID="{7D004DF7-7C05-4268-9356-E4580511321F}" presName="img" presStyleLbl="fgImgPlace1" presStyleIdx="0" presStyleCnt="3" custScaleY="172485"/>
      <dgm:spPr>
        <a:blipFill rotWithShape="0">
          <a:blip xmlns:r="http://schemas.openxmlformats.org/officeDocument/2006/relationships" r:embed="rId1"/>
          <a:stretch>
            <a:fillRect/>
          </a:stretch>
        </a:blipFill>
      </dgm:spPr>
    </dgm:pt>
    <dgm:pt modelId="{D6B43A6F-3DA6-4DBC-83D5-793D205E7B5D}" type="pres">
      <dgm:prSet presAssocID="{7D004DF7-7C05-4268-9356-E4580511321F}" presName="text" presStyleLbl="node1" presStyleIdx="0" presStyleCnt="3">
        <dgm:presLayoutVars>
          <dgm:bulletEnabled val="1"/>
        </dgm:presLayoutVars>
      </dgm:prSet>
      <dgm:spPr/>
      <dgm:t>
        <a:bodyPr/>
        <a:lstStyle/>
        <a:p>
          <a:endParaRPr lang="en-US"/>
        </a:p>
      </dgm:t>
    </dgm:pt>
    <dgm:pt modelId="{AFFB4C4E-6DC8-4CC6-AD18-EDD308E54991}" type="pres">
      <dgm:prSet presAssocID="{071295F4-D777-4B59-960E-059A44AA2836}" presName="spacer" presStyleCnt="0"/>
      <dgm:spPr/>
    </dgm:pt>
    <dgm:pt modelId="{8D1C3F7A-C4B1-4597-8058-190CE50326B2}" type="pres">
      <dgm:prSet presAssocID="{403BA9B9-5350-4B3F-9406-1CB108BA028C}" presName="comp" presStyleCnt="0"/>
      <dgm:spPr/>
    </dgm:pt>
    <dgm:pt modelId="{8BB3CDE4-C676-4963-82D5-BA791B338308}" type="pres">
      <dgm:prSet presAssocID="{403BA9B9-5350-4B3F-9406-1CB108BA028C}" presName="box" presStyleLbl="node1" presStyleIdx="1" presStyleCnt="3" custScaleY="134682"/>
      <dgm:spPr/>
      <dgm:t>
        <a:bodyPr/>
        <a:lstStyle/>
        <a:p>
          <a:endParaRPr lang="en-US"/>
        </a:p>
      </dgm:t>
    </dgm:pt>
    <dgm:pt modelId="{A8BF050D-24BB-414A-A6B8-FAB2D0D4ABCD}" type="pres">
      <dgm:prSet presAssocID="{403BA9B9-5350-4B3F-9406-1CB108BA028C}" presName="img" presStyleLbl="fgImgPlace1" presStyleIdx="1" presStyleCnt="3" custScaleY="157308"/>
      <dgm:spPr>
        <a:blipFill rotWithShape="0">
          <a:blip xmlns:r="http://schemas.openxmlformats.org/officeDocument/2006/relationships" r:embed="rId2"/>
          <a:stretch>
            <a:fillRect/>
          </a:stretch>
        </a:blipFill>
      </dgm:spPr>
    </dgm:pt>
    <dgm:pt modelId="{26CE77B8-DC25-4592-B0AC-044D3D607145}" type="pres">
      <dgm:prSet presAssocID="{403BA9B9-5350-4B3F-9406-1CB108BA028C}" presName="text" presStyleLbl="node1" presStyleIdx="1" presStyleCnt="3">
        <dgm:presLayoutVars>
          <dgm:bulletEnabled val="1"/>
        </dgm:presLayoutVars>
      </dgm:prSet>
      <dgm:spPr/>
      <dgm:t>
        <a:bodyPr/>
        <a:lstStyle/>
        <a:p>
          <a:endParaRPr lang="en-US"/>
        </a:p>
      </dgm:t>
    </dgm:pt>
    <dgm:pt modelId="{9A7039A1-4983-4A37-8A2F-279A2457F6C3}" type="pres">
      <dgm:prSet presAssocID="{14625AE0-2686-494B-8F6C-13EA23F418F8}" presName="spacer" presStyleCnt="0"/>
      <dgm:spPr/>
    </dgm:pt>
    <dgm:pt modelId="{C2F41874-8E8E-431C-ADEE-50E5CCB82983}" type="pres">
      <dgm:prSet presAssocID="{8CE12518-F902-438D-89EF-54BA3A66FC7E}" presName="comp" presStyleCnt="0"/>
      <dgm:spPr/>
    </dgm:pt>
    <dgm:pt modelId="{0FC7766C-311C-421C-B87C-A8A449C4A1A8}" type="pres">
      <dgm:prSet presAssocID="{8CE12518-F902-438D-89EF-54BA3A66FC7E}" presName="box" presStyleLbl="node1" presStyleIdx="2" presStyleCnt="3" custScaleY="101339" custLinFactNeighborX="-1264" custLinFactNeighborY="15925"/>
      <dgm:spPr/>
      <dgm:t>
        <a:bodyPr/>
        <a:lstStyle/>
        <a:p>
          <a:endParaRPr lang="en-US"/>
        </a:p>
      </dgm:t>
    </dgm:pt>
    <dgm:pt modelId="{7151506E-A096-431B-A9BF-42DD38A9282D}" type="pres">
      <dgm:prSet presAssocID="{8CE12518-F902-438D-89EF-54BA3A66FC7E}" presName="img" presStyleLbl="fgImgPlace1" presStyleIdx="2" presStyleCnt="3" custScaleY="131379"/>
      <dgm:spPr>
        <a:blipFill rotWithShape="0">
          <a:blip xmlns:r="http://schemas.openxmlformats.org/officeDocument/2006/relationships" r:embed="rId3"/>
          <a:stretch>
            <a:fillRect/>
          </a:stretch>
        </a:blipFill>
      </dgm:spPr>
    </dgm:pt>
    <dgm:pt modelId="{0E5BC881-42E4-4219-84A9-412EBFA04D83}" type="pres">
      <dgm:prSet presAssocID="{8CE12518-F902-438D-89EF-54BA3A66FC7E}" presName="text" presStyleLbl="node1" presStyleIdx="2" presStyleCnt="3">
        <dgm:presLayoutVars>
          <dgm:bulletEnabled val="1"/>
        </dgm:presLayoutVars>
      </dgm:prSet>
      <dgm:spPr/>
      <dgm:t>
        <a:bodyPr/>
        <a:lstStyle/>
        <a:p>
          <a:endParaRPr lang="en-US"/>
        </a:p>
      </dgm:t>
    </dgm:pt>
  </dgm:ptLst>
  <dgm:cxnLst>
    <dgm:cxn modelId="{976A2BA6-0F15-46EE-94AA-E75BC89E123F}" type="presOf" srcId="{8CE12518-F902-438D-89EF-54BA3A66FC7E}" destId="{0E5BC881-42E4-4219-84A9-412EBFA04D83}" srcOrd="1" destOrd="0" presId="urn:microsoft.com/office/officeart/2005/8/layout/vList4"/>
    <dgm:cxn modelId="{1B622A87-434C-4666-B0EE-614AC50499FA}" type="presOf" srcId="{D39A5D5A-5AD7-4B77-8958-7DC217A53C54}" destId="{0E5BC881-42E4-4219-84A9-412EBFA04D83}" srcOrd="1" destOrd="1" presId="urn:microsoft.com/office/officeart/2005/8/layout/vList4"/>
    <dgm:cxn modelId="{BA70C9DB-1CA9-48D7-9129-91ABB5ACCFC2}" type="presOf" srcId="{FEB2DAA8-741B-4D8C-9AAF-17DB084D345F}" destId="{8BB3CDE4-C676-4963-82D5-BA791B338308}" srcOrd="0" destOrd="1" presId="urn:microsoft.com/office/officeart/2005/8/layout/vList4"/>
    <dgm:cxn modelId="{8B3ED02A-11B3-495B-A774-6420D5D2C43D}" type="presOf" srcId="{7D004DF7-7C05-4268-9356-E4580511321F}" destId="{3F29D735-2503-42D3-98CE-1781F2FF5679}" srcOrd="0" destOrd="0" presId="urn:microsoft.com/office/officeart/2005/8/layout/vList4"/>
    <dgm:cxn modelId="{822ABD56-C3F7-418C-BEFC-89D58BDED52F}" srcId="{8CE12518-F902-438D-89EF-54BA3A66FC7E}" destId="{D39A5D5A-5AD7-4B77-8958-7DC217A53C54}" srcOrd="0" destOrd="0" parTransId="{B7AA2D06-3994-40FD-ADD2-0CCBCF7DFDB2}" sibTransId="{0CFF7004-4777-4395-A37D-0BE27305C339}"/>
    <dgm:cxn modelId="{51A7976B-83C0-4869-95FA-2A692CBA83F1}" type="presOf" srcId="{403BA9B9-5350-4B3F-9406-1CB108BA028C}" destId="{8BB3CDE4-C676-4963-82D5-BA791B338308}" srcOrd="0" destOrd="0" presId="urn:microsoft.com/office/officeart/2005/8/layout/vList4"/>
    <dgm:cxn modelId="{3BC1538A-4A57-43A7-9049-187B6CAF6B1D}" type="presOf" srcId="{3BF6C543-1689-4B6C-A020-AE4ED3FCAADB}" destId="{3F29D735-2503-42D3-98CE-1781F2FF5679}" srcOrd="0" destOrd="1" presId="urn:microsoft.com/office/officeart/2005/8/layout/vList4"/>
    <dgm:cxn modelId="{91F6EC5E-2DCF-48F2-B0BE-FA9491ADA502}" type="presOf" srcId="{7D004DF7-7C05-4268-9356-E4580511321F}" destId="{D6B43A6F-3DA6-4DBC-83D5-793D205E7B5D}" srcOrd="1" destOrd="0" presId="urn:microsoft.com/office/officeart/2005/8/layout/vList4"/>
    <dgm:cxn modelId="{B8F4F8FF-2BFD-45A0-9840-BE0BCE8DA06B}" type="presOf" srcId="{3BF6C543-1689-4B6C-A020-AE4ED3FCAADB}" destId="{D6B43A6F-3DA6-4DBC-83D5-793D205E7B5D}" srcOrd="1" destOrd="1" presId="urn:microsoft.com/office/officeart/2005/8/layout/vList4"/>
    <dgm:cxn modelId="{B5EBB520-B169-4B99-BF00-B745559EBCAF}" type="presOf" srcId="{D39A5D5A-5AD7-4B77-8958-7DC217A53C54}" destId="{0FC7766C-311C-421C-B87C-A8A449C4A1A8}" srcOrd="0" destOrd="1" presId="urn:microsoft.com/office/officeart/2005/8/layout/vList4"/>
    <dgm:cxn modelId="{ECE2EE38-4BAE-4F37-A8E0-4191E577B171}" srcId="{403BA9B9-5350-4B3F-9406-1CB108BA028C}" destId="{FEB2DAA8-741B-4D8C-9AAF-17DB084D345F}" srcOrd="0" destOrd="0" parTransId="{2F8B4CFD-BB55-4D69-98D0-9A332A79F3B3}" sibTransId="{2006D34A-DC88-4732-A225-4B8CB3336428}"/>
    <dgm:cxn modelId="{1DF7ABB0-93DF-4212-84C0-DADD40305B69}" srcId="{7D004DF7-7C05-4268-9356-E4580511321F}" destId="{3BF6C543-1689-4B6C-A020-AE4ED3FCAADB}" srcOrd="0" destOrd="0" parTransId="{F9F7EB15-5FDA-44A4-B7BC-AED91BA91A99}" sibTransId="{E1A9CEB4-F6B0-47EF-8BA0-360FE337821E}"/>
    <dgm:cxn modelId="{6B297E37-2B2F-4D4E-8554-6FB2F34B1DAB}" srcId="{BA98EFDA-3A88-4CBB-9DEE-CB4F4F5F81DC}" destId="{7D004DF7-7C05-4268-9356-E4580511321F}" srcOrd="0" destOrd="0" parTransId="{EBB7C330-C829-4B9C-8C4D-A27965B7EA22}" sibTransId="{071295F4-D777-4B59-960E-059A44AA2836}"/>
    <dgm:cxn modelId="{4FCD65B3-833B-4482-B739-7E709C977BF0}" srcId="{BA98EFDA-3A88-4CBB-9DEE-CB4F4F5F81DC}" destId="{403BA9B9-5350-4B3F-9406-1CB108BA028C}" srcOrd="1" destOrd="0" parTransId="{F3584FC0-7AFB-4D13-81CD-74D71BFFA8A1}" sibTransId="{14625AE0-2686-494B-8F6C-13EA23F418F8}"/>
    <dgm:cxn modelId="{C49AAE36-B238-42E1-ACE6-68076BDE7BA3}" type="presOf" srcId="{8CE12518-F902-438D-89EF-54BA3A66FC7E}" destId="{0FC7766C-311C-421C-B87C-A8A449C4A1A8}" srcOrd="0" destOrd="0" presId="urn:microsoft.com/office/officeart/2005/8/layout/vList4"/>
    <dgm:cxn modelId="{010ED606-6FE5-4BBC-BAC0-17662BE4BF22}" type="presOf" srcId="{BA98EFDA-3A88-4CBB-9DEE-CB4F4F5F81DC}" destId="{5F08F34C-187E-42CA-88EA-473A4240D6F8}" srcOrd="0" destOrd="0" presId="urn:microsoft.com/office/officeart/2005/8/layout/vList4"/>
    <dgm:cxn modelId="{7B7E0538-0643-414B-B699-77E31D94006C}" type="presOf" srcId="{403BA9B9-5350-4B3F-9406-1CB108BA028C}" destId="{26CE77B8-DC25-4592-B0AC-044D3D607145}" srcOrd="1" destOrd="0" presId="urn:microsoft.com/office/officeart/2005/8/layout/vList4"/>
    <dgm:cxn modelId="{86F8F500-D6CA-48A0-8C33-85F689DEE053}" type="presOf" srcId="{FEB2DAA8-741B-4D8C-9AAF-17DB084D345F}" destId="{26CE77B8-DC25-4592-B0AC-044D3D607145}" srcOrd="1" destOrd="1" presId="urn:microsoft.com/office/officeart/2005/8/layout/vList4"/>
    <dgm:cxn modelId="{05FDFAF4-60EB-48EC-9919-2E8181F31F0D}" srcId="{BA98EFDA-3A88-4CBB-9DEE-CB4F4F5F81DC}" destId="{8CE12518-F902-438D-89EF-54BA3A66FC7E}" srcOrd="2" destOrd="0" parTransId="{34224F29-CE14-4803-A714-D8DF7991ECA7}" sibTransId="{7F8AED74-4097-47FB-A868-F832220371C1}"/>
    <dgm:cxn modelId="{A98D8FB3-ABF7-453C-BE14-91D865C3CEBC}" type="presParOf" srcId="{5F08F34C-187E-42CA-88EA-473A4240D6F8}" destId="{6FCC4F78-BE8A-4C5F-88AC-AFF0DC50AACD}" srcOrd="0" destOrd="0" presId="urn:microsoft.com/office/officeart/2005/8/layout/vList4"/>
    <dgm:cxn modelId="{BA6AFA73-35CD-415E-AAE8-31E4674AB328}" type="presParOf" srcId="{6FCC4F78-BE8A-4C5F-88AC-AFF0DC50AACD}" destId="{3F29D735-2503-42D3-98CE-1781F2FF5679}" srcOrd="0" destOrd="0" presId="urn:microsoft.com/office/officeart/2005/8/layout/vList4"/>
    <dgm:cxn modelId="{913F1B5B-A774-4B5C-A2AC-919C858BB84E}" type="presParOf" srcId="{6FCC4F78-BE8A-4C5F-88AC-AFF0DC50AACD}" destId="{BF8877B6-5926-4A3E-8B87-929CDE8DE9AA}" srcOrd="1" destOrd="0" presId="urn:microsoft.com/office/officeart/2005/8/layout/vList4"/>
    <dgm:cxn modelId="{3FC04F0C-005F-4DE0-8986-E700FF2321F4}" type="presParOf" srcId="{6FCC4F78-BE8A-4C5F-88AC-AFF0DC50AACD}" destId="{D6B43A6F-3DA6-4DBC-83D5-793D205E7B5D}" srcOrd="2" destOrd="0" presId="urn:microsoft.com/office/officeart/2005/8/layout/vList4"/>
    <dgm:cxn modelId="{6DE773A8-C34C-4E8B-B216-34B2DC6A0498}" type="presParOf" srcId="{5F08F34C-187E-42CA-88EA-473A4240D6F8}" destId="{AFFB4C4E-6DC8-4CC6-AD18-EDD308E54991}" srcOrd="1" destOrd="0" presId="urn:microsoft.com/office/officeart/2005/8/layout/vList4"/>
    <dgm:cxn modelId="{572D4D41-49A4-4C3A-BDC4-82A63BB4E826}" type="presParOf" srcId="{5F08F34C-187E-42CA-88EA-473A4240D6F8}" destId="{8D1C3F7A-C4B1-4597-8058-190CE50326B2}" srcOrd="2" destOrd="0" presId="urn:microsoft.com/office/officeart/2005/8/layout/vList4"/>
    <dgm:cxn modelId="{01DD0329-FCED-4BBF-AAAD-9B55294DE850}" type="presParOf" srcId="{8D1C3F7A-C4B1-4597-8058-190CE50326B2}" destId="{8BB3CDE4-C676-4963-82D5-BA791B338308}" srcOrd="0" destOrd="0" presId="urn:microsoft.com/office/officeart/2005/8/layout/vList4"/>
    <dgm:cxn modelId="{144976CA-A273-4127-9D1E-FD98B85E697C}" type="presParOf" srcId="{8D1C3F7A-C4B1-4597-8058-190CE50326B2}" destId="{A8BF050D-24BB-414A-A6B8-FAB2D0D4ABCD}" srcOrd="1" destOrd="0" presId="urn:microsoft.com/office/officeart/2005/8/layout/vList4"/>
    <dgm:cxn modelId="{972359E0-02DB-4322-A82B-7DAAF3A0DDF3}" type="presParOf" srcId="{8D1C3F7A-C4B1-4597-8058-190CE50326B2}" destId="{26CE77B8-DC25-4592-B0AC-044D3D607145}" srcOrd="2" destOrd="0" presId="urn:microsoft.com/office/officeart/2005/8/layout/vList4"/>
    <dgm:cxn modelId="{C09F58B2-1664-45FD-AEC8-ED715BF2463F}" type="presParOf" srcId="{5F08F34C-187E-42CA-88EA-473A4240D6F8}" destId="{9A7039A1-4983-4A37-8A2F-279A2457F6C3}" srcOrd="3" destOrd="0" presId="urn:microsoft.com/office/officeart/2005/8/layout/vList4"/>
    <dgm:cxn modelId="{5F03F51D-971A-4E81-BA88-077F9D70FE27}" type="presParOf" srcId="{5F08F34C-187E-42CA-88EA-473A4240D6F8}" destId="{C2F41874-8E8E-431C-ADEE-50E5CCB82983}" srcOrd="4" destOrd="0" presId="urn:microsoft.com/office/officeart/2005/8/layout/vList4"/>
    <dgm:cxn modelId="{11F87C31-ECB0-4782-A6CE-A7A08CC7A51C}" type="presParOf" srcId="{C2F41874-8E8E-431C-ADEE-50E5CCB82983}" destId="{0FC7766C-311C-421C-B87C-A8A449C4A1A8}" srcOrd="0" destOrd="0" presId="urn:microsoft.com/office/officeart/2005/8/layout/vList4"/>
    <dgm:cxn modelId="{F5096298-8A72-48B9-A20E-D9A95C41D3CC}" type="presParOf" srcId="{C2F41874-8E8E-431C-ADEE-50E5CCB82983}" destId="{7151506E-A096-431B-A9BF-42DD38A9282D}" srcOrd="1" destOrd="0" presId="urn:microsoft.com/office/officeart/2005/8/layout/vList4"/>
    <dgm:cxn modelId="{F0730AE7-F2A3-472F-A1D1-DBB54E59E95D}" type="presParOf" srcId="{C2F41874-8E8E-431C-ADEE-50E5CCB82983}" destId="{0E5BC881-42E4-4219-84A9-412EBFA04D83}" srcOrd="2" destOrd="0" presId="urn:microsoft.com/office/officeart/2005/8/layout/vList4"/>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4E1D25-BB51-4F56-930B-9DF93382277A}"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48CAEDFE-7533-445E-A09F-63533260F6A5}">
      <dgm:prSet/>
      <dgm:spPr/>
      <dgm:t>
        <a:bodyPr/>
        <a:lstStyle/>
        <a:p>
          <a:pPr rtl="0"/>
          <a:r>
            <a:rPr lang="en-US" b="1" dirty="0" smtClean="0">
              <a:solidFill>
                <a:schemeClr val="bg1"/>
              </a:solidFill>
            </a:rPr>
            <a:t>Well-being enhancement</a:t>
          </a:r>
          <a:r>
            <a:rPr lang="en-US" dirty="0" smtClean="0">
              <a:solidFill>
                <a:schemeClr val="bg1"/>
              </a:solidFill>
            </a:rPr>
            <a:t>: for a hundred percent output it is necessary that the employee is active physically as well as mentally so such environment provision is required that is safe and fearless talking about, harassment or favoritism.</a:t>
          </a:r>
          <a:endParaRPr lang="en-US" dirty="0">
            <a:solidFill>
              <a:schemeClr val="bg1"/>
            </a:solidFill>
          </a:endParaRPr>
        </a:p>
      </dgm:t>
    </dgm:pt>
    <dgm:pt modelId="{A762ADD3-9012-4F52-A9C1-73E06BF816AF}" type="parTrans" cxnId="{C21E81BD-48D2-481A-B87D-217CBF18CFEF}">
      <dgm:prSet/>
      <dgm:spPr/>
      <dgm:t>
        <a:bodyPr/>
        <a:lstStyle/>
        <a:p>
          <a:endParaRPr lang="en-US"/>
        </a:p>
      </dgm:t>
    </dgm:pt>
    <dgm:pt modelId="{65EFF6E1-A17C-4A66-B122-98BE0819A44D}" type="sibTrans" cxnId="{C21E81BD-48D2-481A-B87D-217CBF18CFEF}">
      <dgm:prSet/>
      <dgm:spPr/>
      <dgm:t>
        <a:bodyPr/>
        <a:lstStyle/>
        <a:p>
          <a:endParaRPr lang="en-US"/>
        </a:p>
      </dgm:t>
    </dgm:pt>
    <dgm:pt modelId="{F22F7364-E6BB-42C7-9E28-94364FB3C959}">
      <dgm:prSet/>
      <dgm:spPr/>
      <dgm:t>
        <a:bodyPr/>
        <a:lstStyle/>
        <a:p>
          <a:pPr rtl="0"/>
          <a:r>
            <a:rPr lang="en-US" b="1" dirty="0" smtClean="0">
              <a:solidFill>
                <a:schemeClr val="bg1"/>
              </a:solidFill>
            </a:rPr>
            <a:t>Enliven Roles: </a:t>
          </a:r>
          <a:r>
            <a:rPr lang="en-US" dirty="0" smtClean="0">
              <a:solidFill>
                <a:schemeClr val="bg1"/>
              </a:solidFill>
            </a:rPr>
            <a:t>employees work with enthusiasm when work is interesting to do and free from boredom so it is responsibility of management to arrange activities like that.</a:t>
          </a:r>
          <a:endParaRPr lang="en-US" dirty="0">
            <a:solidFill>
              <a:schemeClr val="bg1"/>
            </a:solidFill>
          </a:endParaRPr>
        </a:p>
      </dgm:t>
    </dgm:pt>
    <dgm:pt modelId="{92825AED-2DF8-4983-ACA1-6B6227AF23BF}" type="parTrans" cxnId="{CF14D681-A5AE-4214-81FE-844D49EC916A}">
      <dgm:prSet/>
      <dgm:spPr/>
      <dgm:t>
        <a:bodyPr/>
        <a:lstStyle/>
        <a:p>
          <a:endParaRPr lang="en-US"/>
        </a:p>
      </dgm:t>
    </dgm:pt>
    <dgm:pt modelId="{59710AE1-3FB9-4CFB-AE1B-D76431FDE88E}" type="sibTrans" cxnId="{CF14D681-A5AE-4214-81FE-844D49EC916A}">
      <dgm:prSet/>
      <dgm:spPr/>
      <dgm:t>
        <a:bodyPr/>
        <a:lstStyle/>
        <a:p>
          <a:endParaRPr lang="en-US"/>
        </a:p>
      </dgm:t>
    </dgm:pt>
    <dgm:pt modelId="{C938F6D3-524E-42C9-AFD6-52C96E573F51}">
      <dgm:prSet/>
      <dgm:spPr/>
      <dgm:t>
        <a:bodyPr/>
        <a:lstStyle/>
        <a:p>
          <a:pPr rtl="0"/>
          <a:r>
            <a:rPr lang="en-US" b="1" dirty="0" smtClean="0">
              <a:solidFill>
                <a:schemeClr val="bg1"/>
              </a:solidFill>
            </a:rPr>
            <a:t>Purpose: </a:t>
          </a:r>
          <a:r>
            <a:rPr lang="en-US" dirty="0" smtClean="0">
              <a:solidFill>
                <a:schemeClr val="bg1"/>
              </a:solidFill>
            </a:rPr>
            <a:t>For a long term commitment it is necessary that every employee know the meaning of their work. They should know why they are doing this and how they are contributing to the organization</a:t>
          </a:r>
          <a:endParaRPr lang="en-US" dirty="0">
            <a:solidFill>
              <a:schemeClr val="bg1"/>
            </a:solidFill>
          </a:endParaRPr>
        </a:p>
      </dgm:t>
    </dgm:pt>
    <dgm:pt modelId="{32D94C1E-9C2E-4F79-B344-32DE8744CC3B}" type="parTrans" cxnId="{F01EE8E9-C1C5-4837-ACF7-3FAD3F4766CC}">
      <dgm:prSet/>
      <dgm:spPr/>
      <dgm:t>
        <a:bodyPr/>
        <a:lstStyle/>
        <a:p>
          <a:endParaRPr lang="en-US"/>
        </a:p>
      </dgm:t>
    </dgm:pt>
    <dgm:pt modelId="{EF138831-BED8-46C6-814B-1302BD8491BE}" type="sibTrans" cxnId="{F01EE8E9-C1C5-4837-ACF7-3FAD3F4766CC}">
      <dgm:prSet/>
      <dgm:spPr/>
      <dgm:t>
        <a:bodyPr/>
        <a:lstStyle/>
        <a:p>
          <a:endParaRPr lang="en-US"/>
        </a:p>
      </dgm:t>
    </dgm:pt>
    <dgm:pt modelId="{95053426-42A7-48A4-A54A-DE7D33B75599}">
      <dgm:prSet/>
      <dgm:spPr/>
      <dgm:t>
        <a:bodyPr/>
        <a:lstStyle/>
        <a:p>
          <a:pPr rtl="0"/>
          <a:r>
            <a:rPr lang="en-US" b="1" dirty="0" smtClean="0">
              <a:solidFill>
                <a:schemeClr val="bg1"/>
              </a:solidFill>
            </a:rPr>
            <a:t>Develop Personally: </a:t>
          </a:r>
          <a:r>
            <a:rPr lang="en-US" dirty="0" smtClean="0">
              <a:solidFill>
                <a:schemeClr val="bg1"/>
              </a:solidFill>
            </a:rPr>
            <a:t>activities for employees should be arranged which are for their personal growth because a well state mind can be beneficial for organization in many ways.</a:t>
          </a:r>
          <a:endParaRPr lang="en-US" b="1" dirty="0">
            <a:solidFill>
              <a:schemeClr val="bg1"/>
            </a:solidFill>
          </a:endParaRPr>
        </a:p>
      </dgm:t>
    </dgm:pt>
    <dgm:pt modelId="{455D239E-146F-4CB0-9610-629FD2AB340B}" type="parTrans" cxnId="{21D8B90B-34C1-4BB0-9E2D-B80702AACDB0}">
      <dgm:prSet/>
      <dgm:spPr/>
      <dgm:t>
        <a:bodyPr/>
        <a:lstStyle/>
        <a:p>
          <a:endParaRPr lang="en-US"/>
        </a:p>
      </dgm:t>
    </dgm:pt>
    <dgm:pt modelId="{275FBFA5-F6F8-45B9-94A0-BD06A6C62708}" type="sibTrans" cxnId="{21D8B90B-34C1-4BB0-9E2D-B80702AACDB0}">
      <dgm:prSet/>
      <dgm:spPr/>
      <dgm:t>
        <a:bodyPr/>
        <a:lstStyle/>
        <a:p>
          <a:endParaRPr lang="en-US"/>
        </a:p>
      </dgm:t>
    </dgm:pt>
    <dgm:pt modelId="{68196471-C3E8-4AA2-A0DC-11F857E90386}" type="pres">
      <dgm:prSet presAssocID="{514E1D25-BB51-4F56-930B-9DF93382277A}" presName="Name0" presStyleCnt="0">
        <dgm:presLayoutVars>
          <dgm:dir/>
          <dgm:resizeHandles val="exact"/>
        </dgm:presLayoutVars>
      </dgm:prSet>
      <dgm:spPr/>
      <dgm:t>
        <a:bodyPr/>
        <a:lstStyle/>
        <a:p>
          <a:endParaRPr lang="en-US"/>
        </a:p>
      </dgm:t>
    </dgm:pt>
    <dgm:pt modelId="{C5568DE2-F031-4BC9-9C09-9C12874AC967}" type="pres">
      <dgm:prSet presAssocID="{514E1D25-BB51-4F56-930B-9DF93382277A}" presName="fgShape" presStyleLbl="fgShp" presStyleIdx="0" presStyleCnt="1"/>
      <dgm:spPr/>
    </dgm:pt>
    <dgm:pt modelId="{B7A9FB80-09FE-4F45-BD2E-028976C62ED0}" type="pres">
      <dgm:prSet presAssocID="{514E1D25-BB51-4F56-930B-9DF93382277A}" presName="linComp" presStyleCnt="0"/>
      <dgm:spPr/>
    </dgm:pt>
    <dgm:pt modelId="{778173D2-804D-449F-81D1-54DD43745C2E}" type="pres">
      <dgm:prSet presAssocID="{48CAEDFE-7533-445E-A09F-63533260F6A5}" presName="compNode" presStyleCnt="0"/>
      <dgm:spPr/>
    </dgm:pt>
    <dgm:pt modelId="{FF9D2C29-F42A-427E-BA62-168DEAC8C03C}" type="pres">
      <dgm:prSet presAssocID="{48CAEDFE-7533-445E-A09F-63533260F6A5}" presName="bkgdShape" presStyleLbl="node1" presStyleIdx="0" presStyleCnt="4"/>
      <dgm:spPr/>
      <dgm:t>
        <a:bodyPr/>
        <a:lstStyle/>
        <a:p>
          <a:endParaRPr lang="en-US"/>
        </a:p>
      </dgm:t>
    </dgm:pt>
    <dgm:pt modelId="{6C74B0D7-C7A0-4837-B778-D845C8DB447C}" type="pres">
      <dgm:prSet presAssocID="{48CAEDFE-7533-445E-A09F-63533260F6A5}" presName="nodeTx" presStyleLbl="node1" presStyleIdx="0" presStyleCnt="4">
        <dgm:presLayoutVars>
          <dgm:bulletEnabled val="1"/>
        </dgm:presLayoutVars>
      </dgm:prSet>
      <dgm:spPr/>
      <dgm:t>
        <a:bodyPr/>
        <a:lstStyle/>
        <a:p>
          <a:endParaRPr lang="en-US"/>
        </a:p>
      </dgm:t>
    </dgm:pt>
    <dgm:pt modelId="{40D25569-8C24-47FB-9076-A1CD88006175}" type="pres">
      <dgm:prSet presAssocID="{48CAEDFE-7533-445E-A09F-63533260F6A5}" presName="invisiNode" presStyleLbl="node1" presStyleIdx="0" presStyleCnt="4"/>
      <dgm:spPr/>
    </dgm:pt>
    <dgm:pt modelId="{3DA792F4-F38E-4253-8DDC-4B8C4D21279E}" type="pres">
      <dgm:prSet presAssocID="{48CAEDFE-7533-445E-A09F-63533260F6A5}" presName="imagNode" presStyleLbl="fgImgPlace1" presStyleIdx="0" presStyleCnt="4"/>
      <dgm:spPr>
        <a:blipFill rotWithShape="0">
          <a:blip xmlns:r="http://schemas.openxmlformats.org/officeDocument/2006/relationships" r:embed="rId1"/>
          <a:stretch>
            <a:fillRect/>
          </a:stretch>
        </a:blipFill>
      </dgm:spPr>
    </dgm:pt>
    <dgm:pt modelId="{27C34D96-A11D-40F9-9813-7EB45F64C8B6}" type="pres">
      <dgm:prSet presAssocID="{65EFF6E1-A17C-4A66-B122-98BE0819A44D}" presName="sibTrans" presStyleLbl="sibTrans2D1" presStyleIdx="0" presStyleCnt="0"/>
      <dgm:spPr/>
      <dgm:t>
        <a:bodyPr/>
        <a:lstStyle/>
        <a:p>
          <a:endParaRPr lang="en-US"/>
        </a:p>
      </dgm:t>
    </dgm:pt>
    <dgm:pt modelId="{BFE7AA60-F722-4A8A-A36A-0415BA9D54D1}" type="pres">
      <dgm:prSet presAssocID="{F22F7364-E6BB-42C7-9E28-94364FB3C959}" presName="compNode" presStyleCnt="0"/>
      <dgm:spPr/>
    </dgm:pt>
    <dgm:pt modelId="{AAE5D54B-7F31-4955-AC11-32CFF5D4AFC8}" type="pres">
      <dgm:prSet presAssocID="{F22F7364-E6BB-42C7-9E28-94364FB3C959}" presName="bkgdShape" presStyleLbl="node1" presStyleIdx="1" presStyleCnt="4"/>
      <dgm:spPr/>
      <dgm:t>
        <a:bodyPr/>
        <a:lstStyle/>
        <a:p>
          <a:endParaRPr lang="en-US"/>
        </a:p>
      </dgm:t>
    </dgm:pt>
    <dgm:pt modelId="{80FBAA95-3FDB-44A9-BEF6-5FE8D8949C58}" type="pres">
      <dgm:prSet presAssocID="{F22F7364-E6BB-42C7-9E28-94364FB3C959}" presName="nodeTx" presStyleLbl="node1" presStyleIdx="1" presStyleCnt="4">
        <dgm:presLayoutVars>
          <dgm:bulletEnabled val="1"/>
        </dgm:presLayoutVars>
      </dgm:prSet>
      <dgm:spPr/>
      <dgm:t>
        <a:bodyPr/>
        <a:lstStyle/>
        <a:p>
          <a:endParaRPr lang="en-US"/>
        </a:p>
      </dgm:t>
    </dgm:pt>
    <dgm:pt modelId="{F028A564-9B11-4682-8E8F-943E352AD09F}" type="pres">
      <dgm:prSet presAssocID="{F22F7364-E6BB-42C7-9E28-94364FB3C959}" presName="invisiNode" presStyleLbl="node1" presStyleIdx="1" presStyleCnt="4"/>
      <dgm:spPr/>
    </dgm:pt>
    <dgm:pt modelId="{D4B761A9-E564-4D08-B588-CEEE119971A5}" type="pres">
      <dgm:prSet presAssocID="{F22F7364-E6BB-42C7-9E28-94364FB3C959}" presName="imagNode" presStyleLbl="fgImgPlace1" presStyleIdx="1" presStyleCnt="4"/>
      <dgm:spPr>
        <a:blipFill rotWithShape="0">
          <a:blip xmlns:r="http://schemas.openxmlformats.org/officeDocument/2006/relationships" r:embed="rId2"/>
          <a:stretch>
            <a:fillRect/>
          </a:stretch>
        </a:blipFill>
      </dgm:spPr>
    </dgm:pt>
    <dgm:pt modelId="{671C1BB4-F423-4A08-B0CA-A4156793E7E6}" type="pres">
      <dgm:prSet presAssocID="{59710AE1-3FB9-4CFB-AE1B-D76431FDE88E}" presName="sibTrans" presStyleLbl="sibTrans2D1" presStyleIdx="0" presStyleCnt="0"/>
      <dgm:spPr/>
      <dgm:t>
        <a:bodyPr/>
        <a:lstStyle/>
        <a:p>
          <a:endParaRPr lang="en-US"/>
        </a:p>
      </dgm:t>
    </dgm:pt>
    <dgm:pt modelId="{4D46D647-6E5C-4A90-8C87-E7F4FB7A193E}" type="pres">
      <dgm:prSet presAssocID="{C938F6D3-524E-42C9-AFD6-52C96E573F51}" presName="compNode" presStyleCnt="0"/>
      <dgm:spPr/>
    </dgm:pt>
    <dgm:pt modelId="{493B2FC4-6E94-415D-B870-2BD88F64B0AD}" type="pres">
      <dgm:prSet presAssocID="{C938F6D3-524E-42C9-AFD6-52C96E573F51}" presName="bkgdShape" presStyleLbl="node1" presStyleIdx="2" presStyleCnt="4"/>
      <dgm:spPr/>
      <dgm:t>
        <a:bodyPr/>
        <a:lstStyle/>
        <a:p>
          <a:endParaRPr lang="en-US"/>
        </a:p>
      </dgm:t>
    </dgm:pt>
    <dgm:pt modelId="{7675E2F6-8759-41C1-AC4B-90C62659E8A8}" type="pres">
      <dgm:prSet presAssocID="{C938F6D3-524E-42C9-AFD6-52C96E573F51}" presName="nodeTx" presStyleLbl="node1" presStyleIdx="2" presStyleCnt="4">
        <dgm:presLayoutVars>
          <dgm:bulletEnabled val="1"/>
        </dgm:presLayoutVars>
      </dgm:prSet>
      <dgm:spPr/>
      <dgm:t>
        <a:bodyPr/>
        <a:lstStyle/>
        <a:p>
          <a:endParaRPr lang="en-US"/>
        </a:p>
      </dgm:t>
    </dgm:pt>
    <dgm:pt modelId="{A98698D5-2F03-4C4B-89FD-6DBD6701684A}" type="pres">
      <dgm:prSet presAssocID="{C938F6D3-524E-42C9-AFD6-52C96E573F51}" presName="invisiNode" presStyleLbl="node1" presStyleIdx="2" presStyleCnt="4"/>
      <dgm:spPr/>
    </dgm:pt>
    <dgm:pt modelId="{76534D87-057C-4502-BB5B-8343686E4B8B}" type="pres">
      <dgm:prSet presAssocID="{C938F6D3-524E-42C9-AFD6-52C96E573F51}" presName="imagNode" presStyleLbl="fgImgPlace1" presStyleIdx="2" presStyleCnt="4"/>
      <dgm:spPr>
        <a:blipFill rotWithShape="0">
          <a:blip xmlns:r="http://schemas.openxmlformats.org/officeDocument/2006/relationships" r:embed="rId3"/>
          <a:stretch>
            <a:fillRect/>
          </a:stretch>
        </a:blipFill>
      </dgm:spPr>
    </dgm:pt>
    <dgm:pt modelId="{0F4A5030-4F91-449E-97ED-92FBC3611CEF}" type="pres">
      <dgm:prSet presAssocID="{EF138831-BED8-46C6-814B-1302BD8491BE}" presName="sibTrans" presStyleLbl="sibTrans2D1" presStyleIdx="0" presStyleCnt="0"/>
      <dgm:spPr/>
      <dgm:t>
        <a:bodyPr/>
        <a:lstStyle/>
        <a:p>
          <a:endParaRPr lang="en-US"/>
        </a:p>
      </dgm:t>
    </dgm:pt>
    <dgm:pt modelId="{04E1A5A4-6483-43ED-BEB4-0B7CEB83C2ED}" type="pres">
      <dgm:prSet presAssocID="{95053426-42A7-48A4-A54A-DE7D33B75599}" presName="compNode" presStyleCnt="0"/>
      <dgm:spPr/>
    </dgm:pt>
    <dgm:pt modelId="{7E3D4875-A0C6-42C1-BF38-98C3729924DB}" type="pres">
      <dgm:prSet presAssocID="{95053426-42A7-48A4-A54A-DE7D33B75599}" presName="bkgdShape" presStyleLbl="node1" presStyleIdx="3" presStyleCnt="4"/>
      <dgm:spPr/>
      <dgm:t>
        <a:bodyPr/>
        <a:lstStyle/>
        <a:p>
          <a:endParaRPr lang="en-US"/>
        </a:p>
      </dgm:t>
    </dgm:pt>
    <dgm:pt modelId="{4CD7756C-6F67-4DF2-99B5-7FEB7ED38A2E}" type="pres">
      <dgm:prSet presAssocID="{95053426-42A7-48A4-A54A-DE7D33B75599}" presName="nodeTx" presStyleLbl="node1" presStyleIdx="3" presStyleCnt="4">
        <dgm:presLayoutVars>
          <dgm:bulletEnabled val="1"/>
        </dgm:presLayoutVars>
      </dgm:prSet>
      <dgm:spPr/>
      <dgm:t>
        <a:bodyPr/>
        <a:lstStyle/>
        <a:p>
          <a:endParaRPr lang="en-US"/>
        </a:p>
      </dgm:t>
    </dgm:pt>
    <dgm:pt modelId="{8EAFEF31-05E5-452A-B99B-BBFAC3E6ED11}" type="pres">
      <dgm:prSet presAssocID="{95053426-42A7-48A4-A54A-DE7D33B75599}" presName="invisiNode" presStyleLbl="node1" presStyleIdx="3" presStyleCnt="4"/>
      <dgm:spPr/>
    </dgm:pt>
    <dgm:pt modelId="{E73368CC-D684-4DA8-91D5-CE49B0438B06}" type="pres">
      <dgm:prSet presAssocID="{95053426-42A7-48A4-A54A-DE7D33B75599}" presName="imagNode" presStyleLbl="fgImgPlace1" presStyleIdx="3" presStyleCnt="4"/>
      <dgm:spPr>
        <a:blipFill rotWithShape="0">
          <a:blip xmlns:r="http://schemas.openxmlformats.org/officeDocument/2006/relationships" r:embed="rId4"/>
          <a:stretch>
            <a:fillRect/>
          </a:stretch>
        </a:blipFill>
      </dgm:spPr>
    </dgm:pt>
  </dgm:ptLst>
  <dgm:cxnLst>
    <dgm:cxn modelId="{3A1CED88-5260-4F6E-91C6-6E43E578D0F2}" type="presOf" srcId="{48CAEDFE-7533-445E-A09F-63533260F6A5}" destId="{FF9D2C29-F42A-427E-BA62-168DEAC8C03C}" srcOrd="0" destOrd="0" presId="urn:microsoft.com/office/officeart/2005/8/layout/hList7"/>
    <dgm:cxn modelId="{936C0F6D-54D8-4804-BD5C-744DFCDC6AE0}" type="presOf" srcId="{F22F7364-E6BB-42C7-9E28-94364FB3C959}" destId="{80FBAA95-3FDB-44A9-BEF6-5FE8D8949C58}" srcOrd="1" destOrd="0" presId="urn:microsoft.com/office/officeart/2005/8/layout/hList7"/>
    <dgm:cxn modelId="{21D8B90B-34C1-4BB0-9E2D-B80702AACDB0}" srcId="{514E1D25-BB51-4F56-930B-9DF93382277A}" destId="{95053426-42A7-48A4-A54A-DE7D33B75599}" srcOrd="3" destOrd="0" parTransId="{455D239E-146F-4CB0-9610-629FD2AB340B}" sibTransId="{275FBFA5-F6F8-45B9-94A0-BD06A6C62708}"/>
    <dgm:cxn modelId="{F01EE8E9-C1C5-4837-ACF7-3FAD3F4766CC}" srcId="{514E1D25-BB51-4F56-930B-9DF93382277A}" destId="{C938F6D3-524E-42C9-AFD6-52C96E573F51}" srcOrd="2" destOrd="0" parTransId="{32D94C1E-9C2E-4F79-B344-32DE8744CC3B}" sibTransId="{EF138831-BED8-46C6-814B-1302BD8491BE}"/>
    <dgm:cxn modelId="{2298532B-5E3A-481A-9604-CC66D144DB4F}" type="presOf" srcId="{48CAEDFE-7533-445E-A09F-63533260F6A5}" destId="{6C74B0D7-C7A0-4837-B778-D845C8DB447C}" srcOrd="1" destOrd="0" presId="urn:microsoft.com/office/officeart/2005/8/layout/hList7"/>
    <dgm:cxn modelId="{6F122719-0313-4F89-9ABD-6967D272A9F8}" type="presOf" srcId="{65EFF6E1-A17C-4A66-B122-98BE0819A44D}" destId="{27C34D96-A11D-40F9-9813-7EB45F64C8B6}" srcOrd="0" destOrd="0" presId="urn:microsoft.com/office/officeart/2005/8/layout/hList7"/>
    <dgm:cxn modelId="{8E23B53B-D2CA-437C-BC6E-7D3042FBA7A7}" type="presOf" srcId="{95053426-42A7-48A4-A54A-DE7D33B75599}" destId="{7E3D4875-A0C6-42C1-BF38-98C3729924DB}" srcOrd="0" destOrd="0" presId="urn:microsoft.com/office/officeart/2005/8/layout/hList7"/>
    <dgm:cxn modelId="{7FDFD5F5-E066-4C80-BEF3-F3ED56B8BAFE}" type="presOf" srcId="{514E1D25-BB51-4F56-930B-9DF93382277A}" destId="{68196471-C3E8-4AA2-A0DC-11F857E90386}" srcOrd="0" destOrd="0" presId="urn:microsoft.com/office/officeart/2005/8/layout/hList7"/>
    <dgm:cxn modelId="{DFABAA76-9049-41D1-B465-59649D056FD3}" type="presOf" srcId="{C938F6D3-524E-42C9-AFD6-52C96E573F51}" destId="{493B2FC4-6E94-415D-B870-2BD88F64B0AD}" srcOrd="0" destOrd="0" presId="urn:microsoft.com/office/officeart/2005/8/layout/hList7"/>
    <dgm:cxn modelId="{37DCDD15-6DDC-4E5C-AFFF-23918E3058A5}" type="presOf" srcId="{F22F7364-E6BB-42C7-9E28-94364FB3C959}" destId="{AAE5D54B-7F31-4955-AC11-32CFF5D4AFC8}" srcOrd="0" destOrd="0" presId="urn:microsoft.com/office/officeart/2005/8/layout/hList7"/>
    <dgm:cxn modelId="{C3B9A8B0-6558-437C-9C2D-50D2544AB208}" type="presOf" srcId="{C938F6D3-524E-42C9-AFD6-52C96E573F51}" destId="{7675E2F6-8759-41C1-AC4B-90C62659E8A8}" srcOrd="1" destOrd="0" presId="urn:microsoft.com/office/officeart/2005/8/layout/hList7"/>
    <dgm:cxn modelId="{3B1E2353-56B9-4AE4-BB34-4627E0553923}" type="presOf" srcId="{59710AE1-3FB9-4CFB-AE1B-D76431FDE88E}" destId="{671C1BB4-F423-4A08-B0CA-A4156793E7E6}" srcOrd="0" destOrd="0" presId="urn:microsoft.com/office/officeart/2005/8/layout/hList7"/>
    <dgm:cxn modelId="{D26360F4-AC33-4CF0-8EDA-5A6749043179}" type="presOf" srcId="{EF138831-BED8-46C6-814B-1302BD8491BE}" destId="{0F4A5030-4F91-449E-97ED-92FBC3611CEF}" srcOrd="0" destOrd="0" presId="urn:microsoft.com/office/officeart/2005/8/layout/hList7"/>
    <dgm:cxn modelId="{DB08CB62-1FC1-4438-B7CB-A9DA4B87A933}" type="presOf" srcId="{95053426-42A7-48A4-A54A-DE7D33B75599}" destId="{4CD7756C-6F67-4DF2-99B5-7FEB7ED38A2E}" srcOrd="1" destOrd="0" presId="urn:microsoft.com/office/officeart/2005/8/layout/hList7"/>
    <dgm:cxn modelId="{CF14D681-A5AE-4214-81FE-844D49EC916A}" srcId="{514E1D25-BB51-4F56-930B-9DF93382277A}" destId="{F22F7364-E6BB-42C7-9E28-94364FB3C959}" srcOrd="1" destOrd="0" parTransId="{92825AED-2DF8-4983-ACA1-6B6227AF23BF}" sibTransId="{59710AE1-3FB9-4CFB-AE1B-D76431FDE88E}"/>
    <dgm:cxn modelId="{C21E81BD-48D2-481A-B87D-217CBF18CFEF}" srcId="{514E1D25-BB51-4F56-930B-9DF93382277A}" destId="{48CAEDFE-7533-445E-A09F-63533260F6A5}" srcOrd="0" destOrd="0" parTransId="{A762ADD3-9012-4F52-A9C1-73E06BF816AF}" sibTransId="{65EFF6E1-A17C-4A66-B122-98BE0819A44D}"/>
    <dgm:cxn modelId="{B6BE37F1-D633-4783-9D9E-13D7679D20B3}" type="presParOf" srcId="{68196471-C3E8-4AA2-A0DC-11F857E90386}" destId="{C5568DE2-F031-4BC9-9C09-9C12874AC967}" srcOrd="0" destOrd="0" presId="urn:microsoft.com/office/officeart/2005/8/layout/hList7"/>
    <dgm:cxn modelId="{B742748E-594D-414E-861F-4DD928615D30}" type="presParOf" srcId="{68196471-C3E8-4AA2-A0DC-11F857E90386}" destId="{B7A9FB80-09FE-4F45-BD2E-028976C62ED0}" srcOrd="1" destOrd="0" presId="urn:microsoft.com/office/officeart/2005/8/layout/hList7"/>
    <dgm:cxn modelId="{D2CEFA73-B2B5-4FD2-B6F6-278C1B6EA5E1}" type="presParOf" srcId="{B7A9FB80-09FE-4F45-BD2E-028976C62ED0}" destId="{778173D2-804D-449F-81D1-54DD43745C2E}" srcOrd="0" destOrd="0" presId="urn:microsoft.com/office/officeart/2005/8/layout/hList7"/>
    <dgm:cxn modelId="{ED4C6053-B34C-4B4D-8DB2-311D35680E4E}" type="presParOf" srcId="{778173D2-804D-449F-81D1-54DD43745C2E}" destId="{FF9D2C29-F42A-427E-BA62-168DEAC8C03C}" srcOrd="0" destOrd="0" presId="urn:microsoft.com/office/officeart/2005/8/layout/hList7"/>
    <dgm:cxn modelId="{4DE6452B-3EF7-445E-BBB6-D20FE16185BE}" type="presParOf" srcId="{778173D2-804D-449F-81D1-54DD43745C2E}" destId="{6C74B0D7-C7A0-4837-B778-D845C8DB447C}" srcOrd="1" destOrd="0" presId="urn:microsoft.com/office/officeart/2005/8/layout/hList7"/>
    <dgm:cxn modelId="{06FF3CDB-A52B-41C1-8A28-430F5030A412}" type="presParOf" srcId="{778173D2-804D-449F-81D1-54DD43745C2E}" destId="{40D25569-8C24-47FB-9076-A1CD88006175}" srcOrd="2" destOrd="0" presId="urn:microsoft.com/office/officeart/2005/8/layout/hList7"/>
    <dgm:cxn modelId="{94767414-A897-4DFD-BCBB-35FC594499F3}" type="presParOf" srcId="{778173D2-804D-449F-81D1-54DD43745C2E}" destId="{3DA792F4-F38E-4253-8DDC-4B8C4D21279E}" srcOrd="3" destOrd="0" presId="urn:microsoft.com/office/officeart/2005/8/layout/hList7"/>
    <dgm:cxn modelId="{1F0C3467-1F5F-4D88-B9A8-7A1BD52FC7F0}" type="presParOf" srcId="{B7A9FB80-09FE-4F45-BD2E-028976C62ED0}" destId="{27C34D96-A11D-40F9-9813-7EB45F64C8B6}" srcOrd="1" destOrd="0" presId="urn:microsoft.com/office/officeart/2005/8/layout/hList7"/>
    <dgm:cxn modelId="{479AF156-D724-4307-A82C-A6493CFB0645}" type="presParOf" srcId="{B7A9FB80-09FE-4F45-BD2E-028976C62ED0}" destId="{BFE7AA60-F722-4A8A-A36A-0415BA9D54D1}" srcOrd="2" destOrd="0" presId="urn:microsoft.com/office/officeart/2005/8/layout/hList7"/>
    <dgm:cxn modelId="{56810314-C5C1-416B-A77C-EDB8633C6F64}" type="presParOf" srcId="{BFE7AA60-F722-4A8A-A36A-0415BA9D54D1}" destId="{AAE5D54B-7F31-4955-AC11-32CFF5D4AFC8}" srcOrd="0" destOrd="0" presId="urn:microsoft.com/office/officeart/2005/8/layout/hList7"/>
    <dgm:cxn modelId="{5AAFC065-32BA-4322-89C6-2D755107CFE4}" type="presParOf" srcId="{BFE7AA60-F722-4A8A-A36A-0415BA9D54D1}" destId="{80FBAA95-3FDB-44A9-BEF6-5FE8D8949C58}" srcOrd="1" destOrd="0" presId="urn:microsoft.com/office/officeart/2005/8/layout/hList7"/>
    <dgm:cxn modelId="{09800D82-A1FE-44BA-87CE-95C63C3618FB}" type="presParOf" srcId="{BFE7AA60-F722-4A8A-A36A-0415BA9D54D1}" destId="{F028A564-9B11-4682-8E8F-943E352AD09F}" srcOrd="2" destOrd="0" presId="urn:microsoft.com/office/officeart/2005/8/layout/hList7"/>
    <dgm:cxn modelId="{CBB9EB69-8429-442C-B201-73746CBBC593}" type="presParOf" srcId="{BFE7AA60-F722-4A8A-A36A-0415BA9D54D1}" destId="{D4B761A9-E564-4D08-B588-CEEE119971A5}" srcOrd="3" destOrd="0" presId="urn:microsoft.com/office/officeart/2005/8/layout/hList7"/>
    <dgm:cxn modelId="{291B4D23-EBF9-4C99-B72E-B4EE8630069D}" type="presParOf" srcId="{B7A9FB80-09FE-4F45-BD2E-028976C62ED0}" destId="{671C1BB4-F423-4A08-B0CA-A4156793E7E6}" srcOrd="3" destOrd="0" presId="urn:microsoft.com/office/officeart/2005/8/layout/hList7"/>
    <dgm:cxn modelId="{7154699B-7056-465D-9C90-9935494FDBDD}" type="presParOf" srcId="{B7A9FB80-09FE-4F45-BD2E-028976C62ED0}" destId="{4D46D647-6E5C-4A90-8C87-E7F4FB7A193E}" srcOrd="4" destOrd="0" presId="urn:microsoft.com/office/officeart/2005/8/layout/hList7"/>
    <dgm:cxn modelId="{63576456-BA65-4828-82D6-8CA99F5FC95C}" type="presParOf" srcId="{4D46D647-6E5C-4A90-8C87-E7F4FB7A193E}" destId="{493B2FC4-6E94-415D-B870-2BD88F64B0AD}" srcOrd="0" destOrd="0" presId="urn:microsoft.com/office/officeart/2005/8/layout/hList7"/>
    <dgm:cxn modelId="{DCAA0D07-2FF0-493D-9E39-C2768F246080}" type="presParOf" srcId="{4D46D647-6E5C-4A90-8C87-E7F4FB7A193E}" destId="{7675E2F6-8759-41C1-AC4B-90C62659E8A8}" srcOrd="1" destOrd="0" presId="urn:microsoft.com/office/officeart/2005/8/layout/hList7"/>
    <dgm:cxn modelId="{16FC1D68-A438-4BCF-B773-C3AE567FDF10}" type="presParOf" srcId="{4D46D647-6E5C-4A90-8C87-E7F4FB7A193E}" destId="{A98698D5-2F03-4C4B-89FD-6DBD6701684A}" srcOrd="2" destOrd="0" presId="urn:microsoft.com/office/officeart/2005/8/layout/hList7"/>
    <dgm:cxn modelId="{EA0DA609-C658-43B0-BCB0-34054850825B}" type="presParOf" srcId="{4D46D647-6E5C-4A90-8C87-E7F4FB7A193E}" destId="{76534D87-057C-4502-BB5B-8343686E4B8B}" srcOrd="3" destOrd="0" presId="urn:microsoft.com/office/officeart/2005/8/layout/hList7"/>
    <dgm:cxn modelId="{D886ABC6-394D-4BE8-B08F-F32E432F3C39}" type="presParOf" srcId="{B7A9FB80-09FE-4F45-BD2E-028976C62ED0}" destId="{0F4A5030-4F91-449E-97ED-92FBC3611CEF}" srcOrd="5" destOrd="0" presId="urn:microsoft.com/office/officeart/2005/8/layout/hList7"/>
    <dgm:cxn modelId="{5AF41283-8687-4181-B084-65665C98CCD9}" type="presParOf" srcId="{B7A9FB80-09FE-4F45-BD2E-028976C62ED0}" destId="{04E1A5A4-6483-43ED-BEB4-0B7CEB83C2ED}" srcOrd="6" destOrd="0" presId="urn:microsoft.com/office/officeart/2005/8/layout/hList7"/>
    <dgm:cxn modelId="{69103F9C-2000-4589-815A-316DC53F7AC1}" type="presParOf" srcId="{04E1A5A4-6483-43ED-BEB4-0B7CEB83C2ED}" destId="{7E3D4875-A0C6-42C1-BF38-98C3729924DB}" srcOrd="0" destOrd="0" presId="urn:microsoft.com/office/officeart/2005/8/layout/hList7"/>
    <dgm:cxn modelId="{40E169D3-14F2-4A1A-AE4B-4D43E5D40D27}" type="presParOf" srcId="{04E1A5A4-6483-43ED-BEB4-0B7CEB83C2ED}" destId="{4CD7756C-6F67-4DF2-99B5-7FEB7ED38A2E}" srcOrd="1" destOrd="0" presId="urn:microsoft.com/office/officeart/2005/8/layout/hList7"/>
    <dgm:cxn modelId="{8B56017D-E548-45A7-9BE4-D4FDA483D08F}" type="presParOf" srcId="{04E1A5A4-6483-43ED-BEB4-0B7CEB83C2ED}" destId="{8EAFEF31-05E5-452A-B99B-BBFAC3E6ED11}" srcOrd="2" destOrd="0" presId="urn:microsoft.com/office/officeart/2005/8/layout/hList7"/>
    <dgm:cxn modelId="{0A8D56BD-7C7F-4400-9870-916B963BA58B}" type="presParOf" srcId="{04E1A5A4-6483-43ED-BEB4-0B7CEB83C2ED}" destId="{E73368CC-D684-4DA8-91D5-CE49B0438B06}" srcOrd="3" destOrd="0" presId="urn:microsoft.com/office/officeart/2005/8/layout/hList7"/>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C04401-71B1-4080-8A3D-D15FE96FBB60}"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CFE54591-E1E2-4513-B590-DD8439DD07AE}">
      <dgm:prSet/>
      <dgm:spPr/>
      <dgm:t>
        <a:bodyPr/>
        <a:lstStyle/>
        <a:p>
          <a:pPr rtl="0"/>
          <a:r>
            <a:rPr lang="en-US" b="1" dirty="0" smtClean="0">
              <a:solidFill>
                <a:schemeClr val="bg1"/>
              </a:solidFill>
            </a:rPr>
            <a:t>Relationship Building: </a:t>
          </a:r>
          <a:r>
            <a:rPr lang="en-US" dirty="0" smtClean="0">
              <a:solidFill>
                <a:schemeClr val="bg1"/>
              </a:solidFill>
            </a:rPr>
            <a:t>For team building</a:t>
          </a:r>
          <a:r>
            <a:rPr lang="en-US" b="1" dirty="0" smtClean="0">
              <a:solidFill>
                <a:schemeClr val="bg1"/>
              </a:solidFill>
            </a:rPr>
            <a:t> </a:t>
          </a:r>
          <a:r>
            <a:rPr lang="en-US" dirty="0" smtClean="0">
              <a:solidFill>
                <a:schemeClr val="bg1"/>
              </a:solidFill>
            </a:rPr>
            <a:t>it is necessary to arrange activities which constructs relationship between team as those employees which are connected to each other are more engaged ones.</a:t>
          </a:r>
          <a:endParaRPr lang="en-US" dirty="0">
            <a:solidFill>
              <a:schemeClr val="bg1"/>
            </a:solidFill>
          </a:endParaRPr>
        </a:p>
      </dgm:t>
    </dgm:pt>
    <dgm:pt modelId="{CA4019D5-E292-48D7-9E4C-D572AE9995BB}" type="parTrans" cxnId="{4B87B8C9-1595-4EA3-9D42-091062FDB941}">
      <dgm:prSet/>
      <dgm:spPr/>
      <dgm:t>
        <a:bodyPr/>
        <a:lstStyle/>
        <a:p>
          <a:endParaRPr lang="en-US"/>
        </a:p>
      </dgm:t>
    </dgm:pt>
    <dgm:pt modelId="{9F3A1BD3-069F-41F8-9A5E-1B2592E51780}" type="sibTrans" cxnId="{4B87B8C9-1595-4EA3-9D42-091062FDB941}">
      <dgm:prSet/>
      <dgm:spPr/>
      <dgm:t>
        <a:bodyPr/>
        <a:lstStyle/>
        <a:p>
          <a:endParaRPr lang="en-US"/>
        </a:p>
      </dgm:t>
    </dgm:pt>
    <dgm:pt modelId="{AAF8A237-6861-4BAA-A8F6-15C8F61F748E}">
      <dgm:prSet/>
      <dgm:spPr/>
      <dgm:t>
        <a:bodyPr/>
        <a:lstStyle/>
        <a:p>
          <a:pPr rtl="0"/>
          <a:r>
            <a:rPr lang="en-US" b="1" dirty="0" smtClean="0">
              <a:solidFill>
                <a:schemeClr val="bg1"/>
              </a:solidFill>
            </a:rPr>
            <a:t>Strengthen Recognition: </a:t>
          </a:r>
          <a:r>
            <a:rPr lang="en-US" dirty="0" smtClean="0">
              <a:solidFill>
                <a:schemeClr val="bg1"/>
              </a:solidFill>
            </a:rPr>
            <a:t>efforts made by employee must be recognized and appreciated which makes them feel valued and maintain their high performance.</a:t>
          </a:r>
          <a:endParaRPr lang="en-US" dirty="0">
            <a:solidFill>
              <a:schemeClr val="bg1"/>
            </a:solidFill>
          </a:endParaRPr>
        </a:p>
      </dgm:t>
    </dgm:pt>
    <dgm:pt modelId="{0A8FEA43-68FF-451C-B2B9-5B558E44FC7F}" type="parTrans" cxnId="{AA9B31FC-F0D6-48FB-B0F1-5FCA627AFB51}">
      <dgm:prSet/>
      <dgm:spPr/>
      <dgm:t>
        <a:bodyPr/>
        <a:lstStyle/>
        <a:p>
          <a:endParaRPr lang="en-US"/>
        </a:p>
      </dgm:t>
    </dgm:pt>
    <dgm:pt modelId="{01186A81-0582-4AD0-9530-BA7099337CC0}" type="sibTrans" cxnId="{AA9B31FC-F0D6-48FB-B0F1-5FCA627AFB51}">
      <dgm:prSet/>
      <dgm:spPr/>
      <dgm:t>
        <a:bodyPr/>
        <a:lstStyle/>
        <a:p>
          <a:endParaRPr lang="en-US"/>
        </a:p>
      </dgm:t>
    </dgm:pt>
    <dgm:pt modelId="{B7F9B599-D768-4C91-9F7B-0A717E1EE31F}">
      <dgm:prSet/>
      <dgm:spPr/>
      <dgm:t>
        <a:bodyPr/>
        <a:lstStyle/>
        <a:p>
          <a:pPr rtl="0"/>
          <a:r>
            <a:rPr lang="en-US" b="1" dirty="0" smtClean="0">
              <a:solidFill>
                <a:schemeClr val="bg1"/>
              </a:solidFill>
            </a:rPr>
            <a:t>Connected to Employees: </a:t>
          </a:r>
          <a:r>
            <a:rPr lang="en-US" dirty="0" smtClean="0">
              <a:solidFill>
                <a:schemeClr val="bg1"/>
              </a:solidFill>
            </a:rPr>
            <a:t>daily communication with employees and be informed with them enhances employee engagement with organization</a:t>
          </a:r>
          <a:r>
            <a:rPr lang="en-US" dirty="0" smtClean="0"/>
            <a:t>. </a:t>
          </a:r>
          <a:endParaRPr lang="en-US" b="1" dirty="0"/>
        </a:p>
      </dgm:t>
    </dgm:pt>
    <dgm:pt modelId="{1C381A83-775D-4DE0-A56D-DFD6589CAA42}" type="parTrans" cxnId="{8C76195C-2CBA-4ACF-B1A1-E6BD4215548A}">
      <dgm:prSet/>
      <dgm:spPr/>
      <dgm:t>
        <a:bodyPr/>
        <a:lstStyle/>
        <a:p>
          <a:endParaRPr lang="en-US"/>
        </a:p>
      </dgm:t>
    </dgm:pt>
    <dgm:pt modelId="{3C7611C7-8EFC-4FF9-A1D9-F5283D361CD0}" type="sibTrans" cxnId="{8C76195C-2CBA-4ACF-B1A1-E6BD4215548A}">
      <dgm:prSet/>
      <dgm:spPr/>
      <dgm:t>
        <a:bodyPr/>
        <a:lstStyle/>
        <a:p>
          <a:endParaRPr lang="en-US"/>
        </a:p>
      </dgm:t>
    </dgm:pt>
    <dgm:pt modelId="{2C5C188B-22A3-453D-8238-1D504248956F}" type="pres">
      <dgm:prSet presAssocID="{D5C04401-71B1-4080-8A3D-D15FE96FBB60}" presName="Name0" presStyleCnt="0">
        <dgm:presLayoutVars>
          <dgm:dir/>
          <dgm:resizeHandles val="exact"/>
        </dgm:presLayoutVars>
      </dgm:prSet>
      <dgm:spPr/>
      <dgm:t>
        <a:bodyPr/>
        <a:lstStyle/>
        <a:p>
          <a:endParaRPr lang="en-US"/>
        </a:p>
      </dgm:t>
    </dgm:pt>
    <dgm:pt modelId="{87FE2964-3FB2-4CF4-8ADD-D624BF2B9EA6}" type="pres">
      <dgm:prSet presAssocID="{D5C04401-71B1-4080-8A3D-D15FE96FBB60}" presName="fgShape" presStyleLbl="fgShp" presStyleIdx="0" presStyleCnt="1"/>
      <dgm:spPr/>
    </dgm:pt>
    <dgm:pt modelId="{50BBDB73-84E4-4A24-9D17-FC7CA084816C}" type="pres">
      <dgm:prSet presAssocID="{D5C04401-71B1-4080-8A3D-D15FE96FBB60}" presName="linComp" presStyleCnt="0"/>
      <dgm:spPr/>
    </dgm:pt>
    <dgm:pt modelId="{DC58042E-0730-42DF-A100-6414293B5936}" type="pres">
      <dgm:prSet presAssocID="{CFE54591-E1E2-4513-B590-DD8439DD07AE}" presName="compNode" presStyleCnt="0"/>
      <dgm:spPr/>
    </dgm:pt>
    <dgm:pt modelId="{BA2B849C-1915-4497-8315-DC2181BC582A}" type="pres">
      <dgm:prSet presAssocID="{CFE54591-E1E2-4513-B590-DD8439DD07AE}" presName="bkgdShape" presStyleLbl="node1" presStyleIdx="0" presStyleCnt="3"/>
      <dgm:spPr/>
      <dgm:t>
        <a:bodyPr/>
        <a:lstStyle/>
        <a:p>
          <a:endParaRPr lang="en-US"/>
        </a:p>
      </dgm:t>
    </dgm:pt>
    <dgm:pt modelId="{FBCB2C54-3AE4-42EE-AA5C-87972FCD3E33}" type="pres">
      <dgm:prSet presAssocID="{CFE54591-E1E2-4513-B590-DD8439DD07AE}" presName="nodeTx" presStyleLbl="node1" presStyleIdx="0" presStyleCnt="3">
        <dgm:presLayoutVars>
          <dgm:bulletEnabled val="1"/>
        </dgm:presLayoutVars>
      </dgm:prSet>
      <dgm:spPr/>
      <dgm:t>
        <a:bodyPr/>
        <a:lstStyle/>
        <a:p>
          <a:endParaRPr lang="en-US"/>
        </a:p>
      </dgm:t>
    </dgm:pt>
    <dgm:pt modelId="{26044798-42BA-4EBF-BBC3-4447C7DACF21}" type="pres">
      <dgm:prSet presAssocID="{CFE54591-E1E2-4513-B590-DD8439DD07AE}" presName="invisiNode" presStyleLbl="node1" presStyleIdx="0" presStyleCnt="3"/>
      <dgm:spPr/>
    </dgm:pt>
    <dgm:pt modelId="{7F07E250-CD7D-4286-908D-9CBFFB31110F}" type="pres">
      <dgm:prSet presAssocID="{CFE54591-E1E2-4513-B590-DD8439DD07AE}" presName="imagNode" presStyleLbl="fgImgPlace1" presStyleIdx="0" presStyleCnt="3"/>
      <dgm:spPr>
        <a:blipFill rotWithShape="0">
          <a:blip xmlns:r="http://schemas.openxmlformats.org/officeDocument/2006/relationships" r:embed="rId1"/>
          <a:stretch>
            <a:fillRect/>
          </a:stretch>
        </a:blipFill>
      </dgm:spPr>
    </dgm:pt>
    <dgm:pt modelId="{C448C921-2A82-49EA-A349-450B8F3613F2}" type="pres">
      <dgm:prSet presAssocID="{9F3A1BD3-069F-41F8-9A5E-1B2592E51780}" presName="sibTrans" presStyleLbl="sibTrans2D1" presStyleIdx="0" presStyleCnt="0"/>
      <dgm:spPr/>
      <dgm:t>
        <a:bodyPr/>
        <a:lstStyle/>
        <a:p>
          <a:endParaRPr lang="en-US"/>
        </a:p>
      </dgm:t>
    </dgm:pt>
    <dgm:pt modelId="{564A91F4-55E3-4CFD-8914-501E789D6D54}" type="pres">
      <dgm:prSet presAssocID="{AAF8A237-6861-4BAA-A8F6-15C8F61F748E}" presName="compNode" presStyleCnt="0"/>
      <dgm:spPr/>
    </dgm:pt>
    <dgm:pt modelId="{67D08997-FCA3-4F28-BCB6-19FCB100DADC}" type="pres">
      <dgm:prSet presAssocID="{AAF8A237-6861-4BAA-A8F6-15C8F61F748E}" presName="bkgdShape" presStyleLbl="node1" presStyleIdx="1" presStyleCnt="3"/>
      <dgm:spPr/>
      <dgm:t>
        <a:bodyPr/>
        <a:lstStyle/>
        <a:p>
          <a:endParaRPr lang="en-US"/>
        </a:p>
      </dgm:t>
    </dgm:pt>
    <dgm:pt modelId="{2DE6F3B3-4595-4520-A657-3B4648079208}" type="pres">
      <dgm:prSet presAssocID="{AAF8A237-6861-4BAA-A8F6-15C8F61F748E}" presName="nodeTx" presStyleLbl="node1" presStyleIdx="1" presStyleCnt="3">
        <dgm:presLayoutVars>
          <dgm:bulletEnabled val="1"/>
        </dgm:presLayoutVars>
      </dgm:prSet>
      <dgm:spPr/>
      <dgm:t>
        <a:bodyPr/>
        <a:lstStyle/>
        <a:p>
          <a:endParaRPr lang="en-US"/>
        </a:p>
      </dgm:t>
    </dgm:pt>
    <dgm:pt modelId="{254631FC-7AC8-4D1B-9467-7458A9F6C088}" type="pres">
      <dgm:prSet presAssocID="{AAF8A237-6861-4BAA-A8F6-15C8F61F748E}" presName="invisiNode" presStyleLbl="node1" presStyleIdx="1" presStyleCnt="3"/>
      <dgm:spPr/>
    </dgm:pt>
    <dgm:pt modelId="{2B88DA82-DEEE-4C7E-9CCA-1E475CFFBDC4}" type="pres">
      <dgm:prSet presAssocID="{AAF8A237-6861-4BAA-A8F6-15C8F61F748E}" presName="imagNode" presStyleLbl="fgImgPlace1" presStyleIdx="1" presStyleCnt="3"/>
      <dgm:spPr>
        <a:blipFill rotWithShape="0">
          <a:blip xmlns:r="http://schemas.openxmlformats.org/officeDocument/2006/relationships" r:embed="rId2"/>
          <a:stretch>
            <a:fillRect/>
          </a:stretch>
        </a:blipFill>
      </dgm:spPr>
    </dgm:pt>
    <dgm:pt modelId="{25C758DC-B9CB-45C9-BCF1-535CD1C25258}" type="pres">
      <dgm:prSet presAssocID="{01186A81-0582-4AD0-9530-BA7099337CC0}" presName="sibTrans" presStyleLbl="sibTrans2D1" presStyleIdx="0" presStyleCnt="0"/>
      <dgm:spPr/>
      <dgm:t>
        <a:bodyPr/>
        <a:lstStyle/>
        <a:p>
          <a:endParaRPr lang="en-US"/>
        </a:p>
      </dgm:t>
    </dgm:pt>
    <dgm:pt modelId="{7D51134B-E926-4652-A9E3-4E768742CEE9}" type="pres">
      <dgm:prSet presAssocID="{B7F9B599-D768-4C91-9F7B-0A717E1EE31F}" presName="compNode" presStyleCnt="0"/>
      <dgm:spPr/>
    </dgm:pt>
    <dgm:pt modelId="{63204798-AA29-443F-8783-F6018A72461B}" type="pres">
      <dgm:prSet presAssocID="{B7F9B599-D768-4C91-9F7B-0A717E1EE31F}" presName="bkgdShape" presStyleLbl="node1" presStyleIdx="2" presStyleCnt="3"/>
      <dgm:spPr/>
      <dgm:t>
        <a:bodyPr/>
        <a:lstStyle/>
        <a:p>
          <a:endParaRPr lang="en-US"/>
        </a:p>
      </dgm:t>
    </dgm:pt>
    <dgm:pt modelId="{57445275-4014-406D-8C6E-8C2404E3AF10}" type="pres">
      <dgm:prSet presAssocID="{B7F9B599-D768-4C91-9F7B-0A717E1EE31F}" presName="nodeTx" presStyleLbl="node1" presStyleIdx="2" presStyleCnt="3">
        <dgm:presLayoutVars>
          <dgm:bulletEnabled val="1"/>
        </dgm:presLayoutVars>
      </dgm:prSet>
      <dgm:spPr/>
      <dgm:t>
        <a:bodyPr/>
        <a:lstStyle/>
        <a:p>
          <a:endParaRPr lang="en-US"/>
        </a:p>
      </dgm:t>
    </dgm:pt>
    <dgm:pt modelId="{E9AAFB63-E900-48B6-88D2-241208B871CE}" type="pres">
      <dgm:prSet presAssocID="{B7F9B599-D768-4C91-9F7B-0A717E1EE31F}" presName="invisiNode" presStyleLbl="node1" presStyleIdx="2" presStyleCnt="3"/>
      <dgm:spPr/>
    </dgm:pt>
    <dgm:pt modelId="{944CB4FD-C7F0-43C9-865F-CAD11135E06E}" type="pres">
      <dgm:prSet presAssocID="{B7F9B599-D768-4C91-9F7B-0A717E1EE31F}" presName="imagNode" presStyleLbl="fgImgPlace1" presStyleIdx="2" presStyleCnt="3"/>
      <dgm:spPr>
        <a:blipFill rotWithShape="0">
          <a:blip xmlns:r="http://schemas.openxmlformats.org/officeDocument/2006/relationships" r:embed="rId3"/>
          <a:stretch>
            <a:fillRect/>
          </a:stretch>
        </a:blipFill>
      </dgm:spPr>
    </dgm:pt>
  </dgm:ptLst>
  <dgm:cxnLst>
    <dgm:cxn modelId="{2F0713D0-0517-404E-969C-33EE5839EF74}" type="presOf" srcId="{CFE54591-E1E2-4513-B590-DD8439DD07AE}" destId="{BA2B849C-1915-4497-8315-DC2181BC582A}" srcOrd="0" destOrd="0" presId="urn:microsoft.com/office/officeart/2005/8/layout/hList7"/>
    <dgm:cxn modelId="{0F9E4DD3-CFB6-4A85-BC40-C8C8ADC65350}" type="presOf" srcId="{B7F9B599-D768-4C91-9F7B-0A717E1EE31F}" destId="{57445275-4014-406D-8C6E-8C2404E3AF10}" srcOrd="1" destOrd="0" presId="urn:microsoft.com/office/officeart/2005/8/layout/hList7"/>
    <dgm:cxn modelId="{E10F755C-49A1-45F5-A8FA-1B2D74212D6C}" type="presOf" srcId="{9F3A1BD3-069F-41F8-9A5E-1B2592E51780}" destId="{C448C921-2A82-49EA-A349-450B8F3613F2}" srcOrd="0" destOrd="0" presId="urn:microsoft.com/office/officeart/2005/8/layout/hList7"/>
    <dgm:cxn modelId="{1EF03B73-5970-4BA4-96D4-F3EEFCE1D86E}" type="presOf" srcId="{D5C04401-71B1-4080-8A3D-D15FE96FBB60}" destId="{2C5C188B-22A3-453D-8238-1D504248956F}" srcOrd="0" destOrd="0" presId="urn:microsoft.com/office/officeart/2005/8/layout/hList7"/>
    <dgm:cxn modelId="{738036F8-3F86-4632-A464-1CF5ABEC37CF}" type="presOf" srcId="{01186A81-0582-4AD0-9530-BA7099337CC0}" destId="{25C758DC-B9CB-45C9-BCF1-535CD1C25258}" srcOrd="0" destOrd="0" presId="urn:microsoft.com/office/officeart/2005/8/layout/hList7"/>
    <dgm:cxn modelId="{4B87B8C9-1595-4EA3-9D42-091062FDB941}" srcId="{D5C04401-71B1-4080-8A3D-D15FE96FBB60}" destId="{CFE54591-E1E2-4513-B590-DD8439DD07AE}" srcOrd="0" destOrd="0" parTransId="{CA4019D5-E292-48D7-9E4C-D572AE9995BB}" sibTransId="{9F3A1BD3-069F-41F8-9A5E-1B2592E51780}"/>
    <dgm:cxn modelId="{3BD9AF8A-AB39-4CC8-890F-7DD5D77772EF}" type="presOf" srcId="{CFE54591-E1E2-4513-B590-DD8439DD07AE}" destId="{FBCB2C54-3AE4-42EE-AA5C-87972FCD3E33}" srcOrd="1" destOrd="0" presId="urn:microsoft.com/office/officeart/2005/8/layout/hList7"/>
    <dgm:cxn modelId="{AA9B31FC-F0D6-48FB-B0F1-5FCA627AFB51}" srcId="{D5C04401-71B1-4080-8A3D-D15FE96FBB60}" destId="{AAF8A237-6861-4BAA-A8F6-15C8F61F748E}" srcOrd="1" destOrd="0" parTransId="{0A8FEA43-68FF-451C-B2B9-5B558E44FC7F}" sibTransId="{01186A81-0582-4AD0-9530-BA7099337CC0}"/>
    <dgm:cxn modelId="{127C229B-324D-4A99-A685-85175B795A97}" type="presOf" srcId="{B7F9B599-D768-4C91-9F7B-0A717E1EE31F}" destId="{63204798-AA29-443F-8783-F6018A72461B}" srcOrd="0" destOrd="0" presId="urn:microsoft.com/office/officeart/2005/8/layout/hList7"/>
    <dgm:cxn modelId="{FB36338F-93EE-43B9-B2FC-ABB91FC8046D}" type="presOf" srcId="{AAF8A237-6861-4BAA-A8F6-15C8F61F748E}" destId="{67D08997-FCA3-4F28-BCB6-19FCB100DADC}" srcOrd="0" destOrd="0" presId="urn:microsoft.com/office/officeart/2005/8/layout/hList7"/>
    <dgm:cxn modelId="{618224F3-9EA0-4D0E-ABB8-6501E78866E7}" type="presOf" srcId="{AAF8A237-6861-4BAA-A8F6-15C8F61F748E}" destId="{2DE6F3B3-4595-4520-A657-3B4648079208}" srcOrd="1" destOrd="0" presId="urn:microsoft.com/office/officeart/2005/8/layout/hList7"/>
    <dgm:cxn modelId="{8C76195C-2CBA-4ACF-B1A1-E6BD4215548A}" srcId="{D5C04401-71B1-4080-8A3D-D15FE96FBB60}" destId="{B7F9B599-D768-4C91-9F7B-0A717E1EE31F}" srcOrd="2" destOrd="0" parTransId="{1C381A83-775D-4DE0-A56D-DFD6589CAA42}" sibTransId="{3C7611C7-8EFC-4FF9-A1D9-F5283D361CD0}"/>
    <dgm:cxn modelId="{047EF299-7C2B-406F-80BF-C76359FC549D}" type="presParOf" srcId="{2C5C188B-22A3-453D-8238-1D504248956F}" destId="{87FE2964-3FB2-4CF4-8ADD-D624BF2B9EA6}" srcOrd="0" destOrd="0" presId="urn:microsoft.com/office/officeart/2005/8/layout/hList7"/>
    <dgm:cxn modelId="{C2D8C5E9-10C3-4BC8-A7DA-1147D43A6123}" type="presParOf" srcId="{2C5C188B-22A3-453D-8238-1D504248956F}" destId="{50BBDB73-84E4-4A24-9D17-FC7CA084816C}" srcOrd="1" destOrd="0" presId="urn:microsoft.com/office/officeart/2005/8/layout/hList7"/>
    <dgm:cxn modelId="{98A401FA-F0D9-4AA4-8318-B5B2B19A08F2}" type="presParOf" srcId="{50BBDB73-84E4-4A24-9D17-FC7CA084816C}" destId="{DC58042E-0730-42DF-A100-6414293B5936}" srcOrd="0" destOrd="0" presId="urn:microsoft.com/office/officeart/2005/8/layout/hList7"/>
    <dgm:cxn modelId="{28AB091D-B690-4AC3-A7CB-516181BF0293}" type="presParOf" srcId="{DC58042E-0730-42DF-A100-6414293B5936}" destId="{BA2B849C-1915-4497-8315-DC2181BC582A}" srcOrd="0" destOrd="0" presId="urn:microsoft.com/office/officeart/2005/8/layout/hList7"/>
    <dgm:cxn modelId="{A0373427-6712-4B92-AA97-2CE2D498F799}" type="presParOf" srcId="{DC58042E-0730-42DF-A100-6414293B5936}" destId="{FBCB2C54-3AE4-42EE-AA5C-87972FCD3E33}" srcOrd="1" destOrd="0" presId="urn:microsoft.com/office/officeart/2005/8/layout/hList7"/>
    <dgm:cxn modelId="{4A26DE1B-2931-4F30-870E-EE89895954AC}" type="presParOf" srcId="{DC58042E-0730-42DF-A100-6414293B5936}" destId="{26044798-42BA-4EBF-BBC3-4447C7DACF21}" srcOrd="2" destOrd="0" presId="urn:microsoft.com/office/officeart/2005/8/layout/hList7"/>
    <dgm:cxn modelId="{AC5F30DC-7634-4F59-AA9F-595A0B99F96A}" type="presParOf" srcId="{DC58042E-0730-42DF-A100-6414293B5936}" destId="{7F07E250-CD7D-4286-908D-9CBFFB31110F}" srcOrd="3" destOrd="0" presId="urn:microsoft.com/office/officeart/2005/8/layout/hList7"/>
    <dgm:cxn modelId="{563922C0-4C54-43D2-BAF9-589618B06688}" type="presParOf" srcId="{50BBDB73-84E4-4A24-9D17-FC7CA084816C}" destId="{C448C921-2A82-49EA-A349-450B8F3613F2}" srcOrd="1" destOrd="0" presId="urn:microsoft.com/office/officeart/2005/8/layout/hList7"/>
    <dgm:cxn modelId="{4AC8B162-C154-477E-BDAD-C1270936F69E}" type="presParOf" srcId="{50BBDB73-84E4-4A24-9D17-FC7CA084816C}" destId="{564A91F4-55E3-4CFD-8914-501E789D6D54}" srcOrd="2" destOrd="0" presId="urn:microsoft.com/office/officeart/2005/8/layout/hList7"/>
    <dgm:cxn modelId="{FCC2B9B9-48FF-4E44-B303-616A165A8F24}" type="presParOf" srcId="{564A91F4-55E3-4CFD-8914-501E789D6D54}" destId="{67D08997-FCA3-4F28-BCB6-19FCB100DADC}" srcOrd="0" destOrd="0" presId="urn:microsoft.com/office/officeart/2005/8/layout/hList7"/>
    <dgm:cxn modelId="{F8B51A33-D8D3-4133-8167-74BD6116B091}" type="presParOf" srcId="{564A91F4-55E3-4CFD-8914-501E789D6D54}" destId="{2DE6F3B3-4595-4520-A657-3B4648079208}" srcOrd="1" destOrd="0" presId="urn:microsoft.com/office/officeart/2005/8/layout/hList7"/>
    <dgm:cxn modelId="{08F6CD34-9447-4589-9072-9AAA415C7A61}" type="presParOf" srcId="{564A91F4-55E3-4CFD-8914-501E789D6D54}" destId="{254631FC-7AC8-4D1B-9467-7458A9F6C088}" srcOrd="2" destOrd="0" presId="urn:microsoft.com/office/officeart/2005/8/layout/hList7"/>
    <dgm:cxn modelId="{8CF6755C-D45B-40F1-ADA4-DEF64E1F668A}" type="presParOf" srcId="{564A91F4-55E3-4CFD-8914-501E789D6D54}" destId="{2B88DA82-DEEE-4C7E-9CCA-1E475CFFBDC4}" srcOrd="3" destOrd="0" presId="urn:microsoft.com/office/officeart/2005/8/layout/hList7"/>
    <dgm:cxn modelId="{64E539EC-BE8F-40A7-A839-8E528CD34826}" type="presParOf" srcId="{50BBDB73-84E4-4A24-9D17-FC7CA084816C}" destId="{25C758DC-B9CB-45C9-BCF1-535CD1C25258}" srcOrd="3" destOrd="0" presId="urn:microsoft.com/office/officeart/2005/8/layout/hList7"/>
    <dgm:cxn modelId="{28AE082F-47D5-421A-BD0B-726974005553}" type="presParOf" srcId="{50BBDB73-84E4-4A24-9D17-FC7CA084816C}" destId="{7D51134B-E926-4652-A9E3-4E768742CEE9}" srcOrd="4" destOrd="0" presId="urn:microsoft.com/office/officeart/2005/8/layout/hList7"/>
    <dgm:cxn modelId="{9A6D8A70-1378-4452-A237-11390B06FCBB}" type="presParOf" srcId="{7D51134B-E926-4652-A9E3-4E768742CEE9}" destId="{63204798-AA29-443F-8783-F6018A72461B}" srcOrd="0" destOrd="0" presId="urn:microsoft.com/office/officeart/2005/8/layout/hList7"/>
    <dgm:cxn modelId="{2499B964-377C-4B29-AB05-6D0E422EA420}" type="presParOf" srcId="{7D51134B-E926-4652-A9E3-4E768742CEE9}" destId="{57445275-4014-406D-8C6E-8C2404E3AF10}" srcOrd="1" destOrd="0" presId="urn:microsoft.com/office/officeart/2005/8/layout/hList7"/>
    <dgm:cxn modelId="{41402587-4FB1-4D53-9224-93E314B42605}" type="presParOf" srcId="{7D51134B-E926-4652-A9E3-4E768742CEE9}" destId="{E9AAFB63-E900-48B6-88D2-241208B871CE}" srcOrd="2" destOrd="0" presId="urn:microsoft.com/office/officeart/2005/8/layout/hList7"/>
    <dgm:cxn modelId="{E9E4F6ED-D818-4432-AF60-51A8B7CA5DBE}" type="presParOf" srcId="{7D51134B-E926-4652-A9E3-4E768742CEE9}" destId="{944CB4FD-C7F0-43C9-865F-CAD11135E06E}" srcOrd="3" destOrd="0" presId="urn:microsoft.com/office/officeart/2005/8/layout/hList7"/>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E0422D-0DC1-4851-AA30-FE0C06F82E45}"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240C7269-4D12-405F-A158-93048DF9EC67}">
      <dgm:prSet/>
      <dgm:spPr/>
      <dgm:t>
        <a:bodyPr/>
        <a:lstStyle/>
        <a:p>
          <a:pPr rtl="0"/>
          <a:r>
            <a:rPr lang="en-US" b="1" dirty="0" smtClean="0">
              <a:solidFill>
                <a:schemeClr val="bg1"/>
              </a:solidFill>
            </a:rPr>
            <a:t>Maximize Performance: </a:t>
          </a:r>
          <a:r>
            <a:rPr lang="en-US" dirty="0" smtClean="0">
              <a:solidFill>
                <a:schemeClr val="bg1"/>
              </a:solidFill>
            </a:rPr>
            <a:t>employees performance can be enhanced by providing clear objectives which enhances their capacity to use their maximum skills. </a:t>
          </a:r>
          <a:endParaRPr lang="en-US" dirty="0">
            <a:solidFill>
              <a:schemeClr val="bg1"/>
            </a:solidFill>
          </a:endParaRPr>
        </a:p>
      </dgm:t>
    </dgm:pt>
    <dgm:pt modelId="{54B16F53-5ACF-4CA9-8957-8F8AB11F4FF0}" type="parTrans" cxnId="{0650683A-0C56-481F-B1EF-029DE8829BF6}">
      <dgm:prSet/>
      <dgm:spPr/>
      <dgm:t>
        <a:bodyPr/>
        <a:lstStyle/>
        <a:p>
          <a:endParaRPr lang="en-US"/>
        </a:p>
      </dgm:t>
    </dgm:pt>
    <dgm:pt modelId="{787A9CDF-8F75-4451-94F9-EE0B2FDCF67A}" type="sibTrans" cxnId="{0650683A-0C56-481F-B1EF-029DE8829BF6}">
      <dgm:prSet/>
      <dgm:spPr/>
      <dgm:t>
        <a:bodyPr/>
        <a:lstStyle/>
        <a:p>
          <a:endParaRPr lang="en-US"/>
        </a:p>
      </dgm:t>
    </dgm:pt>
    <dgm:pt modelId="{0D065447-8770-4639-91FA-C726B9300CD6}">
      <dgm:prSet/>
      <dgm:spPr/>
      <dgm:t>
        <a:bodyPr/>
        <a:lstStyle/>
        <a:p>
          <a:pPr rtl="0"/>
          <a:r>
            <a:rPr lang="en-US" b="1" dirty="0" smtClean="0">
              <a:solidFill>
                <a:schemeClr val="bg1"/>
              </a:solidFill>
            </a:rPr>
            <a:t>Progress Tracking: </a:t>
          </a:r>
          <a:r>
            <a:rPr lang="en-US" dirty="0" smtClean="0">
              <a:solidFill>
                <a:schemeClr val="bg1"/>
              </a:solidFill>
            </a:rPr>
            <a:t>achievements of employees for organization should be tracked, recorded and communicated to employees to encourage them in their performance.</a:t>
          </a:r>
          <a:endParaRPr lang="en-US" b="1" dirty="0"/>
        </a:p>
      </dgm:t>
    </dgm:pt>
    <dgm:pt modelId="{F141EC48-00D3-4E24-BF4A-2DA03F590FE2}" type="parTrans" cxnId="{D057A29A-3D40-4E43-8A9E-3B7455A9B14C}">
      <dgm:prSet/>
      <dgm:spPr/>
      <dgm:t>
        <a:bodyPr/>
        <a:lstStyle/>
        <a:p>
          <a:endParaRPr lang="en-US"/>
        </a:p>
      </dgm:t>
    </dgm:pt>
    <dgm:pt modelId="{2FCB7F58-1926-437E-A0BC-5681EB2F2985}" type="sibTrans" cxnId="{D057A29A-3D40-4E43-8A9E-3B7455A9B14C}">
      <dgm:prSet/>
      <dgm:spPr/>
      <dgm:t>
        <a:bodyPr/>
        <a:lstStyle/>
        <a:p>
          <a:endParaRPr lang="en-US"/>
        </a:p>
      </dgm:t>
    </dgm:pt>
    <dgm:pt modelId="{71611AC2-8AED-4A6E-8988-D4E104224E5C}" type="pres">
      <dgm:prSet presAssocID="{A0E0422D-0DC1-4851-AA30-FE0C06F82E45}" presName="Name0" presStyleCnt="0">
        <dgm:presLayoutVars>
          <dgm:dir/>
          <dgm:resizeHandles val="exact"/>
        </dgm:presLayoutVars>
      </dgm:prSet>
      <dgm:spPr/>
      <dgm:t>
        <a:bodyPr/>
        <a:lstStyle/>
        <a:p>
          <a:endParaRPr lang="en-US"/>
        </a:p>
      </dgm:t>
    </dgm:pt>
    <dgm:pt modelId="{558DE2FF-7A62-4AFF-B9F0-0FFD52A3BB59}" type="pres">
      <dgm:prSet presAssocID="{A0E0422D-0DC1-4851-AA30-FE0C06F82E45}" presName="fgShape" presStyleLbl="fgShp" presStyleIdx="0" presStyleCnt="1"/>
      <dgm:spPr/>
    </dgm:pt>
    <dgm:pt modelId="{8897CAE6-8067-4EAD-A57B-38372670761A}" type="pres">
      <dgm:prSet presAssocID="{A0E0422D-0DC1-4851-AA30-FE0C06F82E45}" presName="linComp" presStyleCnt="0"/>
      <dgm:spPr/>
    </dgm:pt>
    <dgm:pt modelId="{6C11F136-8B83-4C07-A46A-58E9AEB2B008}" type="pres">
      <dgm:prSet presAssocID="{240C7269-4D12-405F-A158-93048DF9EC67}" presName="compNode" presStyleCnt="0"/>
      <dgm:spPr/>
    </dgm:pt>
    <dgm:pt modelId="{F1F5D5E8-1D06-483B-85DD-C37CBE3F8AAD}" type="pres">
      <dgm:prSet presAssocID="{240C7269-4D12-405F-A158-93048DF9EC67}" presName="bkgdShape" presStyleLbl="node1" presStyleIdx="0" presStyleCnt="2"/>
      <dgm:spPr/>
      <dgm:t>
        <a:bodyPr/>
        <a:lstStyle/>
        <a:p>
          <a:endParaRPr lang="en-US"/>
        </a:p>
      </dgm:t>
    </dgm:pt>
    <dgm:pt modelId="{444A5536-C379-4488-8236-BFC10F9C813E}" type="pres">
      <dgm:prSet presAssocID="{240C7269-4D12-405F-A158-93048DF9EC67}" presName="nodeTx" presStyleLbl="node1" presStyleIdx="0" presStyleCnt="2">
        <dgm:presLayoutVars>
          <dgm:bulletEnabled val="1"/>
        </dgm:presLayoutVars>
      </dgm:prSet>
      <dgm:spPr/>
      <dgm:t>
        <a:bodyPr/>
        <a:lstStyle/>
        <a:p>
          <a:endParaRPr lang="en-US"/>
        </a:p>
      </dgm:t>
    </dgm:pt>
    <dgm:pt modelId="{9A24ACCB-88A3-42B6-8F3D-C8EE9DC10832}" type="pres">
      <dgm:prSet presAssocID="{240C7269-4D12-405F-A158-93048DF9EC67}" presName="invisiNode" presStyleLbl="node1" presStyleIdx="0" presStyleCnt="2"/>
      <dgm:spPr/>
    </dgm:pt>
    <dgm:pt modelId="{83437CA8-142B-4FBA-BC37-094AC43EEC6A}" type="pres">
      <dgm:prSet presAssocID="{240C7269-4D12-405F-A158-93048DF9EC67}" presName="imagNode" presStyleLbl="fgImgPlace1" presStyleIdx="0" presStyleCnt="2"/>
      <dgm:spPr>
        <a:blipFill rotWithShape="0">
          <a:blip xmlns:r="http://schemas.openxmlformats.org/officeDocument/2006/relationships" r:embed="rId1"/>
          <a:stretch>
            <a:fillRect/>
          </a:stretch>
        </a:blipFill>
      </dgm:spPr>
    </dgm:pt>
    <dgm:pt modelId="{47F131D9-38A3-440C-BF30-2962C814CDD0}" type="pres">
      <dgm:prSet presAssocID="{787A9CDF-8F75-4451-94F9-EE0B2FDCF67A}" presName="sibTrans" presStyleLbl="sibTrans2D1" presStyleIdx="0" presStyleCnt="0"/>
      <dgm:spPr/>
      <dgm:t>
        <a:bodyPr/>
        <a:lstStyle/>
        <a:p>
          <a:endParaRPr lang="en-US"/>
        </a:p>
      </dgm:t>
    </dgm:pt>
    <dgm:pt modelId="{0C25D48E-0578-4115-B1F5-CF8120F44B93}" type="pres">
      <dgm:prSet presAssocID="{0D065447-8770-4639-91FA-C726B9300CD6}" presName="compNode" presStyleCnt="0"/>
      <dgm:spPr/>
    </dgm:pt>
    <dgm:pt modelId="{7AA92B0C-B14B-4C48-A4D7-BC71563FD8DA}" type="pres">
      <dgm:prSet presAssocID="{0D065447-8770-4639-91FA-C726B9300CD6}" presName="bkgdShape" presStyleLbl="node1" presStyleIdx="1" presStyleCnt="2"/>
      <dgm:spPr/>
      <dgm:t>
        <a:bodyPr/>
        <a:lstStyle/>
        <a:p>
          <a:endParaRPr lang="en-US"/>
        </a:p>
      </dgm:t>
    </dgm:pt>
    <dgm:pt modelId="{CA480843-2511-4878-B9E5-0275510F4633}" type="pres">
      <dgm:prSet presAssocID="{0D065447-8770-4639-91FA-C726B9300CD6}" presName="nodeTx" presStyleLbl="node1" presStyleIdx="1" presStyleCnt="2">
        <dgm:presLayoutVars>
          <dgm:bulletEnabled val="1"/>
        </dgm:presLayoutVars>
      </dgm:prSet>
      <dgm:spPr/>
      <dgm:t>
        <a:bodyPr/>
        <a:lstStyle/>
        <a:p>
          <a:endParaRPr lang="en-US"/>
        </a:p>
      </dgm:t>
    </dgm:pt>
    <dgm:pt modelId="{E58452BA-E597-440F-B74E-9B2477C3D5E4}" type="pres">
      <dgm:prSet presAssocID="{0D065447-8770-4639-91FA-C726B9300CD6}" presName="invisiNode" presStyleLbl="node1" presStyleIdx="1" presStyleCnt="2"/>
      <dgm:spPr/>
    </dgm:pt>
    <dgm:pt modelId="{1C0124B5-9B9E-4673-B606-53012BF29EE4}" type="pres">
      <dgm:prSet presAssocID="{0D065447-8770-4639-91FA-C726B9300CD6}" presName="imagNode" presStyleLbl="fgImgPlace1" presStyleIdx="1" presStyleCnt="2"/>
      <dgm:spPr>
        <a:blipFill rotWithShape="0">
          <a:blip xmlns:r="http://schemas.openxmlformats.org/officeDocument/2006/relationships" r:embed="rId2"/>
          <a:stretch>
            <a:fillRect/>
          </a:stretch>
        </a:blipFill>
      </dgm:spPr>
    </dgm:pt>
  </dgm:ptLst>
  <dgm:cxnLst>
    <dgm:cxn modelId="{8BBA4996-8BC2-4E5D-A96F-25F0B997ADAE}" type="presOf" srcId="{787A9CDF-8F75-4451-94F9-EE0B2FDCF67A}" destId="{47F131D9-38A3-440C-BF30-2962C814CDD0}" srcOrd="0" destOrd="0" presId="urn:microsoft.com/office/officeart/2005/8/layout/hList7"/>
    <dgm:cxn modelId="{D057A29A-3D40-4E43-8A9E-3B7455A9B14C}" srcId="{A0E0422D-0DC1-4851-AA30-FE0C06F82E45}" destId="{0D065447-8770-4639-91FA-C726B9300CD6}" srcOrd="1" destOrd="0" parTransId="{F141EC48-00D3-4E24-BF4A-2DA03F590FE2}" sibTransId="{2FCB7F58-1926-437E-A0BC-5681EB2F2985}"/>
    <dgm:cxn modelId="{FE5ECAE7-7717-4FCA-8D61-E9C93F76E2FD}" type="presOf" srcId="{240C7269-4D12-405F-A158-93048DF9EC67}" destId="{F1F5D5E8-1D06-483B-85DD-C37CBE3F8AAD}" srcOrd="0" destOrd="0" presId="urn:microsoft.com/office/officeart/2005/8/layout/hList7"/>
    <dgm:cxn modelId="{3CCE115F-B476-43F1-B805-BEF4B1B8B3ED}" type="presOf" srcId="{240C7269-4D12-405F-A158-93048DF9EC67}" destId="{444A5536-C379-4488-8236-BFC10F9C813E}" srcOrd="1" destOrd="0" presId="urn:microsoft.com/office/officeart/2005/8/layout/hList7"/>
    <dgm:cxn modelId="{0650683A-0C56-481F-B1EF-029DE8829BF6}" srcId="{A0E0422D-0DC1-4851-AA30-FE0C06F82E45}" destId="{240C7269-4D12-405F-A158-93048DF9EC67}" srcOrd="0" destOrd="0" parTransId="{54B16F53-5ACF-4CA9-8957-8F8AB11F4FF0}" sibTransId="{787A9CDF-8F75-4451-94F9-EE0B2FDCF67A}"/>
    <dgm:cxn modelId="{043F254B-399A-4C9A-AACD-39A5759D92F6}" type="presOf" srcId="{A0E0422D-0DC1-4851-AA30-FE0C06F82E45}" destId="{71611AC2-8AED-4A6E-8988-D4E104224E5C}" srcOrd="0" destOrd="0" presId="urn:microsoft.com/office/officeart/2005/8/layout/hList7"/>
    <dgm:cxn modelId="{421272E8-99F3-4E3A-929D-CBDF0B1BECC9}" type="presOf" srcId="{0D065447-8770-4639-91FA-C726B9300CD6}" destId="{7AA92B0C-B14B-4C48-A4D7-BC71563FD8DA}" srcOrd="0" destOrd="0" presId="urn:microsoft.com/office/officeart/2005/8/layout/hList7"/>
    <dgm:cxn modelId="{8F9AF9BC-C3A0-4CEF-AB05-D63C265283C2}" type="presOf" srcId="{0D065447-8770-4639-91FA-C726B9300CD6}" destId="{CA480843-2511-4878-B9E5-0275510F4633}" srcOrd="1" destOrd="0" presId="urn:microsoft.com/office/officeart/2005/8/layout/hList7"/>
    <dgm:cxn modelId="{7478F328-3D69-406A-8FF8-A63AB8D4E70F}" type="presParOf" srcId="{71611AC2-8AED-4A6E-8988-D4E104224E5C}" destId="{558DE2FF-7A62-4AFF-B9F0-0FFD52A3BB59}" srcOrd="0" destOrd="0" presId="urn:microsoft.com/office/officeart/2005/8/layout/hList7"/>
    <dgm:cxn modelId="{1BC11A50-7015-4B6B-9581-2E49980C085D}" type="presParOf" srcId="{71611AC2-8AED-4A6E-8988-D4E104224E5C}" destId="{8897CAE6-8067-4EAD-A57B-38372670761A}" srcOrd="1" destOrd="0" presId="urn:microsoft.com/office/officeart/2005/8/layout/hList7"/>
    <dgm:cxn modelId="{E5742C6A-9868-44C5-8AE6-3D67CEFBFA7F}" type="presParOf" srcId="{8897CAE6-8067-4EAD-A57B-38372670761A}" destId="{6C11F136-8B83-4C07-A46A-58E9AEB2B008}" srcOrd="0" destOrd="0" presId="urn:microsoft.com/office/officeart/2005/8/layout/hList7"/>
    <dgm:cxn modelId="{8426684C-8E6E-45AD-AAE5-2E10EC3391FF}" type="presParOf" srcId="{6C11F136-8B83-4C07-A46A-58E9AEB2B008}" destId="{F1F5D5E8-1D06-483B-85DD-C37CBE3F8AAD}" srcOrd="0" destOrd="0" presId="urn:microsoft.com/office/officeart/2005/8/layout/hList7"/>
    <dgm:cxn modelId="{502B0CB7-746F-4AF9-90DD-A8BE9F51341C}" type="presParOf" srcId="{6C11F136-8B83-4C07-A46A-58E9AEB2B008}" destId="{444A5536-C379-4488-8236-BFC10F9C813E}" srcOrd="1" destOrd="0" presId="urn:microsoft.com/office/officeart/2005/8/layout/hList7"/>
    <dgm:cxn modelId="{1A532C7B-0648-4650-B669-8D5FE4D69AC8}" type="presParOf" srcId="{6C11F136-8B83-4C07-A46A-58E9AEB2B008}" destId="{9A24ACCB-88A3-42B6-8F3D-C8EE9DC10832}" srcOrd="2" destOrd="0" presId="urn:microsoft.com/office/officeart/2005/8/layout/hList7"/>
    <dgm:cxn modelId="{30FA37D9-8FCF-492A-AC44-BA96842AE582}" type="presParOf" srcId="{6C11F136-8B83-4C07-A46A-58E9AEB2B008}" destId="{83437CA8-142B-4FBA-BC37-094AC43EEC6A}" srcOrd="3" destOrd="0" presId="urn:microsoft.com/office/officeart/2005/8/layout/hList7"/>
    <dgm:cxn modelId="{17A0D76E-E768-4857-A89E-DEC8CA486706}" type="presParOf" srcId="{8897CAE6-8067-4EAD-A57B-38372670761A}" destId="{47F131D9-38A3-440C-BF30-2962C814CDD0}" srcOrd="1" destOrd="0" presId="urn:microsoft.com/office/officeart/2005/8/layout/hList7"/>
    <dgm:cxn modelId="{98211B2A-AA42-4735-BD2B-B6356852CC64}" type="presParOf" srcId="{8897CAE6-8067-4EAD-A57B-38372670761A}" destId="{0C25D48E-0578-4115-B1F5-CF8120F44B93}" srcOrd="2" destOrd="0" presId="urn:microsoft.com/office/officeart/2005/8/layout/hList7"/>
    <dgm:cxn modelId="{1A324207-6294-4C20-96C0-58186154FEE0}" type="presParOf" srcId="{0C25D48E-0578-4115-B1F5-CF8120F44B93}" destId="{7AA92B0C-B14B-4C48-A4D7-BC71563FD8DA}" srcOrd="0" destOrd="0" presId="urn:microsoft.com/office/officeart/2005/8/layout/hList7"/>
    <dgm:cxn modelId="{6D4E4DE6-5E1C-4074-A8A3-96E61036CE70}" type="presParOf" srcId="{0C25D48E-0578-4115-B1F5-CF8120F44B93}" destId="{CA480843-2511-4878-B9E5-0275510F4633}" srcOrd="1" destOrd="0" presId="urn:microsoft.com/office/officeart/2005/8/layout/hList7"/>
    <dgm:cxn modelId="{55A557BF-F736-4DFF-ADC1-A5C74F715EEB}" type="presParOf" srcId="{0C25D48E-0578-4115-B1F5-CF8120F44B93}" destId="{E58452BA-E597-440F-B74E-9B2477C3D5E4}" srcOrd="2" destOrd="0" presId="urn:microsoft.com/office/officeart/2005/8/layout/hList7"/>
    <dgm:cxn modelId="{4C5F189A-34BA-4947-BD75-D372597CCF14}" type="presParOf" srcId="{0C25D48E-0578-4115-B1F5-CF8120F44B93}" destId="{1C0124B5-9B9E-4673-B606-53012BF29EE4}" srcOrd="3" destOrd="0" presId="urn:microsoft.com/office/officeart/2005/8/layout/hList7"/>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70577A-4571-4AEE-9EAC-687EB18AD210}" type="doc">
      <dgm:prSet loTypeId="urn:microsoft.com/office/officeart/2005/8/layout/vList3" loCatId="list" qsTypeId="urn:microsoft.com/office/officeart/2005/8/quickstyle/simple1" qsCatId="simple" csTypeId="urn:microsoft.com/office/officeart/2005/8/colors/accent1_2" csCatId="accent1"/>
      <dgm:spPr/>
      <dgm:t>
        <a:bodyPr/>
        <a:lstStyle/>
        <a:p>
          <a:endParaRPr lang="en-US"/>
        </a:p>
      </dgm:t>
    </dgm:pt>
    <dgm:pt modelId="{391F96F2-6B76-4D95-AD51-66418E651760}">
      <dgm:prSet/>
      <dgm:spPr/>
      <dgm:t>
        <a:bodyPr/>
        <a:lstStyle/>
        <a:p>
          <a:pPr rtl="0"/>
          <a:r>
            <a:rPr lang="en-US" dirty="0" smtClean="0">
              <a:solidFill>
                <a:schemeClr val="bg1"/>
              </a:solidFill>
            </a:rPr>
            <a:t>Top one is </a:t>
          </a:r>
          <a:r>
            <a:rPr lang="en-US" b="1" dirty="0" smtClean="0">
              <a:solidFill>
                <a:schemeClr val="bg1"/>
              </a:solidFill>
            </a:rPr>
            <a:t>Achieving Results: </a:t>
          </a:r>
          <a:r>
            <a:rPr lang="en-US" dirty="0" smtClean="0">
              <a:solidFill>
                <a:schemeClr val="bg1"/>
              </a:solidFill>
            </a:rPr>
            <a:t>this is the higher aim of zinger model and in order to achieve results all the above points fulfilled so the organization could get the benefit of result. So strategies your activities in a way that enhances employee engagement</a:t>
          </a:r>
          <a:r>
            <a:rPr lang="en-US" dirty="0" smtClean="0"/>
            <a:t>.</a:t>
          </a:r>
          <a:endParaRPr lang="en-US" dirty="0"/>
        </a:p>
      </dgm:t>
    </dgm:pt>
    <dgm:pt modelId="{60EC721D-606A-4811-B79E-E27F24E5D9A1}" type="parTrans" cxnId="{D6659CE7-724E-44E7-9212-6AB6D806A272}">
      <dgm:prSet/>
      <dgm:spPr/>
      <dgm:t>
        <a:bodyPr/>
        <a:lstStyle/>
        <a:p>
          <a:endParaRPr lang="en-US"/>
        </a:p>
      </dgm:t>
    </dgm:pt>
    <dgm:pt modelId="{0B56CE2A-4BBE-4A13-BD86-C2CF8A560D3B}" type="sibTrans" cxnId="{D6659CE7-724E-44E7-9212-6AB6D806A272}">
      <dgm:prSet/>
      <dgm:spPr/>
      <dgm:t>
        <a:bodyPr/>
        <a:lstStyle/>
        <a:p>
          <a:endParaRPr lang="en-US"/>
        </a:p>
      </dgm:t>
    </dgm:pt>
    <dgm:pt modelId="{45323AF5-25C6-405C-8120-93A55C42A274}" type="pres">
      <dgm:prSet presAssocID="{2D70577A-4571-4AEE-9EAC-687EB18AD210}" presName="linearFlow" presStyleCnt="0">
        <dgm:presLayoutVars>
          <dgm:dir/>
          <dgm:resizeHandles val="exact"/>
        </dgm:presLayoutVars>
      </dgm:prSet>
      <dgm:spPr/>
      <dgm:t>
        <a:bodyPr/>
        <a:lstStyle/>
        <a:p>
          <a:endParaRPr lang="en-US"/>
        </a:p>
      </dgm:t>
    </dgm:pt>
    <dgm:pt modelId="{B31C70B2-CA92-4981-BDA2-FEC7368FCFBC}" type="pres">
      <dgm:prSet presAssocID="{391F96F2-6B76-4D95-AD51-66418E651760}" presName="composite" presStyleCnt="0"/>
      <dgm:spPr/>
    </dgm:pt>
    <dgm:pt modelId="{B428048D-BA33-43BF-BD78-7E1767B338BC}" type="pres">
      <dgm:prSet presAssocID="{391F96F2-6B76-4D95-AD51-66418E651760}" presName="imgShp" presStyleLbl="fgImgPlace1" presStyleIdx="0" presStyleCnt="1"/>
      <dgm:spPr>
        <a:blipFill rotWithShape="0">
          <a:blip xmlns:r="http://schemas.openxmlformats.org/officeDocument/2006/relationships" r:embed="rId1"/>
          <a:stretch>
            <a:fillRect/>
          </a:stretch>
        </a:blipFill>
      </dgm:spPr>
    </dgm:pt>
    <dgm:pt modelId="{C3A81485-F3C7-40C0-A6FD-DC444BD6EE05}" type="pres">
      <dgm:prSet presAssocID="{391F96F2-6B76-4D95-AD51-66418E651760}" presName="txShp" presStyleLbl="node1" presStyleIdx="0" presStyleCnt="1">
        <dgm:presLayoutVars>
          <dgm:bulletEnabled val="1"/>
        </dgm:presLayoutVars>
      </dgm:prSet>
      <dgm:spPr/>
      <dgm:t>
        <a:bodyPr/>
        <a:lstStyle/>
        <a:p>
          <a:endParaRPr lang="en-US"/>
        </a:p>
      </dgm:t>
    </dgm:pt>
  </dgm:ptLst>
  <dgm:cxnLst>
    <dgm:cxn modelId="{D6659CE7-724E-44E7-9212-6AB6D806A272}" srcId="{2D70577A-4571-4AEE-9EAC-687EB18AD210}" destId="{391F96F2-6B76-4D95-AD51-66418E651760}" srcOrd="0" destOrd="0" parTransId="{60EC721D-606A-4811-B79E-E27F24E5D9A1}" sibTransId="{0B56CE2A-4BBE-4A13-BD86-C2CF8A560D3B}"/>
    <dgm:cxn modelId="{1BCB8A06-2874-476E-8586-B7043BA2042D}" type="presOf" srcId="{2D70577A-4571-4AEE-9EAC-687EB18AD210}" destId="{45323AF5-25C6-405C-8120-93A55C42A274}" srcOrd="0" destOrd="0" presId="urn:microsoft.com/office/officeart/2005/8/layout/vList3"/>
    <dgm:cxn modelId="{9C9C4CFE-FC5D-4A88-B7B1-7A8990BED472}" type="presOf" srcId="{391F96F2-6B76-4D95-AD51-66418E651760}" destId="{C3A81485-F3C7-40C0-A6FD-DC444BD6EE05}" srcOrd="0" destOrd="0" presId="urn:microsoft.com/office/officeart/2005/8/layout/vList3"/>
    <dgm:cxn modelId="{1A10B925-D380-4D76-896D-EEBE1FEFD979}" type="presParOf" srcId="{45323AF5-25C6-405C-8120-93A55C42A274}" destId="{B31C70B2-CA92-4981-BDA2-FEC7368FCFBC}" srcOrd="0" destOrd="0" presId="urn:microsoft.com/office/officeart/2005/8/layout/vList3"/>
    <dgm:cxn modelId="{BE903785-AD70-41BC-AE2A-6CAD597551EB}" type="presParOf" srcId="{B31C70B2-CA92-4981-BDA2-FEC7368FCFBC}" destId="{B428048D-BA33-43BF-BD78-7E1767B338BC}" srcOrd="0" destOrd="0" presId="urn:microsoft.com/office/officeart/2005/8/layout/vList3"/>
    <dgm:cxn modelId="{887172E3-640D-4171-83C9-5E797E416B3F}" type="presParOf" srcId="{B31C70B2-CA92-4981-BDA2-FEC7368FCFBC}" destId="{C3A81485-F3C7-40C0-A6FD-DC444BD6EE05}" srcOrd="1" destOrd="0" presId="urn:microsoft.com/office/officeart/2005/8/layout/vList3"/>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D655A21D-7DA2-4A44-9E14-15BDABEABB65}">
      <dsp:nvSpPr>
        <dsp:cNvPr id="0" name=""/>
        <dsp:cNvSpPr/>
      </dsp:nvSpPr>
      <dsp:spPr>
        <a:xfrm rot="5400000">
          <a:off x="-695939" y="695939"/>
          <a:ext cx="4639598" cy="3247718"/>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rtl="0">
            <a:lnSpc>
              <a:spcPct val="90000"/>
            </a:lnSpc>
            <a:spcBef>
              <a:spcPct val="0"/>
            </a:spcBef>
            <a:spcAft>
              <a:spcPct val="35000"/>
            </a:spcAft>
          </a:pPr>
          <a:r>
            <a:rPr lang="en-US" sz="2600" kern="1200" dirty="0" smtClean="0"/>
            <a:t>There are certain types of employees such as:</a:t>
          </a:r>
          <a:endParaRPr lang="en-US" sz="2600" kern="1200" dirty="0"/>
        </a:p>
      </dsp:txBody>
      <dsp:txXfrm rot="5400000">
        <a:off x="-695939" y="695939"/>
        <a:ext cx="4639598" cy="3247718"/>
      </dsp:txXfrm>
    </dsp:sp>
    <dsp:sp modelId="{93365C17-FEDA-432D-9F1F-63B5CE0CFFDD}">
      <dsp:nvSpPr>
        <dsp:cNvPr id="0" name=""/>
        <dsp:cNvSpPr/>
      </dsp:nvSpPr>
      <dsp:spPr>
        <a:xfrm rot="5400000">
          <a:off x="5078733" y="-1611017"/>
          <a:ext cx="3015738" cy="6677769"/>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rtl="0">
            <a:lnSpc>
              <a:spcPct val="90000"/>
            </a:lnSpc>
            <a:spcBef>
              <a:spcPct val="0"/>
            </a:spcBef>
            <a:spcAft>
              <a:spcPct val="15000"/>
            </a:spcAft>
            <a:buChar char="••"/>
          </a:pPr>
          <a:r>
            <a:rPr lang="en-US" sz="1200" b="1" kern="1200" dirty="0" smtClean="0"/>
            <a:t>Highly Encouraged Employees: </a:t>
          </a:r>
          <a:r>
            <a:rPr lang="en-US" sz="1200" kern="1200" dirty="0" smtClean="0"/>
            <a:t>they have positive attitude towards their organization they are promoter of their organization who motivates other employees. They regards their organization as they regard their family. They take initiatives and put extra effort for organization well-being. </a:t>
          </a:r>
          <a:endParaRPr lang="en-US" sz="1200" kern="1200" dirty="0"/>
        </a:p>
        <a:p>
          <a:pPr marL="114300" lvl="1" indent="-114300" algn="l" defTabSz="533400" rtl="0">
            <a:lnSpc>
              <a:spcPct val="90000"/>
            </a:lnSpc>
            <a:spcBef>
              <a:spcPct val="0"/>
            </a:spcBef>
            <a:spcAft>
              <a:spcPct val="15000"/>
            </a:spcAft>
            <a:buChar char="••"/>
          </a:pPr>
          <a:r>
            <a:rPr lang="en-US" sz="1200" b="1" kern="1200" dirty="0" smtClean="0"/>
            <a:t>Moderately Engaged Employees: </a:t>
          </a:r>
          <a:r>
            <a:rPr lang="en-US" sz="1200" kern="1200" dirty="0" smtClean="0"/>
            <a:t>they also have positive opinion for their organization. But they also seek other opportunities because of that additional responsibilities did not assign to them.</a:t>
          </a:r>
          <a:endParaRPr lang="en-US" sz="1200" kern="1200" dirty="0"/>
        </a:p>
        <a:p>
          <a:pPr marL="114300" lvl="1" indent="-114300" algn="l" defTabSz="533400" rtl="0">
            <a:lnSpc>
              <a:spcPct val="90000"/>
            </a:lnSpc>
            <a:spcBef>
              <a:spcPct val="0"/>
            </a:spcBef>
            <a:spcAft>
              <a:spcPct val="15000"/>
            </a:spcAft>
            <a:buChar char="••"/>
          </a:pPr>
          <a:r>
            <a:rPr lang="en-US" sz="1200" b="1" kern="1200" dirty="0" smtClean="0"/>
            <a:t>Barely Engaged Employees: </a:t>
          </a:r>
          <a:r>
            <a:rPr lang="en-US" sz="1200" kern="1200" dirty="0" smtClean="0"/>
            <a:t>these are the ones who has lacking of motivation and are not interested in additional task they only perform their assigned tasks and sometimes may skip them too. They are not reliable for additional responsibilities as</a:t>
          </a:r>
          <a:r>
            <a:rPr lang="en-US" sz="1200" b="1" kern="1200" dirty="0" smtClean="0"/>
            <a:t> </a:t>
          </a:r>
          <a:r>
            <a:rPr lang="en-US" sz="1200" kern="1200" dirty="0" smtClean="0"/>
            <a:t>they can switch their job anytime.</a:t>
          </a:r>
          <a:endParaRPr lang="en-US" sz="1200" kern="1200" dirty="0"/>
        </a:p>
        <a:p>
          <a:pPr marL="114300" lvl="1" indent="-114300" algn="l" defTabSz="533400" rtl="0">
            <a:lnSpc>
              <a:spcPct val="90000"/>
            </a:lnSpc>
            <a:spcBef>
              <a:spcPct val="0"/>
            </a:spcBef>
            <a:spcAft>
              <a:spcPct val="15000"/>
            </a:spcAft>
            <a:buChar char="••"/>
          </a:pPr>
          <a:r>
            <a:rPr lang="en-US" sz="1200" b="1" kern="1200" dirty="0" smtClean="0"/>
            <a:t>Disengaged Employees: </a:t>
          </a:r>
          <a:r>
            <a:rPr lang="en-US" sz="1200" kern="1200" dirty="0" smtClean="0"/>
            <a:t>these are the ones who have negative energy towards their organization. They have very low morale towards their organization and almost zero percent motivation which may impact the positive potential of employees around them so they are required to be handled carefully. </a:t>
          </a:r>
          <a:endParaRPr lang="en-US" sz="1200" b="1" kern="1200" dirty="0"/>
        </a:p>
      </dsp:txBody>
      <dsp:txXfrm rot="5400000">
        <a:off x="5078733" y="-1611017"/>
        <a:ext cx="3015738" cy="6677769"/>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F29D735-2503-42D3-98CE-1781F2FF5679}">
      <dsp:nvSpPr>
        <dsp:cNvPr id="0" name=""/>
        <dsp:cNvSpPr/>
      </dsp:nvSpPr>
      <dsp:spPr>
        <a:xfrm>
          <a:off x="0" y="0"/>
          <a:ext cx="10553700" cy="1432526"/>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b="1" kern="1200" dirty="0" smtClean="0"/>
            <a:t>Transformational Leadership:</a:t>
          </a:r>
          <a:endParaRPr lang="en-US" sz="1700" kern="1200" dirty="0"/>
        </a:p>
        <a:p>
          <a:pPr marL="114300" lvl="1" indent="-114300" algn="l" defTabSz="577850">
            <a:lnSpc>
              <a:spcPct val="90000"/>
            </a:lnSpc>
            <a:spcBef>
              <a:spcPct val="0"/>
            </a:spcBef>
            <a:spcAft>
              <a:spcPct val="15000"/>
            </a:spcAft>
            <a:buChar char="••"/>
          </a:pPr>
          <a:r>
            <a:rPr lang="en-US" sz="1300" kern="1200" dirty="0" smtClean="0"/>
            <a:t>In order to achieve motivated employee culture a leading position plays the most vital role as for e.g. if manager is not motivated how it is possible to run a team  efficiently as these are the ones who directly communicate  to employees for any kind of work. If they are not motivated so they will never be able to resolve in a constructive way.</a:t>
          </a:r>
          <a:endParaRPr lang="en-US" sz="1300" kern="1200" dirty="0"/>
        </a:p>
      </dsp:txBody>
      <dsp:txXfrm>
        <a:off x="2215605" y="0"/>
        <a:ext cx="8338094" cy="1432526"/>
      </dsp:txXfrm>
    </dsp:sp>
    <dsp:sp modelId="{BF8877B6-5926-4A3E-8B87-929CDE8DE9AA}">
      <dsp:nvSpPr>
        <dsp:cNvPr id="0" name=""/>
        <dsp:cNvSpPr/>
      </dsp:nvSpPr>
      <dsp:spPr>
        <a:xfrm>
          <a:off x="104865" y="0"/>
          <a:ext cx="2110740" cy="1447018"/>
        </a:xfrm>
        <a:prstGeom prst="roundRect">
          <a:avLst>
            <a:gd name="adj" fmla="val 10000"/>
          </a:avLst>
        </a:prstGeom>
        <a:blipFill rotWithShape="0">
          <a:blip xmlns:r="http://schemas.openxmlformats.org/officeDocument/2006/relationships" r:embed="rId1"/>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8BB3CDE4-C676-4963-82D5-BA791B338308}">
      <dsp:nvSpPr>
        <dsp:cNvPr id="0" name=""/>
        <dsp:cNvSpPr/>
      </dsp:nvSpPr>
      <dsp:spPr>
        <a:xfrm>
          <a:off x="0" y="1551884"/>
          <a:ext cx="10553700" cy="1412350"/>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b="1" kern="1200" dirty="0" smtClean="0"/>
            <a:t>Communication:</a:t>
          </a:r>
          <a:endParaRPr lang="en-US" sz="1600" b="1" kern="1200" dirty="0"/>
        </a:p>
        <a:p>
          <a:pPr marL="114300" lvl="1" indent="-114300" algn="l" defTabSz="533400">
            <a:lnSpc>
              <a:spcPct val="90000"/>
            </a:lnSpc>
            <a:spcBef>
              <a:spcPct val="0"/>
            </a:spcBef>
            <a:spcAft>
              <a:spcPct val="15000"/>
            </a:spcAft>
            <a:buChar char="••"/>
          </a:pPr>
          <a:r>
            <a:rPr lang="en-US" sz="1200" kern="1200" dirty="0" smtClean="0"/>
            <a:t>To achieve highly engaged employees  communication is the key to this door without conversation there will be no information of employees progress and interests for this there should be conduction of meeting with employees, surveys should be conducted, performance review should be done annually and  review of leaving employee.</a:t>
          </a:r>
          <a:endParaRPr lang="en-US" sz="1200" kern="1200" dirty="0"/>
        </a:p>
      </dsp:txBody>
      <dsp:txXfrm>
        <a:off x="2215605" y="1551884"/>
        <a:ext cx="8338094" cy="1412350"/>
      </dsp:txXfrm>
    </dsp:sp>
    <dsp:sp modelId="{A8BF050D-24BB-414A-A6B8-FAB2D0D4ABCD}">
      <dsp:nvSpPr>
        <dsp:cNvPr id="0" name=""/>
        <dsp:cNvSpPr/>
      </dsp:nvSpPr>
      <dsp:spPr>
        <a:xfrm>
          <a:off x="104865" y="1598211"/>
          <a:ext cx="2110740" cy="1319695"/>
        </a:xfrm>
        <a:prstGeom prst="roundRect">
          <a:avLst>
            <a:gd name="adj" fmla="val 10000"/>
          </a:avLst>
        </a:prstGeom>
        <a:blipFill rotWithShape="0">
          <a:blip xmlns:r="http://schemas.openxmlformats.org/officeDocument/2006/relationships" r:embed="rId2"/>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FC7766C-311C-421C-B87C-A8A449C4A1A8}">
      <dsp:nvSpPr>
        <dsp:cNvPr id="0" name=""/>
        <dsp:cNvSpPr/>
      </dsp:nvSpPr>
      <dsp:spPr>
        <a:xfrm>
          <a:off x="0" y="3115603"/>
          <a:ext cx="10553700" cy="1062696"/>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b="1" kern="1200" dirty="0" smtClean="0"/>
            <a:t>Feedback Session:</a:t>
          </a:r>
          <a:endParaRPr lang="en-US" sz="1600" b="1" kern="1200" dirty="0"/>
        </a:p>
        <a:p>
          <a:pPr marL="114300" lvl="1" indent="-114300" algn="l" defTabSz="533400">
            <a:lnSpc>
              <a:spcPct val="90000"/>
            </a:lnSpc>
            <a:spcBef>
              <a:spcPct val="0"/>
            </a:spcBef>
            <a:spcAft>
              <a:spcPct val="15000"/>
            </a:spcAft>
            <a:buChar char="••"/>
          </a:pPr>
          <a:r>
            <a:rPr lang="en-US" sz="1200" kern="1200" dirty="0" smtClean="0"/>
            <a:t>Continuous feedback session improves  inspiration among  employees as  they can speak about their problems openly so one  on one and solo sessions should be arranged. There should be a follow  up  after feedback and act accordingly to bring improvement in culture</a:t>
          </a:r>
          <a:endParaRPr lang="en-US" sz="1200" kern="1200" dirty="0"/>
        </a:p>
      </dsp:txBody>
      <dsp:txXfrm>
        <a:off x="2215605" y="3115603"/>
        <a:ext cx="8338094" cy="1062696"/>
      </dsp:txXfrm>
    </dsp:sp>
    <dsp:sp modelId="{7151506E-A096-431B-A9BF-42DD38A9282D}">
      <dsp:nvSpPr>
        <dsp:cNvPr id="0" name=""/>
        <dsp:cNvSpPr/>
      </dsp:nvSpPr>
      <dsp:spPr>
        <a:xfrm>
          <a:off x="104865" y="3069099"/>
          <a:ext cx="2110740" cy="1102170"/>
        </a:xfrm>
        <a:prstGeom prst="roundRect">
          <a:avLst>
            <a:gd name="adj" fmla="val 10000"/>
          </a:avLst>
        </a:prstGeom>
        <a:blipFill rotWithShape="0">
          <a:blip xmlns:r="http://schemas.openxmlformats.org/officeDocument/2006/relationships" r:embed="rId3"/>
          <a:stretch>
            <a:fillRect/>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F9D2C29-F42A-427E-BA62-168DEAC8C03C}">
      <dsp:nvSpPr>
        <dsp:cNvPr id="0" name=""/>
        <dsp:cNvSpPr/>
      </dsp:nvSpPr>
      <dsp:spPr>
        <a:xfrm>
          <a:off x="2807" y="0"/>
          <a:ext cx="2942294" cy="464820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US" sz="1400" b="1" kern="1200" dirty="0" smtClean="0">
              <a:solidFill>
                <a:schemeClr val="bg1"/>
              </a:solidFill>
            </a:rPr>
            <a:t>Well-being enhancement</a:t>
          </a:r>
          <a:r>
            <a:rPr lang="en-US" sz="1400" kern="1200" dirty="0" smtClean="0">
              <a:solidFill>
                <a:schemeClr val="bg1"/>
              </a:solidFill>
            </a:rPr>
            <a:t>: for a hundred percent output it is necessary that the employee is active physically as well as mentally so such environment provision is required that is safe and fearless talking about, harassment or favoritism.</a:t>
          </a:r>
          <a:endParaRPr lang="en-US" sz="1400" kern="1200" dirty="0">
            <a:solidFill>
              <a:schemeClr val="bg1"/>
            </a:solidFill>
          </a:endParaRPr>
        </a:p>
      </dsp:txBody>
      <dsp:txXfrm>
        <a:off x="2807" y="1859280"/>
        <a:ext cx="2942294" cy="1859280"/>
      </dsp:txXfrm>
    </dsp:sp>
    <dsp:sp modelId="{3DA792F4-F38E-4253-8DDC-4B8C4D21279E}">
      <dsp:nvSpPr>
        <dsp:cNvPr id="0" name=""/>
        <dsp:cNvSpPr/>
      </dsp:nvSpPr>
      <dsp:spPr>
        <a:xfrm>
          <a:off x="700029" y="278892"/>
          <a:ext cx="1547850" cy="1547850"/>
        </a:xfrm>
        <a:prstGeom prst="ellipse">
          <a:avLst/>
        </a:prstGeom>
        <a:blipFill rotWithShape="0">
          <a:blip xmlns:r="http://schemas.openxmlformats.org/officeDocument/2006/relationships" r:embed="rId1"/>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AE5D54B-7F31-4955-AC11-32CFF5D4AFC8}">
      <dsp:nvSpPr>
        <dsp:cNvPr id="0" name=""/>
        <dsp:cNvSpPr/>
      </dsp:nvSpPr>
      <dsp:spPr>
        <a:xfrm>
          <a:off x="3033370" y="0"/>
          <a:ext cx="2942294" cy="464820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US" sz="1400" b="1" kern="1200" dirty="0" smtClean="0">
              <a:solidFill>
                <a:schemeClr val="bg1"/>
              </a:solidFill>
            </a:rPr>
            <a:t>Enliven Roles: </a:t>
          </a:r>
          <a:r>
            <a:rPr lang="en-US" sz="1400" kern="1200" dirty="0" smtClean="0">
              <a:solidFill>
                <a:schemeClr val="bg1"/>
              </a:solidFill>
            </a:rPr>
            <a:t>employees work with enthusiasm when work is interesting to do and free from boredom so it is responsibility of management to arrange activities like that.</a:t>
          </a:r>
          <a:endParaRPr lang="en-US" sz="1400" kern="1200" dirty="0">
            <a:solidFill>
              <a:schemeClr val="bg1"/>
            </a:solidFill>
          </a:endParaRPr>
        </a:p>
      </dsp:txBody>
      <dsp:txXfrm>
        <a:off x="3033370" y="1859280"/>
        <a:ext cx="2942294" cy="1859280"/>
      </dsp:txXfrm>
    </dsp:sp>
    <dsp:sp modelId="{D4B761A9-E564-4D08-B588-CEEE119971A5}">
      <dsp:nvSpPr>
        <dsp:cNvPr id="0" name=""/>
        <dsp:cNvSpPr/>
      </dsp:nvSpPr>
      <dsp:spPr>
        <a:xfrm>
          <a:off x="3730592" y="278892"/>
          <a:ext cx="1547850" cy="1547850"/>
        </a:xfrm>
        <a:prstGeom prst="ellipse">
          <a:avLst/>
        </a:prstGeom>
        <a:blipFill rotWithShape="0">
          <a:blip xmlns:r="http://schemas.openxmlformats.org/officeDocument/2006/relationships" r:embed="rId2"/>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3B2FC4-6E94-415D-B870-2BD88F64B0AD}">
      <dsp:nvSpPr>
        <dsp:cNvPr id="0" name=""/>
        <dsp:cNvSpPr/>
      </dsp:nvSpPr>
      <dsp:spPr>
        <a:xfrm>
          <a:off x="6063934" y="0"/>
          <a:ext cx="2942294" cy="464820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US" sz="1400" b="1" kern="1200" dirty="0" smtClean="0">
              <a:solidFill>
                <a:schemeClr val="bg1"/>
              </a:solidFill>
            </a:rPr>
            <a:t>Purpose: </a:t>
          </a:r>
          <a:r>
            <a:rPr lang="en-US" sz="1400" kern="1200" dirty="0" smtClean="0">
              <a:solidFill>
                <a:schemeClr val="bg1"/>
              </a:solidFill>
            </a:rPr>
            <a:t>For a long term commitment it is necessary that every employee know the meaning of their work. They should know why they are doing this and how they are contributing to the organization</a:t>
          </a:r>
          <a:endParaRPr lang="en-US" sz="1400" kern="1200" dirty="0">
            <a:solidFill>
              <a:schemeClr val="bg1"/>
            </a:solidFill>
          </a:endParaRPr>
        </a:p>
      </dsp:txBody>
      <dsp:txXfrm>
        <a:off x="6063934" y="1859280"/>
        <a:ext cx="2942294" cy="1859280"/>
      </dsp:txXfrm>
    </dsp:sp>
    <dsp:sp modelId="{76534D87-057C-4502-BB5B-8343686E4B8B}">
      <dsp:nvSpPr>
        <dsp:cNvPr id="0" name=""/>
        <dsp:cNvSpPr/>
      </dsp:nvSpPr>
      <dsp:spPr>
        <a:xfrm>
          <a:off x="6761156" y="278892"/>
          <a:ext cx="1547850" cy="1547850"/>
        </a:xfrm>
        <a:prstGeom prst="ellipse">
          <a:avLst/>
        </a:prstGeom>
        <a:blipFill rotWithShape="0">
          <a:blip xmlns:r="http://schemas.openxmlformats.org/officeDocument/2006/relationships" r:embed="rId3"/>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3D4875-A0C6-42C1-BF38-98C3729924DB}">
      <dsp:nvSpPr>
        <dsp:cNvPr id="0" name=""/>
        <dsp:cNvSpPr/>
      </dsp:nvSpPr>
      <dsp:spPr>
        <a:xfrm>
          <a:off x="9094498" y="0"/>
          <a:ext cx="2942294" cy="464820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US" sz="1400" b="1" kern="1200" dirty="0" smtClean="0">
              <a:solidFill>
                <a:schemeClr val="bg1"/>
              </a:solidFill>
            </a:rPr>
            <a:t>Develop Personally: </a:t>
          </a:r>
          <a:r>
            <a:rPr lang="en-US" sz="1400" kern="1200" dirty="0" smtClean="0">
              <a:solidFill>
                <a:schemeClr val="bg1"/>
              </a:solidFill>
            </a:rPr>
            <a:t>activities for employees should be arranged which are for their personal growth because a well state mind can be beneficial for organization in many ways.</a:t>
          </a:r>
          <a:endParaRPr lang="en-US" sz="1400" b="1" kern="1200" dirty="0">
            <a:solidFill>
              <a:schemeClr val="bg1"/>
            </a:solidFill>
          </a:endParaRPr>
        </a:p>
      </dsp:txBody>
      <dsp:txXfrm>
        <a:off x="9094498" y="1859280"/>
        <a:ext cx="2942294" cy="1859280"/>
      </dsp:txXfrm>
    </dsp:sp>
    <dsp:sp modelId="{E73368CC-D684-4DA8-91D5-CE49B0438B06}">
      <dsp:nvSpPr>
        <dsp:cNvPr id="0" name=""/>
        <dsp:cNvSpPr/>
      </dsp:nvSpPr>
      <dsp:spPr>
        <a:xfrm>
          <a:off x="9791720" y="278892"/>
          <a:ext cx="1547850" cy="1547850"/>
        </a:xfrm>
        <a:prstGeom prst="ellipse">
          <a:avLst/>
        </a:prstGeom>
        <a:blipFill rotWithShape="0">
          <a:blip xmlns:r="http://schemas.openxmlformats.org/officeDocument/2006/relationships" r:embed="rId4"/>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568DE2-F031-4BC9-9C09-9C12874AC967}">
      <dsp:nvSpPr>
        <dsp:cNvPr id="0" name=""/>
        <dsp:cNvSpPr/>
      </dsp:nvSpPr>
      <dsp:spPr>
        <a:xfrm>
          <a:off x="481583" y="3718560"/>
          <a:ext cx="11076432" cy="697230"/>
        </a:xfrm>
        <a:prstGeom prst="leftRightArrow">
          <a:avLst/>
        </a:prstGeom>
        <a:solidFill>
          <a:schemeClr val="accent1">
            <a:tint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BA2B849C-1915-4497-8315-DC2181BC582A}">
      <dsp:nvSpPr>
        <dsp:cNvPr id="0" name=""/>
        <dsp:cNvSpPr/>
      </dsp:nvSpPr>
      <dsp:spPr>
        <a:xfrm>
          <a:off x="2399" y="0"/>
          <a:ext cx="3733725" cy="417851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rtl="0">
            <a:lnSpc>
              <a:spcPct val="90000"/>
            </a:lnSpc>
            <a:spcBef>
              <a:spcPct val="0"/>
            </a:spcBef>
            <a:spcAft>
              <a:spcPct val="35000"/>
            </a:spcAft>
          </a:pPr>
          <a:r>
            <a:rPr lang="en-US" sz="1500" b="1" kern="1200" dirty="0" smtClean="0">
              <a:solidFill>
                <a:schemeClr val="bg1"/>
              </a:solidFill>
            </a:rPr>
            <a:t>Relationship Building: </a:t>
          </a:r>
          <a:r>
            <a:rPr lang="en-US" sz="1500" kern="1200" dirty="0" smtClean="0">
              <a:solidFill>
                <a:schemeClr val="bg1"/>
              </a:solidFill>
            </a:rPr>
            <a:t>For team building</a:t>
          </a:r>
          <a:r>
            <a:rPr lang="en-US" sz="1500" b="1" kern="1200" dirty="0" smtClean="0">
              <a:solidFill>
                <a:schemeClr val="bg1"/>
              </a:solidFill>
            </a:rPr>
            <a:t> </a:t>
          </a:r>
          <a:r>
            <a:rPr lang="en-US" sz="1500" kern="1200" dirty="0" smtClean="0">
              <a:solidFill>
                <a:schemeClr val="bg1"/>
              </a:solidFill>
            </a:rPr>
            <a:t>it is necessary to arrange activities which constructs relationship between team as those employees which are connected to each other are more engaged ones.</a:t>
          </a:r>
          <a:endParaRPr lang="en-US" sz="1500" kern="1200" dirty="0">
            <a:solidFill>
              <a:schemeClr val="bg1"/>
            </a:solidFill>
          </a:endParaRPr>
        </a:p>
      </dsp:txBody>
      <dsp:txXfrm>
        <a:off x="2399" y="1671405"/>
        <a:ext cx="3733725" cy="1671405"/>
      </dsp:txXfrm>
    </dsp:sp>
    <dsp:sp modelId="{7F07E250-CD7D-4286-908D-9CBFFB31110F}">
      <dsp:nvSpPr>
        <dsp:cNvPr id="0" name=""/>
        <dsp:cNvSpPr/>
      </dsp:nvSpPr>
      <dsp:spPr>
        <a:xfrm>
          <a:off x="1173540" y="250710"/>
          <a:ext cx="1391444" cy="1391444"/>
        </a:xfrm>
        <a:prstGeom prst="ellipse">
          <a:avLst/>
        </a:prstGeom>
        <a:blipFill rotWithShape="0">
          <a:blip xmlns:r="http://schemas.openxmlformats.org/officeDocument/2006/relationships" r:embed="rId1"/>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7D08997-FCA3-4F28-BCB6-19FCB100DADC}">
      <dsp:nvSpPr>
        <dsp:cNvPr id="0" name=""/>
        <dsp:cNvSpPr/>
      </dsp:nvSpPr>
      <dsp:spPr>
        <a:xfrm>
          <a:off x="3848137" y="0"/>
          <a:ext cx="3733725" cy="417851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rtl="0">
            <a:lnSpc>
              <a:spcPct val="90000"/>
            </a:lnSpc>
            <a:spcBef>
              <a:spcPct val="0"/>
            </a:spcBef>
            <a:spcAft>
              <a:spcPct val="35000"/>
            </a:spcAft>
          </a:pPr>
          <a:r>
            <a:rPr lang="en-US" sz="1500" b="1" kern="1200" dirty="0" smtClean="0">
              <a:solidFill>
                <a:schemeClr val="bg1"/>
              </a:solidFill>
            </a:rPr>
            <a:t>Strengthen Recognition: </a:t>
          </a:r>
          <a:r>
            <a:rPr lang="en-US" sz="1500" kern="1200" dirty="0" smtClean="0">
              <a:solidFill>
                <a:schemeClr val="bg1"/>
              </a:solidFill>
            </a:rPr>
            <a:t>efforts made by employee must be recognized and appreciated which makes them feel valued and maintain their high performance.</a:t>
          </a:r>
          <a:endParaRPr lang="en-US" sz="1500" kern="1200" dirty="0">
            <a:solidFill>
              <a:schemeClr val="bg1"/>
            </a:solidFill>
          </a:endParaRPr>
        </a:p>
      </dsp:txBody>
      <dsp:txXfrm>
        <a:off x="3848137" y="1671405"/>
        <a:ext cx="3733725" cy="1671405"/>
      </dsp:txXfrm>
    </dsp:sp>
    <dsp:sp modelId="{2B88DA82-DEEE-4C7E-9CCA-1E475CFFBDC4}">
      <dsp:nvSpPr>
        <dsp:cNvPr id="0" name=""/>
        <dsp:cNvSpPr/>
      </dsp:nvSpPr>
      <dsp:spPr>
        <a:xfrm>
          <a:off x="5019277" y="250710"/>
          <a:ext cx="1391444" cy="1391444"/>
        </a:xfrm>
        <a:prstGeom prst="ellipse">
          <a:avLst/>
        </a:prstGeom>
        <a:blipFill rotWithShape="0">
          <a:blip xmlns:r="http://schemas.openxmlformats.org/officeDocument/2006/relationships" r:embed="rId2"/>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204798-AA29-443F-8783-F6018A72461B}">
      <dsp:nvSpPr>
        <dsp:cNvPr id="0" name=""/>
        <dsp:cNvSpPr/>
      </dsp:nvSpPr>
      <dsp:spPr>
        <a:xfrm>
          <a:off x="7693874" y="0"/>
          <a:ext cx="3733725" cy="417851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rtl="0">
            <a:lnSpc>
              <a:spcPct val="90000"/>
            </a:lnSpc>
            <a:spcBef>
              <a:spcPct val="0"/>
            </a:spcBef>
            <a:spcAft>
              <a:spcPct val="35000"/>
            </a:spcAft>
          </a:pPr>
          <a:r>
            <a:rPr lang="en-US" sz="1500" b="1" kern="1200" dirty="0" smtClean="0">
              <a:solidFill>
                <a:schemeClr val="bg1"/>
              </a:solidFill>
            </a:rPr>
            <a:t>Connected to Employees: </a:t>
          </a:r>
          <a:r>
            <a:rPr lang="en-US" sz="1500" kern="1200" dirty="0" smtClean="0">
              <a:solidFill>
                <a:schemeClr val="bg1"/>
              </a:solidFill>
            </a:rPr>
            <a:t>daily communication with employees and be informed with them enhances employee engagement with organization</a:t>
          </a:r>
          <a:r>
            <a:rPr lang="en-US" sz="1500" kern="1200" dirty="0" smtClean="0"/>
            <a:t>. </a:t>
          </a:r>
          <a:endParaRPr lang="en-US" sz="1500" b="1" kern="1200" dirty="0"/>
        </a:p>
      </dsp:txBody>
      <dsp:txXfrm>
        <a:off x="7693874" y="1671405"/>
        <a:ext cx="3733725" cy="1671405"/>
      </dsp:txXfrm>
    </dsp:sp>
    <dsp:sp modelId="{944CB4FD-C7F0-43C9-865F-CAD11135E06E}">
      <dsp:nvSpPr>
        <dsp:cNvPr id="0" name=""/>
        <dsp:cNvSpPr/>
      </dsp:nvSpPr>
      <dsp:spPr>
        <a:xfrm>
          <a:off x="8865014" y="250710"/>
          <a:ext cx="1391444" cy="1391444"/>
        </a:xfrm>
        <a:prstGeom prst="ellipse">
          <a:avLst/>
        </a:prstGeom>
        <a:blipFill rotWithShape="0">
          <a:blip xmlns:r="http://schemas.openxmlformats.org/officeDocument/2006/relationships" r:embed="rId3"/>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7FE2964-3FB2-4CF4-8ADD-D624BF2B9EA6}">
      <dsp:nvSpPr>
        <dsp:cNvPr id="0" name=""/>
        <dsp:cNvSpPr/>
      </dsp:nvSpPr>
      <dsp:spPr>
        <a:xfrm>
          <a:off x="457199" y="3342810"/>
          <a:ext cx="10515600" cy="626776"/>
        </a:xfrm>
        <a:prstGeom prst="leftRightArrow">
          <a:avLst/>
        </a:prstGeom>
        <a:solidFill>
          <a:schemeClr val="accent1">
            <a:tint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1F5D5E8-1D06-483B-85DD-C37CBE3F8AAD}">
      <dsp:nvSpPr>
        <dsp:cNvPr id="0" name=""/>
        <dsp:cNvSpPr/>
      </dsp:nvSpPr>
      <dsp:spPr>
        <a:xfrm>
          <a:off x="4911" y="0"/>
          <a:ext cx="5625703" cy="363651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US" sz="1800" b="1" kern="1200" dirty="0" smtClean="0">
              <a:solidFill>
                <a:schemeClr val="bg1"/>
              </a:solidFill>
            </a:rPr>
            <a:t>Maximize Performance: </a:t>
          </a:r>
          <a:r>
            <a:rPr lang="en-US" sz="1800" kern="1200" dirty="0" smtClean="0">
              <a:solidFill>
                <a:schemeClr val="bg1"/>
              </a:solidFill>
            </a:rPr>
            <a:t>employees performance can be enhanced by providing clear objectives which enhances their capacity to use their maximum skills. </a:t>
          </a:r>
          <a:endParaRPr lang="en-US" sz="1800" kern="1200" dirty="0">
            <a:solidFill>
              <a:schemeClr val="bg1"/>
            </a:solidFill>
          </a:endParaRPr>
        </a:p>
      </dsp:txBody>
      <dsp:txXfrm>
        <a:off x="4911" y="1454604"/>
        <a:ext cx="5625703" cy="1454604"/>
      </dsp:txXfrm>
    </dsp:sp>
    <dsp:sp modelId="{83437CA8-142B-4FBA-BC37-094AC43EEC6A}">
      <dsp:nvSpPr>
        <dsp:cNvPr id="0" name=""/>
        <dsp:cNvSpPr/>
      </dsp:nvSpPr>
      <dsp:spPr>
        <a:xfrm>
          <a:off x="2212283" y="218190"/>
          <a:ext cx="1210958" cy="1210958"/>
        </a:xfrm>
        <a:prstGeom prst="ellipse">
          <a:avLst/>
        </a:prstGeom>
        <a:blipFill rotWithShape="0">
          <a:blip xmlns:r="http://schemas.openxmlformats.org/officeDocument/2006/relationships" r:embed="rId1"/>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A92B0C-B14B-4C48-A4D7-BC71563FD8DA}">
      <dsp:nvSpPr>
        <dsp:cNvPr id="0" name=""/>
        <dsp:cNvSpPr/>
      </dsp:nvSpPr>
      <dsp:spPr>
        <a:xfrm>
          <a:off x="5799385" y="0"/>
          <a:ext cx="5625703" cy="363651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US" sz="1800" b="1" kern="1200" dirty="0" smtClean="0">
              <a:solidFill>
                <a:schemeClr val="bg1"/>
              </a:solidFill>
            </a:rPr>
            <a:t>Progress Tracking: </a:t>
          </a:r>
          <a:r>
            <a:rPr lang="en-US" sz="1800" kern="1200" dirty="0" smtClean="0">
              <a:solidFill>
                <a:schemeClr val="bg1"/>
              </a:solidFill>
            </a:rPr>
            <a:t>achievements of employees for organization should be tracked, recorded and communicated to employees to encourage them in their performance.</a:t>
          </a:r>
          <a:endParaRPr lang="en-US" sz="1800" b="1" kern="1200" dirty="0"/>
        </a:p>
      </dsp:txBody>
      <dsp:txXfrm>
        <a:off x="5799385" y="1454604"/>
        <a:ext cx="5625703" cy="1454604"/>
      </dsp:txXfrm>
    </dsp:sp>
    <dsp:sp modelId="{1C0124B5-9B9E-4673-B606-53012BF29EE4}">
      <dsp:nvSpPr>
        <dsp:cNvPr id="0" name=""/>
        <dsp:cNvSpPr/>
      </dsp:nvSpPr>
      <dsp:spPr>
        <a:xfrm>
          <a:off x="8006758" y="218190"/>
          <a:ext cx="1210958" cy="1210958"/>
        </a:xfrm>
        <a:prstGeom prst="ellipse">
          <a:avLst/>
        </a:prstGeom>
        <a:blipFill rotWithShape="0">
          <a:blip xmlns:r="http://schemas.openxmlformats.org/officeDocument/2006/relationships" r:embed="rId2"/>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8DE2FF-7A62-4AFF-B9F0-0FFD52A3BB59}">
      <dsp:nvSpPr>
        <dsp:cNvPr id="0" name=""/>
        <dsp:cNvSpPr/>
      </dsp:nvSpPr>
      <dsp:spPr>
        <a:xfrm>
          <a:off x="457199" y="2909208"/>
          <a:ext cx="10515600" cy="545476"/>
        </a:xfrm>
        <a:prstGeom prst="leftRightArrow">
          <a:avLst/>
        </a:prstGeom>
        <a:solidFill>
          <a:schemeClr val="accent1">
            <a:tint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3A81485-F3C7-40C0-A6FD-DC444BD6EE05}">
      <dsp:nvSpPr>
        <dsp:cNvPr id="0" name=""/>
        <dsp:cNvSpPr/>
      </dsp:nvSpPr>
      <dsp:spPr>
        <a:xfrm rot="10800000">
          <a:off x="2651836" y="50364"/>
          <a:ext cx="7018791" cy="3535782"/>
        </a:xfrm>
        <a:prstGeom prst="homePlat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9182" tIns="87630" rIns="163576" bIns="87630" numCol="1" spcCol="1270" anchor="ctr" anchorCtr="0">
          <a:noAutofit/>
        </a:bodyPr>
        <a:lstStyle/>
        <a:p>
          <a:pPr lvl="0" algn="ctr" defTabSz="1022350" rtl="0">
            <a:lnSpc>
              <a:spcPct val="90000"/>
            </a:lnSpc>
            <a:spcBef>
              <a:spcPct val="0"/>
            </a:spcBef>
            <a:spcAft>
              <a:spcPct val="35000"/>
            </a:spcAft>
          </a:pPr>
          <a:r>
            <a:rPr lang="en-US" sz="2300" kern="1200" dirty="0" smtClean="0">
              <a:solidFill>
                <a:schemeClr val="bg1"/>
              </a:solidFill>
            </a:rPr>
            <a:t>Top one is </a:t>
          </a:r>
          <a:r>
            <a:rPr lang="en-US" sz="2300" b="1" kern="1200" dirty="0" smtClean="0">
              <a:solidFill>
                <a:schemeClr val="bg1"/>
              </a:solidFill>
            </a:rPr>
            <a:t>Achieving Results: </a:t>
          </a:r>
          <a:r>
            <a:rPr lang="en-US" sz="2300" kern="1200" dirty="0" smtClean="0">
              <a:solidFill>
                <a:schemeClr val="bg1"/>
              </a:solidFill>
            </a:rPr>
            <a:t>this is the higher aim of zinger model and in order to achieve results all the above points fulfilled so the organization could get the benefit of result. So strategies your activities in a way that enhances employee engagement</a:t>
          </a:r>
          <a:r>
            <a:rPr lang="en-US" sz="2300" kern="1200" dirty="0" smtClean="0"/>
            <a:t>.</a:t>
          </a:r>
          <a:endParaRPr lang="en-US" sz="2300" kern="1200" dirty="0"/>
        </a:p>
      </dsp:txBody>
      <dsp:txXfrm rot="10800000">
        <a:off x="2651836" y="50364"/>
        <a:ext cx="7018791" cy="3535782"/>
      </dsp:txXfrm>
    </dsp:sp>
    <dsp:sp modelId="{B428048D-BA33-43BF-BD78-7E1767B338BC}">
      <dsp:nvSpPr>
        <dsp:cNvPr id="0" name=""/>
        <dsp:cNvSpPr/>
      </dsp:nvSpPr>
      <dsp:spPr>
        <a:xfrm>
          <a:off x="883945" y="50364"/>
          <a:ext cx="3535782" cy="3535782"/>
        </a:xfrm>
        <a:prstGeom prst="ellipse">
          <a:avLst/>
        </a:prstGeom>
        <a:blipFill rotWithShape="0">
          <a:blip xmlns:r="http://schemas.openxmlformats.org/officeDocument/2006/relationships" r:embed="rId1"/>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75D69D-D766-476A-A696-121B383B7EA7}" type="datetimeFigureOut">
              <a:rPr lang="en-US" smtClean="0"/>
              <a:pPr/>
              <a:t>11/27/2022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3926556-21BB-469C-A688-D2614049ABF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dirty="0"/>
              <a:t>Click icon to add picture</a:t>
            </a:r>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11/27/2022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dirty="0"/>
              <a:t>Click icon to add picture</a:t>
            </a:r>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11/27/2022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Data" Target="../diagrams/data1.xml"/><Relationship Id="rId7" Type="http://schemas.openxmlformats.org/officeDocument/2006/relationships/image" Target="../media/image7.gif"/><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q=https://www.quantumworkplace.com/future-of-work/employee-engagement-best-practices&amp;usg=AOvVaw1yYuVF2S3lTaPnriokuqpZ" TargetMode="External"/><Relationship Id="rId2" Type="http://schemas.openxmlformats.org/officeDocument/2006/relationships/hyperlink" Target="https://www.contactmonkey.com/blog/employee-engagement-models" TargetMode="External"/><Relationship Id="rId1" Type="http://schemas.openxmlformats.org/officeDocument/2006/relationships/slideLayout" Target="../slideLayouts/slideLayout2.xml"/><Relationship Id="rId6" Type="http://schemas.openxmlformats.org/officeDocument/2006/relationships/hyperlink" Target="https://wethrive.net/employee-engagement/employee-engagement-models-and-theories/" TargetMode="External"/><Relationship Id="rId5" Type="http://schemas.openxmlformats.org/officeDocument/2006/relationships/hyperlink" Target="https://www.managementstudyguide.com/zinger-model-employee-engagement.htm/" TargetMode="External"/><Relationship Id="rId4" Type="http://schemas.openxmlformats.org/officeDocument/2006/relationships/hyperlink" Target="https://www.cvent.com/en/blog/hospitality/handling-guest-complaint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alkfreely.com/blog/employee-engagement-model" TargetMode="External"/><Relationship Id="rId2" Type="http://schemas.openxmlformats.org/officeDocument/2006/relationships/hyperlink" Target="https://supportbee.com/blog/examples-of-great-email-replies-to-customer-complaints" TargetMode="External"/><Relationship Id="rId1" Type="http://schemas.openxmlformats.org/officeDocument/2006/relationships/slideLayout" Target="../slideLayouts/slideLayout2.xml"/><Relationship Id="rId5" Type="http://schemas.openxmlformats.org/officeDocument/2006/relationships/hyperlink" Target="https://blog.vantagecircle.com/employee-engagement-models/" TargetMode="External"/><Relationship Id="rId4" Type="http://schemas.openxmlformats.org/officeDocument/2006/relationships/hyperlink" Target="https://www.investopedia.com/terms/e/employee-engagement.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images.jpg"/>
          <p:cNvPicPr>
            <a:picLocks noChangeAspect="1"/>
          </p:cNvPicPr>
          <p:nvPr/>
        </p:nvPicPr>
        <p:blipFill>
          <a:blip r:embed="rId2"/>
          <a:stretch>
            <a:fillRect/>
          </a:stretch>
        </p:blipFill>
        <p:spPr>
          <a:xfrm>
            <a:off x="0" y="5029200"/>
            <a:ext cx="12192000" cy="1828800"/>
          </a:xfrm>
          <a:prstGeom prst="rect">
            <a:avLst/>
          </a:prstGeom>
        </p:spPr>
      </p:pic>
      <p:sp>
        <p:nvSpPr>
          <p:cNvPr id="2" name="Title 1">
            <a:extLst>
              <a:ext uri="{FF2B5EF4-FFF2-40B4-BE49-F238E27FC236}">
                <a16:creationId xmlns:a16="http://schemas.microsoft.com/office/drawing/2014/main" xmlns="" id="{B1F8CFC6-2BC6-0DE4-973D-612292074B80}"/>
              </a:ext>
            </a:extLst>
          </p:cNvPr>
          <p:cNvSpPr>
            <a:spLocks noGrp="1"/>
          </p:cNvSpPr>
          <p:nvPr>
            <p:ph type="ctrTitle"/>
          </p:nvPr>
        </p:nvSpPr>
        <p:spPr/>
        <p:txBody>
          <a:bodyPr/>
          <a:lstStyle/>
          <a:p>
            <a:r>
              <a:rPr lang="en-US" dirty="0"/>
              <a:t>Importance of Employee Engagement in Hotel Industry </a:t>
            </a:r>
          </a:p>
        </p:txBody>
      </p:sp>
      <p:sp>
        <p:nvSpPr>
          <p:cNvPr id="3" name="Subtitle 2">
            <a:extLst>
              <a:ext uri="{FF2B5EF4-FFF2-40B4-BE49-F238E27FC236}">
                <a16:creationId xmlns:a16="http://schemas.microsoft.com/office/drawing/2014/main" xmlns="" id="{937B0D0E-B1DF-8784-CC67-2C00956B60AB}"/>
              </a:ext>
            </a:extLst>
          </p:cNvPr>
          <p:cNvSpPr>
            <a:spLocks noGrp="1"/>
          </p:cNvSpPr>
          <p:nvPr>
            <p:ph type="subTitle" idx="1"/>
          </p:nvPr>
        </p:nvSpPr>
        <p:spPr>
          <a:xfrm>
            <a:off x="810001" y="5280846"/>
            <a:ext cx="10572000" cy="967553"/>
          </a:xfrm>
        </p:spPr>
        <p:txBody>
          <a:bodyPr>
            <a:noAutofit/>
          </a:bodyPr>
          <a:lstStyle/>
          <a:p>
            <a:r>
              <a:rPr lang="en-US" sz="2800" b="1" dirty="0" smtClean="0"/>
              <a:t>Shah </a:t>
            </a:r>
            <a:r>
              <a:rPr lang="en-US" sz="2800" b="1" dirty="0" err="1" smtClean="0"/>
              <a:t>Poli</a:t>
            </a:r>
            <a:r>
              <a:rPr lang="en-US" sz="2800" b="1" dirty="0" smtClean="0"/>
              <a:t> </a:t>
            </a:r>
            <a:r>
              <a:rPr lang="en-US" sz="2800" b="1" dirty="0" err="1" smtClean="0"/>
              <a:t>Hoque</a:t>
            </a:r>
            <a:r>
              <a:rPr lang="en-US" sz="2800" b="1" dirty="0" smtClean="0"/>
              <a:t> </a:t>
            </a:r>
          </a:p>
          <a:p>
            <a:r>
              <a:rPr lang="en-US" sz="2800" b="1" dirty="0" smtClean="0"/>
              <a:t>2021124</a:t>
            </a:r>
            <a:endParaRPr lang="en-US" sz="2800" b="1" dirty="0"/>
          </a:p>
        </p:txBody>
      </p:sp>
    </p:spTree>
    <p:extLst>
      <p:ext uri="{BB962C8B-B14F-4D97-AF65-F5344CB8AC3E}">
        <p14:creationId xmlns:p14="http://schemas.microsoft.com/office/powerpoint/2010/main" xmlns="" val="32355594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1" name="Picture 7" descr="C:\Users\sundu\AppData\Local\Microsoft\Windows\INetCache\IE\H3QB2TU7\Diar0b3XkAA3xVE[1].jpg"/>
          <p:cNvPicPr>
            <a:picLocks noChangeAspect="1" noChangeArrowheads="1"/>
          </p:cNvPicPr>
          <p:nvPr/>
        </p:nvPicPr>
        <p:blipFill>
          <a:blip r:embed="rId2">
            <a:lum contrast="-70000"/>
          </a:blip>
          <a:srcRect/>
          <a:stretch>
            <a:fillRect/>
          </a:stretch>
        </p:blipFill>
        <p:spPr bwMode="auto">
          <a:xfrm>
            <a:off x="-34809" y="0"/>
            <a:ext cx="12784705" cy="6858000"/>
          </a:xfrm>
          <a:prstGeom prst="rect">
            <a:avLst/>
          </a:prstGeom>
          <a:noFill/>
        </p:spPr>
      </p:pic>
      <p:pic>
        <p:nvPicPr>
          <p:cNvPr id="1027" name="Picture 3" descr="C:\Users\sundu\AppData\Local\Microsoft\Windows\INetCache\IE\V75CGO1I\word-image-4-1-620x350[1].jpg"/>
          <p:cNvPicPr>
            <a:picLocks noChangeAspect="1" noChangeArrowheads="1"/>
          </p:cNvPicPr>
          <p:nvPr/>
        </p:nvPicPr>
        <p:blipFill>
          <a:blip r:embed="rId3">
            <a:lum contrast="-20000"/>
          </a:blip>
          <a:srcRect/>
          <a:stretch>
            <a:fillRect/>
          </a:stretch>
        </p:blipFill>
        <p:spPr bwMode="auto">
          <a:xfrm>
            <a:off x="9144000" y="228600"/>
            <a:ext cx="3429000" cy="1577340"/>
          </a:xfrm>
          <a:prstGeom prst="rect">
            <a:avLst/>
          </a:prstGeom>
          <a:noFill/>
        </p:spPr>
      </p:pic>
      <p:sp>
        <p:nvSpPr>
          <p:cNvPr id="2" name="Title 1">
            <a:extLst>
              <a:ext uri="{FF2B5EF4-FFF2-40B4-BE49-F238E27FC236}">
                <a16:creationId xmlns:a16="http://schemas.microsoft.com/office/drawing/2014/main" xmlns="" id="{2A022E11-EC82-4C54-3BFB-EDDF498801F3}"/>
              </a:ext>
            </a:extLst>
          </p:cNvPr>
          <p:cNvSpPr>
            <a:spLocks noGrp="1"/>
          </p:cNvSpPr>
          <p:nvPr>
            <p:ph type="title"/>
          </p:nvPr>
        </p:nvSpPr>
        <p:spPr/>
        <p:txBody>
          <a:bodyPr/>
          <a:lstStyle/>
          <a:p>
            <a:r>
              <a:rPr lang="en-US" dirty="0"/>
              <a:t>Employee Engagement </a:t>
            </a:r>
          </a:p>
        </p:txBody>
      </p:sp>
      <p:sp>
        <p:nvSpPr>
          <p:cNvPr id="3" name="Content Placeholder 2">
            <a:extLst>
              <a:ext uri="{FF2B5EF4-FFF2-40B4-BE49-F238E27FC236}">
                <a16:creationId xmlns:a16="http://schemas.microsoft.com/office/drawing/2014/main" xmlns="" id="{E03625F3-9308-682B-47B6-0EAE4E0F7F53}"/>
              </a:ext>
            </a:extLst>
          </p:cNvPr>
          <p:cNvSpPr>
            <a:spLocks noGrp="1"/>
          </p:cNvSpPr>
          <p:nvPr>
            <p:ph idx="1"/>
          </p:nvPr>
        </p:nvSpPr>
        <p:spPr>
          <a:xfrm>
            <a:off x="304800" y="2667000"/>
            <a:ext cx="9982200" cy="3200400"/>
          </a:xfrm>
        </p:spPr>
        <p:txBody>
          <a:bodyPr>
            <a:normAutofit fontScale="92500" lnSpcReduction="20000"/>
          </a:bodyPr>
          <a:lstStyle/>
          <a:p>
            <a:r>
              <a:rPr lang="en-US" dirty="0">
                <a:solidFill>
                  <a:schemeClr val="bg1"/>
                </a:solidFill>
                <a:latin typeface="Arial" pitchFamily="34" charset="0"/>
                <a:cs typeface="Arial" pitchFamily="34" charset="0"/>
              </a:rPr>
              <a:t>Employee engagement is important In any business sector but the hotel industry Is </a:t>
            </a:r>
            <a:r>
              <a:rPr lang="en-US" dirty="0" smtClean="0">
                <a:solidFill>
                  <a:schemeClr val="bg1"/>
                </a:solidFill>
                <a:latin typeface="Arial" pitchFamily="34" charset="0"/>
                <a:cs typeface="Arial" pitchFamily="34" charset="0"/>
              </a:rPr>
              <a:t>particular. Employee </a:t>
            </a:r>
            <a:r>
              <a:rPr lang="en-US" dirty="0">
                <a:solidFill>
                  <a:schemeClr val="bg1"/>
                </a:solidFill>
                <a:latin typeface="Arial" pitchFamily="34" charset="0"/>
                <a:cs typeface="Arial" pitchFamily="34" charset="0"/>
              </a:rPr>
              <a:t>engagement always brings Positive impact on productivity, work culture, customer relationship, profitability and reduce employee turnover rate. </a:t>
            </a:r>
            <a:endParaRPr lang="en-US" dirty="0" smtClean="0">
              <a:solidFill>
                <a:schemeClr val="bg1"/>
              </a:solidFill>
              <a:latin typeface="Arial" pitchFamily="34" charset="0"/>
              <a:cs typeface="Arial" pitchFamily="34" charset="0"/>
            </a:endParaRPr>
          </a:p>
          <a:p>
            <a:r>
              <a:rPr lang="en-US" dirty="0" smtClean="0">
                <a:solidFill>
                  <a:schemeClr val="bg1"/>
                </a:solidFill>
                <a:latin typeface="Arial" pitchFamily="34" charset="0"/>
                <a:cs typeface="Arial" pitchFamily="34" charset="0"/>
              </a:rPr>
              <a:t>Employee engagement is basically an association of employee towards their work and organization.</a:t>
            </a:r>
            <a:endParaRPr lang="en-US" dirty="0">
              <a:solidFill>
                <a:schemeClr val="bg1"/>
              </a:solidFill>
              <a:latin typeface="Arial" pitchFamily="34" charset="0"/>
              <a:cs typeface="Arial" pitchFamily="34" charset="0"/>
            </a:endParaRPr>
          </a:p>
          <a:p>
            <a:r>
              <a:rPr lang="en-US" dirty="0">
                <a:solidFill>
                  <a:schemeClr val="bg1"/>
                </a:solidFill>
                <a:latin typeface="Arial" pitchFamily="34" charset="0"/>
                <a:cs typeface="Arial" pitchFamily="34" charset="0"/>
              </a:rPr>
              <a:t>Hotel industry is service based business that is why it is heavenly rely on how the </a:t>
            </a:r>
            <a:r>
              <a:rPr lang="en-US" dirty="0" smtClean="0">
                <a:solidFill>
                  <a:schemeClr val="bg1"/>
                </a:solidFill>
                <a:latin typeface="Arial" pitchFamily="34" charset="0"/>
                <a:cs typeface="Arial" pitchFamily="34" charset="0"/>
              </a:rPr>
              <a:t>customers are being  </a:t>
            </a:r>
            <a:r>
              <a:rPr lang="en-US" dirty="0">
                <a:solidFill>
                  <a:schemeClr val="bg1"/>
                </a:solidFill>
                <a:latin typeface="Arial" pitchFamily="34" charset="0"/>
                <a:cs typeface="Arial" pitchFamily="34" charset="0"/>
              </a:rPr>
              <a:t>treated or communicated by hotel staff because customer </a:t>
            </a:r>
            <a:r>
              <a:rPr lang="en-US" dirty="0" smtClean="0">
                <a:solidFill>
                  <a:schemeClr val="bg1"/>
                </a:solidFill>
                <a:latin typeface="Arial" pitchFamily="34" charset="0"/>
                <a:cs typeface="Arial" pitchFamily="34" charset="0"/>
              </a:rPr>
              <a:t>can not </a:t>
            </a:r>
            <a:r>
              <a:rPr lang="en-US" dirty="0">
                <a:solidFill>
                  <a:schemeClr val="bg1"/>
                </a:solidFill>
                <a:latin typeface="Arial" pitchFamily="34" charset="0"/>
                <a:cs typeface="Arial" pitchFamily="34" charset="0"/>
              </a:rPr>
              <a:t>see or touch services Before purchasing.</a:t>
            </a:r>
          </a:p>
          <a:p>
            <a:r>
              <a:rPr lang="en-US" dirty="0">
                <a:solidFill>
                  <a:schemeClr val="bg1"/>
                </a:solidFill>
                <a:latin typeface="Arial" pitchFamily="34" charset="0"/>
                <a:cs typeface="Arial" pitchFamily="34" charset="0"/>
              </a:rPr>
              <a:t>Reservation managers and receptionist are the </a:t>
            </a:r>
            <a:r>
              <a:rPr lang="en-US" dirty="0" smtClean="0">
                <a:solidFill>
                  <a:schemeClr val="bg1"/>
                </a:solidFill>
                <a:latin typeface="Arial" pitchFamily="34" charset="0"/>
                <a:cs typeface="Arial" pitchFamily="34" charset="0"/>
              </a:rPr>
              <a:t>key people and play vital </a:t>
            </a:r>
            <a:r>
              <a:rPr lang="en-US" dirty="0">
                <a:solidFill>
                  <a:schemeClr val="bg1"/>
                </a:solidFill>
                <a:latin typeface="Arial" pitchFamily="34" charset="0"/>
                <a:cs typeface="Arial" pitchFamily="34" charset="0"/>
              </a:rPr>
              <a:t>role when talking about the good services </a:t>
            </a:r>
            <a:r>
              <a:rPr lang="en-US" dirty="0" smtClean="0">
                <a:solidFill>
                  <a:schemeClr val="bg1"/>
                </a:solidFill>
                <a:latin typeface="Arial" pitchFamily="34" charset="0"/>
                <a:cs typeface="Arial" pitchFamily="34" charset="0"/>
              </a:rPr>
              <a:t>at </a:t>
            </a:r>
            <a:r>
              <a:rPr lang="en-US" dirty="0">
                <a:solidFill>
                  <a:schemeClr val="bg1"/>
                </a:solidFill>
                <a:latin typeface="Arial" pitchFamily="34" charset="0"/>
                <a:cs typeface="Arial" pitchFamily="34" charset="0"/>
              </a:rPr>
              <a:t>the </a:t>
            </a:r>
            <a:r>
              <a:rPr lang="en-US" dirty="0" smtClean="0">
                <a:solidFill>
                  <a:schemeClr val="bg1"/>
                </a:solidFill>
                <a:latin typeface="Arial" pitchFamily="34" charset="0"/>
                <a:cs typeface="Arial" pitchFamily="34" charset="0"/>
              </a:rPr>
              <a:t>hotel</a:t>
            </a:r>
          </a:p>
          <a:p>
            <a:pPr>
              <a:buNone/>
            </a:pPr>
            <a:r>
              <a:rPr lang="en-US" dirty="0" smtClean="0">
                <a:solidFill>
                  <a:schemeClr val="bg1"/>
                </a:solidFill>
                <a:latin typeface="Arial" pitchFamily="34" charset="0"/>
                <a:cs typeface="Arial" pitchFamily="34" charset="0"/>
              </a:rPr>
              <a:t>(Tim Smith, 2022)</a:t>
            </a:r>
          </a:p>
          <a:p>
            <a:endParaRPr lang="en-US" dirty="0">
              <a:solidFill>
                <a:schemeClr val="bg1"/>
              </a:solidFill>
              <a:latin typeface="Arial" pitchFamily="34" charset="0"/>
              <a:cs typeface="Arial" pitchFamily="34" charset="0"/>
            </a:endParaRPr>
          </a:p>
          <a:p>
            <a:endParaRPr lang="en-US" dirty="0"/>
          </a:p>
          <a:p>
            <a:pPr marL="0" indent="0">
              <a:buNone/>
            </a:pPr>
            <a:endParaRPr lang="en-US" dirty="0"/>
          </a:p>
          <a:p>
            <a:pPr marL="0" indent="0">
              <a:buNone/>
            </a:pPr>
            <a:endParaRPr lang="en-US" dirty="0"/>
          </a:p>
          <a:p>
            <a:pPr marL="0" indent="0">
              <a:buNone/>
            </a:pPr>
            <a:endParaRPr lang="en-US" dirty="0"/>
          </a:p>
        </p:txBody>
      </p:sp>
      <p:pic>
        <p:nvPicPr>
          <p:cNvPr id="10" name="Picture 9" descr="Employee Engagement.png"/>
          <p:cNvPicPr>
            <a:picLocks noChangeAspect="1"/>
          </p:cNvPicPr>
          <p:nvPr/>
        </p:nvPicPr>
        <p:blipFill>
          <a:blip r:embed="rId4">
            <a:duotone>
              <a:schemeClr val="bg2">
                <a:shade val="45000"/>
                <a:satMod val="135000"/>
              </a:schemeClr>
              <a:prstClr val="white"/>
            </a:duotone>
          </a:blip>
          <a:stretch>
            <a:fillRect/>
          </a:stretch>
        </p:blipFill>
        <p:spPr>
          <a:xfrm>
            <a:off x="6019800" y="4736841"/>
            <a:ext cx="6172200" cy="2121159"/>
          </a:xfrm>
          <a:prstGeom prst="rect">
            <a:avLst/>
          </a:prstGeom>
        </p:spPr>
      </p:pic>
    </p:spTree>
    <p:extLst>
      <p:ext uri="{BB962C8B-B14F-4D97-AF65-F5344CB8AC3E}">
        <p14:creationId xmlns:p14="http://schemas.microsoft.com/office/powerpoint/2010/main" xmlns="" val="17624815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s.png"/>
          <p:cNvPicPr>
            <a:picLocks noChangeAspect="1"/>
          </p:cNvPicPr>
          <p:nvPr/>
        </p:nvPicPr>
        <p:blipFill>
          <a:blip r:embed="rId2">
            <a:lum contrast="-40000"/>
          </a:blip>
          <a:stretch>
            <a:fillRect/>
          </a:stretch>
        </p:blipFill>
        <p:spPr>
          <a:xfrm>
            <a:off x="0" y="0"/>
            <a:ext cx="12192000" cy="6858000"/>
          </a:xfrm>
          <a:prstGeom prst="rect">
            <a:avLst/>
          </a:prstGeom>
        </p:spPr>
      </p:pic>
      <p:graphicFrame>
        <p:nvGraphicFramePr>
          <p:cNvPr id="7" name="Content Placeholder 6"/>
          <p:cNvGraphicFramePr>
            <a:graphicFrameLocks noGrp="1"/>
          </p:cNvGraphicFramePr>
          <p:nvPr>
            <p:ph idx="1"/>
          </p:nvPr>
        </p:nvGraphicFramePr>
        <p:xfrm>
          <a:off x="228600" y="1905000"/>
          <a:ext cx="9925488" cy="46395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download.gif"/>
          <p:cNvPicPr>
            <a:picLocks noChangeAspect="1"/>
          </p:cNvPicPr>
          <p:nvPr/>
        </p:nvPicPr>
        <p:blipFill>
          <a:blip r:embed="rId7"/>
          <a:stretch>
            <a:fillRect/>
          </a:stretch>
        </p:blipFill>
        <p:spPr>
          <a:xfrm>
            <a:off x="6091237" y="3424237"/>
            <a:ext cx="9525" cy="9525"/>
          </a:xfrm>
          <a:prstGeom prst="rect">
            <a:avLst/>
          </a:prstGeom>
        </p:spPr>
      </p:pic>
      <p:sp>
        <p:nvSpPr>
          <p:cNvPr id="6" name="TextBox 5"/>
          <p:cNvSpPr txBox="1"/>
          <p:nvPr/>
        </p:nvSpPr>
        <p:spPr>
          <a:xfrm>
            <a:off x="3505200" y="5410200"/>
            <a:ext cx="3429000" cy="369332"/>
          </a:xfrm>
          <a:prstGeom prst="rect">
            <a:avLst/>
          </a:prstGeom>
          <a:noFill/>
        </p:spPr>
        <p:txBody>
          <a:bodyPr wrap="square" rtlCol="0">
            <a:spAutoFit/>
          </a:bodyPr>
          <a:lstStyle/>
          <a:p>
            <a:r>
              <a:rPr lang="en-US" dirty="0" smtClean="0">
                <a:solidFill>
                  <a:schemeClr val="bg1"/>
                </a:solidFill>
              </a:rPr>
              <a:t>(Quantum Workplace, 2022)</a:t>
            </a:r>
            <a:endParaRPr lang="en-US" dirty="0">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latin typeface="Arial" pitchFamily="34" charset="0"/>
                <a:cs typeface="Arial" pitchFamily="34" charset="0"/>
              </a:rPr>
              <a:t>It has been observed presentation of brand is always noticed and create positive impact on customer. In hotel industry staff is brand ambassador in this manner. </a:t>
            </a:r>
          </a:p>
          <a:p>
            <a:r>
              <a:rPr lang="en-US" dirty="0" smtClean="0">
                <a:latin typeface="Arial" pitchFamily="34" charset="0"/>
                <a:cs typeface="Arial" pitchFamily="34" charset="0"/>
              </a:rPr>
              <a:t>Staff should be perfect and well trained in following skills:</a:t>
            </a:r>
          </a:p>
          <a:p>
            <a:pPr marL="720000">
              <a:buFont typeface="Arial" pitchFamily="34" charset="0"/>
              <a:buChar char="•"/>
            </a:pPr>
            <a:r>
              <a:rPr lang="en-US" dirty="0" smtClean="0">
                <a:latin typeface="Arial" pitchFamily="34" charset="0"/>
                <a:cs typeface="Arial" pitchFamily="34" charset="0"/>
              </a:rPr>
              <a:t>Communication</a:t>
            </a:r>
          </a:p>
          <a:p>
            <a:pPr marL="720000">
              <a:buFont typeface="Arial" pitchFamily="34" charset="0"/>
              <a:buChar char="•"/>
            </a:pPr>
            <a:r>
              <a:rPr lang="en-US" dirty="0" smtClean="0">
                <a:latin typeface="Arial" pitchFamily="34" charset="0"/>
                <a:cs typeface="Arial" pitchFamily="34" charset="0"/>
              </a:rPr>
              <a:t>Behavior</a:t>
            </a:r>
          </a:p>
          <a:p>
            <a:pPr marL="720000">
              <a:buFont typeface="Arial" pitchFamily="34" charset="0"/>
              <a:buChar char="•"/>
            </a:pPr>
            <a:r>
              <a:rPr lang="en-US" dirty="0" smtClean="0">
                <a:latin typeface="Arial" pitchFamily="34" charset="0"/>
                <a:cs typeface="Arial" pitchFamily="34" charset="0"/>
              </a:rPr>
              <a:t>Punctuality</a:t>
            </a:r>
          </a:p>
          <a:p>
            <a:pPr marL="720000">
              <a:buFont typeface="Arial" pitchFamily="34" charset="0"/>
              <a:buChar char="•"/>
            </a:pPr>
            <a:r>
              <a:rPr lang="en-US" dirty="0" smtClean="0">
                <a:latin typeface="Arial" pitchFamily="34" charset="0"/>
                <a:cs typeface="Arial" pitchFamily="34" charset="0"/>
              </a:rPr>
              <a:t>Specified jobs</a:t>
            </a:r>
          </a:p>
          <a:p>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key-employee-red-flat-design-long-shadow-glyph-icon-most-valuable-worker-successful-team-leader-professional-human-resources-management-important-2BDNNJ2.jpg"/>
          <p:cNvPicPr>
            <a:picLocks noChangeAspect="1"/>
          </p:cNvPicPr>
          <p:nvPr/>
        </p:nvPicPr>
        <p:blipFill>
          <a:blip r:embed="rId2">
            <a:lum contrast="-80000"/>
          </a:blip>
          <a:srcRect b="10072"/>
          <a:stretch>
            <a:fillRect/>
          </a:stretch>
        </p:blipFill>
        <p:spPr>
          <a:xfrm>
            <a:off x="609600" y="2359494"/>
            <a:ext cx="10896600" cy="3736505"/>
          </a:xfrm>
          <a:prstGeom prst="rect">
            <a:avLst/>
          </a:prstGeom>
        </p:spPr>
      </p:pic>
      <p:sp>
        <p:nvSpPr>
          <p:cNvPr id="2" name="Title 1"/>
          <p:cNvSpPr>
            <a:spLocks noGrp="1"/>
          </p:cNvSpPr>
          <p:nvPr>
            <p:ph type="title"/>
          </p:nvPr>
        </p:nvSpPr>
        <p:spPr/>
        <p:txBody>
          <a:bodyPr/>
          <a:lstStyle/>
          <a:p>
            <a:r>
              <a:rPr lang="en-US" dirty="0" smtClean="0"/>
              <a:t>Importance Of Employee Engagement</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solidFill>
                  <a:schemeClr val="bg1"/>
                </a:solidFill>
                <a:latin typeface="Arial" pitchFamily="34" charset="0"/>
                <a:cs typeface="Arial" pitchFamily="34" charset="0"/>
              </a:rPr>
              <a:t>Human resources presents the concept of employee engagement which describe the level of enthusiasm and dedication of worker towards his work.</a:t>
            </a:r>
          </a:p>
          <a:p>
            <a:r>
              <a:rPr lang="en-US" dirty="0" smtClean="0">
                <a:solidFill>
                  <a:schemeClr val="bg1"/>
                </a:solidFill>
                <a:latin typeface="Arial" pitchFamily="34" charset="0"/>
                <a:cs typeface="Arial" pitchFamily="34" charset="0"/>
              </a:rPr>
              <a:t>Engaged employee always value his work which helps any industry to achieve their goals and targets that is why engaged employees are more productive and high performing.</a:t>
            </a:r>
          </a:p>
          <a:p>
            <a:r>
              <a:rPr lang="en-US" dirty="0" smtClean="0">
                <a:solidFill>
                  <a:schemeClr val="bg1"/>
                </a:solidFill>
                <a:latin typeface="Arial" pitchFamily="34" charset="0"/>
                <a:cs typeface="Arial" pitchFamily="34" charset="0"/>
              </a:rPr>
              <a:t>As we know a happy and motivated person inspires others to be motivated and happy easily as compared to a tensed or distracted person. Engaged employee is always strongest performer and bring energy in their work which differentiate between engaged employee and an ordinary employee.</a:t>
            </a:r>
          </a:p>
          <a:p>
            <a:r>
              <a:rPr lang="en-US" dirty="0" smtClean="0">
                <a:solidFill>
                  <a:schemeClr val="bg1"/>
                </a:solidFill>
                <a:latin typeface="Arial" pitchFamily="34" charset="0"/>
                <a:cs typeface="Arial" pitchFamily="34" charset="0"/>
              </a:rPr>
              <a:t>If the employer is committed to unlocking the potential of their staff so the staff will be committed to helping the business succeed. Employer and the staff should be on the same page. When staff is motivated and proud to be the part of team management then they can achieve their common goals easily.</a:t>
            </a:r>
          </a:p>
          <a:p>
            <a:pPr>
              <a:buNone/>
            </a:pPr>
            <a:r>
              <a:rPr lang="en-US" dirty="0" smtClean="0">
                <a:solidFill>
                  <a:schemeClr val="bg1"/>
                </a:solidFill>
                <a:latin typeface="Arial" pitchFamily="34" charset="0"/>
                <a:cs typeface="Arial" pitchFamily="34" charset="0"/>
              </a:rPr>
              <a:t>(</a:t>
            </a:r>
            <a:r>
              <a:rPr lang="en-US" dirty="0" err="1" smtClean="0">
                <a:solidFill>
                  <a:schemeClr val="bg1"/>
                </a:solidFill>
                <a:latin typeface="Arial" pitchFamily="34" charset="0"/>
                <a:cs typeface="Arial" pitchFamily="34" charset="0"/>
              </a:rPr>
              <a:t>kim</a:t>
            </a:r>
            <a:r>
              <a:rPr lang="en-US" dirty="0" smtClean="0">
                <a:solidFill>
                  <a:schemeClr val="bg1"/>
                </a:solidFill>
                <a:latin typeface="Arial" pitchFamily="34" charset="0"/>
                <a:cs typeface="Arial" pitchFamily="34" charset="0"/>
              </a:rPr>
              <a:t> Campbell, 2022) </a:t>
            </a:r>
            <a:endParaRPr lang="en-US"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77350"/>
            <a:ext cx="10571998" cy="970450"/>
          </a:xfrm>
        </p:spPr>
        <p:txBody>
          <a:bodyPr/>
          <a:lstStyle/>
          <a:p>
            <a:r>
              <a:rPr lang="en-US" dirty="0" smtClean="0"/>
              <a:t>Practices To Encourage Employees</a:t>
            </a:r>
            <a:endParaRPr lang="en-US" dirty="0"/>
          </a:p>
        </p:txBody>
      </p:sp>
      <p:graphicFrame>
        <p:nvGraphicFramePr>
          <p:cNvPr id="4" name="Content Placeholder 3"/>
          <p:cNvGraphicFramePr>
            <a:graphicFrameLocks noGrp="1"/>
          </p:cNvGraphicFramePr>
          <p:nvPr>
            <p:ph idx="1"/>
          </p:nvPr>
        </p:nvGraphicFramePr>
        <p:xfrm>
          <a:off x="838200" y="2133600"/>
          <a:ext cx="10553700" cy="4178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981200" y="6400801"/>
            <a:ext cx="3657600" cy="369332"/>
          </a:xfrm>
          <a:prstGeom prst="rect">
            <a:avLst/>
          </a:prstGeom>
          <a:noFill/>
        </p:spPr>
        <p:txBody>
          <a:bodyPr wrap="square" rtlCol="0">
            <a:spAutoFit/>
          </a:bodyPr>
          <a:lstStyle/>
          <a:p>
            <a:r>
              <a:rPr lang="en-US" dirty="0" smtClean="0"/>
              <a:t>(Jocelyn Strange, 2022)</a:t>
            </a:r>
            <a:endParaRPr lang="en-US" dirty="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In order to increase employee engagement in hotel industry these points could be considered:</a:t>
            </a:r>
          </a:p>
          <a:p>
            <a:pPr lvl="1">
              <a:buFont typeface="Wingdings" pitchFamily="2" charset="2"/>
              <a:buChar char="§"/>
            </a:pPr>
            <a:r>
              <a:rPr lang="en-US" b="1" dirty="0" smtClean="0"/>
              <a:t>Peaceful Environment: </a:t>
            </a:r>
            <a:r>
              <a:rPr lang="en-US" dirty="0" smtClean="0"/>
              <a:t>environment is the key which makes staff to enjoy their work. Dedicate room for small breaks where staff can restore their energy to perform next task enjoy their tea, coffee and snack time.</a:t>
            </a:r>
          </a:p>
          <a:p>
            <a:pPr lvl="1">
              <a:buFont typeface="Wingdings" pitchFamily="2" charset="2"/>
              <a:buChar char="§"/>
            </a:pPr>
            <a:r>
              <a:rPr lang="en-US" b="1" dirty="0" smtClean="0"/>
              <a:t>Gifts and Rewards: </a:t>
            </a:r>
            <a:r>
              <a:rPr lang="en-US" dirty="0" smtClean="0"/>
              <a:t>Gifts should be given to staff on their performances it will boast their performance level and encourage them to work more effectively.</a:t>
            </a:r>
          </a:p>
          <a:p>
            <a:pPr lvl="1">
              <a:buFont typeface="Wingdings" pitchFamily="2" charset="2"/>
              <a:buChar char="§"/>
            </a:pPr>
            <a:r>
              <a:rPr lang="en-US" b="1" dirty="0" smtClean="0"/>
              <a:t>Training Session: </a:t>
            </a:r>
            <a:r>
              <a:rPr lang="en-US" dirty="0" smtClean="0"/>
              <a:t>Staff should be trained gradually that will enhance their confidence to do a good job even go the extra mile.</a:t>
            </a:r>
          </a:p>
          <a:p>
            <a:pPr lvl="1">
              <a:buFont typeface="Wingdings" pitchFamily="2" charset="2"/>
              <a:buChar char="§"/>
            </a:pPr>
            <a:r>
              <a:rPr lang="en-US" b="1" dirty="0" smtClean="0"/>
              <a:t>Achievements: </a:t>
            </a:r>
            <a:r>
              <a:rPr lang="en-US" dirty="0" smtClean="0"/>
              <a:t>Let the staff know how hotel is going on and share success with them. Make them feel valued and heard and find ways to build their trust on organization by arranging activities like recognition and employee appreciation programs.</a:t>
            </a:r>
            <a:endParaRPr lang="en-US" b="1"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Employee Engagement Model</a:t>
            </a:r>
            <a:endParaRPr lang="en-US" dirty="0"/>
          </a:p>
        </p:txBody>
      </p:sp>
      <p:sp>
        <p:nvSpPr>
          <p:cNvPr id="3" name="Content Placeholder 2"/>
          <p:cNvSpPr>
            <a:spLocks noGrp="1"/>
          </p:cNvSpPr>
          <p:nvPr>
            <p:ph idx="1"/>
          </p:nvPr>
        </p:nvSpPr>
        <p:spPr>
          <a:xfrm>
            <a:off x="818712" y="2222287"/>
            <a:ext cx="7029888" cy="4026113"/>
          </a:xfrm>
        </p:spPr>
        <p:txBody>
          <a:bodyPr>
            <a:normAutofit/>
          </a:bodyPr>
          <a:lstStyle/>
          <a:p>
            <a:r>
              <a:rPr lang="en-US" dirty="0" smtClean="0"/>
              <a:t>An employee engagement model is like a guide to achieve satisfied, inspired and motivated employee. After an extensive research scientist has  created 5 models of employee engagement which are tested and verified. These are as follows:</a:t>
            </a:r>
          </a:p>
          <a:p>
            <a:pPr marL="800100" lvl="1" indent="-342900">
              <a:buFont typeface="+mj-lt"/>
              <a:buAutoNum type="arabicPeriod"/>
            </a:pPr>
            <a:r>
              <a:rPr lang="en-US" dirty="0" smtClean="0"/>
              <a:t>Aon  Hewitt Engagement model</a:t>
            </a:r>
          </a:p>
          <a:p>
            <a:pPr marL="800100" lvl="1" indent="-342900">
              <a:buFont typeface="+mj-lt"/>
              <a:buAutoNum type="arabicPeriod"/>
            </a:pPr>
            <a:r>
              <a:rPr lang="en-US" dirty="0" smtClean="0"/>
              <a:t>Zinger Model of Employee Engagement</a:t>
            </a:r>
          </a:p>
          <a:p>
            <a:pPr marL="800100" lvl="1" indent="-342900">
              <a:buFont typeface="+mj-lt"/>
              <a:buAutoNum type="arabicPeriod"/>
            </a:pPr>
            <a:r>
              <a:rPr lang="en-US" dirty="0" smtClean="0"/>
              <a:t>Gallup Employee Engagement Model</a:t>
            </a:r>
          </a:p>
          <a:p>
            <a:pPr marL="800100" lvl="1" indent="-342900">
              <a:buFont typeface="+mj-lt"/>
              <a:buAutoNum type="arabicPeriod"/>
            </a:pPr>
            <a:r>
              <a:rPr lang="en-US" dirty="0" smtClean="0"/>
              <a:t>Schmidt Model of Employee Engagement</a:t>
            </a:r>
          </a:p>
          <a:p>
            <a:pPr marL="800100" lvl="1" indent="-342900">
              <a:buFont typeface="+mj-lt"/>
              <a:buAutoNum type="arabicPeriod"/>
            </a:pPr>
            <a:r>
              <a:rPr lang="en-US" dirty="0" smtClean="0"/>
              <a:t>International Survey Research Approach Model</a:t>
            </a:r>
            <a:endParaRPr lang="en-US" dirty="0"/>
          </a:p>
          <a:p>
            <a:pPr marL="400050">
              <a:buNone/>
            </a:pPr>
            <a:r>
              <a:rPr lang="en-US" dirty="0" smtClean="0"/>
              <a:t>(Vintage Circle, 2022), (Stuart Sinclair, 2022)</a:t>
            </a:r>
          </a:p>
        </p:txBody>
      </p:sp>
      <p:pic>
        <p:nvPicPr>
          <p:cNvPr id="4" name="Picture 3" descr="download (3).png"/>
          <p:cNvPicPr>
            <a:picLocks noChangeAspect="1"/>
          </p:cNvPicPr>
          <p:nvPr/>
        </p:nvPicPr>
        <p:blipFill>
          <a:blip r:embed="rId2"/>
          <a:stretch>
            <a:fillRect/>
          </a:stretch>
        </p:blipFill>
        <p:spPr>
          <a:xfrm>
            <a:off x="8686800" y="2438400"/>
            <a:ext cx="2514600" cy="2667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Zinger Model Of Employee Engagement</a:t>
            </a:r>
            <a:endParaRPr lang="en-US" dirty="0"/>
          </a:p>
        </p:txBody>
      </p:sp>
      <p:sp>
        <p:nvSpPr>
          <p:cNvPr id="3" name="Content Placeholder 2"/>
          <p:cNvSpPr>
            <a:spLocks noGrp="1"/>
          </p:cNvSpPr>
          <p:nvPr>
            <p:ph idx="1"/>
          </p:nvPr>
        </p:nvSpPr>
        <p:spPr>
          <a:xfrm>
            <a:off x="457200" y="2057400"/>
            <a:ext cx="10554574" cy="1447800"/>
          </a:xfrm>
        </p:spPr>
        <p:txBody>
          <a:bodyPr/>
          <a:lstStyle/>
          <a:p>
            <a:r>
              <a:rPr lang="en-US" dirty="0" smtClean="0"/>
              <a:t>This employee engagement model is designed by David Zinger who is a Canadian based management consultant. This model represents following objectives:</a:t>
            </a:r>
          </a:p>
          <a:p>
            <a:pPr>
              <a:buNone/>
            </a:pPr>
            <a:r>
              <a:rPr lang="en-US" dirty="0" smtClean="0"/>
              <a:t> </a:t>
            </a:r>
            <a:endParaRPr lang="en-US" dirty="0"/>
          </a:p>
        </p:txBody>
      </p:sp>
      <p:pic>
        <p:nvPicPr>
          <p:cNvPr id="6" name="Picture 5" descr="download (4).png"/>
          <p:cNvPicPr>
            <a:picLocks noChangeAspect="1"/>
          </p:cNvPicPr>
          <p:nvPr/>
        </p:nvPicPr>
        <p:blipFill>
          <a:blip r:embed="rId2"/>
          <a:stretch>
            <a:fillRect/>
          </a:stretch>
        </p:blipFill>
        <p:spPr>
          <a:xfrm>
            <a:off x="1524000" y="3124200"/>
            <a:ext cx="8458200" cy="30480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152400" y="2209800"/>
          <a:ext cx="12039600" cy="4648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p:cNvSpPr txBox="1"/>
          <p:nvPr/>
        </p:nvSpPr>
        <p:spPr>
          <a:xfrm>
            <a:off x="762000" y="381000"/>
            <a:ext cx="9677400" cy="923330"/>
          </a:xfrm>
          <a:prstGeom prst="rect">
            <a:avLst/>
          </a:prstGeom>
          <a:noFill/>
        </p:spPr>
        <p:txBody>
          <a:bodyPr wrap="square" rtlCol="0">
            <a:spAutoFit/>
          </a:bodyPr>
          <a:lstStyle/>
          <a:p>
            <a:pPr>
              <a:buFont typeface="Wingdings" pitchFamily="2" charset="2"/>
              <a:buChar char="q"/>
            </a:pPr>
            <a:r>
              <a:rPr lang="en-US" dirty="0" smtClean="0">
                <a:solidFill>
                  <a:schemeClr val="bg1"/>
                </a:solidFill>
              </a:rPr>
              <a:t>This model represents the pyramid structure which concludes like:</a:t>
            </a:r>
          </a:p>
          <a:p>
            <a:pPr>
              <a:buFont typeface="Wingdings" pitchFamily="2" charset="2"/>
              <a:buChar char="q"/>
            </a:pPr>
            <a:r>
              <a:rPr lang="en-US" dirty="0" smtClean="0">
                <a:solidFill>
                  <a:schemeClr val="bg1"/>
                </a:solidFill>
              </a:rPr>
              <a:t>Bottom one is </a:t>
            </a:r>
            <a:r>
              <a:rPr lang="en-US" b="1" dirty="0" smtClean="0">
                <a:solidFill>
                  <a:schemeClr val="bg1"/>
                </a:solidFill>
              </a:rPr>
              <a:t>Necessities: </a:t>
            </a:r>
            <a:r>
              <a:rPr lang="en-US" dirty="0" smtClean="0">
                <a:solidFill>
                  <a:schemeClr val="bg1"/>
                </a:solidFill>
              </a:rPr>
              <a:t>this is the basic requirement of employee and employer to get engaged with their work and team which includes: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762000" y="381000"/>
            <a:ext cx="9677400" cy="646331"/>
          </a:xfrm>
          <a:prstGeom prst="rect">
            <a:avLst/>
          </a:prstGeom>
          <a:noFill/>
        </p:spPr>
        <p:txBody>
          <a:bodyPr wrap="square" rtlCol="0">
            <a:spAutoFit/>
          </a:bodyPr>
          <a:lstStyle/>
          <a:p>
            <a:pPr>
              <a:buFont typeface="Wingdings" pitchFamily="2" charset="2"/>
              <a:buChar char="q"/>
            </a:pPr>
            <a:r>
              <a:rPr lang="en-US" dirty="0" smtClean="0">
                <a:solidFill>
                  <a:schemeClr val="bg1"/>
                </a:solidFill>
              </a:rPr>
              <a:t>Second row is </a:t>
            </a:r>
            <a:r>
              <a:rPr lang="en-US" b="1" dirty="0" smtClean="0">
                <a:solidFill>
                  <a:schemeClr val="bg1"/>
                </a:solidFill>
              </a:rPr>
              <a:t>Uniting the company: </a:t>
            </a:r>
            <a:r>
              <a:rPr lang="en-US" dirty="0" smtClean="0">
                <a:solidFill>
                  <a:schemeClr val="bg1"/>
                </a:solidFill>
              </a:rPr>
              <a:t>this is basically the connection of employee with organization which includes:</a:t>
            </a:r>
          </a:p>
        </p:txBody>
      </p:sp>
      <p:graphicFrame>
        <p:nvGraphicFramePr>
          <p:cNvPr id="5" name="Content Placeholder 4"/>
          <p:cNvGraphicFramePr>
            <a:graphicFrameLocks noGrp="1"/>
          </p:cNvGraphicFramePr>
          <p:nvPr>
            <p:ph idx="1"/>
          </p:nvPr>
        </p:nvGraphicFramePr>
        <p:xfrm>
          <a:off x="457200" y="2222287"/>
          <a:ext cx="11430000" cy="4178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762000" y="381000"/>
            <a:ext cx="9677400" cy="646331"/>
          </a:xfrm>
          <a:prstGeom prst="rect">
            <a:avLst/>
          </a:prstGeom>
          <a:noFill/>
        </p:spPr>
        <p:txBody>
          <a:bodyPr wrap="square" rtlCol="0">
            <a:spAutoFit/>
          </a:bodyPr>
          <a:lstStyle/>
          <a:p>
            <a:pPr>
              <a:buFont typeface="Wingdings" pitchFamily="2" charset="2"/>
              <a:buChar char="q"/>
            </a:pPr>
            <a:r>
              <a:rPr lang="en-US" dirty="0" smtClean="0">
                <a:solidFill>
                  <a:schemeClr val="bg1"/>
                </a:solidFill>
              </a:rPr>
              <a:t>Third row is </a:t>
            </a:r>
            <a:r>
              <a:rPr lang="en-US" b="1" dirty="0" smtClean="0">
                <a:solidFill>
                  <a:schemeClr val="bg1"/>
                </a:solidFill>
              </a:rPr>
              <a:t>Boosting performance: </a:t>
            </a:r>
            <a:r>
              <a:rPr lang="en-US" dirty="0" smtClean="0">
                <a:solidFill>
                  <a:schemeClr val="bg1"/>
                </a:solidFill>
              </a:rPr>
              <a:t>this is basically the practical approach of engagement of both the employee and the employer which includes:</a:t>
            </a:r>
          </a:p>
        </p:txBody>
      </p:sp>
      <p:graphicFrame>
        <p:nvGraphicFramePr>
          <p:cNvPr id="6" name="Content Placeholder 5"/>
          <p:cNvGraphicFramePr>
            <a:graphicFrameLocks noGrp="1"/>
          </p:cNvGraphicFramePr>
          <p:nvPr>
            <p:ph idx="1"/>
          </p:nvPr>
        </p:nvGraphicFramePr>
        <p:xfrm>
          <a:off x="381000" y="2667000"/>
          <a:ext cx="11430000"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914400" y="2057400"/>
            <a:ext cx="10554574" cy="4572000"/>
          </a:xfrm>
        </p:spPr>
        <p:txBody>
          <a:bodyPr>
            <a:normAutofit fontScale="92500" lnSpcReduction="10000"/>
          </a:bodyPr>
          <a:lstStyle/>
          <a:p>
            <a:pPr fontAlgn="base"/>
            <a:r>
              <a:rPr lang="en-US" dirty="0" smtClean="0"/>
              <a:t>Contact monkey. (No Date) Employee Engagement Models and how to leverage them for growth  URL: </a:t>
            </a:r>
            <a:r>
              <a:rPr lang="en-US" dirty="0" smtClean="0">
                <a:hlinkClick r:id="rId2"/>
              </a:rPr>
              <a:t>https://www.contactmonkey.com/blog/employee-engagement-models</a:t>
            </a:r>
            <a:r>
              <a:rPr lang="en-US" dirty="0" smtClean="0"/>
              <a:t> [Date Last Accessed: 26</a:t>
            </a:r>
            <a:r>
              <a:rPr lang="en-US" baseline="30000" dirty="0" smtClean="0"/>
              <a:t>th</a:t>
            </a:r>
            <a:r>
              <a:rPr lang="en-US" dirty="0" smtClean="0"/>
              <a:t> November, 2022]</a:t>
            </a:r>
          </a:p>
          <a:p>
            <a:pPr fontAlgn="base"/>
            <a:r>
              <a:rPr lang="en-US" dirty="0" smtClean="0"/>
              <a:t>Jocelyn Strange. (2020) 6 Employee engagement best practices for highly engaged cultures URL: </a:t>
            </a:r>
            <a:r>
              <a:rPr lang="en-US" dirty="0" smtClean="0">
                <a:hlinkClick r:id="rId3"/>
              </a:rPr>
              <a:t>https://www.google.com/url?q=https://www.quantumworkplace.com/future-of-work/employee-engagement-best-practices&amp;usg=AOvVaw1yYuVF2S3lTaPnriokuqpZ</a:t>
            </a:r>
            <a:r>
              <a:rPr lang="en-US" dirty="0" smtClean="0"/>
              <a:t> [Date Last Accessed: 26</a:t>
            </a:r>
            <a:r>
              <a:rPr lang="en-US" baseline="30000" dirty="0" smtClean="0"/>
              <a:t>th</a:t>
            </a:r>
            <a:r>
              <a:rPr lang="en-US" dirty="0" smtClean="0"/>
              <a:t> November, 2022]</a:t>
            </a:r>
          </a:p>
          <a:p>
            <a:pPr fontAlgn="base"/>
            <a:r>
              <a:rPr lang="en-US" dirty="0" smtClean="0"/>
              <a:t>Kim Campbell. (2022) Handling Guest Complaints: Complete Guide for Hotel URL: </a:t>
            </a:r>
            <a:r>
              <a:rPr lang="en-US" dirty="0" smtClean="0">
                <a:hlinkClick r:id="rId4"/>
              </a:rPr>
              <a:t>https://www.cvent.com/en/blog/hospitality/handling-guest-complaints</a:t>
            </a:r>
            <a:r>
              <a:rPr lang="en-US" dirty="0" smtClean="0"/>
              <a:t> [Date Last Accessed: 26</a:t>
            </a:r>
            <a:r>
              <a:rPr lang="en-US" baseline="30000" dirty="0" smtClean="0"/>
              <a:t>th</a:t>
            </a:r>
            <a:r>
              <a:rPr lang="en-US" dirty="0" smtClean="0"/>
              <a:t> November 2022]</a:t>
            </a:r>
          </a:p>
          <a:p>
            <a:pPr fontAlgn="base"/>
            <a:r>
              <a:rPr lang="en-US" dirty="0" smtClean="0"/>
              <a:t>Management Study Guide. (No Date) Zinger Model Of Employee Engagement URL: </a:t>
            </a:r>
            <a:r>
              <a:rPr lang="en-US" dirty="0" smtClean="0">
                <a:hlinkClick r:id="rId5"/>
              </a:rPr>
              <a:t>https://www.managementstudyguide.com/zinger-model-employee-engagement.htm/</a:t>
            </a:r>
            <a:r>
              <a:rPr lang="en-US" dirty="0" smtClean="0"/>
              <a:t> [Date Last Accessed: 26</a:t>
            </a:r>
            <a:r>
              <a:rPr lang="en-US" baseline="30000" dirty="0" smtClean="0"/>
              <a:t>th</a:t>
            </a:r>
            <a:r>
              <a:rPr lang="en-US" dirty="0" smtClean="0"/>
              <a:t> November, 2022]</a:t>
            </a:r>
          </a:p>
          <a:p>
            <a:pPr fontAlgn="base"/>
            <a:r>
              <a:rPr lang="en-US" dirty="0" smtClean="0"/>
              <a:t>Megan Thompson. (2021) Employee Engagement Model and theories URL: </a:t>
            </a:r>
            <a:r>
              <a:rPr lang="en-US" dirty="0" smtClean="0">
                <a:hlinkClick r:id="rId6"/>
              </a:rPr>
              <a:t>https://wethrive.net/employee-engagement/employee-engagement-models-and-theories/#:~:text=An%20employee%20engagement%20model%20is,managerial%20and%20senior%20leadership%20behaviours</a:t>
            </a:r>
            <a:r>
              <a:rPr lang="en-US" dirty="0" smtClean="0"/>
              <a:t> [Date Last Accessed: 26</a:t>
            </a:r>
            <a:r>
              <a:rPr lang="en-US" baseline="30000" dirty="0" smtClean="0"/>
              <a:t>th</a:t>
            </a:r>
            <a:r>
              <a:rPr lang="en-US" dirty="0" smtClean="0"/>
              <a:t> November, 2022]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838200" y="2438400"/>
            <a:ext cx="10554574" cy="4178513"/>
          </a:xfrm>
        </p:spPr>
        <p:txBody>
          <a:bodyPr>
            <a:normAutofit fontScale="92500" lnSpcReduction="20000"/>
          </a:bodyPr>
          <a:lstStyle/>
          <a:p>
            <a:r>
              <a:rPr lang="en-US" dirty="0" smtClean="0"/>
              <a:t>Quantum Workplace (No date) What is Employee Engagement? What, Why and How to improve it URL: https://www.google.com/url?q=https://www.quantumworkplace.com/future-of-work/what-is-employee-engagement-definition&amp;usg=AOvVaw2OQqvDi9c_x9ryhz3WTnLn [Date Last Accessed: 26</a:t>
            </a:r>
            <a:r>
              <a:rPr lang="en-US" baseline="30000" dirty="0" smtClean="0"/>
              <a:t>th</a:t>
            </a:r>
            <a:r>
              <a:rPr lang="en-US" dirty="0" smtClean="0"/>
              <a:t> November, 2022]</a:t>
            </a:r>
          </a:p>
          <a:p>
            <a:r>
              <a:rPr lang="en-US" dirty="0" err="1" smtClean="0"/>
              <a:t>Supportbee</a:t>
            </a:r>
            <a:r>
              <a:rPr lang="en-US" dirty="0" smtClean="0"/>
              <a:t>. (No Date) 5 examples of great email replies to customer complaints URL: </a:t>
            </a:r>
            <a:r>
              <a:rPr lang="en-US" dirty="0" smtClean="0">
                <a:hlinkClick r:id="rId2"/>
              </a:rPr>
              <a:t>https://supportbee.com/blog/examples-of-great-email-replies-to-customer-complaints</a:t>
            </a:r>
            <a:r>
              <a:rPr lang="en-US" dirty="0" smtClean="0"/>
              <a:t> [Date Last Accessed: 26</a:t>
            </a:r>
            <a:r>
              <a:rPr lang="en-US" baseline="30000" dirty="0" smtClean="0"/>
              <a:t>th</a:t>
            </a:r>
            <a:r>
              <a:rPr lang="en-US" dirty="0" smtClean="0"/>
              <a:t> November 2022]</a:t>
            </a:r>
          </a:p>
          <a:p>
            <a:r>
              <a:rPr lang="en-US" dirty="0" smtClean="0"/>
              <a:t>Stuart Sinclair. (2022) How to choose the best employee engagement model for your business URL: </a:t>
            </a:r>
            <a:r>
              <a:rPr lang="en-US" dirty="0" smtClean="0">
                <a:hlinkClick r:id="rId3"/>
              </a:rPr>
              <a:t>https://www.talkfreely.com/blog/employee-engagement-model</a:t>
            </a:r>
            <a:r>
              <a:rPr lang="en-US" dirty="0" smtClean="0"/>
              <a:t> [Date Last Accessed: 26</a:t>
            </a:r>
            <a:r>
              <a:rPr lang="en-US" baseline="30000" dirty="0" smtClean="0"/>
              <a:t>th</a:t>
            </a:r>
            <a:r>
              <a:rPr lang="en-US" dirty="0" smtClean="0"/>
              <a:t> November 2022]</a:t>
            </a:r>
          </a:p>
          <a:p>
            <a:r>
              <a:rPr lang="en-US" dirty="0" smtClean="0"/>
              <a:t>Tim Smith. (2022) What is Employee Engagement? Definition, Strategies and example URL: </a:t>
            </a:r>
            <a:r>
              <a:rPr lang="en-US" dirty="0" smtClean="0">
                <a:hlinkClick r:id="rId4"/>
              </a:rPr>
              <a:t>https://www.investopedia.com/terms/e/employee-engagement.asp</a:t>
            </a:r>
            <a:r>
              <a:rPr lang="en-US" dirty="0" smtClean="0"/>
              <a:t> [Date Last Accessed: 26</a:t>
            </a:r>
            <a:r>
              <a:rPr lang="en-US" baseline="30000" dirty="0" smtClean="0"/>
              <a:t>th</a:t>
            </a:r>
            <a:r>
              <a:rPr lang="en-US" dirty="0" smtClean="0"/>
              <a:t> November 2022]</a:t>
            </a:r>
          </a:p>
          <a:p>
            <a:r>
              <a:rPr lang="en-US" dirty="0" smtClean="0"/>
              <a:t>Vintage Circle. (2022) 5 powerful employee engagement models that leaders should know URL: </a:t>
            </a:r>
            <a:r>
              <a:rPr lang="en-US" dirty="0" smtClean="0">
                <a:hlinkClick r:id="rId5"/>
              </a:rPr>
              <a:t>https://blog.vantagecircle.com/employee-engagement-models/</a:t>
            </a:r>
            <a:r>
              <a:rPr lang="en-US" dirty="0" smtClean="0"/>
              <a:t> [Date Last Accessed: 26</a:t>
            </a:r>
            <a:r>
              <a:rPr lang="en-US" baseline="30000" dirty="0" smtClean="0"/>
              <a:t>th</a:t>
            </a:r>
            <a:r>
              <a:rPr lang="en-US" dirty="0" smtClean="0"/>
              <a:t> November 2022]</a:t>
            </a:r>
          </a:p>
          <a:p>
            <a:endParaRPr lang="en-US" dirty="0" smtClean="0"/>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xmlns=""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TotalTime>
  <Words>1635</Words>
  <Application>Microsoft Office PowerPoint</Application>
  <PresentationFormat>Custom</PresentationFormat>
  <Paragraphs>80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Quotable</vt:lpstr>
      <vt:lpstr>Importance of Employee Engagement in Hotel Industry </vt:lpstr>
      <vt:lpstr>Employee Engagement </vt:lpstr>
      <vt:lpstr>Slide 3</vt:lpstr>
      <vt:lpstr>Slide 4</vt:lpstr>
      <vt:lpstr>Importance Of Employee Engagement</vt:lpstr>
      <vt:lpstr>Practices To Encourage Employees</vt:lpstr>
      <vt:lpstr>Slide 7</vt:lpstr>
      <vt:lpstr>Employee Engagement Model</vt:lpstr>
      <vt:lpstr>Zinger Model Of Employee Engagement</vt:lpstr>
      <vt:lpstr>Slide 10</vt:lpstr>
      <vt:lpstr>Slide 11</vt:lpstr>
      <vt:lpstr>Slide 12</vt:lpstr>
      <vt:lpstr>Slide 13</vt:lpstr>
      <vt:lpstr>References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in Hotel Industry </dc:title>
  <dc:creator>Tehreem Fatima</dc:creator>
  <cp:lastModifiedBy>admin</cp:lastModifiedBy>
  <cp:revision>66</cp:revision>
  <dcterms:created xsi:type="dcterms:W3CDTF">2022-11-22T21:14:40Z</dcterms:created>
  <dcterms:modified xsi:type="dcterms:W3CDTF">2022-11-27T13:31:33Z</dcterms:modified>
</cp:coreProperties>
</file>