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1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55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105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71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9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55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49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46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66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83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18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18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69880-8C03-4147-B38C-73F43588DFC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09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JGho7k3crk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dgs.un.org/goals" TargetMode="External"/><Relationship Id="rId2" Type="http://schemas.openxmlformats.org/officeDocument/2006/relationships/hyperlink" Target="http://www.unstats.un.org/sdgs/indicators/databas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stats.un.org/sdgs/report/2020/progress-summary-for-SDG-targets/" TargetMode="External"/><Relationship Id="rId5" Type="http://schemas.openxmlformats.org/officeDocument/2006/relationships/hyperlink" Target="http://www.www.un.org/sustainabledevelopment/sdgs-framework-for-covid-19-recovery/" TargetMode="External"/><Relationship Id="rId4" Type="http://schemas.openxmlformats.org/officeDocument/2006/relationships/hyperlink" Target="http://www.sustainabledevelopment.un.org/post2015/transformingourwor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Goals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ACBA7009 (Sustainable Development)</a:t>
            </a:r>
          </a:p>
          <a:p>
            <a:r>
              <a:rPr lang="en-GB" dirty="0" smtClean="0"/>
              <a:t>Lara Hopkinson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510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they?</a:t>
            </a:r>
          </a:p>
          <a:p>
            <a:r>
              <a:rPr lang="en-GB" dirty="0" smtClean="0"/>
              <a:t>How have they been developed?</a:t>
            </a:r>
          </a:p>
          <a:p>
            <a:r>
              <a:rPr lang="en-GB" dirty="0" smtClean="0"/>
              <a:t>Wider policy agenda</a:t>
            </a:r>
          </a:p>
          <a:p>
            <a:r>
              <a:rPr lang="en-GB" dirty="0" smtClean="0"/>
              <a:t>The Goals in detail</a:t>
            </a:r>
          </a:p>
          <a:p>
            <a:pPr lvl="1"/>
            <a:r>
              <a:rPr lang="en-GB" dirty="0" smtClean="0"/>
              <a:t>Including input from yourselves!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456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8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they?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‘call to action’ by all countries</a:t>
            </a:r>
          </a:p>
          <a:p>
            <a:endParaRPr lang="en-GB" dirty="0" smtClean="0"/>
          </a:p>
          <a:p>
            <a:r>
              <a:rPr lang="en-GB" dirty="0" smtClean="0"/>
              <a:t>Promoting prosperity whilst protecting the planet</a:t>
            </a:r>
          </a:p>
          <a:p>
            <a:endParaRPr lang="en-GB" dirty="0" smtClean="0"/>
          </a:p>
          <a:p>
            <a:r>
              <a:rPr lang="en-GB" dirty="0" smtClean="0"/>
              <a:t>Building economic growth, meeting societal needs and protecting the planet</a:t>
            </a:r>
          </a:p>
          <a:p>
            <a:endParaRPr lang="en-GB" dirty="0" smtClean="0"/>
          </a:p>
          <a:p>
            <a:r>
              <a:rPr lang="en-GB" dirty="0" smtClean="0"/>
              <a:t>Framework to aid COVID-19 recovery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922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Transforming our world: 2030 Agenda for Sustainable Development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</a:t>
            </a:r>
          </a:p>
          <a:p>
            <a:r>
              <a:rPr lang="en-GB" dirty="0" smtClean="0"/>
              <a:t>Planet</a:t>
            </a:r>
          </a:p>
          <a:p>
            <a:r>
              <a:rPr lang="en-GB" dirty="0" smtClean="0"/>
              <a:t>Prosperity</a:t>
            </a:r>
          </a:p>
          <a:p>
            <a:r>
              <a:rPr lang="en-GB" dirty="0" smtClean="0"/>
              <a:t>Peace</a:t>
            </a:r>
          </a:p>
          <a:p>
            <a:r>
              <a:rPr lang="en-GB" dirty="0" smtClean="0"/>
              <a:t>Partnership</a:t>
            </a:r>
          </a:p>
          <a:p>
            <a:endParaRPr lang="en-GB" dirty="0"/>
          </a:p>
          <a:p>
            <a:r>
              <a:rPr lang="en-GB" dirty="0" smtClean="0"/>
              <a:t>“No one will be left behind”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630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 development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8006635" cy="4351338"/>
          </a:xfrm>
        </p:spPr>
        <p:txBody>
          <a:bodyPr/>
          <a:lstStyle/>
          <a:p>
            <a:r>
              <a:rPr lang="en-GB" dirty="0" smtClean="0"/>
              <a:t>1992 – Earth Summit</a:t>
            </a:r>
          </a:p>
          <a:p>
            <a:r>
              <a:rPr lang="en-GB" dirty="0" smtClean="0"/>
              <a:t>2000 – Millennium Declaration and MDGs (New York)</a:t>
            </a:r>
          </a:p>
          <a:p>
            <a:r>
              <a:rPr lang="en-GB" dirty="0" smtClean="0"/>
              <a:t>2002 – Johannesburg Declaration at WSSD (Rio +10)</a:t>
            </a:r>
          </a:p>
          <a:p>
            <a:r>
              <a:rPr lang="en-GB" dirty="0" smtClean="0"/>
              <a:t>2012 – The Future we want at UNCSD (Rio +20)</a:t>
            </a:r>
          </a:p>
          <a:p>
            <a:r>
              <a:rPr lang="en-GB" dirty="0" smtClean="0"/>
              <a:t>2013 – working group to develop SDGs</a:t>
            </a:r>
          </a:p>
          <a:p>
            <a:r>
              <a:rPr lang="en-GB" dirty="0" smtClean="0"/>
              <a:t>2015 – major year for adoption of major agreements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127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Shared principles &amp; commitments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Guided by the Charter of the United Nations</a:t>
            </a:r>
          </a:p>
          <a:p>
            <a:r>
              <a:rPr lang="en-GB" dirty="0" smtClean="0"/>
              <a:t>Grounded in:</a:t>
            </a:r>
          </a:p>
          <a:p>
            <a:pPr lvl="1"/>
            <a:r>
              <a:rPr lang="en-GB" dirty="0" smtClean="0"/>
              <a:t>Universal Declaration for Human Rights</a:t>
            </a:r>
          </a:p>
          <a:p>
            <a:pPr lvl="1"/>
            <a:r>
              <a:rPr lang="en-GB" dirty="0" smtClean="0"/>
              <a:t>International human rights treaties</a:t>
            </a:r>
          </a:p>
          <a:p>
            <a:pPr lvl="1"/>
            <a:r>
              <a:rPr lang="en-GB" dirty="0" smtClean="0"/>
              <a:t>The Millennium Declaration</a:t>
            </a:r>
          </a:p>
          <a:p>
            <a:pPr lvl="1"/>
            <a:r>
              <a:rPr lang="en-GB" dirty="0" smtClean="0"/>
              <a:t>2005 World Summit 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842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 goals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0237" y="1469094"/>
            <a:ext cx="6214124" cy="497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251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Interactions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971" t="31657" r="6933" b="27559"/>
          <a:stretch/>
        </p:blipFill>
        <p:spPr>
          <a:xfrm>
            <a:off x="245906" y="2268187"/>
            <a:ext cx="8806180" cy="27491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6066" y="6204858"/>
            <a:ext cx="8585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From: Nilsson </a:t>
            </a:r>
            <a:r>
              <a:rPr lang="en-GB" sz="1400" i="1" dirty="0" smtClean="0"/>
              <a:t>et al</a:t>
            </a:r>
            <a:r>
              <a:rPr lang="en-GB" sz="1400" dirty="0" smtClean="0"/>
              <a:t> (2018) Mapping interactions between the sustainable development goals: lessons learned and ways forward;  </a:t>
            </a:r>
            <a:r>
              <a:rPr lang="en-GB" sz="1400" i="1" dirty="0" smtClean="0"/>
              <a:t>Sustainability Science</a:t>
            </a:r>
            <a:r>
              <a:rPr lang="en-GB" sz="1400" dirty="0" smtClean="0"/>
              <a:t>, 13, p1489-1503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83648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 –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poverty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1964" y="15277"/>
            <a:ext cx="5902036" cy="6797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348" y="32007"/>
            <a:ext cx="5460794" cy="6825993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SDG2 –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hunger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0740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158" y="33504"/>
            <a:ext cx="5413425" cy="6766781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SDG4 –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Quality Education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9561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SDG8 –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Decent work &amp; economic growth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1039" y="80910"/>
            <a:ext cx="5343896" cy="667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62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SDG16 –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Peace, justice &amp; strong institutions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787" y="-22267"/>
            <a:ext cx="5504214" cy="688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970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SDG17 –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Partnerships for the Goals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9165" y="51955"/>
            <a:ext cx="5444836" cy="680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80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2020 targets (biodiversity based)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602472"/>
              </p:ext>
            </p:extLst>
          </p:nvPr>
        </p:nvGraphicFramePr>
        <p:xfrm>
          <a:off x="628650" y="1641558"/>
          <a:ext cx="7886700" cy="488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114905213"/>
                    </a:ext>
                  </a:extLst>
                </a:gridCol>
                <a:gridCol w="1255073">
                  <a:extLst>
                    <a:ext uri="{9D8B030D-6E8A-4147-A177-3AD203B41FA5}">
                      <a16:colId xmlns:a16="http://schemas.microsoft.com/office/drawing/2014/main" val="4100924974"/>
                    </a:ext>
                  </a:extLst>
                </a:gridCol>
                <a:gridCol w="4002727">
                  <a:extLst>
                    <a:ext uri="{9D8B030D-6E8A-4147-A177-3AD203B41FA5}">
                      <a16:colId xmlns:a16="http://schemas.microsoft.com/office/drawing/2014/main" val="10765795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Target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Progress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Analysis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4088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 smtClean="0">
                          <a:effectLst/>
                        </a:rPr>
                        <a:t>2.5 – Maintain the genetic diversity of seeds,</a:t>
                      </a:r>
                      <a:r>
                        <a:rPr lang="en-GB" sz="1600" baseline="0" dirty="0" smtClean="0">
                          <a:effectLst/>
                        </a:rPr>
                        <a:t> plants &amp; animals for food &amp; agriculture</a:t>
                      </a:r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ctr" fontAlgn="t"/>
                      <a:endParaRPr lang="en-GB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 smtClean="0"/>
                        <a:t>Negligible in maintaining plant &amp; animal genetic</a:t>
                      </a:r>
                      <a:r>
                        <a:rPr lang="en-GB" sz="1600" baseline="0" dirty="0" smtClean="0"/>
                        <a:t> diversity for food / agriculture.  73% of assessed breeds at risk of extinction.  At end 2019, global holdings of plant material = 5.4m samples (up 1.3%)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2906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 smtClean="0">
                          <a:effectLst/>
                        </a:rPr>
                        <a:t>6.6 – Protect &amp; </a:t>
                      </a:r>
                      <a:r>
                        <a:rPr lang="en-GB" sz="1600" dirty="0">
                          <a:effectLst/>
                        </a:rPr>
                        <a:t>restore water-related ecosystems</a:t>
                      </a: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 smtClean="0"/>
                        <a:t>2.1% land covered by freshwater bodies (2018).  Water-related ecosystems maintained consistent spatial</a:t>
                      </a:r>
                      <a:r>
                        <a:rPr lang="en-GB" sz="1600" baseline="0" dirty="0" smtClean="0"/>
                        <a:t> area since 2000.  For other water-related ecosystems, global level data not currently available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80314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 smtClean="0">
                          <a:effectLst/>
                        </a:rPr>
                        <a:t>14.2 – Protect &amp;</a:t>
                      </a:r>
                      <a:r>
                        <a:rPr lang="en-GB" sz="1600" baseline="0" dirty="0" smtClean="0">
                          <a:effectLst/>
                        </a:rPr>
                        <a:t> restore marine &amp; coastal ecosystems </a:t>
                      </a:r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global Ocean Health Index appears to have been static over the last eight years. Some regions have low scores on ocean health that are likely worsening.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4363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 smtClean="0">
                          <a:effectLst/>
                        </a:rPr>
                        <a:t>14.5 – Conserve at least 10% of marine &amp; coastal areas</a:t>
                      </a:r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 smtClean="0"/>
                        <a:t>In 2019,</a:t>
                      </a:r>
                      <a:r>
                        <a:rPr lang="en-GB" sz="1600" baseline="0" dirty="0" smtClean="0"/>
                        <a:t> </a:t>
                      </a:r>
                      <a:r>
                        <a:rPr lang="en-GB" sz="1600" dirty="0" smtClean="0"/>
                        <a:t>17% of waters under national jurisdiction were covered</a:t>
                      </a:r>
                      <a:r>
                        <a:rPr lang="en-GB" sz="1600" baseline="0" dirty="0" smtClean="0"/>
                        <a:t> by protected areas, double the area of 2010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569379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3509159" y="2278352"/>
            <a:ext cx="694707" cy="688769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509159" y="3554784"/>
            <a:ext cx="694707" cy="688769"/>
          </a:xfrm>
          <a:prstGeom prst="ellipse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74000">
                <a:schemeClr val="bg1">
                  <a:lumMod val="75000"/>
                </a:schemeClr>
              </a:gs>
              <a:gs pos="83000">
                <a:schemeClr val="bg1">
                  <a:lumMod val="65000"/>
                </a:schemeClr>
              </a:gs>
              <a:gs pos="100000">
                <a:schemeClr val="bg1">
                  <a:lumMod val="5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509158" y="4831216"/>
            <a:ext cx="694707" cy="688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09157" y="5784116"/>
            <a:ext cx="694707" cy="68876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11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2020 targets (other)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0027213"/>
              </p:ext>
            </p:extLst>
          </p:nvPr>
        </p:nvGraphicFramePr>
        <p:xfrm>
          <a:off x="628650" y="1542290"/>
          <a:ext cx="7886700" cy="498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4063502601"/>
                    </a:ext>
                  </a:extLst>
                </a:gridCol>
                <a:gridCol w="1320889">
                  <a:extLst>
                    <a:ext uri="{9D8B030D-6E8A-4147-A177-3AD203B41FA5}">
                      <a16:colId xmlns:a16="http://schemas.microsoft.com/office/drawing/2014/main" val="3764508438"/>
                    </a:ext>
                  </a:extLst>
                </a:gridCol>
                <a:gridCol w="3936911">
                  <a:extLst>
                    <a:ext uri="{9D8B030D-6E8A-4147-A177-3AD203B41FA5}">
                      <a16:colId xmlns:a16="http://schemas.microsoft.com/office/drawing/2014/main" val="703457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Target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Progress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Analysis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0427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8.6 – Reduce the proportion of youth not engaged in employment, education or training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2019, 22 per cent of the world's youth were not employed or engaged in education or training, a share that has changed little since 2005.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421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9.c. – Increase access to information and communications technology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Coverage by mobile networks is now nearly universal. In 2019, an estimated 96.5% of the global population were covered by at least a 2G network, with 81.8% covered by at least a Long-Term Evolution network.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97217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13.a. – Jointly mobilize $100 billion annually for developing countries for climate change mitigation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tracking of progress towards the $100-billion goal is still under negotiation within the UNFCCC process.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989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17.18 – Enhance capacity-building support to developing countries to increase the availability of timely, quality and dis-aggregated data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2019, 132 countries and territories reported having national statistical legislation that was compliant with the United Nations Fundamental Principles of Official Statistics, up from 111 in 2018. 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6199024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3515596" y="2055819"/>
            <a:ext cx="694707" cy="688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515596" y="3260704"/>
            <a:ext cx="694707" cy="68876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15596" y="4465589"/>
            <a:ext cx="694707" cy="68876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515595" y="5596783"/>
            <a:ext cx="694707" cy="688769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106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SDGs and COVID response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Response varies according to SDG</a:t>
            </a:r>
          </a:p>
          <a:p>
            <a:r>
              <a:rPr lang="en-GB" dirty="0" smtClean="0"/>
              <a:t>E.g. 3 – WHO leading response, planning, emergency response and guidance</a:t>
            </a:r>
          </a:p>
          <a:p>
            <a:r>
              <a:rPr lang="en-GB" dirty="0" smtClean="0"/>
              <a:t>E.g. 6 – access to clean water is fundamental in fighting the pandemic</a:t>
            </a:r>
          </a:p>
          <a:p>
            <a:r>
              <a:rPr lang="en-GB" dirty="0" smtClean="0"/>
              <a:t>E.g. 11 – UN-Habitat, development of response plan</a:t>
            </a:r>
          </a:p>
          <a:p>
            <a:r>
              <a:rPr lang="en-GB" dirty="0" smtClean="0"/>
              <a:t>E.g. 12 – zoonotic epidemics issue of concern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038" t="46416" r="8746" b="43250"/>
          <a:stretch/>
        </p:blipFill>
        <p:spPr>
          <a:xfrm>
            <a:off x="194015" y="1463211"/>
            <a:ext cx="8860065" cy="72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538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Decade of Action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jJGho7k3crk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62197" y="1632486"/>
            <a:ext cx="8466447" cy="4762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23802" y="6488668"/>
            <a:ext cx="4799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https://www.youtube.com/watch?v=jJGho7k3crk</a:t>
            </a:r>
          </a:p>
        </p:txBody>
      </p:sp>
    </p:spTree>
    <p:extLst>
      <p:ext uri="{BB962C8B-B14F-4D97-AF65-F5344CB8AC3E}">
        <p14:creationId xmlns:p14="http://schemas.microsoft.com/office/powerpoint/2010/main" val="40465616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UN SDG </a:t>
            </a:r>
            <a:r>
              <a:rPr lang="en-GB" dirty="0"/>
              <a:t>indicators database </a:t>
            </a:r>
            <a:r>
              <a:rPr lang="en-GB" dirty="0" smtClean="0"/>
              <a:t>(</a:t>
            </a:r>
            <a:r>
              <a:rPr lang="en-GB" dirty="0" smtClean="0">
                <a:hlinkClick r:id="rId2"/>
              </a:rPr>
              <a:t>www.unstats.un.org/sdgs/indicators/database/</a:t>
            </a:r>
            <a:r>
              <a:rPr lang="en-GB" dirty="0" smtClean="0"/>
              <a:t>)</a:t>
            </a:r>
          </a:p>
          <a:p>
            <a:r>
              <a:rPr lang="en-GB" dirty="0" smtClean="0"/>
              <a:t>UN Department of Economic &amp; </a:t>
            </a:r>
            <a:r>
              <a:rPr lang="en-GB" dirty="0"/>
              <a:t>Social Affairs – SDGs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www.sdgs.un.org/goals</a:t>
            </a:r>
            <a:r>
              <a:rPr lang="en-GB" dirty="0" smtClean="0"/>
              <a:t>)</a:t>
            </a:r>
          </a:p>
          <a:p>
            <a:r>
              <a:rPr lang="en-GB" dirty="0" smtClean="0"/>
              <a:t>SDG Knowledge platform – Transforming </a:t>
            </a:r>
            <a:r>
              <a:rPr lang="en-GB" dirty="0"/>
              <a:t>our world </a:t>
            </a:r>
            <a:r>
              <a:rPr lang="en-GB" dirty="0" smtClean="0"/>
              <a:t>(</a:t>
            </a:r>
            <a:r>
              <a:rPr lang="en-GB" dirty="0" smtClean="0">
                <a:hlinkClick r:id="rId4"/>
              </a:rPr>
              <a:t>www.sustainabledevelopment.un.org/post2015/transformingourworld</a:t>
            </a:r>
            <a:r>
              <a:rPr lang="en-GB" dirty="0" smtClean="0"/>
              <a:t>)</a:t>
            </a:r>
          </a:p>
          <a:p>
            <a:r>
              <a:rPr lang="en-GB" dirty="0" smtClean="0"/>
              <a:t>SDG </a:t>
            </a:r>
            <a:r>
              <a:rPr lang="en-GB" dirty="0"/>
              <a:t>C-19 response </a:t>
            </a:r>
            <a:r>
              <a:rPr lang="en-GB" dirty="0" smtClean="0"/>
              <a:t>(</a:t>
            </a:r>
            <a:r>
              <a:rPr lang="en-GB" dirty="0" smtClean="0">
                <a:hlinkClick r:id="rId5"/>
              </a:rPr>
              <a:t>www.www.un.org/sustainabledevelopment/sdgs-framework-for-covid-19-recovery/</a:t>
            </a:r>
            <a:r>
              <a:rPr lang="en-GB" dirty="0" smtClean="0"/>
              <a:t>) </a:t>
            </a:r>
          </a:p>
          <a:p>
            <a:r>
              <a:rPr lang="en-GB" dirty="0" smtClean="0"/>
              <a:t>2020 </a:t>
            </a:r>
            <a:r>
              <a:rPr lang="en-GB" dirty="0"/>
              <a:t>targets progress </a:t>
            </a:r>
            <a:r>
              <a:rPr lang="en-GB" dirty="0" smtClean="0"/>
              <a:t>(</a:t>
            </a:r>
            <a:r>
              <a:rPr lang="en-GB" dirty="0" smtClean="0">
                <a:hlinkClick r:id="rId6"/>
              </a:rPr>
              <a:t>www.unstats.un.org/sdgs/report/2020/progress-summary-for-SDG-targets/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615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464</TotalTime>
  <Words>712</Words>
  <Application>Microsoft Office PowerPoint</Application>
  <PresentationFormat>On-screen Show (4:3)</PresentationFormat>
  <Paragraphs>87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Sustainable Development Goals</vt:lpstr>
      <vt:lpstr>Outline</vt:lpstr>
      <vt:lpstr>What are they?</vt:lpstr>
      <vt:lpstr>Transforming our world: 2030 Agenda for Sustainable Development</vt:lpstr>
      <vt:lpstr>SDG development</vt:lpstr>
      <vt:lpstr>Shared principles &amp; commitments</vt:lpstr>
      <vt:lpstr>17 goals</vt:lpstr>
      <vt:lpstr>Interactions</vt:lpstr>
      <vt:lpstr>SDG1 –  No poverty</vt:lpstr>
      <vt:lpstr>SDG2 –  No hunger</vt:lpstr>
      <vt:lpstr>SDG4 –  Quality Education</vt:lpstr>
      <vt:lpstr>PowerPoint Presentation</vt:lpstr>
      <vt:lpstr>PowerPoint Presentation</vt:lpstr>
      <vt:lpstr>PowerPoint Presentation</vt:lpstr>
      <vt:lpstr>2020 targets (biodiversity based)</vt:lpstr>
      <vt:lpstr>2020 targets (other)</vt:lpstr>
      <vt:lpstr>SDGs and COVID response</vt:lpstr>
      <vt:lpstr>Decade of Action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Goals</dc:title>
  <dc:creator>Lara Hopkinson</dc:creator>
  <cp:lastModifiedBy>Lara Hopkinson</cp:lastModifiedBy>
  <cp:revision>24</cp:revision>
  <dcterms:created xsi:type="dcterms:W3CDTF">2020-10-15T10:41:11Z</dcterms:created>
  <dcterms:modified xsi:type="dcterms:W3CDTF">2020-10-15T18:26:10Z</dcterms:modified>
</cp:coreProperties>
</file>