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snapToObjects="1">
      <p:cViewPr varScale="1">
        <p:scale>
          <a:sx n="120" d="100"/>
          <a:sy n="120" d="100"/>
        </p:scale>
        <p:origin x="448"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0194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Hello everyone, and thanks for being here. My proposal begins with a question that matters to every small café owner: does acting responsibly actually win customers’ loyalty, or is it simply a nice thing to do? I’m Florina Dinitica, and I’ve explored this through a mixed methods study of corporate social responsibility, or CSR, and customer loyalty in UK independent coffee shops.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 why this topic? Shopping has become more value-driven: customers increasingly weigh a firm's ethics, not just its prices, and independent coffee shops sit at the centre of that shift. They compete with the big chains less on price and more on what they stand for, such as fair sourcing, community and the environment. Yet almost all CSR and loyalty research looks at large corporations, even though small firms are over ninety-nine per cent of UK businesses and are where ethical identity is most visible. So my aim is to investigate whether CSR actually builds customer loyalty in independent cafés. For owners on thin margins, that is a real, practical question.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Theoretically, the study rests on three ideas. Carroll's pyramid frames CSR as four layers of duty, from being profitable and law-abiding up to being ethical and philanthropic. Loyalty, following Dick and Basu, has two sides: a favourable attitude, and actual repeat custom — and those two don't always match. The link between CSR and loyalty, shown in the figure, runs through identification and trust: customers stay loyal to firms whose values feel like their own, as Sen and Bhattacharya found, but only when they actually notice what the firm is doing. The gap is clear. Almost all of this evidence comes from large corporations, small independent hospitality is barely studied, and most research measures attitudes without checking whether people really return. My study targets that gap.</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study is mixed methods within a pragmatist philosophy, using whichever methods best answer the question. The design, on the left, is convergent parallel: the quantitative and qualitative strands run at the same time and are merged at the end. The quantitative strand is a survey of around seventy customers, using validated CSR and loyalty scales on five-point Likert items. The qualitative strand is five to seven semi-structured interviews with café owners, exploring how they understand and communicate their responsible practices. I combine the two because the survey gives breadth across many customers while the interviews give depth from the owners, and together they give a fuller picture than either alone.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 sampling, the survey uses convenience and snowball sampling through café social media and in-store QR codes, the realistic way to reach genuine customers on a student timeline. Owners are chosen purposively to vary in size, location and ethical positioning. These are non-probability methods, so I am not claiming statistical generalisation; the standard here is transferability. On reliability and validity, which the brief asks me to address: reliability comes from applying validated scales consistently and testing internal consistency with Cronbach's alpha, with around seventy responses meeting Pallant's guideline for regression. Validity comes from using already-validated instruments, so the survey measures what it claims to, and pairing customer and owner data adds a further check.</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Ethics is central to the design, not an afterthought, and the whole study goes through the university's ethics committee before any data is collected. First, informed consent: every participant gets a clear information sheet, and taking part — whether completing the survey or joining an interview — is completely voluntary. Second, confidentiality and anonymity: survey responses are anonymous, and I won't name the cafés or their owners in the write-up. Third, data protection: everything is stored on password-protected, encrypted systems in line with GDPR and deleted within twelve months of submission.</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Continuing with ethics: protecting participants from harm is straightforward here because the questions are non-sensitive — I'm not asking for financial or health information — and anyone can withdraw at any time without giving a reason. The study follows the university's research ethics policy in full, with formal approval in place before any fieldwork starts. And on integrity, the findings will be reported honestly, and any use of generative AI is declared under the academic integrity policy. Taken together, these measures keep the study compliant, credible and trustworthy.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I'm realistic about the limitations, and each one points to a recommendation for future research. The sample is small and non-random, around seventy, which limits statistical power and generalisability, so future work should use a larger, more representative, multi-city sample. Self-report can bring social-desirability and common method bias, so a stronger design would add behavioural or observational data, such as actual repeat-visit records, rather than relying on what people say. The cross-sectional design can't prove causality, so a longitudinal study tracking loyalty over time would be a natural next step. And because time and access limit how many owners I can interview, more time and a wider range of cafés would strengthen the qualitative side.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project runs over about ten weeks, from April to July. I've front-loaded ethics and the literature review so the fieldwork has a realistic window, and because the design is convergent, the survey and interviews run in parallel across weeks six to eight. Ethics approval is secured by week two, analysis and integration fall in weeks eight and nine, the report is due on the twenty-sixth of June, and the presentation follows the week after. It's a feasible plan with clear milestones.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sum up: this study asks a clear and practical question — whether corporate social responsibility actually earns customer loyalty in independent coffee shops, a setting the existing research has largely overlooked. The design is a rigorous convergent mixed methods study, combining the breadth of a customer survey with the depth of owner interviews. It is ethically sound throughout, approved by the university, anonymous and GDPR-compliant. And its value is practical: it aims to give café owners evidence-based guidance on which responsible practices customers actually notice and reward. Thank you very much for listening!</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twenty-four Harvard references underpinning the proposal — a mix of peer-reviewed marketing and CSR journal articles, methodology textbooks, and a national small-business statistics source.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Oval 2"/>
          <p:cNvSpPr/>
          <p:nvPr/>
        </p:nvSpPr>
        <p:spPr>
          <a:xfrm>
            <a:off x="10058400" y="-1005840"/>
            <a:ext cx="3108960" cy="3108960"/>
          </a:xfrm>
          <a:prstGeom prst="ellipse">
            <a:avLst/>
          </a:prstGeom>
          <a:solidFill>
            <a:srgbClr val="DCEA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11292840" y="411480"/>
            <a:ext cx="1051560" cy="1051560"/>
          </a:xfrm>
          <a:prstGeom prst="ellipse">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0" y="640080"/>
            <a:ext cx="8229600" cy="457200"/>
          </a:xfrm>
          <a:prstGeom prst="rect">
            <a:avLst/>
          </a:prstGeom>
          <a:noFill/>
        </p:spPr>
        <p:txBody>
          <a:bodyPr wrap="square" lIns="38100" tIns="12700" rIns="38100" bIns="12700" anchor="t">
            <a:spAutoFit/>
          </a:bodyPr>
          <a:lstStyle/>
          <a:p>
            <a:pPr algn="l">
              <a:lnSpc>
                <a:spcPct val="100000"/>
              </a:lnSpc>
            </a:pPr>
            <a:r>
              <a:rPr sz="1300" b="1">
                <a:solidFill>
                  <a:srgbClr val="1F6F78"/>
                </a:solidFill>
                <a:latin typeface="Calibri"/>
              </a:rPr>
              <a:t>UNIVERSITY OF WALES TRINITY SAINT DAVID</a:t>
            </a:r>
          </a:p>
        </p:txBody>
      </p:sp>
      <p:sp>
        <p:nvSpPr>
          <p:cNvPr id="6" name="TextBox 5"/>
          <p:cNvSpPr txBox="1"/>
          <p:nvPr/>
        </p:nvSpPr>
        <p:spPr>
          <a:xfrm>
            <a:off x="731520" y="1060704"/>
            <a:ext cx="8229600" cy="365760"/>
          </a:xfrm>
          <a:prstGeom prst="rect">
            <a:avLst/>
          </a:prstGeom>
          <a:noFill/>
        </p:spPr>
        <p:txBody>
          <a:bodyPr wrap="square" lIns="38100" tIns="12700" rIns="38100" bIns="12700" anchor="t">
            <a:spAutoFit/>
          </a:bodyPr>
          <a:lstStyle/>
          <a:p>
            <a:pPr algn="l">
              <a:lnSpc>
                <a:spcPct val="100000"/>
              </a:lnSpc>
            </a:pPr>
            <a:r>
              <a:rPr sz="1100" b="0">
                <a:solidFill>
                  <a:srgbClr val="6B6B6B"/>
                </a:solidFill>
                <a:latin typeface="Calibri"/>
              </a:rPr>
              <a:t>BMSW5014  ·  Developing a Research Proposal</a:t>
            </a:r>
          </a:p>
        </p:txBody>
      </p:sp>
      <p:sp>
        <p:nvSpPr>
          <p:cNvPr id="7" name="TextBox 6"/>
          <p:cNvSpPr txBox="1"/>
          <p:nvPr/>
        </p:nvSpPr>
        <p:spPr>
          <a:xfrm>
            <a:off x="731520" y="1874519"/>
            <a:ext cx="9509760" cy="1495153"/>
          </a:xfrm>
          <a:prstGeom prst="rect">
            <a:avLst/>
          </a:prstGeom>
          <a:noFill/>
        </p:spPr>
        <p:txBody>
          <a:bodyPr wrap="square" lIns="38100" tIns="12700" rIns="38100" bIns="12700" anchor="t">
            <a:spAutoFit/>
          </a:bodyPr>
          <a:lstStyle/>
          <a:p>
            <a:pPr algn="l">
              <a:lnSpc>
                <a:spcPct val="105000"/>
              </a:lnSpc>
            </a:pPr>
            <a:r>
              <a:rPr sz="3100" b="1" dirty="0">
                <a:solidFill>
                  <a:srgbClr val="16505A"/>
                </a:solidFill>
                <a:latin typeface="Georgia"/>
              </a:rPr>
              <a:t>The Impact of Corporate Social </a:t>
            </a:r>
            <a:r>
              <a:rPr sz="3100" b="1" dirty="0" err="1">
                <a:solidFill>
                  <a:srgbClr val="16505A"/>
                </a:solidFill>
                <a:latin typeface="Georgia"/>
              </a:rPr>
              <a:t>Responsibilit</a:t>
            </a:r>
            <a:r>
              <a:rPr lang="en-GB" sz="3100" b="1" dirty="0">
                <a:solidFill>
                  <a:srgbClr val="16505A"/>
                </a:solidFill>
                <a:latin typeface="Georgia"/>
              </a:rPr>
              <a:t>y</a:t>
            </a:r>
            <a:r>
              <a:rPr sz="3100" b="1" dirty="0">
                <a:solidFill>
                  <a:srgbClr val="16505A"/>
                </a:solidFill>
                <a:latin typeface="Georgia"/>
              </a:rPr>
              <a:t> on Customer Loyalty in UK Independent Coffee Shop</a:t>
            </a:r>
            <a:r>
              <a:rPr lang="en-GB" sz="3100" b="1">
                <a:solidFill>
                  <a:srgbClr val="16505A"/>
                </a:solidFill>
                <a:latin typeface="Georgia"/>
              </a:rPr>
              <a:t>s</a:t>
            </a:r>
            <a:endParaRPr sz="3100" b="1">
              <a:solidFill>
                <a:srgbClr val="16505A"/>
              </a:solidFill>
              <a:latin typeface="Georgia"/>
            </a:endParaRPr>
          </a:p>
        </p:txBody>
      </p:sp>
      <p:sp>
        <p:nvSpPr>
          <p:cNvPr id="8" name="Rectangle 7"/>
          <p:cNvSpPr/>
          <p:nvPr/>
        </p:nvSpPr>
        <p:spPr>
          <a:xfrm>
            <a:off x="777240" y="3822191"/>
            <a:ext cx="3108960" cy="45720"/>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731520" y="4023360"/>
            <a:ext cx="10058400" cy="457200"/>
          </a:xfrm>
          <a:prstGeom prst="rect">
            <a:avLst/>
          </a:prstGeom>
          <a:noFill/>
        </p:spPr>
        <p:txBody>
          <a:bodyPr wrap="square" lIns="38100" tIns="12700" rIns="38100" bIns="12700" anchor="t">
            <a:spAutoFit/>
          </a:bodyPr>
          <a:lstStyle/>
          <a:p>
            <a:pPr algn="l">
              <a:lnSpc>
                <a:spcPct val="100000"/>
              </a:lnSpc>
            </a:pPr>
            <a:r>
              <a:rPr sz="1600" b="1" i="1">
                <a:solidFill>
                  <a:srgbClr val="C2772E"/>
                </a:solidFill>
                <a:latin typeface="Georgia"/>
              </a:rPr>
              <a:t>A Mixed Methods Research Proposal</a:t>
            </a:r>
          </a:p>
        </p:txBody>
      </p:sp>
      <p:sp>
        <p:nvSpPr>
          <p:cNvPr id="10" name="Rectangle 9"/>
          <p:cNvSpPr/>
          <p:nvPr/>
        </p:nvSpPr>
        <p:spPr>
          <a:xfrm>
            <a:off x="0" y="5074920"/>
            <a:ext cx="12191695" cy="178308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1" name="TextBox 10"/>
          <p:cNvSpPr txBox="1"/>
          <p:nvPr/>
        </p:nvSpPr>
        <p:spPr>
          <a:xfrm>
            <a:off x="731520" y="5321808"/>
            <a:ext cx="10972800" cy="1280160"/>
          </a:xfrm>
          <a:prstGeom prst="rect">
            <a:avLst/>
          </a:prstGeom>
          <a:noFill/>
        </p:spPr>
        <p:txBody>
          <a:bodyPr wrap="square" lIns="38100" tIns="12700" rIns="38100" bIns="12700" anchor="t">
            <a:spAutoFit/>
          </a:bodyPr>
          <a:lstStyle/>
          <a:p>
            <a:pPr algn="l">
              <a:lnSpc>
                <a:spcPct val="100000"/>
              </a:lnSpc>
              <a:spcAft>
                <a:spcPts val="500"/>
              </a:spcAft>
            </a:pPr>
            <a:r>
              <a:rPr sz="1800" b="1">
                <a:solidFill>
                  <a:srgbClr val="FFFFFF"/>
                </a:solidFill>
                <a:latin typeface="Georgia"/>
              </a:rPr>
              <a:t>Florina Dinitica</a:t>
            </a:r>
          </a:p>
          <a:p>
            <a:pPr algn="l">
              <a:lnSpc>
                <a:spcPct val="100000"/>
              </a:lnSpc>
              <a:spcAft>
                <a:spcPts val="500"/>
              </a:spcAft>
            </a:pPr>
            <a:r>
              <a:rPr sz="1300" b="0">
                <a:solidFill>
                  <a:srgbClr val="DCEAEB"/>
                </a:solidFill>
                <a:latin typeface="Calibri"/>
              </a:rPr>
              <a:t>Student ID: 2321857</a:t>
            </a:r>
          </a:p>
          <a:p>
            <a:pPr algn="l">
              <a:lnSpc>
                <a:spcPct val="100000"/>
              </a:lnSpc>
            </a:pPr>
            <a:r>
              <a:rPr sz="1200" b="0">
                <a:solidFill>
                  <a:srgbClr val="DCEAEB"/>
                </a:solidFill>
                <a:latin typeface="Calibri"/>
              </a:rPr>
              <a:t>BA (Hons) Developing Leadership &amp; Management      |      26 June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Introduction &amp; Background</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2</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2 / 11</a:t>
            </a:r>
          </a:p>
        </p:txBody>
      </p:sp>
      <p:sp>
        <p:nvSpPr>
          <p:cNvPr id="11" name="TextBox 10"/>
          <p:cNvSpPr txBox="1"/>
          <p:nvPr/>
        </p:nvSpPr>
        <p:spPr>
          <a:xfrm>
            <a:off x="502920" y="1325880"/>
            <a:ext cx="6400800" cy="365760"/>
          </a:xfrm>
          <a:prstGeom prst="rect">
            <a:avLst/>
          </a:prstGeom>
          <a:noFill/>
        </p:spPr>
        <p:txBody>
          <a:bodyPr wrap="square" lIns="38100" tIns="12700" rIns="38100" bIns="12700" anchor="t">
            <a:spAutoFit/>
          </a:bodyPr>
          <a:lstStyle/>
          <a:p>
            <a:pPr algn="l">
              <a:lnSpc>
                <a:spcPct val="100000"/>
              </a:lnSpc>
            </a:pPr>
            <a:r>
              <a:rPr sz="1500" b="1">
                <a:solidFill>
                  <a:srgbClr val="1F6F78"/>
                </a:solidFill>
                <a:latin typeface="Georgia"/>
              </a:rPr>
              <a:t>Why this topic?</a:t>
            </a:r>
          </a:p>
        </p:txBody>
      </p:sp>
      <p:sp>
        <p:nvSpPr>
          <p:cNvPr id="12" name="TextBox 11"/>
          <p:cNvSpPr txBox="1"/>
          <p:nvPr/>
        </p:nvSpPr>
        <p:spPr>
          <a:xfrm>
            <a:off x="502920" y="1783080"/>
            <a:ext cx="6492240" cy="2011680"/>
          </a:xfrm>
          <a:prstGeom prst="rect">
            <a:avLst/>
          </a:prstGeom>
          <a:noFill/>
        </p:spPr>
        <p:txBody>
          <a:bodyPr wrap="square" lIns="38100" tIns="12700" rIns="38100" bIns="12700" anchor="t">
            <a:spAutoFit/>
          </a:bodyPr>
          <a:lstStyle/>
          <a:p>
            <a:pPr algn="l">
              <a:lnSpc>
                <a:spcPct val="112000"/>
              </a:lnSpc>
              <a:spcAft>
                <a:spcPts val="800"/>
              </a:spcAft>
            </a:pPr>
            <a:r>
              <a:rPr sz="1300" b="0">
                <a:solidFill>
                  <a:srgbClr val="2D3A3A"/>
                </a:solidFill>
                <a:latin typeface="Calibri"/>
              </a:rPr>
              <a:t>Consumers increasingly judge businesses on their ethics, not just their prices. In the crowded UK coffee market, independent cafés compete with chains on what they stand for — ethical sourcing, community ties and a lighter environmental footprint.</a:t>
            </a:r>
          </a:p>
          <a:p>
            <a:pPr algn="l">
              <a:lnSpc>
                <a:spcPct val="112000"/>
              </a:lnSpc>
            </a:pPr>
            <a:r>
              <a:rPr sz="1300" b="0">
                <a:solidFill>
                  <a:srgbClr val="2D3A3A"/>
                </a:solidFill>
                <a:latin typeface="Calibri"/>
              </a:rPr>
              <a:t>Yet most CSR and loyalty research studies large corporations, not the small, owner-run firms where ethical identity is most visible.</a:t>
            </a:r>
          </a:p>
        </p:txBody>
      </p:sp>
      <p:sp>
        <p:nvSpPr>
          <p:cNvPr id="13" name="Rounded Rectangle 12"/>
          <p:cNvSpPr/>
          <p:nvPr/>
        </p:nvSpPr>
        <p:spPr>
          <a:xfrm>
            <a:off x="502920" y="3977639"/>
            <a:ext cx="6492240" cy="96012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685800" y="4114800"/>
            <a:ext cx="6217920" cy="731520"/>
          </a:xfrm>
          <a:prstGeom prst="rect">
            <a:avLst/>
          </a:prstGeom>
          <a:noFill/>
        </p:spPr>
        <p:txBody>
          <a:bodyPr wrap="square" lIns="38100" tIns="12700" rIns="38100" bIns="12700" anchor="t">
            <a:spAutoFit/>
          </a:bodyPr>
          <a:lstStyle/>
          <a:p>
            <a:pPr algn="l">
              <a:lnSpc>
                <a:spcPct val="100000"/>
              </a:lnSpc>
              <a:spcAft>
                <a:spcPts val="200"/>
              </a:spcAft>
            </a:pPr>
            <a:r>
              <a:rPr sz="1050" b="1">
                <a:solidFill>
                  <a:srgbClr val="1F6F78"/>
                </a:solidFill>
                <a:latin typeface="Calibri"/>
              </a:rPr>
              <a:t>RESEARCH AIM   </a:t>
            </a:r>
          </a:p>
          <a:p>
            <a:pPr algn="l">
              <a:lnSpc>
                <a:spcPct val="105000"/>
              </a:lnSpc>
            </a:pPr>
            <a:r>
              <a:rPr sz="1300" b="1">
                <a:solidFill>
                  <a:srgbClr val="2D3A3A"/>
                </a:solidFill>
                <a:latin typeface="Calibri"/>
              </a:rPr>
              <a:t>To investigate the impact of CSR on customer loyalty in UK independent coffee shops.</a:t>
            </a:r>
          </a:p>
        </p:txBody>
      </p:sp>
      <p:sp>
        <p:nvSpPr>
          <p:cNvPr id="15" name="Rounded Rectangle 14"/>
          <p:cNvSpPr/>
          <p:nvPr/>
        </p:nvSpPr>
        <p:spPr>
          <a:xfrm>
            <a:off x="502920" y="5120640"/>
            <a:ext cx="649224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685800" y="5248656"/>
            <a:ext cx="6217920" cy="777240"/>
          </a:xfrm>
          <a:prstGeom prst="rect">
            <a:avLst/>
          </a:prstGeom>
          <a:noFill/>
        </p:spPr>
        <p:txBody>
          <a:bodyPr wrap="square" lIns="38100" tIns="12700" rIns="38100" bIns="12700" anchor="t">
            <a:spAutoFit/>
          </a:bodyPr>
          <a:lstStyle/>
          <a:p>
            <a:pPr algn="l">
              <a:lnSpc>
                <a:spcPct val="100000"/>
              </a:lnSpc>
              <a:spcAft>
                <a:spcPts val="200"/>
              </a:spcAft>
            </a:pPr>
            <a:r>
              <a:rPr sz="1050" b="1">
                <a:solidFill>
                  <a:srgbClr val="C2772E"/>
                </a:solidFill>
                <a:latin typeface="Calibri"/>
              </a:rPr>
              <a:t>CENTRAL QUESTION</a:t>
            </a:r>
          </a:p>
          <a:p>
            <a:pPr algn="l">
              <a:lnSpc>
                <a:spcPct val="105000"/>
              </a:lnSpc>
            </a:pPr>
            <a:r>
              <a:rPr sz="1300" b="0">
                <a:solidFill>
                  <a:srgbClr val="2D3A3A"/>
                </a:solidFill>
                <a:latin typeface="Calibri"/>
              </a:rPr>
              <a:t>To what extent does perceived CSR influence customer loyalty in independent coffee shops?</a:t>
            </a:r>
          </a:p>
        </p:txBody>
      </p:sp>
      <p:sp>
        <p:nvSpPr>
          <p:cNvPr id="17" name="Rounded Rectangle 16"/>
          <p:cNvSpPr/>
          <p:nvPr/>
        </p:nvSpPr>
        <p:spPr>
          <a:xfrm>
            <a:off x="7315200" y="1417320"/>
            <a:ext cx="4297680" cy="1417320"/>
          </a:xfrm>
          <a:prstGeom prst="roundRect">
            <a:avLst/>
          </a:prstGeom>
          <a:solidFill>
            <a:srgbClr val="FFFFFF"/>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7543800" y="1554480"/>
            <a:ext cx="3931920" cy="640080"/>
          </a:xfrm>
          <a:prstGeom prst="rect">
            <a:avLst/>
          </a:prstGeom>
          <a:noFill/>
        </p:spPr>
        <p:txBody>
          <a:bodyPr wrap="square" lIns="38100" tIns="12700" rIns="38100" bIns="12700" anchor="t">
            <a:spAutoFit/>
          </a:bodyPr>
          <a:lstStyle/>
          <a:p>
            <a:pPr algn="l">
              <a:lnSpc>
                <a:spcPct val="100000"/>
              </a:lnSpc>
            </a:pPr>
            <a:r>
              <a:rPr sz="2600" b="1">
                <a:solidFill>
                  <a:srgbClr val="5E8B6A"/>
                </a:solidFill>
                <a:latin typeface="Georgia"/>
              </a:rPr>
              <a:t>99%+</a:t>
            </a:r>
          </a:p>
        </p:txBody>
      </p:sp>
      <p:sp>
        <p:nvSpPr>
          <p:cNvPr id="19" name="TextBox 18"/>
          <p:cNvSpPr txBox="1"/>
          <p:nvPr/>
        </p:nvSpPr>
        <p:spPr>
          <a:xfrm>
            <a:off x="7543800" y="2194560"/>
            <a:ext cx="3931920" cy="54864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of UK businesses are small firms (FSB, 2023)</a:t>
            </a:r>
          </a:p>
        </p:txBody>
      </p:sp>
      <p:sp>
        <p:nvSpPr>
          <p:cNvPr id="20" name="Rounded Rectangle 19"/>
          <p:cNvSpPr/>
          <p:nvPr/>
        </p:nvSpPr>
        <p:spPr>
          <a:xfrm>
            <a:off x="7315200" y="3017520"/>
            <a:ext cx="4297680" cy="1417320"/>
          </a:xfrm>
          <a:prstGeom prst="roundRect">
            <a:avLst/>
          </a:prstGeom>
          <a:solidFill>
            <a:srgbClr val="FFFFFF"/>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1" name="TextBox 20"/>
          <p:cNvSpPr txBox="1"/>
          <p:nvPr/>
        </p:nvSpPr>
        <p:spPr>
          <a:xfrm>
            <a:off x="7543800" y="3154679"/>
            <a:ext cx="3931920" cy="640080"/>
          </a:xfrm>
          <a:prstGeom prst="rect">
            <a:avLst/>
          </a:prstGeom>
          <a:noFill/>
        </p:spPr>
        <p:txBody>
          <a:bodyPr wrap="square" lIns="38100" tIns="12700" rIns="38100" bIns="12700" anchor="t">
            <a:spAutoFit/>
          </a:bodyPr>
          <a:lstStyle/>
          <a:p>
            <a:pPr algn="l">
              <a:lnSpc>
                <a:spcPct val="100000"/>
              </a:lnSpc>
            </a:pPr>
            <a:r>
              <a:rPr sz="2600" b="1">
                <a:solidFill>
                  <a:srgbClr val="1F6F78"/>
                </a:solidFill>
                <a:latin typeface="Georgia"/>
              </a:rPr>
              <a:t>Loyalty</a:t>
            </a:r>
          </a:p>
        </p:txBody>
      </p:sp>
      <p:sp>
        <p:nvSpPr>
          <p:cNvPr id="22" name="TextBox 21"/>
          <p:cNvSpPr txBox="1"/>
          <p:nvPr/>
        </p:nvSpPr>
        <p:spPr>
          <a:xfrm>
            <a:off x="7543800" y="3794759"/>
            <a:ext cx="3931920" cy="54864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repeat custom is vital on thin margins</a:t>
            </a:r>
          </a:p>
        </p:txBody>
      </p:sp>
      <p:sp>
        <p:nvSpPr>
          <p:cNvPr id="23" name="Rounded Rectangle 22"/>
          <p:cNvSpPr/>
          <p:nvPr/>
        </p:nvSpPr>
        <p:spPr>
          <a:xfrm>
            <a:off x="7315200" y="4617720"/>
            <a:ext cx="4297680" cy="1417320"/>
          </a:xfrm>
          <a:prstGeom prst="roundRect">
            <a:avLst/>
          </a:prstGeom>
          <a:solidFill>
            <a:srgbClr val="FFFFFF"/>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4" name="TextBox 23"/>
          <p:cNvSpPr txBox="1"/>
          <p:nvPr/>
        </p:nvSpPr>
        <p:spPr>
          <a:xfrm>
            <a:off x="7543800" y="4754880"/>
            <a:ext cx="3931920" cy="640080"/>
          </a:xfrm>
          <a:prstGeom prst="rect">
            <a:avLst/>
          </a:prstGeom>
          <a:noFill/>
        </p:spPr>
        <p:txBody>
          <a:bodyPr wrap="square" lIns="38100" tIns="12700" rIns="38100" bIns="12700" anchor="t">
            <a:spAutoFit/>
          </a:bodyPr>
          <a:lstStyle/>
          <a:p>
            <a:pPr algn="l">
              <a:lnSpc>
                <a:spcPct val="100000"/>
              </a:lnSpc>
            </a:pPr>
            <a:r>
              <a:rPr sz="2600" b="1">
                <a:solidFill>
                  <a:srgbClr val="C2772E"/>
                </a:solidFill>
                <a:latin typeface="Georgia"/>
              </a:rPr>
              <a:t>Values</a:t>
            </a:r>
          </a:p>
        </p:txBody>
      </p:sp>
      <p:sp>
        <p:nvSpPr>
          <p:cNvPr id="25" name="TextBox 24"/>
          <p:cNvSpPr txBox="1"/>
          <p:nvPr/>
        </p:nvSpPr>
        <p:spPr>
          <a:xfrm>
            <a:off x="7543800" y="5394959"/>
            <a:ext cx="3931920" cy="54864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a key way independents differ from chains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Literature &amp; Research Gap</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SECTION 1</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3 / 11</a:t>
            </a:r>
          </a:p>
        </p:txBody>
      </p:sp>
      <p:pic>
        <p:nvPicPr>
          <p:cNvPr id="11" name="Picture 10" descr="fig2_framework.png"/>
          <p:cNvPicPr>
            <a:picLocks noChangeAspect="1"/>
          </p:cNvPicPr>
          <p:nvPr/>
        </p:nvPicPr>
        <p:blipFill>
          <a:blip r:embed="rId3"/>
          <a:stretch>
            <a:fillRect/>
          </a:stretch>
        </p:blipFill>
        <p:spPr>
          <a:xfrm>
            <a:off x="457200" y="1371600"/>
            <a:ext cx="6126480" cy="3383280"/>
          </a:xfrm>
          <a:prstGeom prst="rect">
            <a:avLst/>
          </a:prstGeom>
        </p:spPr>
      </p:pic>
      <p:sp>
        <p:nvSpPr>
          <p:cNvPr id="12" name="Rounded Rectangle 11"/>
          <p:cNvSpPr/>
          <p:nvPr/>
        </p:nvSpPr>
        <p:spPr>
          <a:xfrm>
            <a:off x="6858000" y="1371600"/>
            <a:ext cx="4800600" cy="96012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3" name="TextBox 12"/>
          <p:cNvSpPr txBox="1"/>
          <p:nvPr/>
        </p:nvSpPr>
        <p:spPr>
          <a:xfrm>
            <a:off x="7040880" y="1463040"/>
            <a:ext cx="4480560" cy="777240"/>
          </a:xfrm>
          <a:prstGeom prst="rect">
            <a:avLst/>
          </a:prstGeom>
          <a:noFill/>
        </p:spPr>
        <p:txBody>
          <a:bodyPr wrap="square" lIns="38100" tIns="12700" rIns="38100" bIns="12700" anchor="t">
            <a:spAutoFit/>
          </a:bodyPr>
          <a:lstStyle/>
          <a:p>
            <a:pPr algn="l">
              <a:lnSpc>
                <a:spcPct val="100000"/>
              </a:lnSpc>
              <a:spcAft>
                <a:spcPts val="100"/>
              </a:spcAft>
            </a:pPr>
            <a:r>
              <a:rPr sz="1200" b="1">
                <a:solidFill>
                  <a:srgbClr val="1F6F78"/>
                </a:solidFill>
                <a:latin typeface="Calibri"/>
              </a:rPr>
              <a:t>Carroll's CSR Pyramid   </a:t>
            </a:r>
          </a:p>
          <a:p>
            <a:pPr algn="l">
              <a:lnSpc>
                <a:spcPct val="100000"/>
              </a:lnSpc>
            </a:pPr>
            <a:r>
              <a:rPr sz="1100" b="0">
                <a:solidFill>
                  <a:srgbClr val="2D3A3A"/>
                </a:solidFill>
                <a:latin typeface="Calibri"/>
              </a:rPr>
              <a:t>Economic, legal, ethical and philanthropic duties (Carroll, 1991).</a:t>
            </a:r>
          </a:p>
        </p:txBody>
      </p:sp>
      <p:sp>
        <p:nvSpPr>
          <p:cNvPr id="14" name="Rounded Rectangle 13"/>
          <p:cNvSpPr/>
          <p:nvPr/>
        </p:nvSpPr>
        <p:spPr>
          <a:xfrm>
            <a:off x="6858000" y="2423160"/>
            <a:ext cx="480060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5" name="TextBox 14"/>
          <p:cNvSpPr txBox="1"/>
          <p:nvPr/>
        </p:nvSpPr>
        <p:spPr>
          <a:xfrm>
            <a:off x="7040880" y="2514600"/>
            <a:ext cx="4480560" cy="777240"/>
          </a:xfrm>
          <a:prstGeom prst="rect">
            <a:avLst/>
          </a:prstGeom>
          <a:noFill/>
        </p:spPr>
        <p:txBody>
          <a:bodyPr wrap="square" lIns="38100" tIns="12700" rIns="38100" bIns="12700" anchor="t">
            <a:spAutoFit/>
          </a:bodyPr>
          <a:lstStyle/>
          <a:p>
            <a:pPr algn="l">
              <a:lnSpc>
                <a:spcPct val="100000"/>
              </a:lnSpc>
              <a:spcAft>
                <a:spcPts val="100"/>
              </a:spcAft>
            </a:pPr>
            <a:r>
              <a:rPr sz="1200" b="1">
                <a:solidFill>
                  <a:srgbClr val="5E8B6A"/>
                </a:solidFill>
                <a:latin typeface="Calibri"/>
              </a:rPr>
              <a:t>Loyalty is two-sided   </a:t>
            </a:r>
          </a:p>
          <a:p>
            <a:pPr algn="l">
              <a:lnSpc>
                <a:spcPct val="100000"/>
              </a:lnSpc>
            </a:pPr>
            <a:r>
              <a:rPr sz="1100" b="0">
                <a:solidFill>
                  <a:srgbClr val="2D3A3A"/>
                </a:solidFill>
                <a:latin typeface="Calibri"/>
              </a:rPr>
              <a:t>Attitudinal (a favourable view) and behavioural (repeat custom) (Dick &amp; Basu, 1994).</a:t>
            </a:r>
          </a:p>
        </p:txBody>
      </p:sp>
      <p:sp>
        <p:nvSpPr>
          <p:cNvPr id="16" name="Rounded Rectangle 15"/>
          <p:cNvSpPr/>
          <p:nvPr/>
        </p:nvSpPr>
        <p:spPr>
          <a:xfrm>
            <a:off x="6858000" y="3474720"/>
            <a:ext cx="480060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7" name="TextBox 16"/>
          <p:cNvSpPr txBox="1"/>
          <p:nvPr/>
        </p:nvSpPr>
        <p:spPr>
          <a:xfrm>
            <a:off x="7040880" y="3566160"/>
            <a:ext cx="4480560" cy="777240"/>
          </a:xfrm>
          <a:prstGeom prst="rect">
            <a:avLst/>
          </a:prstGeom>
          <a:noFill/>
        </p:spPr>
        <p:txBody>
          <a:bodyPr wrap="square" lIns="38100" tIns="12700" rIns="38100" bIns="12700" anchor="t">
            <a:spAutoFit/>
          </a:bodyPr>
          <a:lstStyle/>
          <a:p>
            <a:pPr algn="l">
              <a:lnSpc>
                <a:spcPct val="100000"/>
              </a:lnSpc>
              <a:spcAft>
                <a:spcPts val="100"/>
              </a:spcAft>
            </a:pPr>
            <a:r>
              <a:rPr sz="1200" b="1">
                <a:solidFill>
                  <a:srgbClr val="C2772E"/>
                </a:solidFill>
                <a:latin typeface="Calibri"/>
              </a:rPr>
              <a:t>The mechanism   </a:t>
            </a:r>
          </a:p>
          <a:p>
            <a:pPr algn="l">
              <a:lnSpc>
                <a:spcPct val="100000"/>
              </a:lnSpc>
            </a:pPr>
            <a:r>
              <a:rPr sz="1100" b="0">
                <a:solidFill>
                  <a:srgbClr val="2D3A3A"/>
                </a:solidFill>
                <a:latin typeface="Calibri"/>
              </a:rPr>
              <a:t>CSR builds loyalty via identification and trust, but only if customers notice it (Bhattacharya &amp; Sen, 2003; Du et al., 2010).</a:t>
            </a:r>
          </a:p>
        </p:txBody>
      </p:sp>
      <p:sp>
        <p:nvSpPr>
          <p:cNvPr id="18" name="Rounded Rectangle 17"/>
          <p:cNvSpPr/>
          <p:nvPr/>
        </p:nvSpPr>
        <p:spPr>
          <a:xfrm>
            <a:off x="6858000" y="4526280"/>
            <a:ext cx="4800600" cy="1417320"/>
          </a:xfrm>
          <a:prstGeom prst="roundRect">
            <a:avLst/>
          </a:prstGeom>
          <a:solidFill>
            <a:srgbClr val="2D3A3A"/>
          </a:solidFill>
          <a:ln w="15875">
            <a:solidFill>
              <a:srgbClr val="2D3A3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9" name="TextBox 18"/>
          <p:cNvSpPr txBox="1"/>
          <p:nvPr/>
        </p:nvSpPr>
        <p:spPr>
          <a:xfrm>
            <a:off x="7040880" y="4645152"/>
            <a:ext cx="4480560" cy="1188720"/>
          </a:xfrm>
          <a:prstGeom prst="rect">
            <a:avLst/>
          </a:prstGeom>
          <a:noFill/>
        </p:spPr>
        <p:txBody>
          <a:bodyPr wrap="square" lIns="38100" tIns="12700" rIns="38100" bIns="12700" anchor="t">
            <a:spAutoFit/>
          </a:bodyPr>
          <a:lstStyle/>
          <a:p>
            <a:pPr algn="l">
              <a:lnSpc>
                <a:spcPct val="100000"/>
              </a:lnSpc>
              <a:spcAft>
                <a:spcPts val="300"/>
              </a:spcAft>
            </a:pPr>
            <a:r>
              <a:rPr sz="1100" b="1">
                <a:solidFill>
                  <a:srgbClr val="C2772E"/>
                </a:solidFill>
                <a:latin typeface="Calibri"/>
              </a:rPr>
              <a:t>RESEARCH GAP</a:t>
            </a:r>
          </a:p>
          <a:p>
            <a:pPr algn="l">
              <a:lnSpc>
                <a:spcPct val="105000"/>
              </a:lnSpc>
            </a:pPr>
            <a:r>
              <a:rPr sz="1200" b="0">
                <a:solidFill>
                  <a:srgbClr val="FFFFFF"/>
                </a:solidFill>
                <a:latin typeface="Calibri"/>
              </a:rPr>
              <a:t>CSR–loyalty research is dominated by large firms; small independent hospitality is under-studied, and attitudes are rarely tested against real patronage.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Methodology: Design &amp; Data Collection</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3–4</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4 / 11</a:t>
            </a:r>
          </a:p>
        </p:txBody>
      </p:sp>
      <p:pic>
        <p:nvPicPr>
          <p:cNvPr id="11" name="Picture 10" descr="fig3_design.png"/>
          <p:cNvPicPr>
            <a:picLocks noChangeAspect="1"/>
          </p:cNvPicPr>
          <p:nvPr/>
        </p:nvPicPr>
        <p:blipFill>
          <a:blip r:embed="rId3"/>
          <a:stretch>
            <a:fillRect/>
          </a:stretch>
        </p:blipFill>
        <p:spPr>
          <a:xfrm>
            <a:off x="457200" y="1417320"/>
            <a:ext cx="6492240" cy="3154680"/>
          </a:xfrm>
          <a:prstGeom prst="rect">
            <a:avLst/>
          </a:prstGeom>
        </p:spPr>
      </p:pic>
      <p:sp>
        <p:nvSpPr>
          <p:cNvPr id="12" name="TextBox 11"/>
          <p:cNvSpPr txBox="1"/>
          <p:nvPr/>
        </p:nvSpPr>
        <p:spPr>
          <a:xfrm>
            <a:off x="2926080" y="4526280"/>
            <a:ext cx="3657600" cy="365760"/>
          </a:xfrm>
          <a:prstGeom prst="rect">
            <a:avLst/>
          </a:prstGeom>
          <a:noFill/>
        </p:spPr>
        <p:txBody>
          <a:bodyPr wrap="square" lIns="38100" tIns="12700" rIns="38100" bIns="12700" anchor="t">
            <a:spAutoFit/>
          </a:bodyPr>
          <a:lstStyle/>
          <a:p>
            <a:pPr algn="l">
              <a:lnSpc>
                <a:spcPct val="100000"/>
              </a:lnSpc>
            </a:pPr>
            <a:r>
              <a:rPr sz="1100" b="1">
                <a:solidFill>
                  <a:srgbClr val="1F6F78"/>
                </a:solidFill>
                <a:latin typeface="Calibri"/>
              </a:rPr>
              <a:t>Pragmatism · Mixed Methods</a:t>
            </a:r>
          </a:p>
        </p:txBody>
      </p:sp>
      <p:sp>
        <p:nvSpPr>
          <p:cNvPr id="13" name="Rounded Rectangle 12"/>
          <p:cNvSpPr/>
          <p:nvPr/>
        </p:nvSpPr>
        <p:spPr>
          <a:xfrm>
            <a:off x="7315200" y="1371600"/>
            <a:ext cx="4343400" cy="137160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7498079" y="1481328"/>
            <a:ext cx="4023360" cy="118872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1F6F78"/>
                </a:solidFill>
                <a:latin typeface="Calibri"/>
              </a:rPr>
              <a:t>Quantitative — Survey</a:t>
            </a:r>
          </a:p>
          <a:p>
            <a:pPr algn="l">
              <a:lnSpc>
                <a:spcPct val="105000"/>
              </a:lnSpc>
            </a:pPr>
            <a:r>
              <a:rPr sz="1150" b="0">
                <a:solidFill>
                  <a:srgbClr val="2D3A3A"/>
                </a:solidFill>
                <a:latin typeface="Calibri"/>
              </a:rPr>
              <a:t>Online + in-café questionnaire. Validated CSR and loyalty scales on 5-point Likert items. Target around 70 customers.</a:t>
            </a:r>
          </a:p>
        </p:txBody>
      </p:sp>
      <p:sp>
        <p:nvSpPr>
          <p:cNvPr id="15" name="Rounded Rectangle 14"/>
          <p:cNvSpPr/>
          <p:nvPr/>
        </p:nvSpPr>
        <p:spPr>
          <a:xfrm>
            <a:off x="7315200" y="2880360"/>
            <a:ext cx="4343400" cy="137160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7498079" y="2990088"/>
            <a:ext cx="4023360" cy="118872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C2772E"/>
                </a:solidFill>
                <a:latin typeface="Calibri"/>
              </a:rPr>
              <a:t>Qualitative — Interviews</a:t>
            </a:r>
          </a:p>
          <a:p>
            <a:pPr algn="l">
              <a:lnSpc>
                <a:spcPct val="105000"/>
              </a:lnSpc>
            </a:pPr>
            <a:r>
              <a:rPr sz="1150" b="0">
                <a:solidFill>
                  <a:srgbClr val="2D3A3A"/>
                </a:solidFill>
                <a:latin typeface="Calibri"/>
              </a:rPr>
              <a:t>5–7 semi-structured interviews with café owners or managers, exploring how they use and communicate CSR.</a:t>
            </a:r>
          </a:p>
        </p:txBody>
      </p:sp>
      <p:sp>
        <p:nvSpPr>
          <p:cNvPr id="17" name="Rounded Rectangle 16"/>
          <p:cNvSpPr/>
          <p:nvPr/>
        </p:nvSpPr>
        <p:spPr>
          <a:xfrm>
            <a:off x="7315200" y="4389120"/>
            <a:ext cx="4343400" cy="14173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7498079" y="4507992"/>
            <a:ext cx="4023360" cy="123444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5E8B6A"/>
                </a:solidFill>
                <a:latin typeface="Calibri"/>
              </a:rPr>
              <a:t>Why convergent &amp; mixed?</a:t>
            </a:r>
          </a:p>
          <a:p>
            <a:pPr algn="l">
              <a:lnSpc>
                <a:spcPct val="102000"/>
              </a:lnSpc>
            </a:pPr>
            <a:r>
              <a:rPr sz="1150" b="0">
                <a:solidFill>
                  <a:srgbClr val="2D3A3A"/>
                </a:solidFill>
                <a:latin typeface="Calibri"/>
              </a:rPr>
              <a:t>Survey and interviews run in parallel and are merged at interpretation — breadth from customers, depth from owners (Creswell &amp; Creswell,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Sampling, Reliability &amp; Validity</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3–4</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5 / 11</a:t>
            </a:r>
          </a:p>
        </p:txBody>
      </p:sp>
      <p:sp>
        <p:nvSpPr>
          <p:cNvPr id="11" name="Rounded Rectangle 10"/>
          <p:cNvSpPr/>
          <p:nvPr/>
        </p:nvSpPr>
        <p:spPr>
          <a:xfrm>
            <a:off x="502920" y="1371600"/>
            <a:ext cx="5486400" cy="1325880"/>
          </a:xfrm>
          <a:prstGeom prst="roundRect">
            <a:avLst/>
          </a:prstGeom>
          <a:solidFill>
            <a:srgbClr val="FFFFFF"/>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2" name="TextBox 11"/>
          <p:cNvSpPr txBox="1"/>
          <p:nvPr/>
        </p:nvSpPr>
        <p:spPr>
          <a:xfrm>
            <a:off x="685800" y="1481328"/>
            <a:ext cx="5120640" cy="114300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1F6F78"/>
                </a:solidFill>
                <a:latin typeface="Calibri"/>
              </a:rPr>
              <a:t>Survey sampling</a:t>
            </a:r>
          </a:p>
          <a:p>
            <a:pPr algn="l">
              <a:lnSpc>
                <a:spcPct val="105000"/>
              </a:lnSpc>
            </a:pPr>
            <a:r>
              <a:rPr sz="1150" b="0">
                <a:solidFill>
                  <a:srgbClr val="2D3A3A"/>
                </a:solidFill>
                <a:latin typeface="Calibri"/>
              </a:rPr>
              <a:t>Convenience + snowball via café social media and in-store QR codes — practical for reaching real customers at this scale.</a:t>
            </a:r>
          </a:p>
        </p:txBody>
      </p:sp>
      <p:sp>
        <p:nvSpPr>
          <p:cNvPr id="13" name="Rounded Rectangle 12"/>
          <p:cNvSpPr/>
          <p:nvPr/>
        </p:nvSpPr>
        <p:spPr>
          <a:xfrm>
            <a:off x="502920" y="2834640"/>
            <a:ext cx="5486400" cy="1325880"/>
          </a:xfrm>
          <a:prstGeom prst="roundRect">
            <a:avLst/>
          </a:prstGeom>
          <a:solidFill>
            <a:srgbClr val="FFFFFF"/>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685800" y="2944368"/>
            <a:ext cx="5120640" cy="114300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C2772E"/>
                </a:solidFill>
                <a:latin typeface="Calibri"/>
              </a:rPr>
              <a:t>Owner sampling</a:t>
            </a:r>
          </a:p>
          <a:p>
            <a:pPr algn="l">
              <a:lnSpc>
                <a:spcPct val="105000"/>
              </a:lnSpc>
            </a:pPr>
            <a:r>
              <a:rPr sz="1150" b="0">
                <a:solidFill>
                  <a:srgbClr val="2D3A3A"/>
                </a:solidFill>
                <a:latin typeface="Calibri"/>
              </a:rPr>
              <a:t>Purposive selection of owners varying in size, location and ethical positioning, for maximum variation.</a:t>
            </a:r>
          </a:p>
        </p:txBody>
      </p:sp>
      <p:sp>
        <p:nvSpPr>
          <p:cNvPr id="15" name="Rounded Rectangle 14"/>
          <p:cNvSpPr/>
          <p:nvPr/>
        </p:nvSpPr>
        <p:spPr>
          <a:xfrm>
            <a:off x="502920" y="4297680"/>
            <a:ext cx="5486400" cy="150876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685800" y="4416552"/>
            <a:ext cx="5120640" cy="132588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5E8B6A"/>
                </a:solidFill>
                <a:latin typeface="Calibri"/>
              </a:rPr>
              <a:t>Justification</a:t>
            </a:r>
          </a:p>
          <a:p>
            <a:pPr algn="l">
              <a:lnSpc>
                <a:spcPct val="102000"/>
              </a:lnSpc>
            </a:pPr>
            <a:r>
              <a:rPr sz="1150" b="0">
                <a:solidFill>
                  <a:srgbClr val="2D3A3A"/>
                </a:solidFill>
                <a:latin typeface="Calibri"/>
              </a:rPr>
              <a:t>Non-probability sampling suits a fixed-timeline undergraduate study without a national customer list; transferability, not generalisation, is the standard (Robson &amp; McCartan, 2024).</a:t>
            </a:r>
          </a:p>
        </p:txBody>
      </p:sp>
      <p:sp>
        <p:nvSpPr>
          <p:cNvPr id="17" name="Rounded Rectangle 16"/>
          <p:cNvSpPr/>
          <p:nvPr/>
        </p:nvSpPr>
        <p:spPr>
          <a:xfrm>
            <a:off x="6263640" y="1371600"/>
            <a:ext cx="5394960" cy="214884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6492240" y="1554480"/>
            <a:ext cx="5029200" cy="1828800"/>
          </a:xfrm>
          <a:prstGeom prst="rect">
            <a:avLst/>
          </a:prstGeom>
          <a:noFill/>
        </p:spPr>
        <p:txBody>
          <a:bodyPr wrap="square" lIns="38100" tIns="12700" rIns="38100" bIns="12700" anchor="t">
            <a:spAutoFit/>
          </a:bodyPr>
          <a:lstStyle/>
          <a:p>
            <a:pPr algn="l">
              <a:lnSpc>
                <a:spcPct val="100000"/>
              </a:lnSpc>
              <a:spcAft>
                <a:spcPts val="300"/>
              </a:spcAft>
            </a:pPr>
            <a:r>
              <a:rPr sz="1400" b="1">
                <a:solidFill>
                  <a:srgbClr val="1F6F78"/>
                </a:solidFill>
                <a:latin typeface="Georgia"/>
              </a:rPr>
              <a:t>Reliability</a:t>
            </a:r>
          </a:p>
          <a:p>
            <a:pPr algn="l">
              <a:lnSpc>
                <a:spcPct val="108000"/>
              </a:lnSpc>
            </a:pPr>
            <a:r>
              <a:rPr sz="1250" b="0">
                <a:solidFill>
                  <a:srgbClr val="2D3A3A"/>
                </a:solidFill>
                <a:latin typeface="Calibri"/>
              </a:rPr>
              <a:t>Established, widely used scales are applied consistently, and Cronbach's alpha tests the internal consistency of the CSR and loyalty measures. A target of around 70 responses meets Pallant's (2020) minimum of 50 for regression.</a:t>
            </a:r>
          </a:p>
        </p:txBody>
      </p:sp>
      <p:sp>
        <p:nvSpPr>
          <p:cNvPr id="19" name="Rounded Rectangle 18"/>
          <p:cNvSpPr/>
          <p:nvPr/>
        </p:nvSpPr>
        <p:spPr>
          <a:xfrm>
            <a:off x="6263640" y="3703320"/>
            <a:ext cx="5394960" cy="2103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0" name="TextBox 19"/>
          <p:cNvSpPr txBox="1"/>
          <p:nvPr/>
        </p:nvSpPr>
        <p:spPr>
          <a:xfrm>
            <a:off x="6492240" y="3886200"/>
            <a:ext cx="5029200" cy="1783080"/>
          </a:xfrm>
          <a:prstGeom prst="rect">
            <a:avLst/>
          </a:prstGeom>
          <a:noFill/>
        </p:spPr>
        <p:txBody>
          <a:bodyPr wrap="square" lIns="38100" tIns="12700" rIns="38100" bIns="12700" anchor="t">
            <a:spAutoFit/>
          </a:bodyPr>
          <a:lstStyle/>
          <a:p>
            <a:pPr algn="l">
              <a:lnSpc>
                <a:spcPct val="100000"/>
              </a:lnSpc>
              <a:spcAft>
                <a:spcPts val="300"/>
              </a:spcAft>
            </a:pPr>
            <a:r>
              <a:rPr sz="1400" b="1">
                <a:solidFill>
                  <a:srgbClr val="C2772E"/>
                </a:solidFill>
                <a:latin typeface="Georgia"/>
              </a:rPr>
              <a:t>Validity</a:t>
            </a:r>
          </a:p>
          <a:p>
            <a:pPr algn="l">
              <a:lnSpc>
                <a:spcPct val="108000"/>
              </a:lnSpc>
            </a:pPr>
            <a:r>
              <a:rPr sz="1250" b="0">
                <a:solidFill>
                  <a:srgbClr val="2D3A3A"/>
                </a:solidFill>
                <a:latin typeface="Calibri"/>
              </a:rPr>
              <a:t>Using validated CSR and loyalty instruments means the survey measures the constructs it intends to. Pairing customer and owner data adds a further check that findings hold across sources.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Ethical Considerations</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5–6</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6 / 11</a:t>
            </a:r>
          </a:p>
        </p:txBody>
      </p:sp>
      <p:sp>
        <p:nvSpPr>
          <p:cNvPr id="11" name="TextBox 10"/>
          <p:cNvSpPr txBox="1"/>
          <p:nvPr/>
        </p:nvSpPr>
        <p:spPr>
          <a:xfrm>
            <a:off x="502920" y="1234440"/>
            <a:ext cx="10058400" cy="365760"/>
          </a:xfrm>
          <a:prstGeom prst="rect">
            <a:avLst/>
          </a:prstGeom>
          <a:noFill/>
        </p:spPr>
        <p:txBody>
          <a:bodyPr wrap="square" lIns="38100" tIns="12700" rIns="38100" bIns="12700" anchor="t">
            <a:spAutoFit/>
          </a:bodyPr>
          <a:lstStyle/>
          <a:p>
            <a:pPr algn="l">
              <a:lnSpc>
                <a:spcPct val="100000"/>
              </a:lnSpc>
            </a:pPr>
            <a:r>
              <a:rPr sz="1300" b="1">
                <a:solidFill>
                  <a:srgbClr val="2D3A3A"/>
                </a:solidFill>
                <a:latin typeface="Calibri"/>
              </a:rPr>
              <a:t>Ethical approval will be obtained from the UWTSD ethics committee before any data is collected.</a:t>
            </a:r>
          </a:p>
        </p:txBody>
      </p:sp>
      <p:sp>
        <p:nvSpPr>
          <p:cNvPr id="12" name="Rounded Rectangle 11"/>
          <p:cNvSpPr/>
          <p:nvPr/>
        </p:nvSpPr>
        <p:spPr>
          <a:xfrm>
            <a:off x="502920" y="1828800"/>
            <a:ext cx="3520440" cy="338328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3" name="TextBox 12"/>
          <p:cNvSpPr txBox="1"/>
          <p:nvPr/>
        </p:nvSpPr>
        <p:spPr>
          <a:xfrm>
            <a:off x="731520" y="2331720"/>
            <a:ext cx="3108960" cy="274320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1F6F78"/>
                </a:solidFill>
                <a:latin typeface="Georgia"/>
              </a:rPr>
              <a:t>Informed Consent</a:t>
            </a:r>
          </a:p>
          <a:p>
            <a:pPr algn="l">
              <a:lnSpc>
                <a:spcPct val="112000"/>
              </a:lnSpc>
            </a:pPr>
            <a:r>
              <a:rPr sz="1300" b="0">
                <a:solidFill>
                  <a:srgbClr val="2D3A3A"/>
                </a:solidFill>
                <a:latin typeface="Calibri"/>
              </a:rPr>
              <a:t>Participants receive a clear information sheet; completing the survey or joining an interview is entirely voluntary.</a:t>
            </a:r>
          </a:p>
        </p:txBody>
      </p:sp>
      <p:sp>
        <p:nvSpPr>
          <p:cNvPr id="14" name="Rounded Rectangle 13"/>
          <p:cNvSpPr/>
          <p:nvPr/>
        </p:nvSpPr>
        <p:spPr>
          <a:xfrm>
            <a:off x="4270248" y="1828800"/>
            <a:ext cx="3520440" cy="338328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5" name="TextBox 14"/>
          <p:cNvSpPr txBox="1"/>
          <p:nvPr/>
        </p:nvSpPr>
        <p:spPr>
          <a:xfrm>
            <a:off x="4498848" y="2331720"/>
            <a:ext cx="3108960" cy="274320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5E8B6A"/>
                </a:solidFill>
                <a:latin typeface="Georgia"/>
              </a:rPr>
              <a:t>Confidentiality &amp; Anonymity</a:t>
            </a:r>
          </a:p>
          <a:p>
            <a:pPr algn="l">
              <a:lnSpc>
                <a:spcPct val="112000"/>
              </a:lnSpc>
            </a:pPr>
            <a:r>
              <a:rPr sz="1300" b="0">
                <a:solidFill>
                  <a:srgbClr val="2D3A3A"/>
                </a:solidFill>
                <a:latin typeface="Calibri"/>
              </a:rPr>
              <a:t>Survey responses are anonymous; café and owner identities are never reported in the findings.</a:t>
            </a:r>
          </a:p>
        </p:txBody>
      </p:sp>
      <p:sp>
        <p:nvSpPr>
          <p:cNvPr id="16" name="Rounded Rectangle 15"/>
          <p:cNvSpPr/>
          <p:nvPr/>
        </p:nvSpPr>
        <p:spPr>
          <a:xfrm>
            <a:off x="8037576" y="1828800"/>
            <a:ext cx="3520440" cy="338328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7" name="TextBox 16"/>
          <p:cNvSpPr txBox="1"/>
          <p:nvPr/>
        </p:nvSpPr>
        <p:spPr>
          <a:xfrm>
            <a:off x="8266176" y="2331720"/>
            <a:ext cx="3108960" cy="274320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C2772E"/>
                </a:solidFill>
                <a:latin typeface="Georgia"/>
              </a:rPr>
              <a:t>Data Protection (GDPR)</a:t>
            </a:r>
          </a:p>
          <a:p>
            <a:pPr algn="l">
              <a:lnSpc>
                <a:spcPct val="112000"/>
              </a:lnSpc>
            </a:pPr>
            <a:r>
              <a:rPr sz="1300" b="0">
                <a:solidFill>
                  <a:srgbClr val="2D3A3A"/>
                </a:solidFill>
                <a:latin typeface="Calibri"/>
              </a:rPr>
              <a:t>Data is stored on password-protected, encrypted systems and deleted within twelve months of submission.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Ethical Considerations</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5–6</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7 / 11</a:t>
            </a:r>
          </a:p>
        </p:txBody>
      </p:sp>
      <p:sp>
        <p:nvSpPr>
          <p:cNvPr id="11" name="Rounded Rectangle 10"/>
          <p:cNvSpPr/>
          <p:nvPr/>
        </p:nvSpPr>
        <p:spPr>
          <a:xfrm>
            <a:off x="502920" y="1554480"/>
            <a:ext cx="3520440" cy="356616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2" name="TextBox 11"/>
          <p:cNvSpPr txBox="1"/>
          <p:nvPr/>
        </p:nvSpPr>
        <p:spPr>
          <a:xfrm>
            <a:off x="731520" y="2057400"/>
            <a:ext cx="3108960" cy="292608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1F6F78"/>
                </a:solidFill>
                <a:latin typeface="Georgia"/>
              </a:rPr>
              <a:t>Protection from Harm</a:t>
            </a:r>
          </a:p>
          <a:p>
            <a:pPr algn="l">
              <a:lnSpc>
                <a:spcPct val="112000"/>
              </a:lnSpc>
            </a:pPr>
            <a:r>
              <a:rPr sz="1300" b="0">
                <a:solidFill>
                  <a:srgbClr val="2D3A3A"/>
                </a:solidFill>
                <a:latin typeface="Calibri"/>
              </a:rPr>
              <a:t>Questions are non-sensitive — no financial or health data. Participants may withdraw at any time without giving a reason.</a:t>
            </a:r>
          </a:p>
        </p:txBody>
      </p:sp>
      <p:sp>
        <p:nvSpPr>
          <p:cNvPr id="13" name="Rounded Rectangle 12"/>
          <p:cNvSpPr/>
          <p:nvPr/>
        </p:nvSpPr>
        <p:spPr>
          <a:xfrm>
            <a:off x="4270248" y="1554480"/>
            <a:ext cx="3520440" cy="356616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4498848" y="2057400"/>
            <a:ext cx="3108960" cy="292608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5E8B6A"/>
                </a:solidFill>
                <a:latin typeface="Georgia"/>
              </a:rPr>
              <a:t>University Guidelines</a:t>
            </a:r>
          </a:p>
          <a:p>
            <a:pPr algn="l">
              <a:lnSpc>
                <a:spcPct val="112000"/>
              </a:lnSpc>
            </a:pPr>
            <a:r>
              <a:rPr sz="1300" b="0">
                <a:solidFill>
                  <a:srgbClr val="2D3A3A"/>
                </a:solidFill>
                <a:latin typeface="Calibri"/>
              </a:rPr>
              <a:t>The study follows the UWTSD Research Ethics policy in full, with formal approval secured before fieldwork begins.</a:t>
            </a:r>
          </a:p>
        </p:txBody>
      </p:sp>
      <p:sp>
        <p:nvSpPr>
          <p:cNvPr id="15" name="Rounded Rectangle 14"/>
          <p:cNvSpPr/>
          <p:nvPr/>
        </p:nvSpPr>
        <p:spPr>
          <a:xfrm>
            <a:off x="8037576" y="1554480"/>
            <a:ext cx="3520440" cy="356616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8266176" y="2057400"/>
            <a:ext cx="3108960" cy="292608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C2772E"/>
                </a:solidFill>
                <a:latin typeface="Georgia"/>
              </a:rPr>
              <a:t>Integrity &amp; AI Transparency</a:t>
            </a:r>
          </a:p>
          <a:p>
            <a:pPr algn="l">
              <a:lnSpc>
                <a:spcPct val="112000"/>
              </a:lnSpc>
            </a:pPr>
            <a:r>
              <a:rPr sz="1300" b="0">
                <a:solidFill>
                  <a:srgbClr val="2D3A3A"/>
                </a:solidFill>
                <a:latin typeface="Calibri"/>
              </a:rPr>
              <a:t>Findings will be reported honestly, and any use of generative AI is declared under the academic integrity policy.</a:t>
            </a:r>
          </a:p>
        </p:txBody>
      </p:sp>
      <p:sp>
        <p:nvSpPr>
          <p:cNvPr id="17" name="TextBox 16"/>
          <p:cNvSpPr txBox="1"/>
          <p:nvPr/>
        </p:nvSpPr>
        <p:spPr>
          <a:xfrm>
            <a:off x="502920" y="5394960"/>
            <a:ext cx="10972800" cy="548640"/>
          </a:xfrm>
          <a:prstGeom prst="rect">
            <a:avLst/>
          </a:prstGeom>
          <a:noFill/>
        </p:spPr>
        <p:txBody>
          <a:bodyPr wrap="square" lIns="38100" tIns="12700" rIns="38100" bIns="12700" anchor="t">
            <a:spAutoFit/>
          </a:bodyPr>
          <a:lstStyle/>
          <a:p>
            <a:pPr algn="ctr">
              <a:lnSpc>
                <a:spcPct val="100000"/>
              </a:lnSpc>
            </a:pPr>
            <a:r>
              <a:rPr sz="1250" b="1">
                <a:solidFill>
                  <a:srgbClr val="1F6F78"/>
                </a:solidFill>
                <a:latin typeface="Calibri"/>
              </a:rPr>
              <a:t>Together these measures protect participants and keep the study compliant, credible and trustworthy (Denzin &amp; Lincoln,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Limitations &amp; Recommendations</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7</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8 / 11</a:t>
            </a:r>
          </a:p>
        </p:txBody>
      </p:sp>
      <p:sp>
        <p:nvSpPr>
          <p:cNvPr id="11" name="TextBox 10"/>
          <p:cNvSpPr txBox="1"/>
          <p:nvPr/>
        </p:nvSpPr>
        <p:spPr>
          <a:xfrm>
            <a:off x="502920" y="1280160"/>
            <a:ext cx="5486400" cy="365760"/>
          </a:xfrm>
          <a:prstGeom prst="rect">
            <a:avLst/>
          </a:prstGeom>
          <a:noFill/>
        </p:spPr>
        <p:txBody>
          <a:bodyPr wrap="square" lIns="38100" tIns="12700" rIns="38100" bIns="12700" anchor="t">
            <a:spAutoFit/>
          </a:bodyPr>
          <a:lstStyle/>
          <a:p>
            <a:pPr algn="l">
              <a:lnSpc>
                <a:spcPct val="100000"/>
              </a:lnSpc>
            </a:pPr>
            <a:r>
              <a:rPr sz="1500" b="1">
                <a:solidFill>
                  <a:srgbClr val="C2772E"/>
                </a:solidFill>
                <a:latin typeface="Georgia"/>
              </a:rPr>
              <a:t>Limitations</a:t>
            </a:r>
          </a:p>
        </p:txBody>
      </p:sp>
      <p:sp>
        <p:nvSpPr>
          <p:cNvPr id="12" name="TextBox 11"/>
          <p:cNvSpPr txBox="1"/>
          <p:nvPr/>
        </p:nvSpPr>
        <p:spPr>
          <a:xfrm>
            <a:off x="6263640" y="1280160"/>
            <a:ext cx="5486400" cy="365760"/>
          </a:xfrm>
          <a:prstGeom prst="rect">
            <a:avLst/>
          </a:prstGeom>
          <a:noFill/>
        </p:spPr>
        <p:txBody>
          <a:bodyPr wrap="square" lIns="38100" tIns="12700" rIns="38100" bIns="12700" anchor="t">
            <a:spAutoFit/>
          </a:bodyPr>
          <a:lstStyle/>
          <a:p>
            <a:pPr algn="l">
              <a:lnSpc>
                <a:spcPct val="100000"/>
              </a:lnSpc>
            </a:pPr>
            <a:r>
              <a:rPr sz="1500" b="1">
                <a:solidFill>
                  <a:srgbClr val="5E8B6A"/>
                </a:solidFill>
                <a:latin typeface="Georgia"/>
              </a:rPr>
              <a:t>Recommendations for future research</a:t>
            </a:r>
          </a:p>
        </p:txBody>
      </p:sp>
      <p:sp>
        <p:nvSpPr>
          <p:cNvPr id="13" name="Rounded Rectangle 12"/>
          <p:cNvSpPr/>
          <p:nvPr/>
        </p:nvSpPr>
        <p:spPr>
          <a:xfrm>
            <a:off x="502920" y="1783080"/>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658368" y="1874519"/>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Small, non-random sample (around 70) limits statistical power and generalisability.</a:t>
            </a:r>
          </a:p>
        </p:txBody>
      </p:sp>
      <p:sp>
        <p:nvSpPr>
          <p:cNvPr id="15" name="Rounded Rectangle 14"/>
          <p:cNvSpPr/>
          <p:nvPr/>
        </p:nvSpPr>
        <p:spPr>
          <a:xfrm>
            <a:off x="6263640" y="1783080"/>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6419088" y="1874519"/>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Use a larger, more representative, multi-city sample.</a:t>
            </a:r>
          </a:p>
        </p:txBody>
      </p:sp>
      <p:sp>
        <p:nvSpPr>
          <p:cNvPr id="17" name="Rounded Rectangle 16"/>
          <p:cNvSpPr/>
          <p:nvPr/>
        </p:nvSpPr>
        <p:spPr>
          <a:xfrm>
            <a:off x="502920" y="2862072"/>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658368" y="2953512"/>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Self-report invites social-desirability and common method bias.</a:t>
            </a:r>
          </a:p>
        </p:txBody>
      </p:sp>
      <p:sp>
        <p:nvSpPr>
          <p:cNvPr id="19" name="Rounded Rectangle 18"/>
          <p:cNvSpPr/>
          <p:nvPr/>
        </p:nvSpPr>
        <p:spPr>
          <a:xfrm>
            <a:off x="6263640" y="2862072"/>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0" name="TextBox 19"/>
          <p:cNvSpPr txBox="1"/>
          <p:nvPr/>
        </p:nvSpPr>
        <p:spPr>
          <a:xfrm>
            <a:off x="6419088" y="2953512"/>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Add behavioural or observational data, e.g. actual repeat-visit records.</a:t>
            </a:r>
          </a:p>
        </p:txBody>
      </p:sp>
      <p:sp>
        <p:nvSpPr>
          <p:cNvPr id="21" name="Rounded Rectangle 20"/>
          <p:cNvSpPr/>
          <p:nvPr/>
        </p:nvSpPr>
        <p:spPr>
          <a:xfrm>
            <a:off x="502920" y="3941063"/>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2" name="TextBox 21"/>
          <p:cNvSpPr txBox="1"/>
          <p:nvPr/>
        </p:nvSpPr>
        <p:spPr>
          <a:xfrm>
            <a:off x="658368" y="4032503"/>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Cross-sectional design cannot establish causality.</a:t>
            </a:r>
          </a:p>
        </p:txBody>
      </p:sp>
      <p:sp>
        <p:nvSpPr>
          <p:cNvPr id="23" name="Rounded Rectangle 22"/>
          <p:cNvSpPr/>
          <p:nvPr/>
        </p:nvSpPr>
        <p:spPr>
          <a:xfrm>
            <a:off x="6263640" y="3941063"/>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4" name="TextBox 23"/>
          <p:cNvSpPr txBox="1"/>
          <p:nvPr/>
        </p:nvSpPr>
        <p:spPr>
          <a:xfrm>
            <a:off x="6419088" y="4032503"/>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Adopt a longitudinal design to track loyalty over time.</a:t>
            </a:r>
          </a:p>
        </p:txBody>
      </p:sp>
      <p:sp>
        <p:nvSpPr>
          <p:cNvPr id="25" name="Rounded Rectangle 24"/>
          <p:cNvSpPr/>
          <p:nvPr/>
        </p:nvSpPr>
        <p:spPr>
          <a:xfrm>
            <a:off x="502920" y="5020056"/>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6" name="TextBox 25"/>
          <p:cNvSpPr txBox="1"/>
          <p:nvPr/>
        </p:nvSpPr>
        <p:spPr>
          <a:xfrm>
            <a:off x="658368" y="5111496"/>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Time and access constraints limit owner interviews.</a:t>
            </a:r>
          </a:p>
        </p:txBody>
      </p:sp>
      <p:sp>
        <p:nvSpPr>
          <p:cNvPr id="27" name="Rounded Rectangle 26"/>
          <p:cNvSpPr/>
          <p:nvPr/>
        </p:nvSpPr>
        <p:spPr>
          <a:xfrm>
            <a:off x="6263640" y="5020056"/>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8" name="TextBox 27"/>
          <p:cNvSpPr txBox="1"/>
          <p:nvPr/>
        </p:nvSpPr>
        <p:spPr>
          <a:xfrm>
            <a:off x="6419088" y="5111496"/>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Allow more time and recruit a wider range of cafés.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Project Plan &amp; Timeline</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SECTION 4</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9 / 11</a:t>
            </a:r>
          </a:p>
        </p:txBody>
      </p:sp>
      <p:pic>
        <p:nvPicPr>
          <p:cNvPr id="11" name="Picture 10" descr="fig4_gantt.png"/>
          <p:cNvPicPr>
            <a:picLocks noChangeAspect="1"/>
          </p:cNvPicPr>
          <p:nvPr/>
        </p:nvPicPr>
        <p:blipFill>
          <a:blip r:embed="rId3"/>
          <a:stretch>
            <a:fillRect/>
          </a:stretch>
        </p:blipFill>
        <p:spPr>
          <a:xfrm>
            <a:off x="548640" y="1417320"/>
            <a:ext cx="7680960" cy="3749039"/>
          </a:xfrm>
          <a:prstGeom prst="rect">
            <a:avLst/>
          </a:prstGeom>
        </p:spPr>
      </p:pic>
      <p:sp>
        <p:nvSpPr>
          <p:cNvPr id="12" name="Rounded Rectangle 11"/>
          <p:cNvSpPr/>
          <p:nvPr/>
        </p:nvSpPr>
        <p:spPr>
          <a:xfrm>
            <a:off x="8503920" y="1463040"/>
            <a:ext cx="3154680" cy="365760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3" name="TextBox 12"/>
          <p:cNvSpPr txBox="1"/>
          <p:nvPr/>
        </p:nvSpPr>
        <p:spPr>
          <a:xfrm>
            <a:off x="8732520" y="1645920"/>
            <a:ext cx="2743200" cy="3291840"/>
          </a:xfrm>
          <a:prstGeom prst="rect">
            <a:avLst/>
          </a:prstGeom>
          <a:noFill/>
        </p:spPr>
        <p:txBody>
          <a:bodyPr wrap="square" lIns="38100" tIns="12700" rIns="38100" bIns="12700" anchor="t">
            <a:spAutoFit/>
          </a:bodyPr>
          <a:lstStyle/>
          <a:p>
            <a:pPr algn="l">
              <a:lnSpc>
                <a:spcPct val="100000"/>
              </a:lnSpc>
              <a:spcAft>
                <a:spcPts val="600"/>
              </a:spcAft>
            </a:pPr>
            <a:r>
              <a:rPr sz="1350" b="1">
                <a:solidFill>
                  <a:srgbClr val="1F6F78"/>
                </a:solidFill>
                <a:latin typeface="Georgia"/>
              </a:rPr>
              <a:t>Key milestones</a:t>
            </a:r>
          </a:p>
          <a:p>
            <a:pPr algn="l">
              <a:lnSpc>
                <a:spcPct val="100000"/>
              </a:lnSpc>
              <a:spcAft>
                <a:spcPts val="400"/>
              </a:spcAft>
            </a:pPr>
            <a:r>
              <a:rPr sz="1200" b="1">
                <a:solidFill>
                  <a:srgbClr val="2D3A3A"/>
                </a:solidFill>
                <a:latin typeface="Calibri"/>
              </a:rPr>
              <a:t>Ethics approved — Week 2</a:t>
            </a:r>
          </a:p>
          <a:p>
            <a:pPr algn="l">
              <a:lnSpc>
                <a:spcPct val="100000"/>
              </a:lnSpc>
              <a:spcAft>
                <a:spcPts val="400"/>
              </a:spcAft>
            </a:pPr>
            <a:r>
              <a:rPr sz="1200" b="0">
                <a:solidFill>
                  <a:srgbClr val="2D3A3A"/>
                </a:solidFill>
                <a:latin typeface="Calibri"/>
              </a:rPr>
              <a:t>Literature review — Week 4</a:t>
            </a:r>
          </a:p>
          <a:p>
            <a:pPr algn="l">
              <a:lnSpc>
                <a:spcPct val="100000"/>
              </a:lnSpc>
              <a:spcAft>
                <a:spcPts val="400"/>
              </a:spcAft>
            </a:pPr>
            <a:r>
              <a:rPr sz="1200" b="0">
                <a:solidFill>
                  <a:srgbClr val="2D3A3A"/>
                </a:solidFill>
                <a:latin typeface="Calibri"/>
              </a:rPr>
              <a:t>Survey &amp; interviews — Weeks 6–8</a:t>
            </a:r>
          </a:p>
          <a:p>
            <a:pPr algn="l">
              <a:lnSpc>
                <a:spcPct val="100000"/>
              </a:lnSpc>
              <a:spcAft>
                <a:spcPts val="400"/>
              </a:spcAft>
            </a:pPr>
            <a:r>
              <a:rPr sz="1200" b="0">
                <a:solidFill>
                  <a:srgbClr val="2D3A3A"/>
                </a:solidFill>
                <a:latin typeface="Calibri"/>
              </a:rPr>
              <a:t>Analysis &amp; integration — Weeks 8–9</a:t>
            </a:r>
          </a:p>
          <a:p>
            <a:pPr algn="l">
              <a:lnSpc>
                <a:spcPct val="100000"/>
              </a:lnSpc>
              <a:spcAft>
                <a:spcPts val="400"/>
              </a:spcAft>
            </a:pPr>
            <a:r>
              <a:rPr sz="1200" b="1">
                <a:solidFill>
                  <a:srgbClr val="C2772E"/>
                </a:solidFill>
                <a:latin typeface="Calibri"/>
              </a:rPr>
              <a:t>Report due — 26 June 2026</a:t>
            </a:r>
          </a:p>
          <a:p>
            <a:pPr algn="l">
              <a:lnSpc>
                <a:spcPct val="100000"/>
              </a:lnSpc>
            </a:pPr>
            <a:r>
              <a:rPr sz="1200" b="0">
                <a:solidFill>
                  <a:srgbClr val="2D3A3A"/>
                </a:solidFill>
                <a:latin typeface="Calibri"/>
              </a:rPr>
              <a:t>Presentation — w/c 6 July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Conclusion</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8</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10 / 11</a:t>
            </a:r>
          </a:p>
        </p:txBody>
      </p:sp>
      <p:sp>
        <p:nvSpPr>
          <p:cNvPr id="11" name="Rectangle 10"/>
          <p:cNvSpPr/>
          <p:nvPr/>
        </p:nvSpPr>
        <p:spPr>
          <a:xfrm>
            <a:off x="502920" y="1371600"/>
            <a:ext cx="82296" cy="9144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2" name="TextBox 11"/>
          <p:cNvSpPr txBox="1"/>
          <p:nvPr/>
        </p:nvSpPr>
        <p:spPr>
          <a:xfrm>
            <a:off x="777240" y="137160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1F6F78"/>
                </a:solidFill>
                <a:latin typeface="Georgia"/>
              </a:rPr>
              <a:t>Clear purpose  —  </a:t>
            </a:r>
            <a:r>
              <a:rPr sz="1250" b="0">
                <a:solidFill>
                  <a:srgbClr val="2D3A3A"/>
                </a:solidFill>
                <a:latin typeface="Calibri"/>
              </a:rPr>
              <a:t>Tests whether CSR earns loyalty in under-studied independent cafés.</a:t>
            </a:r>
          </a:p>
        </p:txBody>
      </p:sp>
      <p:sp>
        <p:nvSpPr>
          <p:cNvPr id="13" name="Rectangle 12"/>
          <p:cNvSpPr/>
          <p:nvPr/>
        </p:nvSpPr>
        <p:spPr>
          <a:xfrm>
            <a:off x="502920" y="2468880"/>
            <a:ext cx="82296" cy="914400"/>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777240" y="246888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C2772E"/>
                </a:solidFill>
                <a:latin typeface="Georgia"/>
              </a:rPr>
              <a:t>Rigorous design  —  </a:t>
            </a:r>
            <a:r>
              <a:rPr sz="1250" b="0">
                <a:solidFill>
                  <a:srgbClr val="2D3A3A"/>
                </a:solidFill>
                <a:latin typeface="Calibri"/>
              </a:rPr>
              <a:t>Convergent mixed methods — survey breadth plus interview depth.</a:t>
            </a:r>
          </a:p>
        </p:txBody>
      </p:sp>
      <p:sp>
        <p:nvSpPr>
          <p:cNvPr id="15" name="Rectangle 14"/>
          <p:cNvSpPr/>
          <p:nvPr/>
        </p:nvSpPr>
        <p:spPr>
          <a:xfrm>
            <a:off x="502920" y="3566160"/>
            <a:ext cx="82296" cy="914400"/>
          </a:xfrm>
          <a:prstGeom prst="rect">
            <a:avLst/>
          </a:prstGeom>
          <a:solidFill>
            <a:srgbClr val="5E8B6A"/>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777240" y="356616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5E8B6A"/>
                </a:solidFill>
                <a:latin typeface="Georgia"/>
              </a:rPr>
              <a:t>Ethically sound  —  </a:t>
            </a:r>
            <a:r>
              <a:rPr sz="1250" b="0">
                <a:solidFill>
                  <a:srgbClr val="2D3A3A"/>
                </a:solidFill>
                <a:latin typeface="Calibri"/>
              </a:rPr>
              <a:t>UWTSD-approved, anonymous, GDPR-compliant throughout.</a:t>
            </a:r>
          </a:p>
        </p:txBody>
      </p:sp>
      <p:sp>
        <p:nvSpPr>
          <p:cNvPr id="17" name="Rectangle 16"/>
          <p:cNvSpPr/>
          <p:nvPr/>
        </p:nvSpPr>
        <p:spPr>
          <a:xfrm>
            <a:off x="502920" y="4663440"/>
            <a:ext cx="82296" cy="914400"/>
          </a:xfrm>
          <a:prstGeom prst="rect">
            <a:avLst/>
          </a:prstGeom>
          <a:solidFill>
            <a:srgbClr val="16505A"/>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777240" y="466344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16505A"/>
                </a:solidFill>
                <a:latin typeface="Georgia"/>
              </a:rPr>
              <a:t>Practical value  —  </a:t>
            </a:r>
            <a:r>
              <a:rPr sz="1250" b="0">
                <a:solidFill>
                  <a:srgbClr val="2D3A3A"/>
                </a:solidFill>
                <a:latin typeface="Calibri"/>
              </a:rPr>
              <a:t>Evidence-based guidance for café owners on what customers reward.</a:t>
            </a:r>
          </a:p>
        </p:txBody>
      </p:sp>
      <p:sp>
        <p:nvSpPr>
          <p:cNvPr id="19" name="Rounded Rectangle 18"/>
          <p:cNvSpPr/>
          <p:nvPr/>
        </p:nvSpPr>
        <p:spPr>
          <a:xfrm>
            <a:off x="7040880" y="1371600"/>
            <a:ext cx="4617720" cy="4114800"/>
          </a:xfrm>
          <a:prstGeom prst="roundRect">
            <a:avLst/>
          </a:prstGeom>
          <a:solidFill>
            <a:srgbClr val="FFFFFF"/>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0" name="TextBox 19"/>
          <p:cNvSpPr txBox="1"/>
          <p:nvPr/>
        </p:nvSpPr>
        <p:spPr>
          <a:xfrm>
            <a:off x="7269480" y="1554480"/>
            <a:ext cx="4206240" cy="457200"/>
          </a:xfrm>
          <a:prstGeom prst="rect">
            <a:avLst/>
          </a:prstGeom>
          <a:noFill/>
        </p:spPr>
        <p:txBody>
          <a:bodyPr wrap="square" lIns="38100" tIns="12700" rIns="38100" bIns="12700" anchor="t">
            <a:spAutoFit/>
          </a:bodyPr>
          <a:lstStyle/>
          <a:p>
            <a:pPr algn="l">
              <a:lnSpc>
                <a:spcPct val="100000"/>
              </a:lnSpc>
            </a:pPr>
            <a:r>
              <a:rPr sz="1400" b="1">
                <a:solidFill>
                  <a:srgbClr val="1F6F78"/>
                </a:solidFill>
                <a:latin typeface="Georgia"/>
              </a:rPr>
              <a:t>Study at a glance</a:t>
            </a:r>
          </a:p>
        </p:txBody>
      </p:sp>
      <p:sp>
        <p:nvSpPr>
          <p:cNvPr id="21" name="TextBox 20"/>
          <p:cNvSpPr txBox="1"/>
          <p:nvPr/>
        </p:nvSpPr>
        <p:spPr>
          <a:xfrm>
            <a:off x="7269480" y="210312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Topic</a:t>
            </a:r>
          </a:p>
        </p:txBody>
      </p:sp>
      <p:sp>
        <p:nvSpPr>
          <p:cNvPr id="22" name="TextBox 21"/>
          <p:cNvSpPr txBox="1"/>
          <p:nvPr/>
        </p:nvSpPr>
        <p:spPr>
          <a:xfrm>
            <a:off x="8686800" y="210312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CSR &amp; loyalty, UK indie cafés</a:t>
            </a:r>
          </a:p>
        </p:txBody>
      </p:sp>
      <p:sp>
        <p:nvSpPr>
          <p:cNvPr id="23" name="TextBox 22"/>
          <p:cNvSpPr txBox="1"/>
          <p:nvPr/>
        </p:nvSpPr>
        <p:spPr>
          <a:xfrm>
            <a:off x="7269480" y="251460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Design</a:t>
            </a:r>
          </a:p>
        </p:txBody>
      </p:sp>
      <p:sp>
        <p:nvSpPr>
          <p:cNvPr id="24" name="TextBox 23"/>
          <p:cNvSpPr txBox="1"/>
          <p:nvPr/>
        </p:nvSpPr>
        <p:spPr>
          <a:xfrm>
            <a:off x="8686800" y="251460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Convergent mixed methods</a:t>
            </a:r>
          </a:p>
        </p:txBody>
      </p:sp>
      <p:sp>
        <p:nvSpPr>
          <p:cNvPr id="25" name="TextBox 24"/>
          <p:cNvSpPr txBox="1"/>
          <p:nvPr/>
        </p:nvSpPr>
        <p:spPr>
          <a:xfrm>
            <a:off x="7269480" y="2926079"/>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Philosophy</a:t>
            </a:r>
          </a:p>
        </p:txBody>
      </p:sp>
      <p:sp>
        <p:nvSpPr>
          <p:cNvPr id="26" name="TextBox 25"/>
          <p:cNvSpPr txBox="1"/>
          <p:nvPr/>
        </p:nvSpPr>
        <p:spPr>
          <a:xfrm>
            <a:off x="8686800" y="2926079"/>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Pragmatism</a:t>
            </a:r>
          </a:p>
        </p:txBody>
      </p:sp>
      <p:sp>
        <p:nvSpPr>
          <p:cNvPr id="27" name="TextBox 26"/>
          <p:cNvSpPr txBox="1"/>
          <p:nvPr/>
        </p:nvSpPr>
        <p:spPr>
          <a:xfrm>
            <a:off x="7269480" y="333756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Survey</a:t>
            </a:r>
          </a:p>
        </p:txBody>
      </p:sp>
      <p:sp>
        <p:nvSpPr>
          <p:cNvPr id="28" name="TextBox 27"/>
          <p:cNvSpPr txBox="1"/>
          <p:nvPr/>
        </p:nvSpPr>
        <p:spPr>
          <a:xfrm>
            <a:off x="8686800" y="333756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around 70 customers</a:t>
            </a:r>
          </a:p>
        </p:txBody>
      </p:sp>
      <p:sp>
        <p:nvSpPr>
          <p:cNvPr id="29" name="TextBox 28"/>
          <p:cNvSpPr txBox="1"/>
          <p:nvPr/>
        </p:nvSpPr>
        <p:spPr>
          <a:xfrm>
            <a:off x="7269480" y="3749039"/>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Interviews</a:t>
            </a:r>
          </a:p>
        </p:txBody>
      </p:sp>
      <p:sp>
        <p:nvSpPr>
          <p:cNvPr id="30" name="TextBox 29"/>
          <p:cNvSpPr txBox="1"/>
          <p:nvPr/>
        </p:nvSpPr>
        <p:spPr>
          <a:xfrm>
            <a:off x="8686800" y="3749039"/>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5–7 owners</a:t>
            </a:r>
          </a:p>
        </p:txBody>
      </p:sp>
      <p:sp>
        <p:nvSpPr>
          <p:cNvPr id="31" name="TextBox 30"/>
          <p:cNvSpPr txBox="1"/>
          <p:nvPr/>
        </p:nvSpPr>
        <p:spPr>
          <a:xfrm>
            <a:off x="7269480" y="416052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Analysis</a:t>
            </a:r>
          </a:p>
        </p:txBody>
      </p:sp>
      <p:sp>
        <p:nvSpPr>
          <p:cNvPr id="32" name="TextBox 31"/>
          <p:cNvSpPr txBox="1"/>
          <p:nvPr/>
        </p:nvSpPr>
        <p:spPr>
          <a:xfrm>
            <a:off x="8686800" y="416052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SPSS + thematic analysis</a:t>
            </a:r>
          </a:p>
        </p:txBody>
      </p:sp>
      <p:sp>
        <p:nvSpPr>
          <p:cNvPr id="33" name="TextBox 32"/>
          <p:cNvSpPr txBox="1"/>
          <p:nvPr/>
        </p:nvSpPr>
        <p:spPr>
          <a:xfrm>
            <a:off x="7269480" y="457200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Ethics</a:t>
            </a:r>
          </a:p>
        </p:txBody>
      </p:sp>
      <p:sp>
        <p:nvSpPr>
          <p:cNvPr id="34" name="TextBox 33"/>
          <p:cNvSpPr txBox="1"/>
          <p:nvPr/>
        </p:nvSpPr>
        <p:spPr>
          <a:xfrm>
            <a:off x="8686800" y="457200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UWTSD approved</a:t>
            </a:r>
          </a:p>
        </p:txBody>
      </p:sp>
      <p:sp>
        <p:nvSpPr>
          <p:cNvPr id="35" name="TextBox 34"/>
          <p:cNvSpPr txBox="1"/>
          <p:nvPr/>
        </p:nvSpPr>
        <p:spPr>
          <a:xfrm>
            <a:off x="7269480" y="4983479"/>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Sources</a:t>
            </a:r>
          </a:p>
        </p:txBody>
      </p:sp>
      <p:sp>
        <p:nvSpPr>
          <p:cNvPr id="36" name="TextBox 35"/>
          <p:cNvSpPr txBox="1"/>
          <p:nvPr/>
        </p:nvSpPr>
        <p:spPr>
          <a:xfrm>
            <a:off x="8686800" y="4983479"/>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24 Harvard references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References (Harvard)</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9</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11 / 11</a:t>
            </a:r>
          </a:p>
        </p:txBody>
      </p:sp>
      <p:sp>
        <p:nvSpPr>
          <p:cNvPr id="11" name="TextBox 10"/>
          <p:cNvSpPr txBox="1"/>
          <p:nvPr/>
        </p:nvSpPr>
        <p:spPr>
          <a:xfrm>
            <a:off x="502920" y="1371600"/>
            <a:ext cx="5486400" cy="4846320"/>
          </a:xfrm>
          <a:prstGeom prst="rect">
            <a:avLst/>
          </a:prstGeom>
          <a:noFill/>
        </p:spPr>
        <p:txBody>
          <a:bodyPr wrap="square" lIns="38100" tIns="12700" rIns="38100" bIns="12700" anchor="t">
            <a:spAutoFit/>
          </a:bodyPr>
          <a:lstStyle/>
          <a:p>
            <a:pPr algn="l">
              <a:lnSpc>
                <a:spcPct val="100000"/>
              </a:lnSpc>
              <a:spcAft>
                <a:spcPts val="400"/>
              </a:spcAft>
            </a:pPr>
            <a:r>
              <a:rPr sz="900" b="1">
                <a:solidFill>
                  <a:srgbClr val="C2772E"/>
                </a:solidFill>
                <a:latin typeface="Calibri"/>
              </a:rPr>
              <a:t>1.  </a:t>
            </a:r>
            <a:r>
              <a:rPr sz="900" b="0">
                <a:solidFill>
                  <a:srgbClr val="2D3A3A"/>
                </a:solidFill>
                <a:latin typeface="Calibri"/>
              </a:rPr>
              <a:t>Bhattacharya, C.B. &amp; Sen, S. (2003) 'Consumer–company identification', Journal of Marketing, 67(2).</a:t>
            </a:r>
          </a:p>
          <a:p>
            <a:pPr algn="l">
              <a:lnSpc>
                <a:spcPct val="100000"/>
              </a:lnSpc>
              <a:spcAft>
                <a:spcPts val="400"/>
              </a:spcAft>
            </a:pPr>
            <a:r>
              <a:rPr sz="900" b="1">
                <a:solidFill>
                  <a:srgbClr val="C2772E"/>
                </a:solidFill>
                <a:latin typeface="Calibri"/>
              </a:rPr>
              <a:t>2.  </a:t>
            </a:r>
            <a:r>
              <a:rPr sz="900" b="0">
                <a:solidFill>
                  <a:srgbClr val="2D3A3A"/>
                </a:solidFill>
                <a:latin typeface="Calibri"/>
              </a:rPr>
              <a:t>Braun, V. &amp; Clarke, V. (2022) Thematic Analysis: A Practical Guide. London: SAGE.</a:t>
            </a:r>
          </a:p>
          <a:p>
            <a:pPr algn="l">
              <a:lnSpc>
                <a:spcPct val="100000"/>
              </a:lnSpc>
              <a:spcAft>
                <a:spcPts val="400"/>
              </a:spcAft>
            </a:pPr>
            <a:r>
              <a:rPr sz="900" b="1">
                <a:solidFill>
                  <a:srgbClr val="C2772E"/>
                </a:solidFill>
                <a:latin typeface="Calibri"/>
              </a:rPr>
              <a:t>3.  </a:t>
            </a:r>
            <a:r>
              <a:rPr sz="900" b="0">
                <a:solidFill>
                  <a:srgbClr val="2D3A3A"/>
                </a:solidFill>
                <a:latin typeface="Calibri"/>
              </a:rPr>
              <a:t>Bryman, A. &amp; Bell, E. (2023) Business Research Methods. 5th edn. Oxford: OUP.</a:t>
            </a:r>
          </a:p>
          <a:p>
            <a:pPr algn="l">
              <a:lnSpc>
                <a:spcPct val="100000"/>
              </a:lnSpc>
              <a:spcAft>
                <a:spcPts val="400"/>
              </a:spcAft>
            </a:pPr>
            <a:r>
              <a:rPr sz="900" b="1">
                <a:solidFill>
                  <a:srgbClr val="C2772E"/>
                </a:solidFill>
                <a:latin typeface="Calibri"/>
              </a:rPr>
              <a:t>4.  </a:t>
            </a:r>
            <a:r>
              <a:rPr sz="900" b="0">
                <a:solidFill>
                  <a:srgbClr val="2D3A3A"/>
                </a:solidFill>
                <a:latin typeface="Calibri"/>
              </a:rPr>
              <a:t>Carroll, A.B. (1991) 'The pyramid of corporate social responsibility', Business Horizons, 34(4).</a:t>
            </a:r>
          </a:p>
          <a:p>
            <a:pPr algn="l">
              <a:lnSpc>
                <a:spcPct val="100000"/>
              </a:lnSpc>
              <a:spcAft>
                <a:spcPts val="400"/>
              </a:spcAft>
            </a:pPr>
            <a:r>
              <a:rPr sz="900" b="1">
                <a:solidFill>
                  <a:srgbClr val="C2772E"/>
                </a:solidFill>
                <a:latin typeface="Calibri"/>
              </a:rPr>
              <a:t>5.  </a:t>
            </a:r>
            <a:r>
              <a:rPr sz="900" b="0">
                <a:solidFill>
                  <a:srgbClr val="2D3A3A"/>
                </a:solidFill>
                <a:latin typeface="Calibri"/>
              </a:rPr>
              <a:t>Creswell, J.W. &amp; Creswell, J.D. (2023) Research Design. 6th edn. London: SAGE.</a:t>
            </a:r>
          </a:p>
          <a:p>
            <a:pPr algn="l">
              <a:lnSpc>
                <a:spcPct val="100000"/>
              </a:lnSpc>
              <a:spcAft>
                <a:spcPts val="400"/>
              </a:spcAft>
            </a:pPr>
            <a:r>
              <a:rPr sz="900" b="1">
                <a:solidFill>
                  <a:srgbClr val="C2772E"/>
                </a:solidFill>
                <a:latin typeface="Calibri"/>
              </a:rPr>
              <a:t>6.  </a:t>
            </a:r>
            <a:r>
              <a:rPr sz="900" b="0">
                <a:solidFill>
                  <a:srgbClr val="2D3A3A"/>
                </a:solidFill>
                <a:latin typeface="Calibri"/>
              </a:rPr>
              <a:t>Denzin, N.K. &amp; Lincoln, Y.S. (2023) The SAGE Handbook of Qualitative Research. 6th edn. SAGE.</a:t>
            </a:r>
          </a:p>
          <a:p>
            <a:pPr algn="l">
              <a:lnSpc>
                <a:spcPct val="100000"/>
              </a:lnSpc>
              <a:spcAft>
                <a:spcPts val="400"/>
              </a:spcAft>
            </a:pPr>
            <a:r>
              <a:rPr sz="900" b="1">
                <a:solidFill>
                  <a:srgbClr val="C2772E"/>
                </a:solidFill>
                <a:latin typeface="Calibri"/>
              </a:rPr>
              <a:t>7.  </a:t>
            </a:r>
            <a:r>
              <a:rPr sz="900" b="0">
                <a:solidFill>
                  <a:srgbClr val="2D3A3A"/>
                </a:solidFill>
                <a:latin typeface="Calibri"/>
              </a:rPr>
              <a:t>Dick, A.S. &amp; Basu, K. (1994) 'Customer loyalty', Journal of the Academy of Marketing Science, 22(2).</a:t>
            </a:r>
          </a:p>
          <a:p>
            <a:pPr algn="l">
              <a:lnSpc>
                <a:spcPct val="100000"/>
              </a:lnSpc>
              <a:spcAft>
                <a:spcPts val="400"/>
              </a:spcAft>
            </a:pPr>
            <a:r>
              <a:rPr sz="900" b="1">
                <a:solidFill>
                  <a:srgbClr val="C2772E"/>
                </a:solidFill>
                <a:latin typeface="Calibri"/>
              </a:rPr>
              <a:t>8.  </a:t>
            </a:r>
            <a:r>
              <a:rPr sz="900" b="0">
                <a:solidFill>
                  <a:srgbClr val="2D3A3A"/>
                </a:solidFill>
                <a:latin typeface="Calibri"/>
              </a:rPr>
              <a:t>Du, S., Bhattacharya, C.B. &amp; Sen, S. (2010) 'Maximizing business returns to CSR', IJMR, 12(1).</a:t>
            </a:r>
          </a:p>
          <a:p>
            <a:pPr algn="l">
              <a:lnSpc>
                <a:spcPct val="100000"/>
              </a:lnSpc>
              <a:spcAft>
                <a:spcPts val="400"/>
              </a:spcAft>
            </a:pPr>
            <a:r>
              <a:rPr sz="900" b="1">
                <a:solidFill>
                  <a:srgbClr val="C2772E"/>
                </a:solidFill>
                <a:latin typeface="Calibri"/>
              </a:rPr>
              <a:t>9.  </a:t>
            </a:r>
            <a:r>
              <a:rPr sz="900" b="0">
                <a:solidFill>
                  <a:srgbClr val="2D3A3A"/>
                </a:solidFill>
                <a:latin typeface="Calibri"/>
              </a:rPr>
              <a:t>Federation of Small Businesses (2023) UK Small Business Statistics. London: FSB.</a:t>
            </a:r>
          </a:p>
          <a:p>
            <a:pPr algn="l">
              <a:lnSpc>
                <a:spcPct val="100000"/>
              </a:lnSpc>
              <a:spcAft>
                <a:spcPts val="400"/>
              </a:spcAft>
            </a:pPr>
            <a:r>
              <a:rPr sz="900" b="1">
                <a:solidFill>
                  <a:srgbClr val="C2772E"/>
                </a:solidFill>
                <a:latin typeface="Calibri"/>
              </a:rPr>
              <a:t>10.  </a:t>
            </a:r>
            <a:r>
              <a:rPr sz="900" b="0">
                <a:solidFill>
                  <a:srgbClr val="2D3A3A"/>
                </a:solidFill>
                <a:latin typeface="Calibri"/>
              </a:rPr>
              <a:t>Field, A. (2024) Discovering Statistics Using IBM SPSS Statistics. 6th edn. London: SAGE.</a:t>
            </a:r>
          </a:p>
          <a:p>
            <a:pPr algn="l">
              <a:lnSpc>
                <a:spcPct val="100000"/>
              </a:lnSpc>
              <a:spcAft>
                <a:spcPts val="400"/>
              </a:spcAft>
            </a:pPr>
            <a:r>
              <a:rPr sz="900" b="1">
                <a:solidFill>
                  <a:srgbClr val="C2772E"/>
                </a:solidFill>
                <a:latin typeface="Calibri"/>
              </a:rPr>
              <a:t>11.  </a:t>
            </a:r>
            <a:r>
              <a:rPr sz="900" b="0">
                <a:solidFill>
                  <a:srgbClr val="2D3A3A"/>
                </a:solidFill>
                <a:latin typeface="Calibri"/>
              </a:rPr>
              <a:t>Freeman, R.E. (1984) Strategic Management: A Stakeholder Approach. Boston: Pitman.</a:t>
            </a:r>
          </a:p>
          <a:p>
            <a:pPr algn="l">
              <a:lnSpc>
                <a:spcPct val="100000"/>
              </a:lnSpc>
              <a:spcAft>
                <a:spcPts val="400"/>
              </a:spcAft>
            </a:pPr>
            <a:r>
              <a:rPr sz="900" b="1">
                <a:solidFill>
                  <a:srgbClr val="C2772E"/>
                </a:solidFill>
                <a:latin typeface="Calibri"/>
              </a:rPr>
              <a:t>12.  </a:t>
            </a:r>
            <a:r>
              <a:rPr sz="900" b="0">
                <a:solidFill>
                  <a:srgbClr val="2D3A3A"/>
                </a:solidFill>
                <a:latin typeface="Calibri"/>
              </a:rPr>
              <a:t>Gray, D.E. (2021) Doing Research in the Real World. 5th edn. London: SAGE.</a:t>
            </a:r>
          </a:p>
        </p:txBody>
      </p:sp>
      <p:sp>
        <p:nvSpPr>
          <p:cNvPr id="12" name="TextBox 11"/>
          <p:cNvSpPr txBox="1"/>
          <p:nvPr/>
        </p:nvSpPr>
        <p:spPr>
          <a:xfrm>
            <a:off x="6172200" y="1371600"/>
            <a:ext cx="5486400" cy="4846320"/>
          </a:xfrm>
          <a:prstGeom prst="rect">
            <a:avLst/>
          </a:prstGeom>
          <a:noFill/>
        </p:spPr>
        <p:txBody>
          <a:bodyPr wrap="square" lIns="38100" tIns="12700" rIns="38100" bIns="12700" anchor="t">
            <a:spAutoFit/>
          </a:bodyPr>
          <a:lstStyle/>
          <a:p>
            <a:pPr algn="l">
              <a:lnSpc>
                <a:spcPct val="100000"/>
              </a:lnSpc>
              <a:spcAft>
                <a:spcPts val="400"/>
              </a:spcAft>
            </a:pPr>
            <a:r>
              <a:rPr sz="900" b="1">
                <a:solidFill>
                  <a:srgbClr val="C2772E"/>
                </a:solidFill>
                <a:latin typeface="Calibri"/>
              </a:rPr>
              <a:t>13.  </a:t>
            </a:r>
            <a:r>
              <a:rPr sz="900" b="0">
                <a:solidFill>
                  <a:srgbClr val="2D3A3A"/>
                </a:solidFill>
                <a:latin typeface="Calibri"/>
              </a:rPr>
              <a:t>He, H. &amp; Li, Y. (2011) 'CSR and service brand', Journal of Business Ethics, 100(4).</a:t>
            </a:r>
          </a:p>
          <a:p>
            <a:pPr algn="l">
              <a:lnSpc>
                <a:spcPct val="100000"/>
              </a:lnSpc>
              <a:spcAft>
                <a:spcPts val="400"/>
              </a:spcAft>
            </a:pPr>
            <a:r>
              <a:rPr sz="900" b="1">
                <a:solidFill>
                  <a:srgbClr val="C2772E"/>
                </a:solidFill>
                <a:latin typeface="Calibri"/>
              </a:rPr>
              <a:t>14.  </a:t>
            </a:r>
            <a:r>
              <a:rPr sz="900" b="0">
                <a:solidFill>
                  <a:srgbClr val="2D3A3A"/>
                </a:solidFill>
                <a:latin typeface="Calibri"/>
              </a:rPr>
              <a:t>Jenkins, H. (2006) 'Small business champions for CSR', Journal of Business Ethics, 67(3).</a:t>
            </a:r>
          </a:p>
          <a:p>
            <a:pPr algn="l">
              <a:lnSpc>
                <a:spcPct val="100000"/>
              </a:lnSpc>
              <a:spcAft>
                <a:spcPts val="400"/>
              </a:spcAft>
            </a:pPr>
            <a:r>
              <a:rPr sz="900" b="1">
                <a:solidFill>
                  <a:srgbClr val="C2772E"/>
                </a:solidFill>
                <a:latin typeface="Calibri"/>
              </a:rPr>
              <a:t>15.  </a:t>
            </a:r>
            <a:r>
              <a:rPr sz="900" b="0">
                <a:solidFill>
                  <a:srgbClr val="2D3A3A"/>
                </a:solidFill>
                <a:latin typeface="Calibri"/>
              </a:rPr>
              <a:t>Maignan, I. &amp; Ferrell, O.C. (2004) 'CSR and marketing', Journal of the Academy of Marketing Science, 32(1).</a:t>
            </a:r>
          </a:p>
          <a:p>
            <a:pPr algn="l">
              <a:lnSpc>
                <a:spcPct val="100000"/>
              </a:lnSpc>
              <a:spcAft>
                <a:spcPts val="400"/>
              </a:spcAft>
            </a:pPr>
            <a:r>
              <a:rPr sz="900" b="1">
                <a:solidFill>
                  <a:srgbClr val="C2772E"/>
                </a:solidFill>
                <a:latin typeface="Calibri"/>
              </a:rPr>
              <a:t>16.  </a:t>
            </a:r>
            <a:r>
              <a:rPr sz="900" b="0">
                <a:solidFill>
                  <a:srgbClr val="2D3A3A"/>
                </a:solidFill>
                <a:latin typeface="Calibri"/>
              </a:rPr>
              <a:t>Mohr, L.A., Webb, D.J. &amp; Harris, K.E. (2001) 'Do consumers expect companies to be socially responsible?', JCA, 35(1).</a:t>
            </a:r>
          </a:p>
          <a:p>
            <a:pPr algn="l">
              <a:lnSpc>
                <a:spcPct val="100000"/>
              </a:lnSpc>
              <a:spcAft>
                <a:spcPts val="400"/>
              </a:spcAft>
            </a:pPr>
            <a:r>
              <a:rPr sz="900" b="1">
                <a:solidFill>
                  <a:srgbClr val="C2772E"/>
                </a:solidFill>
                <a:latin typeface="Calibri"/>
              </a:rPr>
              <a:t>17.  </a:t>
            </a:r>
            <a:r>
              <a:rPr sz="900" b="0">
                <a:solidFill>
                  <a:srgbClr val="2D3A3A"/>
                </a:solidFill>
                <a:latin typeface="Calibri"/>
              </a:rPr>
              <a:t>Oliver, R.L. (1999) 'Whence consumer loyalty?', Journal of Marketing, 63(4).</a:t>
            </a:r>
          </a:p>
          <a:p>
            <a:pPr algn="l">
              <a:lnSpc>
                <a:spcPct val="100000"/>
              </a:lnSpc>
              <a:spcAft>
                <a:spcPts val="400"/>
              </a:spcAft>
            </a:pPr>
            <a:r>
              <a:rPr sz="900" b="1">
                <a:solidFill>
                  <a:srgbClr val="C2772E"/>
                </a:solidFill>
                <a:latin typeface="Calibri"/>
              </a:rPr>
              <a:t>18.  </a:t>
            </a:r>
            <a:r>
              <a:rPr sz="900" b="0">
                <a:solidFill>
                  <a:srgbClr val="2D3A3A"/>
                </a:solidFill>
                <a:latin typeface="Calibri"/>
              </a:rPr>
              <a:t>Pallant, J. (2020) SPSS Survival Manual. 7th edn. Maidenhead: McGraw-Hill.</a:t>
            </a:r>
          </a:p>
          <a:p>
            <a:pPr algn="l">
              <a:lnSpc>
                <a:spcPct val="100000"/>
              </a:lnSpc>
              <a:spcAft>
                <a:spcPts val="400"/>
              </a:spcAft>
            </a:pPr>
            <a:r>
              <a:rPr sz="900" b="1">
                <a:solidFill>
                  <a:srgbClr val="C2772E"/>
                </a:solidFill>
                <a:latin typeface="Calibri"/>
              </a:rPr>
              <a:t>19.  </a:t>
            </a:r>
            <a:r>
              <a:rPr sz="900" b="0">
                <a:solidFill>
                  <a:srgbClr val="2D3A3A"/>
                </a:solidFill>
                <a:latin typeface="Calibri"/>
              </a:rPr>
              <a:t>Robson, C. &amp; McCartan, K. (2024) Real World Research. 5th edn. Chichester: Wiley.</a:t>
            </a:r>
          </a:p>
          <a:p>
            <a:pPr algn="l">
              <a:lnSpc>
                <a:spcPct val="100000"/>
              </a:lnSpc>
              <a:spcAft>
                <a:spcPts val="400"/>
              </a:spcAft>
            </a:pPr>
            <a:r>
              <a:rPr sz="900" b="1">
                <a:solidFill>
                  <a:srgbClr val="C2772E"/>
                </a:solidFill>
                <a:latin typeface="Calibri"/>
              </a:rPr>
              <a:t>20.  </a:t>
            </a:r>
            <a:r>
              <a:rPr sz="900" b="0">
                <a:solidFill>
                  <a:srgbClr val="2D3A3A"/>
                </a:solidFill>
                <a:latin typeface="Calibri"/>
              </a:rPr>
              <a:t>Saunders, M.N.K., Lewis, P. &amp; Thornhill, A. (2023) Research Methods for Business Students. 9th edn. Pearson.</a:t>
            </a:r>
          </a:p>
          <a:p>
            <a:pPr algn="l">
              <a:lnSpc>
                <a:spcPct val="100000"/>
              </a:lnSpc>
              <a:spcAft>
                <a:spcPts val="400"/>
              </a:spcAft>
            </a:pPr>
            <a:r>
              <a:rPr sz="900" b="1">
                <a:solidFill>
                  <a:srgbClr val="C2772E"/>
                </a:solidFill>
                <a:latin typeface="Calibri"/>
              </a:rPr>
              <a:t>21.  </a:t>
            </a:r>
            <a:r>
              <a:rPr sz="900" b="0">
                <a:solidFill>
                  <a:srgbClr val="2D3A3A"/>
                </a:solidFill>
                <a:latin typeface="Calibri"/>
              </a:rPr>
              <a:t>Scotland, J. (2012) 'Exploring the philosophical underpinnings of research', ELT, 5(9).</a:t>
            </a:r>
          </a:p>
          <a:p>
            <a:pPr algn="l">
              <a:lnSpc>
                <a:spcPct val="100000"/>
              </a:lnSpc>
              <a:spcAft>
                <a:spcPts val="400"/>
              </a:spcAft>
            </a:pPr>
            <a:r>
              <a:rPr sz="900" b="1">
                <a:solidFill>
                  <a:srgbClr val="C2772E"/>
                </a:solidFill>
                <a:latin typeface="Calibri"/>
              </a:rPr>
              <a:t>22.  </a:t>
            </a:r>
            <a:r>
              <a:rPr sz="900" b="0">
                <a:solidFill>
                  <a:srgbClr val="2D3A3A"/>
                </a:solidFill>
                <a:latin typeface="Calibri"/>
              </a:rPr>
              <a:t>Sen, S. &amp; Bhattacharya, C.B. (2001) 'Does doing good always lead to doing better?', JMR, 38(2).</a:t>
            </a:r>
          </a:p>
          <a:p>
            <a:pPr algn="l">
              <a:lnSpc>
                <a:spcPct val="100000"/>
              </a:lnSpc>
              <a:spcAft>
                <a:spcPts val="400"/>
              </a:spcAft>
            </a:pPr>
            <a:r>
              <a:rPr sz="900" b="1">
                <a:solidFill>
                  <a:srgbClr val="C2772E"/>
                </a:solidFill>
                <a:latin typeface="Calibri"/>
              </a:rPr>
              <a:t>23.  </a:t>
            </a:r>
            <a:r>
              <a:rPr sz="900" b="0">
                <a:solidFill>
                  <a:srgbClr val="2D3A3A"/>
                </a:solidFill>
                <a:latin typeface="Calibri"/>
              </a:rPr>
              <a:t>Spence, L.J. (2016) 'Small business social responsibility', Business &amp; Society, 55(1).</a:t>
            </a:r>
          </a:p>
          <a:p>
            <a:pPr algn="l">
              <a:lnSpc>
                <a:spcPct val="100000"/>
              </a:lnSpc>
              <a:spcAft>
                <a:spcPts val="400"/>
              </a:spcAft>
            </a:pPr>
            <a:r>
              <a:rPr sz="900" b="1">
                <a:solidFill>
                  <a:srgbClr val="C2772E"/>
                </a:solidFill>
                <a:latin typeface="Calibri"/>
              </a:rPr>
              <a:t>24.  </a:t>
            </a:r>
            <a:r>
              <a:rPr sz="900" b="0">
                <a:solidFill>
                  <a:srgbClr val="2D3A3A"/>
                </a:solidFill>
                <a:latin typeface="Calibri"/>
              </a:rPr>
              <a:t>Tashakkori, A., Johnson, R.B. &amp; Teddlie, C. (2020) Foundations of Mixed Methods Research. 2nd edn. SAGE.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2836</Words>
  <Application>Microsoft Macintosh PowerPoint</Application>
  <PresentationFormat>Widescreen</PresentationFormat>
  <Paragraphs>172</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Cristian Dinicuta (2323940)</cp:lastModifiedBy>
  <cp:revision>2</cp:revision>
  <dcterms:created xsi:type="dcterms:W3CDTF">2013-01-27T09:14:16Z</dcterms:created>
  <dcterms:modified xsi:type="dcterms:W3CDTF">2026-06-21T09:47:48Z</dcterms:modified>
  <cp:category/>
</cp:coreProperties>
</file>