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4"/>
  </p:notesMasterIdLst>
  <p:sldIdLst>
    <p:sldId id="257" r:id="rId2"/>
    <p:sldId id="256" r:id="rId3"/>
    <p:sldId id="261" r:id="rId4"/>
    <p:sldId id="262" r:id="rId5"/>
    <p:sldId id="274" r:id="rId6"/>
    <p:sldId id="263" r:id="rId7"/>
    <p:sldId id="269" r:id="rId8"/>
    <p:sldId id="270" r:id="rId9"/>
    <p:sldId id="266" r:id="rId10"/>
    <p:sldId id="259" r:id="rId11"/>
    <p:sldId id="260" r:id="rId12"/>
    <p:sldId id="27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81988"/>
  </p:normalViewPr>
  <p:slideViewPr>
    <p:cSldViewPr snapToGrid="0" snapToObjects="1">
      <p:cViewPr varScale="1">
        <p:scale>
          <a:sx n="90" d="100"/>
          <a:sy n="90" d="100"/>
        </p:scale>
        <p:origin x="14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E08DF8-E4F9-0E46-A035-C1AF5FF473EB}" type="datetimeFigureOut">
              <a:rPr lang="en-US" smtClean="0"/>
              <a:t>3/13/18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CEC5B-0AA2-EB45-888B-00709724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710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Instead of considering editing from perspective of temporal narrative, of how it serves narration in a</a:t>
            </a:r>
            <a:r>
              <a:rPr lang="en-US" baseline="0" dirty="0" smtClean="0"/>
              <a:t> seamless way (master scene technique) or disrupts narration (by using discontinuity, 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CEC5B-0AA2-EB45-888B-007097242EF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963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Georges </a:t>
            </a:r>
            <a:r>
              <a:rPr lang="en-US" dirty="0" err="1" smtClean="0"/>
              <a:t>Melies</a:t>
            </a:r>
            <a:r>
              <a:rPr lang="en-US" dirty="0" smtClean="0"/>
              <a:t> versus </a:t>
            </a:r>
            <a:r>
              <a:rPr lang="en-US" dirty="0" err="1" smtClean="0"/>
              <a:t>Auguste</a:t>
            </a:r>
            <a:r>
              <a:rPr lang="en-US" baseline="0" dirty="0" smtClean="0"/>
              <a:t> &amp; </a:t>
            </a:r>
            <a:r>
              <a:rPr lang="en-US" dirty="0" smtClean="0"/>
              <a:t>Louis </a:t>
            </a:r>
            <a:r>
              <a:rPr lang="en-US" dirty="0" err="1" smtClean="0"/>
              <a:t>Lumieres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Melies</a:t>
            </a:r>
            <a:r>
              <a:rPr lang="en-US" dirty="0" smtClean="0"/>
              <a:t> (4-44</a:t>
            </a:r>
            <a:r>
              <a:rPr lang="en-US" baseline="0" dirty="0" smtClean="0"/>
              <a:t> to 7-00)</a:t>
            </a:r>
            <a:endParaRPr lang="en-US" dirty="0" smtClean="0"/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=_</a:t>
            </a:r>
            <a:r>
              <a:rPr lang="en-US" dirty="0" err="1" smtClean="0"/>
              <a:t>FrdVdKlxUk</a:t>
            </a:r>
            <a:endParaRPr lang="en-US" dirty="0" smtClean="0"/>
          </a:p>
          <a:p>
            <a:r>
              <a:rPr lang="en-US" dirty="0" err="1" smtClean="0"/>
              <a:t>Lumieres</a:t>
            </a:r>
            <a:r>
              <a:rPr lang="en-US" dirty="0" smtClean="0"/>
              <a:t> (from 1-26) </a:t>
            </a:r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=qvgPEiw_q04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CEC5B-0AA2-EB45-888B-007097242EF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895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Hunger</a:t>
            </a:r>
            <a:r>
              <a:rPr lang="en-US" baseline="0" dirty="0" smtClean="0"/>
              <a:t>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=Bq0SETWIO8U</a:t>
            </a:r>
          </a:p>
          <a:p>
            <a:r>
              <a:rPr lang="en-US" dirty="0" smtClean="0"/>
              <a:t>Bronson</a:t>
            </a:r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=IZnd_uqbO7M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CEC5B-0AA2-EB45-888B-007097242EF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592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Jeanne </a:t>
            </a:r>
            <a:r>
              <a:rPr lang="en-US" dirty="0" err="1" smtClean="0"/>
              <a:t>Dielman</a:t>
            </a: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=5C5Az-239uM</a:t>
            </a:r>
          </a:p>
          <a:p>
            <a:endParaRPr lang="en-US" dirty="0" smtClean="0"/>
          </a:p>
          <a:p>
            <a:r>
              <a:rPr lang="en-US" dirty="0" smtClean="0"/>
              <a:t>Personal Velocity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CEC5B-0AA2-EB45-888B-007097242EF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385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Bookie</a:t>
            </a:r>
          </a:p>
          <a:p>
            <a:r>
              <a:rPr lang="en-US" dirty="0" smtClean="0"/>
              <a:t>Chapter 12</a:t>
            </a:r>
          </a:p>
          <a:p>
            <a:endParaRPr lang="en-US" dirty="0" smtClean="0"/>
          </a:p>
          <a:p>
            <a:r>
              <a:rPr lang="en-US" dirty="0" smtClean="0"/>
              <a:t>Gangster</a:t>
            </a:r>
            <a:r>
              <a:rPr lang="en-US" baseline="0" dirty="0" smtClean="0"/>
              <a:t> No 1</a:t>
            </a:r>
          </a:p>
          <a:p>
            <a:r>
              <a:rPr lang="en-US" baseline="0" dirty="0" smtClean="0"/>
              <a:t>Chapter 10 (from 57-00)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CEC5B-0AA2-EB45-888B-007097242EF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5845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Jake</a:t>
            </a:r>
            <a:r>
              <a:rPr lang="en-US" baseline="0" dirty="0" smtClean="0"/>
              <a:t> versus wife &amp; brother</a:t>
            </a:r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=NOXp0ABEFC4</a:t>
            </a:r>
          </a:p>
          <a:p>
            <a:r>
              <a:rPr lang="en-US" dirty="0" err="1" smtClean="0"/>
              <a:t>LaMotta</a:t>
            </a:r>
            <a:r>
              <a:rPr lang="en-US" dirty="0" smtClean="0"/>
              <a:t> versus Leonard</a:t>
            </a:r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=t34MZ-Zub9c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CEC5B-0AA2-EB45-888B-007097242EF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416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Bird scene</a:t>
            </a:r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=I9mJ2oBONug</a:t>
            </a:r>
          </a:p>
          <a:p>
            <a:r>
              <a:rPr lang="en-US" dirty="0" smtClean="0"/>
              <a:t>Shower scene</a:t>
            </a:r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=0WtDmbr9xyY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CEC5B-0AA2-EB45-888B-007097242EF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5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BD52-EB2A-AF48-94C1-32C3DDFE1C3E}" type="datetimeFigureOut">
              <a:rPr lang="en-US" smtClean="0"/>
              <a:t>3/13/18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F83E9-F799-4F4E-97F2-B160E04B8B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BD52-EB2A-AF48-94C1-32C3DDFE1C3E}" type="datetimeFigureOut">
              <a:rPr lang="en-US" smtClean="0"/>
              <a:t>3/13/18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F83E9-F799-4F4E-97F2-B160E04B8B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BD52-EB2A-AF48-94C1-32C3DDFE1C3E}" type="datetimeFigureOut">
              <a:rPr lang="en-US" smtClean="0"/>
              <a:t>3/13/18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F83E9-F799-4F4E-97F2-B160E04B8B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BD52-EB2A-AF48-94C1-32C3DDFE1C3E}" type="datetimeFigureOut">
              <a:rPr lang="en-US" smtClean="0"/>
              <a:t>3/13/18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F83E9-F799-4F4E-97F2-B160E04B8B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BD52-EB2A-AF48-94C1-32C3DDFE1C3E}" type="datetimeFigureOut">
              <a:rPr lang="en-US" smtClean="0"/>
              <a:t>3/13/18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F83E9-F799-4F4E-97F2-B160E04B8B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BD52-EB2A-AF48-94C1-32C3DDFE1C3E}" type="datetimeFigureOut">
              <a:rPr lang="en-US" smtClean="0"/>
              <a:t>3/13/18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F83E9-F799-4F4E-97F2-B160E04B8B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BD52-EB2A-AF48-94C1-32C3DDFE1C3E}" type="datetimeFigureOut">
              <a:rPr lang="en-US" smtClean="0"/>
              <a:t>3/13/18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F83E9-F799-4F4E-97F2-B160E04B8B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BD52-EB2A-AF48-94C1-32C3DDFE1C3E}" type="datetimeFigureOut">
              <a:rPr lang="en-US" smtClean="0"/>
              <a:t>3/13/18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F83E9-F799-4F4E-97F2-B160E04B8B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BD52-EB2A-AF48-94C1-32C3DDFE1C3E}" type="datetimeFigureOut">
              <a:rPr lang="en-US" smtClean="0"/>
              <a:t>3/13/18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F83E9-F799-4F4E-97F2-B160E04B8B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BD52-EB2A-AF48-94C1-32C3DDFE1C3E}" type="datetimeFigureOut">
              <a:rPr lang="en-US" smtClean="0"/>
              <a:t>3/13/18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F83E9-F799-4F4E-97F2-B160E04B8B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BD52-EB2A-AF48-94C1-32C3DDFE1C3E}" type="datetimeFigureOut">
              <a:rPr lang="en-US" smtClean="0"/>
              <a:t>3/13/18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F83E9-F799-4F4E-97F2-B160E04B8B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ABD52-EB2A-AF48-94C1-32C3DDFE1C3E}" type="datetimeFigureOut">
              <a:rPr lang="en-US" smtClean="0"/>
              <a:t>3/13/18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2F83E9-F799-4F4E-97F2-B160E04B8B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7526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8.jp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4" Type="http://schemas.openxmlformats.org/officeDocument/2006/relationships/image" Target="../media/image12.jp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M4X01656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Post Production </a:t>
            </a:r>
            <a:r>
              <a:rPr lang="en-US" dirty="0" smtClean="0"/>
              <a:t>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282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Expressionism versus Realism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 we have far looked at:</a:t>
            </a:r>
          </a:p>
          <a:p>
            <a:pPr lvl="1"/>
            <a:r>
              <a:rPr lang="en-US" dirty="0"/>
              <a:t>Continuity Editing and Master Scene Technique</a:t>
            </a:r>
          </a:p>
          <a:p>
            <a:pPr lvl="1"/>
            <a:r>
              <a:rPr lang="en-US" dirty="0"/>
              <a:t>Discontinuity in editing </a:t>
            </a:r>
            <a:r>
              <a:rPr lang="mr-IN" dirty="0"/>
              <a:t>–</a:t>
            </a:r>
            <a:r>
              <a:rPr lang="en-US" dirty="0"/>
              <a:t> Soviet montage, visual dissociation, elliptical montage, parallel action</a:t>
            </a:r>
          </a:p>
          <a:p>
            <a:r>
              <a:rPr lang="en-US" dirty="0" smtClean="0"/>
              <a:t>Editing is not a binary choice between approaches</a:t>
            </a:r>
          </a:p>
        </p:txBody>
      </p:sp>
    </p:spTree>
    <p:extLst>
      <p:ext uri="{BB962C8B-B14F-4D97-AF65-F5344CB8AC3E}">
        <p14:creationId xmlns:p14="http://schemas.microsoft.com/office/powerpoint/2010/main" val="774851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Expressionism versus Realism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Editing not simply about seamless or disruptive process</a:t>
            </a:r>
          </a:p>
          <a:p>
            <a:r>
              <a:rPr lang="en-US" dirty="0" smtClean="0"/>
              <a:t>Can also consider editing as on a continuum of expressionism/realism</a:t>
            </a:r>
          </a:p>
          <a:p>
            <a:r>
              <a:rPr lang="en-US" dirty="0" smtClean="0"/>
              <a:t>Purpose in editing not limited to ideas of narration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580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is realism?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realism</a:t>
            </a:r>
            <a:r>
              <a:rPr lang="en-US" dirty="0" smtClean="0"/>
              <a:t>?</a:t>
            </a:r>
          </a:p>
          <a:p>
            <a:r>
              <a:rPr lang="en-US" dirty="0"/>
              <a:t>What is expressionism?</a:t>
            </a:r>
          </a:p>
        </p:txBody>
      </p:sp>
    </p:spTree>
    <p:extLst>
      <p:ext uri="{BB962C8B-B14F-4D97-AF65-F5344CB8AC3E}">
        <p14:creationId xmlns:p14="http://schemas.microsoft.com/office/powerpoint/2010/main" val="1308098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Expressionism versus Realism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what extent does expressionism/realism affect the following:</a:t>
            </a:r>
          </a:p>
          <a:p>
            <a:pPr lvl="1"/>
            <a:r>
              <a:rPr lang="en-GB" dirty="0" smtClean="0"/>
              <a:t>Length of shots</a:t>
            </a:r>
          </a:p>
          <a:p>
            <a:pPr lvl="1"/>
            <a:r>
              <a:rPr lang="en-GB" dirty="0" smtClean="0"/>
              <a:t>Seamlessness of cuts</a:t>
            </a:r>
          </a:p>
          <a:p>
            <a:pPr lvl="1"/>
            <a:r>
              <a:rPr lang="en-GB" dirty="0" smtClean="0"/>
              <a:t>Diegetic sound</a:t>
            </a:r>
          </a:p>
          <a:p>
            <a:pPr lvl="1"/>
            <a:r>
              <a:rPr lang="en-GB" dirty="0" smtClean="0"/>
              <a:t>Non-diegetic sound</a:t>
            </a:r>
          </a:p>
          <a:p>
            <a:pPr lvl="1"/>
            <a:r>
              <a:rPr lang="en-GB" dirty="0" smtClean="0"/>
              <a:t>Use of continuity and/or discontinuity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831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Expressionism versus Realism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Sortie </a:t>
            </a:r>
            <a:r>
              <a:rPr lang="en-US" dirty="0" err="1" smtClean="0"/>
              <a:t>d’usine</a:t>
            </a:r>
            <a:r>
              <a:rPr lang="en-US" dirty="0" smtClean="0"/>
              <a:t> (1895)</a:t>
            </a:r>
            <a:endParaRPr lang="en-US" dirty="0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3057922"/>
            <a:ext cx="5157787" cy="2578893"/>
          </a:xfrm>
        </p:spPr>
      </p:pic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La Voyage </a:t>
            </a:r>
            <a:r>
              <a:rPr lang="en-US" dirty="0" err="1" smtClean="0"/>
              <a:t>dans</a:t>
            </a:r>
            <a:r>
              <a:rPr lang="en-US" dirty="0" smtClean="0"/>
              <a:t> la lune (1902)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828" y="2505075"/>
            <a:ext cx="4069932" cy="3684588"/>
          </a:xfrm>
        </p:spPr>
      </p:pic>
    </p:spTree>
    <p:extLst>
      <p:ext uri="{BB962C8B-B14F-4D97-AF65-F5344CB8AC3E}">
        <p14:creationId xmlns:p14="http://schemas.microsoft.com/office/powerpoint/2010/main" val="467209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Expressionism versus Realism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/>
              <a:t>Hunger (2007)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3277128"/>
            <a:ext cx="5157787" cy="2140481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/>
              <a:t>Bronson (2009)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402" y="2505075"/>
            <a:ext cx="4912784" cy="3684588"/>
          </a:xfrm>
        </p:spPr>
      </p:pic>
    </p:spTree>
    <p:extLst>
      <p:ext uri="{BB962C8B-B14F-4D97-AF65-F5344CB8AC3E}">
        <p14:creationId xmlns:p14="http://schemas.microsoft.com/office/powerpoint/2010/main" val="927428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Expressionism versus Realism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/>
              <a:t>Jeanne </a:t>
            </a:r>
            <a:r>
              <a:rPr lang="en-US" dirty="0" err="1"/>
              <a:t>Dielman</a:t>
            </a:r>
            <a:r>
              <a:rPr lang="en-US" dirty="0"/>
              <a:t>, 23 Quai Du Commerce, 1080 </a:t>
            </a:r>
            <a:r>
              <a:rPr lang="en-US" dirty="0" err="1"/>
              <a:t>Bruxelles</a:t>
            </a:r>
            <a:r>
              <a:rPr lang="en-US" dirty="0"/>
              <a:t> (1975)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793924"/>
            <a:ext cx="5157787" cy="3106890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US" dirty="0"/>
              <a:t>Personal </a:t>
            </a:r>
            <a:r>
              <a:rPr lang="en-US" dirty="0" smtClean="0"/>
              <a:t>Velocity</a:t>
            </a:r>
          </a:p>
          <a:p>
            <a:pPr algn="ctr"/>
            <a:r>
              <a:rPr lang="en-US" dirty="0" smtClean="0"/>
              <a:t> </a:t>
            </a:r>
            <a:r>
              <a:rPr lang="en-US" dirty="0"/>
              <a:t>(2002)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513096"/>
            <a:ext cx="5183188" cy="3668545"/>
          </a:xfrm>
        </p:spPr>
      </p:pic>
    </p:spTree>
    <p:extLst>
      <p:ext uri="{BB962C8B-B14F-4D97-AF65-F5344CB8AC3E}">
        <p14:creationId xmlns:p14="http://schemas.microsoft.com/office/powerpoint/2010/main" val="1647877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Expressionism versus Realism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Killing Of A Chinese Bookie (1975)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747581"/>
            <a:ext cx="5157787" cy="3199576"/>
          </a:xfrm>
        </p:spPr>
      </p:pic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Gangster No 1 (2000)</a:t>
            </a:r>
            <a:endParaRPr lang="en-US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794" y="3166269"/>
            <a:ext cx="4064000" cy="2362200"/>
          </a:xfrm>
        </p:spPr>
      </p:pic>
    </p:spTree>
    <p:extLst>
      <p:ext uri="{BB962C8B-B14F-4D97-AF65-F5344CB8AC3E}">
        <p14:creationId xmlns:p14="http://schemas.microsoft.com/office/powerpoint/2010/main" val="538723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Raging Bull (1980)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606460"/>
            <a:ext cx="5181600" cy="2789667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294575"/>
            <a:ext cx="5181600" cy="3413438"/>
          </a:xfrm>
        </p:spPr>
      </p:pic>
    </p:spTree>
    <p:extLst>
      <p:ext uri="{BB962C8B-B14F-4D97-AF65-F5344CB8AC3E}">
        <p14:creationId xmlns:p14="http://schemas.microsoft.com/office/powerpoint/2010/main" val="12375429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Psycho (1960)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544844"/>
            <a:ext cx="5181600" cy="2912899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646653"/>
            <a:ext cx="5181600" cy="2709281"/>
          </a:xfrm>
        </p:spPr>
      </p:pic>
    </p:spTree>
    <p:extLst>
      <p:ext uri="{BB962C8B-B14F-4D97-AF65-F5344CB8AC3E}">
        <p14:creationId xmlns:p14="http://schemas.microsoft.com/office/powerpoint/2010/main" val="210059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Analysing</a:t>
            </a:r>
            <a:r>
              <a:rPr lang="en-US" dirty="0" smtClean="0"/>
              <a:t> </a:t>
            </a:r>
            <a:r>
              <a:rPr lang="en-US" dirty="0" smtClean="0"/>
              <a:t>expression and realism in editing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Select a scene that </a:t>
            </a:r>
            <a:r>
              <a:rPr lang="en-US" dirty="0" smtClean="0"/>
              <a:t>uses expression/realism or two scenes that contrast </a:t>
            </a:r>
            <a:endParaRPr lang="en-US" dirty="0" smtClean="0"/>
          </a:p>
          <a:p>
            <a:r>
              <a:rPr lang="en-US" dirty="0" err="1" smtClean="0"/>
              <a:t>Screencap</a:t>
            </a:r>
            <a:r>
              <a:rPr lang="en-US" dirty="0" smtClean="0"/>
              <a:t> </a:t>
            </a:r>
            <a:r>
              <a:rPr lang="en-US" dirty="0"/>
              <a:t>each shot and note its duration</a:t>
            </a:r>
          </a:p>
          <a:p>
            <a:r>
              <a:rPr lang="en-US" dirty="0"/>
              <a:t>Use standard conventions for naming shots</a:t>
            </a:r>
          </a:p>
          <a:p>
            <a:r>
              <a:rPr lang="en-US" dirty="0" err="1"/>
              <a:t>Analyse</a:t>
            </a:r>
            <a:r>
              <a:rPr lang="en-US" dirty="0"/>
              <a:t> why you </a:t>
            </a:r>
            <a:r>
              <a:rPr lang="en-US" dirty="0" smtClean="0"/>
              <a:t>think certain shots are used for certain moments</a:t>
            </a:r>
            <a:endParaRPr lang="en-US" dirty="0"/>
          </a:p>
          <a:p>
            <a:r>
              <a:rPr lang="en-US" dirty="0" err="1"/>
              <a:t>Analyse</a:t>
            </a:r>
            <a:r>
              <a:rPr lang="en-US" dirty="0"/>
              <a:t> where key cuts are </a:t>
            </a:r>
            <a:r>
              <a:rPr lang="en-US" dirty="0" smtClean="0"/>
              <a:t>made</a:t>
            </a:r>
          </a:p>
          <a:p>
            <a:r>
              <a:rPr lang="en-US" dirty="0" err="1" smtClean="0"/>
              <a:t>Analyse</a:t>
            </a:r>
            <a:r>
              <a:rPr lang="en-US" dirty="0" smtClean="0"/>
              <a:t> use of diegetic/non-diegetic sound</a:t>
            </a:r>
            <a:endParaRPr lang="en-US" dirty="0"/>
          </a:p>
          <a:p>
            <a:r>
              <a:rPr lang="en-US" dirty="0" smtClean="0"/>
              <a:t>Assemble </a:t>
            </a:r>
            <a:r>
              <a:rPr lang="en-US" dirty="0"/>
              <a:t>a short 1-2 minute video of </a:t>
            </a:r>
            <a:r>
              <a:rPr lang="en-US" dirty="0" err="1"/>
              <a:t>screencaps</a:t>
            </a:r>
            <a:r>
              <a:rPr lang="en-US" dirty="0"/>
              <a:t>, narration and annotation</a:t>
            </a:r>
          </a:p>
          <a:p>
            <a:r>
              <a:rPr lang="en-US" dirty="0"/>
              <a:t>Upload video and link via </a:t>
            </a:r>
            <a:r>
              <a:rPr lang="en-US" dirty="0" err="1"/>
              <a:t>Trello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3846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637</TotalTime>
  <Words>374</Words>
  <Application>Microsoft Macintosh PowerPoint</Application>
  <PresentationFormat>Widescreen</PresentationFormat>
  <Paragraphs>80</Paragraphs>
  <Slides>12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Calibri</vt:lpstr>
      <vt:lpstr>Calibri Light</vt:lpstr>
      <vt:lpstr>Mangal</vt:lpstr>
      <vt:lpstr>Arial</vt:lpstr>
      <vt:lpstr>Office Theme</vt:lpstr>
      <vt:lpstr>M4X01656</vt:lpstr>
      <vt:lpstr>Expressionism versus Realism</vt:lpstr>
      <vt:lpstr>Expressionism versus Realism</vt:lpstr>
      <vt:lpstr>What is realism?</vt:lpstr>
      <vt:lpstr>Expressionism versus Realism</vt:lpstr>
      <vt:lpstr>Expressionism versus Realism</vt:lpstr>
      <vt:lpstr>Expressionism versus Realism</vt:lpstr>
      <vt:lpstr>Expressionism versus Realism</vt:lpstr>
      <vt:lpstr>Expressionism versus Realism</vt:lpstr>
      <vt:lpstr>Raging Bull (1980)</vt:lpstr>
      <vt:lpstr>Psycho (1960)</vt:lpstr>
      <vt:lpstr>Analysing expression and realism in editing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M4X01656</dc:title>
  <dc:creator>Christopher Buxton</dc:creator>
  <cp:lastModifiedBy>Christopher Buxton</cp:lastModifiedBy>
  <cp:revision>30</cp:revision>
  <dcterms:created xsi:type="dcterms:W3CDTF">2018-03-13T21:35:50Z</dcterms:created>
  <dcterms:modified xsi:type="dcterms:W3CDTF">2018-03-14T08:13:46Z</dcterms:modified>
</cp:coreProperties>
</file>