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7" r:id="rId1"/>
  </p:sldMasterIdLst>
  <p:notesMasterIdLst>
    <p:notesMasterId r:id="rId17"/>
  </p:notesMasterIdLst>
  <p:sldIdLst>
    <p:sldId id="256" r:id="rId2"/>
    <p:sldId id="257" r:id="rId3"/>
    <p:sldId id="258" r:id="rId4"/>
    <p:sldId id="259" r:id="rId5"/>
    <p:sldId id="261" r:id="rId6"/>
    <p:sldId id="263" r:id="rId7"/>
    <p:sldId id="265" r:id="rId8"/>
    <p:sldId id="267" r:id="rId9"/>
    <p:sldId id="269" r:id="rId10"/>
    <p:sldId id="271" r:id="rId11"/>
    <p:sldId id="273" r:id="rId12"/>
    <p:sldId id="275" r:id="rId13"/>
    <p:sldId id="260" r:id="rId14"/>
    <p:sldId id="262" r:id="rId15"/>
    <p:sldId id="27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77"/>
  </p:normalViewPr>
  <p:slideViewPr>
    <p:cSldViewPr snapToGrid="0">
      <p:cViewPr varScale="1">
        <p:scale>
          <a:sx n="87" d="100"/>
          <a:sy n="87" d="100"/>
        </p:scale>
        <p:origin x="100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2549529-3DB7-46C4-9A09-6C295BE0AF2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8927788-0F47-4134-A22D-5C0B50D36577}">
      <dgm:prSet/>
      <dgm:spPr/>
      <dgm:t>
        <a:bodyPr/>
        <a:lstStyle/>
        <a:p>
          <a:r>
            <a:rPr lang="en-US"/>
            <a:t>Staff handle sensitive personal data: addresses, medical records, care plans.</a:t>
          </a:r>
        </a:p>
      </dgm:t>
    </dgm:pt>
    <dgm:pt modelId="{792B9031-6DDB-4BA1-9507-90A559BFB7E5}" type="parTrans" cxnId="{4DA30977-CA81-4D75-8EB2-B4398A94B8E5}">
      <dgm:prSet/>
      <dgm:spPr/>
      <dgm:t>
        <a:bodyPr/>
        <a:lstStyle/>
        <a:p>
          <a:endParaRPr lang="en-US"/>
        </a:p>
      </dgm:t>
    </dgm:pt>
    <dgm:pt modelId="{27508897-450A-416D-96CA-E3FDBDC22FC6}" type="sibTrans" cxnId="{4DA30977-CA81-4D75-8EB2-B4398A94B8E5}">
      <dgm:prSet/>
      <dgm:spPr/>
      <dgm:t>
        <a:bodyPr/>
        <a:lstStyle/>
        <a:p>
          <a:endParaRPr lang="en-US"/>
        </a:p>
      </dgm:t>
    </dgm:pt>
    <dgm:pt modelId="{758143C1-387A-4863-A47F-B2B8C93FEA3F}">
      <dgm:prSet/>
      <dgm:spPr/>
      <dgm:t>
        <a:bodyPr/>
        <a:lstStyle/>
        <a:p>
          <a:r>
            <a:rPr lang="en-US" dirty="0"/>
            <a:t>Visiting carers work remotely; data moves between home, community, and office.</a:t>
          </a:r>
        </a:p>
      </dgm:t>
    </dgm:pt>
    <dgm:pt modelId="{DE4A85F3-BC05-4855-839C-8A0844E6CBCD}" type="parTrans" cxnId="{1550887E-5EB1-44A7-8198-7A683582C977}">
      <dgm:prSet/>
      <dgm:spPr/>
      <dgm:t>
        <a:bodyPr/>
        <a:lstStyle/>
        <a:p>
          <a:endParaRPr lang="en-US"/>
        </a:p>
      </dgm:t>
    </dgm:pt>
    <dgm:pt modelId="{79EA2321-7A52-4D96-80E3-EA8466080DA5}" type="sibTrans" cxnId="{1550887E-5EB1-44A7-8198-7A683582C977}">
      <dgm:prSet/>
      <dgm:spPr/>
      <dgm:t>
        <a:bodyPr/>
        <a:lstStyle/>
        <a:p>
          <a:endParaRPr lang="en-US"/>
        </a:p>
      </dgm:t>
    </dgm:pt>
    <dgm:pt modelId="{59B21B30-0B89-45DD-BB79-3DCBF5C3CC75}">
      <dgm:prSet/>
      <dgm:spPr/>
      <dgm:t>
        <a:bodyPr/>
        <a:lstStyle/>
        <a:p>
          <a:r>
            <a:rPr lang="en-US"/>
            <a:t>MS 365 improves efficiency but adds new cyber risks (phishing, weak access control).</a:t>
          </a:r>
        </a:p>
      </dgm:t>
    </dgm:pt>
    <dgm:pt modelId="{96BCB72F-1264-43FA-9EB2-A91DC0701595}" type="parTrans" cxnId="{8DC98BF2-F028-4A20-81B2-4C75C6241867}">
      <dgm:prSet/>
      <dgm:spPr/>
      <dgm:t>
        <a:bodyPr/>
        <a:lstStyle/>
        <a:p>
          <a:endParaRPr lang="en-US"/>
        </a:p>
      </dgm:t>
    </dgm:pt>
    <dgm:pt modelId="{263168F5-74C1-4B8D-84D5-CD30338E9DAE}" type="sibTrans" cxnId="{8DC98BF2-F028-4A20-81B2-4C75C6241867}">
      <dgm:prSet/>
      <dgm:spPr/>
      <dgm:t>
        <a:bodyPr/>
        <a:lstStyle/>
        <a:p>
          <a:endParaRPr lang="en-US"/>
        </a:p>
      </dgm:t>
    </dgm:pt>
    <dgm:pt modelId="{635B1CBB-490C-42B9-880F-7188FA6B584B}">
      <dgm:prSet/>
      <dgm:spPr/>
      <dgm:t>
        <a:bodyPr/>
        <a:lstStyle/>
        <a:p>
          <a:r>
            <a:rPr lang="en-US" b="1"/>
            <a:t>Aim:</a:t>
          </a:r>
          <a:r>
            <a:rPr lang="en-US"/>
            <a:t> A practical 4‑point action plan to protect patients, meet legal duties, and build staff confidence.</a:t>
          </a:r>
        </a:p>
      </dgm:t>
    </dgm:pt>
    <dgm:pt modelId="{7E85F034-07C2-4FAA-B47C-B4A1CB56DA5B}" type="parTrans" cxnId="{D36A70DF-C8B8-4DC6-B4F8-4223CAB024F9}">
      <dgm:prSet/>
      <dgm:spPr/>
      <dgm:t>
        <a:bodyPr/>
        <a:lstStyle/>
        <a:p>
          <a:endParaRPr lang="en-US"/>
        </a:p>
      </dgm:t>
    </dgm:pt>
    <dgm:pt modelId="{01BDE909-5315-4535-9009-90B6022A6AE5}" type="sibTrans" cxnId="{D36A70DF-C8B8-4DC6-B4F8-4223CAB024F9}">
      <dgm:prSet/>
      <dgm:spPr/>
      <dgm:t>
        <a:bodyPr/>
        <a:lstStyle/>
        <a:p>
          <a:endParaRPr lang="en-US"/>
        </a:p>
      </dgm:t>
    </dgm:pt>
    <dgm:pt modelId="{91F81E44-107F-4F8F-B8C1-D0442D748904}" type="pres">
      <dgm:prSet presAssocID="{B2549529-3DB7-46C4-9A09-6C295BE0AF21}" presName="root" presStyleCnt="0">
        <dgm:presLayoutVars>
          <dgm:dir/>
          <dgm:resizeHandles val="exact"/>
        </dgm:presLayoutVars>
      </dgm:prSet>
      <dgm:spPr/>
    </dgm:pt>
    <dgm:pt modelId="{A67B2C85-E260-4341-9C01-CE1C30B09B06}" type="pres">
      <dgm:prSet presAssocID="{28927788-0F47-4134-A22D-5C0B50D36577}" presName="compNode" presStyleCnt="0"/>
      <dgm:spPr/>
    </dgm:pt>
    <dgm:pt modelId="{9C5F8CE7-CC16-40DC-A967-753ED2E85783}" type="pres">
      <dgm:prSet presAssocID="{28927788-0F47-4134-A22D-5C0B50D36577}" presName="bgRect" presStyleLbl="bgShp" presStyleIdx="0" presStyleCnt="4"/>
      <dgm:spPr/>
    </dgm:pt>
    <dgm:pt modelId="{1784113F-40B1-43E1-8398-F28D67DD2A85}" type="pres">
      <dgm:prSet presAssocID="{28927788-0F47-4134-A22D-5C0B50D365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rver"/>
        </a:ext>
      </dgm:extLst>
    </dgm:pt>
    <dgm:pt modelId="{A1B07239-018D-4774-8B47-50D42047634F}" type="pres">
      <dgm:prSet presAssocID="{28927788-0F47-4134-A22D-5C0B50D36577}" presName="spaceRect" presStyleCnt="0"/>
      <dgm:spPr/>
    </dgm:pt>
    <dgm:pt modelId="{43697B84-0DDD-496C-92AF-23C4A500C19F}" type="pres">
      <dgm:prSet presAssocID="{28927788-0F47-4134-A22D-5C0B50D36577}" presName="parTx" presStyleLbl="revTx" presStyleIdx="0" presStyleCnt="4">
        <dgm:presLayoutVars>
          <dgm:chMax val="0"/>
          <dgm:chPref val="0"/>
        </dgm:presLayoutVars>
      </dgm:prSet>
      <dgm:spPr/>
    </dgm:pt>
    <dgm:pt modelId="{96B46D2E-AF24-449C-B9BC-F7E299C7B7BB}" type="pres">
      <dgm:prSet presAssocID="{27508897-450A-416D-96CA-E3FDBDC22FC6}" presName="sibTrans" presStyleCnt="0"/>
      <dgm:spPr/>
    </dgm:pt>
    <dgm:pt modelId="{21976F16-D81E-4388-8729-2CC713A1BFC0}" type="pres">
      <dgm:prSet presAssocID="{758143C1-387A-4863-A47F-B2B8C93FEA3F}" presName="compNode" presStyleCnt="0"/>
      <dgm:spPr/>
    </dgm:pt>
    <dgm:pt modelId="{A6C7C7FA-B29B-4578-B3F8-7254AC86C619}" type="pres">
      <dgm:prSet presAssocID="{758143C1-387A-4863-A47F-B2B8C93FEA3F}" presName="bgRect" presStyleLbl="bgShp" presStyleIdx="1" presStyleCnt="4"/>
      <dgm:spPr/>
    </dgm:pt>
    <dgm:pt modelId="{284A21AF-F8AC-4675-A3B1-A19F7BD015FE}" type="pres">
      <dgm:prSet presAssocID="{758143C1-387A-4863-A47F-B2B8C93FEA3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mote control"/>
        </a:ext>
      </dgm:extLst>
    </dgm:pt>
    <dgm:pt modelId="{57B83E05-1AAA-4962-955A-83657CB7BD08}" type="pres">
      <dgm:prSet presAssocID="{758143C1-387A-4863-A47F-B2B8C93FEA3F}" presName="spaceRect" presStyleCnt="0"/>
      <dgm:spPr/>
    </dgm:pt>
    <dgm:pt modelId="{A9FC703E-4632-4F7E-9448-5C4EF2966420}" type="pres">
      <dgm:prSet presAssocID="{758143C1-387A-4863-A47F-B2B8C93FEA3F}" presName="parTx" presStyleLbl="revTx" presStyleIdx="1" presStyleCnt="4">
        <dgm:presLayoutVars>
          <dgm:chMax val="0"/>
          <dgm:chPref val="0"/>
        </dgm:presLayoutVars>
      </dgm:prSet>
      <dgm:spPr/>
    </dgm:pt>
    <dgm:pt modelId="{ABC6FF2E-D1D9-4F3A-855E-1CCD463014EE}" type="pres">
      <dgm:prSet presAssocID="{79EA2321-7A52-4D96-80E3-EA8466080DA5}" presName="sibTrans" presStyleCnt="0"/>
      <dgm:spPr/>
    </dgm:pt>
    <dgm:pt modelId="{FCE7BDFC-F115-4A5C-8B54-5BFB9B616A70}" type="pres">
      <dgm:prSet presAssocID="{59B21B30-0B89-45DD-BB79-3DCBF5C3CC75}" presName="compNode" presStyleCnt="0"/>
      <dgm:spPr/>
    </dgm:pt>
    <dgm:pt modelId="{EE7478A0-670C-4502-95B0-946F30CA7A3E}" type="pres">
      <dgm:prSet presAssocID="{59B21B30-0B89-45DD-BB79-3DCBF5C3CC75}" presName="bgRect" presStyleLbl="bgShp" presStyleIdx="2" presStyleCnt="4"/>
      <dgm:spPr/>
    </dgm:pt>
    <dgm:pt modelId="{CB1E70EE-3EE3-4C79-956F-EF723CC21A9D}" type="pres">
      <dgm:prSet presAssocID="{59B21B30-0B89-45DD-BB79-3DCBF5C3CC7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729B5394-C969-4899-BDCB-5791BB832B6E}" type="pres">
      <dgm:prSet presAssocID="{59B21B30-0B89-45DD-BB79-3DCBF5C3CC75}" presName="spaceRect" presStyleCnt="0"/>
      <dgm:spPr/>
    </dgm:pt>
    <dgm:pt modelId="{5BDA215F-366C-4C21-B1B1-BF74948E9B75}" type="pres">
      <dgm:prSet presAssocID="{59B21B30-0B89-45DD-BB79-3DCBF5C3CC75}" presName="parTx" presStyleLbl="revTx" presStyleIdx="2" presStyleCnt="4">
        <dgm:presLayoutVars>
          <dgm:chMax val="0"/>
          <dgm:chPref val="0"/>
        </dgm:presLayoutVars>
      </dgm:prSet>
      <dgm:spPr/>
    </dgm:pt>
    <dgm:pt modelId="{DFD95F80-50A5-4927-9470-F817FA88F15A}" type="pres">
      <dgm:prSet presAssocID="{263168F5-74C1-4B8D-84D5-CD30338E9DAE}" presName="sibTrans" presStyleCnt="0"/>
      <dgm:spPr/>
    </dgm:pt>
    <dgm:pt modelId="{B7D9EE00-3464-47AE-8420-2F75E9DFF290}" type="pres">
      <dgm:prSet presAssocID="{635B1CBB-490C-42B9-880F-7188FA6B584B}" presName="compNode" presStyleCnt="0"/>
      <dgm:spPr/>
    </dgm:pt>
    <dgm:pt modelId="{00641111-8AD2-491D-9DA0-8E3E48A31F94}" type="pres">
      <dgm:prSet presAssocID="{635B1CBB-490C-42B9-880F-7188FA6B584B}" presName="bgRect" presStyleLbl="bgShp" presStyleIdx="3" presStyleCnt="4"/>
      <dgm:spPr/>
    </dgm:pt>
    <dgm:pt modelId="{62FD4025-1076-4033-920F-D9C62A72D9AB}" type="pres">
      <dgm:prSet presAssocID="{635B1CBB-490C-42B9-880F-7188FA6B58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nce"/>
        </a:ext>
      </dgm:extLst>
    </dgm:pt>
    <dgm:pt modelId="{03C3EE43-8F62-430A-8B03-BDBEFFF83697}" type="pres">
      <dgm:prSet presAssocID="{635B1CBB-490C-42B9-880F-7188FA6B584B}" presName="spaceRect" presStyleCnt="0"/>
      <dgm:spPr/>
    </dgm:pt>
    <dgm:pt modelId="{FB709EC2-31DD-4E0D-A55D-1BF5A2BDBD49}" type="pres">
      <dgm:prSet presAssocID="{635B1CBB-490C-42B9-880F-7188FA6B584B}" presName="parTx" presStyleLbl="revTx" presStyleIdx="3" presStyleCnt="4">
        <dgm:presLayoutVars>
          <dgm:chMax val="0"/>
          <dgm:chPref val="0"/>
        </dgm:presLayoutVars>
      </dgm:prSet>
      <dgm:spPr/>
    </dgm:pt>
  </dgm:ptLst>
  <dgm:cxnLst>
    <dgm:cxn modelId="{287F4B48-EFD4-4890-98F7-72FF3495AAB8}" type="presOf" srcId="{59B21B30-0B89-45DD-BB79-3DCBF5C3CC75}" destId="{5BDA215F-366C-4C21-B1B1-BF74948E9B75}" srcOrd="0" destOrd="0" presId="urn:microsoft.com/office/officeart/2018/2/layout/IconVerticalSolidList"/>
    <dgm:cxn modelId="{4DA30977-CA81-4D75-8EB2-B4398A94B8E5}" srcId="{B2549529-3DB7-46C4-9A09-6C295BE0AF21}" destId="{28927788-0F47-4134-A22D-5C0B50D36577}" srcOrd="0" destOrd="0" parTransId="{792B9031-6DDB-4BA1-9507-90A559BFB7E5}" sibTransId="{27508897-450A-416D-96CA-E3FDBDC22FC6}"/>
    <dgm:cxn modelId="{1550887E-5EB1-44A7-8198-7A683582C977}" srcId="{B2549529-3DB7-46C4-9A09-6C295BE0AF21}" destId="{758143C1-387A-4863-A47F-B2B8C93FEA3F}" srcOrd="1" destOrd="0" parTransId="{DE4A85F3-BC05-4855-839C-8A0844E6CBCD}" sibTransId="{79EA2321-7A52-4D96-80E3-EA8466080DA5}"/>
    <dgm:cxn modelId="{499686B6-1F92-4740-A177-7A78F91F28BF}" type="presOf" srcId="{B2549529-3DB7-46C4-9A09-6C295BE0AF21}" destId="{91F81E44-107F-4F8F-B8C1-D0442D748904}" srcOrd="0" destOrd="0" presId="urn:microsoft.com/office/officeart/2018/2/layout/IconVerticalSolidList"/>
    <dgm:cxn modelId="{3C5D46B9-43C8-4870-99B3-BB49DE326D17}" type="presOf" srcId="{758143C1-387A-4863-A47F-B2B8C93FEA3F}" destId="{A9FC703E-4632-4F7E-9448-5C4EF2966420}" srcOrd="0" destOrd="0" presId="urn:microsoft.com/office/officeart/2018/2/layout/IconVerticalSolidList"/>
    <dgm:cxn modelId="{0E9285BA-AAE3-4181-9D19-80B1BCD0796E}" type="presOf" srcId="{28927788-0F47-4134-A22D-5C0B50D36577}" destId="{43697B84-0DDD-496C-92AF-23C4A500C19F}" srcOrd="0" destOrd="0" presId="urn:microsoft.com/office/officeart/2018/2/layout/IconVerticalSolidList"/>
    <dgm:cxn modelId="{A6FBFAC5-2E6B-4AD1-9CBA-9974E994B619}" type="presOf" srcId="{635B1CBB-490C-42B9-880F-7188FA6B584B}" destId="{FB709EC2-31DD-4E0D-A55D-1BF5A2BDBD49}" srcOrd="0" destOrd="0" presId="urn:microsoft.com/office/officeart/2018/2/layout/IconVerticalSolidList"/>
    <dgm:cxn modelId="{D36A70DF-C8B8-4DC6-B4F8-4223CAB024F9}" srcId="{B2549529-3DB7-46C4-9A09-6C295BE0AF21}" destId="{635B1CBB-490C-42B9-880F-7188FA6B584B}" srcOrd="3" destOrd="0" parTransId="{7E85F034-07C2-4FAA-B47C-B4A1CB56DA5B}" sibTransId="{01BDE909-5315-4535-9009-90B6022A6AE5}"/>
    <dgm:cxn modelId="{8DC98BF2-F028-4A20-81B2-4C75C6241867}" srcId="{B2549529-3DB7-46C4-9A09-6C295BE0AF21}" destId="{59B21B30-0B89-45DD-BB79-3DCBF5C3CC75}" srcOrd="2" destOrd="0" parTransId="{96BCB72F-1264-43FA-9EB2-A91DC0701595}" sibTransId="{263168F5-74C1-4B8D-84D5-CD30338E9DAE}"/>
    <dgm:cxn modelId="{D2B9FB6E-B847-468A-B99E-FB20DCB78877}" type="presParOf" srcId="{91F81E44-107F-4F8F-B8C1-D0442D748904}" destId="{A67B2C85-E260-4341-9C01-CE1C30B09B06}" srcOrd="0" destOrd="0" presId="urn:microsoft.com/office/officeart/2018/2/layout/IconVerticalSolidList"/>
    <dgm:cxn modelId="{4434B3F3-A3D1-43BF-B233-B1F6F4D6411C}" type="presParOf" srcId="{A67B2C85-E260-4341-9C01-CE1C30B09B06}" destId="{9C5F8CE7-CC16-40DC-A967-753ED2E85783}" srcOrd="0" destOrd="0" presId="urn:microsoft.com/office/officeart/2018/2/layout/IconVerticalSolidList"/>
    <dgm:cxn modelId="{BADE2DC7-BE61-4169-AF52-F7D74433D7CF}" type="presParOf" srcId="{A67B2C85-E260-4341-9C01-CE1C30B09B06}" destId="{1784113F-40B1-43E1-8398-F28D67DD2A85}" srcOrd="1" destOrd="0" presId="urn:microsoft.com/office/officeart/2018/2/layout/IconVerticalSolidList"/>
    <dgm:cxn modelId="{F1269F4A-D4C0-46BE-BCE9-5A8D12CA6BC9}" type="presParOf" srcId="{A67B2C85-E260-4341-9C01-CE1C30B09B06}" destId="{A1B07239-018D-4774-8B47-50D42047634F}" srcOrd="2" destOrd="0" presId="urn:microsoft.com/office/officeart/2018/2/layout/IconVerticalSolidList"/>
    <dgm:cxn modelId="{9F3323A5-3EE2-4F48-A55A-C0171DA2DE47}" type="presParOf" srcId="{A67B2C85-E260-4341-9C01-CE1C30B09B06}" destId="{43697B84-0DDD-496C-92AF-23C4A500C19F}" srcOrd="3" destOrd="0" presId="urn:microsoft.com/office/officeart/2018/2/layout/IconVerticalSolidList"/>
    <dgm:cxn modelId="{AFF1AAA6-CFCE-4BF1-A687-E8EDD0AE23BF}" type="presParOf" srcId="{91F81E44-107F-4F8F-B8C1-D0442D748904}" destId="{96B46D2E-AF24-449C-B9BC-F7E299C7B7BB}" srcOrd="1" destOrd="0" presId="urn:microsoft.com/office/officeart/2018/2/layout/IconVerticalSolidList"/>
    <dgm:cxn modelId="{9C2ED970-8654-433C-BF4F-6073527D0812}" type="presParOf" srcId="{91F81E44-107F-4F8F-B8C1-D0442D748904}" destId="{21976F16-D81E-4388-8729-2CC713A1BFC0}" srcOrd="2" destOrd="0" presId="urn:microsoft.com/office/officeart/2018/2/layout/IconVerticalSolidList"/>
    <dgm:cxn modelId="{C234A896-C52A-4BFB-BCE7-1D56CE5E17D2}" type="presParOf" srcId="{21976F16-D81E-4388-8729-2CC713A1BFC0}" destId="{A6C7C7FA-B29B-4578-B3F8-7254AC86C619}" srcOrd="0" destOrd="0" presId="urn:microsoft.com/office/officeart/2018/2/layout/IconVerticalSolidList"/>
    <dgm:cxn modelId="{821129CE-1206-4427-B8F1-6620EDB9454F}" type="presParOf" srcId="{21976F16-D81E-4388-8729-2CC713A1BFC0}" destId="{284A21AF-F8AC-4675-A3B1-A19F7BD015FE}" srcOrd="1" destOrd="0" presId="urn:microsoft.com/office/officeart/2018/2/layout/IconVerticalSolidList"/>
    <dgm:cxn modelId="{1C179429-1AC7-48C4-A25A-E5E0E7EB5C5B}" type="presParOf" srcId="{21976F16-D81E-4388-8729-2CC713A1BFC0}" destId="{57B83E05-1AAA-4962-955A-83657CB7BD08}" srcOrd="2" destOrd="0" presId="urn:microsoft.com/office/officeart/2018/2/layout/IconVerticalSolidList"/>
    <dgm:cxn modelId="{CFE23CB3-1FD6-48D4-8A6A-4F75A3A93523}" type="presParOf" srcId="{21976F16-D81E-4388-8729-2CC713A1BFC0}" destId="{A9FC703E-4632-4F7E-9448-5C4EF2966420}" srcOrd="3" destOrd="0" presId="urn:microsoft.com/office/officeart/2018/2/layout/IconVerticalSolidList"/>
    <dgm:cxn modelId="{88F117F1-4687-443B-BE22-70C41F8FD01D}" type="presParOf" srcId="{91F81E44-107F-4F8F-B8C1-D0442D748904}" destId="{ABC6FF2E-D1D9-4F3A-855E-1CCD463014EE}" srcOrd="3" destOrd="0" presId="urn:microsoft.com/office/officeart/2018/2/layout/IconVerticalSolidList"/>
    <dgm:cxn modelId="{D976AF02-5367-4168-953F-8A31590567E3}" type="presParOf" srcId="{91F81E44-107F-4F8F-B8C1-D0442D748904}" destId="{FCE7BDFC-F115-4A5C-8B54-5BFB9B616A70}" srcOrd="4" destOrd="0" presId="urn:microsoft.com/office/officeart/2018/2/layout/IconVerticalSolidList"/>
    <dgm:cxn modelId="{D45AEC7A-9D9D-43C3-A21E-74F0DC108F8F}" type="presParOf" srcId="{FCE7BDFC-F115-4A5C-8B54-5BFB9B616A70}" destId="{EE7478A0-670C-4502-95B0-946F30CA7A3E}" srcOrd="0" destOrd="0" presId="urn:microsoft.com/office/officeart/2018/2/layout/IconVerticalSolidList"/>
    <dgm:cxn modelId="{4DF43476-3810-46B9-9CE0-480FF738C034}" type="presParOf" srcId="{FCE7BDFC-F115-4A5C-8B54-5BFB9B616A70}" destId="{CB1E70EE-3EE3-4C79-956F-EF723CC21A9D}" srcOrd="1" destOrd="0" presId="urn:microsoft.com/office/officeart/2018/2/layout/IconVerticalSolidList"/>
    <dgm:cxn modelId="{C0F511B2-5F55-4ED7-BFF3-96083DBF4775}" type="presParOf" srcId="{FCE7BDFC-F115-4A5C-8B54-5BFB9B616A70}" destId="{729B5394-C969-4899-BDCB-5791BB832B6E}" srcOrd="2" destOrd="0" presId="urn:microsoft.com/office/officeart/2018/2/layout/IconVerticalSolidList"/>
    <dgm:cxn modelId="{C3452255-8720-48BD-8A6B-85A40042C5D8}" type="presParOf" srcId="{FCE7BDFC-F115-4A5C-8B54-5BFB9B616A70}" destId="{5BDA215F-366C-4C21-B1B1-BF74948E9B75}" srcOrd="3" destOrd="0" presId="urn:microsoft.com/office/officeart/2018/2/layout/IconVerticalSolidList"/>
    <dgm:cxn modelId="{BC9EC761-E7E4-42B0-811D-12FA44D362B9}" type="presParOf" srcId="{91F81E44-107F-4F8F-B8C1-D0442D748904}" destId="{DFD95F80-50A5-4927-9470-F817FA88F15A}" srcOrd="5" destOrd="0" presId="urn:microsoft.com/office/officeart/2018/2/layout/IconVerticalSolidList"/>
    <dgm:cxn modelId="{F0B8ED5F-126B-499C-A390-1F443CE00185}" type="presParOf" srcId="{91F81E44-107F-4F8F-B8C1-D0442D748904}" destId="{B7D9EE00-3464-47AE-8420-2F75E9DFF290}" srcOrd="6" destOrd="0" presId="urn:microsoft.com/office/officeart/2018/2/layout/IconVerticalSolidList"/>
    <dgm:cxn modelId="{B179244A-9D6A-4E05-956A-612D975C5AF0}" type="presParOf" srcId="{B7D9EE00-3464-47AE-8420-2F75E9DFF290}" destId="{00641111-8AD2-491D-9DA0-8E3E48A31F94}" srcOrd="0" destOrd="0" presId="urn:microsoft.com/office/officeart/2018/2/layout/IconVerticalSolidList"/>
    <dgm:cxn modelId="{E79A325B-B6FE-476D-80FD-074E2503B5EE}" type="presParOf" srcId="{B7D9EE00-3464-47AE-8420-2F75E9DFF290}" destId="{62FD4025-1076-4033-920F-D9C62A72D9AB}" srcOrd="1" destOrd="0" presId="urn:microsoft.com/office/officeart/2018/2/layout/IconVerticalSolidList"/>
    <dgm:cxn modelId="{31997824-F462-4370-A768-DFBDCF3D5B68}" type="presParOf" srcId="{B7D9EE00-3464-47AE-8420-2F75E9DFF290}" destId="{03C3EE43-8F62-430A-8B03-BDBEFFF83697}" srcOrd="2" destOrd="0" presId="urn:microsoft.com/office/officeart/2018/2/layout/IconVerticalSolidList"/>
    <dgm:cxn modelId="{7496836E-B071-4287-BE66-79A49FD5F468}" type="presParOf" srcId="{B7D9EE00-3464-47AE-8420-2F75E9DFF290}" destId="{FB709EC2-31DD-4E0D-A55D-1BF5A2BDBD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5F8CE7-CC16-40DC-A967-753ED2E85783}">
      <dsp:nvSpPr>
        <dsp:cNvPr id="0" name=""/>
        <dsp:cNvSpPr/>
      </dsp:nvSpPr>
      <dsp:spPr>
        <a:xfrm>
          <a:off x="0" y="2319"/>
          <a:ext cx="6245265" cy="1175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84113F-40B1-43E1-8398-F28D67DD2A85}">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697B84-0DDD-496C-92AF-23C4A500C19F}">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Staff handle sensitive personal data: addresses, medical records, care plans.</a:t>
          </a:r>
        </a:p>
      </dsp:txBody>
      <dsp:txXfrm>
        <a:off x="1357965" y="2319"/>
        <a:ext cx="4887299" cy="1175727"/>
      </dsp:txXfrm>
    </dsp:sp>
    <dsp:sp modelId="{A6C7C7FA-B29B-4578-B3F8-7254AC86C619}">
      <dsp:nvSpPr>
        <dsp:cNvPr id="0" name=""/>
        <dsp:cNvSpPr/>
      </dsp:nvSpPr>
      <dsp:spPr>
        <a:xfrm>
          <a:off x="0" y="1471979"/>
          <a:ext cx="6245265" cy="1175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4A21AF-F8AC-4675-A3B1-A19F7BD015FE}">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FC703E-4632-4F7E-9448-5C4EF2966420}">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dirty="0"/>
            <a:t>Visiting carers work remotely; data moves between home, community, and office.</a:t>
          </a:r>
        </a:p>
      </dsp:txBody>
      <dsp:txXfrm>
        <a:off x="1357965" y="1471979"/>
        <a:ext cx="4887299" cy="1175727"/>
      </dsp:txXfrm>
    </dsp:sp>
    <dsp:sp modelId="{EE7478A0-670C-4502-95B0-946F30CA7A3E}">
      <dsp:nvSpPr>
        <dsp:cNvPr id="0" name=""/>
        <dsp:cNvSpPr/>
      </dsp:nvSpPr>
      <dsp:spPr>
        <a:xfrm>
          <a:off x="0" y="2941639"/>
          <a:ext cx="6245265" cy="1175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E70EE-3EE3-4C79-956F-EF723CC21A9D}">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DA215F-366C-4C21-B1B1-BF74948E9B75}">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MS 365 improves efficiency but adds new cyber risks (phishing, weak access control).</a:t>
          </a:r>
        </a:p>
      </dsp:txBody>
      <dsp:txXfrm>
        <a:off x="1357965" y="2941639"/>
        <a:ext cx="4887299" cy="1175727"/>
      </dsp:txXfrm>
    </dsp:sp>
    <dsp:sp modelId="{00641111-8AD2-491D-9DA0-8E3E48A31F94}">
      <dsp:nvSpPr>
        <dsp:cNvPr id="0" name=""/>
        <dsp:cNvSpPr/>
      </dsp:nvSpPr>
      <dsp:spPr>
        <a:xfrm>
          <a:off x="0" y="4411299"/>
          <a:ext cx="6245265" cy="11757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D4025-1076-4033-920F-D9C62A72D9AB}">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709EC2-31DD-4E0D-A55D-1BF5A2BDBD49}">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b="1" kern="1200"/>
            <a:t>Aim:</a:t>
          </a:r>
          <a:r>
            <a:rPr lang="en-US" sz="2200" kern="1200"/>
            <a:t> A practical 4‑point action plan to protect patients, meet legal duties, and build staff confidence.</a:t>
          </a:r>
        </a:p>
      </dsp:txBody>
      <dsp:txXfrm>
        <a:off x="1357965" y="4411299"/>
        <a:ext cx="4887299" cy="11757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6250E4-D83B-FD40-8BE4-53221E3D1A49}" type="datetimeFigureOut">
              <a:rPr lang="en-US" smtClean="0"/>
              <a:t>2/16/26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6FAC2B-CA94-EC48-A8C1-D6C0A34FC296}" type="slidenum">
              <a:rPr lang="en-US" smtClean="0"/>
              <a:t>‹#›</a:t>
            </a:fld>
            <a:endParaRPr lang="en-US"/>
          </a:p>
        </p:txBody>
      </p:sp>
    </p:spTree>
    <p:extLst>
      <p:ext uri="{BB962C8B-B14F-4D97-AF65-F5344CB8AC3E}">
        <p14:creationId xmlns:p14="http://schemas.microsoft.com/office/powerpoint/2010/main" val="1532723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Greenfield employees deal with sensitive information on a daily basis: care plans, medical history, home address. Caregivers work in remote work, although coordinators and nurses alternate work between home and office. The communication and scheduling have been enhanced by Microsoft 365, yet the new technology presents new threats. Healthcare is a good victim to cyber-attacks since data is an asset and the staff is too occupied. According to a survey, 91 percent of the healthcare-related data breaches are human-induced. Lack of a clear plan can lead to loss of patient confidentiality with just one weak password or wrong click and this can lead to huge regulatory fines. My four-point digital safety action plan is an evidence-based plan offering practical and achievable objectives to safeguard Greenfield, our staff, and the vulnerable citizens we serve.</a:t>
            </a:r>
          </a:p>
          <a:p>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10</a:t>
            </a:fld>
            <a:endParaRPr lang="en-US"/>
          </a:p>
        </p:txBody>
      </p:sp>
    </p:spTree>
    <p:extLst>
      <p:ext uri="{BB962C8B-B14F-4D97-AF65-F5344CB8AC3E}">
        <p14:creationId xmlns:p14="http://schemas.microsoft.com/office/powerpoint/2010/main" val="58932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carers who share devices, or use simple and guessable passwords. This endangers patient information. We are starting with every Microsoft 365 account being forced to use Multi-Factor Authentication. MFA involves a second authentication process and the stolen passwords cannot be useful. MFA prevents 99.9 percent of automated attacks, which is confirmed by Microsoft (2023). In the case of shared devices, we will implement a password manager that will be used to generate and store a strong and unique password. The mobile devices should automatically lock after two minutes of idle time. These measures provide a good initial line of </a:t>
            </a:r>
            <a:r>
              <a:rPr lang="en-US" sz="1200" kern="1200" dirty="0" err="1">
                <a:solidFill>
                  <a:schemeClr val="tx1"/>
                </a:solidFill>
                <a:effectLst/>
                <a:latin typeface="+mn-lt"/>
                <a:ea typeface="+mn-ea"/>
                <a:cs typeface="+mn-cs"/>
              </a:rPr>
              <a:t>defence</a:t>
            </a:r>
            <a:r>
              <a:rPr lang="en-US" sz="1200" kern="1200" dirty="0">
                <a:solidFill>
                  <a:schemeClr val="tx1"/>
                </a:solidFill>
                <a:effectLst/>
                <a:latin typeface="+mn-lt"/>
                <a:ea typeface="+mn-ea"/>
                <a:cs typeface="+mn-cs"/>
              </a:rPr>
              <a:t> particularly when carers are accessing the internet via a community location Wi-Fi or home Wi-Fi. Patient safety is secure access</a:t>
            </a:r>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11</a:t>
            </a:fld>
            <a:endParaRPr lang="en-US"/>
          </a:p>
        </p:txBody>
      </p:sp>
    </p:spTree>
    <p:extLst>
      <p:ext uri="{BB962C8B-B14F-4D97-AF65-F5344CB8AC3E}">
        <p14:creationId xmlns:p14="http://schemas.microsoft.com/office/powerpoint/2010/main" val="4287907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Email is the most frequent point of attack used to communicate with Greenfield field staff, and also connects the office with them. In UK care facilities, NHS Digital (2024) established a 9/10ths ratio of successful cyber incidents that begin with a phishing email. We are going to have simulated phishing on a monthly basis, safe and fake emails that educate the staff about identifying suspicious messages. We shall turn on the Outlook feature of Report Phishing such that suspicious emails can be identified instantly to IT. Red flags: urgent requests, unusual senders, and bad grammar will be discussed in a compulsory training module consisting of 15 minutes. Through frequent testing and training, phishing click rates are decreased by more than 70 percent. Our greatest </a:t>
            </a:r>
            <a:r>
              <a:rPr lang="en-US" sz="1200" kern="1200" dirty="0" err="1">
                <a:solidFill>
                  <a:schemeClr val="tx1"/>
                </a:solidFill>
                <a:effectLst/>
                <a:latin typeface="+mn-lt"/>
                <a:ea typeface="+mn-ea"/>
                <a:cs typeface="+mn-cs"/>
              </a:rPr>
              <a:t>defence</a:t>
            </a:r>
            <a:r>
              <a:rPr lang="en-US" sz="1200" kern="1200" dirty="0">
                <a:solidFill>
                  <a:schemeClr val="tx1"/>
                </a:solidFill>
                <a:effectLst/>
                <a:latin typeface="+mn-lt"/>
                <a:ea typeface="+mn-ea"/>
                <a:cs typeface="+mn-cs"/>
              </a:rPr>
              <a:t> is an alert work force.</a:t>
            </a:r>
          </a:p>
          <a:p>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12</a:t>
            </a:fld>
            <a:endParaRPr lang="en-US"/>
          </a:p>
        </p:txBody>
      </p:sp>
    </p:spTree>
    <p:extLst>
      <p:ext uri="{BB962C8B-B14F-4D97-AF65-F5344CB8AC3E}">
        <p14:creationId xmlns:p14="http://schemas.microsoft.com/office/powerpoint/2010/main" val="792230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inadvertent to note that at the present, the care plans are occasionally stored on personal computers, or delivered as unsecured attachments. This causes confusion in version and severe security threats. This objective gets Greenfield to one safe location: Microsoft SharePoint. To prevent local file saving, we will prohibit local file saving and all the care plans should be placed in SharePoint or Teams. Word and Excel will have AutoSave which will save the data during case of crashes. In case the laptop of the carer is stolen, SharePoint will enable IT to wipe the device remotely without losing agency records. To comply with UK GDPR, a retention policy will automatically move files more than seven years old and delete them. The integrity of data and privacy of patients is safeguarded by centralized cloud storage.</a:t>
            </a:r>
          </a:p>
          <a:p>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13</a:t>
            </a:fld>
            <a:endParaRPr lang="en-US"/>
          </a:p>
        </p:txBody>
      </p:sp>
    </p:spTree>
    <p:extLst>
      <p:ext uri="{BB962C8B-B14F-4D97-AF65-F5344CB8AC3E}">
        <p14:creationId xmlns:p14="http://schemas.microsoft.com/office/powerpoint/2010/main" val="1989601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Anonymity and Adherence: At present, there could be excess access to care records. The job role-based access of SharePoint enables us to provide permissions based on job role: a nurse will be able to view clinical data, an administrator will be able to view billing, a carer will only be able to view the clients assigned to him. This implements the principle of data minimization enforced by the UK GDPR ( Information Commissioner’s Office, 2023). Our policy will be a Break the Glass policy, whereby in case of a real emergency the staff can override access, but it is recorded and audited. Every employee will be asked to sign a new Acceptable Use Policy to ensure that they are aware of their duties. These actions address CQC requirements of Well-Led and create trust in older adults and families who entrust their loved ones to Greenfield to provide safe and dignified care.</a:t>
            </a:r>
          </a:p>
          <a:p>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14</a:t>
            </a:fld>
            <a:endParaRPr lang="en-US"/>
          </a:p>
        </p:txBody>
      </p:sp>
    </p:spTree>
    <p:extLst>
      <p:ext uri="{BB962C8B-B14F-4D97-AF65-F5344CB8AC3E}">
        <p14:creationId xmlns:p14="http://schemas.microsoft.com/office/powerpoint/2010/main" val="2006154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5BAB5A6-A32E-8442-8AA3-4722375AB596}" type="datetimeFigureOut">
              <a:rPr lang="en-US" smtClean="0"/>
              <a:t>2/16/26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F3971F2F-1688-264B-B78F-89C9BADADC22}"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1182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5BAB5A6-A32E-8442-8AA3-4722375AB596}" type="datetimeFigureOut">
              <a:rPr lang="en-US" smtClean="0"/>
              <a:t>2/16/26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971F2F-1688-264B-B78F-89C9BADADC22}"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1747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5BAB5A6-A32E-8442-8AA3-4722375AB596}" type="datetimeFigureOut">
              <a:rPr lang="en-US" smtClean="0"/>
              <a:t>2/16/26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971F2F-1688-264B-B78F-89C9BADADC22}"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0443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5BAB5A6-A32E-8442-8AA3-4722375AB596}" type="datetimeFigureOut">
              <a:rPr lang="en-US" smtClean="0"/>
              <a:t>2/16/26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971F2F-1688-264B-B78F-89C9BADADC22}"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2702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5BAB5A6-A32E-8442-8AA3-4722375AB596}" type="datetimeFigureOut">
              <a:rPr lang="en-US" smtClean="0"/>
              <a:t>2/16/26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971F2F-1688-264B-B78F-89C9BADADC22}"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5340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5BAB5A6-A32E-8442-8AA3-4722375AB596}" type="datetimeFigureOut">
              <a:rPr lang="en-US" smtClean="0"/>
              <a:t>2/16/26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971F2F-1688-264B-B78F-89C9BADADC22}"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20165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BAB5A6-A32E-8442-8AA3-4722375AB596}" type="datetimeFigureOut">
              <a:rPr lang="en-US" smtClean="0"/>
              <a:t>2/16/26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971F2F-1688-264B-B78F-89C9BADADC22}" type="slidenum">
              <a:rPr lang="en-US" smtClean="0"/>
              <a:t>‹#›</a:t>
            </a:fld>
            <a:endParaRPr lang="en-US"/>
          </a:p>
        </p:txBody>
      </p:sp>
    </p:spTree>
    <p:extLst>
      <p:ext uri="{BB962C8B-B14F-4D97-AF65-F5344CB8AC3E}">
        <p14:creationId xmlns:p14="http://schemas.microsoft.com/office/powerpoint/2010/main" val="879765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5BAB5A6-A32E-8442-8AA3-4722375AB596}" type="datetimeFigureOut">
              <a:rPr lang="en-US" smtClean="0"/>
              <a:t>2/16/26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971F2F-1688-264B-B78F-89C9BADADC22}"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9045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5BAB5A6-A32E-8442-8AA3-4722375AB596}" type="datetimeFigureOut">
              <a:rPr lang="en-US" smtClean="0"/>
              <a:t>2/16/26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F3971F2F-1688-264B-B78F-89C9BADADC22}"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2634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5BAB5A6-A32E-8442-8AA3-4722375AB596}" type="datetimeFigureOut">
              <a:rPr lang="en-US" smtClean="0"/>
              <a:t>2/16/26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971F2F-1688-264B-B78F-89C9BADADC22}"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7508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5BAB5A6-A32E-8442-8AA3-4722375AB596}" type="datetimeFigureOut">
              <a:rPr lang="en-US" smtClean="0"/>
              <a:t>2/16/26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971F2F-1688-264B-B78F-89C9BADADC22}"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9492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5BAB5A6-A32E-8442-8AA3-4722375AB596}" type="datetimeFigureOut">
              <a:rPr lang="en-US" smtClean="0"/>
              <a:t>2/16/26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3971F2F-1688-264B-B78F-89C9BADADC22}"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3304621"/>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ubmed.ncbi.nlm.nih.gov/10260742/" TargetMode="External"/><Relationship Id="rId2" Type="http://schemas.openxmlformats.org/officeDocument/2006/relationships/hyperlink" Target="https://blog.hettshow.co.uk/boosting-efficiency-in-healthcar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puntodeencuentroeconomia.blogspot.com/2020/09/herramientas-tics-necesarias-para.html" TargetMode="External"/><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hyperlink" Target="https://www.htnovo.net/2020/05/miglioramenti-microsoft-teams.html" TargetMode="External"/><Relationship Id="rId2" Type="http://schemas.openxmlformats.org/officeDocument/2006/relationships/image" Target="../media/image6.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crosoft.com/en-us/security/business/security-101/what-is-mfa" TargetMode="External"/><Relationship Id="rId2" Type="http://schemas.openxmlformats.org/officeDocument/2006/relationships/hyperlink" Target="https://ico.org.uk/for-organisations/guide-to-data-protection/guide-to-the-general-data-protection-regulation-gdpr/" TargetMode="External"/><Relationship Id="rId1" Type="http://schemas.openxmlformats.org/officeDocument/2006/relationships/slideLayout" Target="../slideLayouts/slideLayout2.xml"/><Relationship Id="rId4" Type="http://schemas.openxmlformats.org/officeDocument/2006/relationships/hyperlink" Target="https://digital.nhs.uk/cyber-secur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DC26B-B18A-D241-67E7-D3890CBE8DF9}"/>
              </a:ext>
            </a:extLst>
          </p:cNvPr>
          <p:cNvSpPr>
            <a:spLocks noGrp="1"/>
          </p:cNvSpPr>
          <p:nvPr>
            <p:ph type="ctrTitle"/>
          </p:nvPr>
        </p:nvSpPr>
        <p:spPr/>
        <p:txBody>
          <a:bodyPr>
            <a:normAutofit fontScale="90000"/>
          </a:bodyPr>
          <a:lstStyle/>
          <a:p>
            <a:r>
              <a:rPr lang="en-US" dirty="0"/>
              <a:t> </a:t>
            </a:r>
            <a:br>
              <a:rPr lang="en-US" dirty="0"/>
            </a:br>
            <a:r>
              <a:rPr lang="en-US" dirty="0"/>
              <a:t>Lchs4007</a:t>
            </a:r>
            <a:br>
              <a:rPr lang="en-US" dirty="0"/>
            </a:br>
            <a:r>
              <a:rPr lang="en-US" dirty="0"/>
              <a:t>group presentation </a:t>
            </a:r>
          </a:p>
        </p:txBody>
      </p:sp>
      <p:sp>
        <p:nvSpPr>
          <p:cNvPr id="3" name="Subtitle 2">
            <a:extLst>
              <a:ext uri="{FF2B5EF4-FFF2-40B4-BE49-F238E27FC236}">
                <a16:creationId xmlns:a16="http://schemas.microsoft.com/office/drawing/2014/main" id="{5CDF4D29-6216-C249-2110-B67651A96A55}"/>
              </a:ext>
            </a:extLst>
          </p:cNvPr>
          <p:cNvSpPr>
            <a:spLocks noGrp="1"/>
          </p:cNvSpPr>
          <p:nvPr>
            <p:ph type="subTitle" idx="1"/>
          </p:nvPr>
        </p:nvSpPr>
        <p:spPr>
          <a:xfrm>
            <a:off x="2168013" y="3531204"/>
            <a:ext cx="8886839" cy="1969944"/>
          </a:xfrm>
        </p:spPr>
        <p:txBody>
          <a:bodyPr>
            <a:normAutofit/>
          </a:bodyPr>
          <a:lstStyle/>
          <a:p>
            <a:r>
              <a:rPr lang="en-US" dirty="0"/>
              <a:t>  </a:t>
            </a:r>
            <a:r>
              <a:rPr lang="en-US" dirty="0" err="1"/>
              <a:t>hajra</a:t>
            </a:r>
            <a:r>
              <a:rPr lang="en-US" dirty="0"/>
              <a:t> </a:t>
            </a:r>
            <a:r>
              <a:rPr lang="en-US" dirty="0" err="1"/>
              <a:t>mustasim</a:t>
            </a:r>
            <a:endParaRPr lang="en-GB" dirty="0"/>
          </a:p>
          <a:p>
            <a:r>
              <a:rPr lang="en-GB" dirty="0"/>
              <a:t>  </a:t>
            </a:r>
            <a:r>
              <a:rPr lang="en-GB" dirty="0" err="1"/>
              <a:t>alinaqi</a:t>
            </a:r>
            <a:r>
              <a:rPr lang="en-GB" dirty="0"/>
              <a:t> </a:t>
            </a:r>
            <a:r>
              <a:rPr lang="en-GB" dirty="0" err="1"/>
              <a:t>bukht</a:t>
            </a:r>
            <a:r>
              <a:rPr lang="en-GB" dirty="0"/>
              <a:t> </a:t>
            </a:r>
            <a:r>
              <a:rPr lang="en-GB" dirty="0" err="1"/>
              <a:t>mirza</a:t>
            </a:r>
            <a:r>
              <a:rPr lang="en-GB" dirty="0"/>
              <a:t> 2530128</a:t>
            </a:r>
            <a:endParaRPr lang="en-US" dirty="0"/>
          </a:p>
          <a:p>
            <a:r>
              <a:rPr lang="en-US" dirty="0"/>
              <a:t>  Nasreen maani 2528576</a:t>
            </a:r>
            <a:endParaRPr lang="en-GB" dirty="0"/>
          </a:p>
          <a:p>
            <a:r>
              <a:rPr lang="en-GB" dirty="0"/>
              <a:t>  </a:t>
            </a:r>
            <a:r>
              <a:rPr lang="en-GB" dirty="0" err="1"/>
              <a:t>Najmabai</a:t>
            </a:r>
            <a:r>
              <a:rPr lang="en-GB" dirty="0"/>
              <a:t> Mir 2522176</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00396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498AD-98B2-5656-483F-03C8F080AC1B}"/>
              </a:ext>
            </a:extLst>
          </p:cNvPr>
          <p:cNvSpPr>
            <a:spLocks noGrp="1"/>
          </p:cNvSpPr>
          <p:nvPr>
            <p:ph type="title"/>
          </p:nvPr>
        </p:nvSpPr>
        <p:spPr>
          <a:xfrm>
            <a:off x="1417593" y="593964"/>
            <a:ext cx="9603275" cy="1049235"/>
          </a:xfrm>
        </p:spPr>
        <p:txBody>
          <a:bodyPr>
            <a:normAutofit fontScale="90000"/>
          </a:bodyPr>
          <a:lstStyle/>
          <a:p>
            <a:br>
              <a:rPr lang="en-US" dirty="0"/>
            </a:br>
            <a:r>
              <a:rPr lang="en-US" dirty="0"/>
              <a:t>how to make tasks, more efficient at greenfield using  word document.</a:t>
            </a:r>
          </a:p>
        </p:txBody>
      </p:sp>
      <p:sp>
        <p:nvSpPr>
          <p:cNvPr id="3" name="Content Placeholder 2">
            <a:extLst>
              <a:ext uri="{FF2B5EF4-FFF2-40B4-BE49-F238E27FC236}">
                <a16:creationId xmlns:a16="http://schemas.microsoft.com/office/drawing/2014/main" id="{FC042DDD-E3E5-2BAB-C34E-94BA37B7247D}"/>
              </a:ext>
            </a:extLst>
          </p:cNvPr>
          <p:cNvSpPr>
            <a:spLocks noGrp="1"/>
          </p:cNvSpPr>
          <p:nvPr>
            <p:ph idx="1"/>
          </p:nvPr>
        </p:nvSpPr>
        <p:spPr>
          <a:xfrm>
            <a:off x="2151113" y="2197892"/>
            <a:ext cx="4256047" cy="3875771"/>
          </a:xfrm>
        </p:spPr>
        <p:txBody>
          <a:bodyPr>
            <a:normAutofit fontScale="92500" lnSpcReduction="10000"/>
          </a:bodyPr>
          <a:lstStyle/>
          <a:p>
            <a:r>
              <a:rPr lang="en-US" dirty="0"/>
              <a:t>How can word document be used within greenfield to make tasks more efficient ?</a:t>
            </a:r>
          </a:p>
          <a:p>
            <a:r>
              <a:rPr lang="en-US" dirty="0"/>
              <a:t>Tasks can be made made more efficient by consistency as staff will be able to ensure document information is in the same format reducing errors and improving clarity so everyone around will be able to understand and collaborate. </a:t>
            </a:r>
          </a:p>
          <a:p>
            <a:pPr marL="0" indent="0">
              <a:buNone/>
            </a:pPr>
            <a:r>
              <a:rPr lang="en-US" dirty="0"/>
              <a:t>  </a:t>
            </a:r>
          </a:p>
        </p:txBody>
      </p:sp>
      <p:sp>
        <p:nvSpPr>
          <p:cNvPr id="4" name="TextBox 3">
            <a:extLst>
              <a:ext uri="{FF2B5EF4-FFF2-40B4-BE49-F238E27FC236}">
                <a16:creationId xmlns:a16="http://schemas.microsoft.com/office/drawing/2014/main" id="{BCCEC23F-C47D-A96A-43B1-CB2FF2C25E3A}"/>
              </a:ext>
            </a:extLst>
          </p:cNvPr>
          <p:cNvSpPr txBox="1"/>
          <p:nvPr/>
        </p:nvSpPr>
        <p:spPr>
          <a:xfrm>
            <a:off x="6617110" y="2006163"/>
            <a:ext cx="4970206" cy="2462213"/>
          </a:xfrm>
          <a:prstGeom prst="rect">
            <a:avLst/>
          </a:prstGeom>
          <a:noFill/>
        </p:spPr>
        <p:txBody>
          <a:bodyPr wrap="square" rtlCol="0">
            <a:spAutoFit/>
          </a:bodyPr>
          <a:lstStyle/>
          <a:p>
            <a:r>
              <a:rPr lang="en-US" sz="3200" dirty="0"/>
              <a:t>.</a:t>
            </a:r>
            <a:r>
              <a:rPr lang="en-US" dirty="0"/>
              <a:t> Describe how staff currently complete the tasks and how the chosen app improves it .</a:t>
            </a:r>
            <a:endParaRPr lang="en-US" sz="3200" dirty="0"/>
          </a:p>
          <a:p>
            <a:r>
              <a:rPr lang="en-US" sz="3200" dirty="0"/>
              <a:t>. </a:t>
            </a:r>
            <a:r>
              <a:rPr lang="en-US" dirty="0"/>
              <a:t>The staff are currently are able to use there work phones at the care home and will be  able to use there mobiles to update any information while on there visits by using the word app on there phones or tablets provided by there work place ,</a:t>
            </a:r>
            <a:endParaRPr lang="en-US" sz="3200" dirty="0"/>
          </a:p>
        </p:txBody>
      </p:sp>
      <p:pic>
        <p:nvPicPr>
          <p:cNvPr id="1026" name="Picture 2">
            <a:extLst>
              <a:ext uri="{FF2B5EF4-FFF2-40B4-BE49-F238E27FC236}">
                <a16:creationId xmlns:a16="http://schemas.microsoft.com/office/drawing/2014/main" id="{B313D48C-1605-4A9A-C5BA-D7FD624EDC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2206" y="4468376"/>
            <a:ext cx="2325952" cy="154220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5 Easy Steps to Using Microsoft Word ...">
            <a:extLst>
              <a:ext uri="{FF2B5EF4-FFF2-40B4-BE49-F238E27FC236}">
                <a16:creationId xmlns:a16="http://schemas.microsoft.com/office/drawing/2014/main" id="{1A02174D-957B-2829-D4CC-C17A632F6D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987" y="2095036"/>
            <a:ext cx="2033126" cy="1674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2947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DE7996D-D2DA-F19B-A54F-CC0A90DD4B3D}"/>
              </a:ext>
            </a:extLst>
          </p:cNvPr>
          <p:cNvSpPr/>
          <p:nvPr/>
        </p:nvSpPr>
        <p:spPr>
          <a:xfrm>
            <a:off x="538316" y="752168"/>
            <a:ext cx="5117690" cy="4984955"/>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A2C1F6-779C-4E74-C104-C329D52725E7}"/>
              </a:ext>
            </a:extLst>
          </p:cNvPr>
          <p:cNvSpPr/>
          <p:nvPr/>
        </p:nvSpPr>
        <p:spPr>
          <a:xfrm>
            <a:off x="6096000" y="752168"/>
            <a:ext cx="5117690" cy="4984955"/>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1EB63B1-C2C3-39AC-625E-87FA8BFFECBF}"/>
              </a:ext>
            </a:extLst>
          </p:cNvPr>
          <p:cNvSpPr txBox="1"/>
          <p:nvPr/>
        </p:nvSpPr>
        <p:spPr>
          <a:xfrm>
            <a:off x="791495" y="943860"/>
            <a:ext cx="4748981" cy="722671"/>
          </a:xfrm>
          <a:prstGeom prst="rect">
            <a:avLst/>
          </a:prstGeom>
          <a:noFill/>
        </p:spPr>
        <p:txBody>
          <a:bodyPr wrap="square" rtlCol="0">
            <a:spAutoFit/>
          </a:bodyPr>
          <a:lstStyle/>
          <a:p>
            <a:r>
              <a:rPr lang="en-US" sz="4000" dirty="0">
                <a:latin typeface="ACADEMY ENGRAVED LET PLAIN:1.0" panose="02000000000000000000" pitchFamily="2" charset="0"/>
              </a:rPr>
              <a:t>Limitations </a:t>
            </a:r>
          </a:p>
        </p:txBody>
      </p:sp>
      <p:sp>
        <p:nvSpPr>
          <p:cNvPr id="12" name="TextBox 11">
            <a:extLst>
              <a:ext uri="{FF2B5EF4-FFF2-40B4-BE49-F238E27FC236}">
                <a16:creationId xmlns:a16="http://schemas.microsoft.com/office/drawing/2014/main" id="{691244B5-0C33-8084-14B0-9F87C5C0F94C}"/>
              </a:ext>
            </a:extLst>
          </p:cNvPr>
          <p:cNvSpPr txBox="1"/>
          <p:nvPr/>
        </p:nvSpPr>
        <p:spPr>
          <a:xfrm>
            <a:off x="6282813" y="958645"/>
            <a:ext cx="4675239" cy="707886"/>
          </a:xfrm>
          <a:prstGeom prst="rect">
            <a:avLst/>
          </a:prstGeom>
          <a:noFill/>
        </p:spPr>
        <p:txBody>
          <a:bodyPr wrap="square" rtlCol="0">
            <a:spAutoFit/>
          </a:bodyPr>
          <a:lstStyle/>
          <a:p>
            <a:r>
              <a:rPr lang="en-US" sz="4000" dirty="0">
                <a:latin typeface="ACADEMY ENGRAVED LET PLAIN:1.0" panose="02000000000000000000" pitchFamily="2" charset="0"/>
              </a:rPr>
              <a:t>Benefits</a:t>
            </a:r>
          </a:p>
        </p:txBody>
      </p:sp>
      <p:sp>
        <p:nvSpPr>
          <p:cNvPr id="15" name="TextBox 14">
            <a:extLst>
              <a:ext uri="{FF2B5EF4-FFF2-40B4-BE49-F238E27FC236}">
                <a16:creationId xmlns:a16="http://schemas.microsoft.com/office/drawing/2014/main" id="{3A7412FF-D5A5-8DA5-9921-3C2B5F9CF1E7}"/>
              </a:ext>
            </a:extLst>
          </p:cNvPr>
          <p:cNvSpPr txBox="1"/>
          <p:nvPr/>
        </p:nvSpPr>
        <p:spPr>
          <a:xfrm>
            <a:off x="6282813" y="1814052"/>
            <a:ext cx="4675239" cy="3416320"/>
          </a:xfrm>
          <a:prstGeom prst="rect">
            <a:avLst/>
          </a:prstGeom>
          <a:noFill/>
        </p:spPr>
        <p:txBody>
          <a:bodyPr wrap="square" rtlCol="0">
            <a:spAutoFit/>
          </a:bodyPr>
          <a:lstStyle/>
          <a:p>
            <a:r>
              <a:rPr lang="en-US" dirty="0"/>
              <a:t>.One benefit will be that using word document will benefit both staff and patients as staff will be able to update a patients history using word document this will keep there information organized .</a:t>
            </a:r>
          </a:p>
          <a:p>
            <a:endParaRPr lang="en-US" dirty="0"/>
          </a:p>
          <a:p>
            <a:r>
              <a:rPr lang="en-US" dirty="0"/>
              <a:t>. Another benefit of using the word app will be that for those staff who are not able to read and understand as much can use varying digital literacy for example preferred voice input which can read out allowed for those who understand from hearing wise.</a:t>
            </a:r>
          </a:p>
        </p:txBody>
      </p:sp>
      <p:sp>
        <p:nvSpPr>
          <p:cNvPr id="17" name="TextBox 16">
            <a:extLst>
              <a:ext uri="{FF2B5EF4-FFF2-40B4-BE49-F238E27FC236}">
                <a16:creationId xmlns:a16="http://schemas.microsoft.com/office/drawing/2014/main" id="{1B7EA0BC-1A7D-07B9-248A-23C85AF11EF0}"/>
              </a:ext>
            </a:extLst>
          </p:cNvPr>
          <p:cNvSpPr txBox="1"/>
          <p:nvPr/>
        </p:nvSpPr>
        <p:spPr>
          <a:xfrm>
            <a:off x="791495" y="1666531"/>
            <a:ext cx="4488428" cy="4247317"/>
          </a:xfrm>
          <a:prstGeom prst="rect">
            <a:avLst/>
          </a:prstGeom>
          <a:noFill/>
        </p:spPr>
        <p:txBody>
          <a:bodyPr wrap="square" rtlCol="0">
            <a:spAutoFit/>
          </a:bodyPr>
          <a:lstStyle/>
          <a:p>
            <a:r>
              <a:rPr lang="en-US" dirty="0"/>
              <a:t>. One limitation could be accidental sharing a staff member could email a sensitive client document to the wrong person and share a link without proper information .</a:t>
            </a:r>
          </a:p>
          <a:p>
            <a:endParaRPr lang="en-US" dirty="0"/>
          </a:p>
          <a:p>
            <a:r>
              <a:rPr lang="en-US" dirty="0"/>
              <a:t>.Another limitation would be that risk of mobile theft as for example if a mobile phone or tablet that contains the word documents with the clients data is left In a car or the clients home is stolen and if the word documentation are not protected this will in fact be data breach as the client is now vulnerable.</a:t>
            </a:r>
          </a:p>
          <a:p>
            <a:endParaRPr lang="en-US" dirty="0"/>
          </a:p>
          <a:p>
            <a:endParaRPr lang="en-US" dirty="0"/>
          </a:p>
        </p:txBody>
      </p:sp>
    </p:spTree>
    <p:extLst>
      <p:ext uri="{BB962C8B-B14F-4D97-AF65-F5344CB8AC3E}">
        <p14:creationId xmlns:p14="http://schemas.microsoft.com/office/powerpoint/2010/main" val="3834101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D5F2-3604-5635-E614-5BA9E37D9210}"/>
              </a:ext>
            </a:extLst>
          </p:cNvPr>
          <p:cNvSpPr>
            <a:spLocks noGrp="1"/>
          </p:cNvSpPr>
          <p:nvPr>
            <p:ph type="title"/>
          </p:nvPr>
        </p:nvSpPr>
        <p:spPr/>
        <p:txBody>
          <a:bodyPr/>
          <a:lstStyle/>
          <a:p>
            <a:r>
              <a:rPr lang="en-GB" dirty="0"/>
              <a:t>Referencing:</a:t>
            </a:r>
            <a:endParaRPr lang="en-US" dirty="0"/>
          </a:p>
        </p:txBody>
      </p:sp>
      <p:sp>
        <p:nvSpPr>
          <p:cNvPr id="3" name="Content Placeholder 2">
            <a:extLst>
              <a:ext uri="{FF2B5EF4-FFF2-40B4-BE49-F238E27FC236}">
                <a16:creationId xmlns:a16="http://schemas.microsoft.com/office/drawing/2014/main" id="{3F36E59F-443F-5328-E04D-A7FB2E23E080}"/>
              </a:ext>
            </a:extLst>
          </p:cNvPr>
          <p:cNvSpPr>
            <a:spLocks noGrp="1"/>
          </p:cNvSpPr>
          <p:nvPr>
            <p:ph idx="1"/>
          </p:nvPr>
        </p:nvSpPr>
        <p:spPr>
          <a:xfrm>
            <a:off x="137013" y="1853754"/>
            <a:ext cx="12054987" cy="4199727"/>
          </a:xfrm>
        </p:spPr>
        <p:txBody>
          <a:bodyPr>
            <a:normAutofit/>
          </a:bodyPr>
          <a:lstStyle/>
          <a:p>
            <a:r>
              <a:rPr lang="en-GB" sz="1400" i="0" dirty="0">
                <a:solidFill>
                  <a:srgbClr val="000000"/>
                </a:solidFill>
                <a:effectLst/>
                <a:latin typeface="Times New Roman" panose="02020603050405020304" pitchFamily="18" charset="0"/>
              </a:rPr>
              <a:t>Department for Transport (2022). </a:t>
            </a:r>
            <a:r>
              <a:rPr lang="en-GB" sz="1400" i="1" dirty="0">
                <a:solidFill>
                  <a:srgbClr val="000000"/>
                </a:solidFill>
                <a:effectLst/>
                <a:latin typeface="Times New Roman" panose="02020603050405020304" pitchFamily="18" charset="0"/>
              </a:rPr>
              <a:t>Use MS Word to create an accessible document</a:t>
            </a:r>
            <a:r>
              <a:rPr lang="en-GB" sz="1400" i="0" dirty="0">
                <a:solidFill>
                  <a:srgbClr val="000000"/>
                </a:solidFill>
                <a:effectLst/>
                <a:latin typeface="Times New Roman" panose="02020603050405020304" pitchFamily="18" charset="0"/>
              </a:rPr>
              <a:t>. [online] GOV.UK. Available at: https://www.gov.uk/government/publications/how-to-produce-accessible-documents-for-the-department-for-transport/use-ms-word-to-create-an-accessible-document.</a:t>
            </a:r>
            <a:endParaRPr lang="en-GB" sz="1400" dirty="0"/>
          </a:p>
          <a:p>
            <a:r>
              <a:rPr lang="en-GB" sz="1400" i="0" dirty="0" err="1">
                <a:solidFill>
                  <a:srgbClr val="000000"/>
                </a:solidFill>
                <a:effectLst/>
                <a:latin typeface="Times New Roman" panose="02020603050405020304" pitchFamily="18" charset="0"/>
              </a:rPr>
              <a:t>www.this.nhs.uk</a:t>
            </a:r>
            <a:r>
              <a:rPr lang="en-GB" sz="1400" i="0" dirty="0">
                <a:solidFill>
                  <a:srgbClr val="000000"/>
                </a:solidFill>
                <a:effectLst/>
                <a:latin typeface="Times New Roman" panose="02020603050405020304" pitchFamily="18" charset="0"/>
              </a:rPr>
              <a:t>. (n.d.). </a:t>
            </a:r>
            <a:r>
              <a:rPr lang="en-GB" sz="1400" i="1" dirty="0">
                <a:solidFill>
                  <a:srgbClr val="000000"/>
                </a:solidFill>
                <a:effectLst/>
                <a:latin typeface="Times New Roman" panose="02020603050405020304" pitchFamily="18" charset="0"/>
              </a:rPr>
              <a:t>The Health Informatics Service</a:t>
            </a:r>
            <a:r>
              <a:rPr lang="en-GB" sz="1400" i="0" dirty="0">
                <a:solidFill>
                  <a:srgbClr val="000000"/>
                </a:solidFill>
                <a:effectLst/>
                <a:latin typeface="Times New Roman" panose="02020603050405020304" pitchFamily="18" charset="0"/>
              </a:rPr>
              <a:t>. [online] Available at: https://</a:t>
            </a:r>
            <a:r>
              <a:rPr lang="en-GB" sz="1400" i="0" dirty="0" err="1">
                <a:solidFill>
                  <a:srgbClr val="000000"/>
                </a:solidFill>
                <a:effectLst/>
                <a:latin typeface="Times New Roman" panose="02020603050405020304" pitchFamily="18" charset="0"/>
              </a:rPr>
              <a:t>www.this.nhs.uk</a:t>
            </a:r>
            <a:r>
              <a:rPr lang="en-GB" sz="1400" i="0" dirty="0">
                <a:solidFill>
                  <a:srgbClr val="000000"/>
                </a:solidFill>
                <a:effectLst/>
                <a:latin typeface="Times New Roman" panose="02020603050405020304" pitchFamily="18" charset="0"/>
              </a:rPr>
              <a:t>/insights/article/</a:t>
            </a:r>
            <a:r>
              <a:rPr lang="en-GB" sz="1400" i="0" dirty="0" err="1">
                <a:solidFill>
                  <a:srgbClr val="000000"/>
                </a:solidFill>
                <a:effectLst/>
                <a:latin typeface="Times New Roman" panose="02020603050405020304" pitchFamily="18" charset="0"/>
              </a:rPr>
              <a:t>microsoft-office-365</a:t>
            </a:r>
            <a:r>
              <a:rPr lang="en-GB" sz="1400" i="0" dirty="0">
                <a:solidFill>
                  <a:srgbClr val="000000"/>
                </a:solidFill>
                <a:effectLst/>
                <a:latin typeface="Times New Roman" panose="02020603050405020304" pitchFamily="18" charset="0"/>
              </a:rPr>
              <a:t>-benefits.</a:t>
            </a:r>
          </a:p>
          <a:p>
            <a:r>
              <a:rPr lang="en-GB" sz="1400" i="0" dirty="0">
                <a:solidFill>
                  <a:srgbClr val="000000"/>
                </a:solidFill>
                <a:effectLst/>
                <a:latin typeface="Times New Roman" panose="02020603050405020304" pitchFamily="18" charset="0"/>
              </a:rPr>
              <a:t>HETTShow (2024). </a:t>
            </a:r>
            <a:r>
              <a:rPr lang="en-GB" sz="1400" i="1" dirty="0">
                <a:solidFill>
                  <a:srgbClr val="000000"/>
                </a:solidFill>
                <a:effectLst/>
                <a:latin typeface="Times New Roman" panose="02020603050405020304" pitchFamily="18" charset="0"/>
              </a:rPr>
              <a:t>How to Improve Efficiency in Healthcare | HETT Insights</a:t>
            </a:r>
            <a:r>
              <a:rPr lang="en-GB" sz="1400" i="0" dirty="0">
                <a:solidFill>
                  <a:srgbClr val="000000"/>
                </a:solidFill>
                <a:effectLst/>
                <a:latin typeface="Times New Roman" panose="02020603050405020304" pitchFamily="18" charset="0"/>
              </a:rPr>
              <a:t>. [online] </a:t>
            </a:r>
            <a:r>
              <a:rPr lang="en-GB" sz="1400" i="0" dirty="0" err="1">
                <a:solidFill>
                  <a:srgbClr val="000000"/>
                </a:solidFill>
                <a:effectLst/>
                <a:latin typeface="Times New Roman" panose="02020603050405020304" pitchFamily="18" charset="0"/>
              </a:rPr>
              <a:t>Hettshow.co.uk</a:t>
            </a:r>
            <a:r>
              <a:rPr lang="en-GB" sz="1400" i="0" dirty="0">
                <a:solidFill>
                  <a:srgbClr val="000000"/>
                </a:solidFill>
                <a:effectLst/>
                <a:latin typeface="Times New Roman" panose="02020603050405020304" pitchFamily="18" charset="0"/>
              </a:rPr>
              <a:t>. Available at: </a:t>
            </a:r>
            <a:r>
              <a:rPr lang="en-GB" sz="1400" i="0" dirty="0">
                <a:solidFill>
                  <a:srgbClr val="000000"/>
                </a:solidFill>
                <a:effectLst/>
                <a:latin typeface="Times New Roman" panose="02020603050405020304" pitchFamily="18" charset="0"/>
                <a:hlinkClick r:id="rId2"/>
              </a:rPr>
              <a:t>https://</a:t>
            </a:r>
            <a:r>
              <a:rPr lang="en-GB" sz="1400" i="0" dirty="0" err="1">
                <a:solidFill>
                  <a:srgbClr val="000000"/>
                </a:solidFill>
                <a:effectLst/>
                <a:latin typeface="Times New Roman" panose="02020603050405020304" pitchFamily="18" charset="0"/>
                <a:hlinkClick r:id="rId2"/>
              </a:rPr>
              <a:t>blog.hettshow.co.uk</a:t>
            </a:r>
            <a:r>
              <a:rPr lang="en-GB" sz="1400" i="0" dirty="0">
                <a:solidFill>
                  <a:srgbClr val="000000"/>
                </a:solidFill>
                <a:effectLst/>
                <a:latin typeface="Times New Roman" panose="02020603050405020304" pitchFamily="18" charset="0"/>
                <a:hlinkClick r:id="rId2"/>
              </a:rPr>
              <a:t>/boosting-efficiency-in-healthcare</a:t>
            </a:r>
            <a:r>
              <a:rPr lang="en-GB" sz="1400" i="0" dirty="0">
                <a:solidFill>
                  <a:srgbClr val="000000"/>
                </a:solidFill>
                <a:effectLst/>
                <a:latin typeface="Times New Roman" panose="02020603050405020304" pitchFamily="18" charset="0"/>
              </a:rPr>
              <a:t>.</a:t>
            </a:r>
          </a:p>
          <a:p>
            <a:r>
              <a:rPr lang="en-GB" sz="1500" b="0" i="0" dirty="0">
                <a:solidFill>
                  <a:srgbClr val="000000"/>
                </a:solidFill>
                <a:effectLst/>
                <a:latin typeface="Times New Roman" panose="02020603050405020304" pitchFamily="18" charset="0"/>
              </a:rPr>
              <a:t>Parker, R.H. and Lander, M.L. (1983). Word processing in healthcare: guidelines and a case study. </a:t>
            </a:r>
            <a:r>
              <a:rPr lang="en-GB" sz="1500" b="0" i="1" dirty="0">
                <a:solidFill>
                  <a:srgbClr val="000000"/>
                </a:solidFill>
                <a:effectLst/>
                <a:latin typeface="Times New Roman" panose="02020603050405020304" pitchFamily="18" charset="0"/>
              </a:rPr>
              <a:t>Computers in Healthcare</a:t>
            </a:r>
            <a:r>
              <a:rPr lang="en-GB" sz="1500" b="0" i="0" dirty="0">
                <a:solidFill>
                  <a:srgbClr val="000000"/>
                </a:solidFill>
                <a:effectLst/>
                <a:latin typeface="Times New Roman" panose="02020603050405020304" pitchFamily="18" charset="0"/>
              </a:rPr>
              <a:t>, [online] 4(7), pp.19, 21, 26–27. Available at: </a:t>
            </a:r>
            <a:r>
              <a:rPr lang="en-GB" sz="1500" b="0" i="0" dirty="0">
                <a:solidFill>
                  <a:srgbClr val="000000"/>
                </a:solidFill>
                <a:effectLst/>
                <a:latin typeface="Times New Roman" panose="02020603050405020304" pitchFamily="18" charset="0"/>
                <a:hlinkClick r:id="rId3"/>
              </a:rPr>
              <a:t>https://</a:t>
            </a:r>
            <a:r>
              <a:rPr lang="en-GB" sz="1500" b="0" i="0" dirty="0" err="1">
                <a:solidFill>
                  <a:srgbClr val="000000"/>
                </a:solidFill>
                <a:effectLst/>
                <a:latin typeface="Times New Roman" panose="02020603050405020304" pitchFamily="18" charset="0"/>
                <a:hlinkClick r:id="rId3"/>
              </a:rPr>
              <a:t>pubmed.ncbi.nlm.nih.gov</a:t>
            </a:r>
            <a:r>
              <a:rPr lang="en-GB" sz="1500" b="0" i="0" dirty="0">
                <a:solidFill>
                  <a:srgbClr val="000000"/>
                </a:solidFill>
                <a:effectLst/>
                <a:latin typeface="Times New Roman" panose="02020603050405020304" pitchFamily="18" charset="0"/>
                <a:hlinkClick r:id="rId3"/>
              </a:rPr>
              <a:t>/10260742/</a:t>
            </a:r>
            <a:r>
              <a:rPr lang="en-GB" sz="1500" b="0" i="0" dirty="0">
                <a:solidFill>
                  <a:srgbClr val="000000"/>
                </a:solidFill>
                <a:effectLst/>
                <a:latin typeface="Times New Roman" panose="02020603050405020304" pitchFamily="18" charset="0"/>
              </a:rPr>
              <a:t>.</a:t>
            </a:r>
          </a:p>
          <a:p>
            <a:r>
              <a:rPr lang="en-GB" sz="1400" b="0" i="0" dirty="0" err="1">
                <a:solidFill>
                  <a:srgbClr val="000000"/>
                </a:solidFill>
                <a:effectLst/>
                <a:latin typeface="Times New Roman" panose="02020603050405020304" pitchFamily="18" charset="0"/>
              </a:rPr>
              <a:t>Niedzwiecki</a:t>
            </a:r>
            <a:r>
              <a:rPr lang="en-GB" sz="1400" b="0" i="0" dirty="0">
                <a:solidFill>
                  <a:srgbClr val="000000"/>
                </a:solidFill>
                <a:effectLst/>
                <a:latin typeface="Times New Roman" panose="02020603050405020304" pitchFamily="18" charset="0"/>
              </a:rPr>
              <a:t>, B. (2024). </a:t>
            </a:r>
            <a:r>
              <a:rPr lang="en-GB" sz="1400" b="0" i="1" dirty="0">
                <a:solidFill>
                  <a:srgbClr val="000000"/>
                </a:solidFill>
                <a:effectLst/>
                <a:latin typeface="Times New Roman" panose="02020603050405020304" pitchFamily="18" charset="0"/>
              </a:rPr>
              <a:t>MICROSOFT WORD</a:t>
            </a:r>
            <a:r>
              <a:rPr lang="en-GB" sz="1400" b="0" i="0" dirty="0">
                <a:solidFill>
                  <a:srgbClr val="000000"/>
                </a:solidFill>
                <a:effectLst/>
                <a:latin typeface="Times New Roman" panose="02020603050405020304" pitchFamily="18" charset="0"/>
              </a:rPr>
              <a:t>. [online] </a:t>
            </a:r>
            <a:r>
              <a:rPr lang="en-GB" sz="1400" b="0" i="0" dirty="0" err="1">
                <a:solidFill>
                  <a:srgbClr val="000000"/>
                </a:solidFill>
                <a:effectLst/>
                <a:latin typeface="Times New Roman" panose="02020603050405020304" pitchFamily="18" charset="0"/>
              </a:rPr>
              <a:t>Pressbooks.pub</a:t>
            </a:r>
            <a:r>
              <a:rPr lang="en-GB" sz="1400" b="0" i="0" dirty="0">
                <a:solidFill>
                  <a:srgbClr val="000000"/>
                </a:solidFill>
                <a:effectLst/>
                <a:latin typeface="Times New Roman" panose="02020603050405020304" pitchFamily="18" charset="0"/>
              </a:rPr>
              <a:t>. Available at: https://</a:t>
            </a:r>
            <a:r>
              <a:rPr lang="en-GB" sz="1400" b="0" i="0" dirty="0" err="1">
                <a:solidFill>
                  <a:srgbClr val="000000"/>
                </a:solidFill>
                <a:effectLst/>
                <a:latin typeface="Times New Roman" panose="02020603050405020304" pitchFamily="18" charset="0"/>
              </a:rPr>
              <a:t>wtcs.pressbooks.pub</a:t>
            </a:r>
            <a:r>
              <a:rPr lang="en-GB" sz="1400" b="0" i="0" dirty="0">
                <a:solidFill>
                  <a:srgbClr val="000000"/>
                </a:solidFill>
                <a:effectLst/>
                <a:latin typeface="Times New Roman" panose="02020603050405020304" pitchFamily="18" charset="0"/>
              </a:rPr>
              <a:t>/</a:t>
            </a:r>
            <a:r>
              <a:rPr lang="en-GB" sz="1400" b="0" i="0" dirty="0" err="1">
                <a:solidFill>
                  <a:srgbClr val="000000"/>
                </a:solidFill>
                <a:effectLst/>
                <a:latin typeface="Times New Roman" panose="02020603050405020304" pitchFamily="18" charset="0"/>
              </a:rPr>
              <a:t>digitalliteracy</a:t>
            </a:r>
            <a:r>
              <a:rPr lang="en-GB" sz="1400" b="0" i="0" dirty="0">
                <a:solidFill>
                  <a:srgbClr val="000000"/>
                </a:solidFill>
                <a:effectLst/>
                <a:latin typeface="Times New Roman" panose="02020603050405020304" pitchFamily="18" charset="0"/>
              </a:rPr>
              <a:t>/part/</a:t>
            </a:r>
            <a:r>
              <a:rPr lang="en-GB" sz="1400" b="0" i="0" dirty="0" err="1">
                <a:solidFill>
                  <a:srgbClr val="000000"/>
                </a:solidFill>
                <a:effectLst/>
                <a:latin typeface="Times New Roman" panose="02020603050405020304" pitchFamily="18" charset="0"/>
              </a:rPr>
              <a:t>microsoft-word</a:t>
            </a:r>
            <a:r>
              <a:rPr lang="en-GB" sz="1400" b="0" i="0" dirty="0">
                <a:solidFill>
                  <a:srgbClr val="000000"/>
                </a:solidFill>
                <a:effectLst/>
                <a:latin typeface="Times New Roman" panose="02020603050405020304" pitchFamily="18" charset="0"/>
              </a:rPr>
              <a:t>/.</a:t>
            </a:r>
          </a:p>
          <a:p>
            <a:r>
              <a:rPr lang="en-GB" sz="1500" b="0" i="0" dirty="0">
                <a:solidFill>
                  <a:srgbClr val="000000"/>
                </a:solidFill>
                <a:effectLst/>
                <a:latin typeface="Times New Roman" panose="02020603050405020304" pitchFamily="18" charset="0"/>
              </a:rPr>
              <a:t>Petty, L. (2025). </a:t>
            </a:r>
            <a:r>
              <a:rPr lang="en-GB" sz="1500" b="0" i="1" dirty="0">
                <a:solidFill>
                  <a:srgbClr val="000000"/>
                </a:solidFill>
                <a:effectLst/>
                <a:latin typeface="Times New Roman" panose="02020603050405020304" pitchFamily="18" charset="0"/>
              </a:rPr>
              <a:t>Record Keeping in Health and Social Care</a:t>
            </a:r>
            <a:r>
              <a:rPr lang="en-GB" sz="1500" b="0" i="0" dirty="0">
                <a:solidFill>
                  <a:srgbClr val="000000"/>
                </a:solidFill>
                <a:effectLst/>
                <a:latin typeface="Times New Roman" panose="02020603050405020304" pitchFamily="18" charset="0"/>
              </a:rPr>
              <a:t>. [online] The Hub | High Speed Training. Available at: https://www.highspeedtraining.co.uk/hub/record-keeping-in-health-and-social-care/.</a:t>
            </a:r>
          </a:p>
          <a:p>
            <a:endParaRPr lang="en-GB" sz="1500" b="0" i="0" dirty="0">
              <a:solidFill>
                <a:srgbClr val="000000"/>
              </a:solidFill>
              <a:effectLst/>
              <a:latin typeface="Times New Roman" panose="02020603050405020304" pitchFamily="18" charset="0"/>
            </a:endParaRPr>
          </a:p>
          <a:p>
            <a:endParaRPr lang="en-GB" sz="140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2277907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DC26B-B18A-D241-67E7-D3890CBE8DF9}"/>
              </a:ext>
            </a:extLst>
          </p:cNvPr>
          <p:cNvSpPr>
            <a:spLocks noGrp="1"/>
          </p:cNvSpPr>
          <p:nvPr>
            <p:ph type="ctrTitle"/>
          </p:nvPr>
        </p:nvSpPr>
        <p:spPr>
          <a:xfrm>
            <a:off x="2486693" y="1748790"/>
            <a:ext cx="8249478" cy="1597710"/>
          </a:xfrm>
        </p:spPr>
        <p:txBody>
          <a:bodyPr>
            <a:normAutofit fontScale="90000"/>
          </a:bodyPr>
          <a:lstStyle/>
          <a:p>
            <a:pPr algn="ctr"/>
            <a:r>
              <a:rPr lang="en-US" dirty="0"/>
              <a:t> </a:t>
            </a:r>
            <a:br>
              <a:rPr lang="en-US" dirty="0"/>
            </a:br>
            <a:r>
              <a:rPr lang="en-US" sz="3100" dirty="0"/>
              <a:t>Task 2:  </a:t>
            </a:r>
            <a:r>
              <a:rPr lang="en-GB" sz="3100" cap="none" dirty="0"/>
              <a:t>Using </a:t>
            </a:r>
            <a:r>
              <a:rPr lang="en-GB" sz="3100" b="1" cap="none" dirty="0"/>
              <a:t>Microsoft Teams </a:t>
            </a:r>
            <a:r>
              <a:rPr lang="en-GB" sz="3100" cap="none" dirty="0"/>
              <a:t>To Support </a:t>
            </a:r>
            <a:r>
              <a:rPr lang="en-GB" sz="3100" b="1" cap="none" dirty="0">
                <a:solidFill>
                  <a:srgbClr val="00B050"/>
                </a:solidFill>
              </a:rPr>
              <a:t>Communication and Collaboration </a:t>
            </a:r>
            <a:br>
              <a:rPr lang="en-GB" sz="3100" b="1" cap="none" dirty="0"/>
            </a:br>
            <a:r>
              <a:rPr lang="en-GB" sz="3100" cap="none" dirty="0"/>
              <a:t>At Greenfield Home Care Agency</a:t>
            </a:r>
            <a:endParaRPr lang="en-US" sz="3100" dirty="0"/>
          </a:p>
        </p:txBody>
      </p:sp>
      <p:sp>
        <p:nvSpPr>
          <p:cNvPr id="3" name="Subtitle 2">
            <a:extLst>
              <a:ext uri="{FF2B5EF4-FFF2-40B4-BE49-F238E27FC236}">
                <a16:creationId xmlns:a16="http://schemas.microsoft.com/office/drawing/2014/main" id="{5CDF4D29-6216-C249-2110-B67651A96A55}"/>
              </a:ext>
            </a:extLst>
          </p:cNvPr>
          <p:cNvSpPr>
            <a:spLocks noGrp="1"/>
          </p:cNvSpPr>
          <p:nvPr>
            <p:ph type="subTitle" idx="1"/>
          </p:nvPr>
        </p:nvSpPr>
        <p:spPr>
          <a:xfrm>
            <a:off x="2168013" y="4969564"/>
            <a:ext cx="8886839" cy="531583"/>
          </a:xfrm>
        </p:spPr>
        <p:txBody>
          <a:bodyPr>
            <a:normAutofit/>
          </a:bodyPr>
          <a:lstStyle/>
          <a:p>
            <a:endParaRPr lang="en-US" dirty="0"/>
          </a:p>
          <a:p>
            <a:endParaRPr lang="en-US" dirty="0"/>
          </a:p>
          <a:p>
            <a:endParaRPr lang="en-US" dirty="0"/>
          </a:p>
        </p:txBody>
      </p:sp>
      <p:sp>
        <p:nvSpPr>
          <p:cNvPr id="10" name="TextBox 9">
            <a:extLst>
              <a:ext uri="{FF2B5EF4-FFF2-40B4-BE49-F238E27FC236}">
                <a16:creationId xmlns:a16="http://schemas.microsoft.com/office/drawing/2014/main" id="{CDFEF270-4256-3268-3A95-F79F408BB144}"/>
              </a:ext>
            </a:extLst>
          </p:cNvPr>
          <p:cNvSpPr txBox="1"/>
          <p:nvPr/>
        </p:nvSpPr>
        <p:spPr>
          <a:xfrm>
            <a:off x="241521" y="271462"/>
            <a:ext cx="5854479" cy="1477328"/>
          </a:xfrm>
          <a:prstGeom prst="rect">
            <a:avLst/>
          </a:prstGeom>
          <a:noFill/>
        </p:spPr>
        <p:txBody>
          <a:bodyPr wrap="square" rtlCol="0">
            <a:spAutoFit/>
          </a:bodyPr>
          <a:lstStyle/>
          <a:p>
            <a:r>
              <a:rPr lang="en-GB" b="1" dirty="0"/>
              <a:t>Module: </a:t>
            </a:r>
            <a:r>
              <a:rPr lang="en-GB" dirty="0"/>
              <a:t>LCHS4007 Digital Skills and Research Methods</a:t>
            </a:r>
          </a:p>
          <a:p>
            <a:r>
              <a:rPr lang="en-GB" b="1" dirty="0"/>
              <a:t>Group Member 2: </a:t>
            </a:r>
            <a:r>
              <a:rPr lang="en-GB" dirty="0"/>
              <a:t>Najma Mir</a:t>
            </a:r>
          </a:p>
          <a:p>
            <a:r>
              <a:rPr lang="en-GB" b="1" dirty="0"/>
              <a:t>Student Number: </a:t>
            </a:r>
            <a:r>
              <a:rPr lang="en-GB" dirty="0"/>
              <a:t>2522176</a:t>
            </a:r>
          </a:p>
          <a:p>
            <a:r>
              <a:rPr lang="en-GB" b="1" dirty="0"/>
              <a:t>Lecturer: </a:t>
            </a:r>
            <a:r>
              <a:rPr lang="en-GB" dirty="0"/>
              <a:t>Hajra </a:t>
            </a:r>
            <a:r>
              <a:rPr lang="en-GB" dirty="0" err="1"/>
              <a:t>Mustasim</a:t>
            </a:r>
            <a:endParaRPr lang="en-GB" b="1" dirty="0"/>
          </a:p>
          <a:p>
            <a:endParaRPr lang="en-GB" dirty="0"/>
          </a:p>
        </p:txBody>
      </p:sp>
    </p:spTree>
    <p:extLst>
      <p:ext uri="{BB962C8B-B14F-4D97-AF65-F5344CB8AC3E}">
        <p14:creationId xmlns:p14="http://schemas.microsoft.com/office/powerpoint/2010/main" val="1548115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4552B2D-B176-B685-BF7D-C9E71899C714}"/>
              </a:ext>
            </a:extLst>
          </p:cNvPr>
          <p:cNvSpPr txBox="1">
            <a:spLocks/>
          </p:cNvSpPr>
          <p:nvPr/>
        </p:nvSpPr>
        <p:spPr>
          <a:xfrm>
            <a:off x="3074639" y="2081194"/>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endParaRPr lang="en-US" dirty="0"/>
          </a:p>
        </p:txBody>
      </p:sp>
      <p:sp>
        <p:nvSpPr>
          <p:cNvPr id="1027" name="TextBox 1026">
            <a:extLst>
              <a:ext uri="{FF2B5EF4-FFF2-40B4-BE49-F238E27FC236}">
                <a16:creationId xmlns:a16="http://schemas.microsoft.com/office/drawing/2014/main" id="{6B6777AA-6C74-DBFE-E7FA-A66A7C1B6947}"/>
              </a:ext>
            </a:extLst>
          </p:cNvPr>
          <p:cNvSpPr txBox="1"/>
          <p:nvPr/>
        </p:nvSpPr>
        <p:spPr>
          <a:xfrm>
            <a:off x="2970847" y="1163015"/>
            <a:ext cx="6250306" cy="1354217"/>
          </a:xfrm>
          <a:prstGeom prst="rect">
            <a:avLst/>
          </a:prstGeom>
          <a:noFill/>
        </p:spPr>
        <p:txBody>
          <a:bodyPr wrap="square" rtlCol="0">
            <a:spAutoFit/>
          </a:bodyPr>
          <a:lstStyle/>
          <a:p>
            <a:pPr algn="ctr"/>
            <a:r>
              <a:rPr lang="en-GB" sz="2800" dirty="0"/>
              <a:t>What is </a:t>
            </a:r>
            <a:r>
              <a:rPr lang="en-GB" sz="2800" b="1" dirty="0"/>
              <a:t>Microsoft Teams?</a:t>
            </a:r>
          </a:p>
          <a:p>
            <a:pPr algn="ctr"/>
            <a:r>
              <a:rPr lang="en-GB" dirty="0"/>
              <a:t>Microsoft Teams is a communication and collaboration app in Microsoft 365 that brings together chat, voice calls, video meetings and file sharing in one place.</a:t>
            </a:r>
          </a:p>
        </p:txBody>
      </p:sp>
      <p:pic>
        <p:nvPicPr>
          <p:cNvPr id="1030" name="Picture 1029" descr="A close up of a logo&#10;&#10;AI-generated content may be incorrect.">
            <a:extLst>
              <a:ext uri="{FF2B5EF4-FFF2-40B4-BE49-F238E27FC236}">
                <a16:creationId xmlns:a16="http://schemas.microsoft.com/office/drawing/2014/main" id="{2BCA5EC8-29D3-D1D2-266B-833DBDB3E3E2}"/>
              </a:ext>
            </a:extLst>
          </p:cNvPr>
          <p:cNvPicPr>
            <a:picLocks noChangeAspect="1"/>
          </p:cNvPicPr>
          <p:nvPr/>
        </p:nvPicPr>
        <p:blipFill>
          <a:blip r:embed="rId2">
            <a:extLst>
              <a:ext uri="{837473B0-CC2E-450A-ABE3-18F120FF3D39}">
                <a1611:picAttrSrcUrl xmlns:a1611="http://schemas.microsoft.com/office/drawing/2016/11/main" r:id="rId3"/>
              </a:ext>
            </a:extLst>
          </a:blip>
          <a:srcRect r="64766"/>
          <a:stretch>
            <a:fillRect/>
          </a:stretch>
        </p:blipFill>
        <p:spPr>
          <a:xfrm>
            <a:off x="5453572" y="160020"/>
            <a:ext cx="1254373" cy="1163015"/>
          </a:xfrm>
          <a:prstGeom prst="rect">
            <a:avLst/>
          </a:prstGeom>
        </p:spPr>
      </p:pic>
      <p:sp>
        <p:nvSpPr>
          <p:cNvPr id="2" name="TextBox 1">
            <a:extLst>
              <a:ext uri="{FF2B5EF4-FFF2-40B4-BE49-F238E27FC236}">
                <a16:creationId xmlns:a16="http://schemas.microsoft.com/office/drawing/2014/main" id="{FA74EC91-C309-3330-B078-9537C382F0CA}"/>
              </a:ext>
            </a:extLst>
          </p:cNvPr>
          <p:cNvSpPr txBox="1"/>
          <p:nvPr/>
        </p:nvSpPr>
        <p:spPr>
          <a:xfrm>
            <a:off x="10179363" y="5660319"/>
            <a:ext cx="2012637" cy="369332"/>
          </a:xfrm>
          <a:prstGeom prst="rect">
            <a:avLst/>
          </a:prstGeom>
          <a:noFill/>
        </p:spPr>
        <p:txBody>
          <a:bodyPr wrap="square" rtlCol="0">
            <a:spAutoFit/>
          </a:bodyPr>
          <a:lstStyle/>
          <a:p>
            <a:r>
              <a:rPr lang="en-GB" dirty="0"/>
              <a:t>(Mehta et al. 2020)</a:t>
            </a:r>
          </a:p>
        </p:txBody>
      </p:sp>
      <p:pic>
        <p:nvPicPr>
          <p:cNvPr id="4" name="Picture 3" descr="A screenshot of a video game&#10;&#10;AI-generated content may be incorrect.">
            <a:extLst>
              <a:ext uri="{FF2B5EF4-FFF2-40B4-BE49-F238E27FC236}">
                <a16:creationId xmlns:a16="http://schemas.microsoft.com/office/drawing/2014/main" id="{B88E24F1-C04D-85C5-5C03-F8D8984E78CB}"/>
              </a:ext>
            </a:extLst>
          </p:cNvPr>
          <p:cNvPicPr>
            <a:picLocks noChangeAspect="1"/>
          </p:cNvPicPr>
          <p:nvPr/>
        </p:nvPicPr>
        <p:blipFill>
          <a:blip r:embed="rId4"/>
          <a:stretch>
            <a:fillRect/>
          </a:stretch>
        </p:blipFill>
        <p:spPr>
          <a:xfrm>
            <a:off x="594306" y="1840123"/>
            <a:ext cx="11003387" cy="4777094"/>
          </a:xfrm>
          <a:prstGeom prst="rect">
            <a:avLst/>
          </a:prstGeom>
        </p:spPr>
      </p:pic>
    </p:spTree>
    <p:extLst>
      <p:ext uri="{BB962C8B-B14F-4D97-AF65-F5344CB8AC3E}">
        <p14:creationId xmlns:p14="http://schemas.microsoft.com/office/powerpoint/2010/main" val="22223134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8B6E8CD-6F23-DA19-20AF-D582051F62DC}"/>
              </a:ext>
            </a:extLst>
          </p:cNvPr>
          <p:cNvSpPr txBox="1">
            <a:spLocks/>
          </p:cNvSpPr>
          <p:nvPr/>
        </p:nvSpPr>
        <p:spPr>
          <a:xfrm>
            <a:off x="114301" y="0"/>
            <a:ext cx="12077700" cy="20157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lgn="ctr">
              <a:lnSpc>
                <a:spcPct val="110000"/>
              </a:lnSpc>
              <a:spcAft>
                <a:spcPts val="600"/>
              </a:spcAft>
              <a:buClr>
                <a:schemeClr val="accent1"/>
              </a:buClr>
              <a:buSzPct val="100000"/>
            </a:pPr>
            <a:r>
              <a:rPr lang="en-US" sz="2000" dirty="0">
                <a:latin typeface="+mn-lt"/>
                <a:ea typeface="+mn-ea"/>
                <a:cs typeface="+mn-cs"/>
              </a:rPr>
              <a:t> </a:t>
            </a:r>
            <a:br>
              <a:rPr lang="en-US" sz="2000" cap="none" dirty="0">
                <a:latin typeface="+mn-lt"/>
                <a:ea typeface="+mn-ea"/>
                <a:cs typeface="+mn-cs"/>
              </a:rPr>
            </a:br>
            <a:r>
              <a:rPr lang="en-US" sz="2400" b="1" cap="none" dirty="0">
                <a:latin typeface="+mn-lt"/>
                <a:ea typeface="+mn-ea"/>
                <a:cs typeface="+mn-cs"/>
              </a:rPr>
              <a:t>How Can Microsoft Teams Help Greenfield Home Staff Members Communicate?</a:t>
            </a:r>
          </a:p>
          <a:p>
            <a:pPr algn="ctr">
              <a:lnSpc>
                <a:spcPct val="110000"/>
              </a:lnSpc>
              <a:spcAft>
                <a:spcPts val="600"/>
              </a:spcAft>
              <a:buClr>
                <a:schemeClr val="accent1"/>
              </a:buClr>
              <a:buSzPct val="100000"/>
            </a:pPr>
            <a:r>
              <a:rPr lang="en-US" sz="2000" cap="none" dirty="0">
                <a:latin typeface="+mn-lt"/>
                <a:ea typeface="+mn-ea"/>
                <a:cs typeface="+mn-cs"/>
              </a:rPr>
              <a:t> </a:t>
            </a:r>
            <a:r>
              <a:rPr lang="en-US" sz="1900" cap="none" dirty="0">
                <a:latin typeface="+mn-lt"/>
                <a:ea typeface="+mn-ea"/>
                <a:cs typeface="+mn-cs"/>
              </a:rPr>
              <a:t>Microsoft teams allows carers in the community and staff in the main office to stay connected and work together even when they are in different locations (NHS England, 2023)</a:t>
            </a:r>
          </a:p>
          <a:p>
            <a:pPr indent="-228600">
              <a:lnSpc>
                <a:spcPct val="110000"/>
              </a:lnSpc>
              <a:spcAft>
                <a:spcPts val="600"/>
              </a:spcAft>
              <a:buClr>
                <a:schemeClr val="accent1"/>
              </a:buClr>
              <a:buSzPct val="100000"/>
              <a:buFont typeface="Arial" panose="020B0604020202020204" pitchFamily="34" charset="0"/>
              <a:buChar char="•"/>
            </a:pPr>
            <a:endParaRPr lang="en-US" sz="2000" dirty="0">
              <a:latin typeface="+mn-lt"/>
              <a:ea typeface="+mn-ea"/>
              <a:cs typeface="+mn-cs"/>
            </a:endParaRPr>
          </a:p>
        </p:txBody>
      </p:sp>
      <p:sp>
        <p:nvSpPr>
          <p:cNvPr id="8" name="TextBox 7">
            <a:extLst>
              <a:ext uri="{FF2B5EF4-FFF2-40B4-BE49-F238E27FC236}">
                <a16:creationId xmlns:a16="http://schemas.microsoft.com/office/drawing/2014/main" id="{A6619445-C435-3492-63A2-809855ADE82F}"/>
              </a:ext>
            </a:extLst>
          </p:cNvPr>
          <p:cNvSpPr txBox="1"/>
          <p:nvPr/>
        </p:nvSpPr>
        <p:spPr>
          <a:xfrm>
            <a:off x="1451581" y="2015732"/>
            <a:ext cx="4172212" cy="3450613"/>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endParaRPr lang="en-US" dirty="0"/>
          </a:p>
        </p:txBody>
      </p:sp>
      <p:graphicFrame>
        <p:nvGraphicFramePr>
          <p:cNvPr id="2" name="Table 1">
            <a:extLst>
              <a:ext uri="{FF2B5EF4-FFF2-40B4-BE49-F238E27FC236}">
                <a16:creationId xmlns:a16="http://schemas.microsoft.com/office/drawing/2014/main" id="{8DE885BA-0794-E4F5-0857-184D27345F18}"/>
              </a:ext>
            </a:extLst>
          </p:cNvPr>
          <p:cNvGraphicFramePr/>
          <p:nvPr/>
        </p:nvGraphicFramePr>
        <p:xfrm>
          <a:off x="416398" y="1876356"/>
          <a:ext cx="7118721" cy="4659735"/>
        </p:xfrm>
        <a:graphic>
          <a:graphicData uri="http://schemas.openxmlformats.org/drawingml/2006/table">
            <a:tbl>
              <a:tblPr firstRow="1" bandRow="1">
                <a:tableStyleId>{74C1A8A3-306A-4EB7-A6B1-4F7E0EB9C5D6}</a:tableStyleId>
              </a:tblPr>
              <a:tblGrid>
                <a:gridCol w="1041583">
                  <a:extLst>
                    <a:ext uri="{9D8B030D-6E8A-4147-A177-3AD203B41FA5}">
                      <a16:colId xmlns:a16="http://schemas.microsoft.com/office/drawing/2014/main" val="1167890759"/>
                    </a:ext>
                  </a:extLst>
                </a:gridCol>
                <a:gridCol w="3318934">
                  <a:extLst>
                    <a:ext uri="{9D8B030D-6E8A-4147-A177-3AD203B41FA5}">
                      <a16:colId xmlns:a16="http://schemas.microsoft.com/office/drawing/2014/main" val="1088925222"/>
                    </a:ext>
                  </a:extLst>
                </a:gridCol>
                <a:gridCol w="2758204">
                  <a:extLst>
                    <a:ext uri="{9D8B030D-6E8A-4147-A177-3AD203B41FA5}">
                      <a16:colId xmlns:a16="http://schemas.microsoft.com/office/drawing/2014/main" val="248257161"/>
                    </a:ext>
                  </a:extLst>
                </a:gridCol>
              </a:tblGrid>
              <a:tr h="485076">
                <a:tc>
                  <a:txBody>
                    <a:bodyPr/>
                    <a:lstStyle/>
                    <a:p>
                      <a:pPr algn="l">
                        <a:buNone/>
                      </a:pPr>
                      <a:r>
                        <a:rPr lang="en-GB" sz="1200" b="1" cap="none" spc="0" dirty="0">
                          <a:solidFill>
                            <a:schemeClr val="bg1"/>
                          </a:solidFill>
                          <a:effectLst/>
                        </a:rPr>
                        <a:t>Features </a:t>
                      </a:r>
                    </a:p>
                  </a:txBody>
                  <a:tcPr marL="47856" marR="20389" marT="13673" marB="102549" anchor="b"/>
                </a:tc>
                <a:tc>
                  <a:txBody>
                    <a:bodyPr/>
                    <a:lstStyle/>
                    <a:p>
                      <a:pPr algn="l">
                        <a:buNone/>
                      </a:pPr>
                      <a:r>
                        <a:rPr lang="en-GB" sz="1200" b="1" cap="none" spc="0" dirty="0">
                          <a:solidFill>
                            <a:schemeClr val="bg1"/>
                          </a:solidFill>
                          <a:effectLst/>
                        </a:rPr>
                        <a:t>Examples of use for Greenfield staff</a:t>
                      </a:r>
                    </a:p>
                  </a:txBody>
                  <a:tcPr marL="47856" marR="20389" marT="13673" marB="102549" anchor="b"/>
                </a:tc>
                <a:tc>
                  <a:txBody>
                    <a:bodyPr/>
                    <a:lstStyle/>
                    <a:p>
                      <a:pPr algn="l">
                        <a:buNone/>
                      </a:pPr>
                      <a:r>
                        <a:rPr lang="en-GB" sz="1200" b="1" cap="none" spc="0" dirty="0">
                          <a:solidFill>
                            <a:schemeClr val="bg1"/>
                          </a:solidFill>
                          <a:effectLst/>
                        </a:rPr>
                        <a:t>Advantage over other communication methods</a:t>
                      </a:r>
                    </a:p>
                  </a:txBody>
                  <a:tcPr marL="47856" marR="20389" marT="13673" marB="102549" anchor="b"/>
                </a:tc>
                <a:extLst>
                  <a:ext uri="{0D108BD9-81ED-4DB2-BD59-A6C34878D82A}">
                    <a16:rowId xmlns:a16="http://schemas.microsoft.com/office/drawing/2014/main" val="1604756495"/>
                  </a:ext>
                </a:extLst>
              </a:tr>
              <a:tr h="1027817">
                <a:tc>
                  <a:txBody>
                    <a:bodyPr/>
                    <a:lstStyle/>
                    <a:p>
                      <a:pPr algn="ctr">
                        <a:buNone/>
                      </a:pPr>
                      <a:r>
                        <a:rPr lang="en-GB" sz="900" b="1" cap="none" spc="0" dirty="0">
                          <a:solidFill>
                            <a:schemeClr val="tx1"/>
                          </a:solidFill>
                          <a:effectLst/>
                        </a:rPr>
                        <a:t>Instant messaging</a:t>
                      </a:r>
                    </a:p>
                    <a:p>
                      <a:pPr algn="ctr">
                        <a:buNone/>
                      </a:pPr>
                      <a:r>
                        <a:rPr lang="en-GB" sz="900" b="1" cap="none" spc="0" dirty="0">
                          <a:solidFill>
                            <a:schemeClr val="tx1"/>
                          </a:solidFill>
                          <a:effectLst/>
                        </a:rPr>
                        <a:t> &amp; live status of users</a:t>
                      </a:r>
                      <a:endParaRPr lang="en-GB" sz="900" cap="none" spc="0" dirty="0">
                        <a:solidFill>
                          <a:schemeClr val="tx1"/>
                        </a:solidFill>
                        <a:effectLst/>
                      </a:endParaRPr>
                    </a:p>
                  </a:txBody>
                  <a:tcPr marL="47856" marR="20389" marT="13673" marB="102549" anchor="ctr"/>
                </a:tc>
                <a:tc>
                  <a:txBody>
                    <a:bodyPr/>
                    <a:lstStyle/>
                    <a:p>
                      <a:pPr algn="l">
                        <a:buNone/>
                      </a:pPr>
                      <a:r>
                        <a:rPr lang="en-GB" sz="900" cap="none" spc="0" dirty="0">
                          <a:solidFill>
                            <a:schemeClr val="tx1"/>
                          </a:solidFill>
                          <a:effectLst/>
                        </a:rPr>
                        <a:t>A carer at client's home can send a quick message to office coordinators to confirm visit time, medication dosage or ask for advice on a care plan </a:t>
                      </a:r>
                      <a:r>
                        <a:rPr lang="en-GB" sz="900" dirty="0"/>
                        <a:t>(Hargreaves et al. 2022).</a:t>
                      </a:r>
                      <a:endParaRPr lang="en-GB" sz="900" cap="none" spc="0" dirty="0">
                        <a:solidFill>
                          <a:schemeClr val="tx1"/>
                        </a:solidFill>
                        <a:effectLst/>
                      </a:endParaRPr>
                    </a:p>
                  </a:txBody>
                  <a:tcPr marL="47856" marR="20389" marT="13673" marB="102549" anchor="ctr"/>
                </a:tc>
                <a:tc>
                  <a:txBody>
                    <a:bodyPr/>
                    <a:lstStyle/>
                    <a:p>
                      <a:pPr marL="171450" indent="-171450" algn="l">
                        <a:buFont typeface="Wingdings" panose="05000000000000000000" pitchFamily="2" charset="2"/>
                        <a:buChar char="ü"/>
                      </a:pPr>
                      <a:r>
                        <a:rPr lang="en-GB" sz="900" cap="none" spc="0" dirty="0">
                          <a:solidFill>
                            <a:schemeClr val="tx1"/>
                          </a:solidFill>
                          <a:effectLst/>
                        </a:rPr>
                        <a:t>See other users online/busy/available/offline status so response capability is understood. </a:t>
                      </a:r>
                    </a:p>
                    <a:p>
                      <a:pPr marL="171450" indent="-171450" algn="l">
                        <a:buFont typeface="Wingdings" panose="05000000000000000000" pitchFamily="2" charset="2"/>
                        <a:buChar char="ü"/>
                      </a:pPr>
                      <a:r>
                        <a:rPr lang="en-GB" sz="900" cap="none" spc="0" dirty="0">
                          <a:solidFill>
                            <a:schemeClr val="tx1"/>
                          </a:solidFill>
                          <a:effectLst/>
                        </a:rPr>
                        <a:t>Faster than emails to an unmonitored inbox</a:t>
                      </a:r>
                    </a:p>
                    <a:p>
                      <a:pPr marL="171450" indent="-171450" algn="l">
                        <a:buFont typeface="Wingdings" panose="05000000000000000000" pitchFamily="2" charset="2"/>
                        <a:buChar char="ü"/>
                      </a:pPr>
                      <a:r>
                        <a:rPr lang="en-GB" sz="900" cap="none" spc="0" dirty="0">
                          <a:solidFill>
                            <a:schemeClr val="tx1"/>
                          </a:solidFill>
                          <a:effectLst/>
                        </a:rPr>
                        <a:t>Records and timestamps communications which supports documentation (NHS England, 2023, </a:t>
                      </a:r>
                      <a:r>
                        <a:rPr lang="en-GB" sz="900" dirty="0"/>
                        <a:t>Mehta et al. 2020)</a:t>
                      </a:r>
                      <a:endParaRPr lang="en-GB" sz="900" cap="none" spc="0" dirty="0">
                        <a:solidFill>
                          <a:schemeClr val="tx1"/>
                        </a:solidFill>
                        <a:effectLst/>
                      </a:endParaRPr>
                    </a:p>
                  </a:txBody>
                  <a:tcPr marL="47856" marR="20389" marT="13673" marB="102549" anchor="ctr"/>
                </a:tc>
                <a:extLst>
                  <a:ext uri="{0D108BD9-81ED-4DB2-BD59-A6C34878D82A}">
                    <a16:rowId xmlns:a16="http://schemas.microsoft.com/office/drawing/2014/main" val="2497371785"/>
                  </a:ext>
                </a:extLst>
              </a:tr>
              <a:tr h="1383371">
                <a:tc>
                  <a:txBody>
                    <a:bodyPr/>
                    <a:lstStyle/>
                    <a:p>
                      <a:pPr algn="ctr">
                        <a:buNone/>
                      </a:pPr>
                      <a:r>
                        <a:rPr lang="en-GB" sz="900" b="1" cap="none" spc="0" dirty="0">
                          <a:solidFill>
                            <a:schemeClr val="tx1"/>
                          </a:solidFill>
                          <a:effectLst/>
                        </a:rPr>
                        <a:t>Voice calling &amp;</a:t>
                      </a:r>
                    </a:p>
                    <a:p>
                      <a:pPr algn="ctr">
                        <a:buNone/>
                      </a:pPr>
                      <a:r>
                        <a:rPr lang="en-GB" sz="900" b="1" cap="none" spc="0" dirty="0">
                          <a:solidFill>
                            <a:schemeClr val="tx1"/>
                          </a:solidFill>
                          <a:effectLst/>
                        </a:rPr>
                        <a:t>Video meetings</a:t>
                      </a:r>
                      <a:endParaRPr lang="en-GB" sz="900" cap="none" spc="0" dirty="0">
                        <a:solidFill>
                          <a:schemeClr val="tx1"/>
                        </a:solidFill>
                        <a:effectLst/>
                      </a:endParaRPr>
                    </a:p>
                  </a:txBody>
                  <a:tcPr marL="47856" marR="20389" marT="13673" marB="102549"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dirty="0"/>
                        <a:t>Staff can be invited and join video meetings to discuss patients; attend debriefs or shift huddles or get updated face‑to‑face without travelling back to the office.</a:t>
                      </a:r>
                      <a:endParaRPr lang="en-GB" sz="900" dirty="0"/>
                    </a:p>
                    <a:p>
                      <a:pPr algn="l">
                        <a:buNone/>
                      </a:pPr>
                      <a:endParaRPr lang="en-GB" sz="900" dirty="0"/>
                    </a:p>
                    <a:p>
                      <a:pPr algn="l">
                        <a:buNone/>
                      </a:pPr>
                      <a:r>
                        <a:rPr lang="en-GB" sz="900" cap="none" spc="0" dirty="0">
                          <a:solidFill>
                            <a:schemeClr val="tx1"/>
                          </a:solidFill>
                          <a:effectLst/>
                        </a:rPr>
                        <a:t>Voice or Video meetings scheduled (e.g. a start of shift core huddle at 9am via Teams) can be sent by Managers and automatically sync to staff’s Teams calendars so they are not missed (NHS England, 2023).</a:t>
                      </a:r>
                    </a:p>
                  </a:txBody>
                  <a:tcPr marL="47856" marR="20389" marT="13673" marB="102549" anchor="ctr"/>
                </a:tc>
                <a:tc>
                  <a:txBody>
                    <a:bodyPr/>
                    <a:lstStyle/>
                    <a:p>
                      <a:pPr marL="171450" indent="-171450" algn="l">
                        <a:buFont typeface="Wingdings" panose="05000000000000000000" pitchFamily="2" charset="2"/>
                        <a:buChar char="ü"/>
                      </a:pPr>
                      <a:r>
                        <a:rPr lang="en-GB" sz="900" cap="none" spc="0" dirty="0">
                          <a:solidFill>
                            <a:schemeClr val="tx1"/>
                          </a:solidFill>
                          <a:effectLst/>
                        </a:rPr>
                        <a:t>Requires simple Wi-Fi connection to operate which lessens the need to find and contact others via mobile or department offices.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900" cap="none" spc="0" dirty="0">
                          <a:solidFill>
                            <a:schemeClr val="tx1"/>
                          </a:solidFill>
                          <a:effectLst/>
                        </a:rPr>
                        <a:t>Supports remote working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900" cap="none" spc="0" dirty="0">
                          <a:solidFill>
                            <a:schemeClr val="tx1"/>
                          </a:solidFill>
                          <a:effectLst/>
                        </a:rPr>
                        <a:t>Reduced need for physical attendance so remote staff can be part of core huddles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900" cap="none" spc="0" dirty="0">
                          <a:solidFill>
                            <a:schemeClr val="tx1"/>
                          </a:solidFill>
                          <a:effectLst/>
                        </a:rPr>
                        <a:t>Staff can access and update current care plans or  during community visits </a:t>
                      </a:r>
                      <a:r>
                        <a:rPr lang="en-GB" sz="900" dirty="0"/>
                        <a:t>(Lawson et al. 2023)</a:t>
                      </a:r>
                      <a:endParaRPr lang="en-GB" sz="900" cap="none" spc="0" dirty="0">
                        <a:solidFill>
                          <a:schemeClr val="tx1"/>
                        </a:solidFill>
                        <a:effectLst/>
                      </a:endParaRPr>
                    </a:p>
                  </a:txBody>
                  <a:tcPr marL="47856" marR="20389" marT="13673" marB="102549" anchor="ctr"/>
                </a:tc>
                <a:extLst>
                  <a:ext uri="{0D108BD9-81ED-4DB2-BD59-A6C34878D82A}">
                    <a16:rowId xmlns:a16="http://schemas.microsoft.com/office/drawing/2014/main" val="417098794"/>
                  </a:ext>
                </a:extLst>
              </a:tr>
              <a:tr h="912824">
                <a:tc>
                  <a:txBody>
                    <a:bodyPr/>
                    <a:lstStyle/>
                    <a:p>
                      <a:pPr algn="ctr">
                        <a:buNone/>
                      </a:pPr>
                      <a:r>
                        <a:rPr lang="en-GB" sz="900" b="1" cap="none" spc="0" dirty="0">
                          <a:solidFill>
                            <a:schemeClr val="tx1"/>
                          </a:solidFill>
                          <a:effectLst/>
                        </a:rPr>
                        <a:t>Team channels</a:t>
                      </a:r>
                      <a:endParaRPr lang="en-GB" sz="900" cap="none" spc="0" dirty="0">
                        <a:solidFill>
                          <a:schemeClr val="tx1"/>
                        </a:solidFill>
                        <a:effectLst/>
                      </a:endParaRPr>
                    </a:p>
                  </a:txBody>
                  <a:tcPr marL="47856" marR="20389" marT="13673" marB="102549"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cap="none" spc="0" dirty="0">
                          <a:solidFill>
                            <a:schemeClr val="tx1"/>
                          </a:solidFill>
                          <a:effectLst/>
                        </a:rPr>
                        <a:t>All staff members can be added to a channel or group chat </a:t>
                      </a:r>
                      <a:r>
                        <a:rPr lang="en-GB" sz="900" b="0" dirty="0"/>
                        <a:t>for specific queries like “Medication Reviews” or “Todays Staff Schedule”</a:t>
                      </a:r>
                      <a:endParaRPr lang="en-GB" sz="900" dirty="0"/>
                    </a:p>
                    <a:p>
                      <a:pPr algn="l">
                        <a:buNone/>
                      </a:pPr>
                      <a:r>
                        <a:rPr lang="en-GB" sz="900" cap="none" spc="0" dirty="0">
                          <a:solidFill>
                            <a:schemeClr val="tx1"/>
                          </a:solidFill>
                          <a:effectLst/>
                        </a:rPr>
                        <a:t>where regular updates can be posted about completed visits, delays, or new patient assignments </a:t>
                      </a:r>
                      <a:r>
                        <a:rPr lang="en-GB" sz="900" dirty="0"/>
                        <a:t>(Mehta et al., 2020)</a:t>
                      </a:r>
                      <a:endParaRPr lang="en-GB" sz="900" cap="none" spc="0" dirty="0">
                        <a:solidFill>
                          <a:schemeClr val="tx1"/>
                        </a:solidFill>
                        <a:effectLst/>
                      </a:endParaRPr>
                    </a:p>
                  </a:txBody>
                  <a:tcPr marL="47856" marR="20389" marT="13673" marB="102549" anchor="ctr"/>
                </a:tc>
                <a:tc>
                  <a: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900" cap="none" spc="0" dirty="0">
                          <a:solidFill>
                            <a:schemeClr val="tx1"/>
                          </a:solidFill>
                          <a:effectLst/>
                        </a:rPr>
                        <a:t>Centralises information sharing  instead of communicating with other users across multiple platforms</a:t>
                      </a:r>
                    </a:p>
                    <a:p>
                      <a:pPr marL="171450" indent="-171450" algn="l">
                        <a:buFont typeface="Wingdings" panose="05000000000000000000" pitchFamily="2" charset="2"/>
                        <a:buChar char="ü"/>
                      </a:pPr>
                      <a:r>
                        <a:rPr lang="en-GB" sz="900" cap="none" spc="0" dirty="0">
                          <a:solidFill>
                            <a:schemeClr val="tx1"/>
                          </a:solidFill>
                          <a:effectLst/>
                        </a:rPr>
                        <a:t>If coordinators or management staff are unavailable, staff group chats enable staff to help staff or provide guidance and solution (NHS England, 2023)</a:t>
                      </a:r>
                    </a:p>
                  </a:txBody>
                  <a:tcPr marL="47856" marR="20389" marT="13673" marB="102549" anchor="ctr"/>
                </a:tc>
                <a:extLst>
                  <a:ext uri="{0D108BD9-81ED-4DB2-BD59-A6C34878D82A}">
                    <a16:rowId xmlns:a16="http://schemas.microsoft.com/office/drawing/2014/main" val="2821312585"/>
                  </a:ext>
                </a:extLst>
              </a:tr>
              <a:tr h="824289">
                <a:tc>
                  <a:txBody>
                    <a:bodyPr/>
                    <a:lstStyle/>
                    <a:p>
                      <a:pPr algn="ctr">
                        <a:buNone/>
                      </a:pPr>
                      <a:r>
                        <a:rPr lang="en-GB" sz="900" b="1" cap="none" spc="0" dirty="0">
                          <a:solidFill>
                            <a:schemeClr val="tx1"/>
                          </a:solidFill>
                          <a:effectLst/>
                        </a:rPr>
                        <a:t>Sharing Documents </a:t>
                      </a:r>
                    </a:p>
                    <a:p>
                      <a:pPr algn="ctr">
                        <a:buNone/>
                      </a:pPr>
                      <a:r>
                        <a:rPr lang="en-GB" sz="900" b="1" cap="none" spc="0" dirty="0">
                          <a:solidFill>
                            <a:schemeClr val="tx1"/>
                          </a:solidFill>
                          <a:effectLst/>
                        </a:rPr>
                        <a:t>and Files </a:t>
                      </a:r>
                      <a:endParaRPr lang="en-GB" sz="900" cap="none" spc="0" dirty="0">
                        <a:solidFill>
                          <a:schemeClr val="tx1"/>
                        </a:solidFill>
                        <a:effectLst/>
                      </a:endParaRPr>
                    </a:p>
                  </a:txBody>
                  <a:tcPr marL="47856" marR="20389" marT="13673" marB="102549" anchor="ctr"/>
                </a:tc>
                <a:tc>
                  <a:txBody>
                    <a:bodyPr/>
                    <a:lstStyle/>
                    <a:p>
                      <a:pPr algn="l">
                        <a:buNone/>
                      </a:pPr>
                      <a:r>
                        <a:rPr lang="en-GB" sz="900" cap="none" spc="0" dirty="0">
                          <a:solidFill>
                            <a:schemeClr val="tx1"/>
                          </a:solidFill>
                          <a:effectLst/>
                        </a:rPr>
                        <a:t>Staff access and update current care plans during community visits by sharing documents and referral forms </a:t>
                      </a:r>
                      <a:r>
                        <a:rPr lang="en-GB" sz="900" dirty="0"/>
                        <a:t>(Russell et al., 2025)</a:t>
                      </a:r>
                      <a:endParaRPr lang="en-GB" sz="900" cap="none" spc="0" dirty="0">
                        <a:solidFill>
                          <a:schemeClr val="tx1"/>
                        </a:solidFill>
                        <a:effectLst/>
                      </a:endParaRPr>
                    </a:p>
                  </a:txBody>
                  <a:tcPr marL="47856" marR="20389" marT="13673" marB="102549" anchor="ctr"/>
                </a:tc>
                <a:tc>
                  <a:txBody>
                    <a:bodyPr/>
                    <a:lstStyle/>
                    <a:p>
                      <a:pPr marL="171450" indent="-171450" algn="l">
                        <a:buFont typeface="Wingdings" panose="05000000000000000000" pitchFamily="2" charset="2"/>
                        <a:buChar char="ü"/>
                      </a:pPr>
                      <a:r>
                        <a:rPr lang="en-GB" sz="900" cap="none" spc="0" dirty="0">
                          <a:solidFill>
                            <a:schemeClr val="tx1"/>
                          </a:solidFill>
                          <a:effectLst/>
                        </a:rPr>
                        <a:t>Reduces paper copies</a:t>
                      </a:r>
                    </a:p>
                    <a:p>
                      <a:pPr marL="171450" indent="-171450" algn="l">
                        <a:buFont typeface="Wingdings" panose="05000000000000000000" pitchFamily="2" charset="2"/>
                        <a:buChar char="ü"/>
                      </a:pPr>
                      <a:r>
                        <a:rPr lang="en-GB" sz="900" cap="none" spc="0" dirty="0">
                          <a:solidFill>
                            <a:schemeClr val="tx1"/>
                          </a:solidFill>
                          <a:effectLst/>
                        </a:rPr>
                        <a:t>Live co-editing prevents errors in care as everyone can access and update files better</a:t>
                      </a:r>
                    </a:p>
                    <a:p>
                      <a:pPr marL="171450" indent="-171450" algn="l">
                        <a:buFont typeface="Wingdings" panose="05000000000000000000" pitchFamily="2" charset="2"/>
                        <a:buChar char="ü"/>
                      </a:pPr>
                      <a:r>
                        <a:rPr lang="en-GB" sz="900" cap="none" spc="0" dirty="0">
                          <a:solidFill>
                            <a:schemeClr val="tx1"/>
                          </a:solidFill>
                          <a:effectLst/>
                        </a:rPr>
                        <a:t>Automatic version history shows who changed what and when (Taylor et al. 2023)</a:t>
                      </a:r>
                    </a:p>
                  </a:txBody>
                  <a:tcPr marL="47856" marR="20389" marT="13673" marB="102549" anchor="ctr"/>
                </a:tc>
                <a:extLst>
                  <a:ext uri="{0D108BD9-81ED-4DB2-BD59-A6C34878D82A}">
                    <a16:rowId xmlns:a16="http://schemas.microsoft.com/office/drawing/2014/main" val="1789611245"/>
                  </a:ext>
                </a:extLst>
              </a:tr>
            </a:tbl>
          </a:graphicData>
        </a:graphic>
      </p:graphicFrame>
      <p:pic>
        <p:nvPicPr>
          <p:cNvPr id="12" name="Picture 11" descr="A group of people on a computer screen">
            <a:extLst>
              <a:ext uri="{FF2B5EF4-FFF2-40B4-BE49-F238E27FC236}">
                <a16:creationId xmlns:a16="http://schemas.microsoft.com/office/drawing/2014/main" id="{AFAC0C87-CD30-B60A-5FF7-0A2ABD2DDF2E}"/>
              </a:ext>
            </a:extLst>
          </p:cNvPr>
          <p:cNvPicPr>
            <a:picLocks noChangeAspect="1"/>
          </p:cNvPicPr>
          <p:nvPr/>
        </p:nvPicPr>
        <p:blipFill>
          <a:blip r:embed="rId2">
            <a:extLst>
              <a:ext uri="{837473B0-CC2E-450A-ABE3-18F120FF3D39}">
                <a1611:picAttrSrcUrl xmlns:a1611="http://schemas.microsoft.com/office/drawing/2016/11/main" r:id="rId3"/>
              </a:ext>
            </a:extLst>
          </a:blip>
          <a:srcRect l="4605" t="5912" r="3963" b="8939"/>
          <a:stretch>
            <a:fillRect/>
          </a:stretch>
        </p:blipFill>
        <p:spPr>
          <a:xfrm>
            <a:off x="7962058" y="2921635"/>
            <a:ext cx="3813544" cy="2027351"/>
          </a:xfrm>
          <a:prstGeom prst="rect">
            <a:avLst/>
          </a:prstGeom>
        </p:spPr>
      </p:pic>
      <p:sp>
        <p:nvSpPr>
          <p:cNvPr id="13" name="TextBox 12">
            <a:extLst>
              <a:ext uri="{FF2B5EF4-FFF2-40B4-BE49-F238E27FC236}">
                <a16:creationId xmlns:a16="http://schemas.microsoft.com/office/drawing/2014/main" id="{E2E0D9D1-E44D-D3C3-A73C-E00ED4AAEF3A}"/>
              </a:ext>
            </a:extLst>
          </p:cNvPr>
          <p:cNvSpPr txBox="1"/>
          <p:nvPr/>
        </p:nvSpPr>
        <p:spPr>
          <a:xfrm>
            <a:off x="180975" y="6826372"/>
            <a:ext cx="10849698" cy="230832"/>
          </a:xfrm>
          <a:prstGeom prst="rect">
            <a:avLst/>
          </a:prstGeom>
          <a:noFill/>
        </p:spPr>
        <p:txBody>
          <a:bodyPr wrap="square" rtlCol="0">
            <a:spAutoFit/>
          </a:bodyPr>
          <a:lstStyle/>
          <a:p>
            <a:r>
              <a:rPr lang="en-GB" sz="900">
                <a:hlinkClick r:id="rId3" tooltip="https://www.htnovo.net/2020/05/miglioramenti-microsoft-teams.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85432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9830AA-1809-C427-4F2E-E3F517816DCA}"/>
              </a:ext>
            </a:extLst>
          </p:cNvPr>
          <p:cNvSpPr txBox="1"/>
          <p:nvPr/>
        </p:nvSpPr>
        <p:spPr>
          <a:xfrm>
            <a:off x="1467293" y="441442"/>
            <a:ext cx="9997688" cy="523220"/>
          </a:xfrm>
          <a:prstGeom prst="rect">
            <a:avLst/>
          </a:prstGeom>
          <a:noFill/>
        </p:spPr>
        <p:txBody>
          <a:bodyPr wrap="square">
            <a:spAutoFit/>
          </a:bodyPr>
          <a:lstStyle/>
          <a:p>
            <a:r>
              <a:rPr lang="en-US" sz="2800" b="1" cap="none" dirty="0">
                <a:latin typeface="+mn-lt"/>
                <a:ea typeface="+mn-ea"/>
                <a:cs typeface="+mn-cs"/>
              </a:rPr>
              <a:t>Limitations of Microsoft Teams at Greenfield Care Home</a:t>
            </a:r>
            <a:endParaRPr lang="en-GB" sz="2800" dirty="0"/>
          </a:p>
        </p:txBody>
      </p:sp>
      <p:sp>
        <p:nvSpPr>
          <p:cNvPr id="16" name="TextBox 15">
            <a:extLst>
              <a:ext uri="{FF2B5EF4-FFF2-40B4-BE49-F238E27FC236}">
                <a16:creationId xmlns:a16="http://schemas.microsoft.com/office/drawing/2014/main" id="{5D5C93FD-9FFF-021A-2543-A01A8C826655}"/>
              </a:ext>
            </a:extLst>
          </p:cNvPr>
          <p:cNvSpPr txBox="1"/>
          <p:nvPr/>
        </p:nvSpPr>
        <p:spPr>
          <a:xfrm>
            <a:off x="9452344" y="5497033"/>
            <a:ext cx="2012637" cy="369332"/>
          </a:xfrm>
          <a:prstGeom prst="rect">
            <a:avLst/>
          </a:prstGeom>
          <a:noFill/>
        </p:spPr>
        <p:txBody>
          <a:bodyPr wrap="square" rtlCol="0">
            <a:spAutoFit/>
          </a:bodyPr>
          <a:lstStyle/>
          <a:p>
            <a:r>
              <a:rPr lang="en-GB" dirty="0"/>
              <a:t>(Mehta et al. 2020)</a:t>
            </a:r>
          </a:p>
        </p:txBody>
      </p:sp>
      <p:pic>
        <p:nvPicPr>
          <p:cNvPr id="3" name="Picture 2" descr="A close-up of several images&#10;&#10;AI-generated content may be incorrect.">
            <a:extLst>
              <a:ext uri="{FF2B5EF4-FFF2-40B4-BE49-F238E27FC236}">
                <a16:creationId xmlns:a16="http://schemas.microsoft.com/office/drawing/2014/main" id="{5AE6466F-0E9A-1413-E8D1-44BE3C0A0812}"/>
              </a:ext>
            </a:extLst>
          </p:cNvPr>
          <p:cNvPicPr>
            <a:picLocks noChangeAspect="1"/>
          </p:cNvPicPr>
          <p:nvPr/>
        </p:nvPicPr>
        <p:blipFill>
          <a:blip r:embed="rId2"/>
          <a:stretch>
            <a:fillRect/>
          </a:stretch>
        </p:blipFill>
        <p:spPr>
          <a:xfrm>
            <a:off x="1192469" y="1112315"/>
            <a:ext cx="10161022" cy="5419951"/>
          </a:xfrm>
          <a:prstGeom prst="rect">
            <a:avLst/>
          </a:prstGeom>
        </p:spPr>
      </p:pic>
    </p:spTree>
    <p:extLst>
      <p:ext uri="{BB962C8B-B14F-4D97-AF65-F5344CB8AC3E}">
        <p14:creationId xmlns:p14="http://schemas.microsoft.com/office/powerpoint/2010/main" val="2247219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97046E0-DDF9-5B30-4618-6781C0C926FC}"/>
              </a:ext>
            </a:extLst>
          </p:cNvPr>
          <p:cNvSpPr>
            <a:spLocks noGrp="1"/>
          </p:cNvSpPr>
          <p:nvPr>
            <p:ph type="title" idx="4294967295"/>
          </p:nvPr>
        </p:nvSpPr>
        <p:spPr>
          <a:xfrm>
            <a:off x="355330" y="-1368466"/>
            <a:ext cx="4151313" cy="2374901"/>
          </a:xfrm>
        </p:spPr>
        <p:txBody>
          <a:bodyPr vert="horz" lIns="91440" tIns="45720" rIns="91440" bIns="0" rtlCol="0" anchor="b">
            <a:normAutofit/>
          </a:bodyPr>
          <a:lstStyle/>
          <a:p>
            <a:r>
              <a:rPr lang="en-US" sz="2400" b="1" cap="none" dirty="0"/>
              <a:t>References</a:t>
            </a:r>
            <a:endParaRPr lang="en-US" sz="4800" b="1" cap="none" dirty="0"/>
          </a:p>
        </p:txBody>
      </p:sp>
      <p:sp>
        <p:nvSpPr>
          <p:cNvPr id="16" name="TextBox 15">
            <a:extLst>
              <a:ext uri="{FF2B5EF4-FFF2-40B4-BE49-F238E27FC236}">
                <a16:creationId xmlns:a16="http://schemas.microsoft.com/office/drawing/2014/main" id="{06497297-E0E7-A70E-E096-952D4631DE7D}"/>
              </a:ext>
            </a:extLst>
          </p:cNvPr>
          <p:cNvSpPr txBox="1"/>
          <p:nvPr/>
        </p:nvSpPr>
        <p:spPr>
          <a:xfrm>
            <a:off x="355330" y="1173361"/>
            <a:ext cx="11481340" cy="4678204"/>
          </a:xfrm>
          <a:prstGeom prst="rect">
            <a:avLst/>
          </a:prstGeom>
          <a:noFill/>
        </p:spPr>
        <p:txBody>
          <a:bodyPr wrap="square" rtlCol="0">
            <a:spAutoFit/>
          </a:bodyPr>
          <a:lstStyle/>
          <a:p>
            <a:r>
              <a:rPr lang="en-GB" sz="1400" dirty="0"/>
              <a:t>Hargreaves, C., Clarke, A. P., &amp; Lester, K. R. (2022). Microsoft teams and team performance in the COVID-19 pandemic within an NHS Trust Community Service in North-West England. </a:t>
            </a:r>
            <a:r>
              <a:rPr lang="en-GB" sz="1400" i="1" dirty="0"/>
              <a:t>Team Performance Management: An International Journal</a:t>
            </a:r>
            <a:r>
              <a:rPr lang="en-GB" sz="1400" dirty="0"/>
              <a:t>, </a:t>
            </a:r>
            <a:r>
              <a:rPr lang="en-GB" sz="1400" i="1" dirty="0"/>
              <a:t>28</a:t>
            </a:r>
            <a:r>
              <a:rPr lang="en-GB" sz="1400" dirty="0"/>
              <a:t>(1/2), 79–94. https://doi.org/10.1108/tpm-11-2021-0082 </a:t>
            </a:r>
          </a:p>
          <a:p>
            <a:endParaRPr lang="en-GB" sz="1400" dirty="0"/>
          </a:p>
          <a:p>
            <a:r>
              <a:rPr lang="en-GB" sz="1400" dirty="0"/>
              <a:t>Altman Ferreira, P. S. (2024). Managing operational resilience during the implementation of digital transformation in healthcare organisational practices. </a:t>
            </a:r>
            <a:r>
              <a:rPr lang="en-GB" sz="1400" i="1" dirty="0"/>
              <a:t>Journal of Health Organization and Management</a:t>
            </a:r>
            <a:r>
              <a:rPr lang="en-GB" sz="1400" dirty="0"/>
              <a:t>, </a:t>
            </a:r>
            <a:r>
              <a:rPr lang="en-GB" sz="1400" i="1" dirty="0"/>
              <a:t>39</a:t>
            </a:r>
            <a:r>
              <a:rPr lang="en-GB" sz="1400" dirty="0"/>
              <a:t>(3), 334–358. https://doi.org/10.1108/jhom-04-2024-0155 </a:t>
            </a:r>
          </a:p>
          <a:p>
            <a:endParaRPr lang="en-GB" sz="1400" dirty="0"/>
          </a:p>
          <a:p>
            <a:r>
              <a:rPr lang="en-GB" sz="1400" dirty="0"/>
              <a:t>Lawson, L., Barros, R. D., Evans, J., &amp; Saleem, W. (2023). Being a ‘teams’ player: A Quality Improvement Project expanding the role of Microsoft teams to improve communication and efficiency of junior doctors in a ward-based hospital setting. </a:t>
            </a:r>
            <a:r>
              <a:rPr lang="en-GB" sz="1400" i="1" dirty="0"/>
              <a:t>Future Healthcare Journal</a:t>
            </a:r>
            <a:r>
              <a:rPr lang="en-GB" sz="1400" dirty="0"/>
              <a:t>, </a:t>
            </a:r>
            <a:r>
              <a:rPr lang="en-GB" sz="1400" i="1" dirty="0"/>
              <a:t>10</a:t>
            </a:r>
            <a:r>
              <a:rPr lang="en-GB" sz="1400" dirty="0"/>
              <a:t>. https://doi.org/10.7861/fhj.10-3-s89 </a:t>
            </a:r>
          </a:p>
          <a:p>
            <a:endParaRPr lang="en-GB" sz="1400" dirty="0"/>
          </a:p>
          <a:p>
            <a:r>
              <a:rPr lang="en-GB" sz="1400" dirty="0"/>
              <a:t>NHS England (2023) </a:t>
            </a:r>
            <a:r>
              <a:rPr lang="en-GB" sz="1400" i="1" dirty="0"/>
              <a:t>Microsoft Teams and remote working</a:t>
            </a:r>
            <a:r>
              <a:rPr lang="en-GB" sz="1400" dirty="0"/>
              <a:t>. London: NHS England. Available at: </a:t>
            </a:r>
            <a:r>
              <a:rPr lang="en-GB" sz="1400" dirty="0">
                <a:hlinkClick r:id="rId2">
                  <a:extLst>
                    <a:ext uri="{A12FA001-AC4F-418D-AE19-62706E023703}">
                      <ahyp:hlinkClr xmlns:ahyp="http://schemas.microsoft.com/office/drawing/2018/hyperlinkcolor" val="tx"/>
                    </a:ext>
                  </a:extLst>
                </a:hlinkClick>
              </a:rPr>
              <a:t>https://www.england.nhs.uk/long-read/microsoft-teams-and-remote-working/</a:t>
            </a:r>
            <a:r>
              <a:rPr lang="en-GB" sz="1400" dirty="0"/>
              <a:t> </a:t>
            </a:r>
          </a:p>
          <a:p>
            <a:endParaRPr lang="en-GB" sz="1400" dirty="0"/>
          </a:p>
          <a:p>
            <a:r>
              <a:rPr lang="en-GB" sz="1400" dirty="0"/>
              <a:t>Russell, S., Stocker, R., Cockshott, Z., Mason, S., Knight, J., Hanratty, B., &amp; Preston, N. (2025). Use of a digital application to enhance communication and triage between care homes and National Health Service Community Services in the United Kingdom: A qualitative evaluation. </a:t>
            </a:r>
            <a:r>
              <a:rPr lang="en-GB" sz="1400" i="1" dirty="0"/>
              <a:t>BMC Geriatrics</a:t>
            </a:r>
            <a:r>
              <a:rPr lang="en-GB" sz="1400" dirty="0"/>
              <a:t>, </a:t>
            </a:r>
            <a:r>
              <a:rPr lang="en-GB" sz="1400" i="1" dirty="0"/>
              <a:t>25</a:t>
            </a:r>
            <a:r>
              <a:rPr lang="en-GB" sz="1400" dirty="0"/>
              <a:t>(1). https://doi.org/10.1186/s12877-025-06217-9 </a:t>
            </a:r>
          </a:p>
          <a:p>
            <a:endParaRPr lang="en-GB" sz="1400" dirty="0"/>
          </a:p>
          <a:p>
            <a:r>
              <a:rPr lang="en-GB" sz="1400" dirty="0"/>
              <a:t>NHS England (2023) </a:t>
            </a:r>
            <a:r>
              <a:rPr lang="en-GB" sz="1400" i="1" dirty="0"/>
              <a:t>Microsoft Teams and remote working</a:t>
            </a:r>
            <a:r>
              <a:rPr lang="en-GB" sz="1400" dirty="0"/>
              <a:t>. Available at: </a:t>
            </a:r>
            <a:r>
              <a:rPr lang="en-GB" sz="1400" dirty="0">
                <a:hlinkClick r:id="rId2">
                  <a:extLst>
                    <a:ext uri="{A12FA001-AC4F-418D-AE19-62706E023703}">
                      <ahyp:hlinkClr xmlns:ahyp="http://schemas.microsoft.com/office/drawing/2018/hyperlinkcolor" val="tx"/>
                    </a:ext>
                  </a:extLst>
                </a:hlinkClick>
              </a:rPr>
              <a:t>https://www.england.nhs.uk/long-read/microsoft-teams-and-remote-working/</a:t>
            </a:r>
            <a:endParaRPr lang="en-GB" sz="1400" dirty="0"/>
          </a:p>
          <a:p>
            <a:endParaRPr lang="en-GB" sz="1400" dirty="0"/>
          </a:p>
          <a:p>
            <a:r>
              <a:rPr lang="en-GB" sz="1400" dirty="0"/>
              <a:t>Mehta, J., Yates, T., Smith, P., Henderson, D., Winteringham, G., &amp; Burns, A. (2020). Rapid implementation of Microsoft Teams in response to COVID-19: One Acute Healthcare Organisation’s experience. </a:t>
            </a:r>
            <a:r>
              <a:rPr lang="en-GB" sz="1400" i="1" dirty="0"/>
              <a:t>BMJ Health &amp;amp; Care Informatics</a:t>
            </a:r>
            <a:r>
              <a:rPr lang="en-GB" sz="1400" dirty="0"/>
              <a:t>, </a:t>
            </a:r>
            <a:r>
              <a:rPr lang="en-GB" sz="1400" i="1" dirty="0"/>
              <a:t>27</a:t>
            </a:r>
            <a:r>
              <a:rPr lang="en-GB" sz="1400" dirty="0"/>
              <a:t>(3). https://doi.org/10.1136/bmjhci-2020-100209 </a:t>
            </a:r>
          </a:p>
          <a:p>
            <a:endParaRPr lang="en-GB" dirty="0"/>
          </a:p>
        </p:txBody>
      </p:sp>
    </p:spTree>
    <p:extLst>
      <p:ext uri="{BB962C8B-B14F-4D97-AF65-F5344CB8AC3E}">
        <p14:creationId xmlns:p14="http://schemas.microsoft.com/office/powerpoint/2010/main" val="24172775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2B034-2EBA-6D9F-3DDA-27AD82F32E3C}"/>
              </a:ext>
            </a:extLst>
          </p:cNvPr>
          <p:cNvSpPr>
            <a:spLocks noGrp="1"/>
          </p:cNvSpPr>
          <p:nvPr>
            <p:ph type="title"/>
          </p:nvPr>
        </p:nvSpPr>
        <p:spPr>
          <a:xfrm>
            <a:off x="479394" y="262618"/>
            <a:ext cx="3939688" cy="5583126"/>
          </a:xfrm>
        </p:spPr>
        <p:txBody>
          <a:bodyPr>
            <a:normAutofit/>
          </a:bodyPr>
          <a:lstStyle/>
          <a:p>
            <a:pPr algn="r"/>
            <a:r>
              <a:rPr lang="en-US" sz="3900" dirty="0"/>
              <a:t>Why Greenfield Needs a Digital Safety Plan</a:t>
            </a:r>
          </a:p>
        </p:txBody>
      </p:sp>
      <p:graphicFrame>
        <p:nvGraphicFramePr>
          <p:cNvPr id="19" name="Content Placeholder 2">
            <a:extLst>
              <a:ext uri="{FF2B5EF4-FFF2-40B4-BE49-F238E27FC236}">
                <a16:creationId xmlns:a16="http://schemas.microsoft.com/office/drawing/2014/main" id="{214219BC-4A31-2CB7-D8A7-0F875559B899}"/>
              </a:ext>
            </a:extLst>
          </p:cNvPr>
          <p:cNvGraphicFramePr>
            <a:graphicFrameLocks noGrp="1"/>
          </p:cNvGraphicFramePr>
          <p:nvPr>
            <p:ph idx="1"/>
            <p:extLst>
              <p:ext uri="{D42A27DB-BD31-4B8C-83A1-F6EECF244321}">
                <p14:modId xmlns:p14="http://schemas.microsoft.com/office/powerpoint/2010/main" val="3126454727"/>
              </p:ext>
            </p:extLst>
          </p:nvPr>
        </p:nvGraphicFramePr>
        <p:xfrm>
          <a:off x="5467341" y="262618"/>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26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A7C1F-78DC-091C-85C0-C2B24FD55836}"/>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Goal 1 – Secure Access</a:t>
            </a:r>
            <a:endParaRPr lang="en-US" sz="4800" kern="1200">
              <a:solidFill>
                <a:schemeClr val="tx1"/>
              </a:solidFill>
              <a:latin typeface="+mj-lt"/>
              <a:ea typeface="+mj-ea"/>
              <a:cs typeface="+mj-cs"/>
            </a:endParaRPr>
          </a:p>
        </p:txBody>
      </p:sp>
      <p:sp>
        <p:nvSpPr>
          <p:cNvPr id="6" name="Rectangle 2">
            <a:extLst>
              <a:ext uri="{FF2B5EF4-FFF2-40B4-BE49-F238E27FC236}">
                <a16:creationId xmlns:a16="http://schemas.microsoft.com/office/drawing/2014/main" id="{8EBC5B9F-C331-B55F-5CF8-B7EA3E5A3563}"/>
              </a:ext>
            </a:extLst>
          </p:cNvPr>
          <p:cNvSpPr>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a:ln>
                  <a:noFill/>
                </a:ln>
                <a:effectLst/>
              </a:rPr>
              <a:t>Justification with evidence:</a:t>
            </a:r>
            <a:br>
              <a:rPr kumimoji="0" lang="en-US" altLang="en-US" sz="2000" b="0" i="0" u="none" strike="noStrike" cap="none" normalizeH="0" baseline="0">
                <a:ln>
                  <a:noFill/>
                </a:ln>
                <a:effectLst/>
              </a:rPr>
            </a:br>
            <a:r>
              <a:rPr kumimoji="0" lang="en-US" altLang="en-US" sz="2000" b="0" i="0" u="none" strike="noStrike" cap="none" normalizeH="0" baseline="0">
                <a:ln>
                  <a:noFill/>
                </a:ln>
                <a:effectLst/>
              </a:rPr>
              <a:t>MFA blocks </a:t>
            </a:r>
            <a:r>
              <a:rPr kumimoji="0" lang="en-US" altLang="en-US" sz="2000" b="1" i="0" u="none" strike="noStrike" cap="none" normalizeH="0" baseline="0">
                <a:ln>
                  <a:noFill/>
                </a:ln>
                <a:effectLst/>
              </a:rPr>
              <a:t>99.9%</a:t>
            </a:r>
            <a:r>
              <a:rPr kumimoji="0" lang="en-US" altLang="en-US" sz="2000" b="0" i="0" u="none" strike="noStrike" cap="none" normalizeH="0" baseline="0">
                <a:ln>
                  <a:noFill/>
                </a:ln>
                <a:effectLst/>
              </a:rPr>
              <a:t> of automated attacks (Microsoft, 2023). Essential for carers logging into Teams/OneDrive from home or public Wi‑Fi.</a:t>
            </a:r>
          </a:p>
        </p:txBody>
      </p:sp>
      <p:graphicFrame>
        <p:nvGraphicFramePr>
          <p:cNvPr id="4" name="Content Placeholder 3">
            <a:extLst>
              <a:ext uri="{FF2B5EF4-FFF2-40B4-BE49-F238E27FC236}">
                <a16:creationId xmlns:a16="http://schemas.microsoft.com/office/drawing/2014/main" id="{EFAF150B-132C-76AE-2698-56361A65994C}"/>
              </a:ext>
            </a:extLst>
          </p:cNvPr>
          <p:cNvGraphicFramePr>
            <a:graphicFrameLocks noGrp="1"/>
          </p:cNvGraphicFramePr>
          <p:nvPr>
            <p:ph idx="1"/>
          </p:nvPr>
        </p:nvGraphicFramePr>
        <p:xfrm>
          <a:off x="5911532" y="2907324"/>
          <a:ext cx="5150278" cy="2868109"/>
        </p:xfrm>
        <a:graphic>
          <a:graphicData uri="http://schemas.openxmlformats.org/drawingml/2006/table">
            <a:tbl>
              <a:tblPr firstRow="1" bandRow="1">
                <a:solidFill>
                  <a:schemeClr val="bg1"/>
                </a:solidFill>
                <a:tableStyleId>{616DA210-FB5B-4158-B5E0-FEB733F419BA}</a:tableStyleId>
              </a:tblPr>
              <a:tblGrid>
                <a:gridCol w="2487528">
                  <a:extLst>
                    <a:ext uri="{9D8B030D-6E8A-4147-A177-3AD203B41FA5}">
                      <a16:colId xmlns:a16="http://schemas.microsoft.com/office/drawing/2014/main" val="4269556131"/>
                    </a:ext>
                  </a:extLst>
                </a:gridCol>
                <a:gridCol w="1478640">
                  <a:extLst>
                    <a:ext uri="{9D8B030D-6E8A-4147-A177-3AD203B41FA5}">
                      <a16:colId xmlns:a16="http://schemas.microsoft.com/office/drawing/2014/main" val="2270291751"/>
                    </a:ext>
                  </a:extLst>
                </a:gridCol>
                <a:gridCol w="1184110">
                  <a:extLst>
                    <a:ext uri="{9D8B030D-6E8A-4147-A177-3AD203B41FA5}">
                      <a16:colId xmlns:a16="http://schemas.microsoft.com/office/drawing/2014/main" val="1673310572"/>
                    </a:ext>
                  </a:extLst>
                </a:gridCol>
              </a:tblGrid>
              <a:tr h="443651">
                <a:tc>
                  <a:txBody>
                    <a:bodyPr/>
                    <a:lstStyle/>
                    <a:p>
                      <a:pPr algn="ctr">
                        <a:buNone/>
                      </a:pPr>
                      <a:r>
                        <a:rPr lang="en-US" sz="1400" b="0" cap="none" spc="0">
                          <a:solidFill>
                            <a:schemeClr val="bg1"/>
                          </a:solidFill>
                        </a:rPr>
                        <a:t>Action</a:t>
                      </a:r>
                    </a:p>
                  </a:txBody>
                  <a:tcPr marL="121848" marR="93729" marT="93729" marB="93729"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pPr algn="ctr">
                        <a:buNone/>
                      </a:pPr>
                      <a:r>
                        <a:rPr lang="en-US" sz="1400" b="0" cap="none" spc="0">
                          <a:solidFill>
                            <a:schemeClr val="bg1"/>
                          </a:solidFill>
                        </a:rPr>
                        <a:t>Responsibility</a:t>
                      </a:r>
                    </a:p>
                  </a:txBody>
                  <a:tcPr marL="121848" marR="93729" marT="93729" marB="93729"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pPr algn="ctr">
                        <a:buNone/>
                      </a:pPr>
                      <a:r>
                        <a:rPr lang="en-US" sz="1400" b="0" cap="none" spc="0">
                          <a:solidFill>
                            <a:schemeClr val="bg1"/>
                          </a:solidFill>
                        </a:rPr>
                        <a:t>Deadline</a:t>
                      </a:r>
                    </a:p>
                  </a:txBody>
                  <a:tcPr marL="121848" marR="93729" marT="93729" marB="93729"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76462800"/>
                  </a:ext>
                </a:extLst>
              </a:tr>
              <a:tr h="881053">
                <a:tc>
                  <a:txBody>
                    <a:bodyPr/>
                    <a:lstStyle/>
                    <a:p>
                      <a:pPr>
                        <a:buNone/>
                      </a:pPr>
                      <a:r>
                        <a:rPr lang="en-US" sz="1400" cap="none" spc="0">
                          <a:solidFill>
                            <a:schemeClr val="tx1"/>
                          </a:solidFill>
                        </a:rPr>
                        <a:t>Enforce Multi-Factor Authentication (MFA) on all MS 365 accounts</a:t>
                      </a:r>
                    </a:p>
                  </a:txBody>
                  <a:tcPr marL="121848" marR="93729" marT="93729" marB="93729"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a:buNone/>
                      </a:pPr>
                      <a:r>
                        <a:rPr lang="en-US" sz="1400" cap="none" spc="0">
                          <a:solidFill>
                            <a:schemeClr val="tx1"/>
                          </a:solidFill>
                        </a:rPr>
                        <a:t>IT Lead</a:t>
                      </a:r>
                    </a:p>
                  </a:txBody>
                  <a:tcPr marL="121848" marR="93729" marT="93729" marB="93729"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a:buNone/>
                      </a:pPr>
                      <a:r>
                        <a:rPr lang="en-US" sz="1400" cap="none" spc="0">
                          <a:solidFill>
                            <a:schemeClr val="tx1"/>
                          </a:solidFill>
                        </a:rPr>
                        <a:t>Month 1</a:t>
                      </a:r>
                    </a:p>
                  </a:txBody>
                  <a:tcPr marL="121848" marR="93729" marT="93729" marB="93729"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3666672956"/>
                  </a:ext>
                </a:extLst>
              </a:tr>
              <a:tr h="881053">
                <a:tc>
                  <a:txBody>
                    <a:bodyPr/>
                    <a:lstStyle/>
                    <a:p>
                      <a:pPr>
                        <a:buNone/>
                      </a:pPr>
                      <a:r>
                        <a:rPr lang="en-US" sz="1400" cap="none" spc="0">
                          <a:solidFill>
                            <a:schemeClr val="tx1"/>
                          </a:solidFill>
                        </a:rPr>
                        <a:t>Deploy a password manager for carers using shared devices</a:t>
                      </a:r>
                    </a:p>
                  </a:txBody>
                  <a:tcPr marL="121848" marR="93729" marT="93729" marB="93729"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a:buNone/>
                      </a:pPr>
                      <a:r>
                        <a:rPr lang="en-US" sz="1400" cap="none" spc="0">
                          <a:solidFill>
                            <a:schemeClr val="tx1"/>
                          </a:solidFill>
                        </a:rPr>
                        <a:t>All staff</a:t>
                      </a:r>
                    </a:p>
                  </a:txBody>
                  <a:tcPr marL="121848" marR="93729" marT="93729" marB="93729"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a:buNone/>
                      </a:pPr>
                      <a:r>
                        <a:rPr lang="en-US" sz="1400" cap="none" spc="0">
                          <a:solidFill>
                            <a:schemeClr val="tx1"/>
                          </a:solidFill>
                        </a:rPr>
                        <a:t>Month 1</a:t>
                      </a:r>
                    </a:p>
                  </a:txBody>
                  <a:tcPr marL="121848" marR="93729" marT="93729" marB="93729" anchor="ctr">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121734879"/>
                  </a:ext>
                </a:extLst>
              </a:tr>
              <a:tr h="662352">
                <a:tc>
                  <a:txBody>
                    <a:bodyPr/>
                    <a:lstStyle/>
                    <a:p>
                      <a:pPr>
                        <a:buNone/>
                      </a:pPr>
                      <a:r>
                        <a:rPr lang="en-US" sz="1400" cap="none" spc="0">
                          <a:solidFill>
                            <a:schemeClr val="tx1"/>
                          </a:solidFill>
                        </a:rPr>
                        <a:t>Auto-lock mobile devices after 2 minutes of inactivity</a:t>
                      </a:r>
                    </a:p>
                  </a:txBody>
                  <a:tcPr marL="121848" marR="93729" marT="93729" marB="93729"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buNone/>
                      </a:pPr>
                      <a:r>
                        <a:rPr lang="en-US" sz="1400" cap="none" spc="0">
                          <a:solidFill>
                            <a:schemeClr val="tx1"/>
                          </a:solidFill>
                        </a:rPr>
                        <a:t>Visiting carers</a:t>
                      </a:r>
                    </a:p>
                  </a:txBody>
                  <a:tcPr marL="121848" marR="93729" marT="93729" marB="93729"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buNone/>
                      </a:pPr>
                      <a:r>
                        <a:rPr lang="en-US" sz="1400" cap="none" spc="0" dirty="0">
                          <a:solidFill>
                            <a:schemeClr val="tx1"/>
                          </a:solidFill>
                        </a:rPr>
                        <a:t>Immediate</a:t>
                      </a:r>
                    </a:p>
                  </a:txBody>
                  <a:tcPr marL="121848" marR="93729" marT="93729" marB="93729"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220506461"/>
                  </a:ext>
                </a:extLst>
              </a:tr>
            </a:tbl>
          </a:graphicData>
        </a:graphic>
      </p:graphicFrame>
    </p:spTree>
    <p:extLst>
      <p:ext uri="{BB962C8B-B14F-4D97-AF65-F5344CB8AC3E}">
        <p14:creationId xmlns:p14="http://schemas.microsoft.com/office/powerpoint/2010/main" val="789156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79E4E8-1D83-0B20-871F-0003873773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0BAE54-C001-D10D-AEB0-39259F0DE33F}"/>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Goal 2 – Email Awareness</a:t>
            </a:r>
            <a:endParaRPr lang="en-US" sz="4800" kern="1200">
              <a:solidFill>
                <a:schemeClr val="tx1"/>
              </a:solidFill>
              <a:latin typeface="+mj-lt"/>
              <a:ea typeface="+mj-ea"/>
              <a:cs typeface="+mj-cs"/>
            </a:endParaRPr>
          </a:p>
        </p:txBody>
      </p:sp>
      <p:sp>
        <p:nvSpPr>
          <p:cNvPr id="5" name="Rectangle 1">
            <a:extLst>
              <a:ext uri="{FF2B5EF4-FFF2-40B4-BE49-F238E27FC236}">
                <a16:creationId xmlns:a16="http://schemas.microsoft.com/office/drawing/2014/main" id="{51281608-C8A9-4F7C-FF04-EE4525954190}"/>
              </a:ext>
            </a:extLst>
          </p:cNvPr>
          <p:cNvSpPr>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a:ln>
                  <a:noFill/>
                </a:ln>
                <a:effectLst/>
              </a:rPr>
              <a:t>Justification with evidence:</a:t>
            </a:r>
            <a:br>
              <a:rPr kumimoji="0" lang="en-US" altLang="en-US" sz="2000" b="0" i="0" u="none" strike="noStrike" cap="none" normalizeH="0" baseline="0">
                <a:ln>
                  <a:noFill/>
                </a:ln>
                <a:effectLst/>
              </a:rPr>
            </a:br>
            <a:r>
              <a:rPr kumimoji="0" lang="en-US" altLang="en-US" sz="2000" b="0" i="0" u="none" strike="noStrike" cap="none" normalizeH="0" baseline="0">
                <a:ln>
                  <a:noFill/>
                </a:ln>
                <a:effectLst/>
              </a:rPr>
              <a:t>90% of cyber incidents in UK care settings start with a phishing email (NHS Digital, 2024). Regular testing reduces click rates by over 70%.</a:t>
            </a:r>
          </a:p>
        </p:txBody>
      </p:sp>
      <p:graphicFrame>
        <p:nvGraphicFramePr>
          <p:cNvPr id="4" name="Content Placeholder 3">
            <a:extLst>
              <a:ext uri="{FF2B5EF4-FFF2-40B4-BE49-F238E27FC236}">
                <a16:creationId xmlns:a16="http://schemas.microsoft.com/office/drawing/2014/main" id="{D833D3A0-6977-BFEC-3AEC-3F5AFD82DFCE}"/>
              </a:ext>
            </a:extLst>
          </p:cNvPr>
          <p:cNvGraphicFramePr>
            <a:graphicFrameLocks noGrp="1"/>
          </p:cNvGraphicFramePr>
          <p:nvPr>
            <p:ph idx="1"/>
          </p:nvPr>
        </p:nvGraphicFramePr>
        <p:xfrm>
          <a:off x="5911532" y="2756220"/>
          <a:ext cx="5150278" cy="3170317"/>
        </p:xfrm>
        <a:graphic>
          <a:graphicData uri="http://schemas.openxmlformats.org/drawingml/2006/table">
            <a:tbl>
              <a:tblPr firstRow="1" bandRow="1">
                <a:tableStyleId>{B301B821-A1FF-4177-AEE7-76D212191A09}</a:tableStyleId>
              </a:tblPr>
              <a:tblGrid>
                <a:gridCol w="2285714">
                  <a:extLst>
                    <a:ext uri="{9D8B030D-6E8A-4147-A177-3AD203B41FA5}">
                      <a16:colId xmlns:a16="http://schemas.microsoft.com/office/drawing/2014/main" val="3965271018"/>
                    </a:ext>
                  </a:extLst>
                </a:gridCol>
                <a:gridCol w="1679654">
                  <a:extLst>
                    <a:ext uri="{9D8B030D-6E8A-4147-A177-3AD203B41FA5}">
                      <a16:colId xmlns:a16="http://schemas.microsoft.com/office/drawing/2014/main" val="3737489002"/>
                    </a:ext>
                  </a:extLst>
                </a:gridCol>
                <a:gridCol w="1184910">
                  <a:extLst>
                    <a:ext uri="{9D8B030D-6E8A-4147-A177-3AD203B41FA5}">
                      <a16:colId xmlns:a16="http://schemas.microsoft.com/office/drawing/2014/main" val="2019693594"/>
                    </a:ext>
                  </a:extLst>
                </a:gridCol>
              </a:tblGrid>
              <a:tr h="391837">
                <a:tc>
                  <a:txBody>
                    <a:bodyPr/>
                    <a:lstStyle/>
                    <a:p>
                      <a:pPr algn="ctr">
                        <a:buNone/>
                      </a:pPr>
                      <a:r>
                        <a:rPr lang="en-US" sz="1800"/>
                        <a:t>Action</a:t>
                      </a:r>
                    </a:p>
                  </a:txBody>
                  <a:tcPr marL="89054" marR="89054" marT="44527" marB="44527" anchor="ctr"/>
                </a:tc>
                <a:tc>
                  <a:txBody>
                    <a:bodyPr/>
                    <a:lstStyle/>
                    <a:p>
                      <a:pPr algn="ctr">
                        <a:buNone/>
                      </a:pPr>
                      <a:r>
                        <a:rPr lang="en-US" sz="1800"/>
                        <a:t>Responsibility</a:t>
                      </a:r>
                    </a:p>
                  </a:txBody>
                  <a:tcPr marL="89054" marR="89054" marT="44527" marB="44527" anchor="ctr"/>
                </a:tc>
                <a:tc>
                  <a:txBody>
                    <a:bodyPr/>
                    <a:lstStyle/>
                    <a:p>
                      <a:pPr algn="ctr">
                        <a:buNone/>
                      </a:pPr>
                      <a:r>
                        <a:rPr lang="en-US" sz="1800"/>
                        <a:t>Deadline</a:t>
                      </a:r>
                    </a:p>
                  </a:txBody>
                  <a:tcPr marL="89054" marR="89054" marT="44527" marB="44527" anchor="ctr"/>
                </a:tc>
                <a:extLst>
                  <a:ext uri="{0D108BD9-81ED-4DB2-BD59-A6C34878D82A}">
                    <a16:rowId xmlns:a16="http://schemas.microsoft.com/office/drawing/2014/main" val="3027243861"/>
                  </a:ext>
                </a:extLst>
              </a:tr>
              <a:tr h="926160">
                <a:tc>
                  <a:txBody>
                    <a:bodyPr/>
                    <a:lstStyle/>
                    <a:p>
                      <a:pPr>
                        <a:buNone/>
                      </a:pPr>
                      <a:r>
                        <a:rPr lang="en-US" sz="1800"/>
                        <a:t>Run monthly simulated phishing tests</a:t>
                      </a:r>
                    </a:p>
                  </a:txBody>
                  <a:tcPr marL="89054" marR="89054" marT="44527" marB="44527" anchor="ctr"/>
                </a:tc>
                <a:tc>
                  <a:txBody>
                    <a:bodyPr/>
                    <a:lstStyle/>
                    <a:p>
                      <a:pPr>
                        <a:buNone/>
                      </a:pPr>
                      <a:r>
                        <a:rPr lang="en-US" sz="1800"/>
                        <a:t>Management</a:t>
                      </a:r>
                    </a:p>
                  </a:txBody>
                  <a:tcPr marL="89054" marR="89054" marT="44527" marB="44527" anchor="ctr"/>
                </a:tc>
                <a:tc>
                  <a:txBody>
                    <a:bodyPr/>
                    <a:lstStyle/>
                    <a:p>
                      <a:pPr>
                        <a:buNone/>
                      </a:pPr>
                      <a:r>
                        <a:rPr lang="en-US" sz="1800"/>
                        <a:t>Ongoing</a:t>
                      </a:r>
                    </a:p>
                  </a:txBody>
                  <a:tcPr marL="89054" marR="89054" marT="44527" marB="44527" anchor="ctr"/>
                </a:tc>
                <a:extLst>
                  <a:ext uri="{0D108BD9-81ED-4DB2-BD59-A6C34878D82A}">
                    <a16:rowId xmlns:a16="http://schemas.microsoft.com/office/drawing/2014/main" val="2537064262"/>
                  </a:ext>
                </a:extLst>
              </a:tr>
              <a:tr h="926160">
                <a:tc>
                  <a:txBody>
                    <a:bodyPr/>
                    <a:lstStyle/>
                    <a:p>
                      <a:pPr>
                        <a:buNone/>
                      </a:pPr>
                      <a:r>
                        <a:rPr lang="en-US" sz="1800"/>
                        <a:t>Enable “Report Phishing” button in Outlook for all users</a:t>
                      </a:r>
                    </a:p>
                  </a:txBody>
                  <a:tcPr marL="89054" marR="89054" marT="44527" marB="44527" anchor="ctr"/>
                </a:tc>
                <a:tc>
                  <a:txBody>
                    <a:bodyPr/>
                    <a:lstStyle/>
                    <a:p>
                      <a:pPr>
                        <a:buNone/>
                      </a:pPr>
                      <a:r>
                        <a:rPr lang="en-US" sz="1800"/>
                        <a:t>IT Support</a:t>
                      </a:r>
                    </a:p>
                  </a:txBody>
                  <a:tcPr marL="89054" marR="89054" marT="44527" marB="44527" anchor="ctr"/>
                </a:tc>
                <a:tc>
                  <a:txBody>
                    <a:bodyPr/>
                    <a:lstStyle/>
                    <a:p>
                      <a:pPr>
                        <a:buNone/>
                      </a:pPr>
                      <a:r>
                        <a:rPr lang="en-US" sz="1800"/>
                        <a:t>Month 1</a:t>
                      </a:r>
                    </a:p>
                  </a:txBody>
                  <a:tcPr marL="89054" marR="89054" marT="44527" marB="44527" anchor="ctr"/>
                </a:tc>
                <a:extLst>
                  <a:ext uri="{0D108BD9-81ED-4DB2-BD59-A6C34878D82A}">
                    <a16:rowId xmlns:a16="http://schemas.microsoft.com/office/drawing/2014/main" val="3815956042"/>
                  </a:ext>
                </a:extLst>
              </a:tr>
              <a:tr h="926160">
                <a:tc>
                  <a:txBody>
                    <a:bodyPr/>
                    <a:lstStyle/>
                    <a:p>
                      <a:pPr>
                        <a:buNone/>
                      </a:pPr>
                      <a:r>
                        <a:rPr lang="en-US" sz="1800"/>
                        <a:t>Mandatory 15‑minute phishing awareness module</a:t>
                      </a:r>
                    </a:p>
                  </a:txBody>
                  <a:tcPr marL="89054" marR="89054" marT="44527" marB="44527" anchor="ctr"/>
                </a:tc>
                <a:tc>
                  <a:txBody>
                    <a:bodyPr/>
                    <a:lstStyle/>
                    <a:p>
                      <a:pPr>
                        <a:buNone/>
                      </a:pPr>
                      <a:r>
                        <a:rPr lang="en-US" sz="1800"/>
                        <a:t>All staff</a:t>
                      </a:r>
                    </a:p>
                  </a:txBody>
                  <a:tcPr marL="89054" marR="89054" marT="44527" marB="44527" anchor="ctr"/>
                </a:tc>
                <a:tc>
                  <a:txBody>
                    <a:bodyPr/>
                    <a:lstStyle/>
                    <a:p>
                      <a:pPr>
                        <a:buNone/>
                      </a:pPr>
                      <a:r>
                        <a:rPr lang="en-US" sz="1800" dirty="0"/>
                        <a:t>Month 2</a:t>
                      </a:r>
                    </a:p>
                  </a:txBody>
                  <a:tcPr marL="89054" marR="89054" marT="44527" marB="44527" anchor="ctr"/>
                </a:tc>
                <a:extLst>
                  <a:ext uri="{0D108BD9-81ED-4DB2-BD59-A6C34878D82A}">
                    <a16:rowId xmlns:a16="http://schemas.microsoft.com/office/drawing/2014/main" val="56071679"/>
                  </a:ext>
                </a:extLst>
              </a:tr>
            </a:tbl>
          </a:graphicData>
        </a:graphic>
      </p:graphicFrame>
    </p:spTree>
    <p:extLst>
      <p:ext uri="{BB962C8B-B14F-4D97-AF65-F5344CB8AC3E}">
        <p14:creationId xmlns:p14="http://schemas.microsoft.com/office/powerpoint/2010/main" val="4252713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00CBB5-4506-CF9B-1453-49A642295C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676439-5040-D13E-3F69-6460CBA26CB4}"/>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Goal 3 – Data Management</a:t>
            </a:r>
            <a:endParaRPr lang="en-US" sz="4800" kern="1200">
              <a:solidFill>
                <a:schemeClr val="tx1"/>
              </a:solidFill>
              <a:latin typeface="+mj-lt"/>
              <a:ea typeface="+mj-ea"/>
              <a:cs typeface="+mj-cs"/>
            </a:endParaRPr>
          </a:p>
        </p:txBody>
      </p:sp>
      <p:sp>
        <p:nvSpPr>
          <p:cNvPr id="5" name="Rectangle 1">
            <a:extLst>
              <a:ext uri="{FF2B5EF4-FFF2-40B4-BE49-F238E27FC236}">
                <a16:creationId xmlns:a16="http://schemas.microsoft.com/office/drawing/2014/main" id="{B54BEFE7-044A-0EAD-DFD9-5BA266F1130D}"/>
              </a:ext>
            </a:extLst>
          </p:cNvPr>
          <p:cNvSpPr>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a:ln>
                  <a:noFill/>
                </a:ln>
                <a:effectLst/>
              </a:rPr>
              <a:t>Justification with evidence:</a:t>
            </a:r>
            <a:br>
              <a:rPr kumimoji="0" lang="en-US" altLang="en-US" sz="2000" b="0" i="0" u="none" strike="noStrike" cap="none" normalizeH="0" baseline="0">
                <a:ln>
                  <a:noFill/>
                </a:ln>
                <a:effectLst/>
              </a:rPr>
            </a:br>
            <a:r>
              <a:rPr kumimoji="0" lang="en-US" altLang="en-US" sz="2000" b="0" i="0" u="none" strike="noStrike" cap="none" normalizeH="0" baseline="0">
                <a:ln>
                  <a:noFill/>
                </a:ln>
                <a:effectLst/>
              </a:rPr>
              <a:t>SharePoint allows remote wipe of stolen devices; data remains secure. Retention policies meet UK GDPR requirements.</a:t>
            </a:r>
          </a:p>
        </p:txBody>
      </p:sp>
      <p:graphicFrame>
        <p:nvGraphicFramePr>
          <p:cNvPr id="4" name="Content Placeholder 3">
            <a:extLst>
              <a:ext uri="{FF2B5EF4-FFF2-40B4-BE49-F238E27FC236}">
                <a16:creationId xmlns:a16="http://schemas.microsoft.com/office/drawing/2014/main" id="{8372F8A3-65D8-C825-2F2A-9C1E10090827}"/>
              </a:ext>
            </a:extLst>
          </p:cNvPr>
          <p:cNvGraphicFramePr>
            <a:graphicFrameLocks noGrp="1"/>
          </p:cNvGraphicFramePr>
          <p:nvPr>
            <p:ph idx="1"/>
          </p:nvPr>
        </p:nvGraphicFramePr>
        <p:xfrm>
          <a:off x="5911532" y="2670783"/>
          <a:ext cx="5150278" cy="3341190"/>
        </p:xfrm>
        <a:graphic>
          <a:graphicData uri="http://schemas.openxmlformats.org/drawingml/2006/table">
            <a:tbl>
              <a:tblPr firstRow="1" bandRow="1">
                <a:tableStyleId>{616DA210-FB5B-4158-B5E0-FEB733F419BA}</a:tableStyleId>
              </a:tblPr>
              <a:tblGrid>
                <a:gridCol w="2209666">
                  <a:extLst>
                    <a:ext uri="{9D8B030D-6E8A-4147-A177-3AD203B41FA5}">
                      <a16:colId xmlns:a16="http://schemas.microsoft.com/office/drawing/2014/main" val="4163125870"/>
                    </a:ext>
                  </a:extLst>
                </a:gridCol>
                <a:gridCol w="1632605">
                  <a:extLst>
                    <a:ext uri="{9D8B030D-6E8A-4147-A177-3AD203B41FA5}">
                      <a16:colId xmlns:a16="http://schemas.microsoft.com/office/drawing/2014/main" val="2860985657"/>
                    </a:ext>
                  </a:extLst>
                </a:gridCol>
                <a:gridCol w="1308007">
                  <a:extLst>
                    <a:ext uri="{9D8B030D-6E8A-4147-A177-3AD203B41FA5}">
                      <a16:colId xmlns:a16="http://schemas.microsoft.com/office/drawing/2014/main" val="2595162527"/>
                    </a:ext>
                  </a:extLst>
                </a:gridCol>
              </a:tblGrid>
              <a:tr h="380861">
                <a:tc>
                  <a:txBody>
                    <a:bodyPr/>
                    <a:lstStyle/>
                    <a:p>
                      <a:pPr algn="ctr">
                        <a:buNone/>
                      </a:pPr>
                      <a:r>
                        <a:rPr lang="en-US" sz="1700"/>
                        <a:t>Action</a:t>
                      </a:r>
                    </a:p>
                  </a:txBody>
                  <a:tcPr marL="86559" marR="86559" marT="43280" marB="43280" anchor="ctr"/>
                </a:tc>
                <a:tc>
                  <a:txBody>
                    <a:bodyPr/>
                    <a:lstStyle/>
                    <a:p>
                      <a:pPr algn="ctr">
                        <a:buNone/>
                      </a:pPr>
                      <a:r>
                        <a:rPr lang="en-US" sz="1700"/>
                        <a:t>Responsibility</a:t>
                      </a:r>
                    </a:p>
                  </a:txBody>
                  <a:tcPr marL="86559" marR="86559" marT="43280" marB="43280" anchor="ctr"/>
                </a:tc>
                <a:tc>
                  <a:txBody>
                    <a:bodyPr/>
                    <a:lstStyle/>
                    <a:p>
                      <a:pPr algn="ctr">
                        <a:buNone/>
                      </a:pPr>
                      <a:r>
                        <a:rPr lang="en-US" sz="1700"/>
                        <a:t>Deadline</a:t>
                      </a:r>
                    </a:p>
                  </a:txBody>
                  <a:tcPr marL="86559" marR="86559" marT="43280" marB="43280" anchor="ctr"/>
                </a:tc>
                <a:extLst>
                  <a:ext uri="{0D108BD9-81ED-4DB2-BD59-A6C34878D82A}">
                    <a16:rowId xmlns:a16="http://schemas.microsoft.com/office/drawing/2014/main" val="1992789614"/>
                  </a:ext>
                </a:extLst>
              </a:tr>
              <a:tr h="900217">
                <a:tc>
                  <a:txBody>
                    <a:bodyPr/>
                    <a:lstStyle/>
                    <a:p>
                      <a:pPr>
                        <a:buNone/>
                      </a:pPr>
                      <a:r>
                        <a:rPr lang="en-US" sz="1700"/>
                        <a:t>Ban local file saving – all care plans to SharePoint/Teams</a:t>
                      </a:r>
                    </a:p>
                  </a:txBody>
                  <a:tcPr marL="86559" marR="86559" marT="43280" marB="43280" anchor="ctr"/>
                </a:tc>
                <a:tc>
                  <a:txBody>
                    <a:bodyPr/>
                    <a:lstStyle/>
                    <a:p>
                      <a:pPr>
                        <a:buNone/>
                      </a:pPr>
                      <a:r>
                        <a:rPr lang="en-US" sz="1700"/>
                        <a:t>All staff</a:t>
                      </a:r>
                    </a:p>
                  </a:txBody>
                  <a:tcPr marL="86559" marR="86559" marT="43280" marB="43280" anchor="ctr"/>
                </a:tc>
                <a:tc>
                  <a:txBody>
                    <a:bodyPr/>
                    <a:lstStyle/>
                    <a:p>
                      <a:pPr>
                        <a:buNone/>
                      </a:pPr>
                      <a:r>
                        <a:rPr lang="en-US" sz="1700"/>
                        <a:t>Month 1</a:t>
                      </a:r>
                    </a:p>
                  </a:txBody>
                  <a:tcPr marL="86559" marR="86559" marT="43280" marB="43280" anchor="ctr"/>
                </a:tc>
                <a:extLst>
                  <a:ext uri="{0D108BD9-81ED-4DB2-BD59-A6C34878D82A}">
                    <a16:rowId xmlns:a16="http://schemas.microsoft.com/office/drawing/2014/main" val="310343233"/>
                  </a:ext>
                </a:extLst>
              </a:tr>
              <a:tr h="900217">
                <a:tc>
                  <a:txBody>
                    <a:bodyPr/>
                    <a:lstStyle/>
                    <a:p>
                      <a:pPr>
                        <a:buNone/>
                      </a:pPr>
                      <a:r>
                        <a:rPr lang="en-US" sz="1700"/>
                        <a:t>Enable AutoSave in Word/Excel to prevent data loss</a:t>
                      </a:r>
                    </a:p>
                  </a:txBody>
                  <a:tcPr marL="86559" marR="86559" marT="43280" marB="43280" anchor="ctr"/>
                </a:tc>
                <a:tc>
                  <a:txBody>
                    <a:bodyPr/>
                    <a:lstStyle/>
                    <a:p>
                      <a:pPr>
                        <a:buNone/>
                      </a:pPr>
                      <a:r>
                        <a:rPr lang="en-US" sz="1700"/>
                        <a:t>All staff</a:t>
                      </a:r>
                    </a:p>
                  </a:txBody>
                  <a:tcPr marL="86559" marR="86559" marT="43280" marB="43280" anchor="ctr"/>
                </a:tc>
                <a:tc>
                  <a:txBody>
                    <a:bodyPr/>
                    <a:lstStyle/>
                    <a:p>
                      <a:pPr>
                        <a:buNone/>
                      </a:pPr>
                      <a:r>
                        <a:rPr lang="en-US" sz="1700"/>
                        <a:t>Immediate</a:t>
                      </a:r>
                    </a:p>
                  </a:txBody>
                  <a:tcPr marL="86559" marR="86559" marT="43280" marB="43280" anchor="ctr"/>
                </a:tc>
                <a:extLst>
                  <a:ext uri="{0D108BD9-81ED-4DB2-BD59-A6C34878D82A}">
                    <a16:rowId xmlns:a16="http://schemas.microsoft.com/office/drawing/2014/main" val="1938713456"/>
                  </a:ext>
                </a:extLst>
              </a:tr>
              <a:tr h="1159895">
                <a:tc>
                  <a:txBody>
                    <a:bodyPr/>
                    <a:lstStyle/>
                    <a:p>
                      <a:pPr>
                        <a:buNone/>
                      </a:pPr>
                      <a:r>
                        <a:rPr lang="en-US" sz="1700"/>
                        <a:t>Set SharePoint retention policy: auto‑delete files &gt;7 years</a:t>
                      </a:r>
                    </a:p>
                  </a:txBody>
                  <a:tcPr marL="86559" marR="86559" marT="43280" marB="43280" anchor="ctr"/>
                </a:tc>
                <a:tc>
                  <a:txBody>
                    <a:bodyPr/>
                    <a:lstStyle/>
                    <a:p>
                      <a:pPr>
                        <a:buNone/>
                      </a:pPr>
                      <a:r>
                        <a:rPr lang="en-US" sz="1700"/>
                        <a:t>Admin Team</a:t>
                      </a:r>
                    </a:p>
                  </a:txBody>
                  <a:tcPr marL="86559" marR="86559" marT="43280" marB="43280" anchor="ctr"/>
                </a:tc>
                <a:tc>
                  <a:txBody>
                    <a:bodyPr/>
                    <a:lstStyle/>
                    <a:p>
                      <a:pPr>
                        <a:buNone/>
                      </a:pPr>
                      <a:r>
                        <a:rPr lang="en-US" sz="1700" dirty="0"/>
                        <a:t>Month 3</a:t>
                      </a:r>
                    </a:p>
                  </a:txBody>
                  <a:tcPr marL="86559" marR="86559" marT="43280" marB="43280" anchor="ctr"/>
                </a:tc>
                <a:extLst>
                  <a:ext uri="{0D108BD9-81ED-4DB2-BD59-A6C34878D82A}">
                    <a16:rowId xmlns:a16="http://schemas.microsoft.com/office/drawing/2014/main" val="3029455052"/>
                  </a:ext>
                </a:extLst>
              </a:tr>
            </a:tbl>
          </a:graphicData>
        </a:graphic>
      </p:graphicFrame>
    </p:spTree>
    <p:extLst>
      <p:ext uri="{BB962C8B-B14F-4D97-AF65-F5344CB8AC3E}">
        <p14:creationId xmlns:p14="http://schemas.microsoft.com/office/powerpoint/2010/main" val="3819577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A5D40-F0E9-2B7B-EBF5-695CED4173DD}"/>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800" b="1" kern="1200">
                <a:solidFill>
                  <a:schemeClr val="tx1"/>
                </a:solidFill>
                <a:latin typeface="+mj-lt"/>
                <a:ea typeface="+mj-ea"/>
                <a:cs typeface="+mj-cs"/>
              </a:rPr>
              <a:t>Goal 4 – Confidentiality &amp; Compliance</a:t>
            </a:r>
            <a:endParaRPr lang="en-US" sz="4800" kern="1200">
              <a:solidFill>
                <a:schemeClr val="tx1"/>
              </a:solidFill>
              <a:latin typeface="+mj-lt"/>
              <a:ea typeface="+mj-ea"/>
              <a:cs typeface="+mj-cs"/>
            </a:endParaRPr>
          </a:p>
        </p:txBody>
      </p:sp>
      <p:sp>
        <p:nvSpPr>
          <p:cNvPr id="5" name="Rectangle 1">
            <a:extLst>
              <a:ext uri="{FF2B5EF4-FFF2-40B4-BE49-F238E27FC236}">
                <a16:creationId xmlns:a16="http://schemas.microsoft.com/office/drawing/2014/main" id="{97D17D2A-2B9D-8749-D1F5-A8E4AF43B471}"/>
              </a:ext>
            </a:extLst>
          </p:cNvPr>
          <p:cNvSpPr>
            <a:spLocks noChangeArrowheads="1"/>
          </p:cNvSpPr>
          <p:nvPr/>
        </p:nvSpPr>
        <p:spPr bwMode="auto">
          <a:xfrm>
            <a:off x="6406429" y="2599509"/>
            <a:ext cx="4530898" cy="3639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a:ln>
                  <a:noFill/>
                </a:ln>
                <a:effectLst/>
              </a:rPr>
              <a:t>Justification with evidence:</a:t>
            </a:r>
            <a:br>
              <a:rPr kumimoji="0" lang="en-US" altLang="en-US" sz="2000" b="0" i="0" u="none" strike="noStrike" cap="none" normalizeH="0" baseline="0">
                <a:ln>
                  <a:noFill/>
                </a:ln>
                <a:effectLst/>
              </a:rPr>
            </a:br>
            <a:r>
              <a:rPr kumimoji="0" lang="en-US" altLang="en-US" sz="2000" b="0" i="0" u="none" strike="noStrike" cap="none" normalizeH="0" baseline="0">
                <a:ln>
                  <a:noFill/>
                </a:ln>
                <a:effectLst/>
              </a:rPr>
              <a:t>Role‑based access enforces UK GDPR ‘data minimisation’ (Information Commissioner’s Office, 2023). Also aligns with CQC ‘Well‑Led’ standards.</a:t>
            </a:r>
          </a:p>
        </p:txBody>
      </p:sp>
      <p:graphicFrame>
        <p:nvGraphicFramePr>
          <p:cNvPr id="4" name="Content Placeholder 3">
            <a:extLst>
              <a:ext uri="{FF2B5EF4-FFF2-40B4-BE49-F238E27FC236}">
                <a16:creationId xmlns:a16="http://schemas.microsoft.com/office/drawing/2014/main" id="{BCF89DD4-583A-D833-8C19-C04C1763B09F}"/>
              </a:ext>
            </a:extLst>
          </p:cNvPr>
          <p:cNvGraphicFramePr>
            <a:graphicFrameLocks noGrp="1"/>
          </p:cNvGraphicFramePr>
          <p:nvPr>
            <p:ph idx="1"/>
          </p:nvPr>
        </p:nvGraphicFramePr>
        <p:xfrm>
          <a:off x="635295" y="2525240"/>
          <a:ext cx="5150278" cy="3713197"/>
        </p:xfrm>
        <a:graphic>
          <a:graphicData uri="http://schemas.openxmlformats.org/drawingml/2006/table">
            <a:tbl>
              <a:tblPr firstRow="1" bandRow="1">
                <a:tableStyleId>{793D81CF-94F2-401A-BA57-92F5A7B2D0C5}</a:tableStyleId>
              </a:tblPr>
              <a:tblGrid>
                <a:gridCol w="2055948">
                  <a:extLst>
                    <a:ext uri="{9D8B030D-6E8A-4147-A177-3AD203B41FA5}">
                      <a16:colId xmlns:a16="http://schemas.microsoft.com/office/drawing/2014/main" val="1005427534"/>
                    </a:ext>
                  </a:extLst>
                </a:gridCol>
                <a:gridCol w="1986569">
                  <a:extLst>
                    <a:ext uri="{9D8B030D-6E8A-4147-A177-3AD203B41FA5}">
                      <a16:colId xmlns:a16="http://schemas.microsoft.com/office/drawing/2014/main" val="3397891108"/>
                    </a:ext>
                  </a:extLst>
                </a:gridCol>
                <a:gridCol w="1107761">
                  <a:extLst>
                    <a:ext uri="{9D8B030D-6E8A-4147-A177-3AD203B41FA5}">
                      <a16:colId xmlns:a16="http://schemas.microsoft.com/office/drawing/2014/main" val="1300112268"/>
                    </a:ext>
                  </a:extLst>
                </a:gridCol>
              </a:tblGrid>
              <a:tr h="366325">
                <a:tc>
                  <a:txBody>
                    <a:bodyPr/>
                    <a:lstStyle/>
                    <a:p>
                      <a:pPr algn="ctr">
                        <a:buNone/>
                      </a:pPr>
                      <a:r>
                        <a:rPr lang="en-US" sz="1600"/>
                        <a:t>Action</a:t>
                      </a:r>
                    </a:p>
                  </a:txBody>
                  <a:tcPr marL="83255" marR="83255" marT="41628" marB="41628" anchor="ctr"/>
                </a:tc>
                <a:tc>
                  <a:txBody>
                    <a:bodyPr/>
                    <a:lstStyle/>
                    <a:p>
                      <a:pPr algn="ctr">
                        <a:buNone/>
                      </a:pPr>
                      <a:r>
                        <a:rPr lang="en-US" sz="1600"/>
                        <a:t>Responsibility</a:t>
                      </a:r>
                    </a:p>
                  </a:txBody>
                  <a:tcPr marL="83255" marR="83255" marT="41628" marB="41628" anchor="ctr"/>
                </a:tc>
                <a:tc>
                  <a:txBody>
                    <a:bodyPr/>
                    <a:lstStyle/>
                    <a:p>
                      <a:pPr algn="ctr">
                        <a:buNone/>
                      </a:pPr>
                      <a:r>
                        <a:rPr lang="en-US" sz="1600"/>
                        <a:t>Deadline</a:t>
                      </a:r>
                    </a:p>
                  </a:txBody>
                  <a:tcPr marL="83255" marR="83255" marT="41628" marB="41628" anchor="ctr"/>
                </a:tc>
                <a:extLst>
                  <a:ext uri="{0D108BD9-81ED-4DB2-BD59-A6C34878D82A}">
                    <a16:rowId xmlns:a16="http://schemas.microsoft.com/office/drawing/2014/main" val="4211870233"/>
                  </a:ext>
                </a:extLst>
              </a:tr>
              <a:tr h="1365390">
                <a:tc>
                  <a:txBody>
                    <a:bodyPr/>
                    <a:lstStyle/>
                    <a:p>
                      <a:pPr>
                        <a:buNone/>
                      </a:pPr>
                      <a:r>
                        <a:rPr lang="en-US" sz="1600"/>
                        <a:t>Role‑based access control in SharePoint (e.g., nurses see clinical data only)</a:t>
                      </a:r>
                    </a:p>
                  </a:txBody>
                  <a:tcPr marL="83255" marR="83255" marT="41628" marB="41628" anchor="ctr"/>
                </a:tc>
                <a:tc>
                  <a:txBody>
                    <a:bodyPr/>
                    <a:lstStyle/>
                    <a:p>
                      <a:pPr>
                        <a:buNone/>
                      </a:pPr>
                      <a:r>
                        <a:rPr lang="en-US" sz="1600"/>
                        <a:t>IT Lead</a:t>
                      </a:r>
                    </a:p>
                  </a:txBody>
                  <a:tcPr marL="83255" marR="83255" marT="41628" marB="41628" anchor="ctr"/>
                </a:tc>
                <a:tc>
                  <a:txBody>
                    <a:bodyPr/>
                    <a:lstStyle/>
                    <a:p>
                      <a:pPr>
                        <a:buNone/>
                      </a:pPr>
                      <a:r>
                        <a:rPr lang="en-US" sz="1600"/>
                        <a:t>Month 2</a:t>
                      </a:r>
                    </a:p>
                  </a:txBody>
                  <a:tcPr marL="83255" marR="83255" marT="41628" marB="41628" anchor="ctr"/>
                </a:tc>
                <a:extLst>
                  <a:ext uri="{0D108BD9-81ED-4DB2-BD59-A6C34878D82A}">
                    <a16:rowId xmlns:a16="http://schemas.microsoft.com/office/drawing/2014/main" val="969933637"/>
                  </a:ext>
                </a:extLst>
              </a:tr>
              <a:tr h="865858">
                <a:tc>
                  <a:txBody>
                    <a:bodyPr/>
                    <a:lstStyle/>
                    <a:p>
                      <a:pPr>
                        <a:buNone/>
                      </a:pPr>
                      <a:r>
                        <a:rPr lang="en-US" sz="1600"/>
                        <a:t>‘Break the Glass’ emergency access with audit trail</a:t>
                      </a:r>
                    </a:p>
                  </a:txBody>
                  <a:tcPr marL="83255" marR="83255" marT="41628" marB="41628" anchor="ctr"/>
                </a:tc>
                <a:tc>
                  <a:txBody>
                    <a:bodyPr/>
                    <a:lstStyle/>
                    <a:p>
                      <a:pPr>
                        <a:buNone/>
                      </a:pPr>
                      <a:r>
                        <a:rPr lang="en-US" sz="1600"/>
                        <a:t>Care Coordinators</a:t>
                      </a:r>
                    </a:p>
                  </a:txBody>
                  <a:tcPr marL="83255" marR="83255" marT="41628" marB="41628" anchor="ctr"/>
                </a:tc>
                <a:tc>
                  <a:txBody>
                    <a:bodyPr/>
                    <a:lstStyle/>
                    <a:p>
                      <a:pPr>
                        <a:buNone/>
                      </a:pPr>
                      <a:r>
                        <a:rPr lang="en-US" sz="1600"/>
                        <a:t>Month 2</a:t>
                      </a:r>
                    </a:p>
                  </a:txBody>
                  <a:tcPr marL="83255" marR="83255" marT="41628" marB="41628" anchor="ctr"/>
                </a:tc>
                <a:extLst>
                  <a:ext uri="{0D108BD9-81ED-4DB2-BD59-A6C34878D82A}">
                    <a16:rowId xmlns:a16="http://schemas.microsoft.com/office/drawing/2014/main" val="2829145620"/>
                  </a:ext>
                </a:extLst>
              </a:tr>
              <a:tr h="1115624">
                <a:tc>
                  <a:txBody>
                    <a:bodyPr/>
                    <a:lstStyle/>
                    <a:p>
                      <a:pPr>
                        <a:buNone/>
                      </a:pPr>
                      <a:r>
                        <a:rPr lang="en-US" sz="1600"/>
                        <a:t>Update IT Acceptable Use Policy – all staff to sign</a:t>
                      </a:r>
                    </a:p>
                  </a:txBody>
                  <a:tcPr marL="83255" marR="83255" marT="41628" marB="41628" anchor="ctr"/>
                </a:tc>
                <a:tc>
                  <a:txBody>
                    <a:bodyPr/>
                    <a:lstStyle/>
                    <a:p>
                      <a:pPr>
                        <a:buNone/>
                      </a:pPr>
                      <a:r>
                        <a:rPr lang="en-US" sz="1600"/>
                        <a:t>HR</a:t>
                      </a:r>
                    </a:p>
                  </a:txBody>
                  <a:tcPr marL="83255" marR="83255" marT="41628" marB="41628" anchor="ctr"/>
                </a:tc>
                <a:tc>
                  <a:txBody>
                    <a:bodyPr/>
                    <a:lstStyle/>
                    <a:p>
                      <a:pPr>
                        <a:buNone/>
                      </a:pPr>
                      <a:r>
                        <a:rPr lang="en-US" sz="1600" dirty="0"/>
                        <a:t>Month 1</a:t>
                      </a:r>
                    </a:p>
                  </a:txBody>
                  <a:tcPr marL="83255" marR="83255" marT="41628" marB="41628" anchor="ctr"/>
                </a:tc>
                <a:extLst>
                  <a:ext uri="{0D108BD9-81ED-4DB2-BD59-A6C34878D82A}">
                    <a16:rowId xmlns:a16="http://schemas.microsoft.com/office/drawing/2014/main" val="2126958248"/>
                  </a:ext>
                </a:extLst>
              </a:tr>
            </a:tbl>
          </a:graphicData>
        </a:graphic>
      </p:graphicFrame>
    </p:spTree>
    <p:extLst>
      <p:ext uri="{BB962C8B-B14F-4D97-AF65-F5344CB8AC3E}">
        <p14:creationId xmlns:p14="http://schemas.microsoft.com/office/powerpoint/2010/main" val="1453738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0BCA3-D014-65AC-B4CD-C635BAD1C1A4}"/>
              </a:ext>
            </a:extLst>
          </p:cNvPr>
          <p:cNvSpPr>
            <a:spLocks noGrp="1"/>
          </p:cNvSpPr>
          <p:nvPr>
            <p:ph type="title"/>
          </p:nvPr>
        </p:nvSpPr>
        <p:spPr>
          <a:xfrm>
            <a:off x="808638" y="386930"/>
            <a:ext cx="9236700" cy="1188950"/>
          </a:xfrm>
        </p:spPr>
        <p:txBody>
          <a:bodyPr anchor="b">
            <a:normAutofit/>
          </a:bodyPr>
          <a:lstStyle/>
          <a:p>
            <a:r>
              <a:rPr lang="en-US" sz="5400"/>
              <a:t>References </a:t>
            </a:r>
          </a:p>
        </p:txBody>
      </p:sp>
      <p:sp>
        <p:nvSpPr>
          <p:cNvPr id="4" name="Rectangle 1">
            <a:extLst>
              <a:ext uri="{FF2B5EF4-FFF2-40B4-BE49-F238E27FC236}">
                <a16:creationId xmlns:a16="http://schemas.microsoft.com/office/drawing/2014/main" id="{FA74B7AC-A808-326B-ED07-D10CCF4B35BE}"/>
              </a:ext>
            </a:extLst>
          </p:cNvPr>
          <p:cNvSpPr>
            <a:spLocks noGrp="1" noChangeArrowheads="1"/>
          </p:cNvSpPr>
          <p:nvPr>
            <p:ph idx="1"/>
          </p:nvPr>
        </p:nvSpPr>
        <p:spPr bwMode="auto">
          <a:xfrm>
            <a:off x="793660" y="1575881"/>
            <a:ext cx="10143668" cy="4459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r>
              <a:rPr kumimoji="0" lang="en-US" altLang="en-US" sz="2200" b="0" i="0" u="none" strike="noStrike" cap="none" normalizeH="0" baseline="0" dirty="0">
                <a:ln>
                  <a:noFill/>
                </a:ln>
                <a:effectLst/>
                <a:latin typeface="Arial" panose="020B0604020202020204" pitchFamily="34" charset="0"/>
              </a:rPr>
              <a:t>Information Commissioner’s Office. (2023). </a:t>
            </a:r>
            <a:r>
              <a:rPr kumimoji="0" lang="en-US" altLang="en-US" sz="2200" b="0" i="1" u="none" strike="noStrike" cap="none" normalizeH="0" baseline="0" dirty="0">
                <a:ln>
                  <a:noFill/>
                </a:ln>
                <a:effectLst/>
                <a:latin typeface="Arial" panose="020B0604020202020204" pitchFamily="34" charset="0"/>
              </a:rPr>
              <a:t>Guide to the UK General Data Protection Regulation (UK GDPR)</a:t>
            </a:r>
            <a:r>
              <a:rPr kumimoji="0" lang="en-US" altLang="en-US" sz="2200" b="0" i="0" u="none" strike="noStrike" cap="none" normalizeH="0" baseline="0" dirty="0">
                <a:ln>
                  <a:noFill/>
                </a:ln>
                <a:effectLst/>
                <a:latin typeface="Arial" panose="020B0604020202020204" pitchFamily="34" charset="0"/>
              </a:rPr>
              <a:t>. Available at: </a:t>
            </a:r>
            <a:r>
              <a:rPr kumimoji="0" lang="en-US" altLang="en-US" sz="2200" b="0" i="0" u="none" strike="noStrike" cap="none" normalizeH="0" baseline="0" dirty="0">
                <a:ln>
                  <a:noFill/>
                </a:ln>
                <a:effectLst/>
                <a:latin typeface="Arial" panose="020B0604020202020204" pitchFamily="34" charset="0"/>
                <a:hlinkClick r:id="rId2"/>
              </a:rPr>
              <a:t>https://ico.org.uk/for-organisations/guide-to-data-protection/guide-to-the-general-data-protection-regulation-gdpr/</a:t>
            </a:r>
            <a:r>
              <a:rPr kumimoji="0" lang="en-US" altLang="en-US" sz="2200" b="0" i="0" u="none" strike="noStrike" cap="none" normalizeH="0" baseline="0" dirty="0">
                <a:ln>
                  <a:noFill/>
                </a:ln>
                <a:effectLst/>
                <a:latin typeface="Arial" panose="020B0604020202020204" pitchFamily="34" charset="0"/>
              </a:rPr>
              <a:t> (Accessed: 12 February 2026).</a:t>
            </a:r>
          </a:p>
          <a:p>
            <a:pPr eaLnBrk="0" fontAlgn="base" hangingPunct="0">
              <a:spcBef>
                <a:spcPct val="0"/>
              </a:spcBef>
              <a:spcAft>
                <a:spcPts val="600"/>
              </a:spcAft>
            </a:pPr>
            <a:r>
              <a:rPr kumimoji="0" lang="en-US" altLang="en-US" sz="2200" b="0" i="0" u="none" strike="noStrike" cap="none" normalizeH="0" baseline="0" dirty="0">
                <a:ln>
                  <a:noFill/>
                </a:ln>
                <a:effectLst/>
                <a:latin typeface="Arial" panose="020B0604020202020204" pitchFamily="34" charset="0"/>
              </a:rPr>
              <a:t>Microsoft. (2023). </a:t>
            </a:r>
            <a:r>
              <a:rPr kumimoji="0" lang="en-US" altLang="en-US" sz="2200" b="0" i="1" u="none" strike="noStrike" cap="none" normalizeH="0" baseline="0" dirty="0">
                <a:ln>
                  <a:noFill/>
                </a:ln>
                <a:effectLst/>
                <a:latin typeface="Arial" panose="020B0604020202020204" pitchFamily="34" charset="0"/>
              </a:rPr>
              <a:t>Multi-factor authentication (MFA) and your business</a:t>
            </a:r>
            <a:r>
              <a:rPr kumimoji="0" lang="en-US" altLang="en-US" sz="2200" b="0" i="0" u="none" strike="noStrike" cap="none" normalizeH="0" baseline="0" dirty="0">
                <a:ln>
                  <a:noFill/>
                </a:ln>
                <a:effectLst/>
                <a:latin typeface="Arial" panose="020B0604020202020204" pitchFamily="34" charset="0"/>
              </a:rPr>
              <a:t>. Microsoft Security Blog. Available at: </a:t>
            </a:r>
            <a:r>
              <a:rPr kumimoji="0" lang="en-US" altLang="en-US" sz="2200" b="0" i="0" u="none" strike="noStrike" cap="none" normalizeH="0" baseline="0" dirty="0">
                <a:ln>
                  <a:noFill/>
                </a:ln>
                <a:effectLst/>
                <a:latin typeface="Arial" panose="020B0604020202020204" pitchFamily="34" charset="0"/>
                <a:hlinkClick r:id="rId3"/>
              </a:rPr>
              <a:t>https://www.microsoft.com/en-us/security/business/security-101/what-is-mfa</a:t>
            </a:r>
            <a:r>
              <a:rPr kumimoji="0" lang="en-US" altLang="en-US" sz="2200" b="0" i="0" u="none" strike="noStrike" cap="none" normalizeH="0" baseline="0" dirty="0">
                <a:ln>
                  <a:noFill/>
                </a:ln>
                <a:effectLst/>
                <a:latin typeface="Arial" panose="020B0604020202020204" pitchFamily="34" charset="0"/>
              </a:rPr>
              <a:t> (Accessed: 12 February 2026).</a:t>
            </a:r>
          </a:p>
          <a:p>
            <a:pPr eaLnBrk="0" fontAlgn="base" hangingPunct="0">
              <a:spcBef>
                <a:spcPct val="0"/>
              </a:spcBef>
              <a:spcAft>
                <a:spcPts val="600"/>
              </a:spcAft>
            </a:pPr>
            <a:r>
              <a:rPr kumimoji="0" lang="en-US" altLang="en-US" sz="2200" b="0" i="0" u="none" strike="noStrike" cap="none" normalizeH="0" baseline="0" dirty="0">
                <a:ln>
                  <a:noFill/>
                </a:ln>
                <a:effectLst/>
                <a:latin typeface="Arial" panose="020B0604020202020204" pitchFamily="34" charset="0"/>
              </a:rPr>
              <a:t>NHS Digital. (2024). </a:t>
            </a:r>
            <a:r>
              <a:rPr kumimoji="0" lang="en-US" altLang="en-US" sz="2200" b="0" i="1" u="none" strike="noStrike" cap="none" normalizeH="0" baseline="0" dirty="0">
                <a:ln>
                  <a:noFill/>
                </a:ln>
                <a:effectLst/>
                <a:latin typeface="Arial" panose="020B0604020202020204" pitchFamily="34" charset="0"/>
              </a:rPr>
              <a:t>Cyber security in health and social care</a:t>
            </a:r>
            <a:r>
              <a:rPr kumimoji="0" lang="en-US" altLang="en-US" sz="2200" b="0" i="0" u="none" strike="noStrike" cap="none" normalizeH="0" baseline="0" dirty="0">
                <a:ln>
                  <a:noFill/>
                </a:ln>
                <a:effectLst/>
                <a:latin typeface="Arial" panose="020B0604020202020204" pitchFamily="34" charset="0"/>
              </a:rPr>
              <a:t>. Available at: </a:t>
            </a:r>
            <a:r>
              <a:rPr kumimoji="0" lang="en-US" altLang="en-US" sz="2200" b="0" i="0" u="none" strike="noStrike" cap="none" normalizeH="0" baseline="0" dirty="0">
                <a:ln>
                  <a:noFill/>
                </a:ln>
                <a:effectLst/>
                <a:latin typeface="Arial" panose="020B0604020202020204" pitchFamily="34" charset="0"/>
                <a:hlinkClick r:id="rId4"/>
              </a:rPr>
              <a:t>https://digital.nhs.uk/cyber-security</a:t>
            </a:r>
            <a:r>
              <a:rPr kumimoji="0" lang="en-US" altLang="en-US" sz="2200" b="0" i="0" u="none" strike="noStrike" cap="none" normalizeH="0" baseline="0" dirty="0">
                <a:ln>
                  <a:noFill/>
                </a:ln>
                <a:effectLst/>
                <a:latin typeface="Arial" panose="020B0604020202020204" pitchFamily="34" charset="0"/>
              </a:rPr>
              <a:t> (Accessed: 12 February 2026).</a:t>
            </a:r>
          </a:p>
        </p:txBody>
      </p:sp>
    </p:spTree>
    <p:extLst>
      <p:ext uri="{BB962C8B-B14F-4D97-AF65-F5344CB8AC3E}">
        <p14:creationId xmlns:p14="http://schemas.microsoft.com/office/powerpoint/2010/main" val="36303043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{E9982EC3-EF0E-7148-B59D-549888A2FD97}tf10001119</Template>
  <TotalTime>454</TotalTime>
  <Words>318</Words>
  <Application>Microsoft Office PowerPoint</Application>
  <PresentationFormat>Widescreen</PresentationFormat>
  <Paragraphs>18</Paragraphs>
  <Slides>15</Slides>
  <Notes>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Gallery</vt:lpstr>
      <vt:lpstr>  Lchs4007 group presentation </vt:lpstr>
      <vt:lpstr> how to make tasks, more efficient at greenfield using  word document.</vt:lpstr>
      <vt:lpstr>PowerPoint Presentation</vt:lpstr>
      <vt:lpstr>Referencing:</vt:lpstr>
      <vt:lpstr>  Task 2:  Using Microsoft Teams To Support Communication and Collaboration  At Greenfield Home Care Agency</vt:lpstr>
      <vt:lpstr>PowerPoint Presentation</vt:lpstr>
      <vt:lpstr>PowerPoint Presentation</vt:lpstr>
      <vt:lpstr>PowerPoint Presentation</vt:lpstr>
      <vt:lpstr>References</vt:lpstr>
      <vt:lpstr>Why Greenfield Needs a Digital Safety Plan</vt:lpstr>
      <vt:lpstr>Goal 1 – Secure Access</vt:lpstr>
      <vt:lpstr>Goal 2 – Email Awareness</vt:lpstr>
      <vt:lpstr>Goal 3 – Data Management</vt:lpstr>
      <vt:lpstr>Goal 4 – Confidentiality &amp; Compliance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Greenfeild home care agency </dc:title>
  <dc:creator>nasreen maani</dc:creator>
  <cp:lastModifiedBy>maaninasreen139@gmail.com</cp:lastModifiedBy>
  <cp:revision>16</cp:revision>
  <dcterms:created xsi:type="dcterms:W3CDTF">2026-02-06T14:21:50Z</dcterms:created>
  <dcterms:modified xsi:type="dcterms:W3CDTF">2026-02-16T01:45:41Z</dcterms:modified>
</cp:coreProperties>
</file>