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embeddedFontLst>
    <p:embeddedFont>
      <p:font typeface="Inter"/>
      <p:bold r:id="rId16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20" d="100"/>
          <a:sy n="120" d="100"/>
        </p:scale>
        <p:origin x="19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90D1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" y="4421385"/>
            <a:ext cx="7620000" cy="63817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762000" y="4421385"/>
            <a:ext cx="7620000" cy="9525"/>
          </a:xfrm>
          <a:prstGeom prst="rect">
            <a:avLst/>
          </a:prstGeom>
          <a:solidFill>
            <a:srgbClr val="1E293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3000375" y="4688085"/>
            <a:ext cx="9525" cy="342900"/>
          </a:xfrm>
          <a:prstGeom prst="rect">
            <a:avLst/>
          </a:prstGeom>
          <a:solidFill>
            <a:srgbClr val="1E293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62000" y="1798290"/>
            <a:ext cx="11430000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38BDF8"/>
                </a:solidFill>
                <a:latin typeface="Inter"/>
              </a:rPr>
              <a:t>MSC CYBER SECURITY &amp; DIGITAL FORENSICS FINAL PROJECT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62000" y="2112615"/>
            <a:ext cx="11101387" cy="150867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3959"/>
              </a:lnSpc>
            </a:pPr>
            <a:r>
              <a:rPr sz="3300" b="1" i="0" u="none">
                <a:solidFill>
                  <a:srgbClr val="FFFFFF"/>
                </a:solidFill>
                <a:latin typeface="Inter"/>
              </a:rPr>
              <a:t>A Multi-Layer, Explainable, Rule-Based Threat Detection System for Enterprise and Branch Office Environments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62000" y="3811785"/>
            <a:ext cx="9525000" cy="2667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2100"/>
              </a:lnSpc>
            </a:pPr>
            <a:r>
              <a:rPr sz="1500" b="0" i="0" u="none">
                <a:solidFill>
                  <a:srgbClr val="94A3B8"/>
                </a:solidFill>
                <a:latin typeface="Inter"/>
              </a:rPr>
              <a:t>Bridging the gap between automated detection and human comprehension.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62000" y="4659510"/>
            <a:ext cx="2416968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64748B"/>
                </a:solidFill>
                <a:latin typeface="Inter"/>
              </a:rPr>
              <a:t>PRESENTED BY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62000" y="4859535"/>
            <a:ext cx="1933575" cy="4154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F8FAFC"/>
                </a:solidFill>
                <a:latin typeface="Inter"/>
              </a:rPr>
              <a:t>Md Abdullah Al Mamun</a:t>
            </a:r>
            <a:br>
              <a:rPr lang="en-GB" sz="1350" b="1" i="0" u="none" dirty="0">
                <a:solidFill>
                  <a:srgbClr val="F8FAFC"/>
                </a:solidFill>
                <a:latin typeface="Inter"/>
              </a:rPr>
            </a:br>
            <a:r>
              <a:rPr lang="en-GB" sz="1350" b="1" i="0" u="none" dirty="0">
                <a:solidFill>
                  <a:srgbClr val="F8FAFC"/>
                </a:solidFill>
                <a:latin typeface="Inter"/>
              </a:rPr>
              <a:t>Student ID: 2434327</a:t>
            </a:r>
            <a:endParaRPr sz="1350" b="1" i="0" u="none" dirty="0">
              <a:solidFill>
                <a:srgbClr val="F8FAFC"/>
              </a:solidFill>
              <a:latin typeface="Inter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314700" y="4659510"/>
            <a:ext cx="5036343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64748B"/>
                </a:solidFill>
                <a:latin typeface="Inter"/>
              </a:rPr>
              <a:t>INSTITUTION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314700" y="4859535"/>
            <a:ext cx="4084773" cy="20774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F8FAFC"/>
                </a:solidFill>
                <a:latin typeface="Inter"/>
              </a:rPr>
              <a:t>University of Wales Trinity Saint David (UWTSD)</a:t>
            </a:r>
            <a:r>
              <a:rPr lang="en-GB" sz="1350" b="1" i="0" u="none" dirty="0">
                <a:solidFill>
                  <a:srgbClr val="F8FAFC"/>
                </a:solidFill>
                <a:latin typeface="Inter"/>
              </a:rPr>
              <a:t>, London</a:t>
            </a:r>
            <a:endParaRPr sz="1350" b="1" i="0" u="none" dirty="0">
              <a:solidFill>
                <a:srgbClr val="F8FAFC"/>
              </a:solidFill>
              <a:latin typeface="Inter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762000" y="1466850"/>
            <a:ext cx="5181600" cy="4857750"/>
          </a:xfrm>
          <a:prstGeom prst="roundRect">
            <a:avLst>
              <a:gd name="adj" fmla="val 2352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248400" y="1466850"/>
            <a:ext cx="5181600" cy="4857750"/>
          </a:xfrm>
          <a:prstGeom prst="roundRect">
            <a:avLst>
              <a:gd name="adj" fmla="val 2352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325" y="2909887"/>
            <a:ext cx="381000" cy="3810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2725" y="3038475"/>
            <a:ext cx="381000" cy="38100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1100" y="3014662"/>
            <a:ext cx="171450" cy="17145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7500" y="3143250"/>
            <a:ext cx="171450" cy="1714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62000" y="533400"/>
            <a:ext cx="1143000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0284C7"/>
                </a:solidFill>
                <a:latin typeface="Inter"/>
              </a:rPr>
              <a:t>INTRODUCTION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62000" y="742950"/>
            <a:ext cx="11430000" cy="4191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Inter"/>
              </a:rPr>
              <a:t>Research Problem and Aim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76325" y="3443287"/>
            <a:ext cx="464820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Modern security tools block threats without actionable context.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76325" y="4110037"/>
            <a:ext cx="4648200" cy="7715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0F172A"/>
                </a:solidFill>
                <a:latin typeface="Inter"/>
              </a:rPr>
              <a:t>Algorithms fail to provide specific blocking rationale, forcing IT administrators to blindly guess underlying mechanisms.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562725" y="3571875"/>
            <a:ext cx="464820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Design, develop, and evaluate an explainable threat detection framework.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562725" y="4238625"/>
            <a:ext cx="464820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0F172A"/>
                </a:solidFill>
                <a:latin typeface="Inter"/>
              </a:rPr>
              <a:t>Providing transparent security alerts and bridging the intelligence gap across multiple enterprise endpoints.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571625" y="2986087"/>
            <a:ext cx="2837854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The Black Box Dilemma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058025" y="3114675"/>
            <a:ext cx="1687710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Research Aim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762000" y="3088481"/>
            <a:ext cx="3403550" cy="1576387"/>
          </a:xfrm>
          <a:prstGeom prst="roundRect">
            <a:avLst>
              <a:gd name="adj" fmla="val 7250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394150" y="3209925"/>
            <a:ext cx="3403550" cy="1333500"/>
          </a:xfrm>
          <a:prstGeom prst="roundRect">
            <a:avLst>
              <a:gd name="adj" fmla="val 8571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8026300" y="3209925"/>
            <a:ext cx="3403550" cy="1333500"/>
          </a:xfrm>
          <a:prstGeom prst="roundRect">
            <a:avLst>
              <a:gd name="adj" fmla="val 8571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62000" y="533400"/>
            <a:ext cx="1143000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0284C7"/>
                </a:solidFill>
                <a:latin typeface="Inter"/>
              </a:rPr>
              <a:t>LITERATURE REVIEW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62000" y="742950"/>
            <a:ext cx="11430000" cy="4191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Inter"/>
              </a:rPr>
              <a:t>Existing Work: Research Foundations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38225" y="3364706"/>
            <a:ext cx="3742069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Inter"/>
              </a:rPr>
              <a:t>Deep Learning Opacity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38225" y="3659981"/>
            <a:ext cx="2946350" cy="7286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0" i="0" u="none">
                <a:solidFill>
                  <a:srgbClr val="475569"/>
                </a:solidFill>
                <a:latin typeface="Inter"/>
              </a:rPr>
              <a:t>High classification accuracy, but absolute zero operational context [2].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0375" y="3486150"/>
            <a:ext cx="3742069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Inter"/>
              </a:rPr>
              <a:t>Macro Obfuscation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70375" y="3781425"/>
            <a:ext cx="29463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0" i="0" u="none">
                <a:solidFill>
                  <a:srgbClr val="475569"/>
                </a:solidFill>
                <a:latin typeface="Inter"/>
              </a:rPr>
              <a:t>Feature extraction works, but lacks transparent reporting pipelines [3].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302525" y="3486150"/>
            <a:ext cx="3742069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Inter"/>
              </a:rPr>
              <a:t>ML Evasion Tactics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302525" y="3781425"/>
            <a:ext cx="29463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0" i="0" u="none">
                <a:solidFill>
                  <a:srgbClr val="475569"/>
                </a:solidFill>
                <a:latin typeface="Inter"/>
              </a:rPr>
              <a:t>Black-box models remain highly vulnerable to adversarial bypass [1].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762000" y="2909887"/>
            <a:ext cx="3352800" cy="1971675"/>
          </a:xfrm>
          <a:prstGeom prst="roundRect">
            <a:avLst>
              <a:gd name="adj" fmla="val 5797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419600" y="2781300"/>
            <a:ext cx="3352800" cy="2228850"/>
          </a:xfrm>
          <a:prstGeom prst="roundRect">
            <a:avLst>
              <a:gd name="adj" fmla="val 5128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8077200" y="2781300"/>
            <a:ext cx="3352800" cy="2228850"/>
          </a:xfrm>
          <a:prstGeom prst="roundRect">
            <a:avLst>
              <a:gd name="adj" fmla="val 5128"/>
            </a:avLst>
          </a:prstGeom>
          <a:solidFill>
            <a:srgbClr val="F0FDF4"/>
          </a:solidFill>
          <a:ln w="9525">
            <a:solidFill>
              <a:srgbClr val="BBF7D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62000" y="533400"/>
            <a:ext cx="1143000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0284C7"/>
                </a:solidFill>
                <a:latin typeface="Inter"/>
              </a:rPr>
              <a:t>LITERATURE REVIEW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62000" y="742950"/>
            <a:ext cx="11430000" cy="4191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Inter"/>
              </a:rPr>
              <a:t>Compliance Gaps and Core Objectives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76325" y="3224212"/>
            <a:ext cx="3405187" cy="3714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0284C7"/>
                </a:solidFill>
                <a:latin typeface="Inter"/>
              </a:rPr>
              <a:t>01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76325" y="3709987"/>
            <a:ext cx="3575446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Identify Bypass Tactics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76325" y="4052887"/>
            <a:ext cx="281940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Map evasion techniques across modern attack vectors.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733925" y="3095625"/>
            <a:ext cx="3405187" cy="3714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0284C7"/>
                </a:solidFill>
                <a:latin typeface="Inter"/>
              </a:rPr>
              <a:t>02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733925" y="3581400"/>
            <a:ext cx="3575446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Design Scoring Engine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33925" y="3924300"/>
            <a:ext cx="2819400" cy="7715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Build a rule-based, transparent scoring engine for explainable output.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391525" y="3095625"/>
            <a:ext cx="3405187" cy="3714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6A34A"/>
                </a:solidFill>
                <a:latin typeface="Inter"/>
              </a:rPr>
              <a:t>03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391525" y="3581400"/>
            <a:ext cx="3575446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Address Compliance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91525" y="3924300"/>
            <a:ext cx="2819400" cy="7715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166534"/>
                </a:solidFill>
                <a:latin typeface="Inter"/>
              </a:rPr>
              <a:t>Fulfill GDPR and ISO 27001 mandates for explicit audit mechanisms.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762000" y="2828925"/>
            <a:ext cx="3403550" cy="2095500"/>
          </a:xfrm>
          <a:prstGeom prst="roundRect">
            <a:avLst>
              <a:gd name="adj" fmla="val 5454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394150" y="2828925"/>
            <a:ext cx="3403550" cy="2095500"/>
          </a:xfrm>
          <a:prstGeom prst="roundRect">
            <a:avLst>
              <a:gd name="adj" fmla="val 5454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8026300" y="2828925"/>
            <a:ext cx="3403550" cy="2095500"/>
          </a:xfrm>
          <a:prstGeom prst="roundRect">
            <a:avLst>
              <a:gd name="adj" fmla="val 5454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6525" y="3152775"/>
            <a:ext cx="514350" cy="45720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251" y="3152775"/>
            <a:ext cx="457200" cy="4572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99401" y="3152775"/>
            <a:ext cx="457200" cy="457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62000" y="533400"/>
            <a:ext cx="1143000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0284C7"/>
                </a:solidFill>
                <a:latin typeface="Inter"/>
              </a:rPr>
              <a:t>SYSTEM DESIGN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62000" y="742950"/>
            <a:ext cx="11430000" cy="4191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Inter"/>
              </a:rPr>
              <a:t>Framework Architecture Overview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2740" y="3819525"/>
            <a:ext cx="3742069" cy="2476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650" b="1" i="0" u="none">
                <a:solidFill>
                  <a:srgbClr val="0F172A"/>
                </a:solidFill>
                <a:latin typeface="Inter"/>
              </a:rPr>
              <a:t>Local Files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1837" y="4162425"/>
            <a:ext cx="3563875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12"/>
              </a:lnSpc>
            </a:pPr>
            <a:r>
              <a:rPr sz="1275" b="0" i="0" u="none">
                <a:solidFill>
                  <a:srgbClr val="475569"/>
                </a:solidFill>
                <a:latin typeface="Inter"/>
              </a:rPr>
              <a:t>Scans PDFs and Office documents locally before execution.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224890" y="3819525"/>
            <a:ext cx="3742069" cy="2476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650" b="1" i="0" u="none">
                <a:solidFill>
                  <a:srgbClr val="0F172A"/>
                </a:solidFill>
                <a:latin typeface="Inter"/>
              </a:rPr>
              <a:t>Live Inbox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313987" y="4162425"/>
            <a:ext cx="3563875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12"/>
              </a:lnSpc>
            </a:pPr>
            <a:r>
              <a:rPr sz="1275" b="0" i="0" u="none">
                <a:solidFill>
                  <a:srgbClr val="475569"/>
                </a:solidFill>
                <a:latin typeface="Inter"/>
              </a:rPr>
              <a:t>Real-time threat scanning via direct IMAP integration.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7041" y="3819525"/>
            <a:ext cx="3742069" cy="2476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650" b="1" i="0" u="none">
                <a:solidFill>
                  <a:srgbClr val="0F172A"/>
                </a:solidFill>
                <a:latin typeface="Inter"/>
              </a:rPr>
              <a:t>Web Browser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946138" y="4162425"/>
            <a:ext cx="3563875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12"/>
              </a:lnSpc>
            </a:pPr>
            <a:r>
              <a:rPr sz="1275" b="0" i="0" u="none">
                <a:solidFill>
                  <a:srgbClr val="475569"/>
                </a:solidFill>
                <a:latin typeface="Inter"/>
              </a:rPr>
              <a:t>Active contextual protection while surfing online.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762000" y="1466850"/>
            <a:ext cx="5181600" cy="4857750"/>
          </a:xfrm>
          <a:prstGeom prst="roundRect">
            <a:avLst>
              <a:gd name="adj" fmla="val 2352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248400" y="1466850"/>
            <a:ext cx="5181600" cy="4857750"/>
          </a:xfrm>
          <a:prstGeom prst="roundRect">
            <a:avLst>
              <a:gd name="adj" fmla="val 2352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325" y="2976562"/>
            <a:ext cx="333375" cy="3810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2725" y="2976562"/>
            <a:ext cx="333375" cy="381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62000" y="533400"/>
            <a:ext cx="1143000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0284C7"/>
                </a:solidFill>
                <a:latin typeface="Inter"/>
              </a:rPr>
              <a:t>SYSTEM DESIGN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62000" y="742950"/>
            <a:ext cx="11430000" cy="4191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Inter"/>
              </a:rPr>
              <a:t>Cross-Platform Implementation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76325" y="3557587"/>
            <a:ext cx="5975746" cy="2762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0F172A"/>
                </a:solidFill>
                <a:latin typeface="Inter"/>
              </a:rPr>
              <a:t>Python Core Engine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62725" y="3557587"/>
            <a:ext cx="5629275" cy="2762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0F172A"/>
                </a:solidFill>
                <a:latin typeface="Inter"/>
              </a:rPr>
              <a:t>JavaScript Extension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76325" y="3986212"/>
            <a:ext cx="5691187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Inter"/>
              </a:rPr>
              <a:t>Heavy Lifting:</a:t>
            </a:r>
            <a:r>
              <a:rPr sz="1350" b="0" i="0" u="none">
                <a:solidFill>
                  <a:srgbClr val="475569"/>
                </a:solidFill>
                <a:latin typeface="Inter"/>
              </a:rPr>
              <a:t> Manages complex processing tasks.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76325" y="4319587"/>
            <a:ext cx="5691187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Inter"/>
              </a:rPr>
              <a:t>Archive Analysis:</a:t>
            </a:r>
            <a:r>
              <a:rPr sz="1350" b="0" i="0" u="none">
                <a:solidFill>
                  <a:srgbClr val="475569"/>
                </a:solidFill>
                <a:latin typeface="Inter"/>
              </a:rPr>
              <a:t> Parses offline .eml archives safely.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76325" y="4652962"/>
            <a:ext cx="5691187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Inter"/>
              </a:rPr>
              <a:t>Direct Connection:</a:t>
            </a:r>
            <a:r>
              <a:rPr sz="1350" b="0" i="0" u="none">
                <a:solidFill>
                  <a:srgbClr val="475569"/>
                </a:solidFill>
                <a:latin typeface="Inter"/>
              </a:rPr>
              <a:t> Interfaces directly with Gmail IMAP.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562725" y="3986212"/>
            <a:ext cx="5629275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Inter"/>
              </a:rPr>
              <a:t>Logic Porting:</a:t>
            </a:r>
            <a:r>
              <a:rPr sz="1350" b="0" i="0" u="none">
                <a:solidFill>
                  <a:srgbClr val="475569"/>
                </a:solidFill>
                <a:latin typeface="Inter"/>
              </a:rPr>
              <a:t> Exact rules ported for browsers.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562725" y="4319587"/>
            <a:ext cx="5629275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Inter"/>
              </a:rPr>
              <a:t>Instant Action:</a:t>
            </a:r>
            <a:r>
              <a:rPr sz="1350" b="0" i="0" u="none">
                <a:solidFill>
                  <a:srgbClr val="475569"/>
                </a:solidFill>
                <a:latin typeface="Inter"/>
              </a:rPr>
              <a:t> Works immediately client-side.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62725" y="4652962"/>
            <a:ext cx="5629275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Inter"/>
              </a:rPr>
              <a:t>Visual Feedback:</a:t>
            </a:r>
            <a:r>
              <a:rPr sz="1350" b="0" i="0" u="none">
                <a:solidFill>
                  <a:srgbClr val="475569"/>
                </a:solidFill>
                <a:latin typeface="Inter"/>
              </a:rPr>
              <a:t> Injects visual alerts on screen.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762000" y="2828925"/>
            <a:ext cx="5238750" cy="971550"/>
          </a:xfrm>
          <a:prstGeom prst="roundRect">
            <a:avLst>
              <a:gd name="adj" fmla="val 9803"/>
            </a:avLst>
          </a:prstGeom>
          <a:solidFill>
            <a:srgbClr val="F0F9FF"/>
          </a:solidFill>
          <a:ln w="9525">
            <a:solidFill>
              <a:srgbClr val="BAE6FD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191250" y="2828925"/>
            <a:ext cx="5238750" cy="971550"/>
          </a:xfrm>
          <a:prstGeom prst="roundRect">
            <a:avLst>
              <a:gd name="adj" fmla="val 9803"/>
            </a:avLst>
          </a:prstGeom>
          <a:solidFill>
            <a:srgbClr val="FEFCE8"/>
          </a:solidFill>
          <a:ln w="9525">
            <a:solidFill>
              <a:srgbClr val="FEF08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762000" y="3952875"/>
            <a:ext cx="5238750" cy="971550"/>
          </a:xfrm>
          <a:prstGeom prst="roundRect">
            <a:avLst>
              <a:gd name="adj" fmla="val 9803"/>
            </a:avLst>
          </a:prstGeom>
          <a:solidFill>
            <a:srgbClr val="FEF2F2"/>
          </a:solidFill>
          <a:ln w="9525">
            <a:solidFill>
              <a:srgbClr val="FECAC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6191250" y="3952875"/>
            <a:ext cx="5238750" cy="971550"/>
          </a:xfrm>
          <a:prstGeom prst="roundRect">
            <a:avLst>
              <a:gd name="adj" fmla="val 9803"/>
            </a:avLst>
          </a:prstGeom>
          <a:solidFill>
            <a:srgbClr val="F0FDF4"/>
          </a:solidFill>
          <a:ln w="9525">
            <a:solidFill>
              <a:srgbClr val="BBF7D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62000" y="533400"/>
            <a:ext cx="1143000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0284C7"/>
                </a:solidFill>
                <a:latin typeface="Inter"/>
              </a:rPr>
              <a:t>SYSTEM DESIGN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62000" y="742950"/>
            <a:ext cx="11430000" cy="4191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Inter"/>
              </a:rPr>
              <a:t>Threat Vectors Evaluated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00125" y="3067050"/>
            <a:ext cx="6250781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URL Analysis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0125" y="3371850"/>
            <a:ext cx="5953125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75" b="0" i="0" u="none">
                <a:solidFill>
                  <a:srgbClr val="475569"/>
                </a:solidFill>
                <a:latin typeface="Inter"/>
              </a:rPr>
              <a:t>Flags direct IP-based links and high-abuse domains.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29375" y="3067050"/>
            <a:ext cx="5762625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Brand Spoofing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29375" y="3371850"/>
            <a:ext cx="5762625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75" b="0" i="0" u="none">
                <a:solidFill>
                  <a:srgbClr val="475569"/>
                </a:solidFill>
                <a:latin typeface="Inter"/>
              </a:rPr>
              <a:t>Detects fake brand names using text distance logic.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00125" y="4191000"/>
            <a:ext cx="6250781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Payload Inspection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00125" y="4495800"/>
            <a:ext cx="5953125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75" b="0" i="0" u="none">
                <a:solidFill>
                  <a:srgbClr val="475569"/>
                </a:solidFill>
                <a:latin typeface="Inter"/>
              </a:rPr>
              <a:t>Scans deep for hidden macros and embedded scripts.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29375" y="4191000"/>
            <a:ext cx="5762625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Quishing Defense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29375" y="4495800"/>
            <a:ext cx="5762625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75" b="0" i="0" u="none">
                <a:solidFill>
                  <a:srgbClr val="475569"/>
                </a:solidFill>
                <a:latin typeface="Inter"/>
              </a:rPr>
              <a:t>Extracts and automatically scores hidden QR payloads.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762000" y="1857375"/>
            <a:ext cx="5586858" cy="4038600"/>
          </a:xfrm>
          <a:prstGeom prst="roundRect">
            <a:avLst>
              <a:gd name="adj" fmla="val 2830"/>
            </a:avLst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653658" y="2090737"/>
            <a:ext cx="4776341" cy="3571875"/>
          </a:xfrm>
          <a:prstGeom prst="roundRect">
            <a:avLst>
              <a:gd name="adj" fmla="val 3200"/>
            </a:avLst>
          </a:prstGeom>
          <a:solidFill>
            <a:srgbClr val="F0F9FF"/>
          </a:solidFill>
          <a:ln w="9525">
            <a:solidFill>
              <a:srgbClr val="BAE6FD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967983" y="2786062"/>
            <a:ext cx="4147691" cy="752475"/>
          </a:xfrm>
          <a:prstGeom prst="roundRect">
            <a:avLst>
              <a:gd name="adj" fmla="val 10126"/>
            </a:avLst>
          </a:prstGeom>
          <a:solidFill>
            <a:srgbClr val="FFFFFF"/>
          </a:solidFill>
          <a:ln w="9525">
            <a:solidFill>
              <a:srgbClr val="E0F2FE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6967983" y="3690937"/>
            <a:ext cx="4147691" cy="752475"/>
          </a:xfrm>
          <a:prstGeom prst="roundRect">
            <a:avLst>
              <a:gd name="adj" fmla="val 10126"/>
            </a:avLst>
          </a:prstGeom>
          <a:solidFill>
            <a:srgbClr val="FFFFFF"/>
          </a:solidFill>
          <a:ln w="9525">
            <a:solidFill>
              <a:srgbClr val="E0F2FE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967983" y="4595812"/>
            <a:ext cx="4147691" cy="752475"/>
          </a:xfrm>
          <a:prstGeom prst="roundRect">
            <a:avLst>
              <a:gd name="adj" fmla="val 10126"/>
            </a:avLst>
          </a:prstGeom>
          <a:solidFill>
            <a:srgbClr val="FFFFFF"/>
          </a:solidFill>
          <a:ln w="9525">
            <a:solidFill>
              <a:srgbClr val="E0F2FE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62000" y="533400"/>
            <a:ext cx="1143000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0284C7"/>
                </a:solidFill>
                <a:latin typeface="Inter"/>
              </a:rPr>
              <a:t>METHODOLOGY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62000" y="742950"/>
            <a:ext cx="11430000" cy="4191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Inter"/>
              </a:rPr>
              <a:t>Core Logic: The Scoring Engine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66800" y="2162175"/>
            <a:ext cx="6221573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818CF8"/>
                </a:solidFill>
                <a:latin typeface="monospace"/>
              </a:rPr>
              <a:t>def analyze_threat(data):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295400" y="2390775"/>
            <a:ext cx="5935823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E2E8F0"/>
                </a:solidFill>
                <a:latin typeface="monospace"/>
              </a:rPr>
              <a:t>threat_score = 0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295400" y="2619375"/>
            <a:ext cx="5935823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E2E8F0"/>
                </a:solidFill>
                <a:latin typeface="monospace"/>
              </a:rPr>
              <a:t>reasons = []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95400" y="3076575"/>
            <a:ext cx="5935823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C084FC"/>
                </a:solidFill>
                <a:latin typeface="monospace"/>
              </a:rPr>
              <a:t>if check_macro(data):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24000" y="3305175"/>
            <a:ext cx="5650073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E2E8F0"/>
                </a:solidFill>
                <a:latin typeface="monospace"/>
              </a:rPr>
              <a:t>threat_score += 40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524000" y="3533775"/>
            <a:ext cx="5650073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E2E8F0"/>
                </a:solidFill>
                <a:latin typeface="monospace"/>
              </a:rPr>
              <a:t>reasons.append("Hidden Macro")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295400" y="3990975"/>
            <a:ext cx="5935823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C084FC"/>
                </a:solidFill>
                <a:latin typeface="monospace"/>
              </a:rPr>
              <a:t>if check_spoofing(data):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524000" y="4219575"/>
            <a:ext cx="5650073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E2E8F0"/>
                </a:solidFill>
                <a:latin typeface="monospace"/>
              </a:rPr>
              <a:t>threat_score += 50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524000" y="4448175"/>
            <a:ext cx="5650073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E2E8F0"/>
                </a:solidFill>
                <a:latin typeface="monospace"/>
              </a:rPr>
              <a:t>reasons.append("Brand Spoofing")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295400" y="4905375"/>
            <a:ext cx="5935823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F87171"/>
                </a:solidFill>
                <a:latin typeface="monospace"/>
              </a:rPr>
              <a:t>if threat_score &gt;= 75: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524000" y="5133975"/>
            <a:ext cx="5650073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E2E8F0"/>
                </a:solidFill>
                <a:latin typeface="monospace"/>
              </a:rPr>
              <a:t>return BLOCK, reasons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295400" y="5362575"/>
            <a:ext cx="5935823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125" b="0" i="0" u="none">
                <a:solidFill>
                  <a:srgbClr val="34D399"/>
                </a:solidFill>
                <a:latin typeface="monospace"/>
              </a:rPr>
              <a:t>return ALLOW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967983" y="2405062"/>
            <a:ext cx="5224016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Cumulative Risk Calculation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168008" y="2947987"/>
            <a:ext cx="4684551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284C7"/>
                </a:solidFill>
                <a:latin typeface="Inter"/>
              </a:rPr>
              <a:t>1. Deep Scanning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168008" y="3186112"/>
            <a:ext cx="4684551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File or URL scanned by 8 core rules.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168008" y="3852862"/>
            <a:ext cx="4684551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284C7"/>
                </a:solidFill>
                <a:latin typeface="Inter"/>
              </a:rPr>
              <a:t>2. Penalty Allocation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168008" y="4090987"/>
            <a:ext cx="4684551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Suspicious elements add penalty points.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7168008" y="4757737"/>
            <a:ext cx="4684551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DC2626"/>
                </a:solidFill>
                <a:latin typeface="Inter"/>
              </a:rPr>
              <a:t>3. Threshold Action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168008" y="4995862"/>
            <a:ext cx="4684551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Score ≥ 75 triggers block with exact reasons.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762000" y="2909887"/>
            <a:ext cx="3352800" cy="1971675"/>
          </a:xfrm>
          <a:prstGeom prst="roundRect">
            <a:avLst>
              <a:gd name="adj" fmla="val 5797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419600" y="2909887"/>
            <a:ext cx="3352800" cy="1971675"/>
          </a:xfrm>
          <a:prstGeom prst="roundRect">
            <a:avLst>
              <a:gd name="adj" fmla="val 5797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8077200" y="2781300"/>
            <a:ext cx="3352800" cy="2228850"/>
          </a:xfrm>
          <a:prstGeom prst="roundRect">
            <a:avLst>
              <a:gd name="adj" fmla="val 5128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62000" y="533400"/>
            <a:ext cx="1143000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0284C7"/>
                </a:solidFill>
                <a:latin typeface="Inter"/>
              </a:rPr>
              <a:t>METHODOLOGY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62000" y="742950"/>
            <a:ext cx="11430000" cy="4191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Inter"/>
              </a:rPr>
              <a:t>Experimental Methodology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76325" y="3224212"/>
            <a:ext cx="3405187" cy="3714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0284C7"/>
                </a:solidFill>
                <a:latin typeface="Inter"/>
              </a:rPr>
              <a:t>01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76325" y="3709987"/>
            <a:ext cx="3575446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Synthetic Data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76325" y="4052887"/>
            <a:ext cx="281940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Tested logic against crafted malicious files and fake emails.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733925" y="3224212"/>
            <a:ext cx="3405187" cy="3714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0284C7"/>
                </a:solidFill>
                <a:latin typeface="Inter"/>
              </a:rPr>
              <a:t>02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733925" y="3709987"/>
            <a:ext cx="3575446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Live IMAP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33925" y="4052887"/>
            <a:ext cx="281940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Evaluated against real, daily traffic in active Gmail inboxes.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391525" y="3095625"/>
            <a:ext cx="3405187" cy="3714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0284C7"/>
                </a:solidFill>
                <a:latin typeface="Inter"/>
              </a:rPr>
              <a:t>03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391525" y="3581400"/>
            <a:ext cx="3575446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Refinement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91525" y="3924300"/>
            <a:ext cx="2819400" cy="7715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Resolved edge cases and eliminated operational false positives.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762000" y="2409825"/>
            <a:ext cx="4767708" cy="2933700"/>
          </a:xfrm>
          <a:prstGeom prst="roundRect">
            <a:avLst>
              <a:gd name="adj" fmla="val 3896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5834508" y="2307133"/>
            <a:ext cx="5595491" cy="3139082"/>
          </a:xfrm>
          <a:prstGeom prst="roundRect">
            <a:avLst>
              <a:gd name="adj" fmla="val 3641"/>
            </a:avLst>
          </a:prstGeom>
          <a:solidFill>
            <a:srgbClr val="FEE2E2"/>
          </a:solidFill>
          <a:ln w="9525">
            <a:solidFill>
              <a:srgbClr val="FCA5A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1076325" y="2724150"/>
            <a:ext cx="4139058" cy="1057275"/>
          </a:xfrm>
          <a:prstGeom prst="roundRect">
            <a:avLst>
              <a:gd name="adj" fmla="val 7207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1076325" y="3971925"/>
            <a:ext cx="4139058" cy="1057275"/>
          </a:xfrm>
          <a:prstGeom prst="roundRect">
            <a:avLst>
              <a:gd name="adj" fmla="val 7207"/>
            </a:avLst>
          </a:prstGeom>
          <a:solidFill>
            <a:srgbClr val="F0FDF4"/>
          </a:solidFill>
          <a:ln w="9525">
            <a:solidFill>
              <a:srgbClr val="BBF7D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148833" y="3002458"/>
            <a:ext cx="4966841" cy="2129432"/>
          </a:xfrm>
          <a:prstGeom prst="roundRect">
            <a:avLst>
              <a:gd name="adj" fmla="val 3578"/>
            </a:avLst>
          </a:prstGeom>
          <a:solidFill>
            <a:srgbClr val="FFFFFF"/>
          </a:solidFill>
          <a:ln w="9525">
            <a:solidFill>
              <a:srgbClr val="FECAC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8833" y="2640508"/>
            <a:ext cx="190500" cy="1905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62000" y="533400"/>
            <a:ext cx="1143000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0284C7"/>
                </a:solidFill>
                <a:latin typeface="Inter"/>
              </a:rPr>
              <a:t>EVALUATION RESULTS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62000" y="742950"/>
            <a:ext cx="11430000" cy="4191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Inter"/>
              </a:rPr>
              <a:t>Explainability in Action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48833" y="2621458"/>
            <a:ext cx="6043166" cy="228600"/>
          </a:xfrm>
          <a:prstGeom prst="rect">
            <a:avLst/>
          </a:prstGeom>
          <a:noFill/>
        </p:spPr>
        <p:txBody>
          <a:bodyPr wrap="none" lIns="19050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991B1B"/>
                </a:solidFill>
                <a:latin typeface="Inter"/>
              </a:rPr>
              <a:t>Human-Readable Alert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276350" y="2924175"/>
            <a:ext cx="4673761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Inter"/>
              </a:rPr>
              <a:t>100% Anomaly Resolution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76350" y="3200400"/>
            <a:ext cx="3834258" cy="381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Live testing uncovered format anomalies missed by synthetic data.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76350" y="4171950"/>
            <a:ext cx="4673761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6A34A"/>
                </a:solidFill>
                <a:latin typeface="Inter"/>
              </a:rPr>
              <a:t>Audit Ready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276350" y="4448175"/>
            <a:ext cx="3834258" cy="381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166534"/>
                </a:solidFill>
                <a:latin typeface="Inter"/>
              </a:rPr>
              <a:t>Every blocked artifact successfully generated a precise justification trail.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48858" y="3202483"/>
            <a:ext cx="5708488" cy="24378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920"/>
              </a:lnSpc>
            </a:pPr>
            <a:r>
              <a:rPr sz="1200" b="1" i="0" u="none">
                <a:solidFill>
                  <a:srgbClr val="7F1D1D"/>
                </a:solidFill>
                <a:latin typeface="monospace"/>
              </a:rPr>
              <a:t>[ALERT] Threat Blocked: malicious_invoice.doc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48858" y="3560564"/>
            <a:ext cx="4662041" cy="4875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20"/>
              </a:lnSpc>
            </a:pPr>
            <a:r>
              <a:rPr sz="1200" b="0" i="0" u="none">
                <a:solidFill>
                  <a:srgbClr val="7F1D1D"/>
                </a:solidFill>
                <a:latin typeface="monospace"/>
              </a:rPr>
              <a:t>&gt; Reason 1: Hidden VBA Macro detected in payload (+40 risk).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48858" y="4086225"/>
            <a:ext cx="4662041" cy="4875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20"/>
              </a:lnSpc>
            </a:pPr>
            <a:r>
              <a:rPr sz="1200" b="0" i="0" u="none">
                <a:solidFill>
                  <a:srgbClr val="7F1D1D"/>
                </a:solidFill>
                <a:latin typeface="monospace"/>
              </a:rPr>
              <a:t>&gt; Reason 2: Brand spoofing (PayPal) identified in metadata (+50 risk).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48858" y="4688085"/>
            <a:ext cx="5708488" cy="24378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920"/>
              </a:lnSpc>
            </a:pPr>
            <a:r>
              <a:rPr sz="1200" b="1" i="0" u="none">
                <a:solidFill>
                  <a:srgbClr val="7F1D1D"/>
                </a:solidFill>
                <a:latin typeface="monospace"/>
              </a:rPr>
              <a:t>&gt; Action: Quarantined. Total Score: 90/100.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762000" y="3071812"/>
            <a:ext cx="2495550" cy="1609725"/>
          </a:xfrm>
          <a:prstGeom prst="roundRect">
            <a:avLst>
              <a:gd name="adj" fmla="val 7100"/>
            </a:avLst>
          </a:prstGeom>
          <a:solidFill>
            <a:srgbClr val="FFF7ED"/>
          </a:solidFill>
          <a:ln w="9525">
            <a:solidFill>
              <a:srgbClr val="FFEDD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3486150" y="2971800"/>
            <a:ext cx="2495550" cy="1809750"/>
          </a:xfrm>
          <a:prstGeom prst="roundRect">
            <a:avLst>
              <a:gd name="adj" fmla="val 6315"/>
            </a:avLst>
          </a:prstGeom>
          <a:solidFill>
            <a:srgbClr val="FFF7ED"/>
          </a:solidFill>
          <a:ln w="9525">
            <a:solidFill>
              <a:srgbClr val="FFEDD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210300" y="3071812"/>
            <a:ext cx="2495550" cy="1609725"/>
          </a:xfrm>
          <a:prstGeom prst="roundRect">
            <a:avLst>
              <a:gd name="adj" fmla="val 7100"/>
            </a:avLst>
          </a:prstGeom>
          <a:solidFill>
            <a:srgbClr val="F0FDF4"/>
          </a:solidFill>
          <a:ln w="9525">
            <a:solidFill>
              <a:srgbClr val="BBF7D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8934450" y="3071812"/>
            <a:ext cx="2495550" cy="1609725"/>
          </a:xfrm>
          <a:prstGeom prst="roundRect">
            <a:avLst>
              <a:gd name="adj" fmla="val 7100"/>
            </a:avLst>
          </a:prstGeom>
          <a:solidFill>
            <a:srgbClr val="F0FDF4"/>
          </a:solidFill>
          <a:ln w="9525">
            <a:solidFill>
              <a:srgbClr val="BBF7D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62000" y="533400"/>
            <a:ext cx="1143000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0284C7"/>
                </a:solidFill>
                <a:latin typeface="Inter"/>
              </a:rPr>
              <a:t>EVALUATION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62000" y="742950"/>
            <a:ext cx="11430000" cy="4191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Inter"/>
              </a:rPr>
              <a:t>System Limitations and Future Scope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90600" y="3300412"/>
            <a:ext cx="2133600" cy="11525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EA580C"/>
                </a:solidFill>
                <a:latin typeface="Inter"/>
              </a:rPr>
              <a:t>Limitation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714750" y="3200400"/>
            <a:ext cx="2133600" cy="1352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EA580C"/>
                </a:solidFill>
                <a:latin typeface="Inter"/>
              </a:rPr>
              <a:t>Limitation 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38900" y="3300412"/>
            <a:ext cx="2133600" cy="11525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16A34A"/>
                </a:solidFill>
                <a:latin typeface="Inter"/>
              </a:rPr>
              <a:t>Future Scope 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163050" y="3300412"/>
            <a:ext cx="2133600" cy="11525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16A34A"/>
                </a:solidFill>
                <a:latin typeface="Inter"/>
              </a:rPr>
              <a:t>Future Scope 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00125" y="3576637"/>
            <a:ext cx="2650331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75" b="1" i="0" u="none">
                <a:solidFill>
                  <a:srgbClr val="0F172A"/>
                </a:solidFill>
                <a:latin typeface="Inter"/>
              </a:rPr>
              <a:t>Archive Latency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00125" y="3843337"/>
            <a:ext cx="2114550" cy="600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125" b="0" i="0" u="none">
                <a:solidFill>
                  <a:srgbClr val="475569"/>
                </a:solidFill>
                <a:latin typeface="Inter"/>
              </a:rPr>
              <a:t>Extremely large .eml files cause slight processing delays during offline analysis.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724275" y="3476625"/>
            <a:ext cx="2650331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75" b="1" i="0" u="none">
                <a:solidFill>
                  <a:srgbClr val="0F172A"/>
                </a:solidFill>
                <a:latin typeface="Inter"/>
              </a:rPr>
              <a:t>Browser Policies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724275" y="3743325"/>
            <a:ext cx="2114550" cy="8001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125" b="0" i="0" u="none">
                <a:solidFill>
                  <a:srgbClr val="475569"/>
                </a:solidFill>
                <a:latin typeface="Inter"/>
              </a:rPr>
              <a:t>Strict Content Security Policy (CSP) headers limit some advanced JS script inspections.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48425" y="3576637"/>
            <a:ext cx="2650331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75" b="1" i="0" u="none">
                <a:solidFill>
                  <a:srgbClr val="0F172A"/>
                </a:solidFill>
                <a:latin typeface="Inter"/>
              </a:rPr>
              <a:t>Mobile Deployment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448425" y="3843337"/>
            <a:ext cx="2114550" cy="600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125" b="0" i="0" u="none">
                <a:solidFill>
                  <a:srgbClr val="475569"/>
                </a:solidFill>
                <a:latin typeface="Inter"/>
              </a:rPr>
              <a:t>Extending protection architecture to iOS and Android environments.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172575" y="3576637"/>
            <a:ext cx="2650331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75" b="1" i="0" u="none">
                <a:solidFill>
                  <a:srgbClr val="0F172A"/>
                </a:solidFill>
                <a:latin typeface="Inter"/>
              </a:rPr>
              <a:t>Hybrid AI Integration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172575" y="3843337"/>
            <a:ext cx="2114550" cy="600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125" b="0" i="0" u="none">
                <a:solidFill>
                  <a:srgbClr val="475569"/>
                </a:solidFill>
                <a:latin typeface="Inter"/>
              </a:rPr>
              <a:t>Adding lightweight ML classifiers without sacrificing explainability.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762000" y="2667000"/>
            <a:ext cx="5181600" cy="2419350"/>
          </a:xfrm>
          <a:prstGeom prst="roundRect">
            <a:avLst>
              <a:gd name="adj" fmla="val 4724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248400" y="2667000"/>
            <a:ext cx="5181600" cy="2419350"/>
          </a:xfrm>
          <a:prstGeom prst="roundRect">
            <a:avLst>
              <a:gd name="adj" fmla="val 4724"/>
            </a:avLst>
          </a:prstGeom>
          <a:solidFill>
            <a:srgbClr val="F0FDF4"/>
          </a:solidFill>
          <a:ln w="9525">
            <a:solidFill>
              <a:srgbClr val="BBF7D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62000" y="533400"/>
            <a:ext cx="1143000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0284C7"/>
                </a:solidFill>
                <a:latin typeface="Inter"/>
              </a:rPr>
              <a:t>CONCLUSION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2000" y="742950"/>
            <a:ext cx="11430000" cy="4191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Inter"/>
              </a:rPr>
              <a:t>Summary and Regulatory Impact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76325" y="2981325"/>
            <a:ext cx="5975746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Core Takeaways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62725" y="2981325"/>
            <a:ext cx="5629275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Compliance Realized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76325" y="3362325"/>
            <a:ext cx="4648200" cy="381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75" b="1" i="0" u="none">
                <a:solidFill>
                  <a:srgbClr val="0F172A"/>
                </a:solidFill>
                <a:latin typeface="Inter"/>
              </a:rPr>
              <a:t>Lightweight Integration:</a:t>
            </a:r>
            <a:r>
              <a:rPr sz="1275" b="0" i="0" u="none">
                <a:solidFill>
                  <a:srgbClr val="475569"/>
                </a:solidFill>
                <a:latin typeface="Inter"/>
              </a:rPr>
              <a:t> System operates smoothly across local, web, and IMAP.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76325" y="3876675"/>
            <a:ext cx="4648200" cy="381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75" b="1" i="0" u="none">
                <a:solidFill>
                  <a:srgbClr val="0F172A"/>
                </a:solidFill>
                <a:latin typeface="Inter"/>
              </a:rPr>
              <a:t>Reliable Detection:</a:t>
            </a:r>
            <a:r>
              <a:rPr sz="1275" b="0" i="0" u="none">
                <a:solidFill>
                  <a:srgbClr val="475569"/>
                </a:solidFill>
                <a:latin typeface="Inter"/>
              </a:rPr>
              <a:t> Replaces black-box assumptions with clear insights.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76325" y="4391025"/>
            <a:ext cx="4648200" cy="381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75" b="1" i="0" u="none">
                <a:solidFill>
                  <a:srgbClr val="0F172A"/>
                </a:solidFill>
                <a:latin typeface="Inter"/>
              </a:rPr>
              <a:t>Actionable Output:</a:t>
            </a:r>
            <a:r>
              <a:rPr sz="1275" b="0" i="0" u="none">
                <a:solidFill>
                  <a:srgbClr val="475569"/>
                </a:solidFill>
                <a:latin typeface="Inter"/>
              </a:rPr>
              <a:t> Ensures IT admins understand exact threat mechanics.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62725" y="3362325"/>
            <a:ext cx="4648200" cy="381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75" b="1" i="0" u="none">
                <a:solidFill>
                  <a:srgbClr val="0F172A"/>
                </a:solidFill>
                <a:latin typeface="Inter"/>
              </a:rPr>
              <a:t>GDPR Standard:</a:t>
            </a:r>
            <a:r>
              <a:rPr sz="1275" b="0" i="0" u="none">
                <a:solidFill>
                  <a:srgbClr val="166534"/>
                </a:solidFill>
                <a:latin typeface="Inter"/>
              </a:rPr>
              <a:t> Fulfills mandates for algorithmic transparency and verifiable data trails.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562725" y="3876675"/>
            <a:ext cx="4648200" cy="381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75" b="1" i="0" u="none">
                <a:solidFill>
                  <a:srgbClr val="0F172A"/>
                </a:solidFill>
                <a:latin typeface="Inter"/>
              </a:rPr>
              <a:t>ISO 27001 Alignment:</a:t>
            </a:r>
            <a:r>
              <a:rPr sz="1275" b="0" i="0" u="none">
                <a:solidFill>
                  <a:srgbClr val="166534"/>
                </a:solidFill>
                <a:latin typeface="Inter"/>
              </a:rPr>
              <a:t> Supports explicit audit mechanisms and transparent incident reporting.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562725" y="4391025"/>
            <a:ext cx="4648200" cy="381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75" b="1" i="0" u="none">
                <a:solidFill>
                  <a:srgbClr val="0F172A"/>
                </a:solidFill>
                <a:latin typeface="Inter"/>
              </a:rPr>
              <a:t>Enterprise Ready:</a:t>
            </a:r>
            <a:r>
              <a:rPr sz="1275" b="0" i="0" u="none">
                <a:solidFill>
                  <a:srgbClr val="166534"/>
                </a:solidFill>
                <a:latin typeface="Inter"/>
              </a:rPr>
              <a:t> Protects branch office environments consistently.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762000" y="2419647"/>
            <a:ext cx="5181600" cy="2875954"/>
          </a:xfrm>
          <a:prstGeom prst="roundRect">
            <a:avLst>
              <a:gd name="adj" fmla="val 3974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248400" y="2419647"/>
            <a:ext cx="5181600" cy="2875954"/>
          </a:xfrm>
          <a:prstGeom prst="roundRect">
            <a:avLst>
              <a:gd name="adj" fmla="val 3974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62000" y="533400"/>
            <a:ext cx="1143000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0284C7"/>
                </a:solidFill>
                <a:latin typeface="Inter"/>
              </a:rPr>
              <a:t>BIBLIOGRAPHY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2000" y="742950"/>
            <a:ext cx="11430000" cy="4191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Inter"/>
              </a:rPr>
              <a:t>Selected References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38225" y="2695872"/>
            <a:ext cx="4724400" cy="373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sz="1050" b="0" i="0" u="none">
                <a:solidFill>
                  <a:srgbClr val="475569"/>
                </a:solidFill>
                <a:latin typeface="Inter"/>
              </a:rPr>
              <a:t>[1] Sabir, B. et al. (2022). Reliability analysis of ML based Phishing URL Detectors. IEEE TDSC.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38225" y="3183433"/>
            <a:ext cx="4724400" cy="373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sz="1050" b="0" i="0" u="none">
                <a:solidFill>
                  <a:srgbClr val="475569"/>
                </a:solidFill>
                <a:latin typeface="Inter"/>
              </a:rPr>
              <a:t>[2] Kyaw, P. H. et al. (2024). Deep Learning Techniques for Phishing Email Detection. Electronics, 13(19).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38225" y="3670994"/>
            <a:ext cx="4724400" cy="373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sz="1050" b="0" i="0" u="none">
                <a:solidFill>
                  <a:srgbClr val="475569"/>
                </a:solidFill>
                <a:latin typeface="Inter"/>
              </a:rPr>
              <a:t>[3] Chen, Y. et al. (2023). Malicious Office Macro Detection: Obfuscation and Keywords. Applied Sciences.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38225" y="4158555"/>
            <a:ext cx="4724400" cy="373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sz="1050" b="0" i="0" u="none">
                <a:solidFill>
                  <a:srgbClr val="475569"/>
                </a:solidFill>
                <a:latin typeface="Inter"/>
              </a:rPr>
              <a:t>[4] Lim, S. &amp; Oh, J. (2025). Navigating Privacy: A Global Analysis of Data Protection Laws. IET Info Sec.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38225" y="4646116"/>
            <a:ext cx="4724400" cy="373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sz="1050" b="0" i="0" u="none">
                <a:solidFill>
                  <a:srgbClr val="475569"/>
                </a:solidFill>
                <a:latin typeface="Inter"/>
              </a:rPr>
              <a:t>[5] ISO/IEC (2022). 27001:2022 Information security management systems. ISO Standard.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24625" y="2695872"/>
            <a:ext cx="4724400" cy="373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sz="1050" b="0" i="0" u="none">
                <a:solidFill>
                  <a:srgbClr val="475569"/>
                </a:solidFill>
                <a:latin typeface="Inter"/>
              </a:rPr>
              <a:t>[6] George, T. et al. (2024). Browser Extension for Phishing Detection Using ML. AIJR Proceedings.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524625" y="3183433"/>
            <a:ext cx="4724400" cy="373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sz="1050" b="0" i="0" u="none">
                <a:solidFill>
                  <a:srgbClr val="475569"/>
                </a:solidFill>
                <a:latin typeface="Inter"/>
              </a:rPr>
              <a:t>[7] Ahmed, S. et al. (2024). QR Code Phishing: Attacks and Countermeasures. Cybersecurity Rev.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524625" y="3670994"/>
            <a:ext cx="4724400" cy="373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sz="1050" b="0" i="0" u="none">
                <a:solidFill>
                  <a:srgbClr val="475569"/>
                </a:solidFill>
                <a:latin typeface="Inter"/>
              </a:rPr>
              <a:t>[8] Rahman, M. (2026). Robust Phishing URL Detection using Character-Level CNNs. IJERT.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524625" y="4158555"/>
            <a:ext cx="4724400" cy="373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sz="1050" b="0" i="0" u="none">
                <a:solidFill>
                  <a:srgbClr val="475569"/>
                </a:solidFill>
                <a:latin typeface="Inter"/>
              </a:rPr>
              <a:t>[9] Patel, K. et al. (2026). Quishing Detection: A Vision Transformer Approach. IEEE Access.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24625" y="4646116"/>
            <a:ext cx="4724400" cy="373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70"/>
              </a:lnSpc>
            </a:pPr>
            <a:r>
              <a:rPr sz="1050" b="0" i="0" u="none">
                <a:solidFill>
                  <a:srgbClr val="475569"/>
                </a:solidFill>
                <a:latin typeface="Inter"/>
              </a:rPr>
              <a:t>[10] Singh, A. et al. (2024). AI-Powered Phishing Detection via Browser Integration. Computers &amp; Security.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90D1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91200" y="3824287"/>
            <a:ext cx="609600" cy="28575"/>
          </a:xfrm>
          <a:prstGeom prst="rect">
            <a:avLst/>
          </a:prstGeom>
          <a:solidFill>
            <a:srgbClr val="38BDF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333279" y="2500312"/>
            <a:ext cx="3525440" cy="619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4050" b="1" i="0" u="none">
                <a:solidFill>
                  <a:srgbClr val="FFFFFF"/>
                </a:solidFill>
                <a:latin typeface="Inter"/>
              </a:rPr>
              <a:t>Thank You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37484" y="3271837"/>
            <a:ext cx="2917031" cy="2476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650" b="0" i="0" u="none">
                <a:solidFill>
                  <a:srgbClr val="38BDF8"/>
                </a:solidFill>
                <a:latin typeface="Inter"/>
              </a:rPr>
              <a:t>Questions &amp; Discussion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821781" y="4157662"/>
            <a:ext cx="6548437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350" b="0" i="0" u="none">
                <a:solidFill>
                  <a:srgbClr val="94A3B8"/>
                </a:solidFill>
                <a:latin typeface="Inter"/>
              </a:rPr>
              <a:t>Md Abdullah Al Mamun • MSc Cyber Security &amp; Digital Forensics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1006</Words>
  <Application>Microsoft Office PowerPoint</Application>
  <PresentationFormat>Widescreen</PresentationFormat>
  <Paragraphs>144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Inter</vt:lpstr>
      <vt:lpstr>Arial</vt:lpstr>
      <vt:lpstr>monospace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A.A.M Sagor</cp:lastModifiedBy>
  <cp:revision>2</cp:revision>
  <dcterms:created xsi:type="dcterms:W3CDTF">2013-01-27T09:14:16Z</dcterms:created>
  <dcterms:modified xsi:type="dcterms:W3CDTF">2026-10-01T00:51:49Z</dcterms:modified>
  <cp:category/>
</cp:coreProperties>
</file>