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03" r:id="rId1"/>
  </p:sldMasterIdLst>
  <p:sldIdLst>
    <p:sldId id="257" r:id="rId2"/>
    <p:sldId id="258" r:id="rId3"/>
    <p:sldId id="268" r:id="rId4"/>
    <p:sldId id="265" r:id="rId5"/>
    <p:sldId id="266" r:id="rId6"/>
    <p:sldId id="267" r:id="rId7"/>
    <p:sldId id="269" r:id="rId8"/>
    <p:sldId id="273" r:id="rId9"/>
    <p:sldId id="270" r:id="rId10"/>
    <p:sldId id="271" r:id="rId11"/>
    <p:sldId id="272" r:id="rId12"/>
    <p:sldId id="280" r:id="rId13"/>
    <p:sldId id="275" r:id="rId14"/>
    <p:sldId id="276" r:id="rId15"/>
    <p:sldId id="277" r:id="rId16"/>
    <p:sldId id="281" r:id="rId17"/>
    <p:sldId id="282" r:id="rId18"/>
    <p:sldId id="274" r:id="rId19"/>
    <p:sldId id="283" r:id="rId20"/>
    <p:sldId id="263" r:id="rId21"/>
    <p:sldId id="278" r:id="rId22"/>
    <p:sldId id="279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BA8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04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88" y="5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hyperlink" Target="https://www.bing.com/videos/search?q=what+is+justice&amp;&amp;view=detail&amp;mid=2133D4F327CDFB2B737F2133D4F327CDFB2B737F&amp;&amp;FORM=VRDGAR&amp;ru=%2Fvideos%2Fsearch%3Fq%3Dwhat%2Bis%2Bjustice%26FORM%3DHDRSC4" TargetMode="External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videos/search?q=what+is+justice&amp;&amp;view=detail&amp;mid=2133D4F327CDFB2B737F2133D4F327CDFB2B737F&amp;&amp;FORM=VRDGAR&amp;ru=%2Fvideos%2Fsearch%3Fq%3Dwhat%2Bis%2Bjustice%26FORM%3DHDRSC4" TargetMode="External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0443BBF-F7A6-462F-A14F-CDD6971A71F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C2750BB-1DE7-46E3-8859-C3CAEE730708}">
      <dgm:prSet/>
      <dgm:spPr/>
      <dgm:t>
        <a:bodyPr/>
        <a:lstStyle/>
        <a:p>
          <a:r>
            <a:rPr lang="en-GB"/>
            <a:t>Exploration of what constitutes </a:t>
          </a:r>
          <a:endParaRPr lang="en-US"/>
        </a:p>
      </dgm:t>
    </dgm:pt>
    <dgm:pt modelId="{9C519569-0679-49A7-91FD-3ED531E357D2}" type="parTrans" cxnId="{E1606938-F3B8-4E0C-8F23-EDB17FAE52D3}">
      <dgm:prSet/>
      <dgm:spPr/>
      <dgm:t>
        <a:bodyPr/>
        <a:lstStyle/>
        <a:p>
          <a:endParaRPr lang="en-US"/>
        </a:p>
      </dgm:t>
    </dgm:pt>
    <dgm:pt modelId="{90293D7C-FB81-4716-BEA8-B48AB2D117E8}" type="sibTrans" cxnId="{E1606938-F3B8-4E0C-8F23-EDB17FAE52D3}">
      <dgm:prSet/>
      <dgm:spPr/>
      <dgm:t>
        <a:bodyPr/>
        <a:lstStyle/>
        <a:p>
          <a:endParaRPr lang="en-US"/>
        </a:p>
      </dgm:t>
    </dgm:pt>
    <dgm:pt modelId="{5C9F56DF-863C-4C3F-B2A2-0214D0D74357}">
      <dgm:prSet/>
      <dgm:spPr/>
      <dgm:t>
        <a:bodyPr/>
        <a:lstStyle/>
        <a:p>
          <a:r>
            <a:rPr lang="en-GB"/>
            <a:t>Justice</a:t>
          </a:r>
          <a:endParaRPr lang="en-US"/>
        </a:p>
      </dgm:t>
    </dgm:pt>
    <dgm:pt modelId="{04A4F593-6C47-446F-966A-90951BA878DD}" type="parTrans" cxnId="{9869145F-1B58-4F7E-B8E8-D9A1263C7C78}">
      <dgm:prSet/>
      <dgm:spPr/>
      <dgm:t>
        <a:bodyPr/>
        <a:lstStyle/>
        <a:p>
          <a:endParaRPr lang="en-US"/>
        </a:p>
      </dgm:t>
    </dgm:pt>
    <dgm:pt modelId="{3C2F6A7B-952F-4319-8E95-3F3DFB166711}" type="sibTrans" cxnId="{9869145F-1B58-4F7E-B8E8-D9A1263C7C78}">
      <dgm:prSet/>
      <dgm:spPr/>
      <dgm:t>
        <a:bodyPr/>
        <a:lstStyle/>
        <a:p>
          <a:endParaRPr lang="en-US"/>
        </a:p>
      </dgm:t>
    </dgm:pt>
    <dgm:pt modelId="{234CDEBE-EBFD-4E2B-837E-CE49A355E574}">
      <dgm:prSet/>
      <dgm:spPr/>
      <dgm:t>
        <a:bodyPr/>
        <a:lstStyle/>
        <a:p>
          <a:r>
            <a:rPr lang="en-GB"/>
            <a:t>How this relates to the concepts of </a:t>
          </a:r>
          <a:endParaRPr lang="en-US"/>
        </a:p>
      </dgm:t>
    </dgm:pt>
    <dgm:pt modelId="{7AB6E306-881F-4D5B-8835-D8D332DA5671}" type="parTrans" cxnId="{B8DC4294-554E-4E5D-983F-47B878D41C2F}">
      <dgm:prSet/>
      <dgm:spPr/>
      <dgm:t>
        <a:bodyPr/>
        <a:lstStyle/>
        <a:p>
          <a:endParaRPr lang="en-US"/>
        </a:p>
      </dgm:t>
    </dgm:pt>
    <dgm:pt modelId="{B13450FA-9B65-4CDD-AE2C-262C8E2C6F7C}" type="sibTrans" cxnId="{B8DC4294-554E-4E5D-983F-47B878D41C2F}">
      <dgm:prSet/>
      <dgm:spPr/>
      <dgm:t>
        <a:bodyPr/>
        <a:lstStyle/>
        <a:p>
          <a:endParaRPr lang="en-US"/>
        </a:p>
      </dgm:t>
    </dgm:pt>
    <dgm:pt modelId="{CF85054A-875E-4AED-846B-28D3DBB9FB7B}">
      <dgm:prSet/>
      <dgm:spPr/>
      <dgm:t>
        <a:bodyPr/>
        <a:lstStyle/>
        <a:p>
          <a:r>
            <a:rPr lang="en-GB"/>
            <a:t>Power and Control</a:t>
          </a:r>
          <a:endParaRPr lang="en-US"/>
        </a:p>
      </dgm:t>
    </dgm:pt>
    <dgm:pt modelId="{EA87D6C5-12DC-4F89-8CDA-B6D61DBC9736}" type="parTrans" cxnId="{C296B612-2904-4C44-8EE2-BF4AD6BF1911}">
      <dgm:prSet/>
      <dgm:spPr/>
      <dgm:t>
        <a:bodyPr/>
        <a:lstStyle/>
        <a:p>
          <a:endParaRPr lang="en-US"/>
        </a:p>
      </dgm:t>
    </dgm:pt>
    <dgm:pt modelId="{81545781-5707-4504-A4EB-4A543EE372F2}" type="sibTrans" cxnId="{C296B612-2904-4C44-8EE2-BF4AD6BF1911}">
      <dgm:prSet/>
      <dgm:spPr/>
      <dgm:t>
        <a:bodyPr/>
        <a:lstStyle/>
        <a:p>
          <a:endParaRPr lang="en-US"/>
        </a:p>
      </dgm:t>
    </dgm:pt>
    <dgm:pt modelId="{C3B2C3DC-3FB6-4AF4-8C88-16B691E35A63}">
      <dgm:prSet/>
      <dgm:spPr/>
      <dgm:t>
        <a:bodyPr/>
        <a:lstStyle/>
        <a:p>
          <a:r>
            <a:rPr lang="en-GB"/>
            <a:t>Fairness</a:t>
          </a:r>
          <a:endParaRPr lang="en-US"/>
        </a:p>
      </dgm:t>
    </dgm:pt>
    <dgm:pt modelId="{69D0575B-2FA1-4231-B110-3936375881B4}" type="parTrans" cxnId="{F5536175-6990-4D2B-9B7C-EAD28C422465}">
      <dgm:prSet/>
      <dgm:spPr/>
      <dgm:t>
        <a:bodyPr/>
        <a:lstStyle/>
        <a:p>
          <a:endParaRPr lang="en-US"/>
        </a:p>
      </dgm:t>
    </dgm:pt>
    <dgm:pt modelId="{3B05AA3D-1D5C-47DF-8EA2-B47C5A475A89}" type="sibTrans" cxnId="{F5536175-6990-4D2B-9B7C-EAD28C422465}">
      <dgm:prSet/>
      <dgm:spPr/>
      <dgm:t>
        <a:bodyPr/>
        <a:lstStyle/>
        <a:p>
          <a:endParaRPr lang="en-US"/>
        </a:p>
      </dgm:t>
    </dgm:pt>
    <dgm:pt modelId="{D2496311-CCFA-4B4B-BDA7-590D08A1B08D}">
      <dgm:prSet/>
      <dgm:spPr/>
      <dgm:t>
        <a:bodyPr/>
        <a:lstStyle/>
        <a:p>
          <a:r>
            <a:rPr lang="en-GB"/>
            <a:t>Distribution of goods and services</a:t>
          </a:r>
          <a:endParaRPr lang="en-US"/>
        </a:p>
      </dgm:t>
    </dgm:pt>
    <dgm:pt modelId="{7A91E814-316C-4E9C-9D4D-96ABE4E85338}" type="parTrans" cxnId="{2C4060A8-7546-4A3E-9531-B3E9A92ADB00}">
      <dgm:prSet/>
      <dgm:spPr/>
      <dgm:t>
        <a:bodyPr/>
        <a:lstStyle/>
        <a:p>
          <a:endParaRPr lang="en-US"/>
        </a:p>
      </dgm:t>
    </dgm:pt>
    <dgm:pt modelId="{33C407A5-553B-47A5-B885-544CDA3735DD}" type="sibTrans" cxnId="{2C4060A8-7546-4A3E-9531-B3E9A92ADB00}">
      <dgm:prSet/>
      <dgm:spPr/>
      <dgm:t>
        <a:bodyPr/>
        <a:lstStyle/>
        <a:p>
          <a:endParaRPr lang="en-US"/>
        </a:p>
      </dgm:t>
    </dgm:pt>
    <dgm:pt modelId="{6BB326C1-1A6C-4481-8DFA-0C2DC0A7090D}" type="pres">
      <dgm:prSet presAssocID="{A0443BBF-F7A6-462F-A14F-CDD6971A71F7}" presName="root" presStyleCnt="0">
        <dgm:presLayoutVars>
          <dgm:dir/>
          <dgm:resizeHandles val="exact"/>
        </dgm:presLayoutVars>
      </dgm:prSet>
      <dgm:spPr/>
    </dgm:pt>
    <dgm:pt modelId="{3E2A0374-59B6-4D55-AACD-ADDA0B66E184}" type="pres">
      <dgm:prSet presAssocID="{4C2750BB-1DE7-46E3-8859-C3CAEE730708}" presName="compNode" presStyleCnt="0"/>
      <dgm:spPr/>
    </dgm:pt>
    <dgm:pt modelId="{ED1CA523-9A9B-4DBF-A9E6-910954C634AB}" type="pres">
      <dgm:prSet presAssocID="{4C2750BB-1DE7-46E3-8859-C3CAEE730708}" presName="bgRect" presStyleLbl="bgShp" presStyleIdx="0" presStyleCnt="2"/>
      <dgm:spPr/>
    </dgm:pt>
    <dgm:pt modelId="{D7428DD2-F57C-4B81-957A-836EE3A92DC2}" type="pres">
      <dgm:prSet presAssocID="{4C2750BB-1DE7-46E3-8859-C3CAEE73070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ABAF58B4-3D48-47E2-99B9-0D4E35A1EB5C}" type="pres">
      <dgm:prSet presAssocID="{4C2750BB-1DE7-46E3-8859-C3CAEE730708}" presName="spaceRect" presStyleCnt="0"/>
      <dgm:spPr/>
    </dgm:pt>
    <dgm:pt modelId="{637DC7F6-C74C-42E9-8782-43437B935160}" type="pres">
      <dgm:prSet presAssocID="{4C2750BB-1DE7-46E3-8859-C3CAEE730708}" presName="parTx" presStyleLbl="revTx" presStyleIdx="0" presStyleCnt="4">
        <dgm:presLayoutVars>
          <dgm:chMax val="0"/>
          <dgm:chPref val="0"/>
        </dgm:presLayoutVars>
      </dgm:prSet>
      <dgm:spPr/>
    </dgm:pt>
    <dgm:pt modelId="{AA0DFC9C-D79E-416D-94CD-961AF31C32FB}" type="pres">
      <dgm:prSet presAssocID="{4C2750BB-1DE7-46E3-8859-C3CAEE730708}" presName="desTx" presStyleLbl="revTx" presStyleIdx="1" presStyleCnt="4">
        <dgm:presLayoutVars/>
      </dgm:prSet>
      <dgm:spPr/>
    </dgm:pt>
    <dgm:pt modelId="{8058DBA2-7A9A-459A-87A0-B3583942716C}" type="pres">
      <dgm:prSet presAssocID="{90293D7C-FB81-4716-BEA8-B48AB2D117E8}" presName="sibTrans" presStyleCnt="0"/>
      <dgm:spPr/>
    </dgm:pt>
    <dgm:pt modelId="{A890B418-080D-419B-924E-25723A6AC40E}" type="pres">
      <dgm:prSet presAssocID="{234CDEBE-EBFD-4E2B-837E-CE49A355E574}" presName="compNode" presStyleCnt="0"/>
      <dgm:spPr/>
    </dgm:pt>
    <dgm:pt modelId="{102CEC1F-177F-4DBB-AF5D-DC43E72854B9}" type="pres">
      <dgm:prSet presAssocID="{234CDEBE-EBFD-4E2B-837E-CE49A355E574}" presName="bgRect" presStyleLbl="bgShp" presStyleIdx="1" presStyleCnt="2"/>
      <dgm:spPr/>
    </dgm:pt>
    <dgm:pt modelId="{84874991-E373-4F62-90DB-6A3A585D9335}" type="pres">
      <dgm:prSet presAssocID="{234CDEBE-EBFD-4E2B-837E-CE49A355E57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E8C50455-F54C-4CD1-AF63-7A2E0778E2D7}" type="pres">
      <dgm:prSet presAssocID="{234CDEBE-EBFD-4E2B-837E-CE49A355E574}" presName="spaceRect" presStyleCnt="0"/>
      <dgm:spPr/>
    </dgm:pt>
    <dgm:pt modelId="{7A2A51BD-E6D0-4A71-A2A1-3902A1BB7F0D}" type="pres">
      <dgm:prSet presAssocID="{234CDEBE-EBFD-4E2B-837E-CE49A355E574}" presName="parTx" presStyleLbl="revTx" presStyleIdx="2" presStyleCnt="4">
        <dgm:presLayoutVars>
          <dgm:chMax val="0"/>
          <dgm:chPref val="0"/>
        </dgm:presLayoutVars>
      </dgm:prSet>
      <dgm:spPr/>
    </dgm:pt>
    <dgm:pt modelId="{04C4192C-1FA1-4C37-9AA8-CF897EE2072B}" type="pres">
      <dgm:prSet presAssocID="{234CDEBE-EBFD-4E2B-837E-CE49A355E574}" presName="desTx" presStyleLbl="revTx" presStyleIdx="3" presStyleCnt="4">
        <dgm:presLayoutVars/>
      </dgm:prSet>
      <dgm:spPr/>
    </dgm:pt>
  </dgm:ptLst>
  <dgm:cxnLst>
    <dgm:cxn modelId="{C296B612-2904-4C44-8EE2-BF4AD6BF1911}" srcId="{234CDEBE-EBFD-4E2B-837E-CE49A355E574}" destId="{CF85054A-875E-4AED-846B-28D3DBB9FB7B}" srcOrd="0" destOrd="0" parTransId="{EA87D6C5-12DC-4F89-8CDA-B6D61DBC9736}" sibTransId="{81545781-5707-4504-A4EB-4A543EE372F2}"/>
    <dgm:cxn modelId="{41279823-4401-4259-8DEE-456F4AAC3AB0}" type="presOf" srcId="{234CDEBE-EBFD-4E2B-837E-CE49A355E574}" destId="{7A2A51BD-E6D0-4A71-A2A1-3902A1BB7F0D}" srcOrd="0" destOrd="0" presId="urn:microsoft.com/office/officeart/2018/2/layout/IconVerticalSolidList"/>
    <dgm:cxn modelId="{F83C7B2D-D375-4CCB-A7E8-B8D0FE7AB6E8}" type="presOf" srcId="{C3B2C3DC-3FB6-4AF4-8C88-16B691E35A63}" destId="{04C4192C-1FA1-4C37-9AA8-CF897EE2072B}" srcOrd="0" destOrd="1" presId="urn:microsoft.com/office/officeart/2018/2/layout/IconVerticalSolidList"/>
    <dgm:cxn modelId="{E1606938-F3B8-4E0C-8F23-EDB17FAE52D3}" srcId="{A0443BBF-F7A6-462F-A14F-CDD6971A71F7}" destId="{4C2750BB-1DE7-46E3-8859-C3CAEE730708}" srcOrd="0" destOrd="0" parTransId="{9C519569-0679-49A7-91FD-3ED531E357D2}" sibTransId="{90293D7C-FB81-4716-BEA8-B48AB2D117E8}"/>
    <dgm:cxn modelId="{9869145F-1B58-4F7E-B8E8-D9A1263C7C78}" srcId="{4C2750BB-1DE7-46E3-8859-C3CAEE730708}" destId="{5C9F56DF-863C-4C3F-B2A2-0214D0D74357}" srcOrd="0" destOrd="0" parTransId="{04A4F593-6C47-446F-966A-90951BA878DD}" sibTransId="{3C2F6A7B-952F-4319-8E95-3F3DFB166711}"/>
    <dgm:cxn modelId="{F5536175-6990-4D2B-9B7C-EAD28C422465}" srcId="{234CDEBE-EBFD-4E2B-837E-CE49A355E574}" destId="{C3B2C3DC-3FB6-4AF4-8C88-16B691E35A63}" srcOrd="1" destOrd="0" parTransId="{69D0575B-2FA1-4231-B110-3936375881B4}" sibTransId="{3B05AA3D-1D5C-47DF-8EA2-B47C5A475A89}"/>
    <dgm:cxn modelId="{0FB0DB86-3972-46AF-A8AE-46F0A6026D8E}" type="presOf" srcId="{CF85054A-875E-4AED-846B-28D3DBB9FB7B}" destId="{04C4192C-1FA1-4C37-9AA8-CF897EE2072B}" srcOrd="0" destOrd="0" presId="urn:microsoft.com/office/officeart/2018/2/layout/IconVerticalSolidList"/>
    <dgm:cxn modelId="{B8DC4294-554E-4E5D-983F-47B878D41C2F}" srcId="{A0443BBF-F7A6-462F-A14F-CDD6971A71F7}" destId="{234CDEBE-EBFD-4E2B-837E-CE49A355E574}" srcOrd="1" destOrd="0" parTransId="{7AB6E306-881F-4D5B-8835-D8D332DA5671}" sibTransId="{B13450FA-9B65-4CDD-AE2C-262C8E2C6F7C}"/>
    <dgm:cxn modelId="{93B332A3-9DD3-4344-80FD-C0B0B612059B}" type="presOf" srcId="{5C9F56DF-863C-4C3F-B2A2-0214D0D74357}" destId="{AA0DFC9C-D79E-416D-94CD-961AF31C32FB}" srcOrd="0" destOrd="0" presId="urn:microsoft.com/office/officeart/2018/2/layout/IconVerticalSolidList"/>
    <dgm:cxn modelId="{2C4060A8-7546-4A3E-9531-B3E9A92ADB00}" srcId="{234CDEBE-EBFD-4E2B-837E-CE49A355E574}" destId="{D2496311-CCFA-4B4B-BDA7-590D08A1B08D}" srcOrd="2" destOrd="0" parTransId="{7A91E814-316C-4E9C-9D4D-96ABE4E85338}" sibTransId="{33C407A5-553B-47A5-B885-544CDA3735DD}"/>
    <dgm:cxn modelId="{84225ACB-329B-497A-854C-50E03AF5D221}" type="presOf" srcId="{A0443BBF-F7A6-462F-A14F-CDD6971A71F7}" destId="{6BB326C1-1A6C-4481-8DFA-0C2DC0A7090D}" srcOrd="0" destOrd="0" presId="urn:microsoft.com/office/officeart/2018/2/layout/IconVerticalSolidList"/>
    <dgm:cxn modelId="{1F3F89F9-C0D7-41CC-A4E8-07AB0022DA4C}" type="presOf" srcId="{D2496311-CCFA-4B4B-BDA7-590D08A1B08D}" destId="{04C4192C-1FA1-4C37-9AA8-CF897EE2072B}" srcOrd="0" destOrd="2" presId="urn:microsoft.com/office/officeart/2018/2/layout/IconVerticalSolidList"/>
    <dgm:cxn modelId="{797EF2FD-4C56-4B6B-B92C-089D044439EC}" type="presOf" srcId="{4C2750BB-1DE7-46E3-8859-C3CAEE730708}" destId="{637DC7F6-C74C-42E9-8782-43437B935160}" srcOrd="0" destOrd="0" presId="urn:microsoft.com/office/officeart/2018/2/layout/IconVerticalSolidList"/>
    <dgm:cxn modelId="{58D7D4A4-0BB7-47F4-BDDB-8117D86D3DBB}" type="presParOf" srcId="{6BB326C1-1A6C-4481-8DFA-0C2DC0A7090D}" destId="{3E2A0374-59B6-4D55-AACD-ADDA0B66E184}" srcOrd="0" destOrd="0" presId="urn:microsoft.com/office/officeart/2018/2/layout/IconVerticalSolidList"/>
    <dgm:cxn modelId="{48A25C64-1F0A-4897-8044-DDAB2ADA0516}" type="presParOf" srcId="{3E2A0374-59B6-4D55-AACD-ADDA0B66E184}" destId="{ED1CA523-9A9B-4DBF-A9E6-910954C634AB}" srcOrd="0" destOrd="0" presId="urn:microsoft.com/office/officeart/2018/2/layout/IconVerticalSolidList"/>
    <dgm:cxn modelId="{7CCDE9FD-BF2D-4ACE-BFE3-1167FCDD960C}" type="presParOf" srcId="{3E2A0374-59B6-4D55-AACD-ADDA0B66E184}" destId="{D7428DD2-F57C-4B81-957A-836EE3A92DC2}" srcOrd="1" destOrd="0" presId="urn:microsoft.com/office/officeart/2018/2/layout/IconVerticalSolidList"/>
    <dgm:cxn modelId="{D07CEE11-AE47-48CF-A49A-91DC5FDBA9F2}" type="presParOf" srcId="{3E2A0374-59B6-4D55-AACD-ADDA0B66E184}" destId="{ABAF58B4-3D48-47E2-99B9-0D4E35A1EB5C}" srcOrd="2" destOrd="0" presId="urn:microsoft.com/office/officeart/2018/2/layout/IconVerticalSolidList"/>
    <dgm:cxn modelId="{80E4DBB2-0968-4C6C-9B4A-D360AC06D006}" type="presParOf" srcId="{3E2A0374-59B6-4D55-AACD-ADDA0B66E184}" destId="{637DC7F6-C74C-42E9-8782-43437B935160}" srcOrd="3" destOrd="0" presId="urn:microsoft.com/office/officeart/2018/2/layout/IconVerticalSolidList"/>
    <dgm:cxn modelId="{14C9B962-0FF2-4BF4-BF13-F9BDC854F4E3}" type="presParOf" srcId="{3E2A0374-59B6-4D55-AACD-ADDA0B66E184}" destId="{AA0DFC9C-D79E-416D-94CD-961AF31C32FB}" srcOrd="4" destOrd="0" presId="urn:microsoft.com/office/officeart/2018/2/layout/IconVerticalSolidList"/>
    <dgm:cxn modelId="{0ABECDBE-C69B-4C92-A3CE-FDDCFB8A1732}" type="presParOf" srcId="{6BB326C1-1A6C-4481-8DFA-0C2DC0A7090D}" destId="{8058DBA2-7A9A-459A-87A0-B3583942716C}" srcOrd="1" destOrd="0" presId="urn:microsoft.com/office/officeart/2018/2/layout/IconVerticalSolidList"/>
    <dgm:cxn modelId="{C43F5138-42AF-4851-AADB-35C3BD29E62E}" type="presParOf" srcId="{6BB326C1-1A6C-4481-8DFA-0C2DC0A7090D}" destId="{A890B418-080D-419B-924E-25723A6AC40E}" srcOrd="2" destOrd="0" presId="urn:microsoft.com/office/officeart/2018/2/layout/IconVerticalSolidList"/>
    <dgm:cxn modelId="{FADD3DA6-5A40-4431-969E-CF32E9BD004E}" type="presParOf" srcId="{A890B418-080D-419B-924E-25723A6AC40E}" destId="{102CEC1F-177F-4DBB-AF5D-DC43E72854B9}" srcOrd="0" destOrd="0" presId="urn:microsoft.com/office/officeart/2018/2/layout/IconVerticalSolidList"/>
    <dgm:cxn modelId="{79DCA709-3AC1-4615-B2D4-43A9D82CCB4E}" type="presParOf" srcId="{A890B418-080D-419B-924E-25723A6AC40E}" destId="{84874991-E373-4F62-90DB-6A3A585D9335}" srcOrd="1" destOrd="0" presId="urn:microsoft.com/office/officeart/2018/2/layout/IconVerticalSolidList"/>
    <dgm:cxn modelId="{EDD3C41A-5B6A-4862-AD6A-9B27940DAA39}" type="presParOf" srcId="{A890B418-080D-419B-924E-25723A6AC40E}" destId="{E8C50455-F54C-4CD1-AF63-7A2E0778E2D7}" srcOrd="2" destOrd="0" presId="urn:microsoft.com/office/officeart/2018/2/layout/IconVerticalSolidList"/>
    <dgm:cxn modelId="{F1327110-7FFC-41D1-BC5A-E94963919BC7}" type="presParOf" srcId="{A890B418-080D-419B-924E-25723A6AC40E}" destId="{7A2A51BD-E6D0-4A71-A2A1-3902A1BB7F0D}" srcOrd="3" destOrd="0" presId="urn:microsoft.com/office/officeart/2018/2/layout/IconVerticalSolidList"/>
    <dgm:cxn modelId="{B8C6B8ED-6FB4-42E1-8AD4-E83EC2D7DF1A}" type="presParOf" srcId="{A890B418-080D-419B-924E-25723A6AC40E}" destId="{04C4192C-1FA1-4C37-9AA8-CF897EE2072B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C200B13-3E20-4F35-80CD-B7E9C934F68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037D45C-C2E1-42BE-B2E4-774B352CAE07}">
      <dgm:prSet/>
      <dgm:spPr/>
      <dgm:t>
        <a:bodyPr/>
        <a:lstStyle/>
        <a:p>
          <a:r>
            <a:rPr lang="en-GB"/>
            <a:t>Timocracy</a:t>
          </a:r>
          <a:endParaRPr lang="en-US"/>
        </a:p>
      </dgm:t>
    </dgm:pt>
    <dgm:pt modelId="{DA893307-9938-4895-9CFE-A7CF3278D93C}" type="parTrans" cxnId="{CFCCB6C0-0AEA-42B0-8A9B-6A455B7947EC}">
      <dgm:prSet/>
      <dgm:spPr/>
      <dgm:t>
        <a:bodyPr/>
        <a:lstStyle/>
        <a:p>
          <a:endParaRPr lang="en-US"/>
        </a:p>
      </dgm:t>
    </dgm:pt>
    <dgm:pt modelId="{D5457FCF-42FE-4C6B-83D5-37B0277190B2}" type="sibTrans" cxnId="{CFCCB6C0-0AEA-42B0-8A9B-6A455B7947EC}">
      <dgm:prSet/>
      <dgm:spPr/>
      <dgm:t>
        <a:bodyPr/>
        <a:lstStyle/>
        <a:p>
          <a:endParaRPr lang="en-US"/>
        </a:p>
      </dgm:t>
    </dgm:pt>
    <dgm:pt modelId="{E7E1C05C-DCBC-40BA-9855-131C5AFB7562}">
      <dgm:prSet/>
      <dgm:spPr/>
      <dgm:t>
        <a:bodyPr/>
        <a:lstStyle/>
        <a:p>
          <a:r>
            <a:rPr lang="en-GB"/>
            <a:t>Or military rule</a:t>
          </a:r>
          <a:endParaRPr lang="en-US"/>
        </a:p>
      </dgm:t>
    </dgm:pt>
    <dgm:pt modelId="{5FF133CE-9E50-4726-A54F-1B9D020AE854}" type="parTrans" cxnId="{E37CCBA0-51E8-43F5-BA2F-C8B04C512AC8}">
      <dgm:prSet/>
      <dgm:spPr/>
      <dgm:t>
        <a:bodyPr/>
        <a:lstStyle/>
        <a:p>
          <a:endParaRPr lang="en-US"/>
        </a:p>
      </dgm:t>
    </dgm:pt>
    <dgm:pt modelId="{0531C96E-F10D-491D-A8FC-647A911328FE}" type="sibTrans" cxnId="{E37CCBA0-51E8-43F5-BA2F-C8B04C512AC8}">
      <dgm:prSet/>
      <dgm:spPr/>
      <dgm:t>
        <a:bodyPr/>
        <a:lstStyle/>
        <a:p>
          <a:endParaRPr lang="en-US"/>
        </a:p>
      </dgm:t>
    </dgm:pt>
    <dgm:pt modelId="{D6E3FFB4-15FC-4693-BE1C-83B10BA33EA0}">
      <dgm:prSet/>
      <dgm:spPr/>
      <dgm:t>
        <a:bodyPr/>
        <a:lstStyle/>
        <a:p>
          <a:r>
            <a:rPr lang="en-GB"/>
            <a:t>Spirit is the dominating force</a:t>
          </a:r>
          <a:endParaRPr lang="en-US"/>
        </a:p>
      </dgm:t>
    </dgm:pt>
    <dgm:pt modelId="{C356F0EC-3802-4DC5-A178-01C8D34F62D7}" type="parTrans" cxnId="{B1B8BB54-C21F-4162-B2C0-261C7029E0D7}">
      <dgm:prSet/>
      <dgm:spPr/>
      <dgm:t>
        <a:bodyPr/>
        <a:lstStyle/>
        <a:p>
          <a:endParaRPr lang="en-US"/>
        </a:p>
      </dgm:t>
    </dgm:pt>
    <dgm:pt modelId="{DDD077A5-EFDC-4E45-91DC-F17059DBE51F}" type="sibTrans" cxnId="{B1B8BB54-C21F-4162-B2C0-261C7029E0D7}">
      <dgm:prSet/>
      <dgm:spPr/>
      <dgm:t>
        <a:bodyPr/>
        <a:lstStyle/>
        <a:p>
          <a:endParaRPr lang="en-US"/>
        </a:p>
      </dgm:t>
    </dgm:pt>
    <dgm:pt modelId="{3C6D4E04-3BBD-42C7-8838-D7D64B4B5B40}">
      <dgm:prSet/>
      <dgm:spPr/>
      <dgm:t>
        <a:bodyPr/>
        <a:lstStyle/>
        <a:p>
          <a:r>
            <a:rPr lang="en-GB"/>
            <a:t>NOT reason</a:t>
          </a:r>
          <a:endParaRPr lang="en-US"/>
        </a:p>
      </dgm:t>
    </dgm:pt>
    <dgm:pt modelId="{79258898-CDF3-4F52-AD28-C4046D9449D7}" type="parTrans" cxnId="{24A1A812-7931-48A1-984B-3E219AE587EB}">
      <dgm:prSet/>
      <dgm:spPr/>
      <dgm:t>
        <a:bodyPr/>
        <a:lstStyle/>
        <a:p>
          <a:endParaRPr lang="en-US"/>
        </a:p>
      </dgm:t>
    </dgm:pt>
    <dgm:pt modelId="{83EECE5D-9405-43D5-8E10-3ECC09020263}" type="sibTrans" cxnId="{24A1A812-7931-48A1-984B-3E219AE587EB}">
      <dgm:prSet/>
      <dgm:spPr/>
      <dgm:t>
        <a:bodyPr/>
        <a:lstStyle/>
        <a:p>
          <a:endParaRPr lang="en-US"/>
        </a:p>
      </dgm:t>
    </dgm:pt>
    <dgm:pt modelId="{39B9F5FE-E8F5-4A8B-BCEC-614611844E99}">
      <dgm:prSet/>
      <dgm:spPr/>
      <dgm:t>
        <a:bodyPr/>
        <a:lstStyle/>
        <a:p>
          <a:r>
            <a:rPr lang="en-GB"/>
            <a:t>Oligarchy</a:t>
          </a:r>
          <a:endParaRPr lang="en-US"/>
        </a:p>
      </dgm:t>
    </dgm:pt>
    <dgm:pt modelId="{314966C7-9712-4D5D-97F5-43CFEE93F631}" type="parTrans" cxnId="{FB37F333-08D5-4866-A2AE-CB210ED0B648}">
      <dgm:prSet/>
      <dgm:spPr/>
      <dgm:t>
        <a:bodyPr/>
        <a:lstStyle/>
        <a:p>
          <a:endParaRPr lang="en-US"/>
        </a:p>
      </dgm:t>
    </dgm:pt>
    <dgm:pt modelId="{A4E93BCD-7CB1-42AA-9AEA-0C2F99DE0FD3}" type="sibTrans" cxnId="{FB37F333-08D5-4866-A2AE-CB210ED0B648}">
      <dgm:prSet/>
      <dgm:spPr/>
      <dgm:t>
        <a:bodyPr/>
        <a:lstStyle/>
        <a:p>
          <a:endParaRPr lang="en-US"/>
        </a:p>
      </dgm:t>
    </dgm:pt>
    <dgm:pt modelId="{5582F4E0-8657-4E8E-BACE-A45924FDEFA6}">
      <dgm:prSet/>
      <dgm:spPr/>
      <dgm:t>
        <a:bodyPr/>
        <a:lstStyle/>
        <a:p>
          <a:r>
            <a:rPr lang="en-GB"/>
            <a:t>Dominated by appetite</a:t>
          </a:r>
          <a:endParaRPr lang="en-US"/>
        </a:p>
      </dgm:t>
    </dgm:pt>
    <dgm:pt modelId="{9EF8B6BD-2CA4-419B-B3F5-E1ECC57C754E}" type="parTrans" cxnId="{425EF731-43A6-4E67-B413-B8DB8F47410C}">
      <dgm:prSet/>
      <dgm:spPr/>
      <dgm:t>
        <a:bodyPr/>
        <a:lstStyle/>
        <a:p>
          <a:endParaRPr lang="en-US"/>
        </a:p>
      </dgm:t>
    </dgm:pt>
    <dgm:pt modelId="{826A0C53-98C6-4938-863B-8AC6C50B3CB7}" type="sibTrans" cxnId="{425EF731-43A6-4E67-B413-B8DB8F47410C}">
      <dgm:prSet/>
      <dgm:spPr/>
      <dgm:t>
        <a:bodyPr/>
        <a:lstStyle/>
        <a:p>
          <a:endParaRPr lang="en-US"/>
        </a:p>
      </dgm:t>
    </dgm:pt>
    <dgm:pt modelId="{DA8FE5B8-2AB3-4A83-84A1-D218E7D70053}">
      <dgm:prSet/>
      <dgm:spPr/>
      <dgm:t>
        <a:bodyPr/>
        <a:lstStyle/>
        <a:p>
          <a:r>
            <a:rPr lang="en-GB"/>
            <a:t>Ruler loves wealth</a:t>
          </a:r>
          <a:endParaRPr lang="en-US"/>
        </a:p>
      </dgm:t>
    </dgm:pt>
    <dgm:pt modelId="{74B762CD-EA37-4189-949D-EA563C603D7B}" type="parTrans" cxnId="{8C1F4C76-D8CB-4DE7-B58C-297747501163}">
      <dgm:prSet/>
      <dgm:spPr/>
      <dgm:t>
        <a:bodyPr/>
        <a:lstStyle/>
        <a:p>
          <a:endParaRPr lang="en-US"/>
        </a:p>
      </dgm:t>
    </dgm:pt>
    <dgm:pt modelId="{F730E5A8-51E5-47A7-B68F-F5E0352E356D}" type="sibTrans" cxnId="{8C1F4C76-D8CB-4DE7-B58C-297747501163}">
      <dgm:prSet/>
      <dgm:spPr/>
      <dgm:t>
        <a:bodyPr/>
        <a:lstStyle/>
        <a:p>
          <a:endParaRPr lang="en-US"/>
        </a:p>
      </dgm:t>
    </dgm:pt>
    <dgm:pt modelId="{FD41E5CB-CCF3-4010-B23E-7D362B744CFD}">
      <dgm:prSet/>
      <dgm:spPr/>
      <dgm:t>
        <a:bodyPr/>
        <a:lstStyle/>
        <a:p>
          <a:r>
            <a:rPr lang="en-GB"/>
            <a:t>Democracy</a:t>
          </a:r>
          <a:endParaRPr lang="en-US"/>
        </a:p>
      </dgm:t>
    </dgm:pt>
    <dgm:pt modelId="{043605FC-DF06-4734-9C1E-7B6BF197CDC5}" type="parTrans" cxnId="{353AFF71-BA6D-4025-8786-2E4363BC3D46}">
      <dgm:prSet/>
      <dgm:spPr/>
      <dgm:t>
        <a:bodyPr/>
        <a:lstStyle/>
        <a:p>
          <a:endParaRPr lang="en-US"/>
        </a:p>
      </dgm:t>
    </dgm:pt>
    <dgm:pt modelId="{BA826535-9F0C-4DC0-97DC-C31608FF6A02}" type="sibTrans" cxnId="{353AFF71-BA6D-4025-8786-2E4363BC3D46}">
      <dgm:prSet/>
      <dgm:spPr/>
      <dgm:t>
        <a:bodyPr/>
        <a:lstStyle/>
        <a:p>
          <a:endParaRPr lang="en-US"/>
        </a:p>
      </dgm:t>
    </dgm:pt>
    <dgm:pt modelId="{26FBEBD9-9305-4E78-A754-44CA38041822}">
      <dgm:prSet/>
      <dgm:spPr/>
      <dgm:t>
        <a:bodyPr/>
        <a:lstStyle/>
        <a:p>
          <a:r>
            <a:rPr lang="en-GB"/>
            <a:t>Represents the corruption of oligarchy </a:t>
          </a:r>
          <a:endParaRPr lang="en-US"/>
        </a:p>
      </dgm:t>
    </dgm:pt>
    <dgm:pt modelId="{E78A1896-1B18-43F4-8D6D-37088B29B6A9}" type="parTrans" cxnId="{80789075-DD97-4BE2-A1DD-4E757484F846}">
      <dgm:prSet/>
      <dgm:spPr/>
      <dgm:t>
        <a:bodyPr/>
        <a:lstStyle/>
        <a:p>
          <a:endParaRPr lang="en-US"/>
        </a:p>
      </dgm:t>
    </dgm:pt>
    <dgm:pt modelId="{6825C1D0-5E89-4C16-98B8-21C0C7CA93B8}" type="sibTrans" cxnId="{80789075-DD97-4BE2-A1DD-4E757484F846}">
      <dgm:prSet/>
      <dgm:spPr/>
      <dgm:t>
        <a:bodyPr/>
        <a:lstStyle/>
        <a:p>
          <a:endParaRPr lang="en-US"/>
        </a:p>
      </dgm:t>
    </dgm:pt>
    <dgm:pt modelId="{E0FE5321-5AFC-4E62-BA39-0F07C6AE06EC}">
      <dgm:prSet/>
      <dgm:spPr/>
      <dgm:t>
        <a:bodyPr/>
        <a:lstStyle/>
        <a:p>
          <a:r>
            <a:rPr lang="en-GB"/>
            <a:t>Results from the revolution of poor against the right</a:t>
          </a:r>
          <a:endParaRPr lang="en-US"/>
        </a:p>
      </dgm:t>
    </dgm:pt>
    <dgm:pt modelId="{1EB6CB8F-2CEC-4E4D-8489-0C916F54F305}" type="parTrans" cxnId="{BC2101E9-8242-4054-BE86-2ED97B063961}">
      <dgm:prSet/>
      <dgm:spPr/>
      <dgm:t>
        <a:bodyPr/>
        <a:lstStyle/>
        <a:p>
          <a:endParaRPr lang="en-US"/>
        </a:p>
      </dgm:t>
    </dgm:pt>
    <dgm:pt modelId="{0B485998-FBF6-4DA3-BFFE-4269556E034E}" type="sibTrans" cxnId="{BC2101E9-8242-4054-BE86-2ED97B063961}">
      <dgm:prSet/>
      <dgm:spPr/>
      <dgm:t>
        <a:bodyPr/>
        <a:lstStyle/>
        <a:p>
          <a:endParaRPr lang="en-US"/>
        </a:p>
      </dgm:t>
    </dgm:pt>
    <dgm:pt modelId="{97292ACF-7CD2-4D55-B52F-3739E01E4EA1}">
      <dgm:prSet/>
      <dgm:spPr/>
      <dgm:t>
        <a:bodyPr/>
        <a:lstStyle/>
        <a:p>
          <a:r>
            <a:rPr lang="en-GB"/>
            <a:t>It is anarchy, issuing from lust for freedom which ends up in . . . .</a:t>
          </a:r>
          <a:endParaRPr lang="en-US"/>
        </a:p>
      </dgm:t>
    </dgm:pt>
    <dgm:pt modelId="{B430B256-EAF4-4397-A0FD-7E8ABD8BA72D}" type="parTrans" cxnId="{B89D071E-C37F-4CE1-9C6E-7E4EC892F3FD}">
      <dgm:prSet/>
      <dgm:spPr/>
      <dgm:t>
        <a:bodyPr/>
        <a:lstStyle/>
        <a:p>
          <a:endParaRPr lang="en-US"/>
        </a:p>
      </dgm:t>
    </dgm:pt>
    <dgm:pt modelId="{75A27634-D9B6-42E0-BCF2-E117ED9D2E38}" type="sibTrans" cxnId="{B89D071E-C37F-4CE1-9C6E-7E4EC892F3FD}">
      <dgm:prSet/>
      <dgm:spPr/>
      <dgm:t>
        <a:bodyPr/>
        <a:lstStyle/>
        <a:p>
          <a:endParaRPr lang="en-US"/>
        </a:p>
      </dgm:t>
    </dgm:pt>
    <dgm:pt modelId="{1ED7FF79-F080-453C-8554-18857B300105}">
      <dgm:prSet/>
      <dgm:spPr/>
      <dgm:t>
        <a:bodyPr/>
        <a:lstStyle/>
        <a:p>
          <a:r>
            <a:rPr lang="en-GB"/>
            <a:t>. . . .Tyranny </a:t>
          </a:r>
          <a:endParaRPr lang="en-US"/>
        </a:p>
      </dgm:t>
    </dgm:pt>
    <dgm:pt modelId="{C9A3F705-9E1D-4439-9669-9F3636D173BF}" type="parTrans" cxnId="{97A50626-65DC-4702-B3B4-4DE096CEA991}">
      <dgm:prSet/>
      <dgm:spPr/>
      <dgm:t>
        <a:bodyPr/>
        <a:lstStyle/>
        <a:p>
          <a:endParaRPr lang="en-US"/>
        </a:p>
      </dgm:t>
    </dgm:pt>
    <dgm:pt modelId="{2E755A3B-0F02-41B8-96E7-0C2B5A65EC2C}" type="sibTrans" cxnId="{97A50626-65DC-4702-B3B4-4DE096CEA991}">
      <dgm:prSet/>
      <dgm:spPr/>
      <dgm:t>
        <a:bodyPr/>
        <a:lstStyle/>
        <a:p>
          <a:endParaRPr lang="en-US"/>
        </a:p>
      </dgm:t>
    </dgm:pt>
    <dgm:pt modelId="{090010CD-BF38-419F-B1EF-1F55920241C6}">
      <dgm:prSet/>
      <dgm:spPr/>
      <dgm:t>
        <a:bodyPr/>
        <a:lstStyle/>
        <a:p>
          <a:pPr algn="r"/>
          <a:r>
            <a:rPr lang="en-GB" dirty="0"/>
            <a:t>(Precht, 2017)</a:t>
          </a:r>
          <a:endParaRPr lang="en-US" dirty="0"/>
        </a:p>
      </dgm:t>
    </dgm:pt>
    <dgm:pt modelId="{E68CE922-5626-464B-807B-2095A4633523}" type="parTrans" cxnId="{C93A48D1-82A1-4E46-8595-311B662AEE48}">
      <dgm:prSet/>
      <dgm:spPr/>
      <dgm:t>
        <a:bodyPr/>
        <a:lstStyle/>
        <a:p>
          <a:endParaRPr lang="en-US"/>
        </a:p>
      </dgm:t>
    </dgm:pt>
    <dgm:pt modelId="{98B09DF8-A225-4074-AE5E-905FC267A766}" type="sibTrans" cxnId="{C93A48D1-82A1-4E46-8595-311B662AEE48}">
      <dgm:prSet/>
      <dgm:spPr/>
      <dgm:t>
        <a:bodyPr/>
        <a:lstStyle/>
        <a:p>
          <a:endParaRPr lang="en-US"/>
        </a:p>
      </dgm:t>
    </dgm:pt>
    <dgm:pt modelId="{20428138-363C-4712-B0F9-2362609ADA1A}" type="pres">
      <dgm:prSet presAssocID="{FC200B13-3E20-4F35-80CD-B7E9C934F680}" presName="linear" presStyleCnt="0">
        <dgm:presLayoutVars>
          <dgm:animLvl val="lvl"/>
          <dgm:resizeHandles val="exact"/>
        </dgm:presLayoutVars>
      </dgm:prSet>
      <dgm:spPr/>
    </dgm:pt>
    <dgm:pt modelId="{1444DC79-C95E-4FA0-9E1F-86CA38817B80}" type="pres">
      <dgm:prSet presAssocID="{0037D45C-C2E1-42BE-B2E4-774B352CAE0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D1799F7-0EE8-4609-829C-A42A84DB7B4B}" type="pres">
      <dgm:prSet presAssocID="{0037D45C-C2E1-42BE-B2E4-774B352CAE07}" presName="childText" presStyleLbl="revTx" presStyleIdx="0" presStyleCnt="3">
        <dgm:presLayoutVars>
          <dgm:bulletEnabled val="1"/>
        </dgm:presLayoutVars>
      </dgm:prSet>
      <dgm:spPr/>
    </dgm:pt>
    <dgm:pt modelId="{A60AD8D1-8BE4-4334-AAE2-611E86B68ED0}" type="pres">
      <dgm:prSet presAssocID="{39B9F5FE-E8F5-4A8B-BCEC-614611844E9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440CBFC-4523-430B-B43C-9055E0FECB92}" type="pres">
      <dgm:prSet presAssocID="{39B9F5FE-E8F5-4A8B-BCEC-614611844E99}" presName="childText" presStyleLbl="revTx" presStyleIdx="1" presStyleCnt="3">
        <dgm:presLayoutVars>
          <dgm:bulletEnabled val="1"/>
        </dgm:presLayoutVars>
      </dgm:prSet>
      <dgm:spPr/>
    </dgm:pt>
    <dgm:pt modelId="{4BE12800-983B-4826-B0CB-742C49354F24}" type="pres">
      <dgm:prSet presAssocID="{FD41E5CB-CCF3-4010-B23E-7D362B744CF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5CFA571-8D4F-4888-B9AC-351E60E8937B}" type="pres">
      <dgm:prSet presAssocID="{FD41E5CB-CCF3-4010-B23E-7D362B744CFD}" presName="childText" presStyleLbl="revTx" presStyleIdx="2" presStyleCnt="3">
        <dgm:presLayoutVars>
          <dgm:bulletEnabled val="1"/>
        </dgm:presLayoutVars>
      </dgm:prSet>
      <dgm:spPr/>
    </dgm:pt>
    <dgm:pt modelId="{FF1CF429-5B33-4E06-BB41-8FE1547C9085}" type="pres">
      <dgm:prSet presAssocID="{1ED7FF79-F080-453C-8554-18857B30010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DDD56D3-B958-4C26-9392-5AA5C0CCD475}" type="pres">
      <dgm:prSet presAssocID="{2E755A3B-0F02-41B8-96E7-0C2B5A65EC2C}" presName="spacer" presStyleCnt="0"/>
      <dgm:spPr/>
    </dgm:pt>
    <dgm:pt modelId="{04681033-E470-46E8-BC2F-BA843DCE4F20}" type="pres">
      <dgm:prSet presAssocID="{090010CD-BF38-419F-B1EF-1F55920241C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3386A00-0406-4403-A92B-AA26EF5ED8EF}" type="presOf" srcId="{DA8FE5B8-2AB3-4A83-84A1-D218E7D70053}" destId="{2440CBFC-4523-430B-B43C-9055E0FECB92}" srcOrd="0" destOrd="1" presId="urn:microsoft.com/office/officeart/2005/8/layout/vList2"/>
    <dgm:cxn modelId="{24A1A812-7931-48A1-984B-3E219AE587EB}" srcId="{0037D45C-C2E1-42BE-B2E4-774B352CAE07}" destId="{3C6D4E04-3BBD-42C7-8838-D7D64B4B5B40}" srcOrd="2" destOrd="0" parTransId="{79258898-CDF3-4F52-AD28-C4046D9449D7}" sibTransId="{83EECE5D-9405-43D5-8E10-3ECC09020263}"/>
    <dgm:cxn modelId="{B89D071E-C37F-4CE1-9C6E-7E4EC892F3FD}" srcId="{FD41E5CB-CCF3-4010-B23E-7D362B744CFD}" destId="{97292ACF-7CD2-4D55-B52F-3739E01E4EA1}" srcOrd="2" destOrd="0" parTransId="{B430B256-EAF4-4397-A0FD-7E8ABD8BA72D}" sibTransId="{75A27634-D9B6-42E0-BCF2-E117ED9D2E38}"/>
    <dgm:cxn modelId="{97A50626-65DC-4702-B3B4-4DE096CEA991}" srcId="{FC200B13-3E20-4F35-80CD-B7E9C934F680}" destId="{1ED7FF79-F080-453C-8554-18857B300105}" srcOrd="3" destOrd="0" parTransId="{C9A3F705-9E1D-4439-9669-9F3636D173BF}" sibTransId="{2E755A3B-0F02-41B8-96E7-0C2B5A65EC2C}"/>
    <dgm:cxn modelId="{04F6EE26-0250-4C3D-96E0-A6D4D6F60B4F}" type="presOf" srcId="{97292ACF-7CD2-4D55-B52F-3739E01E4EA1}" destId="{D5CFA571-8D4F-4888-B9AC-351E60E8937B}" srcOrd="0" destOrd="2" presId="urn:microsoft.com/office/officeart/2005/8/layout/vList2"/>
    <dgm:cxn modelId="{066F2927-8936-417E-AA79-41A35CA9CF25}" type="presOf" srcId="{3C6D4E04-3BBD-42C7-8838-D7D64B4B5B40}" destId="{CD1799F7-0EE8-4609-829C-A42A84DB7B4B}" srcOrd="0" destOrd="2" presId="urn:microsoft.com/office/officeart/2005/8/layout/vList2"/>
    <dgm:cxn modelId="{425EF731-43A6-4E67-B413-B8DB8F47410C}" srcId="{39B9F5FE-E8F5-4A8B-BCEC-614611844E99}" destId="{5582F4E0-8657-4E8E-BACE-A45924FDEFA6}" srcOrd="0" destOrd="0" parTransId="{9EF8B6BD-2CA4-419B-B3F5-E1ECC57C754E}" sibTransId="{826A0C53-98C6-4938-863B-8AC6C50B3CB7}"/>
    <dgm:cxn modelId="{FB37F333-08D5-4866-A2AE-CB210ED0B648}" srcId="{FC200B13-3E20-4F35-80CD-B7E9C934F680}" destId="{39B9F5FE-E8F5-4A8B-BCEC-614611844E99}" srcOrd="1" destOrd="0" parTransId="{314966C7-9712-4D5D-97F5-43CFEE93F631}" sibTransId="{A4E93BCD-7CB1-42AA-9AEA-0C2F99DE0FD3}"/>
    <dgm:cxn modelId="{46F6CA3F-83A2-41F0-886E-FA8E96DD6A64}" type="presOf" srcId="{1ED7FF79-F080-453C-8554-18857B300105}" destId="{FF1CF429-5B33-4E06-BB41-8FE1547C9085}" srcOrd="0" destOrd="0" presId="urn:microsoft.com/office/officeart/2005/8/layout/vList2"/>
    <dgm:cxn modelId="{CABFE36B-5EA3-4939-B7FD-22A127E17B1E}" type="presOf" srcId="{FD41E5CB-CCF3-4010-B23E-7D362B744CFD}" destId="{4BE12800-983B-4826-B0CB-742C49354F24}" srcOrd="0" destOrd="0" presId="urn:microsoft.com/office/officeart/2005/8/layout/vList2"/>
    <dgm:cxn modelId="{94002E4F-1A71-4F88-B127-B01A9C656C23}" type="presOf" srcId="{5582F4E0-8657-4E8E-BACE-A45924FDEFA6}" destId="{2440CBFC-4523-430B-B43C-9055E0FECB92}" srcOrd="0" destOrd="0" presId="urn:microsoft.com/office/officeart/2005/8/layout/vList2"/>
    <dgm:cxn modelId="{353AFF71-BA6D-4025-8786-2E4363BC3D46}" srcId="{FC200B13-3E20-4F35-80CD-B7E9C934F680}" destId="{FD41E5CB-CCF3-4010-B23E-7D362B744CFD}" srcOrd="2" destOrd="0" parTransId="{043605FC-DF06-4734-9C1E-7B6BF197CDC5}" sibTransId="{BA826535-9F0C-4DC0-97DC-C31608FF6A02}"/>
    <dgm:cxn modelId="{B7EEA474-8033-4A13-A76D-6EB19257D59F}" type="presOf" srcId="{E7E1C05C-DCBC-40BA-9855-131C5AFB7562}" destId="{CD1799F7-0EE8-4609-829C-A42A84DB7B4B}" srcOrd="0" destOrd="0" presId="urn:microsoft.com/office/officeart/2005/8/layout/vList2"/>
    <dgm:cxn modelId="{B1B8BB54-C21F-4162-B2C0-261C7029E0D7}" srcId="{0037D45C-C2E1-42BE-B2E4-774B352CAE07}" destId="{D6E3FFB4-15FC-4693-BE1C-83B10BA33EA0}" srcOrd="1" destOrd="0" parTransId="{C356F0EC-3802-4DC5-A178-01C8D34F62D7}" sibTransId="{DDD077A5-EFDC-4E45-91DC-F17059DBE51F}"/>
    <dgm:cxn modelId="{180AD874-7FAD-4670-89BD-976CD8AE9CD2}" type="presOf" srcId="{FC200B13-3E20-4F35-80CD-B7E9C934F680}" destId="{20428138-363C-4712-B0F9-2362609ADA1A}" srcOrd="0" destOrd="0" presId="urn:microsoft.com/office/officeart/2005/8/layout/vList2"/>
    <dgm:cxn modelId="{80789075-DD97-4BE2-A1DD-4E757484F846}" srcId="{FD41E5CB-CCF3-4010-B23E-7D362B744CFD}" destId="{26FBEBD9-9305-4E78-A754-44CA38041822}" srcOrd="0" destOrd="0" parTransId="{E78A1896-1B18-43F4-8D6D-37088B29B6A9}" sibTransId="{6825C1D0-5E89-4C16-98B8-21C0C7CA93B8}"/>
    <dgm:cxn modelId="{8C1F4C76-D8CB-4DE7-B58C-297747501163}" srcId="{39B9F5FE-E8F5-4A8B-BCEC-614611844E99}" destId="{DA8FE5B8-2AB3-4A83-84A1-D218E7D70053}" srcOrd="1" destOrd="0" parTransId="{74B762CD-EA37-4189-949D-EA563C603D7B}" sibTransId="{F730E5A8-51E5-47A7-B68F-F5E0352E356D}"/>
    <dgm:cxn modelId="{8E1C325A-3A1A-42CF-9101-8AA2D2AAE32C}" type="presOf" srcId="{0037D45C-C2E1-42BE-B2E4-774B352CAE07}" destId="{1444DC79-C95E-4FA0-9E1F-86CA38817B80}" srcOrd="0" destOrd="0" presId="urn:microsoft.com/office/officeart/2005/8/layout/vList2"/>
    <dgm:cxn modelId="{8E3BD888-F964-47CF-A41D-7479FD85AE55}" type="presOf" srcId="{26FBEBD9-9305-4E78-A754-44CA38041822}" destId="{D5CFA571-8D4F-4888-B9AC-351E60E8937B}" srcOrd="0" destOrd="0" presId="urn:microsoft.com/office/officeart/2005/8/layout/vList2"/>
    <dgm:cxn modelId="{DC332591-231C-499A-B68F-131B673DC988}" type="presOf" srcId="{E0FE5321-5AFC-4E62-BA39-0F07C6AE06EC}" destId="{D5CFA571-8D4F-4888-B9AC-351E60E8937B}" srcOrd="0" destOrd="1" presId="urn:microsoft.com/office/officeart/2005/8/layout/vList2"/>
    <dgm:cxn modelId="{E37CCBA0-51E8-43F5-BA2F-C8B04C512AC8}" srcId="{0037D45C-C2E1-42BE-B2E4-774B352CAE07}" destId="{E7E1C05C-DCBC-40BA-9855-131C5AFB7562}" srcOrd="0" destOrd="0" parTransId="{5FF133CE-9E50-4726-A54F-1B9D020AE854}" sibTransId="{0531C96E-F10D-491D-A8FC-647A911328FE}"/>
    <dgm:cxn modelId="{BF0DDDBD-A8A1-48A9-85A4-C03E333D6155}" type="presOf" srcId="{D6E3FFB4-15FC-4693-BE1C-83B10BA33EA0}" destId="{CD1799F7-0EE8-4609-829C-A42A84DB7B4B}" srcOrd="0" destOrd="1" presId="urn:microsoft.com/office/officeart/2005/8/layout/vList2"/>
    <dgm:cxn modelId="{CFCCB6C0-0AEA-42B0-8A9B-6A455B7947EC}" srcId="{FC200B13-3E20-4F35-80CD-B7E9C934F680}" destId="{0037D45C-C2E1-42BE-B2E4-774B352CAE07}" srcOrd="0" destOrd="0" parTransId="{DA893307-9938-4895-9CFE-A7CF3278D93C}" sibTransId="{D5457FCF-42FE-4C6B-83D5-37B0277190B2}"/>
    <dgm:cxn modelId="{C93A48D1-82A1-4E46-8595-311B662AEE48}" srcId="{FC200B13-3E20-4F35-80CD-B7E9C934F680}" destId="{090010CD-BF38-419F-B1EF-1F55920241C6}" srcOrd="4" destOrd="0" parTransId="{E68CE922-5626-464B-807B-2095A4633523}" sibTransId="{98B09DF8-A225-4074-AE5E-905FC267A766}"/>
    <dgm:cxn modelId="{D16D32E6-4700-4E2C-BB1E-9BE68BA35C66}" type="presOf" srcId="{39B9F5FE-E8F5-4A8B-BCEC-614611844E99}" destId="{A60AD8D1-8BE4-4334-AAE2-611E86B68ED0}" srcOrd="0" destOrd="0" presId="urn:microsoft.com/office/officeart/2005/8/layout/vList2"/>
    <dgm:cxn modelId="{BC2101E9-8242-4054-BE86-2ED97B063961}" srcId="{FD41E5CB-CCF3-4010-B23E-7D362B744CFD}" destId="{E0FE5321-5AFC-4E62-BA39-0F07C6AE06EC}" srcOrd="1" destOrd="0" parTransId="{1EB6CB8F-2CEC-4E4D-8489-0C916F54F305}" sibTransId="{0B485998-FBF6-4DA3-BFFE-4269556E034E}"/>
    <dgm:cxn modelId="{7C6885F5-F7B8-4318-AA3E-46367A2DE2C5}" type="presOf" srcId="{090010CD-BF38-419F-B1EF-1F55920241C6}" destId="{04681033-E470-46E8-BC2F-BA843DCE4F20}" srcOrd="0" destOrd="0" presId="urn:microsoft.com/office/officeart/2005/8/layout/vList2"/>
    <dgm:cxn modelId="{BAF94F11-82BC-4A94-92CB-978F2C596977}" type="presParOf" srcId="{20428138-363C-4712-B0F9-2362609ADA1A}" destId="{1444DC79-C95E-4FA0-9E1F-86CA38817B80}" srcOrd="0" destOrd="0" presId="urn:microsoft.com/office/officeart/2005/8/layout/vList2"/>
    <dgm:cxn modelId="{338DB384-4628-488D-925F-090F48348343}" type="presParOf" srcId="{20428138-363C-4712-B0F9-2362609ADA1A}" destId="{CD1799F7-0EE8-4609-829C-A42A84DB7B4B}" srcOrd="1" destOrd="0" presId="urn:microsoft.com/office/officeart/2005/8/layout/vList2"/>
    <dgm:cxn modelId="{03BC6D8F-4F9B-448B-AFF8-903C8ED1D7A6}" type="presParOf" srcId="{20428138-363C-4712-B0F9-2362609ADA1A}" destId="{A60AD8D1-8BE4-4334-AAE2-611E86B68ED0}" srcOrd="2" destOrd="0" presId="urn:microsoft.com/office/officeart/2005/8/layout/vList2"/>
    <dgm:cxn modelId="{57EE6C09-8FCD-4E28-A424-FE267B32AF3B}" type="presParOf" srcId="{20428138-363C-4712-B0F9-2362609ADA1A}" destId="{2440CBFC-4523-430B-B43C-9055E0FECB92}" srcOrd="3" destOrd="0" presId="urn:microsoft.com/office/officeart/2005/8/layout/vList2"/>
    <dgm:cxn modelId="{7B644FCB-04AD-4003-A8D1-356EC46A8532}" type="presParOf" srcId="{20428138-363C-4712-B0F9-2362609ADA1A}" destId="{4BE12800-983B-4826-B0CB-742C49354F24}" srcOrd="4" destOrd="0" presId="urn:microsoft.com/office/officeart/2005/8/layout/vList2"/>
    <dgm:cxn modelId="{1BD42AEA-2EA8-4838-90C4-CC694445FEAC}" type="presParOf" srcId="{20428138-363C-4712-B0F9-2362609ADA1A}" destId="{D5CFA571-8D4F-4888-B9AC-351E60E8937B}" srcOrd="5" destOrd="0" presId="urn:microsoft.com/office/officeart/2005/8/layout/vList2"/>
    <dgm:cxn modelId="{FA347666-06E1-4BA6-93C8-73580BA1B821}" type="presParOf" srcId="{20428138-363C-4712-B0F9-2362609ADA1A}" destId="{FF1CF429-5B33-4E06-BB41-8FE1547C9085}" srcOrd="6" destOrd="0" presId="urn:microsoft.com/office/officeart/2005/8/layout/vList2"/>
    <dgm:cxn modelId="{5AE21E4A-0375-432F-B9A1-618FF6CB2122}" type="presParOf" srcId="{20428138-363C-4712-B0F9-2362609ADA1A}" destId="{6DDD56D3-B958-4C26-9392-5AA5C0CCD475}" srcOrd="7" destOrd="0" presId="urn:microsoft.com/office/officeart/2005/8/layout/vList2"/>
    <dgm:cxn modelId="{1956B7A8-3A00-4B2F-B189-C54C9DCA8E66}" type="presParOf" srcId="{20428138-363C-4712-B0F9-2362609ADA1A}" destId="{04681033-E470-46E8-BC2F-BA843DCE4F2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C7EA487-020D-4EE9-A4B6-83F185CDC601}" type="doc">
      <dgm:prSet loTypeId="urn:microsoft.com/office/officeart/2018/5/layout/CenteredIconLabelDescription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17B7AFC1-DAF3-4305-A2CF-40245FCBF6D3}">
      <dgm:prSet/>
      <dgm:spPr/>
      <dgm:t>
        <a:bodyPr/>
        <a:lstStyle/>
        <a:p>
          <a:pPr>
            <a:defRPr b="1"/>
          </a:pPr>
          <a:r>
            <a:rPr lang="en-GB"/>
            <a:t>The Links between Justice and Punishment</a:t>
          </a:r>
          <a:endParaRPr lang="en-US"/>
        </a:p>
      </dgm:t>
    </dgm:pt>
    <dgm:pt modelId="{0A5A71F7-FD51-4435-81E2-C7F21110EE01}" type="parTrans" cxnId="{1705F163-B93D-45F7-8E90-6554DAB25B95}">
      <dgm:prSet/>
      <dgm:spPr/>
      <dgm:t>
        <a:bodyPr/>
        <a:lstStyle/>
        <a:p>
          <a:endParaRPr lang="en-US"/>
        </a:p>
      </dgm:t>
    </dgm:pt>
    <dgm:pt modelId="{B7823197-FC66-4149-ABC1-FE6D6EADFD83}" type="sibTrans" cxnId="{1705F163-B93D-45F7-8E90-6554DAB25B95}">
      <dgm:prSet/>
      <dgm:spPr/>
      <dgm:t>
        <a:bodyPr/>
        <a:lstStyle/>
        <a:p>
          <a:endParaRPr lang="en-US"/>
        </a:p>
      </dgm:t>
    </dgm:pt>
    <dgm:pt modelId="{9EB40989-900C-48C1-90B6-5B188F33C81D}">
      <dgm:prSet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>
              <a:solidFill>
                <a:srgbClr val="FF0000"/>
              </a:solidFill>
            </a:rPr>
            <a:t>Video: 10.15 </a:t>
          </a:r>
          <a:r>
            <a:rPr lang="en-GB" dirty="0">
              <a:hlinkClick xmlns:r="http://schemas.openxmlformats.org/officeDocument/2006/relationships" r:id="rId1"/>
            </a:rPr>
            <a:t>What Is Justice?</a:t>
          </a:r>
          <a:endParaRPr lang="en-US" dirty="0"/>
        </a:p>
      </dgm:t>
    </dgm:pt>
    <dgm:pt modelId="{AEC3B1F0-5A2D-43BB-8837-163EAB78058E}" type="parTrans" cxnId="{A58B4D83-3D6F-4169-883F-2D61EC84F4A6}">
      <dgm:prSet/>
      <dgm:spPr/>
      <dgm:t>
        <a:bodyPr/>
        <a:lstStyle/>
        <a:p>
          <a:endParaRPr lang="en-US"/>
        </a:p>
      </dgm:t>
    </dgm:pt>
    <dgm:pt modelId="{52DDE067-4C02-4DBC-A57A-1B017CCE4CDA}" type="sibTrans" cxnId="{A58B4D83-3D6F-4169-883F-2D61EC84F4A6}">
      <dgm:prSet/>
      <dgm:spPr/>
      <dgm:t>
        <a:bodyPr/>
        <a:lstStyle/>
        <a:p>
          <a:endParaRPr lang="en-US"/>
        </a:p>
      </dgm:t>
    </dgm:pt>
    <dgm:pt modelId="{6FE7B589-F632-4710-89D9-33CA3F28C4E9}">
      <dgm:prSet/>
      <dgm:spPr/>
      <dgm:t>
        <a:bodyPr/>
        <a:lstStyle/>
        <a:p>
          <a:pPr marL="171450" lvl="1" indent="0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</a:pPr>
          <a:endParaRPr lang="en-US" dirty="0">
            <a:solidFill>
              <a:srgbClr val="FF0000"/>
            </a:solidFill>
          </a:endParaRPr>
        </a:p>
      </dgm:t>
    </dgm:pt>
    <dgm:pt modelId="{77A34755-1B19-4CD7-B570-954F376D435D}" type="parTrans" cxnId="{BC072BD0-E09E-4AE1-AF19-828DAAA9989A}">
      <dgm:prSet/>
      <dgm:spPr/>
      <dgm:t>
        <a:bodyPr/>
        <a:lstStyle/>
        <a:p>
          <a:endParaRPr lang="en-US"/>
        </a:p>
      </dgm:t>
    </dgm:pt>
    <dgm:pt modelId="{351519B2-E8F6-42F1-B39A-E825107E7F7D}" type="sibTrans" cxnId="{BC072BD0-E09E-4AE1-AF19-828DAAA9989A}">
      <dgm:prSet/>
      <dgm:spPr/>
      <dgm:t>
        <a:bodyPr/>
        <a:lstStyle/>
        <a:p>
          <a:endParaRPr lang="en-US"/>
        </a:p>
      </dgm:t>
    </dgm:pt>
    <dgm:pt modelId="{2C68D42C-1DE3-4EF9-AFE2-DC24FC026D14}">
      <dgm:prSet/>
      <dgm:spPr/>
      <dgm:t>
        <a:bodyPr/>
        <a:lstStyle/>
        <a:p>
          <a:pPr>
            <a:defRPr b="1"/>
          </a:pPr>
          <a:r>
            <a:rPr lang="en-GB"/>
            <a:t>Questions to consider:</a:t>
          </a:r>
          <a:endParaRPr lang="en-US"/>
        </a:p>
      </dgm:t>
    </dgm:pt>
    <dgm:pt modelId="{760A5A57-EEDD-47D4-B74B-8F89B82E157F}" type="parTrans" cxnId="{F9D39579-7950-4E35-ACF3-6EB8AC6DE7C5}">
      <dgm:prSet/>
      <dgm:spPr/>
      <dgm:t>
        <a:bodyPr/>
        <a:lstStyle/>
        <a:p>
          <a:endParaRPr lang="en-US"/>
        </a:p>
      </dgm:t>
    </dgm:pt>
    <dgm:pt modelId="{0B8D6CB0-EFE6-4223-99C2-57E5F2423FB2}" type="sibTrans" cxnId="{F9D39579-7950-4E35-ACF3-6EB8AC6DE7C5}">
      <dgm:prSet/>
      <dgm:spPr/>
      <dgm:t>
        <a:bodyPr/>
        <a:lstStyle/>
        <a:p>
          <a:endParaRPr lang="en-US"/>
        </a:p>
      </dgm:t>
    </dgm:pt>
    <dgm:pt modelId="{C19ED2C9-1359-405C-9638-66BA2B8AD275}">
      <dgm:prSet/>
      <dgm:spPr/>
      <dgm:t>
        <a:bodyPr/>
        <a:lstStyle/>
        <a:p>
          <a:r>
            <a:rPr lang="en-GB" dirty="0"/>
            <a:t>What is the link between </a:t>
          </a:r>
        </a:p>
        <a:p>
          <a:r>
            <a:rPr lang="en-GB" dirty="0"/>
            <a:t>Justice and Punishment?</a:t>
          </a:r>
          <a:endParaRPr lang="en-US" dirty="0"/>
        </a:p>
      </dgm:t>
    </dgm:pt>
    <dgm:pt modelId="{8848173A-74BE-4813-B01C-C6A7FE57B7A9}" type="parTrans" cxnId="{B314184D-775F-45D9-BA13-DBA2A614D455}">
      <dgm:prSet/>
      <dgm:spPr/>
      <dgm:t>
        <a:bodyPr/>
        <a:lstStyle/>
        <a:p>
          <a:endParaRPr lang="en-US"/>
        </a:p>
      </dgm:t>
    </dgm:pt>
    <dgm:pt modelId="{8086A92D-079A-47AC-8C83-0EBEB9855117}" type="sibTrans" cxnId="{B314184D-775F-45D9-BA13-DBA2A614D455}">
      <dgm:prSet/>
      <dgm:spPr/>
      <dgm:t>
        <a:bodyPr/>
        <a:lstStyle/>
        <a:p>
          <a:endParaRPr lang="en-US"/>
        </a:p>
      </dgm:t>
    </dgm:pt>
    <dgm:pt modelId="{A222C567-05B8-4556-B394-4039CB9EEA9E}" type="pres">
      <dgm:prSet presAssocID="{5C7EA487-020D-4EE9-A4B6-83F185CDC601}" presName="root" presStyleCnt="0">
        <dgm:presLayoutVars>
          <dgm:dir/>
          <dgm:resizeHandles val="exact"/>
        </dgm:presLayoutVars>
      </dgm:prSet>
      <dgm:spPr/>
    </dgm:pt>
    <dgm:pt modelId="{554CCC00-2008-4D09-965F-1B902C1D7325}" type="pres">
      <dgm:prSet presAssocID="{17B7AFC1-DAF3-4305-A2CF-40245FCBF6D3}" presName="compNode" presStyleCnt="0"/>
      <dgm:spPr/>
    </dgm:pt>
    <dgm:pt modelId="{ADDF76DC-A872-43A8-A4A5-9DA4C6C071EC}" type="pres">
      <dgm:prSet presAssocID="{17B7AFC1-DAF3-4305-A2CF-40245FCBF6D3}" presName="iconRect" presStyleLbl="node1" presStyleIdx="0" presStyleCnt="2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070FBD64-5584-4307-A670-EE24D0751726}" type="pres">
      <dgm:prSet presAssocID="{17B7AFC1-DAF3-4305-A2CF-40245FCBF6D3}" presName="iconSpace" presStyleCnt="0"/>
      <dgm:spPr/>
    </dgm:pt>
    <dgm:pt modelId="{44D35348-322B-4320-B251-654ECAF85ACF}" type="pres">
      <dgm:prSet presAssocID="{17B7AFC1-DAF3-4305-A2CF-40245FCBF6D3}" presName="parTx" presStyleLbl="revTx" presStyleIdx="0" presStyleCnt="4">
        <dgm:presLayoutVars>
          <dgm:chMax val="0"/>
          <dgm:chPref val="0"/>
        </dgm:presLayoutVars>
      </dgm:prSet>
      <dgm:spPr/>
    </dgm:pt>
    <dgm:pt modelId="{FE08F4A1-5014-4913-9F14-190B2C63D3F9}" type="pres">
      <dgm:prSet presAssocID="{17B7AFC1-DAF3-4305-A2CF-40245FCBF6D3}" presName="txSpace" presStyleCnt="0"/>
      <dgm:spPr/>
    </dgm:pt>
    <dgm:pt modelId="{1305BD65-15F6-4A84-9CE9-7C9D134CB5BB}" type="pres">
      <dgm:prSet presAssocID="{17B7AFC1-DAF3-4305-A2CF-40245FCBF6D3}" presName="desTx" presStyleLbl="revTx" presStyleIdx="1" presStyleCnt="4">
        <dgm:presLayoutVars/>
      </dgm:prSet>
      <dgm:spPr/>
    </dgm:pt>
    <dgm:pt modelId="{A1A82727-1BBA-4CC0-9F26-A7B47EEC647D}" type="pres">
      <dgm:prSet presAssocID="{B7823197-FC66-4149-ABC1-FE6D6EADFD83}" presName="sibTrans" presStyleCnt="0"/>
      <dgm:spPr/>
    </dgm:pt>
    <dgm:pt modelId="{3B7D883D-39F1-4C77-A99F-6DECEA731FDF}" type="pres">
      <dgm:prSet presAssocID="{2C68D42C-1DE3-4EF9-AFE2-DC24FC026D14}" presName="compNode" presStyleCnt="0"/>
      <dgm:spPr/>
    </dgm:pt>
    <dgm:pt modelId="{62DBE58A-5D29-4922-91D0-0D45E395AC9E}" type="pres">
      <dgm:prSet presAssocID="{2C68D42C-1DE3-4EF9-AFE2-DC24FC026D14}" presName="iconRect" presStyleLbl="node1" presStyleIdx="1" presStyleCnt="2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E91C8DDE-A744-4928-980C-66F8D0159C38}" type="pres">
      <dgm:prSet presAssocID="{2C68D42C-1DE3-4EF9-AFE2-DC24FC026D14}" presName="iconSpace" presStyleCnt="0"/>
      <dgm:spPr/>
    </dgm:pt>
    <dgm:pt modelId="{08F9A59D-2972-489F-963D-55FD31380869}" type="pres">
      <dgm:prSet presAssocID="{2C68D42C-1DE3-4EF9-AFE2-DC24FC026D14}" presName="parTx" presStyleLbl="revTx" presStyleIdx="2" presStyleCnt="4">
        <dgm:presLayoutVars>
          <dgm:chMax val="0"/>
          <dgm:chPref val="0"/>
        </dgm:presLayoutVars>
      </dgm:prSet>
      <dgm:spPr/>
    </dgm:pt>
    <dgm:pt modelId="{C122498C-ADC1-418B-9F61-F7D4339A5943}" type="pres">
      <dgm:prSet presAssocID="{2C68D42C-1DE3-4EF9-AFE2-DC24FC026D14}" presName="txSpace" presStyleCnt="0"/>
      <dgm:spPr/>
    </dgm:pt>
    <dgm:pt modelId="{D6F1CD6A-A567-462B-A5FF-66E0D5ED81BF}" type="pres">
      <dgm:prSet presAssocID="{2C68D42C-1DE3-4EF9-AFE2-DC24FC026D14}" presName="desTx" presStyleLbl="revTx" presStyleIdx="3" presStyleCnt="4">
        <dgm:presLayoutVars/>
      </dgm:prSet>
      <dgm:spPr/>
    </dgm:pt>
  </dgm:ptLst>
  <dgm:cxnLst>
    <dgm:cxn modelId="{517B1A0E-C16D-4E9E-8E52-FB66E33A7FB7}" type="presOf" srcId="{C19ED2C9-1359-405C-9638-66BA2B8AD275}" destId="{D6F1CD6A-A567-462B-A5FF-66E0D5ED81BF}" srcOrd="0" destOrd="0" presId="urn:microsoft.com/office/officeart/2018/5/layout/CenteredIconLabelDescriptionList"/>
    <dgm:cxn modelId="{3D6E7160-39C7-4CEC-BB37-E28D2D12648A}" type="presOf" srcId="{6FE7B589-F632-4710-89D9-33CA3F28C4E9}" destId="{1305BD65-15F6-4A84-9CE9-7C9D134CB5BB}" srcOrd="0" destOrd="1" presId="urn:microsoft.com/office/officeart/2018/5/layout/CenteredIconLabelDescriptionList"/>
    <dgm:cxn modelId="{1705F163-B93D-45F7-8E90-6554DAB25B95}" srcId="{5C7EA487-020D-4EE9-A4B6-83F185CDC601}" destId="{17B7AFC1-DAF3-4305-A2CF-40245FCBF6D3}" srcOrd="0" destOrd="0" parTransId="{0A5A71F7-FD51-4435-81E2-C7F21110EE01}" sibTransId="{B7823197-FC66-4149-ABC1-FE6D6EADFD83}"/>
    <dgm:cxn modelId="{B314184D-775F-45D9-BA13-DBA2A614D455}" srcId="{2C68D42C-1DE3-4EF9-AFE2-DC24FC026D14}" destId="{C19ED2C9-1359-405C-9638-66BA2B8AD275}" srcOrd="0" destOrd="0" parTransId="{8848173A-74BE-4813-B01C-C6A7FE57B7A9}" sibTransId="{8086A92D-079A-47AC-8C83-0EBEB9855117}"/>
    <dgm:cxn modelId="{19994375-08A2-41E6-BD5B-51BF45B79B10}" type="presOf" srcId="{17B7AFC1-DAF3-4305-A2CF-40245FCBF6D3}" destId="{44D35348-322B-4320-B251-654ECAF85ACF}" srcOrd="0" destOrd="0" presId="urn:microsoft.com/office/officeart/2018/5/layout/CenteredIconLabelDescriptionList"/>
    <dgm:cxn modelId="{E1236775-A05A-4ECE-BA29-4B886880F9BA}" type="presOf" srcId="{9EB40989-900C-48C1-90B6-5B188F33C81D}" destId="{1305BD65-15F6-4A84-9CE9-7C9D134CB5BB}" srcOrd="0" destOrd="0" presId="urn:microsoft.com/office/officeart/2018/5/layout/CenteredIconLabelDescriptionList"/>
    <dgm:cxn modelId="{F9D39579-7950-4E35-ACF3-6EB8AC6DE7C5}" srcId="{5C7EA487-020D-4EE9-A4B6-83F185CDC601}" destId="{2C68D42C-1DE3-4EF9-AFE2-DC24FC026D14}" srcOrd="1" destOrd="0" parTransId="{760A5A57-EEDD-47D4-B74B-8F89B82E157F}" sibTransId="{0B8D6CB0-EFE6-4223-99C2-57E5F2423FB2}"/>
    <dgm:cxn modelId="{A58B4D83-3D6F-4169-883F-2D61EC84F4A6}" srcId="{17B7AFC1-DAF3-4305-A2CF-40245FCBF6D3}" destId="{9EB40989-900C-48C1-90B6-5B188F33C81D}" srcOrd="0" destOrd="0" parTransId="{AEC3B1F0-5A2D-43BB-8837-163EAB78058E}" sibTransId="{52DDE067-4C02-4DBC-A57A-1B017CCE4CDA}"/>
    <dgm:cxn modelId="{0DB3AAA0-FB80-4FF3-8C56-B3A4DBCFB354}" type="presOf" srcId="{5C7EA487-020D-4EE9-A4B6-83F185CDC601}" destId="{A222C567-05B8-4556-B394-4039CB9EEA9E}" srcOrd="0" destOrd="0" presId="urn:microsoft.com/office/officeart/2018/5/layout/CenteredIconLabelDescriptionList"/>
    <dgm:cxn modelId="{65945EBE-7E04-4749-AA9D-9A580317D6BA}" type="presOf" srcId="{2C68D42C-1DE3-4EF9-AFE2-DC24FC026D14}" destId="{08F9A59D-2972-489F-963D-55FD31380869}" srcOrd="0" destOrd="0" presId="urn:microsoft.com/office/officeart/2018/5/layout/CenteredIconLabelDescriptionList"/>
    <dgm:cxn modelId="{BC072BD0-E09E-4AE1-AF19-828DAAA9989A}" srcId="{9EB40989-900C-48C1-90B6-5B188F33C81D}" destId="{6FE7B589-F632-4710-89D9-33CA3F28C4E9}" srcOrd="0" destOrd="0" parTransId="{77A34755-1B19-4CD7-B570-954F376D435D}" sibTransId="{351519B2-E8F6-42F1-B39A-E825107E7F7D}"/>
    <dgm:cxn modelId="{9A241B82-83C3-4043-9A88-62DB7C6AA92E}" type="presParOf" srcId="{A222C567-05B8-4556-B394-4039CB9EEA9E}" destId="{554CCC00-2008-4D09-965F-1B902C1D7325}" srcOrd="0" destOrd="0" presId="urn:microsoft.com/office/officeart/2018/5/layout/CenteredIconLabelDescriptionList"/>
    <dgm:cxn modelId="{4F597E8F-A3C6-4D1F-8EEC-8447E331B673}" type="presParOf" srcId="{554CCC00-2008-4D09-965F-1B902C1D7325}" destId="{ADDF76DC-A872-43A8-A4A5-9DA4C6C071EC}" srcOrd="0" destOrd="0" presId="urn:microsoft.com/office/officeart/2018/5/layout/CenteredIconLabelDescriptionList"/>
    <dgm:cxn modelId="{2AB49EA3-59D4-4663-9176-0A96886D4014}" type="presParOf" srcId="{554CCC00-2008-4D09-965F-1B902C1D7325}" destId="{070FBD64-5584-4307-A670-EE24D0751726}" srcOrd="1" destOrd="0" presId="urn:microsoft.com/office/officeart/2018/5/layout/CenteredIconLabelDescriptionList"/>
    <dgm:cxn modelId="{C57C1536-115E-4736-A78B-C56CB75FEEC0}" type="presParOf" srcId="{554CCC00-2008-4D09-965F-1B902C1D7325}" destId="{44D35348-322B-4320-B251-654ECAF85ACF}" srcOrd="2" destOrd="0" presId="urn:microsoft.com/office/officeart/2018/5/layout/CenteredIconLabelDescriptionList"/>
    <dgm:cxn modelId="{580FE0DB-D5D6-4806-BC4C-97FB29818CA2}" type="presParOf" srcId="{554CCC00-2008-4D09-965F-1B902C1D7325}" destId="{FE08F4A1-5014-4913-9F14-190B2C63D3F9}" srcOrd="3" destOrd="0" presId="urn:microsoft.com/office/officeart/2018/5/layout/CenteredIconLabelDescriptionList"/>
    <dgm:cxn modelId="{4F78C433-059C-48BC-B1A2-A18F102E52AF}" type="presParOf" srcId="{554CCC00-2008-4D09-965F-1B902C1D7325}" destId="{1305BD65-15F6-4A84-9CE9-7C9D134CB5BB}" srcOrd="4" destOrd="0" presId="urn:microsoft.com/office/officeart/2018/5/layout/CenteredIconLabelDescriptionList"/>
    <dgm:cxn modelId="{93E421A4-5403-4158-B019-C569E4AB305F}" type="presParOf" srcId="{A222C567-05B8-4556-B394-4039CB9EEA9E}" destId="{A1A82727-1BBA-4CC0-9F26-A7B47EEC647D}" srcOrd="1" destOrd="0" presId="urn:microsoft.com/office/officeart/2018/5/layout/CenteredIconLabelDescriptionList"/>
    <dgm:cxn modelId="{C8CE40CC-DB86-4A88-BC1E-F8FD4887F2E6}" type="presParOf" srcId="{A222C567-05B8-4556-B394-4039CB9EEA9E}" destId="{3B7D883D-39F1-4C77-A99F-6DECEA731FDF}" srcOrd="2" destOrd="0" presId="urn:microsoft.com/office/officeart/2018/5/layout/CenteredIconLabelDescriptionList"/>
    <dgm:cxn modelId="{3ADF049B-EBF8-4A1E-9ED5-B5090634B642}" type="presParOf" srcId="{3B7D883D-39F1-4C77-A99F-6DECEA731FDF}" destId="{62DBE58A-5D29-4922-91D0-0D45E395AC9E}" srcOrd="0" destOrd="0" presId="urn:microsoft.com/office/officeart/2018/5/layout/CenteredIconLabelDescriptionList"/>
    <dgm:cxn modelId="{0543718E-EEC1-4EB2-B4A2-29D78A6F7155}" type="presParOf" srcId="{3B7D883D-39F1-4C77-A99F-6DECEA731FDF}" destId="{E91C8DDE-A744-4928-980C-66F8D0159C38}" srcOrd="1" destOrd="0" presId="urn:microsoft.com/office/officeart/2018/5/layout/CenteredIconLabelDescriptionList"/>
    <dgm:cxn modelId="{DEE12D55-F05B-46A2-84DD-58686AF84117}" type="presParOf" srcId="{3B7D883D-39F1-4C77-A99F-6DECEA731FDF}" destId="{08F9A59D-2972-489F-963D-55FD31380869}" srcOrd="2" destOrd="0" presId="urn:microsoft.com/office/officeart/2018/5/layout/CenteredIconLabelDescriptionList"/>
    <dgm:cxn modelId="{358E6535-B816-4E64-8BB6-E455BDD7DFE9}" type="presParOf" srcId="{3B7D883D-39F1-4C77-A99F-6DECEA731FDF}" destId="{C122498C-ADC1-418B-9F61-F7D4339A5943}" srcOrd="3" destOrd="0" presId="urn:microsoft.com/office/officeart/2018/5/layout/CenteredIconLabelDescriptionList"/>
    <dgm:cxn modelId="{016C2B69-0C6A-4D84-ACA2-DEFA39068D72}" type="presParOf" srcId="{3B7D883D-39F1-4C77-A99F-6DECEA731FDF}" destId="{D6F1CD6A-A567-462B-A5FF-66E0D5ED81BF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1CA523-9A9B-4DBF-A9E6-910954C634AB}">
      <dsp:nvSpPr>
        <dsp:cNvPr id="0" name=""/>
        <dsp:cNvSpPr/>
      </dsp:nvSpPr>
      <dsp:spPr>
        <a:xfrm>
          <a:off x="0" y="854392"/>
          <a:ext cx="6492875" cy="157734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428DD2-F57C-4B81-957A-836EE3A92DC2}">
      <dsp:nvSpPr>
        <dsp:cNvPr id="0" name=""/>
        <dsp:cNvSpPr/>
      </dsp:nvSpPr>
      <dsp:spPr>
        <a:xfrm>
          <a:off x="477145" y="1209293"/>
          <a:ext cx="867537" cy="8675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7DC7F6-C74C-42E9-8782-43437B935160}">
      <dsp:nvSpPr>
        <dsp:cNvPr id="0" name=""/>
        <dsp:cNvSpPr/>
      </dsp:nvSpPr>
      <dsp:spPr>
        <a:xfrm>
          <a:off x="1821827" y="854392"/>
          <a:ext cx="2921793" cy="15773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935" tIns="166935" rIns="166935" bIns="16693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Exploration of what constitutes </a:t>
          </a:r>
          <a:endParaRPr lang="en-US" sz="2500" kern="1200"/>
        </a:p>
      </dsp:txBody>
      <dsp:txXfrm>
        <a:off x="1821827" y="854392"/>
        <a:ext cx="2921793" cy="1577340"/>
      </dsp:txXfrm>
    </dsp:sp>
    <dsp:sp modelId="{AA0DFC9C-D79E-416D-94CD-961AF31C32FB}">
      <dsp:nvSpPr>
        <dsp:cNvPr id="0" name=""/>
        <dsp:cNvSpPr/>
      </dsp:nvSpPr>
      <dsp:spPr>
        <a:xfrm>
          <a:off x="4743621" y="854392"/>
          <a:ext cx="1749253" cy="15773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935" tIns="166935" rIns="166935" bIns="166935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Justice</a:t>
          </a:r>
          <a:endParaRPr lang="en-US" sz="1400" kern="1200"/>
        </a:p>
      </dsp:txBody>
      <dsp:txXfrm>
        <a:off x="4743621" y="854392"/>
        <a:ext cx="1749253" cy="1577340"/>
      </dsp:txXfrm>
    </dsp:sp>
    <dsp:sp modelId="{102CEC1F-177F-4DBB-AF5D-DC43E72854B9}">
      <dsp:nvSpPr>
        <dsp:cNvPr id="0" name=""/>
        <dsp:cNvSpPr/>
      </dsp:nvSpPr>
      <dsp:spPr>
        <a:xfrm>
          <a:off x="0" y="2826067"/>
          <a:ext cx="6492875" cy="157734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874991-E373-4F62-90DB-6A3A585D9335}">
      <dsp:nvSpPr>
        <dsp:cNvPr id="0" name=""/>
        <dsp:cNvSpPr/>
      </dsp:nvSpPr>
      <dsp:spPr>
        <a:xfrm>
          <a:off x="477145" y="3180969"/>
          <a:ext cx="867537" cy="8675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2A51BD-E6D0-4A71-A2A1-3902A1BB7F0D}">
      <dsp:nvSpPr>
        <dsp:cNvPr id="0" name=""/>
        <dsp:cNvSpPr/>
      </dsp:nvSpPr>
      <dsp:spPr>
        <a:xfrm>
          <a:off x="1821827" y="2826067"/>
          <a:ext cx="2921793" cy="15773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935" tIns="166935" rIns="166935" bIns="16693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How this relates to the concepts of </a:t>
          </a:r>
          <a:endParaRPr lang="en-US" sz="2500" kern="1200"/>
        </a:p>
      </dsp:txBody>
      <dsp:txXfrm>
        <a:off x="1821827" y="2826067"/>
        <a:ext cx="2921793" cy="1577340"/>
      </dsp:txXfrm>
    </dsp:sp>
    <dsp:sp modelId="{04C4192C-1FA1-4C37-9AA8-CF897EE2072B}">
      <dsp:nvSpPr>
        <dsp:cNvPr id="0" name=""/>
        <dsp:cNvSpPr/>
      </dsp:nvSpPr>
      <dsp:spPr>
        <a:xfrm>
          <a:off x="4743621" y="2826067"/>
          <a:ext cx="1749253" cy="15773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935" tIns="166935" rIns="166935" bIns="166935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Power and Control</a:t>
          </a:r>
          <a:endParaRPr lang="en-US" sz="1400" kern="120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Fairness</a:t>
          </a:r>
          <a:endParaRPr lang="en-US" sz="1400" kern="120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Distribution of goods and services</a:t>
          </a:r>
          <a:endParaRPr lang="en-US" sz="1400" kern="1200"/>
        </a:p>
      </dsp:txBody>
      <dsp:txXfrm>
        <a:off x="4743621" y="2826067"/>
        <a:ext cx="1749253" cy="15773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44DC79-C95E-4FA0-9E1F-86CA38817B80}">
      <dsp:nvSpPr>
        <dsp:cNvPr id="0" name=""/>
        <dsp:cNvSpPr/>
      </dsp:nvSpPr>
      <dsp:spPr>
        <a:xfrm>
          <a:off x="0" y="94004"/>
          <a:ext cx="6492875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Timocracy</a:t>
          </a:r>
          <a:endParaRPr lang="en-US" sz="2200" kern="1200"/>
        </a:p>
      </dsp:txBody>
      <dsp:txXfrm>
        <a:off x="25759" y="119763"/>
        <a:ext cx="6441357" cy="476152"/>
      </dsp:txXfrm>
    </dsp:sp>
    <dsp:sp modelId="{CD1799F7-0EE8-4609-829C-A42A84DB7B4B}">
      <dsp:nvSpPr>
        <dsp:cNvPr id="0" name=""/>
        <dsp:cNvSpPr/>
      </dsp:nvSpPr>
      <dsp:spPr>
        <a:xfrm>
          <a:off x="0" y="621675"/>
          <a:ext cx="6492875" cy="888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149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Or military rule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Spirit is the dominating force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NOT reason</a:t>
          </a:r>
          <a:endParaRPr lang="en-US" sz="1700" kern="1200"/>
        </a:p>
      </dsp:txBody>
      <dsp:txXfrm>
        <a:off x="0" y="621675"/>
        <a:ext cx="6492875" cy="888030"/>
      </dsp:txXfrm>
    </dsp:sp>
    <dsp:sp modelId="{A60AD8D1-8BE4-4334-AAE2-611E86B68ED0}">
      <dsp:nvSpPr>
        <dsp:cNvPr id="0" name=""/>
        <dsp:cNvSpPr/>
      </dsp:nvSpPr>
      <dsp:spPr>
        <a:xfrm>
          <a:off x="0" y="1509705"/>
          <a:ext cx="6492875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Oligarchy</a:t>
          </a:r>
          <a:endParaRPr lang="en-US" sz="2200" kern="1200"/>
        </a:p>
      </dsp:txBody>
      <dsp:txXfrm>
        <a:off x="25759" y="1535464"/>
        <a:ext cx="6441357" cy="476152"/>
      </dsp:txXfrm>
    </dsp:sp>
    <dsp:sp modelId="{2440CBFC-4523-430B-B43C-9055E0FECB92}">
      <dsp:nvSpPr>
        <dsp:cNvPr id="0" name=""/>
        <dsp:cNvSpPr/>
      </dsp:nvSpPr>
      <dsp:spPr>
        <a:xfrm>
          <a:off x="0" y="2037375"/>
          <a:ext cx="6492875" cy="592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149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Dominated by appetite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Ruler loves wealth</a:t>
          </a:r>
          <a:endParaRPr lang="en-US" sz="1700" kern="1200"/>
        </a:p>
      </dsp:txBody>
      <dsp:txXfrm>
        <a:off x="0" y="2037375"/>
        <a:ext cx="6492875" cy="592020"/>
      </dsp:txXfrm>
    </dsp:sp>
    <dsp:sp modelId="{4BE12800-983B-4826-B0CB-742C49354F24}">
      <dsp:nvSpPr>
        <dsp:cNvPr id="0" name=""/>
        <dsp:cNvSpPr/>
      </dsp:nvSpPr>
      <dsp:spPr>
        <a:xfrm>
          <a:off x="0" y="2629395"/>
          <a:ext cx="6492875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Democracy</a:t>
          </a:r>
          <a:endParaRPr lang="en-US" sz="2200" kern="1200"/>
        </a:p>
      </dsp:txBody>
      <dsp:txXfrm>
        <a:off x="25759" y="2655154"/>
        <a:ext cx="6441357" cy="476152"/>
      </dsp:txXfrm>
    </dsp:sp>
    <dsp:sp modelId="{D5CFA571-8D4F-4888-B9AC-351E60E8937B}">
      <dsp:nvSpPr>
        <dsp:cNvPr id="0" name=""/>
        <dsp:cNvSpPr/>
      </dsp:nvSpPr>
      <dsp:spPr>
        <a:xfrm>
          <a:off x="0" y="3157065"/>
          <a:ext cx="6492875" cy="888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149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Represents the corruption of oligarchy 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Results from the revolution of poor against the right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It is anarchy, issuing from lust for freedom which ends up in . . . .</a:t>
          </a:r>
          <a:endParaRPr lang="en-US" sz="1700" kern="1200"/>
        </a:p>
      </dsp:txBody>
      <dsp:txXfrm>
        <a:off x="0" y="3157065"/>
        <a:ext cx="6492875" cy="888030"/>
      </dsp:txXfrm>
    </dsp:sp>
    <dsp:sp modelId="{FF1CF429-5B33-4E06-BB41-8FE1547C9085}">
      <dsp:nvSpPr>
        <dsp:cNvPr id="0" name=""/>
        <dsp:cNvSpPr/>
      </dsp:nvSpPr>
      <dsp:spPr>
        <a:xfrm>
          <a:off x="0" y="4045095"/>
          <a:ext cx="6492875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. . . .Tyranny </a:t>
          </a:r>
          <a:endParaRPr lang="en-US" sz="2200" kern="1200"/>
        </a:p>
      </dsp:txBody>
      <dsp:txXfrm>
        <a:off x="25759" y="4070854"/>
        <a:ext cx="6441357" cy="476152"/>
      </dsp:txXfrm>
    </dsp:sp>
    <dsp:sp modelId="{04681033-E470-46E8-BC2F-BA843DCE4F20}">
      <dsp:nvSpPr>
        <dsp:cNvPr id="0" name=""/>
        <dsp:cNvSpPr/>
      </dsp:nvSpPr>
      <dsp:spPr>
        <a:xfrm>
          <a:off x="0" y="4636125"/>
          <a:ext cx="6492875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(Precht, 2017)</a:t>
          </a:r>
          <a:endParaRPr lang="en-US" sz="2200" kern="1200" dirty="0"/>
        </a:p>
      </dsp:txBody>
      <dsp:txXfrm>
        <a:off x="25759" y="4661884"/>
        <a:ext cx="6441357" cy="4761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DF76DC-A872-43A8-A4A5-9DA4C6C071EC}">
      <dsp:nvSpPr>
        <dsp:cNvPr id="0" name=""/>
        <dsp:cNvSpPr/>
      </dsp:nvSpPr>
      <dsp:spPr>
        <a:xfrm>
          <a:off x="1735199" y="555894"/>
          <a:ext cx="1512000" cy="1512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D35348-322B-4320-B251-654ECAF85ACF}">
      <dsp:nvSpPr>
        <dsp:cNvPr id="0" name=""/>
        <dsp:cNvSpPr/>
      </dsp:nvSpPr>
      <dsp:spPr>
        <a:xfrm>
          <a:off x="331199" y="2193065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300" kern="1200"/>
            <a:t>The Links between Justice and Punishment</a:t>
          </a:r>
          <a:endParaRPr lang="en-US" sz="2300" kern="1200"/>
        </a:p>
      </dsp:txBody>
      <dsp:txXfrm>
        <a:off x="331199" y="2193065"/>
        <a:ext cx="4320000" cy="648000"/>
      </dsp:txXfrm>
    </dsp:sp>
    <dsp:sp modelId="{1305BD65-15F6-4A84-9CE9-7C9D134CB5BB}">
      <dsp:nvSpPr>
        <dsp:cNvPr id="0" name=""/>
        <dsp:cNvSpPr/>
      </dsp:nvSpPr>
      <dsp:spPr>
        <a:xfrm>
          <a:off x="331199" y="2899283"/>
          <a:ext cx="4320000" cy="567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700" kern="1200" dirty="0">
              <a:solidFill>
                <a:srgbClr val="FF0000"/>
              </a:solidFill>
            </a:rPr>
            <a:t>Video: 10.15 </a:t>
          </a:r>
          <a:r>
            <a:rPr lang="en-GB" sz="1700" kern="1200" dirty="0">
              <a:hlinkClick xmlns:r="http://schemas.openxmlformats.org/officeDocument/2006/relationships" r:id="rId3"/>
            </a:rPr>
            <a:t>What Is Justice?</a:t>
          </a:r>
          <a:endParaRPr lang="en-US" sz="1700" kern="1200" dirty="0"/>
        </a:p>
        <a:p>
          <a:pPr marL="171450" lvl="1" indent="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700" kern="1200" dirty="0">
            <a:solidFill>
              <a:srgbClr val="FF0000"/>
            </a:solidFill>
          </a:endParaRPr>
        </a:p>
      </dsp:txBody>
      <dsp:txXfrm>
        <a:off x="331199" y="2899283"/>
        <a:ext cx="4320000" cy="567546"/>
      </dsp:txXfrm>
    </dsp:sp>
    <dsp:sp modelId="{62DBE58A-5D29-4922-91D0-0D45E395AC9E}">
      <dsp:nvSpPr>
        <dsp:cNvPr id="0" name=""/>
        <dsp:cNvSpPr/>
      </dsp:nvSpPr>
      <dsp:spPr>
        <a:xfrm>
          <a:off x="6811200" y="555894"/>
          <a:ext cx="1512000" cy="1512000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F9A59D-2972-489F-963D-55FD31380869}">
      <dsp:nvSpPr>
        <dsp:cNvPr id="0" name=""/>
        <dsp:cNvSpPr/>
      </dsp:nvSpPr>
      <dsp:spPr>
        <a:xfrm>
          <a:off x="5407199" y="2193065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300" kern="1200"/>
            <a:t>Questions to consider:</a:t>
          </a:r>
          <a:endParaRPr lang="en-US" sz="2300" kern="1200"/>
        </a:p>
      </dsp:txBody>
      <dsp:txXfrm>
        <a:off x="5407199" y="2193065"/>
        <a:ext cx="4320000" cy="648000"/>
      </dsp:txXfrm>
    </dsp:sp>
    <dsp:sp modelId="{D6F1CD6A-A567-462B-A5FF-66E0D5ED81BF}">
      <dsp:nvSpPr>
        <dsp:cNvPr id="0" name=""/>
        <dsp:cNvSpPr/>
      </dsp:nvSpPr>
      <dsp:spPr>
        <a:xfrm>
          <a:off x="5407199" y="2899283"/>
          <a:ext cx="4320000" cy="567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What is the link between 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Justice and Punishment?</a:t>
          </a:r>
          <a:endParaRPr lang="en-US" sz="1700" kern="1200" dirty="0"/>
        </a:p>
      </dsp:txBody>
      <dsp:txXfrm>
        <a:off x="5407199" y="2899283"/>
        <a:ext cx="4320000" cy="5675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" y="6334316"/>
            <a:ext cx="12192000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3/7/2022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56177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3/7/2022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621280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3/7/2022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04204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1845734"/>
            <a:ext cx="4937760" cy="40233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3/7/2022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107125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5"/>
            <a:ext cx="493776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3/7/2022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435605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3/7/2022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41154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3/7/2022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15902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62D6E202-B606-4609-B914-27C9371A1F6D}" type="datetime1">
              <a:rPr lang="en-US" smtClean="0"/>
              <a:t>3/7/2022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2011963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3/7/2022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0350852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3/7/2022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319355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3/7/2022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6831086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3/7/2022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17230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04" r:id="rId1"/>
    <p:sldLayoutId id="2147484105" r:id="rId2"/>
    <p:sldLayoutId id="2147484106" r:id="rId3"/>
    <p:sldLayoutId id="2147484107" r:id="rId4"/>
    <p:sldLayoutId id="2147484108" r:id="rId5"/>
    <p:sldLayoutId id="2147484109" r:id="rId6"/>
    <p:sldLayoutId id="2147484110" r:id="rId7"/>
    <p:sldLayoutId id="2147484111" r:id="rId8"/>
    <p:sldLayoutId id="2147484112" r:id="rId9"/>
    <p:sldLayoutId id="2147484113" r:id="rId10"/>
    <p:sldLayoutId id="2147484114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ing.com/videos/search?q=plato%27s+republic+summary&amp;docid=608032807976904621&amp;mid=3FE92498335187C2DB473FE92498335187C2DB47&amp;view=detail&amp;FORM=VIRE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ing.com/videos/search?q=plato%27s+republic+summary&amp;&amp;view=detail&amp;mid=E94EF16CD55EDD82A8BBE94EF16CD55EDD82A8BB&amp;rvsmid=3FE92498335187C2DB473FE92498335187C2DB47&amp;FORM=VDRVRV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ore.exeter.ac.uk/repository/bitstream/handle/10871/18609/Castiglione_Introduction.pdf?sequence=1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building, sitting, bench, side&#10;&#10;Description automatically generated">
            <a:extLst>
              <a:ext uri="{FF2B5EF4-FFF2-40B4-BE49-F238E27FC236}">
                <a16:creationId xmlns:a16="http://schemas.microsoft.com/office/drawing/2014/main" id="{282CF6DD-7FE8-4063-9551-1B7BBCE92A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026" r="1" b="43627"/>
          <a:stretch/>
        </p:blipFill>
        <p:spPr>
          <a:xfrm>
            <a:off x="15" y="10"/>
            <a:ext cx="12191985" cy="457834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b">
            <a:normAutofit/>
          </a:bodyPr>
          <a:lstStyle/>
          <a:p>
            <a:r>
              <a:rPr lang="en-US" sz="5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ECSO6002:</a:t>
            </a:r>
            <a:br>
              <a:rPr lang="en-US" sz="5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5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Justice to Criminal Justice</a:t>
            </a:r>
            <a:endParaRPr lang="en-US" sz="5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E9CFF2-3777-4FF4-A759-8491175B0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36765" y="4863836"/>
            <a:ext cx="10058400" cy="1143000"/>
          </a:xfrm>
        </p:spPr>
        <p:txBody>
          <a:bodyPr>
            <a:normAutofit/>
          </a:bodyPr>
          <a:lstStyle/>
          <a:p>
            <a:r>
              <a:rPr lang="en-GB" dirty="0"/>
              <a:t>Crime &amp; Deviance versus </a:t>
            </a:r>
            <a:br>
              <a:rPr lang="en-GB" dirty="0"/>
            </a:br>
            <a:r>
              <a:rPr lang="en-GB" dirty="0"/>
              <a:t>Power &amp; Control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9599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pPr lvl="0"/>
            <a:r>
              <a:rPr lang="en-GB" dirty="0"/>
              <a:t>Introduction</a:t>
            </a:r>
            <a:endParaRPr lang="en-US" dirty="0"/>
          </a:p>
        </p:txBody>
      </p:sp>
      <p:graphicFrame>
        <p:nvGraphicFramePr>
          <p:cNvPr id="12" name="Subtitle 2">
            <a:extLst>
              <a:ext uri="{FF2B5EF4-FFF2-40B4-BE49-F238E27FC236}">
                <a16:creationId xmlns:a16="http://schemas.microsoft.com/office/drawing/2014/main" id="{5C99498B-01F2-4A8F-8C71-B3FCF5D37D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5532351"/>
              </p:ext>
            </p:extLst>
          </p:nvPr>
        </p:nvGraphicFramePr>
        <p:xfrm>
          <a:off x="4800600" y="731838"/>
          <a:ext cx="6492875" cy="5257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E9FB4DC-A577-4687-9E97-2338D0615BDE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And how this leads to discussions around</a:t>
            </a:r>
          </a:p>
          <a:p>
            <a:pPr lvl="1"/>
            <a:r>
              <a:rPr lang="en-GB" sz="1800">
                <a:solidFill>
                  <a:srgbClr val="FFFFFF"/>
                </a:solidFill>
              </a:rPr>
              <a:t>Crime and Deviance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7146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E1A08-7F2E-44D5-B939-62174A054E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Justice?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5F9CD-B04D-4EF6-9C4F-6A4294A29B0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Justice</a:t>
            </a:r>
          </a:p>
          <a:p>
            <a:pPr lvl="1"/>
            <a:r>
              <a:rPr lang="en-GB" dirty="0"/>
              <a:t>The principle that people receive that which they deserve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4F8803-688C-4277-8FAA-0116BFF1C94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Problem:</a:t>
            </a:r>
          </a:p>
          <a:p>
            <a:pPr lvl="1"/>
            <a:r>
              <a:rPr lang="en-GB" dirty="0"/>
              <a:t>How do you decide what people deserve?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628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E89DE-9CA9-4872-8509-02310EDB84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Plato’s Republic:</a:t>
            </a:r>
            <a:br>
              <a:rPr lang="en-GB" dirty="0"/>
            </a:br>
            <a:r>
              <a:rPr lang="en-GB" dirty="0"/>
              <a:t>Early Thoughts on Society and Justice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348D1B-596A-458D-9AF7-7B9EA802D59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Plato imagined an enlightened republic ruled by philosopher Kings</a:t>
            </a:r>
          </a:p>
          <a:p>
            <a:pPr lvl="1"/>
            <a:r>
              <a:rPr lang="en-US" dirty="0"/>
              <a:t>Plato’s Republic </a:t>
            </a:r>
          </a:p>
          <a:p>
            <a:pPr lvl="1"/>
            <a:r>
              <a:rPr lang="en-US" dirty="0"/>
              <a:t>375BC</a:t>
            </a:r>
          </a:p>
          <a:p>
            <a:pPr lvl="1"/>
            <a:r>
              <a:rPr lang="en-US" dirty="0"/>
              <a:t>(Plato, 2020)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F77850-F948-49F6-A28B-6F3956865F5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The Republic by Plato | Brief Summary </a:t>
            </a:r>
            <a:endParaRPr lang="en-GB" dirty="0"/>
          </a:p>
          <a:p>
            <a:pPr lvl="1"/>
            <a:r>
              <a:rPr lang="en-GB" dirty="0">
                <a:solidFill>
                  <a:srgbClr val="FF0000"/>
                </a:solidFill>
              </a:rPr>
              <a:t>Video: 2.40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11208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20B01-B921-4DAD-8AF9-432FABD0F8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 dirty="0"/>
              <a:t>Plato’s Republic:</a:t>
            </a:r>
            <a:br>
              <a:rPr lang="en-GB" dirty="0"/>
            </a:br>
            <a:r>
              <a:rPr lang="en-GB" dirty="0"/>
              <a:t>Society and Justice</a:t>
            </a:r>
            <a:endParaRPr lang="en-US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68894A6-AC6D-4B27-8383-0535A88476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2944955"/>
              </p:ext>
            </p:extLst>
          </p:nvPr>
        </p:nvGraphicFramePr>
        <p:xfrm>
          <a:off x="4800600" y="731838"/>
          <a:ext cx="6492875" cy="5257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9400EADB-DB91-42BB-B26B-E78C360C2DA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6867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BE3F576-F469-45E0-9573-3F1345E552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Socrates, Plato and Aristotle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1D5CE0-1AF6-484F-98A6-DE487E2A32E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What is the role of the classical thinkers and justice?</a:t>
            </a:r>
          </a:p>
          <a:p>
            <a:pPr lvl="1"/>
            <a:r>
              <a:rPr lang="en-US" dirty="0"/>
              <a:t>Socrates</a:t>
            </a:r>
          </a:p>
          <a:p>
            <a:pPr lvl="1"/>
            <a:r>
              <a:rPr lang="en-US" dirty="0"/>
              <a:t>Plato</a:t>
            </a:r>
          </a:p>
          <a:p>
            <a:pPr lvl="1"/>
            <a:r>
              <a:rPr lang="en-US" dirty="0"/>
              <a:t>Aristotle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DAA327E-342E-48DA-93D7-531649E1144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Socrates, Plato and Aristotle: Global History Review </a:t>
            </a:r>
            <a:endParaRPr lang="en-GB" dirty="0"/>
          </a:p>
          <a:p>
            <a:pPr lvl="1"/>
            <a:r>
              <a:rPr lang="en-GB" dirty="0">
                <a:solidFill>
                  <a:srgbClr val="FF0000"/>
                </a:solidFill>
              </a:rPr>
              <a:t>Video: 11.54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Start Video at 5.27 secs </a:t>
            </a:r>
            <a:r>
              <a:rPr lang="en-GB">
                <a:solidFill>
                  <a:srgbClr val="FF0000"/>
                </a:solidFill>
              </a:rPr>
              <a:t>for Tuesday</a:t>
            </a:r>
            <a:endParaRPr lang="en-GB" dirty="0">
              <a:solidFill>
                <a:srgbClr val="FF000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33591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198D3-8622-41D9-B121-D33BDCCA1D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John Locke:</a:t>
            </a:r>
            <a:br>
              <a:rPr lang="en-GB" dirty="0"/>
            </a:br>
            <a:r>
              <a:rPr lang="en-GB" dirty="0"/>
              <a:t>Natural Law 1600s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3A7969-014E-4802-94A3-A16C0502023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John Locke</a:t>
            </a:r>
          </a:p>
          <a:p>
            <a:pPr lvl="1"/>
            <a:r>
              <a:rPr lang="en-GB" dirty="0"/>
              <a:t>1632-1704</a:t>
            </a:r>
          </a:p>
          <a:p>
            <a:pPr lvl="1"/>
            <a:r>
              <a:rPr lang="en-GB" dirty="0"/>
              <a:t>English Philosopher and Physician</a:t>
            </a:r>
          </a:p>
          <a:p>
            <a:pPr lvl="1"/>
            <a:r>
              <a:rPr lang="en-GB" dirty="0"/>
              <a:t>Influential member of the Enlightenment </a:t>
            </a:r>
          </a:p>
          <a:p>
            <a:pPr lvl="1"/>
            <a:r>
              <a:rPr lang="en-GB" dirty="0"/>
              <a:t>Known as the Father of Liberalism</a:t>
            </a:r>
          </a:p>
          <a:p>
            <a:pPr lvl="1"/>
            <a:r>
              <a:rPr lang="en-GB" dirty="0"/>
              <a:t>Social Contract Theory</a:t>
            </a:r>
          </a:p>
          <a:p>
            <a:pPr marL="201168" lvl="1" indent="0" algn="r">
              <a:buNone/>
            </a:pPr>
            <a:endParaRPr lang="en-US" dirty="0"/>
          </a:p>
          <a:p>
            <a:pPr marL="201168" lvl="1" indent="0" algn="r">
              <a:buNone/>
            </a:pPr>
            <a:r>
              <a:rPr lang="en-US" dirty="0"/>
              <a:t>(Sharma &amp; Sharma, 2006;</a:t>
            </a:r>
            <a:r>
              <a:rPr lang="en-GB" dirty="0"/>
              <a:t> </a:t>
            </a:r>
            <a:r>
              <a:rPr lang="en-GB" dirty="0" err="1"/>
              <a:t>Korab-Karpowicz</a:t>
            </a:r>
            <a:r>
              <a:rPr lang="en-GB" dirty="0"/>
              <a:t>, 2010</a:t>
            </a:r>
            <a:r>
              <a:rPr lang="en-US" dirty="0"/>
              <a:t>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78A9FB-C2C2-4BF0-B6C1-5FA64878DB8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Main thoughts on Justice</a:t>
            </a:r>
          </a:p>
          <a:p>
            <a:pPr lvl="1"/>
            <a:r>
              <a:rPr lang="en-GB" dirty="0"/>
              <a:t>Natural Law</a:t>
            </a:r>
          </a:p>
          <a:p>
            <a:pPr lvl="1"/>
            <a:r>
              <a:rPr lang="en-GB" dirty="0"/>
              <a:t>Social Contract Theory</a:t>
            </a:r>
          </a:p>
          <a:p>
            <a:pPr lvl="2"/>
            <a:endParaRPr lang="en-GB" dirty="0"/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9618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3BC87-F70C-4EEA-A826-EE587220A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Locke:</a:t>
            </a:r>
            <a:br>
              <a:rPr lang="en-GB" dirty="0"/>
            </a:br>
            <a:r>
              <a:rPr lang="en-GB" dirty="0"/>
              <a:t>Natural Law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8D759F-925B-410B-9DB2-82BFFEF7E66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Natural law is a system of law based upon </a:t>
            </a:r>
          </a:p>
          <a:p>
            <a:pPr lvl="1"/>
            <a:r>
              <a:rPr lang="en-GB" dirty="0"/>
              <a:t>Close observation of human nature</a:t>
            </a:r>
          </a:p>
          <a:p>
            <a:pPr lvl="1"/>
            <a:r>
              <a:rPr lang="en-GB" dirty="0"/>
              <a:t>On values intrinsic to human nature that can be deduced and applied independent of positive law</a:t>
            </a:r>
          </a:p>
          <a:p>
            <a:pPr lvl="1"/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E9050B88-3753-4984-955C-9F93CB4389E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Positive law</a:t>
            </a:r>
          </a:p>
          <a:p>
            <a:pPr lvl="1"/>
            <a:r>
              <a:rPr lang="en-GB" dirty="0"/>
              <a:t>the enacted laws of a state or society</a:t>
            </a:r>
          </a:p>
          <a:p>
            <a:pPr lvl="1"/>
            <a:r>
              <a:rPr lang="en-GB" dirty="0"/>
              <a:t>All people have inherent rights</a:t>
            </a:r>
          </a:p>
          <a:p>
            <a:pPr lvl="1"/>
            <a:r>
              <a:rPr lang="en-GB" dirty="0"/>
              <a:t>Conferred by </a:t>
            </a:r>
          </a:p>
          <a:p>
            <a:pPr lvl="2"/>
            <a:r>
              <a:rPr lang="en-GB" dirty="0"/>
              <a:t>Act of Legislation</a:t>
            </a:r>
          </a:p>
          <a:p>
            <a:pPr lvl="2"/>
            <a:r>
              <a:rPr lang="en-GB" dirty="0"/>
              <a:t>‘God, Nature or Reason’</a:t>
            </a:r>
          </a:p>
          <a:p>
            <a:pPr marL="0" indent="0" algn="r">
              <a:buNone/>
            </a:pPr>
            <a:r>
              <a:rPr lang="en-GB" dirty="0"/>
              <a:t>(</a:t>
            </a:r>
            <a:r>
              <a:rPr lang="en-GB" dirty="0" err="1"/>
              <a:t>Kelsen</a:t>
            </a:r>
            <a:r>
              <a:rPr lang="en-GB" dirty="0"/>
              <a:t>, 2007).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53646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D4246A2-9A79-4813-93BE-E690E13E6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Locke:</a:t>
            </a:r>
            <a:br>
              <a:rPr lang="en-GB" dirty="0"/>
            </a:br>
            <a:r>
              <a:rPr lang="en-GB" dirty="0"/>
              <a:t>Social Contract Theory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7BB1C9-35D0-43B2-9EAF-82C34B7534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theory or model that originated during the Age of Enlightenment and usually concerns the legitimacy of the authority of the state over the individual </a:t>
            </a:r>
          </a:p>
          <a:p>
            <a:pPr marL="0" indent="0" algn="r">
              <a:buNone/>
            </a:pPr>
            <a:r>
              <a:rPr lang="en-GB" dirty="0"/>
              <a:t>(Gough, 1936).</a:t>
            </a:r>
          </a:p>
          <a:p>
            <a:r>
              <a:rPr lang="en-GB" dirty="0"/>
              <a:t>Social contract arguments typically posit that </a:t>
            </a:r>
          </a:p>
          <a:p>
            <a:pPr lvl="1"/>
            <a:r>
              <a:rPr lang="en-GB" dirty="0"/>
              <a:t>individuals have consented, </a:t>
            </a:r>
          </a:p>
          <a:p>
            <a:pPr lvl="1"/>
            <a:r>
              <a:rPr lang="en-GB" dirty="0"/>
              <a:t>either explicitly or tacitly,</a:t>
            </a:r>
          </a:p>
          <a:p>
            <a:pPr lvl="1"/>
            <a:r>
              <a:rPr lang="en-GB" dirty="0"/>
              <a:t>to surrender some of their freedoms </a:t>
            </a:r>
          </a:p>
          <a:p>
            <a:pPr lvl="1"/>
            <a:r>
              <a:rPr lang="en-GB" dirty="0"/>
              <a:t>and submit to the authority </a:t>
            </a:r>
          </a:p>
          <a:p>
            <a:pPr lvl="2"/>
            <a:r>
              <a:rPr lang="en-GB" dirty="0"/>
              <a:t>of the ruler, or to the decision of a majority</a:t>
            </a:r>
          </a:p>
          <a:p>
            <a:pPr lvl="1"/>
            <a:r>
              <a:rPr lang="en-GB" dirty="0"/>
              <a:t>in exchange for protection of their remaining rights or maintenance of the social order</a:t>
            </a:r>
          </a:p>
          <a:p>
            <a:pPr marL="201168" lvl="1" indent="0" algn="r">
              <a:buNone/>
            </a:pPr>
            <a:r>
              <a:rPr lang="en-GB" dirty="0"/>
              <a:t>(Castiglione, 2015)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76029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A0AF0-DF39-4B1B-8046-6A000B2A3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Locke:</a:t>
            </a:r>
            <a:br>
              <a:rPr lang="en-GB" dirty="0"/>
            </a:br>
            <a:r>
              <a:rPr lang="en-GB" dirty="0"/>
              <a:t>Liberalism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805964-F61B-4A30-9B98-AC8589B3537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Liberalism is a</a:t>
            </a:r>
          </a:p>
          <a:p>
            <a:pPr lvl="1"/>
            <a:r>
              <a:rPr lang="en-GB" dirty="0"/>
              <a:t>Political and moral philosophy</a:t>
            </a:r>
          </a:p>
          <a:p>
            <a:r>
              <a:rPr lang="en-GB" dirty="0"/>
              <a:t>Based on</a:t>
            </a:r>
          </a:p>
          <a:p>
            <a:pPr lvl="1"/>
            <a:r>
              <a:rPr lang="en-GB" dirty="0"/>
              <a:t>Liberty</a:t>
            </a:r>
          </a:p>
          <a:p>
            <a:pPr lvl="1"/>
            <a:r>
              <a:rPr lang="en-GB" dirty="0"/>
              <a:t>Consent of the governed</a:t>
            </a:r>
          </a:p>
          <a:p>
            <a:pPr lvl="1"/>
            <a:r>
              <a:rPr lang="en-GB" dirty="0"/>
              <a:t>Equality before the law</a:t>
            </a:r>
          </a:p>
          <a:p>
            <a:pPr lvl="1"/>
            <a:r>
              <a:rPr lang="en-GB" dirty="0"/>
              <a:t>The right to private property</a:t>
            </a:r>
          </a:p>
          <a:p>
            <a:pPr lvl="2" algn="r"/>
            <a:r>
              <a:rPr lang="en-GB" dirty="0"/>
              <a:t>(Sheldon, 2004)</a:t>
            </a:r>
          </a:p>
          <a:p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F46A98-1C15-4810-AD7D-4D80C771EBB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Liberals have a wide range of views depending on their understanding of these principles, but they generally support</a:t>
            </a:r>
          </a:p>
          <a:p>
            <a:pPr lvl="1"/>
            <a:r>
              <a:rPr lang="en-GB" dirty="0"/>
              <a:t>Individual Rights (including civil rights and human rights</a:t>
            </a:r>
          </a:p>
          <a:p>
            <a:pPr lvl="1"/>
            <a:r>
              <a:rPr lang="en-GB" dirty="0"/>
              <a:t>Democracy</a:t>
            </a:r>
          </a:p>
          <a:p>
            <a:pPr lvl="1"/>
            <a:r>
              <a:rPr lang="en-GB" dirty="0"/>
              <a:t>Secularism</a:t>
            </a:r>
          </a:p>
          <a:p>
            <a:pPr lvl="1"/>
            <a:r>
              <a:rPr lang="en-GB" dirty="0"/>
              <a:t>Freedom of speech</a:t>
            </a:r>
          </a:p>
          <a:p>
            <a:pPr lvl="1"/>
            <a:r>
              <a:rPr lang="en-GB" dirty="0"/>
              <a:t>Freedom of the press</a:t>
            </a:r>
          </a:p>
          <a:p>
            <a:pPr lvl="1"/>
            <a:r>
              <a:rPr lang="en-GB" dirty="0"/>
              <a:t>Freedom of religion</a:t>
            </a:r>
          </a:p>
          <a:p>
            <a:pPr lvl="1"/>
            <a:r>
              <a:rPr lang="en-GB" dirty="0"/>
              <a:t>Freedom for market economies</a:t>
            </a:r>
          </a:p>
          <a:p>
            <a:pPr marL="201168" lvl="1" indent="0" algn="r">
              <a:buNone/>
            </a:pPr>
            <a:r>
              <a:rPr lang="en-GB" dirty="0"/>
              <a:t>(Freeman, 2018) </a:t>
            </a:r>
          </a:p>
          <a:p>
            <a:endParaRPr lang="en-US" dirty="0"/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21A32FA3-6A4E-4745-980E-EFA1AAB9A9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6152" y="118661"/>
            <a:ext cx="2759528" cy="1618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9556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1F81779-A798-48E6-B912-7A97028D2A5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b">
            <a:normAutofit/>
          </a:bodyPr>
          <a:lstStyle/>
          <a:p>
            <a:r>
              <a:rPr lang="en-GB" dirty="0"/>
              <a:t>John Rawls:</a:t>
            </a:r>
            <a:br>
              <a:rPr lang="en-GB" dirty="0"/>
            </a:br>
            <a:r>
              <a:rPr lang="en-GB" dirty="0"/>
              <a:t>Distributive Justice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0BC27-0E56-4F82-A56E-97134863892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/>
              <a:t>Theories of distributive justice is concerned with the</a:t>
            </a:r>
          </a:p>
          <a:p>
            <a:pPr lvl="1" algn="l">
              <a:lnSpc>
                <a:spcPct val="90000"/>
              </a:lnSpc>
            </a:pPr>
            <a:r>
              <a:rPr lang="en-GB" sz="2000" dirty="0">
                <a:solidFill>
                  <a:srgbClr val="FF0000"/>
                </a:solidFill>
              </a:rPr>
              <a:t>Socially Just Allocation of Resources</a:t>
            </a:r>
          </a:p>
          <a:p>
            <a:pPr marL="201168" lvl="1" indent="0" algn="r">
              <a:lnSpc>
                <a:spcPct val="90000"/>
              </a:lnSpc>
              <a:buNone/>
            </a:pPr>
            <a:r>
              <a:rPr lang="en-GB" sz="2000" dirty="0">
                <a:solidFill>
                  <a:schemeClr val="tx1"/>
                </a:solidFill>
              </a:rPr>
              <a:t>(Rawls, 1999).</a:t>
            </a:r>
          </a:p>
          <a:p>
            <a:pPr>
              <a:lnSpc>
                <a:spcPct val="90000"/>
              </a:lnSpc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8641413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E9B12-0BB5-4C6F-B8D4-187104869E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John Rawls:</a:t>
            </a:r>
            <a:br>
              <a:rPr lang="en-GB" dirty="0"/>
            </a:br>
            <a:r>
              <a:rPr lang="en-GB" dirty="0"/>
              <a:t>Distributive Justice - </a:t>
            </a:r>
            <a:r>
              <a:rPr lang="en-GB" dirty="0">
                <a:solidFill>
                  <a:srgbClr val="FF0000"/>
                </a:solidFill>
              </a:rPr>
              <a:t>PROBLEMS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7BD8C-9355-4755-A419-DDB7B94A961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457200" indent="-457200">
              <a:buClr>
                <a:srgbClr val="FF0000"/>
              </a:buClr>
              <a:buFont typeface="+mj-lt"/>
              <a:buAutoNum type="arabicPeriod"/>
            </a:pPr>
            <a:r>
              <a:rPr lang="en-GB" dirty="0"/>
              <a:t>What goods are to be distributed? </a:t>
            </a:r>
          </a:p>
          <a:p>
            <a:pPr marL="0" indent="0">
              <a:buClr>
                <a:srgbClr val="FF0000"/>
              </a:buClr>
              <a:buNone/>
            </a:pPr>
            <a:endParaRPr lang="en-GB" dirty="0"/>
          </a:p>
          <a:p>
            <a:pPr marL="457200" indent="-457200">
              <a:buClr>
                <a:srgbClr val="FF0000"/>
              </a:buClr>
              <a:buFont typeface="+mj-lt"/>
              <a:buAutoNum type="arabicPeriod" startAt="2"/>
            </a:pPr>
            <a:r>
              <a:rPr lang="en-GB" dirty="0"/>
              <a:t>Between what entities are they to be distributed? </a:t>
            </a:r>
          </a:p>
          <a:p>
            <a:pPr marL="0" indent="0">
              <a:buClr>
                <a:srgbClr val="FF0000"/>
              </a:buClr>
              <a:buNone/>
            </a:pPr>
            <a:endParaRPr lang="en-GB" dirty="0"/>
          </a:p>
          <a:p>
            <a:pPr marL="457200" indent="-457200">
              <a:buClr>
                <a:srgbClr val="FF0000"/>
              </a:buClr>
              <a:buFont typeface="+mj-lt"/>
              <a:buAutoNum type="arabicPeriod" startAt="3"/>
            </a:pPr>
            <a:r>
              <a:rPr lang="en-GB" dirty="0"/>
              <a:t>What is the proper distribution? 	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CC37F9-6FAE-4D84-AB6E-05E2FEA447D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457200" indent="-457200">
              <a:buClr>
                <a:srgbClr val="00B050"/>
              </a:buClr>
              <a:buFont typeface="+mj-lt"/>
              <a:buAutoNum type="arabicPeriod"/>
            </a:pPr>
            <a:r>
              <a:rPr lang="en-GB" dirty="0"/>
              <a:t>Is it to be wealth, power, respect opportunities or some combination of these things?</a:t>
            </a:r>
          </a:p>
          <a:p>
            <a:pPr marL="457200" indent="-457200">
              <a:buClr>
                <a:srgbClr val="00B050"/>
              </a:buClr>
              <a:buFont typeface="+mj-lt"/>
              <a:buAutoNum type="arabicPeriod"/>
            </a:pPr>
            <a:r>
              <a:rPr lang="en-GB" dirty="0"/>
              <a:t>Humans (dead, living, future), sentient beings, the members of a single society and nations?</a:t>
            </a:r>
          </a:p>
          <a:p>
            <a:pPr marL="457200" indent="-457200">
              <a:buClr>
                <a:srgbClr val="00B050"/>
              </a:buClr>
              <a:buFont typeface="+mj-lt"/>
              <a:buAutoNum type="arabicPeriod"/>
            </a:pPr>
            <a:r>
              <a:rPr lang="en-GB" dirty="0"/>
              <a:t>Equal, meritocratic, according to social status, according to need, based on property rights and non-aggression?</a:t>
            </a:r>
          </a:p>
          <a:p>
            <a:pPr lvl="1" algn="r"/>
            <a:r>
              <a:rPr lang="en-GB" dirty="0"/>
              <a:t>(Rawls, 1999).</a:t>
            </a:r>
          </a:p>
          <a:p>
            <a:pPr lvl="1"/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45527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D4DBB-8D4C-4131-97EB-140027A86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Thomas Aquinas 18th century:</a:t>
            </a:r>
            <a:br>
              <a:rPr lang="en-GB" dirty="0"/>
            </a:br>
            <a:r>
              <a:rPr lang="en-GB" dirty="0"/>
              <a:t>Social Justice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885BDD-625A-4621-98EB-AB9979FE20D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Social Justice </a:t>
            </a:r>
          </a:p>
          <a:p>
            <a:pPr lvl="1"/>
            <a:r>
              <a:rPr lang="en-GB" dirty="0"/>
              <a:t>the just relationship between individuals and their society,</a:t>
            </a:r>
          </a:p>
          <a:p>
            <a:pPr marL="201168" lvl="1" indent="0" algn="r">
              <a:buNone/>
            </a:pPr>
            <a:endParaRPr lang="en-GB" dirty="0"/>
          </a:p>
          <a:p>
            <a:pPr marL="201168" lvl="1" indent="0" algn="r">
              <a:buNone/>
            </a:pPr>
            <a:r>
              <a:rPr lang="en-GB" dirty="0"/>
              <a:t>(Clark, 2015 </a:t>
            </a:r>
            <a:r>
              <a:rPr lang="en-GB" i="1" dirty="0"/>
              <a:t>cited in </a:t>
            </a:r>
            <a:r>
              <a:rPr lang="en-GB" dirty="0"/>
              <a:t>Delgado, Doody &amp; </a:t>
            </a:r>
            <a:r>
              <a:rPr lang="en-GB" dirty="0" err="1"/>
              <a:t>Paffenroth</a:t>
            </a:r>
            <a:r>
              <a:rPr lang="en-GB" dirty="0"/>
              <a:t>, 2015)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CDF1EA3A-118D-4913-9DCF-57780E205EA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Task:</a:t>
            </a:r>
          </a:p>
          <a:p>
            <a:r>
              <a:rPr lang="en-GB" dirty="0"/>
              <a:t>So now considering how the following could be distributed among individuals:</a:t>
            </a:r>
          </a:p>
          <a:p>
            <a:pPr lvl="1"/>
            <a:r>
              <a:rPr lang="en-GB" dirty="0"/>
              <a:t>Privileges</a:t>
            </a:r>
          </a:p>
          <a:p>
            <a:pPr lvl="1"/>
            <a:r>
              <a:rPr lang="en-GB" dirty="0"/>
              <a:t>Opportunities</a:t>
            </a:r>
          </a:p>
          <a:p>
            <a:pPr lvl="1"/>
            <a:r>
              <a:rPr lang="en-GB" dirty="0"/>
              <a:t>Wealth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09649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B9EF050-88B4-4447-97CA-7B5086187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Justice:</a:t>
            </a:r>
            <a:br>
              <a:rPr lang="en-GB" dirty="0"/>
            </a:br>
            <a:r>
              <a:rPr lang="en-GB" dirty="0"/>
              <a:t>Links to Social Mobility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D171D3-0D16-4CD6-8175-FFC1368ED89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Social Justice </a:t>
            </a:r>
          </a:p>
          <a:p>
            <a:pPr lvl="1"/>
            <a:r>
              <a:rPr lang="en-GB" dirty="0"/>
              <a:t>Associated with Social Mobility</a:t>
            </a:r>
          </a:p>
          <a:p>
            <a:pPr lvl="1"/>
            <a:r>
              <a:rPr lang="en-GB" dirty="0"/>
              <a:t>especially the ease with which individuals and families may move between</a:t>
            </a:r>
          </a:p>
          <a:p>
            <a:pPr lvl="2"/>
            <a:r>
              <a:rPr lang="en-GB" dirty="0"/>
              <a:t>Social strata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>
                <a:solidFill>
                  <a:srgbClr val="FF0000"/>
                </a:solidFill>
              </a:rPr>
              <a:t>Not all social justice theories require equality</a:t>
            </a:r>
          </a:p>
          <a:p>
            <a:pPr algn="r"/>
            <a:r>
              <a:rPr lang="en-GB" sz="1700" dirty="0"/>
              <a:t>(Rubinstein, 1988)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60C0F69C-301A-40DC-BB90-9ECF3637910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Social Justice is closely related to the concept of </a:t>
            </a:r>
          </a:p>
          <a:p>
            <a:pPr lvl="1"/>
            <a:r>
              <a:rPr lang="en-GB" dirty="0"/>
              <a:t>Relational Justice</a:t>
            </a:r>
          </a:p>
          <a:p>
            <a:pPr lvl="2"/>
            <a:r>
              <a:rPr lang="en-GB" dirty="0"/>
              <a:t>which is about the just relationship with individuals who possess features in common such as </a:t>
            </a:r>
          </a:p>
          <a:p>
            <a:pPr lvl="2"/>
            <a:r>
              <a:rPr lang="en-GB" dirty="0"/>
              <a:t>nationality, </a:t>
            </a:r>
          </a:p>
          <a:p>
            <a:pPr lvl="2"/>
            <a:r>
              <a:rPr lang="en-GB" dirty="0"/>
              <a:t>or who are engaged in cooperation or negotiation</a:t>
            </a:r>
          </a:p>
          <a:p>
            <a:pPr marL="384048" lvl="2" indent="0" algn="r">
              <a:buNone/>
            </a:pPr>
            <a:endParaRPr lang="en-GB" sz="1700" dirty="0"/>
          </a:p>
          <a:p>
            <a:pPr marL="384048" lvl="2" indent="0" algn="r">
              <a:buNone/>
            </a:pPr>
            <a:r>
              <a:rPr lang="en-GB" sz="1700" dirty="0"/>
              <a:t>(Nagel, 2005).</a:t>
            </a:r>
            <a:endParaRPr lang="en-US" sz="17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79237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284BD-9E02-407D-AA56-FF27845E79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 sz="2800" dirty="0"/>
              <a:t>Egalitarianism:</a:t>
            </a:r>
            <a:br>
              <a:rPr lang="en-GB" sz="2800" dirty="0"/>
            </a:br>
            <a:endParaRPr lang="en-US" sz="2800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F86429-EFC2-4D20-B5BA-9E6E2BCAAE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i="1" dirty="0"/>
              <a:t>‘Human beings differ in their . . . </a:t>
            </a:r>
          </a:p>
          <a:p>
            <a:pPr lvl="1"/>
            <a:r>
              <a:rPr lang="en-GB" sz="1900" i="1" dirty="0"/>
              <a:t>characters, circumstances, talents and weaknesses, capacities and incapacities, virtues and vices; </a:t>
            </a:r>
          </a:p>
          <a:p>
            <a:pPr lvl="1"/>
            <a:r>
              <a:rPr lang="en-GB" sz="1900" i="1" dirty="0"/>
              <a:t>in their moral standing, political view, religious convictions, aesthetic preferences, and personal projects; </a:t>
            </a:r>
          </a:p>
          <a:p>
            <a:pPr lvl="1"/>
            <a:r>
              <a:rPr lang="en-GB" sz="1900" i="1" dirty="0"/>
              <a:t>in how reasonable and unreasonable they are, </a:t>
            </a:r>
          </a:p>
          <a:p>
            <a:pPr lvl="1"/>
            <a:r>
              <a:rPr lang="en-GB" sz="1900" i="1" dirty="0"/>
              <a:t>how well or badly they developed their native endowments, </a:t>
            </a:r>
          </a:p>
          <a:p>
            <a:pPr lvl="1"/>
            <a:r>
              <a:rPr lang="en-GB" sz="1900" i="1" dirty="0"/>
              <a:t>how much they benefit or harm others, </a:t>
            </a:r>
          </a:p>
          <a:p>
            <a:pPr lvl="1"/>
            <a:r>
              <a:rPr lang="en-GB" sz="1900" i="1" dirty="0"/>
              <a:t>how hardworking or disciplined they were in the past and are likely to be in the future; </a:t>
            </a:r>
          </a:p>
          <a:p>
            <a:pPr lvl="1"/>
            <a:r>
              <a:rPr lang="en-GB" sz="1900" i="1" dirty="0"/>
              <a:t>and so forth.</a:t>
            </a:r>
          </a:p>
          <a:p>
            <a:pPr marL="201168" lvl="1" indent="0" algn="r">
              <a:buNone/>
            </a:pPr>
            <a:r>
              <a:rPr lang="en-GB" sz="1900" dirty="0"/>
              <a:t>(</a:t>
            </a:r>
            <a:r>
              <a:rPr lang="en-GB" sz="1900" dirty="0" err="1"/>
              <a:t>Kekes</a:t>
            </a:r>
            <a:r>
              <a:rPr lang="en-GB" sz="1900" dirty="0"/>
              <a:t>, 2003, pp. 1–2)</a:t>
            </a:r>
          </a:p>
          <a:p>
            <a:endParaRPr lang="en-US" i="1" dirty="0"/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EC3F62AB-83F2-4E6E-BFC3-621C985DC354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sz="2400" i="1" dirty="0"/>
              <a:t>All people are equal in terms of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i="1" dirty="0"/>
              <a:t>Status,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i="1" dirty="0"/>
              <a:t>Value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i="1" dirty="0"/>
              <a:t>or Rights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69841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265C7-2506-4341-8146-B2F9E2BD0D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Types of Justice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D6279E-4E71-4D22-BA67-A7C904553F3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Social Exchange Theory: </a:t>
            </a:r>
            <a:r>
              <a:rPr lang="en-GB" i="1" dirty="0"/>
              <a:t>George C Homans</a:t>
            </a:r>
          </a:p>
          <a:p>
            <a:pPr lvl="1"/>
            <a:r>
              <a:rPr lang="en-GB" dirty="0"/>
              <a:t>suggested that the root of the concept of justice is that each person should receive rewards that are proportional to their contributions</a:t>
            </a:r>
          </a:p>
          <a:p>
            <a:pPr marL="201168" lvl="1" indent="0" algn="r">
              <a:buNone/>
            </a:pPr>
            <a:endParaRPr lang="en-GB" sz="2000" dirty="0">
              <a:solidFill>
                <a:srgbClr val="202122"/>
              </a:solidFill>
            </a:endParaRPr>
          </a:p>
          <a:p>
            <a:pPr marL="201168" lvl="1" indent="0" algn="r">
              <a:buNone/>
            </a:pPr>
            <a:r>
              <a:rPr lang="en-GB" sz="2000" dirty="0">
                <a:solidFill>
                  <a:srgbClr val="202122"/>
                </a:solidFill>
              </a:rPr>
              <a:t>(Knox, 1963)</a:t>
            </a:r>
            <a:endParaRPr lang="en-GB" sz="2000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699293-1DEB-426F-A4CC-B5B27B73A3A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Critique of Social Justice: </a:t>
            </a:r>
            <a:r>
              <a:rPr lang="en-GB" i="1" dirty="0"/>
              <a:t>Friedrich Hayek</a:t>
            </a:r>
          </a:p>
          <a:p>
            <a:pPr lvl="1"/>
            <a:r>
              <a:rPr lang="en-GB" dirty="0"/>
              <a:t>the concept of social justice was meaningless, saying that justice is a result of individual behaviour and unpredictable market forces</a:t>
            </a:r>
          </a:p>
          <a:p>
            <a:pPr marL="201168" lvl="1" indent="0" algn="r">
              <a:buNone/>
            </a:pPr>
            <a:endParaRPr lang="en-GB" sz="1800" dirty="0">
              <a:solidFill>
                <a:srgbClr val="202122"/>
              </a:solidFill>
            </a:endParaRPr>
          </a:p>
          <a:p>
            <a:pPr marL="201168" lvl="1" indent="0" algn="r">
              <a:buNone/>
            </a:pPr>
            <a:r>
              <a:rPr lang="en-GB" sz="1800" dirty="0">
                <a:solidFill>
                  <a:srgbClr val="202122"/>
                </a:solidFill>
              </a:rPr>
              <a:t>(Hayek, 1973)</a:t>
            </a:r>
            <a:endParaRPr lang="en-GB" sz="1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395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E63B3-99BA-438B-A948-648615056D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Justice:</a:t>
            </a:r>
            <a:br>
              <a:rPr lang="en-GB" dirty="0"/>
            </a:br>
            <a:r>
              <a:rPr lang="en-GB" dirty="0"/>
              <a:t>Implications for Criminal Justice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F4F511F-8EEA-42CD-B665-D3CF27D1874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So, from what we have explored so far consider the following questions: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B25520-C309-4AEE-A1DE-E9FB202B310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Are all people inherently ‘good’?</a:t>
            </a:r>
          </a:p>
          <a:p>
            <a:r>
              <a:rPr lang="en-GB" dirty="0"/>
              <a:t>What does the word ‘good’ mean in this context?</a:t>
            </a:r>
          </a:p>
          <a:p>
            <a:r>
              <a:rPr lang="en-GB" dirty="0"/>
              <a:t>What does ‘fair’ mean?</a:t>
            </a:r>
          </a:p>
          <a:p>
            <a:r>
              <a:rPr lang="en-GB" dirty="0"/>
              <a:t>Who decides on distribution of resources?</a:t>
            </a:r>
          </a:p>
          <a:p>
            <a:r>
              <a:rPr lang="en-GB" dirty="0"/>
              <a:t>How do we make a ‘Just Society’?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02057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50A3B4-6F22-494F-8532-0202F9DFE3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 dirty="0"/>
              <a:t>Final Thoughts on Justice:</a:t>
            </a:r>
            <a:br>
              <a:rPr lang="en-GB" dirty="0"/>
            </a:br>
            <a:r>
              <a:rPr lang="en-GB" dirty="0"/>
              <a:t>Links to Crime and Punishment</a:t>
            </a:r>
            <a:endParaRPr lang="en-US" dirty="0"/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3FF7D58D-57A7-482B-81F7-DDBE05EB6C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8880367"/>
              </p:ext>
            </p:extLst>
          </p:nvPr>
        </p:nvGraphicFramePr>
        <p:xfrm>
          <a:off x="1096963" y="1846263"/>
          <a:ext cx="10058400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31065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86ADA-F4F9-4D69-80B7-2197E44019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Criminal Justice:</a:t>
            </a:r>
            <a:br>
              <a:rPr lang="en-GB" dirty="0"/>
            </a:br>
            <a:r>
              <a:rPr lang="en-GB" dirty="0"/>
              <a:t>Future Discussions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2C89C-FC37-4420-A044-80DC7509585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dirty="0"/>
              <a:t>Retributive Justice or Justice Deserts</a:t>
            </a:r>
          </a:p>
          <a:p>
            <a:pPr lvl="2"/>
            <a:r>
              <a:rPr lang="en-GB" dirty="0"/>
              <a:t>Eye for an eye</a:t>
            </a:r>
          </a:p>
          <a:p>
            <a:pPr lvl="2"/>
            <a:r>
              <a:rPr lang="en-GB" dirty="0"/>
              <a:t>Capital Punishment</a:t>
            </a:r>
          </a:p>
          <a:p>
            <a:pPr lvl="2"/>
            <a:r>
              <a:rPr lang="en-GB" dirty="0"/>
              <a:t>Let the punishment fit the crime</a:t>
            </a:r>
          </a:p>
          <a:p>
            <a:pPr lvl="2"/>
            <a:r>
              <a:rPr lang="en-GB" dirty="0"/>
              <a:t>Deterrence </a:t>
            </a:r>
          </a:p>
          <a:p>
            <a:pPr marL="384048" lvl="2" indent="0">
              <a:buNone/>
            </a:pPr>
            <a:endParaRPr lang="en-GB" dirty="0"/>
          </a:p>
          <a:p>
            <a:pPr marL="201168" lvl="1" indent="0">
              <a:buNone/>
            </a:pPr>
            <a:endParaRPr lang="en-GB" dirty="0"/>
          </a:p>
          <a:p>
            <a:pPr lvl="1"/>
            <a:r>
              <a:rPr lang="en-GB" dirty="0"/>
              <a:t>Utilitarian Forms of Punishment</a:t>
            </a:r>
          </a:p>
          <a:p>
            <a:pPr lvl="2"/>
            <a:r>
              <a:rPr lang="en-GB" dirty="0"/>
              <a:t>Welfare Maximization</a:t>
            </a:r>
          </a:p>
          <a:p>
            <a:pPr lvl="2"/>
            <a:r>
              <a:rPr lang="en-GB" dirty="0"/>
              <a:t>Not vindictive but some form of punishment still required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93E61F-27D6-4899-A4AA-DB7BB246067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1"/>
            <a:r>
              <a:rPr lang="en-GB" dirty="0"/>
              <a:t>Rehabilitation</a:t>
            </a:r>
          </a:p>
          <a:p>
            <a:pPr lvl="2"/>
            <a:r>
              <a:rPr lang="en-GB" dirty="0"/>
              <a:t>Wrongdoer can learn how to get along in society</a:t>
            </a:r>
          </a:p>
          <a:p>
            <a:pPr lvl="2"/>
            <a:r>
              <a:rPr lang="en-GB" dirty="0"/>
              <a:t>Improve skills and change attitudes/behaviours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Restorative Justice</a:t>
            </a:r>
          </a:p>
          <a:p>
            <a:pPr lvl="2"/>
            <a:r>
              <a:rPr lang="en-GB" dirty="0"/>
              <a:t>Get the wrongdoer to admit their wrong to the victim</a:t>
            </a:r>
          </a:p>
          <a:p>
            <a:pPr lvl="2"/>
            <a:r>
              <a:rPr lang="en-GB" dirty="0"/>
              <a:t>Heal the community</a:t>
            </a:r>
          </a:p>
          <a:p>
            <a:pPr lvl="2"/>
            <a:r>
              <a:rPr lang="en-GB" dirty="0"/>
              <a:t>Opposite of Retributive Justice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81200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85FC7-85A0-47EF-9129-30D6471F0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4E847A-7F4B-47F4-A2C9-D7B26A99F8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dirty="0"/>
              <a:t>Castiglione, D (2015). </a:t>
            </a:r>
            <a:r>
              <a:rPr lang="en-GB" dirty="0">
                <a:solidFill>
                  <a:srgbClr val="FF00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‘Introduction the Logic of Social Cooperation for Mutual Advantage – the Democratic Contract</a:t>
            </a:r>
            <a:r>
              <a:rPr lang="en-GB" dirty="0">
                <a:solidFill>
                  <a:srgbClr val="FF0000"/>
                </a:solidFill>
              </a:rPr>
              <a:t>’ </a:t>
            </a:r>
            <a:r>
              <a:rPr lang="en-GB" dirty="0"/>
              <a:t>(PDF). Political Studies Review. Vol. 13, No. 2, pp.161–175. </a:t>
            </a:r>
            <a:r>
              <a:rPr lang="en-GB" dirty="0">
                <a:solidFill>
                  <a:srgbClr val="FF0000"/>
                </a:solidFill>
              </a:rPr>
              <a:t>(link to PDF) </a:t>
            </a:r>
            <a:endParaRPr lang="en-US" dirty="0">
              <a:solidFill>
                <a:srgbClr val="FF0000"/>
              </a:solidFill>
            </a:endParaRPr>
          </a:p>
          <a:p>
            <a:r>
              <a:rPr lang="en-GB" dirty="0"/>
              <a:t>Clark, MT (2015).  ‘Augustine on Justice’. , in  Delgado, T, Doody, J &amp; </a:t>
            </a:r>
            <a:r>
              <a:rPr lang="en-GB" dirty="0" err="1"/>
              <a:t>Paffenroth</a:t>
            </a:r>
            <a:r>
              <a:rPr lang="en-GB" dirty="0"/>
              <a:t>, K (2015) Augustine and Social Justice. Lexington: Lexington Books.</a:t>
            </a:r>
            <a:endParaRPr lang="en-US" dirty="0"/>
          </a:p>
          <a:p>
            <a:r>
              <a:rPr lang="en-GB" dirty="0"/>
              <a:t>Freeman, S (2018) Liberalism and Distributive Justice, Oxford: Oxford University Press.</a:t>
            </a:r>
            <a:endParaRPr lang="en-US" dirty="0"/>
          </a:p>
          <a:p>
            <a:r>
              <a:rPr lang="en-GB" dirty="0"/>
              <a:t>Gough, JW (1936) The Social Contract, Oxford: Clarendon Press.</a:t>
            </a:r>
            <a:endParaRPr lang="en-US" dirty="0"/>
          </a:p>
          <a:p>
            <a:r>
              <a:rPr lang="en-GB" dirty="0"/>
              <a:t>Hayek, FA (1973) Law, Legislation and Liberty a New Statement of the Liberal Principles of Justice and Political Economy: FA Hayek Vol. 1 Rules and Order, London: Routledge and Kegan </a:t>
            </a:r>
            <a:r>
              <a:rPr lang="en-GB" dirty="0" err="1"/>
              <a:t>Pual</a:t>
            </a:r>
            <a:r>
              <a:rPr lang="en-GB" dirty="0"/>
              <a:t>.</a:t>
            </a:r>
          </a:p>
          <a:p>
            <a:r>
              <a:rPr lang="en-GB" dirty="0" err="1"/>
              <a:t>Kekes</a:t>
            </a:r>
            <a:r>
              <a:rPr lang="en-GB" dirty="0"/>
              <a:t>, J (2003). </a:t>
            </a:r>
            <a:r>
              <a:rPr lang="en-GB" i="1" dirty="0"/>
              <a:t>The Illusions of Egalitarianism</a:t>
            </a:r>
            <a:r>
              <a:rPr lang="en-GB" dirty="0"/>
              <a:t>. Ithaca/London: Cornell University Press.</a:t>
            </a:r>
          </a:p>
          <a:p>
            <a:r>
              <a:rPr lang="en-GB" dirty="0"/>
              <a:t>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48552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CABF908-847B-4572-8914-5B6BE519B9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(Continued)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FFF2AF-66EE-4329-81F2-F9ECBB6DD5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dirty="0" err="1"/>
              <a:t>Kelsen</a:t>
            </a:r>
            <a:r>
              <a:rPr lang="en-GB" dirty="0"/>
              <a:t>, H (2007). General Theory of Law And State. Clare, NJ: The Lawbook Exchange. </a:t>
            </a:r>
            <a:endParaRPr lang="en-US" dirty="0"/>
          </a:p>
          <a:p>
            <a:r>
              <a:rPr lang="en-GB" dirty="0"/>
              <a:t>Knox, JB. (1963) ‘The Concept of Exchange in Sociological Theory: 1884 and 1961’. Social Forces, Vol. 41. No. 4. pp.341–346.</a:t>
            </a:r>
            <a:endParaRPr lang="en-US" dirty="0"/>
          </a:p>
          <a:p>
            <a:r>
              <a:rPr lang="en-GB" dirty="0" err="1"/>
              <a:t>Korab-Karpowicz</a:t>
            </a:r>
            <a:r>
              <a:rPr lang="en-GB" dirty="0"/>
              <a:t>, WJ (2010) A History of Political Philosophy: From Thucydides to Locke. New York: Global Scholarly Publications.</a:t>
            </a:r>
          </a:p>
          <a:p>
            <a:r>
              <a:rPr lang="en-GB" dirty="0"/>
              <a:t>More T (Baker-Smith, D Translator) (2012) Utopia, Penguin Classic: Cambridge.</a:t>
            </a:r>
            <a:endParaRPr lang="en-US" dirty="0"/>
          </a:p>
          <a:p>
            <a:r>
              <a:rPr lang="en-GB" dirty="0"/>
              <a:t>Nagel, T (2005). ‘The Problem of Global Justice’. Philosophy &amp; Public Affairs. Vol. 33. No. 2. pp. 113–147.</a:t>
            </a:r>
            <a:endParaRPr lang="en-US" dirty="0"/>
          </a:p>
          <a:p>
            <a:r>
              <a:rPr lang="en-GB" dirty="0"/>
              <a:t>Plato (Lane M Translator) (2007) The Republic, Penguin Classic: Cambridge.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42903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F9AC0-242F-43BE-B2FF-61F79DABB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(Continued)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148F0B-EBC1-4DC9-9AEA-B35CE4EBA4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Precht, P (2017) Value of Truth Censorship and Noble Falsehood in Plato's Republic, München: GRIN.</a:t>
            </a:r>
            <a:endParaRPr lang="en-US" dirty="0"/>
          </a:p>
          <a:p>
            <a:r>
              <a:rPr lang="en-GB" dirty="0"/>
              <a:t>Rawls, J (1999) A Theory of Justice: Revised Education, Harvard: Harvard University Press.</a:t>
            </a:r>
            <a:endParaRPr lang="en-US" dirty="0"/>
          </a:p>
          <a:p>
            <a:r>
              <a:rPr lang="en-GB" dirty="0"/>
              <a:t>Rubinstein, D (1988) ‘The Concept of Justice in Sociology’. Theory and Society. Vol. 17, No. 4. pp. 527-550.</a:t>
            </a:r>
            <a:endParaRPr lang="en-US" dirty="0"/>
          </a:p>
          <a:p>
            <a:r>
              <a:rPr lang="en-US" dirty="0" err="1"/>
              <a:t>Rusen</a:t>
            </a:r>
            <a:r>
              <a:rPr lang="en-US" dirty="0"/>
              <a:t>, J, Fehr, M &amp; Rieger, TW (2005) Thinking Utopia: Steps into Other Worlds. New York: </a:t>
            </a:r>
            <a:r>
              <a:rPr lang="en-US" dirty="0" err="1"/>
              <a:t>Berghahn</a:t>
            </a:r>
            <a:r>
              <a:rPr lang="en-US" dirty="0"/>
              <a:t> Books.</a:t>
            </a:r>
          </a:p>
          <a:p>
            <a:r>
              <a:rPr lang="en-GB" dirty="0"/>
              <a:t>Sargent, LT (2010). Utopianism: A very Short Introduction. Oxford, UK: Oxford University Press.</a:t>
            </a:r>
            <a:endParaRPr lang="en-US" dirty="0"/>
          </a:p>
          <a:p>
            <a:r>
              <a:rPr lang="en-GB" dirty="0"/>
              <a:t>Sharma, U &amp; Sharma SK (2006) Western Political Thought. Washington: Atlantic Publishers.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7545345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9CC26709-368C-4D72-9060-94E5B3FF3CD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0</TotalTime>
  <Words>1578</Words>
  <Application>Microsoft Office PowerPoint</Application>
  <PresentationFormat>Widescreen</PresentationFormat>
  <Paragraphs>216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Calibri Light</vt:lpstr>
      <vt:lpstr>Retrospect</vt:lpstr>
      <vt:lpstr>ECSO6002: Justice to Criminal Justice</vt:lpstr>
      <vt:lpstr>Introduction</vt:lpstr>
      <vt:lpstr>What is Justice?</vt:lpstr>
      <vt:lpstr>Plato’s Republic: Early Thoughts on Society and Justice</vt:lpstr>
      <vt:lpstr>Plato’s Republic: Society and Justice</vt:lpstr>
      <vt:lpstr>Socrates, Plato and Aristotle</vt:lpstr>
      <vt:lpstr>John Locke: Natural Law 1600s</vt:lpstr>
      <vt:lpstr>Locke: Natural Law</vt:lpstr>
      <vt:lpstr>Locke: Social Contract Theory</vt:lpstr>
      <vt:lpstr>Locke: Liberalism</vt:lpstr>
      <vt:lpstr>John Rawls: Distributive Justice</vt:lpstr>
      <vt:lpstr>John Rawls: Distributive Justice - PROBLEMS</vt:lpstr>
      <vt:lpstr>Thomas Aquinas 18th century: Social Justice</vt:lpstr>
      <vt:lpstr>Social Justice: Links to Social Mobility </vt:lpstr>
      <vt:lpstr>Egalitarianism: </vt:lpstr>
      <vt:lpstr>Other Types of Justice</vt:lpstr>
      <vt:lpstr>Justice: Implications for Criminal Justice</vt:lpstr>
      <vt:lpstr>Final Thoughts on Justice: Links to Crime and Punishment</vt:lpstr>
      <vt:lpstr>Criminal Justice: Future Discussions </vt:lpstr>
      <vt:lpstr>Reference List</vt:lpstr>
      <vt:lpstr>Reference List (Continued)</vt:lpstr>
      <vt:lpstr>Reference List (Continued)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ECSO6002: Cimre</dc:title>
  <dc:creator>Caroline Lohmann-Hancock</dc:creator>
  <cp:lastModifiedBy>Caroline Lohmann-Hancock</cp:lastModifiedBy>
  <cp:revision>11</cp:revision>
  <dcterms:created xsi:type="dcterms:W3CDTF">2021-11-18T12:34:28Z</dcterms:created>
  <dcterms:modified xsi:type="dcterms:W3CDTF">2022-03-07T14:56:46Z</dcterms:modified>
</cp:coreProperties>
</file>