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311D0F-08A3-658E-A070-211FF4114C63}" v="462" dt="2026-03-30T12:19:51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medlineplus.gov/bloodglucose.html" TargetMode="External"/><Relationship Id="rId13" Type="http://schemas.openxmlformats.org/officeDocument/2006/relationships/hyperlink" Target="https://www.nhs.uk/conditions/cardiovascular-disease/" TargetMode="External"/><Relationship Id="rId3" Type="http://schemas.openxmlformats.org/officeDocument/2006/relationships/hyperlink" Target="https://www.diabetes.org.uk/about-diabetes/looking-after-diabetes/complications" TargetMode="External"/><Relationship Id="rId7" Type="http://schemas.openxmlformats.org/officeDocument/2006/relationships/hyperlink" Target="https://www.ncbi.nlm.nih.gov/books/NBK279306/" TargetMode="External"/><Relationship Id="rId12" Type="http://schemas.openxmlformats.org/officeDocument/2006/relationships/hyperlink" Target="https://www.nice.org.uk/guidance/qs209?utm_source=chatgpt.com" TargetMode="External"/><Relationship Id="rId2" Type="http://schemas.openxmlformats.org/officeDocument/2006/relationships/hyperlink" Target="https://www.diabetes.org.uk/about-us/about-the-charity/our-strategy/statistics?utm_source=chatgpt.com" TargetMode="External"/><Relationship Id="rId16" Type="http://schemas.openxmlformats.org/officeDocument/2006/relationships/hyperlink" Target="https://www.england.nhs.uk/wp-content/uploads/2021/02/B0121_Managing-a-healthy-weight-Adult-Secure-Services-practice-guidance-09022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" TargetMode="External"/><Relationship Id="rId11" Type="http://schemas.openxmlformats.org/officeDocument/2006/relationships/hyperlink" Target="https://www.nice.org.uk/" TargetMode="External"/><Relationship Id="rId5" Type="http://schemas.openxmlformats.org/officeDocument/2006/relationships/hyperlink" Target="https://www.ncbi.nlm.nih.gov/books/NBK513253/?utm_source=chatgpt.com" TargetMode="External"/><Relationship Id="rId15" Type="http://schemas.openxmlformats.org/officeDocument/2006/relationships/hyperlink" Target="https://www.england.nhs.uk/" TargetMode="External"/><Relationship Id="rId10" Type="http://schemas.openxmlformats.org/officeDocument/2006/relationships/hyperlink" Target="https://www.nice.org.uk/guidance/ng28" TargetMode="External"/><Relationship Id="rId4" Type="http://schemas.openxmlformats.org/officeDocument/2006/relationships/hyperlink" Target="https://www.diabetes.org.uk/?utm_source=chatgpt.com" TargetMode="External"/><Relationship Id="rId9" Type="http://schemas.openxmlformats.org/officeDocument/2006/relationships/hyperlink" Target="https://www.ncbi.nlm.nih.gov/books/NBK560599/" TargetMode="External"/><Relationship Id="rId14" Type="http://schemas.openxmlformats.org/officeDocument/2006/relationships/hyperlink" Target="https://www.nhs.uk/conditions/obesity/caus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DDA8CE9-E0A6-4FF2-823D-D0860760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1195564-33B9-434B-9641-764F5905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D18C537-E336-47C4-836B-C342A230F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52475" y="1"/>
            <a:ext cx="4262009" cy="2602764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25" name="Freeform: Shape 11">
              <a:extLst>
                <a:ext uri="{FF2B5EF4-FFF2-40B4-BE49-F238E27FC236}">
                  <a16:creationId xmlns:a16="http://schemas.microsoft.com/office/drawing/2014/main" id="{481F97D2-9A0D-4CA5-B9AF-27B558BCF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2">
              <a:extLst>
                <a:ext uri="{FF2B5EF4-FFF2-40B4-BE49-F238E27FC236}">
                  <a16:creationId xmlns:a16="http://schemas.microsoft.com/office/drawing/2014/main" id="{6678A47C-892D-47C9-A5D8-F8860B1B0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3">
              <a:extLst>
                <a:ext uri="{FF2B5EF4-FFF2-40B4-BE49-F238E27FC236}">
                  <a16:creationId xmlns:a16="http://schemas.microsoft.com/office/drawing/2014/main" id="{D9E8FDFA-59ED-4D6F-BA20-10CDF843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958D9A5-8003-4D92-8C05-787C630F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A1259D8-0C3A-4069-A22F-537BBBB61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60995" y="62352"/>
            <a:ext cx="6028697" cy="6795648"/>
            <a:chOff x="6160995" y="62352"/>
            <a:chExt cx="6028697" cy="6795648"/>
          </a:xfrm>
        </p:grpSpPr>
        <p:sp>
          <p:nvSpPr>
            <p:cNvPr id="29" name="Freeform: Shape 17">
              <a:extLst>
                <a:ext uri="{FF2B5EF4-FFF2-40B4-BE49-F238E27FC236}">
                  <a16:creationId xmlns:a16="http://schemas.microsoft.com/office/drawing/2014/main" id="{D90700B4-CEB5-450F-9EA7-95E355B5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82080" y="81632"/>
              <a:ext cx="6007612" cy="6776368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18">
              <a:extLst>
                <a:ext uri="{FF2B5EF4-FFF2-40B4-BE49-F238E27FC236}">
                  <a16:creationId xmlns:a16="http://schemas.microsoft.com/office/drawing/2014/main" id="{0582300F-F646-4FC3-94FC-0582F4B5E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0995" y="62352"/>
              <a:ext cx="6028697" cy="679564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BB8E8B8-1900-4326-8858-F375F5D8A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3721" y="81632"/>
              <a:ext cx="6025971" cy="6776368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1055098"/>
            <a:ext cx="5760719" cy="4747805"/>
          </a:xfrm>
        </p:spPr>
        <p:txBody>
          <a:bodyPr anchor="ctr">
            <a:normAutofit fontScale="90000"/>
          </a:bodyPr>
          <a:lstStyle/>
          <a:p>
            <a:pPr algn="l"/>
            <a:endParaRPr lang="en-GB" sz="3700" dirty="0">
              <a:solidFill>
                <a:schemeClr val="tx2"/>
              </a:solidFill>
            </a:endParaRPr>
          </a:p>
          <a:p>
            <a:pPr algn="l"/>
            <a:endParaRPr lang="en-GB" sz="3700" dirty="0">
              <a:solidFill>
                <a:schemeClr val="tx2"/>
              </a:solidFill>
            </a:endParaRPr>
          </a:p>
          <a:p>
            <a:pPr algn="l"/>
            <a:r>
              <a:rPr lang="en-GB" sz="3700" b="1" dirty="0">
                <a:solidFill>
                  <a:schemeClr val="tx2"/>
                </a:solidFill>
                <a:latin typeface="Arial"/>
                <a:ea typeface="+mj-lt"/>
                <a:cs typeface="Arial"/>
              </a:rPr>
              <a:t>Care Plan for a Adam with Type 2 Diabetes</a:t>
            </a:r>
            <a:endParaRPr lang="en-GB" sz="3700" b="1" dirty="0">
              <a:solidFill>
                <a:schemeClr val="tx2"/>
              </a:solidFill>
              <a:latin typeface="Arial"/>
              <a:cs typeface="Arial"/>
            </a:endParaRPr>
          </a:p>
          <a:p>
            <a:pPr algn="l"/>
            <a:r>
              <a:rPr lang="en-GB" sz="3700" b="1" dirty="0">
                <a:solidFill>
                  <a:schemeClr val="tx2"/>
                </a:solidFill>
                <a:latin typeface="Arial"/>
                <a:ea typeface="+mj-lt"/>
                <a:cs typeface="Arial"/>
              </a:rPr>
              <a:t>Your Name: Saba Ansar </a:t>
            </a:r>
            <a:endParaRPr lang="en-GB" sz="3700" b="1" dirty="0">
              <a:solidFill>
                <a:schemeClr val="tx2"/>
              </a:solidFill>
              <a:latin typeface="Arial"/>
              <a:cs typeface="Arial"/>
            </a:endParaRPr>
          </a:p>
          <a:p>
            <a:pPr algn="l"/>
            <a:r>
              <a:rPr lang="en-GB" sz="3700" b="1" dirty="0">
                <a:solidFill>
                  <a:schemeClr val="tx2"/>
                </a:solidFill>
                <a:latin typeface="Arial"/>
                <a:ea typeface="+mj-lt"/>
                <a:cs typeface="Arial"/>
              </a:rPr>
              <a:t>Student Number: 2426467</a:t>
            </a:r>
            <a:endParaRPr lang="en-GB" sz="3700" b="1" dirty="0">
              <a:solidFill>
                <a:schemeClr val="tx2"/>
              </a:solidFill>
              <a:latin typeface="Arial"/>
              <a:cs typeface="Arial"/>
            </a:endParaRPr>
          </a:p>
          <a:p>
            <a:pPr algn="l"/>
            <a:r>
              <a:rPr lang="en-GB" sz="3700" b="1" dirty="0">
                <a:solidFill>
                  <a:schemeClr val="tx2"/>
                </a:solidFill>
                <a:latin typeface="Arial"/>
                <a:ea typeface="+mj-lt"/>
                <a:cs typeface="Arial"/>
              </a:rPr>
              <a:t>Module Code: </a:t>
            </a:r>
            <a:r>
              <a:rPr lang="en-GB" sz="3700" b="1" dirty="0">
                <a:solidFill>
                  <a:schemeClr val="tx2"/>
                </a:solidFill>
                <a:latin typeface="Arial"/>
                <a:cs typeface="Arial"/>
              </a:rPr>
              <a:t>BMHP5023</a:t>
            </a:r>
          </a:p>
          <a:p>
            <a:pPr algn="l"/>
            <a:r>
              <a:rPr lang="en-GB" sz="3700" b="1" dirty="0">
                <a:solidFill>
                  <a:schemeClr val="tx2"/>
                </a:solidFill>
                <a:latin typeface="Arial"/>
                <a:ea typeface="+mj-lt"/>
                <a:cs typeface="Arial"/>
              </a:rPr>
              <a:t>Lecturer Name: Parese Ahmed </a:t>
            </a:r>
            <a:endParaRPr lang="en-GB" sz="3700" b="1" dirty="0">
              <a:solidFill>
                <a:schemeClr val="tx2"/>
              </a:solidFill>
              <a:latin typeface="Arial"/>
              <a:cs typeface="Arial"/>
            </a:endParaRPr>
          </a:p>
          <a:p>
            <a:pPr algn="l"/>
            <a:endParaRPr lang="en-GB" sz="3700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42D832C-B3A7-B35B-F09C-54F67A331F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71"/>
    </mc:Choice>
    <mc:Fallback>
      <p:transition spd="slow" advTm="39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739F6-A674-A550-257E-F95B92F17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b="1" u="sng">
                <a:solidFill>
                  <a:schemeClr val="tx2">
                    <a:lumMod val="49000"/>
                    <a:lumOff val="51000"/>
                  </a:schemeClr>
                </a:solidFill>
              </a:rPr>
              <a:t>My presentation will cover: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A care plan for Mr Adam 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Cover anotoimy and physiology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Normal body function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Disease process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Patient profile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Risk factors </a:t>
            </a:r>
          </a:p>
          <a:p>
            <a:pPr marL="342900" indent="-342900">
              <a:buAutoNum type="arabicPeriod"/>
            </a:pPr>
            <a:r>
              <a:rPr lang="en-GB" sz="1800" b="1">
                <a:solidFill>
                  <a:schemeClr val="tx2"/>
                </a:solidFill>
                <a:latin typeface="Arial"/>
                <a:cs typeface="Arial"/>
              </a:rPr>
              <a:t>Care plan monitoring and treatments</a:t>
            </a:r>
          </a:p>
          <a:p>
            <a:pPr marL="342900" indent="-342900">
              <a:buAutoNum type="arabicPeriod"/>
            </a:pPr>
            <a:endParaRPr lang="en-GB" sz="1800" b="1" dirty="0">
              <a:solidFill>
                <a:schemeClr val="tx2"/>
              </a:solidFill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GB" sz="1800" b="1" dirty="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A162DDE7-0C95-45C4-D784-8AA8E88508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B4E50FF-C1FB-1291-99E6-2709CB9477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4565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95"/>
    </mc:Choice>
    <mc:Fallback>
      <p:transition spd="slow" advTm="40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World Heart Day 2025: Protect Your Heart, Protect Your Life ❤️">
            <a:extLst>
              <a:ext uri="{FF2B5EF4-FFF2-40B4-BE49-F238E27FC236}">
                <a16:creationId xmlns:a16="http://schemas.microsoft.com/office/drawing/2014/main" id="{D1E53A2F-40B0-B28E-9084-DE4C1BA251B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206" b="20871"/>
          <a:stretch>
            <a:fillRect/>
          </a:stretch>
        </p:blipFill>
        <p:spPr>
          <a:xfrm>
            <a:off x="2522356" y="-68579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2B306-53E3-0394-0281-981D79968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2" y="333259"/>
            <a:ext cx="4486217" cy="584370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900" dirty="0">
                <a:ea typeface="+mn-lt"/>
                <a:cs typeface="+mn-lt"/>
              </a:rPr>
              <a:t> </a:t>
            </a:r>
            <a:r>
              <a:rPr lang="en-GB" sz="26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What is Type 2 Diabetes</a:t>
            </a: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2000" b="1" dirty="0">
              <a:latin typeface="Arial"/>
              <a:cs typeface="Arial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/>
                <a:ea typeface="+mn-lt"/>
                <a:cs typeface="Arial"/>
              </a:rPr>
              <a:t>Type 2 Diabetes = chronic condition (Diabetes UK, 2025).</a:t>
            </a: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/>
                <a:ea typeface="+mn-lt"/>
                <a:cs typeface="Arial"/>
              </a:rPr>
              <a:t>Affects blood glucose regulation</a:t>
            </a: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/>
                <a:ea typeface="+mn-lt"/>
                <a:cs typeface="Arial"/>
              </a:rPr>
              <a:t>Linked to cardiovascular disease</a:t>
            </a:r>
            <a:r>
              <a:rPr lang="en-GB" sz="2000" dirty="0">
                <a:latin typeface="Arial"/>
                <a:ea typeface="+mn-lt"/>
                <a:cs typeface="Arial"/>
              </a:rPr>
              <a:t>(</a:t>
            </a:r>
            <a:r>
              <a:rPr lang="en-GB" sz="2000" b="1" dirty="0">
                <a:latin typeface="Arial"/>
                <a:ea typeface="+mn-lt"/>
                <a:cs typeface="Arial"/>
              </a:rPr>
              <a:t>NHS, 2022)</a:t>
            </a: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/>
                <a:ea typeface="+mn-lt"/>
                <a:cs typeface="Arial"/>
              </a:rPr>
              <a:t>Common in the UK, 90% most cases being type 2 Diabetes (Diabetes UK, 2023)</a:t>
            </a: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r>
              <a:rPr lang="en-GB" sz="2000" b="1" dirty="0">
                <a:latin typeface="Arial"/>
                <a:ea typeface="+mn-lt"/>
                <a:cs typeface="Arial"/>
              </a:rPr>
              <a:t>Risk of serious complications (Crofton, 2017), (NICE, 2022}</a:t>
            </a:r>
            <a:endParaRPr lang="en-GB" sz="2000" b="1" dirty="0">
              <a:latin typeface="Arial"/>
              <a:cs typeface="Arial"/>
            </a:endParaRPr>
          </a:p>
          <a:p>
            <a:pPr>
              <a:lnSpc>
                <a:spcPct val="170000"/>
              </a:lnSpc>
            </a:pPr>
            <a:endParaRPr lang="en-GB" sz="2000" b="1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644215-E559-53D3-0F4F-5004C8AC7A7A}"/>
              </a:ext>
            </a:extLst>
          </p:cNvPr>
          <p:cNvSpPr txBox="1"/>
          <p:nvPr/>
        </p:nvSpPr>
        <p:spPr>
          <a:xfrm>
            <a:off x="4659084" y="6259285"/>
            <a:ext cx="72172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</a:rPr>
              <a:t>https://www.t2dnetwork.ca/post/world-heart-day-2025</a:t>
            </a:r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5AE2BA7-D927-3FA7-AC26-845AD9883A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83699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869"/>
    </mc:Choice>
    <mc:Fallback>
      <p:transition spd="slow" advTm="49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1E5C2-DB8F-17AD-A5A0-F2763E1E8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13" y="500744"/>
            <a:ext cx="5324475" cy="57047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>
                <a:latin typeface="Arial"/>
                <a:ea typeface="+mn-lt"/>
                <a:cs typeface="Arial"/>
              </a:rPr>
              <a:t>Anatomy &amp; Physiology</a:t>
            </a:r>
            <a:endParaRPr lang="en-GB" sz="2000" b="1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000" b="1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Pancreas produces insulin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Insulin regulates blood glucose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Cardiovascular system transports glucose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Heart and blood vessels involved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Maintains homeostasis (Goyal </a:t>
            </a:r>
            <a:r>
              <a:rPr lang="en-GB" sz="2000" b="1" i="1">
                <a:latin typeface="Arial"/>
                <a:ea typeface="+mn-lt"/>
                <a:cs typeface="Arial"/>
              </a:rPr>
              <a:t>et al.,</a:t>
            </a:r>
            <a:r>
              <a:rPr lang="en-GB" sz="2000" b="1" dirty="0">
                <a:latin typeface="Arial"/>
                <a:ea typeface="+mn-lt"/>
                <a:cs typeface="Arial"/>
              </a:rPr>
              <a:t> </a:t>
            </a:r>
            <a:r>
              <a:rPr lang="en-GB" sz="2000" b="1">
                <a:latin typeface="Arial"/>
                <a:ea typeface="+mn-lt"/>
                <a:cs typeface="Arial"/>
              </a:rPr>
              <a:t>2023).</a:t>
            </a:r>
            <a:endParaRPr lang="en-GB" sz="2000" b="1">
              <a:latin typeface="Arial"/>
              <a:cs typeface="Arial"/>
            </a:endParaRPr>
          </a:p>
          <a:p>
            <a:endParaRPr lang="en-GB" sz="1800"/>
          </a:p>
        </p:txBody>
      </p:sp>
      <p:pic>
        <p:nvPicPr>
          <p:cNvPr id="4" name="Picture 3" descr="How Do Insulin and Glucagon Regulate Blood Sugar Levels? - Tandem Clinical  Research">
            <a:extLst>
              <a:ext uri="{FF2B5EF4-FFF2-40B4-BE49-F238E27FC236}">
                <a16:creationId xmlns:a16="http://schemas.microsoft.com/office/drawing/2014/main" id="{2AEEFF8A-C4CB-65C2-F8C9-7F1F1F4515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315" r="2" b="2"/>
          <a:stretch>
            <a:fillRect/>
          </a:stretch>
        </p:blipFill>
        <p:spPr>
          <a:xfrm>
            <a:off x="6100941" y="141515"/>
            <a:ext cx="5394373" cy="6061756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13A5156-60CC-E283-C43A-484E488518C8}"/>
              </a:ext>
            </a:extLst>
          </p:cNvPr>
          <p:cNvSpPr txBox="1"/>
          <p:nvPr/>
        </p:nvSpPr>
        <p:spPr>
          <a:xfrm>
            <a:off x="4201886" y="6422571"/>
            <a:ext cx="76853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+mn-lt"/>
                <a:cs typeface="+mn-lt"/>
              </a:rPr>
              <a:t>https://www.tandemclinicalresearch.com/blog/how-does-insulin-work/</a:t>
            </a:r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AD57280-1B6C-F732-7164-713CC40E3E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7174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11"/>
    </mc:Choice>
    <mc:Fallback>
      <p:transition spd="slow" advTm="36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893EE-C8F2-E393-D20F-01F66B33D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622" y="696250"/>
            <a:ext cx="4487303" cy="13446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u="sng">
                <a:latin typeface="Arial"/>
                <a:ea typeface="+mn-lt"/>
                <a:cs typeface="Arial"/>
              </a:rPr>
              <a:t>Normal Body Function</a:t>
            </a:r>
            <a:endParaRPr lang="en-GB" sz="2000" b="1" u="sng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2000" b="1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000" b="1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Food → glucose enters bloodstream (MedlinePlus, 2024)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Pancreas releases insulin(NHS, 2022)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Glucose enters cells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+mn-lt"/>
                <a:cs typeface="Arial"/>
              </a:rPr>
              <a:t>Used for energy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/>
                <a:ea typeface="+mn-lt"/>
                <a:cs typeface="Arial"/>
              </a:rPr>
              <a:t>Excess stored in liver (</a:t>
            </a:r>
            <a:r>
              <a:rPr lang="en-GB" sz="2000" b="1" dirty="0" err="1">
                <a:latin typeface="Arial"/>
                <a:ea typeface="+mn-lt"/>
                <a:cs typeface="Arial"/>
              </a:rPr>
              <a:t>Nakrani</a:t>
            </a:r>
            <a:r>
              <a:rPr lang="en-GB" sz="2000" b="1" dirty="0">
                <a:latin typeface="Arial"/>
                <a:ea typeface="+mn-lt"/>
                <a:cs typeface="Arial"/>
              </a:rPr>
              <a:t> </a:t>
            </a:r>
            <a:r>
              <a:rPr lang="en-GB" sz="2000" b="1" i="1" dirty="0">
                <a:latin typeface="Arial"/>
                <a:ea typeface="+mn-lt"/>
                <a:cs typeface="Arial"/>
              </a:rPr>
              <a:t>et al</a:t>
            </a:r>
            <a:r>
              <a:rPr lang="en-GB" sz="2000" b="1" dirty="0">
                <a:latin typeface="Arial"/>
                <a:ea typeface="+mn-lt"/>
                <a:cs typeface="Arial"/>
              </a:rPr>
              <a:t>., 2023).</a:t>
            </a:r>
            <a:endParaRPr lang="en-GB" sz="20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2000" b="1">
              <a:latin typeface="Arial"/>
              <a:cs typeface="Arial"/>
            </a:endParaRPr>
          </a:p>
        </p:txBody>
      </p:sp>
      <p:pic>
        <p:nvPicPr>
          <p:cNvPr id="2" name="Picture 1" descr="The Blood Sugar System">
            <a:extLst>
              <a:ext uri="{FF2B5EF4-FFF2-40B4-BE49-F238E27FC236}">
                <a16:creationId xmlns:a16="http://schemas.microsoft.com/office/drawing/2014/main" id="{1C888EBC-440E-4FBA-CAC9-4C0142C18C8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91" r="4208" b="-2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A9F1A0-AEC5-CFA6-C767-F473A5896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460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47"/>
    </mc:Choice>
    <mc:Fallback>
      <p:transition spd="slow" advTm="47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Image 1">
            <a:extLst>
              <a:ext uri="{FF2B5EF4-FFF2-40B4-BE49-F238E27FC236}">
                <a16:creationId xmlns:a16="http://schemas.microsoft.com/office/drawing/2014/main" id="{DE8D04DC-2DD7-3462-9E20-011C9D3EF2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66" y="-2996"/>
            <a:ext cx="8027792" cy="62140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A754F-D423-323B-4C96-DFD0FFA8C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461" y="743803"/>
            <a:ext cx="3442817" cy="5462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b="1">
                <a:latin typeface="Arial"/>
                <a:ea typeface="+mn-lt"/>
                <a:cs typeface="Arial"/>
              </a:rPr>
              <a:t>Type 2 Diabetes (Disease Process)</a:t>
            </a: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Insulin resistance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Reduced insulin effectiveness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High blood glucose (hyperglycaemia)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Damage to blood vessels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Arial"/>
              </a:rPr>
              <a:t>Increased cardiovascular risk</a:t>
            </a:r>
            <a:endParaRPr lang="en-GB" sz="2000" b="1" dirty="0">
              <a:latin typeface="Arial"/>
              <a:cs typeface="Arial"/>
            </a:endParaRPr>
          </a:p>
          <a:p>
            <a:endParaRPr lang="en-GB" sz="2000"/>
          </a:p>
          <a:p>
            <a:endParaRPr lang="en-GB" sz="200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89717BB-5B88-EBB4-BA07-7C8AD7EDEFE0}"/>
              </a:ext>
            </a:extLst>
          </p:cNvPr>
          <p:cNvSpPr txBox="1"/>
          <p:nvPr/>
        </p:nvSpPr>
        <p:spPr>
          <a:xfrm>
            <a:off x="427181" y="6211455"/>
            <a:ext cx="113491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</a:rPr>
              <a:t>https://www.genre.com/us/knowledge/publications/2021/november/understanding-the-cardiovascular-consequences-of-diabetes-en</a:t>
            </a: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B8FAD2D-8794-467F-0ECE-0B4912B352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1699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47"/>
    </mc:Choice>
    <mc:Fallback>
      <p:transition spd="slow" advTm="24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CAE3C-B878-9439-E879-61FE42A15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Patient Profile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Mr Adam (fictional patient)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58 years old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Office worker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BMI: 31 (obese)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Hypertension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Arial"/>
              </a:rPr>
              <a:t>Family history of diabetes</a:t>
            </a:r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A096B9F-BDFD-3BFC-4345-A460CABBDC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45308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20"/>
    </mc:Choice>
    <mc:Fallback>
      <p:transition spd="slow" advTm="41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1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E8347-D63F-79AA-95F5-7EAC3D78C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b="1" dirty="0">
                <a:latin typeface="Arial"/>
                <a:ea typeface="+mn-lt"/>
                <a:cs typeface="Arial"/>
              </a:rPr>
              <a:t>Risk Factors</a:t>
            </a: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Obesity(NHS, 2023)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Sedentary lifestyle</a:t>
            </a: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Smoking 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Poor diet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Age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Family history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High blood pressure</a:t>
            </a: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</p:txBody>
      </p:sp>
      <p:pic>
        <p:nvPicPr>
          <p:cNvPr id="2" name="Picture 1" descr="284. The image below is of an overweight child with a significant family  history of diabetes in first degree relatives. Which modifiable risk factor  is most prominent in this image? A. Age">
            <a:extLst>
              <a:ext uri="{FF2B5EF4-FFF2-40B4-BE49-F238E27FC236}">
                <a16:creationId xmlns:a16="http://schemas.microsoft.com/office/drawing/2014/main" id="{09F55F79-3A33-56E0-2389-BD01B1B419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6884" y="130760"/>
            <a:ext cx="4460903" cy="58047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916377-716F-E7B7-D175-49ACA723D029}"/>
              </a:ext>
            </a:extLst>
          </p:cNvPr>
          <p:cNvSpPr txBox="1"/>
          <p:nvPr/>
        </p:nvSpPr>
        <p:spPr>
          <a:xfrm>
            <a:off x="4239490" y="5860472"/>
            <a:ext cx="77585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</a:rPr>
              <a:t>https://www.facebook.com/groups/231063122257645/posts/1104578994906049/</a:t>
            </a:r>
            <a:endParaRPr lang="en-US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22060A1-2606-0AAE-8C7F-3396CB3DB9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38645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49"/>
    </mc:Choice>
    <mc:Fallback>
      <p:transition spd="slow" advTm="43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C6A14E59-F9E0-334D-4B73-DA9F85F061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42AE4-EC55-5558-1CFC-3FF7B993B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938" y="620591"/>
            <a:ext cx="4977578" cy="44128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Care Plan: Monitoring &amp; Treatment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b="1" dirty="0">
              <a:solidFill>
                <a:schemeClr val="tx2"/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HbA1c monitoring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Blood glucose checks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Metformin (first-line treatment)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Regular GP reviews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Monitor BP &amp; cholesterol</a:t>
            </a:r>
            <a:endParaRPr lang="en-GB" sz="2000" b="1">
              <a:solidFill>
                <a:schemeClr val="tx2"/>
              </a:solidFill>
              <a:latin typeface="Arial"/>
              <a:cs typeface="Arial"/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508B597-1216-6FE8-AEF4-C709B8F330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90986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950"/>
    </mc:Choice>
    <mc:Fallback>
      <p:transition spd="slow" advTm="39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431F7-7D51-501E-05FA-27D13ED88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>
                <a:ea typeface="+mn-lt"/>
                <a:cs typeface="+mn-lt"/>
              </a:rPr>
              <a:t> </a:t>
            </a:r>
            <a:r>
              <a:rPr lang="en-GB" sz="2000" b="1" dirty="0">
                <a:latin typeface="Arial"/>
                <a:ea typeface="+mn-lt"/>
                <a:cs typeface="Arial"/>
              </a:rPr>
              <a:t>Care Plan: Lifestyle, smoking &amp; Ethics</a:t>
            </a: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Healthy diet </a:t>
            </a:r>
            <a:r>
              <a:rPr lang="en-GB" sz="2000" dirty="0">
                <a:latin typeface="Arial"/>
                <a:ea typeface="+mn-lt"/>
                <a:cs typeface="Arial"/>
              </a:rPr>
              <a:t>(Public Health England, 2021)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Regular exercise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Weight management</a:t>
            </a: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Stop smoking services</a:t>
            </a: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Awareness education</a:t>
            </a:r>
          </a:p>
          <a:p>
            <a:r>
              <a:rPr lang="en-GB" sz="2000" b="1" dirty="0">
                <a:latin typeface="Arial"/>
                <a:cs typeface="Arial"/>
              </a:rPr>
              <a:t>Local community workshops</a:t>
            </a: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Patient education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Person-centred care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b="1" dirty="0">
                <a:latin typeface="Arial"/>
                <a:ea typeface="+mn-lt"/>
                <a:cs typeface="Arial"/>
              </a:rPr>
              <a:t>Confidentiality &amp; consent</a:t>
            </a:r>
            <a:endParaRPr lang="en-GB" sz="2000" b="1" dirty="0">
              <a:latin typeface="Arial"/>
              <a:cs typeface="Arial"/>
            </a:endParaRP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030107FB-B68C-F840-AA29-49DA9E2D12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2989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405"/>
    </mc:Choice>
    <mc:Fallback>
      <p:transition spd="slow" advTm="61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4792862D-F17C-3FCD-3DE4-A808DC9A96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86" r="4" b="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AE072-1372-4D27-0E1B-C1F1B351C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402201"/>
            <a:ext cx="4526461" cy="5774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900" dirty="0">
                <a:ea typeface="+mn-lt"/>
                <a:cs typeface="+mn-lt"/>
              </a:rPr>
              <a:t> </a:t>
            </a:r>
            <a:r>
              <a:rPr lang="en-GB" sz="1900" b="1">
                <a:latin typeface="Arial"/>
                <a:ea typeface="+mn-lt"/>
                <a:cs typeface="Arial"/>
              </a:rPr>
              <a:t>Conclusion</a:t>
            </a:r>
            <a:endParaRPr lang="en-GB" sz="1900" b="1">
              <a:latin typeface="Arial"/>
              <a:cs typeface="Arial"/>
            </a:endParaRPr>
          </a:p>
          <a:p>
            <a:endParaRPr lang="en-GB" sz="19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900" b="1" dirty="0">
              <a:latin typeface="Arial"/>
              <a:cs typeface="Arial"/>
            </a:endParaRPr>
          </a:p>
          <a:p>
            <a:endParaRPr lang="en-GB" sz="1900" b="1" dirty="0">
              <a:latin typeface="Arial"/>
              <a:cs typeface="Arial"/>
            </a:endParaRPr>
          </a:p>
          <a:p>
            <a:r>
              <a:rPr lang="en-GB" sz="1900" b="1">
                <a:latin typeface="Arial"/>
                <a:ea typeface="+mn-lt"/>
                <a:cs typeface="Arial"/>
              </a:rPr>
              <a:t>Type 2 Diabetes affects multiple systems</a:t>
            </a:r>
            <a:endParaRPr lang="en-GB" sz="1900" b="1">
              <a:latin typeface="Arial"/>
              <a:cs typeface="Arial"/>
            </a:endParaRPr>
          </a:p>
          <a:p>
            <a:r>
              <a:rPr lang="en-GB" sz="1900" b="1">
                <a:latin typeface="Arial"/>
                <a:ea typeface="+mn-lt"/>
                <a:cs typeface="Arial"/>
              </a:rPr>
              <a:t>Linked to cardiovascular disease</a:t>
            </a:r>
            <a:endParaRPr lang="en-GB" sz="1900" b="1">
              <a:latin typeface="Arial"/>
              <a:cs typeface="Arial"/>
            </a:endParaRPr>
          </a:p>
          <a:p>
            <a:r>
              <a:rPr lang="en-GB" sz="1900" b="1">
                <a:latin typeface="Arial"/>
                <a:ea typeface="+mn-lt"/>
                <a:cs typeface="Arial"/>
              </a:rPr>
              <a:t>Requires long-term management</a:t>
            </a:r>
            <a:endParaRPr lang="en-GB" sz="1900" b="1">
              <a:latin typeface="Arial"/>
              <a:cs typeface="Arial"/>
            </a:endParaRPr>
          </a:p>
          <a:p>
            <a:r>
              <a:rPr lang="en-GB" sz="1900" b="1">
                <a:latin typeface="Arial"/>
                <a:ea typeface="+mn-lt"/>
                <a:cs typeface="Arial"/>
              </a:rPr>
              <a:t>Care plan improves outcomes</a:t>
            </a:r>
            <a:endParaRPr lang="en-GB" sz="1900" b="1">
              <a:latin typeface="Arial"/>
              <a:cs typeface="Arial"/>
            </a:endParaRPr>
          </a:p>
          <a:p>
            <a:endParaRPr lang="en-GB" sz="1900" dirty="0">
              <a:latin typeface="Arial"/>
              <a:cs typeface="Arial"/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57850274-31D0-53E5-1E91-6B2D8A1232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7646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112"/>
    </mc:Choice>
    <mc:Fallback>
      <p:transition spd="slow" advTm="78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4DA2B2-F77C-7033-9A83-4572A80FF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53114"/>
            <a:ext cx="10515600" cy="5931849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>
              <a:buNone/>
            </a:pPr>
            <a:r>
              <a:rPr lang="en-GB">
                <a:ea typeface="+mn-lt"/>
                <a:cs typeface="+mn-lt"/>
              </a:rPr>
              <a:t>Crofton, R. (2017) </a:t>
            </a:r>
            <a:r>
              <a:rPr lang="en-GB" i="1">
                <a:ea typeface="+mn-lt"/>
                <a:cs typeface="+mn-lt"/>
              </a:rPr>
              <a:t>The Paladin’s Message.</a:t>
            </a:r>
            <a:r>
              <a:rPr lang="en-GB">
                <a:ea typeface="+mn-lt"/>
                <a:cs typeface="+mn-lt"/>
              </a:rPr>
              <a:t> Diabetes UK. (Accessed: 1 March 2026).</a:t>
            </a:r>
            <a:endParaRPr lang="en-US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Diabetes UK (2023) </a:t>
            </a:r>
            <a:r>
              <a:rPr lang="en-GB" i="1">
                <a:ea typeface="+mn-lt"/>
                <a:cs typeface="+mn-lt"/>
              </a:rPr>
              <a:t>How many people in the UK have diabetes?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https://www.diabetes.org.uk/about-us/about-the-charity/our-strategy/statistics</a:t>
            </a:r>
            <a:r>
              <a:rPr lang="en-GB">
                <a:ea typeface="+mn-lt"/>
                <a:cs typeface="+mn-lt"/>
              </a:rPr>
              <a:t> (Accessed: 3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Diabetes UK (2025) </a:t>
            </a:r>
            <a:r>
              <a:rPr lang="en-GB" i="1">
                <a:ea typeface="+mn-lt"/>
                <a:cs typeface="+mn-lt"/>
              </a:rPr>
              <a:t>Complications of diabetes.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https://www.diabetes.org.uk/about-diabetes/looking-after-diabetes/complications</a:t>
            </a:r>
            <a:r>
              <a:rPr lang="en-GB">
                <a:ea typeface="+mn-lt"/>
                <a:cs typeface="+mn-lt"/>
              </a:rPr>
              <a:t> (Accessed: 14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Diabetes UK (2025) </a:t>
            </a:r>
            <a:r>
              <a:rPr lang="en-GB" i="1">
                <a:ea typeface="+mn-lt"/>
                <a:cs typeface="+mn-lt"/>
              </a:rPr>
              <a:t>Type 2 diabetes overview.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https://www.diabetes.org.uk</a:t>
            </a:r>
            <a:r>
              <a:rPr lang="en-GB">
                <a:ea typeface="+mn-lt"/>
                <a:cs typeface="+mn-lt"/>
              </a:rPr>
              <a:t> (Accessed: 8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Goyal, R., Jialal, I. and Singhal, M. (2023) </a:t>
            </a:r>
            <a:r>
              <a:rPr lang="en-GB" i="1">
                <a:ea typeface="+mn-lt"/>
                <a:cs typeface="+mn-lt"/>
              </a:rPr>
              <a:t>Type 2 diabetes.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https://www.ncbi.nlm.nih.gov/books/NBK513253/</a:t>
            </a:r>
            <a:r>
              <a:rPr lang="en-GB">
                <a:ea typeface="+mn-lt"/>
                <a:cs typeface="+mn-lt"/>
              </a:rPr>
              <a:t> (Accessed: 4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Gov.uk (2018) </a:t>
            </a:r>
            <a:r>
              <a:rPr lang="en-GB" i="1">
                <a:ea typeface="+mn-lt"/>
                <a:cs typeface="+mn-lt"/>
              </a:rPr>
              <a:t>Health matters: preventing Type 2 diabetes.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6"/>
              </a:rPr>
              <a:t>https://www.gov.uk</a:t>
            </a:r>
            <a:r>
              <a:rPr lang="en-GB">
                <a:ea typeface="+mn-lt"/>
                <a:cs typeface="+mn-lt"/>
              </a:rPr>
              <a:t> (Accessed: 18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Institute for Quality and Efficiency in Health Care (2018) </a:t>
            </a:r>
            <a:r>
              <a:rPr lang="en-GB" i="1">
                <a:ea typeface="+mn-lt"/>
                <a:cs typeface="+mn-lt"/>
              </a:rPr>
              <a:t>How does the pancreas work?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7"/>
              </a:rPr>
              <a:t>https://www.ncbi.nlm.nih.gov/books/NBK279306/</a:t>
            </a:r>
            <a:r>
              <a:rPr lang="en-GB">
                <a:ea typeface="+mn-lt"/>
                <a:cs typeface="+mn-lt"/>
              </a:rPr>
              <a:t> (Accessed: 9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MedlinePlus (2024) </a:t>
            </a:r>
            <a:r>
              <a:rPr lang="en-GB" i="1">
                <a:ea typeface="+mn-lt"/>
                <a:cs typeface="+mn-lt"/>
              </a:rPr>
              <a:t>Blood glucose.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8"/>
              </a:rPr>
              <a:t>https://medlineplus.gov/bloodglucose.html</a:t>
            </a:r>
            <a:r>
              <a:rPr lang="en-GB">
                <a:ea typeface="+mn-lt"/>
                <a:cs typeface="+mn-lt"/>
              </a:rPr>
              <a:t> (Accessed: 11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Nakrani, M.N., Wineland, R.H. and Anjum, F. (2023) </a:t>
            </a:r>
            <a:r>
              <a:rPr lang="en-GB" i="1">
                <a:ea typeface="+mn-lt"/>
                <a:cs typeface="+mn-lt"/>
              </a:rPr>
              <a:t>Physiology, glucose metabolism.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9"/>
              </a:rPr>
              <a:t>https://www.ncbi.nlm.nih.gov/books/NBK560599/</a:t>
            </a:r>
            <a:r>
              <a:rPr lang="en-GB">
                <a:ea typeface="+mn-lt"/>
                <a:cs typeface="+mn-lt"/>
              </a:rPr>
              <a:t> (Accessed: 6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National Institute for Health and Care Excellence (NICE) (2022) </a:t>
            </a:r>
            <a:r>
              <a:rPr lang="en-GB" i="1">
                <a:ea typeface="+mn-lt"/>
                <a:cs typeface="+mn-lt"/>
              </a:rPr>
              <a:t>Type 2 diabetes in adults: management (NG28).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10"/>
              </a:rPr>
              <a:t>https://www.nice.org.uk/guidance/ng28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5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National Institute for Health and Care Excellence (NICE) (2026) </a:t>
            </a:r>
            <a:r>
              <a:rPr lang="en-GB" i="1">
                <a:ea typeface="+mn-lt"/>
                <a:cs typeface="+mn-lt"/>
              </a:rPr>
              <a:t>Major changes to type 2 diabetes treatment.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11"/>
              </a:rPr>
              <a:t>https://www.nice.org.uk</a:t>
            </a:r>
            <a:r>
              <a:rPr lang="en-GB">
                <a:ea typeface="+mn-lt"/>
                <a:cs typeface="+mn-lt"/>
              </a:rPr>
              <a:t> (Accessed: 12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National Institute for Health and Care Excellence (NICE) (2026) </a:t>
            </a:r>
            <a:r>
              <a:rPr lang="en-GB" i="1">
                <a:ea typeface="+mn-lt"/>
                <a:cs typeface="+mn-lt"/>
              </a:rPr>
              <a:t>Type 2 diabetes in adults: quality standard (QS209).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12"/>
              </a:rPr>
              <a:t>https://www.nice.org.uk/guidance/qs209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10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NHS (2022) </a:t>
            </a:r>
            <a:r>
              <a:rPr lang="en-GB" i="1">
                <a:ea typeface="+mn-lt"/>
                <a:cs typeface="+mn-lt"/>
              </a:rPr>
              <a:t>Cardiovascular disease.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13"/>
              </a:rPr>
              <a:t>https://www.nhs.uk/conditions/cardiovascular-disease/</a:t>
            </a:r>
            <a:r>
              <a:rPr lang="en-GB">
                <a:ea typeface="+mn-lt"/>
                <a:cs typeface="+mn-lt"/>
              </a:rPr>
              <a:t> (Accessed: 13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NHS (2023) </a:t>
            </a:r>
            <a:r>
              <a:rPr lang="en-GB" i="1">
                <a:ea typeface="+mn-lt"/>
                <a:cs typeface="+mn-lt"/>
              </a:rPr>
              <a:t>Causes – obesity.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14"/>
              </a:rPr>
              <a:t>https://www.nhs.uk/conditions/obesity/causes/</a:t>
            </a:r>
            <a:r>
              <a:rPr lang="en-GB">
                <a:ea typeface="+mn-lt"/>
                <a:cs typeface="+mn-lt"/>
              </a:rPr>
              <a:t> (Accessed: 2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NHS England (2024) </a:t>
            </a:r>
            <a:r>
              <a:rPr lang="en-GB" i="1">
                <a:ea typeface="+mn-lt"/>
                <a:cs typeface="+mn-lt"/>
              </a:rPr>
              <a:t>People at risk of Type 2 diabetes.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15"/>
              </a:rPr>
              <a:t>https://www.england.nhs.uk</a:t>
            </a:r>
            <a:r>
              <a:rPr lang="en-GB">
                <a:ea typeface="+mn-lt"/>
                <a:cs typeface="+mn-lt"/>
              </a:rPr>
              <a:t> (Accessed: 15 March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Public Health England (2021) </a:t>
            </a:r>
            <a:r>
              <a:rPr lang="en-GB" i="1">
                <a:ea typeface="+mn-lt"/>
                <a:cs typeface="+mn-lt"/>
              </a:rPr>
              <a:t>Managing a healthy weight in adult secure services.</a:t>
            </a:r>
            <a:r>
              <a:rPr lang="en-GB">
                <a:ea typeface="+mn-lt"/>
                <a:cs typeface="+mn-lt"/>
              </a:rPr>
              <a:t> Available at: </a:t>
            </a:r>
            <a:r>
              <a:rPr lang="en-GB" dirty="0">
                <a:ea typeface="+mn-lt"/>
                <a:cs typeface="+mn-lt"/>
                <a:hlinkClick r:id="rId16"/>
              </a:rPr>
              <a:t>https://www.england.nhs.uk/wp-content/uploads/2021/02/B0121_Managing-a-healthy-weight-Adult-Secure-Services-practice-guidance-090221.pdf</a:t>
            </a:r>
            <a:r>
              <a:rPr lang="en-GB">
                <a:ea typeface="+mn-lt"/>
                <a:cs typeface="+mn-lt"/>
              </a:rPr>
              <a:t> (Accessed: 17 March 2026).</a:t>
            </a:r>
            <a:endParaRPr lang="en-GB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A776FD-7CB4-7C1D-48CF-9FCE66201392}"/>
              </a:ext>
            </a:extLst>
          </p:cNvPr>
          <p:cNvSpPr txBox="1"/>
          <p:nvPr/>
        </p:nvSpPr>
        <p:spPr>
          <a:xfrm>
            <a:off x="992909" y="242454"/>
            <a:ext cx="35098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 List:</a:t>
            </a:r>
          </a:p>
        </p:txBody>
      </p:sp>
    </p:spTree>
    <p:extLst>
      <p:ext uri="{BB962C8B-B14F-4D97-AF65-F5344CB8AC3E}">
        <p14:creationId xmlns:p14="http://schemas.microsoft.com/office/powerpoint/2010/main" val="4015785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990</Words>
  <Application>Microsoft Office PowerPoint</Application>
  <PresentationFormat>Widescreen</PresentationFormat>
  <Paragraphs>122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  Care Plan for a Adam with Type 2 Diabetes Your Name: Saba Ansar  Student Number: 2426467 Module Code: BMHP5023 Lecturer Name: Parese Ahmed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Tahira Aziz (2216458)</cp:lastModifiedBy>
  <cp:revision>251</cp:revision>
  <dcterms:created xsi:type="dcterms:W3CDTF">2026-03-22T21:49:53Z</dcterms:created>
  <dcterms:modified xsi:type="dcterms:W3CDTF">2026-03-30T13:02:22Z</dcterms:modified>
</cp:coreProperties>
</file>