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handoutMasterIdLst>
    <p:handoutMasterId r:id="rId25"/>
  </p:handoutMasterIdLst>
  <p:sldIdLst>
    <p:sldId id="256" r:id="rId2"/>
    <p:sldId id="286" r:id="rId3"/>
    <p:sldId id="284" r:id="rId4"/>
    <p:sldId id="285" r:id="rId5"/>
    <p:sldId id="281" r:id="rId6"/>
    <p:sldId id="273" r:id="rId7"/>
    <p:sldId id="282" r:id="rId8"/>
    <p:sldId id="258" r:id="rId9"/>
    <p:sldId id="260" r:id="rId10"/>
    <p:sldId id="257" r:id="rId11"/>
    <p:sldId id="262" r:id="rId12"/>
    <p:sldId id="259" r:id="rId13"/>
    <p:sldId id="261" r:id="rId14"/>
    <p:sldId id="271" r:id="rId15"/>
    <p:sldId id="264" r:id="rId16"/>
    <p:sldId id="263" r:id="rId17"/>
    <p:sldId id="265" r:id="rId18"/>
    <p:sldId id="266" r:id="rId19"/>
    <p:sldId id="267" r:id="rId20"/>
    <p:sldId id="272" r:id="rId21"/>
    <p:sldId id="268" r:id="rId22"/>
    <p:sldId id="269" r:id="rId23"/>
    <p:sldId id="274" r:id="rId24"/>
  </p:sldIdLst>
  <p:sldSz cx="9144000" cy="6858000" type="screen4x3"/>
  <p:notesSz cx="6864350" cy="9750425"/>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5136"/>
    <a:srgbClr val="112D35"/>
    <a:srgbClr val="713605"/>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32" autoAdjust="0"/>
    <p:restoredTop sz="94570" autoAdjust="0"/>
  </p:normalViewPr>
  <p:slideViewPr>
    <p:cSldViewPr>
      <p:cViewPr varScale="1">
        <p:scale>
          <a:sx n="104" d="100"/>
          <a:sy n="104" d="100"/>
        </p:scale>
        <p:origin x="147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en-GB"/>
          </a:p>
        </p:txBody>
      </p:sp>
      <p:sp>
        <p:nvSpPr>
          <p:cNvPr id="33795"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47BF2195-44F1-4C14-97D2-04418A04E757}" type="datetimeFigureOut">
              <a:rPr lang="en-GB"/>
              <a:pPr>
                <a:defRPr/>
              </a:pPr>
              <a:t>11/04/2020</a:t>
            </a:fld>
            <a:endParaRPr lang="en-GB"/>
          </a:p>
        </p:txBody>
      </p:sp>
      <p:sp>
        <p:nvSpPr>
          <p:cNvPr id="33796"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en-GB"/>
          </a:p>
        </p:txBody>
      </p:sp>
      <p:sp>
        <p:nvSpPr>
          <p:cNvPr id="33797"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9BA34787-6102-4A93-AB3F-209C4F7BB2F8}" type="slidenum">
              <a:rPr lang="en-GB"/>
              <a:pPr>
                <a:defRPr/>
              </a:pPr>
              <a:t>‹#›</a:t>
            </a:fld>
            <a:endParaRPr lang="en-GB"/>
          </a:p>
        </p:txBody>
      </p:sp>
    </p:spTree>
    <p:extLst>
      <p:ext uri="{BB962C8B-B14F-4D97-AF65-F5344CB8AC3E}">
        <p14:creationId xmlns:p14="http://schemas.microsoft.com/office/powerpoint/2010/main" val="421842605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71B04827-39AD-462F-96E8-E684945A3AC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B9FE6EC2-85D8-4DB1-A473-4209EFAF4DE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156448" y="6422064"/>
            <a:ext cx="762000" cy="365125"/>
          </a:xfrm>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9FE6EC2-85D8-4DB1-A473-4209EFAF4DE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12D35"/>
        </a:solidFill>
        <a:effectLst/>
      </p:bgPr>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B9FE6EC2-85D8-4DB1-A473-4209EFAF4DE6}"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427983" y="511760"/>
            <a:ext cx="4599161" cy="6119975"/>
          </a:xfrm>
          <a:ln>
            <a:noFill/>
          </a:ln>
        </p:spPr>
        <p:txBody>
          <a:bodyPr wrap="none">
            <a:normAutofit fontScale="90000"/>
          </a:bodyPr>
          <a:lstStyle/>
          <a:p>
            <a:r>
              <a:rPr lang="en-GB" sz="3200" b="0" cap="none" dirty="0">
                <a:ln w="5000" cmpd="sng">
                  <a:solidFill>
                    <a:srgbClr val="FFFF00"/>
                  </a:solidFill>
                  <a:prstDash val="solid"/>
                </a:ln>
                <a:solidFill>
                  <a:srgbClr val="FFFF00"/>
                </a:solidFill>
                <a:effectLst/>
                <a:latin typeface="Perpetua" panose="02020502060401020303" pitchFamily="18" charset="0"/>
              </a:rPr>
              <a:t>European perspectives </a:t>
            </a:r>
            <a:br>
              <a:rPr lang="en-GB" sz="3200" b="0" cap="none" dirty="0">
                <a:ln w="5000" cmpd="sng">
                  <a:solidFill>
                    <a:srgbClr val="FFFF00"/>
                  </a:solidFill>
                  <a:prstDash val="solid"/>
                </a:ln>
                <a:solidFill>
                  <a:srgbClr val="FFFF00"/>
                </a:solidFill>
                <a:effectLst/>
                <a:latin typeface="Perpetua" panose="02020502060401020303" pitchFamily="18" charset="0"/>
              </a:rPr>
            </a:br>
            <a:r>
              <a:rPr lang="en-GB" sz="3200" b="0" cap="none" dirty="0">
                <a:ln w="5000" cmpd="sng">
                  <a:solidFill>
                    <a:srgbClr val="FFFF00"/>
                  </a:solidFill>
                  <a:prstDash val="solid"/>
                </a:ln>
                <a:solidFill>
                  <a:srgbClr val="FFFF00"/>
                </a:solidFill>
                <a:effectLst/>
                <a:latin typeface="Perpetua" panose="02020502060401020303" pitchFamily="18" charset="0"/>
              </a:rPr>
              <a:t>Joyce’s imaginative return(s): </a:t>
            </a:r>
            <a:br>
              <a:rPr lang="en-GB" sz="3200" b="0" cap="none" dirty="0">
                <a:ln w="5000" cmpd="sng">
                  <a:solidFill>
                    <a:srgbClr val="FFFF00"/>
                  </a:solidFill>
                  <a:prstDash val="solid"/>
                </a:ln>
                <a:solidFill>
                  <a:srgbClr val="FFFF00"/>
                </a:solidFill>
                <a:effectLst/>
                <a:latin typeface="Perpetua" panose="02020502060401020303" pitchFamily="18" charset="0"/>
              </a:rPr>
            </a:br>
            <a:r>
              <a:rPr lang="en-GB" sz="3200" b="0" cap="none" dirty="0">
                <a:ln w="5000" cmpd="sng">
                  <a:solidFill>
                    <a:srgbClr val="FFFF00"/>
                  </a:solidFill>
                  <a:prstDash val="solid"/>
                </a:ln>
                <a:solidFill>
                  <a:srgbClr val="FFFF00"/>
                </a:solidFill>
                <a:effectLst/>
                <a:latin typeface="Perpetua" panose="02020502060401020303" pitchFamily="18" charset="0"/>
              </a:rPr>
              <a:t> Dubliners (1914) &amp; paralysis</a:t>
            </a:r>
            <a:br>
              <a:rPr lang="en-GB" sz="2800" b="0" cap="none" dirty="0">
                <a:ln w="5000" cmpd="sng">
                  <a:solidFill>
                    <a:srgbClr val="FFFF00"/>
                  </a:solidFill>
                  <a:prstDash val="solid"/>
                </a:ln>
                <a:solidFill>
                  <a:srgbClr val="FFFF00"/>
                </a:solidFill>
                <a:effectLst/>
                <a:latin typeface="Perpetua" panose="02020502060401020303" pitchFamily="18" charset="0"/>
              </a:rPr>
            </a:br>
            <a:br>
              <a:rPr lang="en-GB" sz="2800" b="0" cap="none" dirty="0">
                <a:ln w="5000" cmpd="sng">
                  <a:solidFill>
                    <a:srgbClr val="FFFF00"/>
                  </a:solidFill>
                  <a:prstDash val="solid"/>
                </a:ln>
                <a:solidFill>
                  <a:srgbClr val="FFFF00"/>
                </a:solidFill>
                <a:effectLst/>
                <a:latin typeface="Perpetua" panose="02020502060401020303" pitchFamily="18" charset="0"/>
              </a:rPr>
            </a:br>
            <a:br>
              <a:rPr lang="en-GB" sz="3100" b="0" cap="none" dirty="0">
                <a:ln w="5000" cmpd="sng">
                  <a:solidFill>
                    <a:srgbClr val="FFFF00"/>
                  </a:solidFill>
                  <a:prstDash val="solid"/>
                </a:ln>
                <a:solidFill>
                  <a:srgbClr val="FFFF00"/>
                </a:solidFill>
                <a:effectLst/>
                <a:latin typeface="Perpetua" panose="02020502060401020303" pitchFamily="18" charset="0"/>
              </a:rPr>
            </a:br>
            <a:br>
              <a:rPr lang="en-GB" sz="2200" b="0" cap="none" dirty="0">
                <a:ln w="5000" cmpd="sng">
                  <a:solidFill>
                    <a:srgbClr val="FFFF00"/>
                  </a:solidFill>
                  <a:prstDash val="solid"/>
                </a:ln>
                <a:solidFill>
                  <a:srgbClr val="FFFF00"/>
                </a:solidFill>
                <a:effectLst/>
                <a:latin typeface="Perpetua" panose="02020502060401020303" pitchFamily="18" charset="0"/>
              </a:rPr>
            </a:br>
            <a:br>
              <a:rPr lang="en-GB" sz="2200" b="0" cap="none" dirty="0">
                <a:ln w="5000" cmpd="sng">
                  <a:solidFill>
                    <a:srgbClr val="FFFF00"/>
                  </a:solidFill>
                  <a:prstDash val="solid"/>
                </a:ln>
                <a:solidFill>
                  <a:srgbClr val="FFFF00"/>
                </a:solidFill>
                <a:effectLst/>
                <a:latin typeface="Perpetua" panose="02020502060401020303" pitchFamily="18" charset="0"/>
              </a:rPr>
            </a:br>
            <a:br>
              <a:rPr lang="en-GB" sz="2200" b="0" cap="none" dirty="0">
                <a:ln w="5000" cmpd="sng">
                  <a:solidFill>
                    <a:srgbClr val="FFFF00"/>
                  </a:solidFill>
                  <a:prstDash val="solid"/>
                </a:ln>
                <a:solidFill>
                  <a:srgbClr val="FFFF00"/>
                </a:solidFill>
                <a:effectLst/>
                <a:latin typeface="Perpetua" panose="02020502060401020303" pitchFamily="18" charset="0"/>
              </a:rPr>
            </a:br>
            <a:br>
              <a:rPr lang="en-GB" sz="2200" b="0" cap="none" dirty="0">
                <a:ln w="5000" cmpd="sng">
                  <a:solidFill>
                    <a:srgbClr val="FFFF00"/>
                  </a:solidFill>
                  <a:prstDash val="solid"/>
                </a:ln>
                <a:solidFill>
                  <a:srgbClr val="FFFF00"/>
                </a:solidFill>
                <a:effectLst/>
                <a:latin typeface="Perpetua" panose="02020502060401020303" pitchFamily="18" charset="0"/>
              </a:rPr>
            </a:br>
            <a:br>
              <a:rPr lang="en-GB" sz="2200" b="0" cap="none" dirty="0">
                <a:ln w="5000" cmpd="sng">
                  <a:solidFill>
                    <a:srgbClr val="FFFF00"/>
                  </a:solidFill>
                  <a:prstDash val="solid"/>
                </a:ln>
                <a:solidFill>
                  <a:srgbClr val="FFFF00"/>
                </a:solidFill>
                <a:effectLst/>
                <a:latin typeface="Perpetua" panose="02020502060401020303" pitchFamily="18" charset="0"/>
              </a:rPr>
            </a:br>
            <a:br>
              <a:rPr lang="en-GB" sz="2200" b="0" cap="none" dirty="0">
                <a:ln w="5000" cmpd="sng">
                  <a:solidFill>
                    <a:srgbClr val="FFFF00"/>
                  </a:solidFill>
                  <a:prstDash val="solid"/>
                </a:ln>
                <a:solidFill>
                  <a:srgbClr val="FFFF00"/>
                </a:solidFill>
                <a:effectLst/>
                <a:latin typeface="Perpetua" panose="02020502060401020303" pitchFamily="18" charset="0"/>
              </a:rPr>
            </a:br>
            <a:br>
              <a:rPr lang="en-GB" sz="2000" b="0" cap="none" dirty="0">
                <a:ln w="5000" cmpd="sng">
                  <a:solidFill>
                    <a:srgbClr val="FFFF00"/>
                  </a:solidFill>
                  <a:prstDash val="solid"/>
                </a:ln>
                <a:solidFill>
                  <a:srgbClr val="FFFF00"/>
                </a:solidFill>
                <a:effectLst/>
                <a:latin typeface="Perpetua" panose="02020502060401020303" pitchFamily="18" charset="0"/>
              </a:rPr>
            </a:br>
            <a:br>
              <a:rPr lang="en-GB" sz="2000" b="0" cap="none" dirty="0">
                <a:ln w="5000" cmpd="sng">
                  <a:solidFill>
                    <a:srgbClr val="FFFF00"/>
                  </a:solidFill>
                  <a:prstDash val="solid"/>
                </a:ln>
                <a:solidFill>
                  <a:srgbClr val="FFFF00"/>
                </a:solidFill>
                <a:effectLst/>
                <a:latin typeface="Perpetua" panose="02020502060401020303" pitchFamily="18" charset="0"/>
              </a:rPr>
            </a:br>
            <a:br>
              <a:rPr lang="en-GB" sz="2000" b="0" cap="none" dirty="0">
                <a:ln w="5000" cmpd="sng">
                  <a:solidFill>
                    <a:srgbClr val="FFFF00"/>
                  </a:solidFill>
                  <a:prstDash val="solid"/>
                </a:ln>
                <a:solidFill>
                  <a:srgbClr val="FFFF00"/>
                </a:solidFill>
                <a:effectLst/>
                <a:latin typeface="Perpetua" panose="02020502060401020303" pitchFamily="18" charset="0"/>
              </a:rPr>
            </a:br>
            <a:r>
              <a:rPr lang="en-GB" sz="2000" b="0" cap="none" dirty="0">
                <a:ln w="5000" cmpd="sng">
                  <a:solidFill>
                    <a:srgbClr val="FFFF00"/>
                  </a:solidFill>
                  <a:prstDash val="solid"/>
                </a:ln>
                <a:solidFill>
                  <a:srgbClr val="FFFF00"/>
                </a:solidFill>
                <a:effectLst/>
                <a:latin typeface="Perpetua" panose="02020502060401020303" pitchFamily="18" charset="0"/>
              </a:rPr>
              <a:t>The modernist writer is engaged  in a revolution </a:t>
            </a:r>
            <a:br>
              <a:rPr lang="en-GB" sz="2000" b="0" cap="none" dirty="0">
                <a:ln w="5000" cmpd="sng">
                  <a:solidFill>
                    <a:srgbClr val="FFFF00"/>
                  </a:solidFill>
                  <a:prstDash val="solid"/>
                </a:ln>
                <a:solidFill>
                  <a:srgbClr val="FFFF00"/>
                </a:solidFill>
                <a:effectLst/>
                <a:latin typeface="Perpetua" panose="02020502060401020303" pitchFamily="18" charset="0"/>
              </a:rPr>
            </a:br>
            <a:r>
              <a:rPr lang="en-GB" sz="2000" b="0" cap="none" dirty="0">
                <a:ln w="5000" cmpd="sng">
                  <a:solidFill>
                    <a:srgbClr val="FFFF00"/>
                  </a:solidFill>
                  <a:prstDash val="solid"/>
                </a:ln>
                <a:solidFill>
                  <a:srgbClr val="FFFF00"/>
                </a:solidFill>
                <a:effectLst/>
                <a:latin typeface="Perpetua" panose="02020502060401020303" pitchFamily="18" charset="0"/>
              </a:rPr>
              <a:t>against nineteenth-century style and content</a:t>
            </a:r>
            <a:br>
              <a:rPr lang="en-GB" sz="2000" b="0" cap="none" dirty="0">
                <a:ln w="5000" cmpd="sng">
                  <a:solidFill>
                    <a:srgbClr val="FFFF00"/>
                  </a:solidFill>
                  <a:prstDash val="solid"/>
                </a:ln>
                <a:solidFill>
                  <a:srgbClr val="FFFF00"/>
                </a:solidFill>
                <a:effectLst/>
                <a:latin typeface="Perpetua" panose="02020502060401020303" pitchFamily="18" charset="0"/>
              </a:rPr>
            </a:br>
            <a:r>
              <a:rPr lang="en-GB" sz="2000" b="0" cap="none" dirty="0">
                <a:ln w="5000" cmpd="sng">
                  <a:solidFill>
                    <a:srgbClr val="FFFF00"/>
                  </a:solidFill>
                  <a:prstDash val="solid"/>
                </a:ln>
                <a:solidFill>
                  <a:srgbClr val="FFFF00"/>
                </a:solidFill>
                <a:effectLst/>
                <a:latin typeface="Perpetua" panose="02020502060401020303" pitchFamily="18" charset="0"/>
              </a:rPr>
              <a:t>in fiction and Joyce's </a:t>
            </a:r>
            <a:r>
              <a:rPr lang="en-GB" sz="2000" b="0" i="1" cap="none" dirty="0">
                <a:ln w="5000" cmpd="sng">
                  <a:solidFill>
                    <a:srgbClr val="FFFF00"/>
                  </a:solidFill>
                  <a:prstDash val="solid"/>
                </a:ln>
                <a:solidFill>
                  <a:srgbClr val="FFFF00"/>
                </a:solidFill>
                <a:effectLst/>
                <a:latin typeface="Perpetua" panose="02020502060401020303" pitchFamily="18" charset="0"/>
              </a:rPr>
              <a:t>Dubliners</a:t>
            </a:r>
            <a:r>
              <a:rPr lang="en-GB" sz="2000" b="0" cap="none" dirty="0">
                <a:ln w="5000" cmpd="sng">
                  <a:solidFill>
                    <a:srgbClr val="FFFF00"/>
                  </a:solidFill>
                  <a:prstDash val="solid"/>
                </a:ln>
                <a:solidFill>
                  <a:srgbClr val="FFFF00"/>
                </a:solidFill>
                <a:effectLst/>
                <a:latin typeface="Perpetua" panose="02020502060401020303" pitchFamily="18" charset="0"/>
              </a:rPr>
              <a:t> is one of </a:t>
            </a:r>
            <a:br>
              <a:rPr lang="en-GB" sz="2000" b="0" cap="none" dirty="0">
                <a:ln w="5000" cmpd="sng">
                  <a:solidFill>
                    <a:srgbClr val="FFFF00"/>
                  </a:solidFill>
                  <a:prstDash val="solid"/>
                </a:ln>
                <a:solidFill>
                  <a:srgbClr val="FFFF00"/>
                </a:solidFill>
                <a:effectLst/>
                <a:latin typeface="Perpetua" panose="02020502060401020303" pitchFamily="18" charset="0"/>
              </a:rPr>
            </a:br>
            <a:r>
              <a:rPr lang="en-GB" sz="2000" b="0" cap="none" dirty="0">
                <a:ln w="5000" cmpd="sng">
                  <a:solidFill>
                    <a:srgbClr val="FFFF00"/>
                  </a:solidFill>
                  <a:prstDash val="solid"/>
                </a:ln>
                <a:solidFill>
                  <a:srgbClr val="FFFF00"/>
                </a:solidFill>
                <a:effectLst/>
                <a:latin typeface="Perpetua" panose="02020502060401020303" pitchFamily="18" charset="0"/>
              </a:rPr>
              <a:t>the landmarks of that struggle.   </a:t>
            </a:r>
            <a:br>
              <a:rPr lang="en-GB" sz="2000" b="0" cap="none" dirty="0">
                <a:ln w="5000" cmpd="sng">
                  <a:solidFill>
                    <a:srgbClr val="FFFF00"/>
                  </a:solidFill>
                  <a:prstDash val="solid"/>
                </a:ln>
                <a:solidFill>
                  <a:srgbClr val="FFFF00"/>
                </a:solidFill>
                <a:effectLst/>
                <a:latin typeface="Perpetua" panose="02020502060401020303" pitchFamily="18" charset="0"/>
              </a:rPr>
            </a:br>
            <a:r>
              <a:rPr lang="en-GB" sz="2000" b="0" cap="none" dirty="0">
                <a:ln w="5000" cmpd="sng">
                  <a:solidFill>
                    <a:srgbClr val="FFFF00"/>
                  </a:solidFill>
                  <a:prstDash val="solid"/>
                </a:ln>
                <a:solidFill>
                  <a:srgbClr val="FFFF00"/>
                </a:solidFill>
                <a:effectLst/>
                <a:latin typeface="Perpetua" panose="02020502060401020303" pitchFamily="18" charset="0"/>
              </a:rPr>
              <a:t>(Wallace Gray)</a:t>
            </a:r>
            <a:endParaRPr lang="en-GB" sz="2000" b="0" cap="none" dirty="0">
              <a:ln w="5000" cmpd="sng">
                <a:solidFill>
                  <a:schemeClr val="tx1"/>
                </a:solidFill>
                <a:prstDash val="solid"/>
              </a:ln>
              <a:solidFill>
                <a:schemeClr val="tx1"/>
              </a:solidFill>
              <a:effectLst/>
              <a:latin typeface="Perpetua" panose="02020502060401020303" pitchFamily="18" charset="0"/>
            </a:endParaRPr>
          </a:p>
        </p:txBody>
      </p:sp>
      <p:sp>
        <p:nvSpPr>
          <p:cNvPr id="3075" name="Rectangle 3"/>
          <p:cNvSpPr>
            <a:spLocks noGrp="1" noChangeArrowheads="1"/>
          </p:cNvSpPr>
          <p:nvPr>
            <p:ph type="subTitle" idx="1"/>
          </p:nvPr>
        </p:nvSpPr>
        <p:spPr>
          <a:xfrm>
            <a:off x="2051719" y="116632"/>
            <a:ext cx="6975425" cy="384040"/>
          </a:xfrm>
        </p:spPr>
        <p:txBody>
          <a:bodyPr>
            <a:normAutofit fontScale="92500" lnSpcReduction="10000"/>
          </a:bodyPr>
          <a:lstStyle/>
          <a:p>
            <a:r>
              <a:rPr lang="en-GB" sz="2800" b="1" dirty="0">
                <a:solidFill>
                  <a:schemeClr val="accent6">
                    <a:lumMod val="75000"/>
                  </a:schemeClr>
                </a:solidFill>
                <a:effectLst/>
                <a:latin typeface="Felix Titling" pitchFamily="82" charset="0"/>
              </a:rPr>
              <a:t>  </a:t>
            </a:r>
            <a:r>
              <a:rPr lang="en-GB" dirty="0">
                <a:solidFill>
                  <a:schemeClr val="accent6">
                    <a:lumMod val="75000"/>
                  </a:schemeClr>
                </a:solidFill>
                <a:latin typeface="Perpetua Titling MT" pitchFamily="18" charset="0"/>
              </a:rPr>
              <a:t>HPEN6008/5008: MODERNISM &amp; MODERNISMS</a:t>
            </a:r>
            <a:endParaRPr lang="en-GB" sz="2800" dirty="0">
              <a:solidFill>
                <a:schemeClr val="accent6">
                  <a:lumMod val="75000"/>
                </a:schemeClr>
              </a:solidFill>
              <a:latin typeface="Perpetua Titling MT" pitchFamily="18" charset="0"/>
            </a:endParaRPr>
          </a:p>
        </p:txBody>
      </p:sp>
      <p:pic>
        <p:nvPicPr>
          <p:cNvPr id="4" name="Picture 3" descr="A train is parked on the side of the road&#10;&#10;Description automatically generated">
            <a:extLst>
              <a:ext uri="{FF2B5EF4-FFF2-40B4-BE49-F238E27FC236}">
                <a16:creationId xmlns:a16="http://schemas.microsoft.com/office/drawing/2014/main" id="{240D50A3-6CFC-43F7-A880-648CDE9240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463" y="787930"/>
            <a:ext cx="4239520" cy="5567633"/>
          </a:xfrm>
          <a:prstGeom prst="rect">
            <a:avLst/>
          </a:prstGeom>
        </p:spPr>
      </p:pic>
      <p:sp>
        <p:nvSpPr>
          <p:cNvPr id="2" name="Rectangle 1">
            <a:extLst>
              <a:ext uri="{FF2B5EF4-FFF2-40B4-BE49-F238E27FC236}">
                <a16:creationId xmlns:a16="http://schemas.microsoft.com/office/drawing/2014/main" id="{6D3CA4C7-E365-4F0D-BA43-540DB291EC83}"/>
              </a:ext>
            </a:extLst>
          </p:cNvPr>
          <p:cNvSpPr/>
          <p:nvPr/>
        </p:nvSpPr>
        <p:spPr>
          <a:xfrm>
            <a:off x="116856" y="6458738"/>
            <a:ext cx="4572000" cy="323165"/>
          </a:xfrm>
          <a:prstGeom prst="rect">
            <a:avLst/>
          </a:prstGeom>
        </p:spPr>
        <p:txBody>
          <a:bodyPr>
            <a:spAutoFit/>
          </a:bodyPr>
          <a:lstStyle/>
          <a:p>
            <a:r>
              <a:rPr lang="en-GB" sz="1500" dirty="0">
                <a:solidFill>
                  <a:schemeClr val="accent6">
                    <a:lumMod val="75000"/>
                  </a:schemeClr>
                </a:solidFill>
              </a:rPr>
              <a:t>Giorgio de Chirico, </a:t>
            </a:r>
            <a:r>
              <a:rPr lang="en-GB" sz="1500" i="1" dirty="0">
                <a:solidFill>
                  <a:schemeClr val="accent6">
                    <a:lumMod val="75000"/>
                  </a:schemeClr>
                </a:solidFill>
              </a:rPr>
              <a:t>Melancholy and Mystery of a Street, 1914</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1844824"/>
            <a:ext cx="8424936" cy="3744416"/>
          </a:xfrm>
        </p:spPr>
        <p:txBody>
          <a:bodyPr>
            <a:normAutofit fontScale="92500" lnSpcReduction="10000"/>
          </a:bodyPr>
          <a:lstStyle/>
          <a:p>
            <a:pPr algn="l"/>
            <a:r>
              <a:rPr lang="en-GB" sz="2400" i="1" dirty="0">
                <a:effectLst/>
                <a:latin typeface="Garamond" pitchFamily="18" charset="0"/>
              </a:rPr>
              <a:t>        Upon the successful completion of this module, the student should be able 	to demonstrate:</a:t>
            </a:r>
          </a:p>
          <a:p>
            <a:pPr algn="l"/>
            <a:endParaRPr lang="en-GB" sz="800" i="1" dirty="0">
              <a:effectLst/>
              <a:latin typeface="Garamond" pitchFamily="18" charset="0"/>
            </a:endParaRPr>
          </a:p>
          <a:p>
            <a:pPr marL="342900" lvl="0" indent="-342900" algn="l">
              <a:spcBef>
                <a:spcPts val="0"/>
              </a:spcBef>
              <a:buFont typeface="Arial" panose="020B0604020202020204" pitchFamily="34" charset="0"/>
              <a:buChar char="•"/>
            </a:pPr>
            <a:r>
              <a:rPr lang="en-GB" sz="2400" dirty="0">
                <a:effectLst/>
                <a:latin typeface="Garamond" pitchFamily="18" charset="0"/>
              </a:rPr>
              <a:t>an ability to exhibit a systematic understanding of the key concepts  associated with literary Modernism;</a:t>
            </a:r>
          </a:p>
          <a:p>
            <a:pPr marL="171450" lvl="0" indent="-171450" algn="l">
              <a:spcBef>
                <a:spcPts val="0"/>
              </a:spcBef>
              <a:buFont typeface="Arial" panose="020B0604020202020204" pitchFamily="34" charset="0"/>
              <a:buChar char="•"/>
            </a:pPr>
            <a:endParaRPr lang="en-GB" sz="900" dirty="0">
              <a:effectLst/>
              <a:latin typeface="Garamond" pitchFamily="18" charset="0"/>
            </a:endParaRPr>
          </a:p>
          <a:p>
            <a:pPr marL="342900" lvl="0" indent="-342900" algn="l">
              <a:spcBef>
                <a:spcPts val="0"/>
              </a:spcBef>
              <a:buFont typeface="Arial" panose="020B0604020202020204" pitchFamily="34" charset="0"/>
              <a:buChar char="•"/>
            </a:pPr>
            <a:r>
              <a:rPr lang="en-GB" sz="2400" dirty="0">
                <a:effectLst/>
                <a:latin typeface="Garamond" pitchFamily="18" charset="0"/>
              </a:rPr>
              <a:t>a coherent and detailed knowledge of a varied </a:t>
            </a:r>
            <a:r>
              <a:rPr lang="en-GB" sz="2400" dirty="0">
                <a:solidFill>
                  <a:srgbClr val="FFFF00"/>
                </a:solidFill>
                <a:effectLst/>
                <a:latin typeface="Garamond" pitchFamily="18" charset="0"/>
              </a:rPr>
              <a:t>range o</a:t>
            </a:r>
            <a:r>
              <a:rPr lang="en-GB" sz="2400" dirty="0">
                <a:effectLst/>
                <a:latin typeface="Garamond" pitchFamily="18" charset="0"/>
              </a:rPr>
              <a:t>f Modernist texts;</a:t>
            </a:r>
            <a:endParaRPr lang="en-GB" sz="900" dirty="0">
              <a:effectLst/>
              <a:latin typeface="Garamond" pitchFamily="18" charset="0"/>
            </a:endParaRPr>
          </a:p>
          <a:p>
            <a:pPr marL="171450" indent="-171450" algn="l">
              <a:spcBef>
                <a:spcPts val="0"/>
              </a:spcBef>
              <a:buFont typeface="Arial" panose="020B0604020202020204" pitchFamily="34" charset="0"/>
              <a:buChar char="•"/>
            </a:pPr>
            <a:endParaRPr lang="en-GB" sz="900" dirty="0">
              <a:effectLst/>
              <a:latin typeface="Garamond" pitchFamily="18" charset="0"/>
            </a:endParaRPr>
          </a:p>
          <a:p>
            <a:pPr marL="342900" lvl="0" indent="-342900" algn="l">
              <a:spcBef>
                <a:spcPts val="0"/>
              </a:spcBef>
              <a:buFont typeface="Arial" panose="020B0604020202020204" pitchFamily="34" charset="0"/>
              <a:buChar char="•"/>
            </a:pPr>
            <a:r>
              <a:rPr lang="en-GB" sz="2400" dirty="0">
                <a:effectLst/>
                <a:latin typeface="Garamond" pitchFamily="18" charset="0"/>
              </a:rPr>
              <a:t>an ability to discuss the characteristic </a:t>
            </a:r>
            <a:r>
              <a:rPr lang="en-GB" sz="2400" dirty="0">
                <a:solidFill>
                  <a:srgbClr val="FFFF00"/>
                </a:solidFill>
                <a:effectLst/>
                <a:latin typeface="Garamond" pitchFamily="18" charset="0"/>
              </a:rPr>
              <a:t>formal and thematic </a:t>
            </a:r>
            <a:r>
              <a:rPr lang="en-GB" sz="2400" dirty="0">
                <a:effectLst/>
                <a:latin typeface="Garamond" pitchFamily="18" charset="0"/>
              </a:rPr>
              <a:t>features associated with Modernism;</a:t>
            </a:r>
            <a:endParaRPr lang="en-GB" sz="900" dirty="0">
              <a:effectLst/>
              <a:latin typeface="Garamond" pitchFamily="18" charset="0"/>
            </a:endParaRPr>
          </a:p>
          <a:p>
            <a:pPr marL="171450" lvl="0" indent="-171450" algn="l">
              <a:spcBef>
                <a:spcPts val="0"/>
              </a:spcBef>
              <a:buFont typeface="Arial" panose="020B0604020202020204" pitchFamily="34" charset="0"/>
              <a:buChar char="•"/>
            </a:pPr>
            <a:r>
              <a:rPr lang="en-GB" sz="900" b="1" dirty="0">
                <a:effectLst/>
                <a:latin typeface="Garamond" pitchFamily="18" charset="0"/>
              </a:rPr>
              <a:t> </a:t>
            </a:r>
          </a:p>
          <a:p>
            <a:pPr marL="342900" lvl="0" indent="-342900" algn="l">
              <a:spcBef>
                <a:spcPts val="0"/>
              </a:spcBef>
              <a:buFont typeface="Arial" panose="020B0604020202020204" pitchFamily="34" charset="0"/>
              <a:buChar char="•"/>
            </a:pPr>
            <a:r>
              <a:rPr lang="en-GB" sz="2400" dirty="0">
                <a:effectLst/>
                <a:latin typeface="Garamond" pitchFamily="18" charset="0"/>
              </a:rPr>
              <a:t>an ability to display a thorough familiarity with the </a:t>
            </a:r>
            <a:r>
              <a:rPr lang="en-GB" sz="2400" dirty="0">
                <a:solidFill>
                  <a:srgbClr val="FFFF00"/>
                </a:solidFill>
                <a:effectLst/>
                <a:latin typeface="Garamond" pitchFamily="18" charset="0"/>
              </a:rPr>
              <a:t>historical and socio-cultural contexts </a:t>
            </a:r>
            <a:r>
              <a:rPr lang="en-GB" sz="2400" dirty="0">
                <a:effectLst/>
                <a:latin typeface="Garamond" pitchFamily="18" charset="0"/>
              </a:rPr>
              <a:t>of Modernism generally and individual texts in particular;</a:t>
            </a:r>
            <a:endParaRPr lang="en-GB" sz="3200" dirty="0">
              <a:effectLst/>
              <a:latin typeface="Garamond" pitchFamily="18" charset="0"/>
            </a:endParaRPr>
          </a:p>
        </p:txBody>
      </p:sp>
      <p:sp>
        <p:nvSpPr>
          <p:cNvPr id="4" name="Title 1"/>
          <p:cNvSpPr txBox="1">
            <a:spLocks/>
          </p:cNvSpPr>
          <p:nvPr/>
        </p:nvSpPr>
        <p:spPr bwMode="auto">
          <a:xfrm>
            <a:off x="-24277" y="383994"/>
            <a:ext cx="8229600" cy="7060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normAutofit fontScale="97500"/>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0" i="0" u="none" strike="noStrike" kern="0" cap="none" spc="0" normalizeH="0" baseline="0" noProof="0" dirty="0">
                <a:ln>
                  <a:noFill/>
                </a:ln>
                <a:solidFill>
                  <a:srgbClr val="FFFF00"/>
                </a:solidFill>
                <a:effectLst/>
                <a:uLnTx/>
                <a:uFillTx/>
                <a:latin typeface="Felix Titling" pitchFamily="82" charset="0"/>
                <a:ea typeface="+mj-ea"/>
                <a:cs typeface="+mj-cs"/>
              </a:rPr>
              <a:t>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899592" y="1700809"/>
            <a:ext cx="7848872" cy="4464496"/>
          </a:xfrm>
          <a:noFill/>
        </p:spPr>
        <p:txBody>
          <a:bodyPr>
            <a:normAutofit/>
          </a:bodyPr>
          <a:lstStyle/>
          <a:p>
            <a:pPr marL="18288" indent="0" algn="l">
              <a:buNone/>
            </a:pPr>
            <a:r>
              <a:rPr lang="en-GB" sz="2400" dirty="0">
                <a:latin typeface="Garamond" pitchFamily="18" charset="0"/>
              </a:rPr>
              <a:t>[late 19th C Americans] sensed their familiar frameworks of meaning were evaporating. Reli</a:t>
            </a:r>
            <a:r>
              <a:rPr lang="en-GB" sz="2400" dirty="0">
                <a:effectLst/>
                <a:latin typeface="Garamond" pitchFamily="18" charset="0"/>
              </a:rPr>
              <a:t>gion has traditionally played a key role in the social construction of reality –the process by which people construct frameworks of meaning to extract an ordered sense of reality out of the booming buzzing confusion of sense experience . </a:t>
            </a:r>
            <a:r>
              <a:rPr lang="en-GB" sz="2400" dirty="0">
                <a:solidFill>
                  <a:srgbClr val="FFFF00"/>
                </a:solidFill>
                <a:effectLst/>
                <a:latin typeface="Garamond" pitchFamily="18" charset="0"/>
              </a:rPr>
              <a:t>As supernatural frameworks of meaning become problematic, individuals slide into anomie; the sense of a coherent universe wavers; reality seems to slip out of focus and blur into unreality </a:t>
            </a:r>
            <a:r>
              <a:rPr lang="en-GB" sz="2400" dirty="0">
                <a:effectLst/>
                <a:latin typeface="Garamond" pitchFamily="18" charset="0"/>
              </a:rPr>
              <a:t>... (p.42</a:t>
            </a:r>
            <a:r>
              <a:rPr lang="en-GB" sz="2800" dirty="0">
                <a:effectLst/>
                <a:latin typeface="Garamond" pitchFamily="18" charset="0"/>
              </a:rPr>
              <a:t>)</a:t>
            </a:r>
          </a:p>
          <a:p>
            <a:pPr marL="18288" indent="0">
              <a:buNone/>
            </a:pPr>
            <a:endParaRPr lang="en-GB" sz="800" dirty="0">
              <a:effectLst/>
              <a:latin typeface="Garamond" pitchFamily="18" charset="0"/>
            </a:endParaRPr>
          </a:p>
          <a:p>
            <a:pPr marL="18288" indent="0">
              <a:buNone/>
            </a:pPr>
            <a:r>
              <a:rPr lang="en-GB" sz="2000" dirty="0">
                <a:effectLst/>
                <a:latin typeface="Garamond" pitchFamily="18" charset="0"/>
              </a:rPr>
              <a:t>	</a:t>
            </a:r>
            <a:r>
              <a:rPr lang="en-GB" dirty="0">
                <a:effectLst/>
                <a:latin typeface="Garamond" pitchFamily="18" charset="0"/>
              </a:rPr>
              <a:t>T. J. Jackson </a:t>
            </a:r>
            <a:r>
              <a:rPr lang="en-GB" dirty="0" err="1">
                <a:effectLst/>
                <a:latin typeface="Garamond" pitchFamily="18" charset="0"/>
              </a:rPr>
              <a:t>Lears</a:t>
            </a:r>
            <a:r>
              <a:rPr lang="en-GB" b="1" dirty="0">
                <a:effectLst/>
                <a:latin typeface="Garamond" pitchFamily="18" charset="0"/>
              </a:rPr>
              <a:t> </a:t>
            </a:r>
            <a:r>
              <a:rPr lang="en-GB" i="1" dirty="0">
                <a:effectLst/>
                <a:latin typeface="Garamond" pitchFamily="18" charset="0"/>
              </a:rPr>
              <a:t>No Place of Grace:</a:t>
            </a:r>
            <a:r>
              <a:rPr lang="en-GB" b="1" dirty="0">
                <a:effectLst/>
                <a:latin typeface="Garamond" pitchFamily="18" charset="0"/>
              </a:rPr>
              <a:t> </a:t>
            </a:r>
            <a:r>
              <a:rPr lang="en-GB" i="1" dirty="0" err="1">
                <a:effectLst/>
                <a:latin typeface="Garamond" pitchFamily="18" charset="0"/>
              </a:rPr>
              <a:t>Antimodernism</a:t>
            </a:r>
            <a:r>
              <a:rPr lang="en-GB" i="1" dirty="0">
                <a:effectLst/>
                <a:latin typeface="Garamond" pitchFamily="18" charset="0"/>
              </a:rPr>
              <a:t> &amp; the 		Transformation of American Culture, 1880-1920</a:t>
            </a:r>
            <a:r>
              <a:rPr lang="en-GB" b="1" dirty="0">
                <a:effectLst/>
                <a:latin typeface="Garamond" pitchFamily="18" charset="0"/>
              </a:rPr>
              <a:t> </a:t>
            </a:r>
            <a:r>
              <a:rPr lang="en-GB" cap="all" dirty="0">
                <a:effectLst/>
                <a:latin typeface="Garamond" pitchFamily="18" charset="0"/>
              </a:rPr>
              <a:t>(</a:t>
            </a:r>
            <a:r>
              <a:rPr lang="en-GB" dirty="0">
                <a:effectLst/>
                <a:latin typeface="Garamond" pitchFamily="18" charset="0"/>
              </a:rPr>
              <a:t>1981, 1994)</a:t>
            </a:r>
            <a:endParaRPr lang="en-GB" sz="2400" dirty="0">
              <a:effectLst/>
              <a:latin typeface="Garamond" pitchFamily="18" charset="0"/>
            </a:endParaRPr>
          </a:p>
        </p:txBody>
      </p:sp>
      <p:sp>
        <p:nvSpPr>
          <p:cNvPr id="3" name="Rectangle 2"/>
          <p:cNvSpPr/>
          <p:nvPr/>
        </p:nvSpPr>
        <p:spPr>
          <a:xfrm>
            <a:off x="683568" y="116632"/>
            <a:ext cx="8064896" cy="954107"/>
          </a:xfrm>
          <a:prstGeom prst="rect">
            <a:avLst/>
          </a:prstGeom>
        </p:spPr>
        <p:txBody>
          <a:bodyPr wrap="square">
            <a:spAutoFit/>
          </a:bodyPr>
          <a:lstStyle/>
          <a:p>
            <a:pPr algn="ctr"/>
            <a:r>
              <a:rPr lang="en-GB" sz="2800" b="0" dirty="0">
                <a:solidFill>
                  <a:srgbClr val="FFFF00"/>
                </a:solidFill>
                <a:effectLst/>
                <a:latin typeface="Felix Titling" pitchFamily="82" charset="0"/>
              </a:rPr>
              <a:t>Neurasthenia &amp;</a:t>
            </a:r>
            <a:r>
              <a:rPr lang="en-GB" sz="2800" b="0" i="1" dirty="0">
                <a:solidFill>
                  <a:srgbClr val="FFFF00"/>
                </a:solidFill>
                <a:effectLst/>
                <a:latin typeface="Felix Titling" pitchFamily="82" charset="0"/>
              </a:rPr>
              <a:t> </a:t>
            </a:r>
            <a:r>
              <a:rPr lang="en-GB" sz="2800" b="0" dirty="0">
                <a:solidFill>
                  <a:srgbClr val="FFFF00"/>
                </a:solidFill>
                <a:effectLst/>
                <a:latin typeface="Felix Titling" pitchFamily="82" charset="0"/>
              </a:rPr>
              <a:t>the </a:t>
            </a:r>
            <a:r>
              <a:rPr lang="en-GB" sz="2800" b="0" i="1" dirty="0">
                <a:solidFill>
                  <a:srgbClr val="FFFF00"/>
                </a:solidFill>
                <a:effectLst/>
                <a:latin typeface="Felix Titling" pitchFamily="82" charset="0"/>
              </a:rPr>
              <a:t>fin de siècle   </a:t>
            </a:r>
            <a:r>
              <a:rPr lang="en-GB" sz="2800" b="0" dirty="0">
                <a:solidFill>
                  <a:srgbClr val="FFFF00"/>
                </a:solidFill>
                <a:effectLst/>
                <a:latin typeface="Felix Titling" pitchFamily="82" charset="0"/>
              </a:rPr>
              <a:t>loss of meaning</a:t>
            </a:r>
            <a:endParaRPr lang="en-GB"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179512" y="1196752"/>
            <a:ext cx="8748712" cy="5400327"/>
          </a:xfrm>
          <a:noFill/>
        </p:spPr>
        <p:txBody>
          <a:bodyPr/>
          <a:lstStyle/>
          <a:p>
            <a:pPr>
              <a:lnSpc>
                <a:spcPct val="80000"/>
              </a:lnSpc>
              <a:buFont typeface="Wingdings" pitchFamily="2" charset="2"/>
              <a:buNone/>
            </a:pPr>
            <a:r>
              <a:rPr lang="en-GB" sz="2400" b="1" dirty="0">
                <a:effectLst/>
                <a:latin typeface="Garamond" pitchFamily="18" charset="0"/>
              </a:rPr>
              <a:t>	</a:t>
            </a:r>
            <a:endParaRPr lang="en-GB" sz="2400" dirty="0">
              <a:effectLst/>
              <a:latin typeface="Garamond" pitchFamily="18" charset="0"/>
            </a:endParaRPr>
          </a:p>
        </p:txBody>
      </p:sp>
      <p:sp>
        <p:nvSpPr>
          <p:cNvPr id="3" name="Rectangle 2"/>
          <p:cNvSpPr/>
          <p:nvPr/>
        </p:nvSpPr>
        <p:spPr>
          <a:xfrm>
            <a:off x="323528" y="116632"/>
            <a:ext cx="8352928" cy="1077218"/>
          </a:xfrm>
          <a:prstGeom prst="rect">
            <a:avLst/>
          </a:prstGeom>
        </p:spPr>
        <p:txBody>
          <a:bodyPr wrap="square">
            <a:spAutoFit/>
          </a:bodyPr>
          <a:lstStyle/>
          <a:p>
            <a:r>
              <a:rPr lang="en-GB" sz="3200" b="0" dirty="0">
                <a:solidFill>
                  <a:srgbClr val="FFFF00"/>
                </a:solidFill>
                <a:effectLst/>
                <a:latin typeface="Felix Titling" pitchFamily="82" charset="0"/>
              </a:rPr>
              <a:t>	SEEKING SOLIDITY: rejecting </a:t>
            </a:r>
          </a:p>
          <a:p>
            <a:r>
              <a:rPr lang="en-GB" sz="3200" b="0" dirty="0">
                <a:solidFill>
                  <a:srgbClr val="FFFF00"/>
                </a:solidFill>
                <a:effectLst/>
                <a:latin typeface="Felix Titling" pitchFamily="82" charset="0"/>
              </a:rPr>
              <a:t>         the obsession with the self</a:t>
            </a:r>
            <a:endParaRPr lang="en-GB" sz="3200" dirty="0"/>
          </a:p>
        </p:txBody>
      </p:sp>
      <p:sp>
        <p:nvSpPr>
          <p:cNvPr id="4" name="Rectangle 3"/>
          <p:cNvSpPr/>
          <p:nvPr/>
        </p:nvSpPr>
        <p:spPr>
          <a:xfrm>
            <a:off x="467544" y="1542424"/>
            <a:ext cx="8064896" cy="4708981"/>
          </a:xfrm>
          <a:prstGeom prst="rect">
            <a:avLst/>
          </a:prstGeom>
        </p:spPr>
        <p:txBody>
          <a:bodyPr wrap="square">
            <a:spAutoFit/>
          </a:bodyPr>
          <a:lstStyle/>
          <a:p>
            <a:pPr marL="18288" indent="0">
              <a:buNone/>
            </a:pPr>
            <a:r>
              <a:rPr lang="en-GB" sz="2400" dirty="0"/>
              <a:t>As to Twentieth century poetry, and the poetry which I expect to see written during the next decade or so, it will, I think, move against poppy-cock, </a:t>
            </a:r>
            <a:r>
              <a:rPr lang="en-GB" sz="2400" dirty="0">
                <a:solidFill>
                  <a:srgbClr val="FFFF00"/>
                </a:solidFill>
              </a:rPr>
              <a:t>it will be harder and saner, it will be what Mr Hewlett calls 'nearer the bone'. </a:t>
            </a:r>
            <a:r>
              <a:rPr lang="en-GB" sz="2400" dirty="0"/>
              <a:t>It will be as much like granite as it can be, its force will lie in its truth, its interpretative power (of course, poetic force does always rest there); I mean it will not try to seem forcible by rhetorical din, and luxurious riot. We will have fewer painted adjectives impeding the shock and stroke of it. At least for myself, </a:t>
            </a:r>
            <a:r>
              <a:rPr lang="en-GB" sz="2400" dirty="0">
                <a:solidFill>
                  <a:srgbClr val="FFFF00"/>
                </a:solidFill>
              </a:rPr>
              <a:t>I want it so, austere, direct, free from emotional slither</a:t>
            </a:r>
            <a:r>
              <a:rPr lang="en-GB" sz="2400" dirty="0"/>
              <a:t>.</a:t>
            </a:r>
          </a:p>
          <a:p>
            <a:endParaRPr lang="en-GB" sz="1200" dirty="0"/>
          </a:p>
          <a:p>
            <a:pPr marL="18288" indent="0">
              <a:buNone/>
            </a:pPr>
            <a:r>
              <a:rPr lang="en-GB" sz="2400" dirty="0"/>
              <a:t>What is there now, in 1917, to be added?</a:t>
            </a:r>
          </a:p>
          <a:p>
            <a:pPr marL="18288" indent="0">
              <a:buNone/>
            </a:pPr>
            <a:r>
              <a:rPr lang="en-GB" sz="1600" dirty="0"/>
              <a:t>				</a:t>
            </a:r>
            <a:r>
              <a:rPr lang="en-GB" sz="2400" dirty="0"/>
              <a:t>Ezra Pound, ‘A Few Don’t’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251520" y="1196752"/>
            <a:ext cx="8676704" cy="5400327"/>
          </a:xfrm>
          <a:noFill/>
        </p:spPr>
        <p:txBody>
          <a:bodyPr/>
          <a:lstStyle/>
          <a:p>
            <a:pPr marL="18288" indent="0" algn="l">
              <a:buNone/>
            </a:pPr>
            <a:r>
              <a:rPr lang="en-GB" sz="2400" dirty="0">
                <a:effectLst/>
                <a:latin typeface="Garamond" pitchFamily="18" charset="0"/>
              </a:rPr>
              <a:t>... They won </a:t>
            </a:r>
            <a:r>
              <a:rPr lang="en-GB" sz="2400" dirty="0">
                <a:solidFill>
                  <a:srgbClr val="FFFF00"/>
                </a:solidFill>
                <a:effectLst/>
                <a:latin typeface="Garamond" pitchFamily="18" charset="0"/>
              </a:rPr>
              <a:t>freedom from fear but lost possibilities of ecstasy</a:t>
            </a:r>
            <a:r>
              <a:rPr lang="en-GB" sz="2400" dirty="0">
                <a:effectLst/>
                <a:latin typeface="Garamond" pitchFamily="18" charset="0"/>
              </a:rPr>
              <a:t> [and] slipped into immobilising, self-punishing depressions they called ‘neurasthenia’  (p.47)</a:t>
            </a:r>
          </a:p>
          <a:p>
            <a:pPr marL="18288" indent="0" algn="l">
              <a:buNone/>
            </a:pPr>
            <a:endParaRPr lang="en-GB" sz="2400" dirty="0">
              <a:effectLst/>
              <a:latin typeface="Garamond" pitchFamily="18" charset="0"/>
            </a:endParaRPr>
          </a:p>
          <a:p>
            <a:pPr marL="18288" indent="0" algn="l">
              <a:buNone/>
            </a:pPr>
            <a:r>
              <a:rPr lang="en-GB" sz="2400" dirty="0">
                <a:effectLst/>
                <a:latin typeface="Garamond" pitchFamily="18" charset="0"/>
              </a:rPr>
              <a:t>The buttoned up, </a:t>
            </a:r>
            <a:r>
              <a:rPr lang="en-GB" sz="2400" dirty="0" err="1">
                <a:effectLst/>
                <a:latin typeface="Garamond" pitchFamily="18" charset="0"/>
              </a:rPr>
              <a:t>humorless</a:t>
            </a:r>
            <a:r>
              <a:rPr lang="en-GB" sz="2400" dirty="0">
                <a:effectLst/>
                <a:latin typeface="Garamond" pitchFamily="18" charset="0"/>
              </a:rPr>
              <a:t> urban bourgeois became a stock figure of cultural criticism. (p.48)</a:t>
            </a:r>
          </a:p>
          <a:p>
            <a:pPr marL="18288" indent="0" algn="l">
              <a:buNone/>
            </a:pPr>
            <a:endParaRPr lang="en-GB" sz="900" dirty="0">
              <a:effectLst/>
              <a:latin typeface="Garamond" pitchFamily="18" charset="0"/>
            </a:endParaRPr>
          </a:p>
          <a:p>
            <a:pPr marL="18288" indent="0" algn="l">
              <a:buNone/>
            </a:pPr>
            <a:endParaRPr lang="en-GB" sz="900" dirty="0">
              <a:effectLst/>
              <a:latin typeface="Garamond" pitchFamily="18" charset="0"/>
            </a:endParaRPr>
          </a:p>
          <a:p>
            <a:pPr marL="18288" indent="0" algn="l">
              <a:buNone/>
            </a:pPr>
            <a:r>
              <a:rPr lang="en-GB" sz="2400" dirty="0">
                <a:effectLst/>
                <a:latin typeface="Garamond" pitchFamily="18" charset="0"/>
              </a:rPr>
              <a:t>They longed to rekindle </a:t>
            </a:r>
            <a:r>
              <a:rPr lang="en-GB" sz="2400" dirty="0">
                <a:solidFill>
                  <a:srgbClr val="FFFF00"/>
                </a:solidFill>
                <a:effectLst/>
                <a:latin typeface="Garamond" pitchFamily="18" charset="0"/>
              </a:rPr>
              <a:t>possibilities for authentic experience, physical or spiritual – possibilities they believed had existed once before, long ago. </a:t>
            </a:r>
            <a:r>
              <a:rPr lang="en-GB" sz="2400" dirty="0">
                <a:effectLst/>
                <a:latin typeface="Garamond" pitchFamily="18" charset="0"/>
              </a:rPr>
              <a:t>(p57)</a:t>
            </a:r>
          </a:p>
          <a:p>
            <a:pPr marL="18288" indent="0" algn="l">
              <a:buNone/>
            </a:pPr>
            <a:r>
              <a:rPr lang="en-GB" sz="2000" dirty="0">
                <a:effectLst/>
                <a:latin typeface="Garamond" pitchFamily="18" charset="0"/>
              </a:rPr>
              <a:t>	</a:t>
            </a:r>
            <a:r>
              <a:rPr lang="en-GB" sz="2200" dirty="0">
                <a:effectLst/>
                <a:latin typeface="Garamond" pitchFamily="18" charset="0"/>
              </a:rPr>
              <a:t>T. J. Jackson </a:t>
            </a:r>
            <a:r>
              <a:rPr lang="en-GB" sz="2200" dirty="0" err="1">
                <a:effectLst/>
                <a:latin typeface="Garamond" pitchFamily="18" charset="0"/>
              </a:rPr>
              <a:t>Lears</a:t>
            </a:r>
            <a:r>
              <a:rPr lang="en-GB" sz="2200" b="1" dirty="0">
                <a:effectLst/>
                <a:latin typeface="Garamond" pitchFamily="18" charset="0"/>
              </a:rPr>
              <a:t> </a:t>
            </a:r>
            <a:r>
              <a:rPr lang="en-GB" sz="2200" i="1" dirty="0">
                <a:effectLst/>
                <a:latin typeface="Garamond" pitchFamily="18" charset="0"/>
              </a:rPr>
              <a:t>No Place of Grace:</a:t>
            </a:r>
            <a:r>
              <a:rPr lang="en-GB" sz="2200" b="1" dirty="0">
                <a:effectLst/>
                <a:latin typeface="Garamond" pitchFamily="18" charset="0"/>
              </a:rPr>
              <a:t> </a:t>
            </a:r>
            <a:r>
              <a:rPr lang="en-GB" sz="2200" i="1" dirty="0" err="1">
                <a:effectLst/>
                <a:latin typeface="Garamond" pitchFamily="18" charset="0"/>
              </a:rPr>
              <a:t>Antimodernism</a:t>
            </a:r>
            <a:r>
              <a:rPr lang="en-GB" sz="2200" i="1" dirty="0">
                <a:effectLst/>
                <a:latin typeface="Garamond" pitchFamily="18" charset="0"/>
              </a:rPr>
              <a:t> &amp; the 	Transformation of American Culture, 1880-1920</a:t>
            </a:r>
            <a:r>
              <a:rPr lang="en-GB" sz="2200" b="1" dirty="0">
                <a:effectLst/>
                <a:latin typeface="Garamond" pitchFamily="18" charset="0"/>
              </a:rPr>
              <a:t> </a:t>
            </a:r>
            <a:r>
              <a:rPr lang="en-GB" sz="2200" cap="all" dirty="0">
                <a:effectLst/>
                <a:latin typeface="Garamond" pitchFamily="18" charset="0"/>
              </a:rPr>
              <a:t>(</a:t>
            </a:r>
            <a:r>
              <a:rPr lang="en-GB" sz="2200" dirty="0">
                <a:effectLst/>
                <a:latin typeface="Garamond" pitchFamily="18" charset="0"/>
              </a:rPr>
              <a:t>1994)</a:t>
            </a:r>
          </a:p>
          <a:p>
            <a:pPr>
              <a:lnSpc>
                <a:spcPct val="80000"/>
              </a:lnSpc>
              <a:buFont typeface="Wingdings" pitchFamily="2" charset="2"/>
              <a:buNone/>
            </a:pPr>
            <a:endParaRPr lang="en-GB" sz="2400" dirty="0">
              <a:effectLst/>
              <a:latin typeface="Garamond" pitchFamily="18" charset="0"/>
            </a:endParaRPr>
          </a:p>
        </p:txBody>
      </p:sp>
      <p:sp>
        <p:nvSpPr>
          <p:cNvPr id="3" name="Rectangle 2"/>
          <p:cNvSpPr/>
          <p:nvPr/>
        </p:nvSpPr>
        <p:spPr>
          <a:xfrm>
            <a:off x="467544" y="188640"/>
            <a:ext cx="7471276" cy="584775"/>
          </a:xfrm>
          <a:prstGeom prst="rect">
            <a:avLst/>
          </a:prstGeom>
        </p:spPr>
        <p:txBody>
          <a:bodyPr wrap="none">
            <a:spAutoFit/>
          </a:bodyPr>
          <a:lstStyle/>
          <a:p>
            <a:r>
              <a:rPr lang="en-GB" sz="3200" b="0" dirty="0">
                <a:solidFill>
                  <a:srgbClr val="FFFF00"/>
                </a:solidFill>
                <a:effectLst/>
                <a:latin typeface="Felix Titling" pitchFamily="82" charset="0"/>
              </a:rPr>
              <a:t>The loathing of the bourgeoisie</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3"/>
          <p:cNvSpPr>
            <a:spLocks noGrp="1" noChangeArrowheads="1"/>
          </p:cNvSpPr>
          <p:nvPr>
            <p:ph type="subTitle" idx="1"/>
          </p:nvPr>
        </p:nvSpPr>
        <p:spPr>
          <a:xfrm>
            <a:off x="361813" y="1196888"/>
            <a:ext cx="8170627" cy="4968416"/>
          </a:xfrm>
          <a:noFill/>
        </p:spPr>
        <p:txBody>
          <a:bodyPr>
            <a:normAutofit/>
          </a:bodyPr>
          <a:lstStyle/>
          <a:p>
            <a:pPr algn="l">
              <a:spcBef>
                <a:spcPts val="0"/>
              </a:spcBef>
              <a:buFont typeface="Wingdings" pitchFamily="2" charset="2"/>
              <a:buNone/>
            </a:pPr>
            <a:r>
              <a:rPr lang="en-GB" sz="2400" dirty="0">
                <a:effectLst/>
                <a:latin typeface="Garamond" pitchFamily="18" charset="0"/>
              </a:rPr>
              <a:t>Joyce's first readings of the naturalist Scandinavian playwright Henrik Ibsen [...] was to have a</a:t>
            </a:r>
            <a:r>
              <a:rPr lang="en-GB" sz="2400" dirty="0">
                <a:solidFill>
                  <a:srgbClr val="FFFF00"/>
                </a:solidFill>
                <a:effectLst/>
                <a:latin typeface="Garamond" pitchFamily="18" charset="0"/>
              </a:rPr>
              <a:t> major influence on his writings as a corrective to the sentimental and romantic style of much nineteenth-century fiction that he had been reading. </a:t>
            </a:r>
            <a:r>
              <a:rPr lang="en-GB" sz="2400" dirty="0">
                <a:effectLst/>
                <a:latin typeface="Garamond" pitchFamily="18" charset="0"/>
              </a:rPr>
              <a:t>He was so impressed with Ibsen that he learned Norwegian in order to be able to write to him, a letter which Ibsen graciously answered.</a:t>
            </a:r>
          </a:p>
          <a:p>
            <a:pPr algn="l">
              <a:spcBef>
                <a:spcPts val="0"/>
              </a:spcBef>
              <a:buFont typeface="Wingdings" pitchFamily="2" charset="2"/>
              <a:buNone/>
            </a:pPr>
            <a:endParaRPr lang="en-GB" sz="1200" dirty="0">
              <a:effectLst/>
              <a:latin typeface="Garamond" pitchFamily="18" charset="0"/>
            </a:endParaRPr>
          </a:p>
          <a:p>
            <a:pPr algn="l">
              <a:spcBef>
                <a:spcPts val="0"/>
              </a:spcBef>
              <a:buFont typeface="Wingdings" pitchFamily="2" charset="2"/>
              <a:buNone/>
            </a:pPr>
            <a:r>
              <a:rPr lang="en-GB" dirty="0">
                <a:effectLst/>
                <a:latin typeface="Garamond" pitchFamily="18" charset="0"/>
              </a:rPr>
              <a:t>	</a:t>
            </a:r>
          </a:p>
          <a:p>
            <a:pPr algn="l">
              <a:spcBef>
                <a:spcPts val="0"/>
              </a:spcBef>
              <a:buFont typeface="Wingdings" pitchFamily="2" charset="2"/>
              <a:buNone/>
            </a:pPr>
            <a:r>
              <a:rPr lang="en-GB" dirty="0">
                <a:effectLst/>
                <a:latin typeface="Garamond" pitchFamily="18" charset="0"/>
              </a:rPr>
              <a:t>H</a:t>
            </a:r>
            <a:r>
              <a:rPr lang="en-GB" sz="2400" dirty="0">
                <a:effectLst/>
                <a:latin typeface="Garamond" pitchFamily="18" charset="0"/>
              </a:rPr>
              <a:t>e wrote [an essay], early in 1900, reviewing Ibsen's new play </a:t>
            </a:r>
            <a:r>
              <a:rPr lang="en-GB" sz="2400" i="1" dirty="0">
                <a:effectLst/>
                <a:latin typeface="Garamond" pitchFamily="18" charset="0"/>
              </a:rPr>
              <a:t>When We Dead Awaken</a:t>
            </a:r>
            <a:r>
              <a:rPr lang="en-GB" sz="2400" dirty="0">
                <a:effectLst/>
                <a:latin typeface="Garamond" pitchFamily="18" charset="0"/>
              </a:rPr>
              <a:t>, which he read in a college classroom on January 20th; </a:t>
            </a:r>
            <a:r>
              <a:rPr lang="en-GB" sz="2400" dirty="0">
                <a:solidFill>
                  <a:srgbClr val="FFFF00"/>
                </a:solidFill>
                <a:effectLst/>
                <a:latin typeface="Garamond" pitchFamily="18" charset="0"/>
              </a:rPr>
              <a:t>one might say that twentieth-century fiction begins in this first month of the new century</a:t>
            </a:r>
          </a:p>
          <a:p>
            <a:pPr algn="l">
              <a:lnSpc>
                <a:spcPct val="80000"/>
              </a:lnSpc>
              <a:buFont typeface="Wingdings" pitchFamily="2" charset="2"/>
              <a:buNone/>
            </a:pPr>
            <a:endParaRPr lang="en-GB" sz="1200" dirty="0">
              <a:effectLst/>
              <a:latin typeface="Garamond" pitchFamily="18" charset="0"/>
            </a:endParaRPr>
          </a:p>
          <a:p>
            <a:pPr>
              <a:lnSpc>
                <a:spcPct val="80000"/>
              </a:lnSpc>
              <a:buNone/>
            </a:pPr>
            <a:r>
              <a:rPr lang="en-GB" sz="2400" dirty="0">
                <a:effectLst/>
                <a:latin typeface="Garamond" pitchFamily="18" charset="0"/>
              </a:rPr>
              <a:t>		Wallace Gray, </a:t>
            </a:r>
            <a:r>
              <a:rPr lang="en-GB" sz="2000" dirty="0">
                <a:effectLst/>
                <a:latin typeface="Garamond" pitchFamily="18" charset="0"/>
              </a:rPr>
              <a:t>‘James Joyce's </a:t>
            </a:r>
            <a:r>
              <a:rPr lang="en-GB" sz="2000" i="1" dirty="0">
                <a:effectLst/>
                <a:latin typeface="Garamond" pitchFamily="18" charset="0"/>
              </a:rPr>
              <a:t>Dubliners</a:t>
            </a:r>
            <a:r>
              <a:rPr lang="en-GB" sz="2000" dirty="0">
                <a:effectLst/>
                <a:latin typeface="Garamond" pitchFamily="18" charset="0"/>
              </a:rPr>
              <a:t>: An Introduction’</a:t>
            </a:r>
            <a:endParaRPr lang="en-GB" sz="2400" dirty="0">
              <a:effectLst/>
              <a:latin typeface="Garamond" pitchFamily="18" charset="0"/>
            </a:endParaRPr>
          </a:p>
        </p:txBody>
      </p:sp>
      <p:sp>
        <p:nvSpPr>
          <p:cNvPr id="3" name="Rectangle 2"/>
          <p:cNvSpPr/>
          <p:nvPr/>
        </p:nvSpPr>
        <p:spPr>
          <a:xfrm>
            <a:off x="1403648" y="260648"/>
            <a:ext cx="6524800" cy="584775"/>
          </a:xfrm>
          <a:prstGeom prst="rect">
            <a:avLst/>
          </a:prstGeom>
        </p:spPr>
        <p:txBody>
          <a:bodyPr wrap="none">
            <a:spAutoFit/>
          </a:bodyPr>
          <a:lstStyle/>
          <a:p>
            <a:r>
              <a:rPr lang="en-GB" sz="3200" dirty="0">
                <a:solidFill>
                  <a:srgbClr val="FFFF00"/>
                </a:solidFill>
                <a:effectLst/>
                <a:latin typeface="Felix Titling" pitchFamily="82" charset="0"/>
              </a:rPr>
              <a:t>Discovery of the Europeans</a:t>
            </a:r>
            <a:endParaRPr lang="en-GB"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a:spLocks noGrp="1" noRot="1" noChangeArrowheads="1"/>
          </p:cNvSpPr>
          <p:nvPr>
            <p:ph type="ctrTitle"/>
          </p:nvPr>
        </p:nvSpPr>
        <p:spPr>
          <a:xfrm>
            <a:off x="683568" y="332656"/>
            <a:ext cx="8013576" cy="792088"/>
          </a:xfrm>
          <a:noFill/>
        </p:spPr>
        <p:txBody>
          <a:bodyPr>
            <a:normAutofit/>
          </a:bodyPr>
          <a:lstStyle/>
          <a:p>
            <a:pPr algn="l"/>
            <a:r>
              <a:rPr lang="en-GB" sz="2800" b="0" dirty="0">
                <a:ln w="5000" cmpd="sng">
                  <a:solidFill>
                    <a:srgbClr val="FFFF00"/>
                  </a:solidFill>
                  <a:prstDash val="solid"/>
                </a:ln>
                <a:solidFill>
                  <a:srgbClr val="FFFF00"/>
                </a:solidFill>
                <a:effectLst/>
                <a:latin typeface="Felix Titling" pitchFamily="82" charset="0"/>
              </a:rPr>
              <a:t>The  European  lesson</a:t>
            </a:r>
          </a:p>
        </p:txBody>
      </p:sp>
      <p:sp>
        <p:nvSpPr>
          <p:cNvPr id="5123" name="Rectangle 3"/>
          <p:cNvSpPr>
            <a:spLocks noGrp="1" noChangeArrowheads="1"/>
          </p:cNvSpPr>
          <p:nvPr>
            <p:ph type="subTitle" idx="1"/>
          </p:nvPr>
        </p:nvSpPr>
        <p:spPr>
          <a:xfrm>
            <a:off x="479221" y="1628800"/>
            <a:ext cx="8229600" cy="4392488"/>
          </a:xfrm>
          <a:noFill/>
        </p:spPr>
        <p:txBody>
          <a:bodyPr>
            <a:normAutofit/>
          </a:bodyPr>
          <a:lstStyle/>
          <a:p>
            <a:pPr algn="l">
              <a:buNone/>
            </a:pPr>
            <a:r>
              <a:rPr lang="en-GB" sz="2400" dirty="0">
                <a:effectLst/>
                <a:latin typeface="Garamond" pitchFamily="18" charset="0"/>
              </a:rPr>
              <a:t>‘I think that out of the dreary sameness of existence, a measure of dramatic life may be drawn. Even the most commonplace, the deadest among the living, may play a part in a great drama. </a:t>
            </a:r>
            <a:r>
              <a:rPr lang="en-GB" sz="2400" dirty="0">
                <a:solidFill>
                  <a:srgbClr val="FFFF00"/>
                </a:solidFill>
                <a:effectLst/>
                <a:latin typeface="Garamond" pitchFamily="18" charset="0"/>
              </a:rPr>
              <a:t>It is sinful foolishness to sigh back for the good old times, to feed the hunger of us with the cold stones they afford. Life we must accept as we see it before out eyes, men and women as we meet them in the real world, not as we apprehend them in the world of </a:t>
            </a:r>
            <a:r>
              <a:rPr lang="en-GB" sz="2400" dirty="0" err="1">
                <a:solidFill>
                  <a:srgbClr val="FFFF00"/>
                </a:solidFill>
                <a:effectLst/>
                <a:latin typeface="Garamond" pitchFamily="18" charset="0"/>
              </a:rPr>
              <a:t>faery</a:t>
            </a:r>
            <a:r>
              <a:rPr lang="en-GB" sz="2400" dirty="0">
                <a:solidFill>
                  <a:srgbClr val="FFFF00"/>
                </a:solidFill>
                <a:effectLst/>
                <a:latin typeface="Garamond" pitchFamily="18" charset="0"/>
              </a:rPr>
              <a:t>. </a:t>
            </a:r>
            <a:r>
              <a:rPr lang="en-GB" sz="2400" dirty="0">
                <a:effectLst/>
                <a:latin typeface="Garamond" pitchFamily="18" charset="0"/>
              </a:rPr>
              <a:t>The great human comedy in which each has share, gives limitless scope to the true artist, today as yesterday and as in years gone.’</a:t>
            </a:r>
          </a:p>
          <a:p>
            <a:pPr>
              <a:lnSpc>
                <a:spcPct val="80000"/>
              </a:lnSpc>
              <a:buNone/>
            </a:pPr>
            <a:r>
              <a:rPr lang="en-GB" sz="2000" dirty="0">
                <a:effectLst/>
                <a:latin typeface="Garamond" pitchFamily="18" charset="0"/>
              </a:rPr>
              <a:t>	</a:t>
            </a:r>
          </a:p>
          <a:p>
            <a:pPr>
              <a:lnSpc>
                <a:spcPct val="80000"/>
              </a:lnSpc>
              <a:buNone/>
            </a:pPr>
            <a:r>
              <a:rPr lang="en-GB" dirty="0">
                <a:effectLst/>
                <a:latin typeface="Garamond" pitchFamily="18" charset="0"/>
              </a:rPr>
              <a:t>Joyce reviewing Ibsen's new play </a:t>
            </a:r>
            <a:r>
              <a:rPr lang="en-GB" i="1" dirty="0">
                <a:effectLst/>
                <a:latin typeface="Garamond" pitchFamily="18" charset="0"/>
              </a:rPr>
              <a:t>When We Dead Awaken</a:t>
            </a:r>
            <a:r>
              <a:rPr lang="en-GB" dirty="0">
                <a:effectLst/>
                <a:latin typeface="Garamond" pitchFamily="18" charset="0"/>
              </a:rPr>
              <a:t>, in January 1900; </a:t>
            </a:r>
          </a:p>
          <a:p>
            <a:pPr>
              <a:lnSpc>
                <a:spcPct val="80000"/>
              </a:lnSpc>
              <a:buNone/>
            </a:pPr>
            <a:r>
              <a:rPr lang="en-GB" dirty="0">
                <a:effectLst/>
                <a:latin typeface="Garamond" pitchFamily="18" charset="0"/>
              </a:rPr>
              <a:t>	</a:t>
            </a:r>
            <a:r>
              <a:rPr lang="en-GB" dirty="0" err="1">
                <a:effectLst/>
                <a:latin typeface="Garamond" pitchFamily="18" charset="0"/>
              </a:rPr>
              <a:t>qtd</a:t>
            </a:r>
            <a:r>
              <a:rPr lang="en-GB" dirty="0">
                <a:effectLst/>
                <a:latin typeface="Garamond" pitchFamily="18" charset="0"/>
              </a:rPr>
              <a:t> Wallace Gray, ‘James Joyce's </a:t>
            </a:r>
            <a:r>
              <a:rPr lang="en-GB" i="1" dirty="0">
                <a:effectLst/>
                <a:latin typeface="Garamond" pitchFamily="18" charset="0"/>
              </a:rPr>
              <a:t>Dubliners</a:t>
            </a:r>
            <a:r>
              <a:rPr lang="en-GB" dirty="0">
                <a:effectLst/>
                <a:latin typeface="Garamond" pitchFamily="18" charset="0"/>
              </a:rPr>
              <a:t>: An Introduction</a:t>
            </a:r>
            <a:endParaRPr lang="en-US" sz="2400" dirty="0">
              <a:effectLst/>
              <a:latin typeface="Garamond"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a:spLocks noGrp="1" noRot="1" noChangeArrowheads="1"/>
          </p:cNvSpPr>
          <p:nvPr>
            <p:ph type="ctrTitle"/>
          </p:nvPr>
        </p:nvSpPr>
        <p:spPr>
          <a:xfrm>
            <a:off x="467544" y="332656"/>
            <a:ext cx="8229600" cy="706437"/>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JOYCE &amp; MODERNISM</a:t>
            </a:r>
          </a:p>
        </p:txBody>
      </p:sp>
      <p:sp>
        <p:nvSpPr>
          <p:cNvPr id="5123" name="Rectangle 3"/>
          <p:cNvSpPr>
            <a:spLocks noGrp="1" noChangeArrowheads="1"/>
          </p:cNvSpPr>
          <p:nvPr>
            <p:ph type="subTitle" idx="1"/>
          </p:nvPr>
        </p:nvSpPr>
        <p:spPr>
          <a:xfrm>
            <a:off x="590550" y="1196753"/>
            <a:ext cx="8229600" cy="5040560"/>
          </a:xfrm>
          <a:noFill/>
        </p:spPr>
        <p:txBody>
          <a:bodyPr/>
          <a:lstStyle/>
          <a:p>
            <a:pPr algn="l">
              <a:lnSpc>
                <a:spcPct val="90000"/>
              </a:lnSpc>
              <a:buFont typeface="Wingdings" pitchFamily="2" charset="2"/>
              <a:buNone/>
            </a:pPr>
            <a:r>
              <a:rPr lang="en-US" sz="2400" dirty="0">
                <a:effectLst/>
                <a:latin typeface="Garamond" pitchFamily="18" charset="0"/>
              </a:rPr>
              <a:t>The modern novel ... becomes the novel of </a:t>
            </a:r>
            <a:r>
              <a:rPr lang="en-US" sz="2400" dirty="0">
                <a:solidFill>
                  <a:srgbClr val="FFFF00"/>
                </a:solidFill>
                <a:effectLst/>
                <a:latin typeface="Garamond" pitchFamily="18" charset="0"/>
              </a:rPr>
              <a:t>fine consciousness</a:t>
            </a:r>
            <a:r>
              <a:rPr lang="en-US" sz="2400" dirty="0">
                <a:effectLst/>
                <a:latin typeface="Garamond" pitchFamily="18" charset="0"/>
              </a:rPr>
              <a:t>; it escapes the conventions of fact-giving and story-telling;  it </a:t>
            </a:r>
            <a:r>
              <a:rPr lang="en-US" sz="2400" dirty="0" err="1">
                <a:effectLst/>
                <a:latin typeface="Garamond" pitchFamily="18" charset="0"/>
              </a:rPr>
              <a:t>desubstantiates</a:t>
            </a:r>
            <a:r>
              <a:rPr lang="en-US" sz="2400" dirty="0">
                <a:effectLst/>
                <a:latin typeface="Garamond" pitchFamily="18" charset="0"/>
              </a:rPr>
              <a:t> the material world and puts it in its place; </a:t>
            </a:r>
            <a:r>
              <a:rPr lang="en-US" sz="2400" dirty="0">
                <a:solidFill>
                  <a:srgbClr val="FFFF00"/>
                </a:solidFill>
                <a:effectLst/>
                <a:latin typeface="Garamond" pitchFamily="18" charset="0"/>
              </a:rPr>
              <a:t>it transcends the vulgar limitations and simplicities of realism, so as to serve a </a:t>
            </a:r>
            <a:r>
              <a:rPr lang="en-US" sz="2400" b="1" dirty="0">
                <a:solidFill>
                  <a:srgbClr val="FFFF00"/>
                </a:solidFill>
                <a:effectLst/>
                <a:latin typeface="Garamond" pitchFamily="18" charset="0"/>
              </a:rPr>
              <a:t>higher realism</a:t>
            </a:r>
            <a:r>
              <a:rPr lang="en-US" sz="2400" dirty="0">
                <a:solidFill>
                  <a:srgbClr val="FFFF00"/>
                </a:solidFill>
                <a:effectLst/>
                <a:latin typeface="Garamond" pitchFamily="18" charset="0"/>
              </a:rPr>
              <a:t>. </a:t>
            </a:r>
            <a:r>
              <a:rPr lang="en-US" sz="2400" dirty="0">
                <a:effectLst/>
                <a:latin typeface="Garamond" pitchFamily="18" charset="0"/>
              </a:rPr>
              <a:t>The modern novel is the freer novel, and its freedom is the freedom not only to be more poetic, but also truer to the feel of life. </a:t>
            </a:r>
            <a:endParaRPr lang="en-US" sz="2600" dirty="0">
              <a:effectLst/>
              <a:latin typeface="Garamond" pitchFamily="18" charset="0"/>
            </a:endParaRPr>
          </a:p>
          <a:p>
            <a:pPr algn="l">
              <a:lnSpc>
                <a:spcPct val="90000"/>
              </a:lnSpc>
              <a:buFont typeface="Wingdings" pitchFamily="2" charset="2"/>
              <a:buNone/>
            </a:pPr>
            <a:r>
              <a:rPr lang="en-US" sz="2400" dirty="0">
                <a:effectLst/>
                <a:latin typeface="Garamond" pitchFamily="18" charset="0"/>
              </a:rPr>
              <a:t>				</a:t>
            </a:r>
            <a:r>
              <a:rPr lang="en-US" sz="2200" dirty="0">
                <a:effectLst/>
                <a:latin typeface="Garamond" pitchFamily="18" charset="0"/>
              </a:rPr>
              <a:t>(John Fletcher </a:t>
            </a:r>
            <a:r>
              <a:rPr lang="en-US" sz="2200" i="1" dirty="0">
                <a:effectLst/>
                <a:latin typeface="Garamond" pitchFamily="18" charset="0"/>
              </a:rPr>
              <a:t>&amp;</a:t>
            </a:r>
            <a:r>
              <a:rPr lang="en-US" sz="2200" dirty="0">
                <a:effectLst/>
                <a:latin typeface="Garamond" pitchFamily="18" charset="0"/>
              </a:rPr>
              <a:t> Malcolm Bradbury)</a:t>
            </a:r>
          </a:p>
          <a:p>
            <a:pPr algn="l">
              <a:lnSpc>
                <a:spcPct val="90000"/>
              </a:lnSpc>
              <a:buFont typeface="Wingdings" pitchFamily="2" charset="2"/>
              <a:buNone/>
            </a:pPr>
            <a:endParaRPr lang="en-US" sz="2400" dirty="0">
              <a:effectLst/>
              <a:latin typeface="Garamond" pitchFamily="18" charset="0"/>
            </a:endParaRPr>
          </a:p>
          <a:p>
            <a:pPr algn="l">
              <a:lnSpc>
                <a:spcPct val="90000"/>
              </a:lnSpc>
              <a:buFont typeface="Wingdings" pitchFamily="2" charset="2"/>
              <a:buNone/>
            </a:pPr>
            <a:r>
              <a:rPr lang="en-US" sz="2400" dirty="0">
                <a:effectLst/>
                <a:latin typeface="Garamond" pitchFamily="18" charset="0"/>
              </a:rPr>
              <a:t>When the soul of man is born in this country there are nets flung at it to hold it back from flight. You talk to me </a:t>
            </a:r>
            <a:r>
              <a:rPr lang="en-US" sz="2400" dirty="0">
                <a:solidFill>
                  <a:srgbClr val="FFFF00"/>
                </a:solidFill>
                <a:effectLst/>
                <a:latin typeface="Garamond" pitchFamily="18" charset="0"/>
              </a:rPr>
              <a:t>of nationality, language, religion.</a:t>
            </a:r>
            <a:r>
              <a:rPr lang="en-US" sz="2400" dirty="0">
                <a:effectLst/>
                <a:latin typeface="Garamond" pitchFamily="18" charset="0"/>
              </a:rPr>
              <a:t> I shall try to fly by those nets”  </a:t>
            </a:r>
          </a:p>
          <a:p>
            <a:pPr algn="l">
              <a:lnSpc>
                <a:spcPct val="90000"/>
              </a:lnSpc>
              <a:buFont typeface="Wingdings" pitchFamily="2" charset="2"/>
              <a:buNone/>
            </a:pPr>
            <a:r>
              <a:rPr lang="en-US" sz="2400" dirty="0">
                <a:effectLst/>
                <a:latin typeface="Garamond" pitchFamily="18" charset="0"/>
              </a:rPr>
              <a:t>				(</a:t>
            </a:r>
            <a:r>
              <a:rPr lang="en-US" sz="2400" i="1" dirty="0">
                <a:effectLst/>
                <a:latin typeface="Garamond" pitchFamily="18" charset="0"/>
              </a:rPr>
              <a:t>Portrait of the Artist as a Young Man</a:t>
            </a:r>
            <a:r>
              <a:rPr lang="en-US" sz="2400" dirty="0">
                <a:effectLst/>
                <a:latin typeface="Garamond" pitchFamily="18" charset="0"/>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a:spLocks noGrp="1" noRot="1" noChangeArrowheads="1"/>
          </p:cNvSpPr>
          <p:nvPr>
            <p:ph type="ctrTitle"/>
          </p:nvPr>
        </p:nvSpPr>
        <p:spPr>
          <a:xfrm>
            <a:off x="395536" y="58391"/>
            <a:ext cx="8229600" cy="922337"/>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FORM </a:t>
            </a:r>
            <a:r>
              <a:rPr lang="en-GB" sz="3200" b="0" i="1" dirty="0">
                <a:ln w="5000" cmpd="sng">
                  <a:solidFill>
                    <a:srgbClr val="FFFF00"/>
                  </a:solidFill>
                  <a:prstDash val="solid"/>
                </a:ln>
                <a:solidFill>
                  <a:srgbClr val="FFFF00"/>
                </a:solidFill>
                <a:effectLst/>
                <a:latin typeface="Felix Titling" pitchFamily="82" charset="0"/>
              </a:rPr>
              <a:t>&amp;</a:t>
            </a:r>
            <a:r>
              <a:rPr lang="en-GB" sz="3200" b="0" dirty="0">
                <a:ln w="5000" cmpd="sng">
                  <a:solidFill>
                    <a:srgbClr val="FFFF00"/>
                  </a:solidFill>
                  <a:prstDash val="solid"/>
                </a:ln>
                <a:solidFill>
                  <a:srgbClr val="FFFF00"/>
                </a:solidFill>
                <a:effectLst/>
                <a:latin typeface="Felix Titling" pitchFamily="82" charset="0"/>
              </a:rPr>
              <a:t> MEANING</a:t>
            </a:r>
            <a:r>
              <a:rPr lang="en-GB" sz="3200" dirty="0">
                <a:ln w="5000" cmpd="sng">
                  <a:solidFill>
                    <a:srgbClr val="FFFF00"/>
                  </a:solidFill>
                  <a:prstDash val="solid"/>
                </a:ln>
                <a:solidFill>
                  <a:srgbClr val="FFFF00"/>
                </a:solidFill>
                <a:effectLst/>
                <a:latin typeface="Felix Titling" pitchFamily="82" charset="0"/>
              </a:rPr>
              <a:t> </a:t>
            </a:r>
          </a:p>
        </p:txBody>
      </p:sp>
      <p:sp>
        <p:nvSpPr>
          <p:cNvPr id="6147" name="Rectangle 3"/>
          <p:cNvSpPr>
            <a:spLocks noGrp="1" noChangeArrowheads="1"/>
          </p:cNvSpPr>
          <p:nvPr>
            <p:ph type="subTitle" idx="1"/>
          </p:nvPr>
        </p:nvSpPr>
        <p:spPr>
          <a:xfrm>
            <a:off x="287524" y="764704"/>
            <a:ext cx="8568952" cy="5904655"/>
          </a:xfrm>
          <a:noFill/>
        </p:spPr>
        <p:txBody>
          <a:bodyPr>
            <a:noAutofit/>
          </a:bodyPr>
          <a:lstStyle/>
          <a:p>
            <a:pPr algn="l">
              <a:lnSpc>
                <a:spcPct val="110000"/>
              </a:lnSpc>
              <a:buNone/>
            </a:pPr>
            <a:r>
              <a:rPr lang="en-GB" sz="2400" dirty="0">
                <a:effectLst/>
                <a:latin typeface="Garamond" pitchFamily="18" charset="0"/>
              </a:rPr>
              <a:t>The dominant form of the Realist Novel, </a:t>
            </a:r>
            <a:r>
              <a:rPr lang="en-GB" sz="2400" dirty="0">
                <a:solidFill>
                  <a:srgbClr val="FFFF00"/>
                </a:solidFill>
                <a:effectLst/>
                <a:latin typeface="Garamond" pitchFamily="18" charset="0"/>
              </a:rPr>
              <a:t>the </a:t>
            </a:r>
            <a:r>
              <a:rPr lang="en-GB" sz="2400" i="1" dirty="0">
                <a:solidFill>
                  <a:srgbClr val="FFFF00"/>
                </a:solidFill>
                <a:effectLst/>
                <a:latin typeface="Garamond" pitchFamily="18" charset="0"/>
              </a:rPr>
              <a:t>Bildungsroman,</a:t>
            </a:r>
            <a:r>
              <a:rPr lang="en-GB" sz="2400" dirty="0">
                <a:solidFill>
                  <a:srgbClr val="FFFF00"/>
                </a:solidFill>
                <a:effectLst/>
                <a:latin typeface="Garamond" pitchFamily="18" charset="0"/>
              </a:rPr>
              <a:t> is a narrative of individual development </a:t>
            </a:r>
            <a:r>
              <a:rPr lang="en-GB" sz="2400" dirty="0">
                <a:effectLst/>
                <a:latin typeface="Garamond" pitchFamily="18" charset="0"/>
              </a:rPr>
              <a:t>marking moves from, variously, the child to the adult, from infant impotence to adult potency, from the unmarried to the married states and hence from family dependency to family responsibility. It also marks the movement from the private sphere of the family to the public sphere of work. </a:t>
            </a:r>
            <a:r>
              <a:rPr lang="en-GB" sz="2400" dirty="0">
                <a:solidFill>
                  <a:srgbClr val="FFFF00"/>
                </a:solidFill>
                <a:effectLst/>
                <a:latin typeface="Garamond" pitchFamily="18" charset="0"/>
              </a:rPr>
              <a:t>All of these shifts focus on the </a:t>
            </a:r>
            <a:r>
              <a:rPr lang="en-GB" sz="2400" u="sng" dirty="0">
                <a:solidFill>
                  <a:srgbClr val="FFFF00"/>
                </a:solidFill>
                <a:effectLst/>
                <a:latin typeface="Garamond" pitchFamily="18" charset="0"/>
              </a:rPr>
              <a:t>bourgeois individual </a:t>
            </a:r>
            <a:r>
              <a:rPr lang="en-GB" sz="2400" dirty="0">
                <a:solidFill>
                  <a:srgbClr val="FFFF00"/>
                </a:solidFill>
                <a:effectLst/>
                <a:latin typeface="Garamond" pitchFamily="18" charset="0"/>
              </a:rPr>
              <a:t>and the family and work based structures that hold ‘him’ in place</a:t>
            </a:r>
            <a:r>
              <a:rPr lang="en-GB" sz="2400" dirty="0">
                <a:effectLst/>
                <a:latin typeface="Garamond" pitchFamily="18" charset="0"/>
              </a:rPr>
              <a:t>. </a:t>
            </a:r>
          </a:p>
          <a:p>
            <a:pPr algn="l">
              <a:lnSpc>
                <a:spcPct val="110000"/>
              </a:lnSpc>
              <a:buFont typeface="Wingdings" pitchFamily="2" charset="2"/>
              <a:buNone/>
            </a:pPr>
            <a:endParaRPr lang="en-GB" sz="800" dirty="0">
              <a:effectLst/>
              <a:latin typeface="Garamond" pitchFamily="18" charset="0"/>
            </a:endParaRPr>
          </a:p>
          <a:p>
            <a:pPr algn="l">
              <a:lnSpc>
                <a:spcPct val="110000"/>
              </a:lnSpc>
              <a:buNone/>
            </a:pPr>
            <a:r>
              <a:rPr lang="en-GB" sz="2400" i="1" dirty="0">
                <a:effectLst/>
                <a:latin typeface="Garamond" pitchFamily="18" charset="0"/>
              </a:rPr>
              <a:t>Dubliners</a:t>
            </a:r>
            <a:r>
              <a:rPr lang="en-GB" sz="2400" dirty="0">
                <a:effectLst/>
                <a:latin typeface="Garamond" pitchFamily="18" charset="0"/>
              </a:rPr>
              <a:t>? </a:t>
            </a:r>
            <a:r>
              <a:rPr lang="en-GB" sz="2400" dirty="0">
                <a:solidFill>
                  <a:srgbClr val="FFFF00"/>
                </a:solidFill>
                <a:effectLst/>
                <a:latin typeface="Garamond" pitchFamily="18" charset="0"/>
              </a:rPr>
              <a:t>This is a narrative of a </a:t>
            </a:r>
            <a:r>
              <a:rPr lang="en-GB" sz="2400" i="1" dirty="0">
                <a:solidFill>
                  <a:srgbClr val="FFFF00"/>
                </a:solidFill>
                <a:effectLst/>
                <a:latin typeface="Garamond" pitchFamily="18" charset="0"/>
              </a:rPr>
              <a:t>city’s</a:t>
            </a:r>
            <a:r>
              <a:rPr lang="en-GB" sz="2400" dirty="0">
                <a:solidFill>
                  <a:srgbClr val="FFFF00"/>
                </a:solidFill>
                <a:effectLst/>
                <a:latin typeface="Garamond" pitchFamily="18" charset="0"/>
              </a:rPr>
              <a:t> development through fragments of the lives of some of its inhabitants who are all growing up under its paralysing influence </a:t>
            </a:r>
            <a:r>
              <a:rPr lang="en-GB" sz="2400" dirty="0">
                <a:effectLst/>
                <a:latin typeface="Garamond" pitchFamily="18" charset="0"/>
              </a:rPr>
              <a:t>(so </a:t>
            </a:r>
            <a:r>
              <a:rPr lang="en-GB" sz="2400" i="1" dirty="0">
                <a:effectLst/>
                <a:latin typeface="Garamond" pitchFamily="18" charset="0"/>
              </a:rPr>
              <a:t>not</a:t>
            </a:r>
            <a:r>
              <a:rPr lang="en-GB" sz="2400" dirty="0">
                <a:effectLst/>
                <a:latin typeface="Garamond" pitchFamily="18" charset="0"/>
              </a:rPr>
              <a:t> the individual development of autonomous units). These individual stories move from youth to maturity, from private to public worlds - but these movements do not give them access to any kind of authority or power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Rot="1" noChangeArrowheads="1"/>
          </p:cNvSpPr>
          <p:nvPr>
            <p:ph type="ctrTitle"/>
          </p:nvPr>
        </p:nvSpPr>
        <p:spPr>
          <a:xfrm>
            <a:off x="395536" y="188640"/>
            <a:ext cx="8229600" cy="922114"/>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SYMBOLIC ORGANISATION </a:t>
            </a:r>
          </a:p>
        </p:txBody>
      </p:sp>
      <p:sp>
        <p:nvSpPr>
          <p:cNvPr id="7171" name="Rectangle 3"/>
          <p:cNvSpPr>
            <a:spLocks noGrp="1" noChangeArrowheads="1"/>
          </p:cNvSpPr>
          <p:nvPr>
            <p:ph type="subTitle" idx="1"/>
          </p:nvPr>
        </p:nvSpPr>
        <p:spPr>
          <a:xfrm>
            <a:off x="662880" y="1110754"/>
            <a:ext cx="7962256" cy="4896544"/>
          </a:xfrm>
          <a:noFill/>
        </p:spPr>
        <p:txBody>
          <a:bodyPr>
            <a:normAutofit lnSpcReduction="10000"/>
          </a:bodyPr>
          <a:lstStyle/>
          <a:p>
            <a:pPr algn="l">
              <a:buFont typeface="Wingdings" pitchFamily="2" charset="2"/>
              <a:buNone/>
            </a:pPr>
            <a:r>
              <a:rPr lang="en-GB" i="1" dirty="0">
                <a:effectLst/>
                <a:latin typeface="Garamond" pitchFamily="18" charset="0"/>
              </a:rPr>
              <a:t>  </a:t>
            </a:r>
            <a:r>
              <a:rPr lang="en-GB" sz="2400" i="1" dirty="0">
                <a:effectLst/>
                <a:latin typeface="Garamond" pitchFamily="18" charset="0"/>
              </a:rPr>
              <a:t>Joyce was specific about the sequence of stories:</a:t>
            </a:r>
            <a:endParaRPr lang="en-GB" sz="2500" i="1" dirty="0">
              <a:effectLst/>
              <a:latin typeface="Garamond" pitchFamily="18" charset="0"/>
            </a:endParaRPr>
          </a:p>
          <a:p>
            <a:pPr algn="l">
              <a:buFont typeface="Wingdings" pitchFamily="2" charset="2"/>
              <a:buNone/>
            </a:pPr>
            <a:endParaRPr lang="en-GB" sz="900" dirty="0">
              <a:effectLst/>
              <a:latin typeface="Garamond" pitchFamily="18" charset="0"/>
            </a:endParaRPr>
          </a:p>
          <a:p>
            <a:pPr algn="l">
              <a:buFont typeface="Wingdings" pitchFamily="2" charset="2"/>
              <a:buNone/>
            </a:pPr>
            <a:r>
              <a:rPr lang="en-GB" sz="2400" dirty="0">
                <a:effectLst/>
                <a:latin typeface="Garamond" pitchFamily="18" charset="0"/>
              </a:rPr>
              <a:t>The order of the stories is as follows. ‘The Sisters’, ‘An Encounter’  and another story [‘</a:t>
            </a:r>
            <a:r>
              <a:rPr lang="en-GB" sz="2400" dirty="0" err="1">
                <a:effectLst/>
                <a:latin typeface="Garamond" pitchFamily="18" charset="0"/>
              </a:rPr>
              <a:t>Araby</a:t>
            </a:r>
            <a:r>
              <a:rPr lang="en-GB" sz="2400" dirty="0">
                <a:effectLst/>
                <a:latin typeface="Garamond" pitchFamily="18" charset="0"/>
              </a:rPr>
              <a:t>’] which are stories of my </a:t>
            </a:r>
            <a:r>
              <a:rPr lang="en-GB" sz="2400" dirty="0">
                <a:solidFill>
                  <a:srgbClr val="FFFF00"/>
                </a:solidFill>
                <a:effectLst/>
                <a:latin typeface="Garamond" pitchFamily="18" charset="0"/>
              </a:rPr>
              <a:t>childhood</a:t>
            </a:r>
            <a:r>
              <a:rPr lang="en-GB" sz="2400" dirty="0">
                <a:effectLst/>
                <a:latin typeface="Garamond" pitchFamily="18" charset="0"/>
              </a:rPr>
              <a:t>: ‘The Boarding-House’, ‘After the Race’ and ‘</a:t>
            </a:r>
            <a:r>
              <a:rPr lang="en-GB" sz="2400" dirty="0" err="1">
                <a:effectLst/>
                <a:latin typeface="Garamond" pitchFamily="18" charset="0"/>
              </a:rPr>
              <a:t>Eveline</a:t>
            </a:r>
            <a:r>
              <a:rPr lang="en-GB" sz="2400" dirty="0">
                <a:effectLst/>
                <a:latin typeface="Garamond" pitchFamily="18" charset="0"/>
              </a:rPr>
              <a:t>,’ which are stories of </a:t>
            </a:r>
            <a:r>
              <a:rPr lang="en-GB" sz="2400" dirty="0">
                <a:solidFill>
                  <a:srgbClr val="FFFF00"/>
                </a:solidFill>
                <a:effectLst/>
                <a:latin typeface="Garamond" pitchFamily="18" charset="0"/>
              </a:rPr>
              <a:t>adolescence</a:t>
            </a:r>
            <a:r>
              <a:rPr lang="en-GB" sz="2400" dirty="0">
                <a:effectLst/>
                <a:latin typeface="Garamond" pitchFamily="18" charset="0"/>
              </a:rPr>
              <a:t>: ‘The Clay’, ‘Counterparts’, and ‘A Painful Case’ which are stories of </a:t>
            </a:r>
            <a:r>
              <a:rPr lang="en-GB" sz="2400" dirty="0">
                <a:solidFill>
                  <a:srgbClr val="FFFF00"/>
                </a:solidFill>
                <a:effectLst/>
                <a:latin typeface="Garamond" pitchFamily="18" charset="0"/>
              </a:rPr>
              <a:t>mature life</a:t>
            </a:r>
            <a:r>
              <a:rPr lang="en-GB" sz="2400" dirty="0">
                <a:effectLst/>
                <a:latin typeface="Garamond" pitchFamily="18" charset="0"/>
              </a:rPr>
              <a:t>: ‘Ivy Day in the Committee Room’, ‘A Mother’ and the last story of the book [‘Grace’] which are stories of </a:t>
            </a:r>
            <a:r>
              <a:rPr lang="en-GB" sz="2400" dirty="0">
                <a:solidFill>
                  <a:srgbClr val="FFFF00"/>
                </a:solidFill>
                <a:effectLst/>
                <a:latin typeface="Garamond" pitchFamily="18" charset="0"/>
              </a:rPr>
              <a:t>public life </a:t>
            </a:r>
            <a:r>
              <a:rPr lang="en-GB" sz="2400" dirty="0">
                <a:effectLst/>
                <a:latin typeface="Garamond" pitchFamily="18" charset="0"/>
              </a:rPr>
              <a:t>in Dublin. When you remember that Dublin has been a capital for thousands of years, that it is the second city of the British Empire, that it is nearly three times as big as Venice it seems strange that no artist has given it to the world.							 				</a:t>
            </a:r>
            <a:r>
              <a:rPr lang="en-GB" sz="2400" i="1" dirty="0">
                <a:effectLst/>
                <a:latin typeface="Garamond" pitchFamily="18" charset="0"/>
              </a:rPr>
              <a:t>(</a:t>
            </a:r>
            <a:r>
              <a:rPr lang="en-GB" sz="2200" i="1" dirty="0">
                <a:effectLst/>
                <a:latin typeface="Garamond" pitchFamily="18" charset="0"/>
              </a:rPr>
              <a:t>Letter to Stanislaus Joyce )</a:t>
            </a:r>
          </a:p>
          <a:p>
            <a:pPr>
              <a:buFont typeface="Wingdings" pitchFamily="2" charset="2"/>
              <a:buNone/>
            </a:pPr>
            <a:r>
              <a:rPr lang="en-GB" sz="1400" dirty="0">
                <a:effectLst/>
                <a:latin typeface="Garamond" pitchFamily="18" charset="0"/>
              </a:rPr>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Grp="1" noRot="1" noChangeArrowheads="1"/>
          </p:cNvSpPr>
          <p:nvPr>
            <p:ph type="ctrTitle"/>
          </p:nvPr>
        </p:nvSpPr>
        <p:spPr>
          <a:xfrm>
            <a:off x="337966" y="5815"/>
            <a:ext cx="8542784" cy="561975"/>
          </a:xfrm>
          <a:noFill/>
        </p:spPr>
        <p:txBody>
          <a:bodyPr>
            <a:normAutofit fontScale="90000"/>
          </a:bodyPr>
          <a:lstStyle/>
          <a:p>
            <a:pPr algn="l"/>
            <a:r>
              <a:rPr lang="en-GB" sz="3600" b="0" dirty="0">
                <a:ln w="5000" cmpd="sng">
                  <a:solidFill>
                    <a:srgbClr val="FFFF00"/>
                  </a:solidFill>
                  <a:prstDash val="solid"/>
                </a:ln>
                <a:solidFill>
                  <a:srgbClr val="FFFF00"/>
                </a:solidFill>
                <a:effectLst/>
                <a:latin typeface="Felix Titling" pitchFamily="82" charset="0"/>
              </a:rPr>
              <a:t>INNOVATIONS</a:t>
            </a:r>
            <a:r>
              <a:rPr lang="en-GB" b="0" dirty="0">
                <a:ln w="5000" cmpd="sng">
                  <a:solidFill>
                    <a:srgbClr val="FFFF00"/>
                  </a:solidFill>
                  <a:prstDash val="solid"/>
                </a:ln>
                <a:solidFill>
                  <a:srgbClr val="FFFF00"/>
                </a:solidFill>
                <a:effectLst/>
                <a:latin typeface="Felix Titling" pitchFamily="82" charset="0"/>
              </a:rPr>
              <a:t>:</a:t>
            </a:r>
            <a:r>
              <a:rPr lang="en-GB" b="0" dirty="0">
                <a:ln w="5000" cmpd="sng">
                  <a:solidFill>
                    <a:srgbClr val="FFFF00"/>
                  </a:solidFill>
                  <a:prstDash val="solid"/>
                </a:ln>
                <a:effectLst/>
                <a:latin typeface="Felix Titling" pitchFamily="82" charset="0"/>
              </a:rPr>
              <a:t> </a:t>
            </a:r>
            <a:r>
              <a:rPr lang="en-GB" sz="3600" b="0" i="1" dirty="0">
                <a:ln w="5000" cmpd="sng">
                  <a:solidFill>
                    <a:srgbClr val="FFFF00"/>
                  </a:solidFill>
                  <a:prstDash val="solid"/>
                </a:ln>
                <a:solidFill>
                  <a:srgbClr val="FFFF00"/>
                </a:solidFill>
                <a:effectLst/>
                <a:latin typeface="Garamond" pitchFamily="18" charset="0"/>
              </a:rPr>
              <a:t>Free Indirect Style</a:t>
            </a:r>
            <a:r>
              <a:rPr lang="en-GB" sz="3100" b="0" dirty="0">
                <a:ln w="5000" cmpd="sng">
                  <a:solidFill>
                    <a:srgbClr val="FFFF00"/>
                  </a:solidFill>
                  <a:prstDash val="solid"/>
                </a:ln>
                <a:solidFill>
                  <a:srgbClr val="FFFF00"/>
                </a:solidFill>
                <a:effectLst/>
                <a:latin typeface="Garamond" pitchFamily="18" charset="0"/>
              </a:rPr>
              <a:t> </a:t>
            </a:r>
            <a:endParaRPr lang="en-GB" sz="3600" b="0" dirty="0">
              <a:ln w="5000" cmpd="sng">
                <a:solidFill>
                  <a:srgbClr val="FFFF00"/>
                </a:solidFill>
                <a:prstDash val="solid"/>
              </a:ln>
              <a:solidFill>
                <a:srgbClr val="FFFF00"/>
              </a:solidFill>
              <a:effectLst/>
              <a:latin typeface="Garamond" pitchFamily="18" charset="0"/>
            </a:endParaRPr>
          </a:p>
        </p:txBody>
      </p:sp>
      <p:sp>
        <p:nvSpPr>
          <p:cNvPr id="8195" name="Rectangle 3"/>
          <p:cNvSpPr>
            <a:spLocks noGrp="1" noChangeArrowheads="1"/>
          </p:cNvSpPr>
          <p:nvPr>
            <p:ph type="subTitle" idx="1"/>
          </p:nvPr>
        </p:nvSpPr>
        <p:spPr>
          <a:xfrm>
            <a:off x="479441" y="188640"/>
            <a:ext cx="8423342" cy="6480719"/>
          </a:xfrm>
          <a:noFill/>
        </p:spPr>
        <p:txBody>
          <a:bodyPr>
            <a:normAutofit fontScale="92500" lnSpcReduction="10000"/>
          </a:bodyPr>
          <a:lstStyle/>
          <a:p>
            <a:pPr lvl="1" algn="l">
              <a:buFont typeface="Wingdings" pitchFamily="2" charset="2"/>
              <a:buNone/>
            </a:pPr>
            <a:r>
              <a:rPr lang="en-US" sz="2200" dirty="0">
                <a:latin typeface="Garamond" panose="02020404030301010803" pitchFamily="18" charset="0"/>
              </a:rPr>
              <a:t>Lily, the caretaker’s daughter, was literally run off her feet. Hardly had she brought one gentleman into the little pantry behind the office on the ground floor and helped him off with his overcoat than the wheezy hall-door bell clanged again and she had to scamper along the bare hallway to let in another guest. It was well for her she had not to attend to the ladies also.   (‘The Dead’)</a:t>
            </a:r>
          </a:p>
          <a:p>
            <a:pPr algn="l">
              <a:buFont typeface="Wingdings" pitchFamily="2" charset="2"/>
              <a:buNone/>
            </a:pPr>
            <a:endParaRPr lang="en-GB" sz="900" dirty="0">
              <a:latin typeface="Garamond" panose="02020404030301010803" pitchFamily="18" charset="0"/>
            </a:endParaRPr>
          </a:p>
          <a:p>
            <a:pPr algn="l">
              <a:lnSpc>
                <a:spcPct val="110000"/>
              </a:lnSpc>
              <a:buFont typeface="Wingdings" pitchFamily="2" charset="2"/>
              <a:buNone/>
            </a:pPr>
            <a:r>
              <a:rPr lang="en-GB" sz="2400" dirty="0">
                <a:latin typeface="Garamond" panose="02020404030301010803" pitchFamily="18" charset="0"/>
              </a:rPr>
              <a:t>The expression "well for her" is the kind of language a Dubliner of her economic and social caste would use; here, it becomes part of the author's style. Indeed, we can see that the authorial voice of the nineteenth-century writer, which was that of the distinct character of the writer, has become multilingual rather than monolingual. This becomes evident at the opening of the second paragraph:</a:t>
            </a:r>
          </a:p>
          <a:p>
            <a:pPr lvl="1" algn="l">
              <a:lnSpc>
                <a:spcPct val="110000"/>
              </a:lnSpc>
            </a:pPr>
            <a:endParaRPr lang="en-GB" sz="900" dirty="0">
              <a:latin typeface="Garamond" panose="02020404030301010803" pitchFamily="18" charset="0"/>
            </a:endParaRPr>
          </a:p>
          <a:p>
            <a:pPr lvl="1" algn="l">
              <a:lnSpc>
                <a:spcPct val="110000"/>
              </a:lnSpc>
            </a:pPr>
            <a:r>
              <a:rPr lang="en-GB" sz="2200" dirty="0">
                <a:latin typeface="Garamond" panose="02020404030301010803" pitchFamily="18" charset="0"/>
              </a:rPr>
              <a:t>It was always a great affair, the Misses </a:t>
            </a:r>
            <a:r>
              <a:rPr lang="en-GB" sz="2200" dirty="0" err="1">
                <a:latin typeface="Garamond" panose="02020404030301010803" pitchFamily="18" charset="0"/>
              </a:rPr>
              <a:t>Morkan's</a:t>
            </a:r>
            <a:r>
              <a:rPr lang="en-GB" sz="2200" dirty="0">
                <a:latin typeface="Garamond" panose="02020404030301010803" pitchFamily="18" charset="0"/>
              </a:rPr>
              <a:t> annual dance. Everybody who knew them came to it, members of the family, old friends of the family, the members of Julia's choir, any of Kate's pupils that were grown up enough and even some of Mary Jane's pupils too. Never once had it fallen flat</a:t>
            </a:r>
            <a:r>
              <a:rPr lang="en-GB" dirty="0">
                <a:latin typeface="Garamond" panose="02020404030301010803" pitchFamily="18" charset="0"/>
              </a:rPr>
              <a:t>.</a:t>
            </a:r>
          </a:p>
          <a:p>
            <a:pPr lvl="1" algn="l">
              <a:lnSpc>
                <a:spcPct val="110000"/>
              </a:lnSpc>
            </a:pPr>
            <a:endParaRPr lang="en-GB" sz="900" dirty="0">
              <a:latin typeface="Garamond" panose="02020404030301010803" pitchFamily="18" charset="0"/>
            </a:endParaRPr>
          </a:p>
          <a:p>
            <a:pPr algn="l">
              <a:lnSpc>
                <a:spcPct val="120000"/>
              </a:lnSpc>
              <a:buFont typeface="Wingdings" pitchFamily="2" charset="2"/>
              <a:buNone/>
            </a:pPr>
            <a:r>
              <a:rPr lang="en-GB" sz="2400" dirty="0">
                <a:latin typeface="Garamond" panose="02020404030301010803" pitchFamily="18" charset="0"/>
              </a:rPr>
              <a:t>Now, this is no longer Lily's voice. The topic has shifted to the opinions of middle-class Dubliners, the typical party guests at this event,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Rot="1" noChangeArrowheads="1"/>
          </p:cNvSpPr>
          <p:nvPr>
            <p:ph type="ctrTitle"/>
          </p:nvPr>
        </p:nvSpPr>
        <p:spPr>
          <a:xfrm>
            <a:off x="457200" y="209992"/>
            <a:ext cx="8229600" cy="548680"/>
          </a:xfrm>
          <a:noFill/>
        </p:spPr>
        <p:txBody>
          <a:bodyPr>
            <a:normAutofit fontScale="90000"/>
          </a:bodyPr>
          <a:lstStyle/>
          <a:p>
            <a:pPr algn="l"/>
            <a:r>
              <a:rPr lang="en-GB" sz="3200" b="0" dirty="0">
                <a:ln w="5000" cmpd="sng">
                  <a:solidFill>
                    <a:srgbClr val="FFFF00"/>
                  </a:solidFill>
                  <a:prstDash val="solid"/>
                </a:ln>
                <a:solidFill>
                  <a:srgbClr val="FFFF00"/>
                </a:solidFill>
                <a:effectLst/>
                <a:latin typeface="Felix Titling" pitchFamily="82" charset="0"/>
              </a:rPr>
              <a:t>JOYCE &amp; THE WRITERLY TEXT</a:t>
            </a:r>
          </a:p>
        </p:txBody>
      </p:sp>
      <p:sp>
        <p:nvSpPr>
          <p:cNvPr id="9219" name="Rectangle 3"/>
          <p:cNvSpPr>
            <a:spLocks noGrp="1" noChangeArrowheads="1"/>
          </p:cNvSpPr>
          <p:nvPr>
            <p:ph type="subTitle" idx="1"/>
          </p:nvPr>
        </p:nvSpPr>
        <p:spPr>
          <a:xfrm>
            <a:off x="663575" y="980729"/>
            <a:ext cx="8229600" cy="5688360"/>
          </a:xfrm>
          <a:noFill/>
        </p:spPr>
        <p:txBody>
          <a:bodyPr/>
          <a:lstStyle/>
          <a:p>
            <a:pPr algn="l">
              <a:buFont typeface="Wingdings" pitchFamily="2" charset="2"/>
              <a:buNone/>
            </a:pPr>
            <a:r>
              <a:rPr lang="en-GB" sz="2400" dirty="0">
                <a:effectLst/>
                <a:latin typeface="Garamond" pitchFamily="18" charset="0"/>
              </a:rPr>
              <a:t>... </a:t>
            </a:r>
            <a:r>
              <a:rPr lang="en-GB" sz="2400" i="1" dirty="0" err="1">
                <a:effectLst/>
                <a:latin typeface="Garamond" pitchFamily="18" charset="0"/>
              </a:rPr>
              <a:t>writerly</a:t>
            </a:r>
            <a:r>
              <a:rPr lang="en-GB" sz="2400" dirty="0">
                <a:effectLst/>
                <a:latin typeface="Garamond" pitchFamily="18" charset="0"/>
              </a:rPr>
              <a:t> texts reveal those elements that the </a:t>
            </a:r>
            <a:r>
              <a:rPr lang="en-GB" sz="2400" i="1" dirty="0" err="1">
                <a:effectLst/>
                <a:latin typeface="Garamond" pitchFamily="18" charset="0"/>
              </a:rPr>
              <a:t>readerly</a:t>
            </a:r>
            <a:r>
              <a:rPr lang="en-GB" sz="2400" dirty="0">
                <a:effectLst/>
                <a:latin typeface="Garamond" pitchFamily="18" charset="0"/>
              </a:rPr>
              <a:t> attempts to conceal. The reader, now in a position of control, takes an active role in the construction of meaning. </a:t>
            </a:r>
            <a:r>
              <a:rPr lang="en-GB" sz="2400" dirty="0">
                <a:solidFill>
                  <a:srgbClr val="FFFF00"/>
                </a:solidFill>
                <a:effectLst/>
                <a:latin typeface="Garamond" pitchFamily="18" charset="0"/>
              </a:rPr>
              <a:t>The stable meaning, or </a:t>
            </a:r>
            <a:r>
              <a:rPr lang="en-GB" sz="2400" dirty="0" err="1">
                <a:solidFill>
                  <a:srgbClr val="FFFF00"/>
                </a:solidFill>
                <a:effectLst/>
                <a:latin typeface="Garamond" pitchFamily="18" charset="0"/>
              </a:rPr>
              <a:t>metanarratives</a:t>
            </a:r>
            <a:r>
              <a:rPr lang="en-GB" sz="2400" dirty="0">
                <a:solidFill>
                  <a:srgbClr val="FFFF00"/>
                </a:solidFill>
                <a:effectLst/>
                <a:latin typeface="Garamond" pitchFamily="18" charset="0"/>
              </a:rPr>
              <a:t>, of </a:t>
            </a:r>
            <a:r>
              <a:rPr lang="en-GB" sz="2400" dirty="0" err="1">
                <a:solidFill>
                  <a:srgbClr val="FFFF00"/>
                </a:solidFill>
                <a:effectLst/>
                <a:latin typeface="Garamond" pitchFamily="18" charset="0"/>
              </a:rPr>
              <a:t>readerly</a:t>
            </a:r>
            <a:r>
              <a:rPr lang="en-GB" sz="2400" dirty="0">
                <a:solidFill>
                  <a:srgbClr val="FFFF00"/>
                </a:solidFill>
                <a:effectLst/>
                <a:latin typeface="Garamond" pitchFamily="18" charset="0"/>
              </a:rPr>
              <a:t> texts is replaced by a proliferation of meanings and a disregard of narrative structure</a:t>
            </a:r>
            <a:r>
              <a:rPr lang="en-GB" sz="2400" dirty="0">
                <a:effectLst/>
                <a:latin typeface="Garamond" pitchFamily="18" charset="0"/>
              </a:rPr>
              <a:t>. There is a multiplicity of cultural and other ideological indicators (codes) for the reader to uncover. What Barthes describes as “ourselves writing” is a self-conscious expression aware of the discrepancy between artifice and reality. </a:t>
            </a:r>
            <a:r>
              <a:rPr lang="en-GB" sz="2400" dirty="0">
                <a:solidFill>
                  <a:srgbClr val="FFFF00"/>
                </a:solidFill>
                <a:effectLst/>
                <a:latin typeface="Garamond" pitchFamily="18" charset="0"/>
              </a:rPr>
              <a:t>The </a:t>
            </a:r>
            <a:r>
              <a:rPr lang="en-GB" sz="2400" dirty="0" err="1">
                <a:solidFill>
                  <a:srgbClr val="FFFF00"/>
                </a:solidFill>
                <a:effectLst/>
                <a:latin typeface="Garamond" pitchFamily="18" charset="0"/>
              </a:rPr>
              <a:t>writerly</a:t>
            </a:r>
            <a:r>
              <a:rPr lang="en-GB" sz="2400" dirty="0">
                <a:solidFill>
                  <a:srgbClr val="FFFF00"/>
                </a:solidFill>
                <a:effectLst/>
                <a:latin typeface="Garamond" pitchFamily="18" charset="0"/>
              </a:rPr>
              <a:t> text destabilizes the reader’s expectations. The reader approaches the text from an external position of subjectivity. By turning the reader into the writer, </a:t>
            </a:r>
            <a:r>
              <a:rPr lang="en-GB" sz="2400" dirty="0" err="1">
                <a:solidFill>
                  <a:srgbClr val="FFFF00"/>
                </a:solidFill>
                <a:effectLst/>
                <a:latin typeface="Garamond" pitchFamily="18" charset="0"/>
              </a:rPr>
              <a:t>writerly</a:t>
            </a:r>
            <a:r>
              <a:rPr lang="en-GB" sz="2400" dirty="0">
                <a:solidFill>
                  <a:srgbClr val="FFFF00"/>
                </a:solidFill>
                <a:effectLst/>
                <a:latin typeface="Garamond" pitchFamily="18" charset="0"/>
              </a:rPr>
              <a:t> texts defy the commercialization and </a:t>
            </a:r>
            <a:r>
              <a:rPr lang="en-GB" sz="2400" dirty="0" err="1">
                <a:solidFill>
                  <a:srgbClr val="FFFF00"/>
                </a:solidFill>
                <a:effectLst/>
                <a:latin typeface="Garamond" pitchFamily="18" charset="0"/>
              </a:rPr>
              <a:t>commodification</a:t>
            </a:r>
            <a:r>
              <a:rPr lang="en-GB" sz="2400" dirty="0">
                <a:solidFill>
                  <a:srgbClr val="FFFF00"/>
                </a:solidFill>
                <a:effectLst/>
                <a:latin typeface="Garamond" pitchFamily="18" charset="0"/>
              </a:rPr>
              <a:t> of literature.</a:t>
            </a:r>
          </a:p>
          <a:p>
            <a:pPr algn="l">
              <a:lnSpc>
                <a:spcPct val="90000"/>
              </a:lnSpc>
              <a:buFont typeface="Wingdings" pitchFamily="2" charset="2"/>
              <a:buNone/>
            </a:pPr>
            <a:r>
              <a:rPr lang="en-GB" sz="2000" dirty="0">
                <a:effectLst/>
                <a:latin typeface="Garamond" pitchFamily="18" charset="0"/>
              </a:rPr>
              <a:t>		Roland Barthes: the </a:t>
            </a:r>
            <a:r>
              <a:rPr lang="en-GB" sz="2000" i="1" dirty="0" err="1">
                <a:effectLst/>
                <a:latin typeface="Garamond" pitchFamily="18" charset="0"/>
              </a:rPr>
              <a:t>Readerly</a:t>
            </a:r>
            <a:r>
              <a:rPr lang="en-GB" sz="2000" dirty="0">
                <a:effectLst/>
                <a:latin typeface="Garamond" pitchFamily="18" charset="0"/>
              </a:rPr>
              <a:t> </a:t>
            </a:r>
            <a:r>
              <a:rPr lang="en-GB" sz="2000" i="1" dirty="0">
                <a:effectLst/>
                <a:latin typeface="Garamond" pitchFamily="18" charset="0"/>
              </a:rPr>
              <a:t>&amp; </a:t>
            </a:r>
            <a:r>
              <a:rPr lang="en-GB" sz="2000" i="1" dirty="0" err="1">
                <a:effectLst/>
                <a:latin typeface="Garamond" pitchFamily="18" charset="0"/>
              </a:rPr>
              <a:t>Writerly</a:t>
            </a:r>
            <a:r>
              <a:rPr lang="en-GB" sz="2000" dirty="0">
                <a:effectLst/>
                <a:latin typeface="Garamond" pitchFamily="18" charset="0"/>
              </a:rPr>
              <a:t> text: </a:t>
            </a:r>
          </a:p>
          <a:p>
            <a:pPr algn="l">
              <a:lnSpc>
                <a:spcPct val="90000"/>
              </a:lnSpc>
              <a:buFont typeface="Wingdings" pitchFamily="2" charset="2"/>
              <a:buNone/>
            </a:pPr>
            <a:r>
              <a:rPr lang="en-GB" sz="2000" dirty="0">
                <a:effectLst/>
                <a:latin typeface="Garamond" pitchFamily="18" charset="0"/>
              </a:rPr>
              <a:t>http://www.arts.uwaterloo.ca/~raha/700_701_web/BarthesLO/readerly.html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1B5136"/>
        </a:solidFill>
        <a:effectLst/>
      </p:bgPr>
    </p:bg>
    <p:spTree>
      <p:nvGrpSpPr>
        <p:cNvPr id="1" name=""/>
        <p:cNvGrpSpPr/>
        <p:nvPr/>
      </p:nvGrpSpPr>
      <p:grpSpPr>
        <a:xfrm>
          <a:off x="0" y="0"/>
          <a:ext cx="0" cy="0"/>
          <a:chOff x="0" y="0"/>
          <a:chExt cx="0" cy="0"/>
        </a:xfrm>
      </p:grpSpPr>
      <p:sp>
        <p:nvSpPr>
          <p:cNvPr id="10242" name="Rectangle 2"/>
          <p:cNvSpPr>
            <a:spLocks noGrp="1" noRot="1" noChangeArrowheads="1"/>
          </p:cNvSpPr>
          <p:nvPr>
            <p:ph type="ctrTitle"/>
          </p:nvPr>
        </p:nvSpPr>
        <p:spPr>
          <a:xfrm>
            <a:off x="4139952" y="115987"/>
            <a:ext cx="4726931" cy="720725"/>
          </a:xfrm>
          <a:noFill/>
        </p:spPr>
        <p:txBody>
          <a:bodyPr>
            <a:normAutofit fontScale="90000"/>
          </a:bodyPr>
          <a:lstStyle/>
          <a:p>
            <a:r>
              <a:rPr lang="en-GB" sz="4900" b="0" dirty="0">
                <a:ln w="5000" cmpd="sng">
                  <a:solidFill>
                    <a:srgbClr val="FFFF00"/>
                  </a:solidFill>
                  <a:prstDash val="solid"/>
                </a:ln>
                <a:solidFill>
                  <a:srgbClr val="FFFF00"/>
                </a:solidFill>
                <a:effectLst/>
                <a:latin typeface="Felix Titling" pitchFamily="82" charset="0"/>
              </a:rPr>
              <a:t>OPENING</a:t>
            </a:r>
            <a:endParaRPr lang="en-GB" b="0" dirty="0">
              <a:ln w="5000" cmpd="sng">
                <a:solidFill>
                  <a:srgbClr val="FFFF00"/>
                </a:solidFill>
                <a:prstDash val="solid"/>
              </a:ln>
              <a:solidFill>
                <a:srgbClr val="FFFF00"/>
              </a:solidFill>
              <a:effectLst/>
              <a:latin typeface="Felix Titling" pitchFamily="82" charset="0"/>
            </a:endParaRPr>
          </a:p>
        </p:txBody>
      </p:sp>
      <p:sp>
        <p:nvSpPr>
          <p:cNvPr id="10243" name="Rectangle 3"/>
          <p:cNvSpPr>
            <a:spLocks noGrp="1" noChangeArrowheads="1"/>
          </p:cNvSpPr>
          <p:nvPr>
            <p:ph type="subTitle" idx="1"/>
          </p:nvPr>
        </p:nvSpPr>
        <p:spPr>
          <a:xfrm>
            <a:off x="552313" y="792733"/>
            <a:ext cx="8013775" cy="5949280"/>
          </a:xfrm>
          <a:noFill/>
        </p:spPr>
        <p:txBody>
          <a:bodyPr/>
          <a:lstStyle/>
          <a:p>
            <a:pPr algn="l">
              <a:lnSpc>
                <a:spcPct val="90000"/>
              </a:lnSpc>
              <a:buFont typeface="Wingdings" pitchFamily="2" charset="2"/>
              <a:buNone/>
            </a:pPr>
            <a:r>
              <a:rPr lang="en-US" sz="2600" dirty="0">
                <a:effectLst/>
                <a:latin typeface="Garamond" pitchFamily="18" charset="0"/>
              </a:rPr>
              <a:t>There was no hope for him this time: it was the third stroke. Night after night I had passed the house (it was vacation time) and </a:t>
            </a:r>
            <a:r>
              <a:rPr lang="en-US" sz="2600" dirty="0">
                <a:solidFill>
                  <a:srgbClr val="FFFF00"/>
                </a:solidFill>
                <a:effectLst/>
                <a:latin typeface="Garamond" pitchFamily="18" charset="0"/>
              </a:rPr>
              <a:t>studied the lighted square of window: and night after night </a:t>
            </a:r>
            <a:r>
              <a:rPr lang="en-US" sz="2600" dirty="0">
                <a:effectLst/>
                <a:latin typeface="Garamond" pitchFamily="18" charset="0"/>
              </a:rPr>
              <a:t>I had found it lighted in the same way, faintly and evenly. If he was dead, I thought, I would see the reflection of candles on the darkened blind for I knew that two candles must be set at the head of a corpse. He had often said to me: “I am not long for this world,” and I had thought his words idle. Now I knew they were true. Every night as I gazed up at the window I said softly to myself the word </a:t>
            </a:r>
            <a:r>
              <a:rPr lang="en-US" sz="2600" b="1" dirty="0">
                <a:solidFill>
                  <a:srgbClr val="FFFF00"/>
                </a:solidFill>
                <a:effectLst/>
                <a:latin typeface="Garamond" pitchFamily="18" charset="0"/>
              </a:rPr>
              <a:t>paralysis</a:t>
            </a:r>
            <a:r>
              <a:rPr lang="en-US" sz="2600" dirty="0">
                <a:effectLst/>
                <a:latin typeface="Garamond" pitchFamily="18" charset="0"/>
              </a:rPr>
              <a:t>. It had always sounded strangely in my ears, like the word </a:t>
            </a:r>
            <a:r>
              <a:rPr lang="en-US" sz="2600" b="1" dirty="0">
                <a:solidFill>
                  <a:srgbClr val="FFFF00"/>
                </a:solidFill>
                <a:effectLst/>
                <a:latin typeface="Garamond" pitchFamily="18" charset="0"/>
              </a:rPr>
              <a:t>gnomon</a:t>
            </a:r>
            <a:r>
              <a:rPr lang="en-US" sz="2600" dirty="0">
                <a:solidFill>
                  <a:srgbClr val="C1AFE0"/>
                </a:solidFill>
                <a:effectLst/>
                <a:latin typeface="Garamond" pitchFamily="18" charset="0"/>
              </a:rPr>
              <a:t> </a:t>
            </a:r>
            <a:r>
              <a:rPr lang="en-US" sz="2600" dirty="0">
                <a:effectLst/>
                <a:latin typeface="Garamond" pitchFamily="18" charset="0"/>
              </a:rPr>
              <a:t>in the Euclid and the word </a:t>
            </a:r>
            <a:r>
              <a:rPr lang="en-US" sz="2600" b="1" dirty="0">
                <a:solidFill>
                  <a:srgbClr val="FFFF00"/>
                </a:solidFill>
                <a:effectLst/>
                <a:latin typeface="Garamond" pitchFamily="18" charset="0"/>
              </a:rPr>
              <a:t>simony</a:t>
            </a:r>
            <a:r>
              <a:rPr lang="en-US" sz="2600" dirty="0">
                <a:solidFill>
                  <a:srgbClr val="C1AFE0"/>
                </a:solidFill>
                <a:effectLst/>
                <a:latin typeface="Garamond" pitchFamily="18" charset="0"/>
              </a:rPr>
              <a:t> </a:t>
            </a:r>
            <a:r>
              <a:rPr lang="en-US" sz="2600" dirty="0">
                <a:effectLst/>
                <a:latin typeface="Garamond" pitchFamily="18" charset="0"/>
              </a:rPr>
              <a:t>in the Catechism. But now it sounded to me like the name of some maleficent and sinful being. It filled me with fear, and yet I longed to be nearer to it and to look upon its deadly work.</a:t>
            </a:r>
          </a:p>
          <a:p>
            <a:pPr algn="l">
              <a:lnSpc>
                <a:spcPct val="90000"/>
              </a:lnSpc>
              <a:buFont typeface="Wingdings" pitchFamily="2" charset="2"/>
              <a:buNone/>
            </a:pPr>
            <a:r>
              <a:rPr lang="en-US" sz="2400" dirty="0">
                <a:effectLst/>
                <a:latin typeface="Garamond" pitchFamily="18" charset="0"/>
              </a:rPr>
              <a:t>					‘The Sisters’</a:t>
            </a:r>
            <a:endParaRPr lang="en-GB" sz="2400" dirty="0">
              <a:effectLst/>
              <a:latin typeface="Garamond"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Subtitle 3"/>
          <p:cNvSpPr>
            <a:spLocks noGrp="1"/>
          </p:cNvSpPr>
          <p:nvPr>
            <p:ph type="subTitle" idx="1"/>
          </p:nvPr>
        </p:nvSpPr>
        <p:spPr>
          <a:xfrm>
            <a:off x="179512" y="188913"/>
            <a:ext cx="8856538" cy="6553200"/>
          </a:xfrm>
        </p:spPr>
        <p:txBody>
          <a:bodyPr>
            <a:normAutofit lnSpcReduction="10000"/>
          </a:bodyPr>
          <a:lstStyle/>
          <a:p>
            <a:pPr algn="l">
              <a:lnSpc>
                <a:spcPct val="90000"/>
              </a:lnSpc>
            </a:pPr>
            <a:r>
              <a:rPr lang="en-GB" sz="2400" b="1" u="sng" dirty="0">
                <a:solidFill>
                  <a:srgbClr val="FFFF00"/>
                </a:solidFill>
                <a:effectLst/>
                <a:latin typeface="Felix Titling" pitchFamily="82" charset="0"/>
              </a:rPr>
              <a:t>PARALYSIS</a:t>
            </a:r>
            <a:r>
              <a:rPr lang="en-GB" sz="2000" dirty="0">
                <a:effectLst/>
                <a:latin typeface="Garamond" pitchFamily="18" charset="0"/>
              </a:rPr>
              <a:t> </a:t>
            </a:r>
          </a:p>
          <a:p>
            <a:pPr marL="539750" lvl="1" indent="-449263" algn="l">
              <a:lnSpc>
                <a:spcPct val="90000"/>
              </a:lnSpc>
              <a:buNone/>
            </a:pPr>
            <a:r>
              <a:rPr lang="en-GB" b="1" dirty="0">
                <a:effectLst/>
                <a:latin typeface="Garamond" pitchFamily="18" charset="0"/>
              </a:rPr>
              <a:t>-</a:t>
            </a:r>
            <a:r>
              <a:rPr lang="en-GB" dirty="0">
                <a:solidFill>
                  <a:srgbClr val="FFFF00"/>
                </a:solidFill>
                <a:effectLst/>
                <a:latin typeface="Garamond" pitchFamily="18" charset="0"/>
              </a:rPr>
              <a:t>  Loss or impairment of the ability to move a body part, usually as a result of damage to its nerve supply</a:t>
            </a:r>
            <a:r>
              <a:rPr lang="en-GB" dirty="0">
                <a:effectLst/>
                <a:latin typeface="Garamond" pitchFamily="18" charset="0"/>
              </a:rPr>
              <a:t>.</a:t>
            </a:r>
          </a:p>
          <a:p>
            <a:pPr marL="539750" lvl="1" indent="-449263" algn="l">
              <a:lnSpc>
                <a:spcPct val="90000"/>
              </a:lnSpc>
              <a:buNone/>
            </a:pPr>
            <a:r>
              <a:rPr lang="en-GB" b="1" dirty="0">
                <a:effectLst/>
                <a:latin typeface="Garamond" pitchFamily="18" charset="0"/>
              </a:rPr>
              <a:t>- </a:t>
            </a:r>
            <a:r>
              <a:rPr lang="en-GB" dirty="0">
                <a:effectLst/>
                <a:latin typeface="Garamond" pitchFamily="18" charset="0"/>
              </a:rPr>
              <a:t> Loss of </a:t>
            </a:r>
            <a:r>
              <a:rPr lang="en-GB" dirty="0">
                <a:solidFill>
                  <a:srgbClr val="FFFF00"/>
                </a:solidFill>
                <a:effectLst/>
                <a:latin typeface="Garamond" pitchFamily="18" charset="0"/>
              </a:rPr>
              <a:t>sensation</a:t>
            </a:r>
            <a:r>
              <a:rPr lang="en-GB" dirty="0">
                <a:effectLst/>
                <a:latin typeface="Garamond" pitchFamily="18" charset="0"/>
              </a:rPr>
              <a:t> over a region of the body.</a:t>
            </a:r>
          </a:p>
          <a:p>
            <a:pPr marL="539750" lvl="1" indent="-449263" algn="l">
              <a:lnSpc>
                <a:spcPct val="90000"/>
              </a:lnSpc>
              <a:buNone/>
            </a:pPr>
            <a:r>
              <a:rPr lang="en-GB" b="1" dirty="0">
                <a:effectLst/>
                <a:latin typeface="Garamond" pitchFamily="18" charset="0"/>
              </a:rPr>
              <a:t>-</a:t>
            </a:r>
            <a:r>
              <a:rPr lang="en-GB" dirty="0">
                <a:solidFill>
                  <a:srgbClr val="FFFF00"/>
                </a:solidFill>
                <a:effectLst/>
                <a:latin typeface="Garamond" pitchFamily="18" charset="0"/>
              </a:rPr>
              <a:t>  Inability to move or function</a:t>
            </a:r>
            <a:r>
              <a:rPr lang="en-GB" dirty="0">
                <a:effectLst/>
                <a:latin typeface="Garamond" pitchFamily="18" charset="0"/>
              </a:rPr>
              <a:t>; total stoppage/severe impairment of activity</a:t>
            </a:r>
            <a:r>
              <a:rPr lang="en-GB" sz="1900" i="1" dirty="0">
                <a:effectLst/>
                <a:latin typeface="Garamond" pitchFamily="18" charset="0"/>
              </a:rPr>
              <a:t>  </a:t>
            </a:r>
            <a:r>
              <a:rPr lang="en-GB" sz="1800" i="1" dirty="0">
                <a:effectLst/>
                <a:latin typeface="Garamond" pitchFamily="18" charset="0"/>
              </a:rPr>
              <a:t>[Latin, </a:t>
            </a:r>
            <a:r>
              <a:rPr lang="en-GB" sz="1800" i="1" dirty="0" err="1">
                <a:effectLst/>
                <a:latin typeface="Garamond" pitchFamily="18" charset="0"/>
              </a:rPr>
              <a:t>fr</a:t>
            </a:r>
            <a:r>
              <a:rPr lang="en-GB" sz="1800" i="1" dirty="0">
                <a:effectLst/>
                <a:latin typeface="Garamond" pitchFamily="18" charset="0"/>
              </a:rPr>
              <a:t> Greek </a:t>
            </a:r>
            <a:r>
              <a:rPr lang="en-GB" sz="1800" i="1" dirty="0" err="1">
                <a:effectLst/>
                <a:latin typeface="Garamond" pitchFamily="18" charset="0"/>
              </a:rPr>
              <a:t>paralusis</a:t>
            </a:r>
            <a:r>
              <a:rPr lang="en-GB" sz="1800" i="1" dirty="0">
                <a:effectLst/>
                <a:latin typeface="Garamond" pitchFamily="18" charset="0"/>
              </a:rPr>
              <a:t>, </a:t>
            </a:r>
            <a:r>
              <a:rPr lang="en-GB" sz="1800" i="1" dirty="0" err="1">
                <a:effectLst/>
                <a:latin typeface="Garamond" pitchFamily="18" charset="0"/>
              </a:rPr>
              <a:t>fr</a:t>
            </a:r>
            <a:r>
              <a:rPr lang="en-GB" sz="1800" i="1" dirty="0">
                <a:effectLst/>
                <a:latin typeface="Garamond" pitchFamily="18" charset="0"/>
              </a:rPr>
              <a:t> </a:t>
            </a:r>
            <a:r>
              <a:rPr lang="en-GB" sz="1800" i="1" dirty="0" err="1">
                <a:effectLst/>
                <a:latin typeface="Garamond" pitchFamily="18" charset="0"/>
              </a:rPr>
              <a:t>paralūein</a:t>
            </a:r>
            <a:r>
              <a:rPr lang="en-GB" sz="1800" i="1" dirty="0">
                <a:effectLst/>
                <a:latin typeface="Garamond" pitchFamily="18" charset="0"/>
              </a:rPr>
              <a:t>, to loosen: para- on one side; para-+</a:t>
            </a:r>
            <a:r>
              <a:rPr lang="en-GB" sz="1800" i="1" dirty="0" err="1">
                <a:effectLst/>
                <a:latin typeface="Garamond" pitchFamily="18" charset="0"/>
              </a:rPr>
              <a:t>lūein</a:t>
            </a:r>
            <a:r>
              <a:rPr lang="en-GB" sz="1800" i="1" dirty="0">
                <a:effectLst/>
                <a:latin typeface="Garamond" pitchFamily="18" charset="0"/>
              </a:rPr>
              <a:t>, to release.]</a:t>
            </a:r>
          </a:p>
          <a:p>
            <a:pPr algn="l">
              <a:lnSpc>
                <a:spcPct val="90000"/>
              </a:lnSpc>
            </a:pPr>
            <a:r>
              <a:rPr lang="en-GB" sz="1400" dirty="0">
                <a:effectLst/>
                <a:latin typeface="Garamond" pitchFamily="18" charset="0"/>
              </a:rPr>
              <a:t>  </a:t>
            </a:r>
          </a:p>
          <a:p>
            <a:pPr algn="l">
              <a:lnSpc>
                <a:spcPct val="90000"/>
              </a:lnSpc>
            </a:pPr>
            <a:r>
              <a:rPr lang="en-GB" sz="2400" b="1" u="sng" dirty="0">
                <a:solidFill>
                  <a:srgbClr val="FFFF00"/>
                </a:solidFill>
                <a:effectLst/>
                <a:latin typeface="Felix Titling" pitchFamily="82" charset="0"/>
              </a:rPr>
              <a:t>GNOMEN</a:t>
            </a:r>
          </a:p>
          <a:p>
            <a:pPr marL="630238" lvl="1" indent="-457200" algn="l">
              <a:lnSpc>
                <a:spcPct val="90000"/>
              </a:lnSpc>
              <a:buNone/>
            </a:pPr>
            <a:r>
              <a:rPr lang="en-GB" b="1" dirty="0">
                <a:effectLst/>
                <a:latin typeface="Garamond" pitchFamily="18" charset="0"/>
              </a:rPr>
              <a:t>- </a:t>
            </a:r>
            <a:r>
              <a:rPr lang="en-GB" dirty="0">
                <a:effectLst/>
                <a:latin typeface="Garamond" pitchFamily="18" charset="0"/>
              </a:rPr>
              <a:t>  An object, </a:t>
            </a:r>
            <a:r>
              <a:rPr lang="en-GB" dirty="0" err="1">
                <a:effectLst/>
                <a:latin typeface="Garamond" pitchFamily="18" charset="0"/>
              </a:rPr>
              <a:t>eg</a:t>
            </a:r>
            <a:r>
              <a:rPr lang="en-GB" dirty="0">
                <a:effectLst/>
                <a:latin typeface="Garamond" pitchFamily="18" charset="0"/>
              </a:rPr>
              <a:t> a sundial’s stylus</a:t>
            </a:r>
            <a:r>
              <a:rPr lang="en-GB" dirty="0">
                <a:solidFill>
                  <a:srgbClr val="FFFF00"/>
                </a:solidFill>
                <a:effectLst/>
                <a:latin typeface="Garamond" pitchFamily="18" charset="0"/>
              </a:rPr>
              <a:t>, that projects a shadow used as an indicator</a:t>
            </a:r>
            <a:r>
              <a:rPr lang="en-GB" dirty="0">
                <a:effectLst/>
                <a:latin typeface="Garamond" pitchFamily="18" charset="0"/>
              </a:rPr>
              <a:t>.</a:t>
            </a:r>
          </a:p>
          <a:p>
            <a:pPr marL="630238" lvl="1" indent="-457200" algn="l">
              <a:lnSpc>
                <a:spcPct val="90000"/>
              </a:lnSpc>
              <a:buNone/>
            </a:pPr>
            <a:r>
              <a:rPr lang="en-GB" b="1" dirty="0">
                <a:effectLst/>
                <a:latin typeface="Garamond" pitchFamily="18" charset="0"/>
              </a:rPr>
              <a:t>-</a:t>
            </a:r>
            <a:r>
              <a:rPr lang="en-GB" dirty="0">
                <a:effectLst/>
                <a:latin typeface="Garamond" pitchFamily="18" charset="0"/>
              </a:rPr>
              <a:t>   The geometric figure that </a:t>
            </a:r>
            <a:r>
              <a:rPr lang="en-GB" dirty="0">
                <a:solidFill>
                  <a:srgbClr val="FFFF00"/>
                </a:solidFill>
                <a:effectLst/>
                <a:latin typeface="Garamond" pitchFamily="18" charset="0"/>
              </a:rPr>
              <a:t>remains after a parallelogram has been removed from a similar but larger parallelogram </a:t>
            </a:r>
            <a:r>
              <a:rPr lang="en-GB" dirty="0">
                <a:effectLst/>
                <a:latin typeface="Garamond" pitchFamily="18" charset="0"/>
              </a:rPr>
              <a:t>with which it shares a corner. </a:t>
            </a:r>
            <a:r>
              <a:rPr lang="en-GB" sz="1800" i="1" dirty="0">
                <a:effectLst/>
                <a:latin typeface="Garamond" pitchFamily="18" charset="0"/>
              </a:rPr>
              <a:t>[Latin </a:t>
            </a:r>
            <a:r>
              <a:rPr lang="en-GB" sz="1800" i="1" dirty="0" err="1">
                <a:effectLst/>
                <a:latin typeface="Garamond" pitchFamily="18" charset="0"/>
              </a:rPr>
              <a:t>gnōmōn</a:t>
            </a:r>
            <a:r>
              <a:rPr lang="en-GB" sz="1800" i="1" dirty="0">
                <a:effectLst/>
                <a:latin typeface="Garamond" pitchFamily="18" charset="0"/>
              </a:rPr>
              <a:t>, </a:t>
            </a:r>
            <a:r>
              <a:rPr lang="en-GB" sz="1800" i="1" dirty="0" err="1">
                <a:effectLst/>
                <a:latin typeface="Garamond" pitchFamily="18" charset="0"/>
              </a:rPr>
              <a:t>fr</a:t>
            </a:r>
            <a:r>
              <a:rPr lang="en-GB" sz="1800" i="1" dirty="0">
                <a:effectLst/>
                <a:latin typeface="Garamond" pitchFamily="18" charset="0"/>
              </a:rPr>
              <a:t> Greek, interpreter, pointer of a sundial, </a:t>
            </a:r>
            <a:r>
              <a:rPr lang="en-GB" sz="1800" i="1" dirty="0" err="1">
                <a:effectLst/>
                <a:latin typeface="Garamond" pitchFamily="18" charset="0"/>
              </a:rPr>
              <a:t>fr</a:t>
            </a:r>
            <a:r>
              <a:rPr lang="en-GB" sz="1800" i="1" dirty="0">
                <a:effectLst/>
                <a:latin typeface="Garamond" pitchFamily="18" charset="0"/>
              </a:rPr>
              <a:t> </a:t>
            </a:r>
            <a:r>
              <a:rPr lang="en-GB" sz="1800" i="1" dirty="0" err="1">
                <a:effectLst/>
                <a:latin typeface="Garamond" pitchFamily="18" charset="0"/>
              </a:rPr>
              <a:t>gignōskein</a:t>
            </a:r>
            <a:r>
              <a:rPr lang="en-GB" sz="1800" i="1" dirty="0">
                <a:effectLst/>
                <a:latin typeface="Garamond" pitchFamily="18" charset="0"/>
              </a:rPr>
              <a:t>, to know.]</a:t>
            </a:r>
          </a:p>
          <a:p>
            <a:pPr algn="l">
              <a:lnSpc>
                <a:spcPct val="90000"/>
              </a:lnSpc>
            </a:pPr>
            <a:r>
              <a:rPr lang="en-GB" sz="1400" dirty="0">
                <a:effectLst/>
                <a:latin typeface="Garamond" pitchFamily="18" charset="0"/>
              </a:rPr>
              <a:t> </a:t>
            </a:r>
          </a:p>
          <a:p>
            <a:pPr algn="l">
              <a:lnSpc>
                <a:spcPct val="90000"/>
              </a:lnSpc>
            </a:pPr>
            <a:r>
              <a:rPr lang="en-GB" sz="2400" b="1" u="sng" dirty="0">
                <a:solidFill>
                  <a:srgbClr val="FFFF00"/>
                </a:solidFill>
                <a:effectLst/>
                <a:latin typeface="Felix Titling" pitchFamily="82" charset="0"/>
              </a:rPr>
              <a:t>SIMONY</a:t>
            </a:r>
            <a:endParaRPr lang="en-GB" sz="2400" u="sng" dirty="0">
              <a:solidFill>
                <a:srgbClr val="FFFF00"/>
              </a:solidFill>
              <a:effectLst/>
              <a:latin typeface="Felix Titling" pitchFamily="82" charset="0"/>
            </a:endParaRPr>
          </a:p>
          <a:p>
            <a:pPr marL="539750" lvl="1" indent="-457200" algn="l">
              <a:lnSpc>
                <a:spcPct val="90000"/>
              </a:lnSpc>
              <a:buNone/>
            </a:pPr>
            <a:r>
              <a:rPr lang="en-GB" sz="2200" b="1" dirty="0">
                <a:effectLst/>
                <a:latin typeface="Garamond" pitchFamily="18" charset="0"/>
              </a:rPr>
              <a:t>-</a:t>
            </a:r>
            <a:r>
              <a:rPr lang="en-GB" sz="2200" dirty="0">
                <a:effectLst/>
                <a:latin typeface="Garamond" pitchFamily="18" charset="0"/>
              </a:rPr>
              <a:t>  </a:t>
            </a:r>
            <a:r>
              <a:rPr lang="en-GB" sz="2400" dirty="0">
                <a:effectLst/>
                <a:latin typeface="Garamond" pitchFamily="18" charset="0"/>
              </a:rPr>
              <a:t>The </a:t>
            </a:r>
            <a:r>
              <a:rPr lang="en-GB" sz="2400" dirty="0">
                <a:solidFill>
                  <a:srgbClr val="FFFF00"/>
                </a:solidFill>
                <a:effectLst/>
                <a:latin typeface="Garamond" pitchFamily="18" charset="0"/>
              </a:rPr>
              <a:t>buying or selling of ecclesiastical pardons, </a:t>
            </a:r>
            <a:r>
              <a:rPr lang="en-GB" sz="2400" dirty="0">
                <a:effectLst/>
                <a:latin typeface="Garamond" pitchFamily="18" charset="0"/>
              </a:rPr>
              <a:t>offices, or emoluments.</a:t>
            </a:r>
            <a:endParaRPr lang="en-GB" sz="2200" dirty="0">
              <a:effectLst/>
              <a:latin typeface="Garamond" pitchFamily="18" charset="0"/>
            </a:endParaRPr>
          </a:p>
          <a:p>
            <a:pPr marL="914400" lvl="1" indent="-457200" algn="l">
              <a:lnSpc>
                <a:spcPct val="90000"/>
              </a:lnSpc>
              <a:buFont typeface="Wingdings" pitchFamily="2" charset="2"/>
              <a:buNone/>
            </a:pPr>
            <a:r>
              <a:rPr lang="en-GB" sz="1800" i="1" dirty="0">
                <a:effectLst/>
                <a:latin typeface="Garamond" pitchFamily="18" charset="0"/>
              </a:rPr>
              <a:t>  	[Middle English </a:t>
            </a:r>
            <a:r>
              <a:rPr lang="en-GB" sz="1800" i="1" dirty="0" err="1">
                <a:effectLst/>
                <a:latin typeface="Garamond" pitchFamily="18" charset="0"/>
              </a:rPr>
              <a:t>simonie</a:t>
            </a:r>
            <a:r>
              <a:rPr lang="en-GB" sz="1800" i="1" dirty="0">
                <a:effectLst/>
                <a:latin typeface="Garamond" pitchFamily="18" charset="0"/>
              </a:rPr>
              <a:t>, </a:t>
            </a:r>
            <a:r>
              <a:rPr lang="en-GB" sz="1800" i="1" dirty="0" err="1">
                <a:effectLst/>
                <a:latin typeface="Garamond" pitchFamily="18" charset="0"/>
              </a:rPr>
              <a:t>fr</a:t>
            </a:r>
            <a:r>
              <a:rPr lang="en-GB" sz="1800" i="1" dirty="0">
                <a:effectLst/>
                <a:latin typeface="Garamond" pitchFamily="18" charset="0"/>
              </a:rPr>
              <a:t> Old French, </a:t>
            </a:r>
            <a:r>
              <a:rPr lang="en-GB" sz="1800" i="1" dirty="0" err="1">
                <a:effectLst/>
                <a:latin typeface="Garamond" pitchFamily="18" charset="0"/>
              </a:rPr>
              <a:t>fr</a:t>
            </a:r>
            <a:r>
              <a:rPr lang="en-GB" sz="1800" i="1" dirty="0">
                <a:effectLst/>
                <a:latin typeface="Garamond" pitchFamily="18" charset="0"/>
              </a:rPr>
              <a:t> Late Latin </a:t>
            </a:r>
            <a:r>
              <a:rPr lang="en-GB" sz="1800" i="1" dirty="0" err="1">
                <a:effectLst/>
                <a:latin typeface="Garamond" pitchFamily="18" charset="0"/>
              </a:rPr>
              <a:t>simōnia</a:t>
            </a:r>
            <a:r>
              <a:rPr lang="en-GB" sz="1800" i="1" dirty="0">
                <a:effectLst/>
                <a:latin typeface="Garamond" pitchFamily="18" charset="0"/>
              </a:rPr>
              <a:t>, after Simon Magus, a sorcerer who </a:t>
            </a:r>
          </a:p>
          <a:p>
            <a:pPr marL="914400" lvl="1" indent="-457200" algn="l">
              <a:lnSpc>
                <a:spcPct val="90000"/>
              </a:lnSpc>
              <a:buFont typeface="Wingdings" pitchFamily="2" charset="2"/>
              <a:buNone/>
            </a:pPr>
            <a:r>
              <a:rPr lang="en-GB" sz="1800" i="1" dirty="0">
                <a:effectLst/>
                <a:latin typeface="Garamond" pitchFamily="18" charset="0"/>
              </a:rPr>
              <a:t>  	tried to buy spiritual powers </a:t>
            </a:r>
            <a:r>
              <a:rPr lang="en-GB" sz="1800" i="1" dirty="0" err="1">
                <a:effectLst/>
                <a:latin typeface="Garamond" pitchFamily="18" charset="0"/>
              </a:rPr>
              <a:t>fr</a:t>
            </a:r>
            <a:r>
              <a:rPr lang="en-GB" sz="1800" i="1" dirty="0">
                <a:effectLst/>
                <a:latin typeface="Garamond" pitchFamily="18" charset="0"/>
              </a:rPr>
              <a:t> the Apostle Peter (Acts 8:9-24).</a:t>
            </a:r>
            <a:r>
              <a:rPr lang="en-GB" sz="1800" dirty="0">
                <a:effectLst/>
                <a:latin typeface="Garamond" pitchFamily="18" charset="0"/>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1" name="Rectangle 3"/>
          <p:cNvSpPr>
            <a:spLocks noGrp="1" noChangeArrowheads="1"/>
          </p:cNvSpPr>
          <p:nvPr>
            <p:ph type="subTitle" idx="1"/>
          </p:nvPr>
        </p:nvSpPr>
        <p:spPr>
          <a:xfrm>
            <a:off x="251619" y="2060848"/>
            <a:ext cx="8424837" cy="3744416"/>
          </a:xfrm>
          <a:noFill/>
        </p:spPr>
        <p:txBody>
          <a:bodyPr>
            <a:normAutofit/>
          </a:bodyPr>
          <a:lstStyle/>
          <a:p>
            <a:pPr marL="609600" indent="-609600" algn="l">
              <a:lnSpc>
                <a:spcPct val="90000"/>
              </a:lnSpc>
              <a:buFont typeface="Wingdings" pitchFamily="2" charset="2"/>
              <a:buNone/>
            </a:pPr>
            <a:r>
              <a:rPr lang="en-GB" dirty="0">
                <a:effectLst/>
                <a:latin typeface="Garamond" pitchFamily="18" charset="0"/>
              </a:rPr>
              <a:t>	</a:t>
            </a:r>
            <a:r>
              <a:rPr lang="en-GB" sz="2400" dirty="0">
                <a:effectLst/>
                <a:latin typeface="Garamond" pitchFamily="18" charset="0"/>
              </a:rPr>
              <a:t>As </a:t>
            </a:r>
            <a:r>
              <a:rPr lang="en-GB" sz="2400" dirty="0" err="1">
                <a:effectLst/>
                <a:latin typeface="Garamond" pitchFamily="18" charset="0"/>
              </a:rPr>
              <a:t>Bakhtin</a:t>
            </a:r>
            <a:r>
              <a:rPr lang="en-GB" sz="2400" dirty="0">
                <a:effectLst/>
                <a:latin typeface="Garamond" pitchFamily="18" charset="0"/>
              </a:rPr>
              <a:t> has it: ‘The novel can be defined as a diversity of social speech types (sometimes even diversity of languages) and a diversity of individual voices, artistically organized’.</a:t>
            </a:r>
          </a:p>
          <a:p>
            <a:pPr marL="609600" indent="-609600" algn="l">
              <a:lnSpc>
                <a:spcPct val="90000"/>
              </a:lnSpc>
              <a:buFont typeface="Wingdings" pitchFamily="2" charset="2"/>
              <a:buNone/>
            </a:pPr>
            <a:endParaRPr lang="en-GB" sz="2400" dirty="0">
              <a:effectLst/>
              <a:latin typeface="Garamond" pitchFamily="18" charset="0"/>
            </a:endParaRPr>
          </a:p>
          <a:p>
            <a:pPr marL="609600" indent="-609600" algn="l">
              <a:lnSpc>
                <a:spcPct val="90000"/>
              </a:lnSpc>
              <a:buFont typeface="Wingdings" pitchFamily="2" charset="2"/>
              <a:buNone/>
            </a:pPr>
            <a:r>
              <a:rPr lang="en-GB" sz="2400" dirty="0">
                <a:effectLst/>
                <a:latin typeface="Garamond" pitchFamily="18" charset="0"/>
              </a:rPr>
              <a:t>	... in modernist practice ... the reader ‘is constantly at </a:t>
            </a:r>
            <a:r>
              <a:rPr lang="en-GB" sz="2400" i="1" dirty="0">
                <a:effectLst/>
                <a:latin typeface="Garamond" pitchFamily="18" charset="0"/>
              </a:rPr>
              <a:t>work</a:t>
            </a:r>
            <a:r>
              <a:rPr lang="en-GB" sz="2400" dirty="0">
                <a:effectLst/>
                <a:latin typeface="Garamond" pitchFamily="18" charset="0"/>
              </a:rPr>
              <a:t> as discourse after discourse must be taken up without any fixed hierarchy to ensure the control and distance necessary to a position’ </a:t>
            </a:r>
          </a:p>
          <a:p>
            <a:pPr marL="1009650" lvl="1" indent="-609600" algn="l">
              <a:lnSpc>
                <a:spcPct val="90000"/>
              </a:lnSpc>
              <a:buFont typeface="Wingdings" pitchFamily="2" charset="2"/>
              <a:buNone/>
            </a:pPr>
            <a:r>
              <a:rPr lang="en-GB" sz="2400" dirty="0">
                <a:effectLst/>
                <a:latin typeface="Garamond" pitchFamily="18" charset="0"/>
              </a:rPr>
              <a:t>						- Colin </a:t>
            </a:r>
            <a:r>
              <a:rPr lang="en-GB" sz="2400" dirty="0" err="1">
                <a:effectLst/>
                <a:latin typeface="Garamond" pitchFamily="18" charset="0"/>
              </a:rPr>
              <a:t>MacCabe</a:t>
            </a:r>
            <a:r>
              <a:rPr lang="en-GB" sz="2400" dirty="0">
                <a:effectLst/>
                <a:latin typeface="Garamond" pitchFamily="18" charset="0"/>
              </a:rPr>
              <a:t> </a:t>
            </a:r>
          </a:p>
        </p:txBody>
      </p:sp>
      <p:sp>
        <p:nvSpPr>
          <p:cNvPr id="2" name="Rectangle 1">
            <a:extLst>
              <a:ext uri="{FF2B5EF4-FFF2-40B4-BE49-F238E27FC236}">
                <a16:creationId xmlns:a16="http://schemas.microsoft.com/office/drawing/2014/main" id="{64EE30D7-BE33-488B-BFD3-D0E179990F5D}"/>
              </a:ext>
            </a:extLst>
          </p:cNvPr>
          <p:cNvSpPr/>
          <p:nvPr/>
        </p:nvSpPr>
        <p:spPr>
          <a:xfrm>
            <a:off x="467544" y="908720"/>
            <a:ext cx="7943841" cy="535531"/>
          </a:xfrm>
          <a:prstGeom prst="rect">
            <a:avLst/>
          </a:prstGeom>
        </p:spPr>
        <p:txBody>
          <a:bodyPr wrap="none">
            <a:spAutoFit/>
          </a:bodyPr>
          <a:lstStyle/>
          <a:p>
            <a:pPr marL="609600" indent="-609600">
              <a:lnSpc>
                <a:spcPct val="90000"/>
              </a:lnSpc>
            </a:pPr>
            <a:r>
              <a:rPr lang="en-GB" sz="3200" b="1" dirty="0">
                <a:solidFill>
                  <a:srgbClr val="FFFF00"/>
                </a:solidFill>
                <a:latin typeface="Felix Titling" pitchFamily="82" charset="0"/>
              </a:rPr>
              <a:t>THE dialogic NATURE OF THE NOVEL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1B5136"/>
        </a:solidFill>
        <a:effectLst/>
      </p:bgPr>
    </p:bg>
    <p:spTree>
      <p:nvGrpSpPr>
        <p:cNvPr id="1" name=""/>
        <p:cNvGrpSpPr/>
        <p:nvPr/>
      </p:nvGrpSpPr>
      <p:grpSpPr>
        <a:xfrm>
          <a:off x="0" y="0"/>
          <a:ext cx="0" cy="0"/>
          <a:chOff x="0" y="0"/>
          <a:chExt cx="0" cy="0"/>
        </a:xfrm>
      </p:grpSpPr>
      <p:sp>
        <p:nvSpPr>
          <p:cNvPr id="13314" name="Rectangle 2"/>
          <p:cNvSpPr>
            <a:spLocks noGrp="1" noRot="1" noChangeArrowheads="1"/>
          </p:cNvSpPr>
          <p:nvPr>
            <p:ph type="ctrTitle"/>
          </p:nvPr>
        </p:nvSpPr>
        <p:spPr>
          <a:xfrm>
            <a:off x="423500" y="188640"/>
            <a:ext cx="7920880" cy="720080"/>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A DIVERSITY OF STYLES &amp; VOICES </a:t>
            </a:r>
          </a:p>
        </p:txBody>
      </p:sp>
      <p:sp>
        <p:nvSpPr>
          <p:cNvPr id="13315" name="Rectangle 3"/>
          <p:cNvSpPr>
            <a:spLocks noGrp="1" noChangeArrowheads="1"/>
          </p:cNvSpPr>
          <p:nvPr>
            <p:ph type="subTitle" idx="1"/>
          </p:nvPr>
        </p:nvSpPr>
        <p:spPr>
          <a:xfrm>
            <a:off x="413566" y="921248"/>
            <a:ext cx="8622929" cy="5604095"/>
          </a:xfrm>
          <a:noFill/>
        </p:spPr>
        <p:txBody>
          <a:bodyPr>
            <a:normAutofit fontScale="92500" lnSpcReduction="10000"/>
          </a:bodyPr>
          <a:lstStyle/>
          <a:p>
            <a:pPr algn="l">
              <a:lnSpc>
                <a:spcPct val="80000"/>
              </a:lnSpc>
              <a:buFont typeface="Wingdings" pitchFamily="2" charset="2"/>
              <a:buNone/>
            </a:pPr>
            <a:r>
              <a:rPr lang="en-US" sz="2400" dirty="0">
                <a:effectLst/>
                <a:latin typeface="Garamond" pitchFamily="18" charset="0"/>
              </a:rPr>
              <a:t>Looks forward to </a:t>
            </a:r>
            <a:r>
              <a:rPr lang="en-US" sz="2400" i="1" dirty="0">
                <a:effectLst/>
                <a:latin typeface="Garamond" pitchFamily="18" charset="0"/>
              </a:rPr>
              <a:t>Ulysses </a:t>
            </a:r>
            <a:r>
              <a:rPr lang="en-US" sz="2400" dirty="0">
                <a:effectLst/>
                <a:latin typeface="Garamond" pitchFamily="18" charset="0"/>
              </a:rPr>
              <a:t>and</a:t>
            </a:r>
            <a:r>
              <a:rPr lang="en-US" sz="2400" i="1" dirty="0">
                <a:effectLst/>
                <a:latin typeface="Garamond" pitchFamily="18" charset="0"/>
              </a:rPr>
              <a:t> Finnegan’s Wake:</a:t>
            </a:r>
            <a:r>
              <a:rPr lang="en-US" sz="2400" dirty="0">
                <a:effectLst/>
                <a:latin typeface="Garamond" pitchFamily="18" charset="0"/>
              </a:rPr>
              <a:t> here the </a:t>
            </a:r>
          </a:p>
          <a:p>
            <a:pPr algn="l">
              <a:lnSpc>
                <a:spcPct val="80000"/>
              </a:lnSpc>
              <a:buFont typeface="Wingdings" pitchFamily="2" charset="2"/>
              <a:buNone/>
            </a:pPr>
            <a:r>
              <a:rPr lang="en-US" sz="2400" dirty="0">
                <a:solidFill>
                  <a:srgbClr val="FFFF00"/>
                </a:solidFill>
                <a:effectLst/>
                <a:latin typeface="Garamond" pitchFamily="18" charset="0"/>
              </a:rPr>
              <a:t>corruption of the language of religion with that of commerce</a:t>
            </a:r>
          </a:p>
          <a:p>
            <a:pPr algn="l">
              <a:lnSpc>
                <a:spcPct val="80000"/>
              </a:lnSpc>
              <a:buFont typeface="Wingdings" pitchFamily="2" charset="2"/>
              <a:buNone/>
            </a:pPr>
            <a:endParaRPr lang="en-US" sz="900" u="sng" dirty="0">
              <a:effectLst/>
              <a:latin typeface="Garamond" pitchFamily="18" charset="0"/>
            </a:endParaRPr>
          </a:p>
          <a:p>
            <a:pPr marL="539750" indent="-539750" algn="l">
              <a:lnSpc>
                <a:spcPct val="110000"/>
              </a:lnSpc>
              <a:spcBef>
                <a:spcPts val="0"/>
              </a:spcBef>
              <a:spcAft>
                <a:spcPts val="1200"/>
              </a:spcAft>
              <a:buFont typeface="Wingdings" pitchFamily="2" charset="2"/>
              <a:buNone/>
            </a:pPr>
            <a:r>
              <a:rPr lang="en-US" sz="2400" dirty="0">
                <a:effectLst/>
                <a:latin typeface="Garamond" pitchFamily="18" charset="0"/>
              </a:rPr>
              <a:t>	Jesus Christ was not a hard taskmaster. He understood our little failings, understood the weakness of our poor fallen nature, understood the temptations of this life. We might have had, we all had from time to time, our temptations: we might have, we all had, our failings. But one thing only, he said, he would ask of his hearers. And that was: to be straight and manly with God. If their accounts tallied in every point to say:</a:t>
            </a:r>
          </a:p>
          <a:p>
            <a:pPr marL="539750" algn="l">
              <a:lnSpc>
                <a:spcPct val="110000"/>
              </a:lnSpc>
              <a:spcBef>
                <a:spcPts val="0"/>
              </a:spcBef>
              <a:spcAft>
                <a:spcPts val="1200"/>
              </a:spcAft>
              <a:buFont typeface="Wingdings" pitchFamily="2" charset="2"/>
              <a:buNone/>
            </a:pPr>
            <a:r>
              <a:rPr lang="en-US" sz="2400" dirty="0">
                <a:effectLst/>
                <a:latin typeface="Garamond" pitchFamily="18" charset="0"/>
              </a:rPr>
              <a:t>“Well, I have verified my accounts. I find all well.”</a:t>
            </a:r>
          </a:p>
          <a:p>
            <a:pPr marL="539750" algn="l">
              <a:lnSpc>
                <a:spcPct val="110000"/>
              </a:lnSpc>
              <a:spcBef>
                <a:spcPts val="0"/>
              </a:spcBef>
              <a:spcAft>
                <a:spcPts val="1200"/>
              </a:spcAft>
              <a:buFont typeface="Wingdings" pitchFamily="2" charset="2"/>
              <a:buNone/>
            </a:pPr>
            <a:r>
              <a:rPr lang="en-US" sz="2400" dirty="0">
                <a:effectLst/>
                <a:latin typeface="Garamond" pitchFamily="18" charset="0"/>
              </a:rPr>
              <a:t>But if, as might happen, there were some discrepancies, to admit the truth, to be frank and say like a man:</a:t>
            </a:r>
          </a:p>
          <a:p>
            <a:pPr marL="539750" algn="l">
              <a:lnSpc>
                <a:spcPct val="110000"/>
              </a:lnSpc>
              <a:spcBef>
                <a:spcPts val="0"/>
              </a:spcBef>
              <a:spcAft>
                <a:spcPts val="1200"/>
              </a:spcAft>
              <a:buFont typeface="Wingdings" pitchFamily="2" charset="2"/>
              <a:buNone/>
            </a:pPr>
            <a:r>
              <a:rPr lang="en-US" sz="2400" dirty="0">
                <a:effectLst/>
                <a:latin typeface="Garamond" pitchFamily="18" charset="0"/>
              </a:rPr>
              <a:t>“Well, I have looked into my accounts. I find this wrong and this wrong. But, with God’s grace, I will rectify this and this. I will set right my accounts.”  </a:t>
            </a:r>
            <a:r>
              <a:rPr lang="en-GB" sz="2400" dirty="0">
                <a:effectLst/>
                <a:latin typeface="Garamond" pitchFamily="18" charset="0"/>
              </a:rPr>
              <a:t>        ‘Grace’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9" name="Rectangle 3"/>
          <p:cNvSpPr>
            <a:spLocks noGrp="1" noChangeArrowheads="1"/>
          </p:cNvSpPr>
          <p:nvPr>
            <p:ph type="subTitle" idx="1"/>
          </p:nvPr>
        </p:nvSpPr>
        <p:spPr>
          <a:xfrm>
            <a:off x="457200" y="966787"/>
            <a:ext cx="8229600" cy="4924425"/>
          </a:xfrm>
          <a:noFill/>
        </p:spPr>
        <p:txBody>
          <a:bodyPr>
            <a:normAutofit/>
          </a:bodyPr>
          <a:lstStyle/>
          <a:p>
            <a:pPr algn="l">
              <a:buFont typeface="Wingdings" pitchFamily="2" charset="2"/>
              <a:buNone/>
            </a:pPr>
            <a:r>
              <a:rPr lang="en-GB" sz="2400" dirty="0">
                <a:effectLst/>
                <a:latin typeface="Garamond" pitchFamily="18" charset="0"/>
              </a:rPr>
              <a:t>the differences between modernism and earlier forms of writing as “relative rather than absolute, quantitative rather than altogether qualitative” (4), and it is </a:t>
            </a:r>
            <a:r>
              <a:rPr lang="en-GB" sz="2400" dirty="0">
                <a:solidFill>
                  <a:srgbClr val="FFFF00"/>
                </a:solidFill>
                <a:effectLst/>
                <a:latin typeface="Garamond" pitchFamily="18" charset="0"/>
              </a:rPr>
              <a:t>the extent to which this inherent polyvocality or ‘many-</a:t>
            </a:r>
            <a:r>
              <a:rPr lang="en-GB" sz="2400" dirty="0" err="1">
                <a:solidFill>
                  <a:srgbClr val="FFFF00"/>
                </a:solidFill>
                <a:effectLst/>
                <a:latin typeface="Garamond" pitchFamily="18" charset="0"/>
              </a:rPr>
              <a:t>voicedness</a:t>
            </a:r>
            <a:r>
              <a:rPr lang="en-GB" sz="2400" dirty="0">
                <a:solidFill>
                  <a:srgbClr val="FFFF00"/>
                </a:solidFill>
                <a:effectLst/>
                <a:latin typeface="Garamond" pitchFamily="18" charset="0"/>
              </a:rPr>
              <a:t>’ </a:t>
            </a:r>
            <a:r>
              <a:rPr lang="en-GB" sz="2400" dirty="0">
                <a:effectLst/>
                <a:latin typeface="Garamond" pitchFamily="18" charset="0"/>
              </a:rPr>
              <a:t>of the novel was both emphasised and extended                   (</a:t>
            </a:r>
            <a:r>
              <a:rPr lang="en-GB" sz="2400" dirty="0" err="1">
                <a:effectLst/>
                <a:latin typeface="Garamond" pitchFamily="18" charset="0"/>
              </a:rPr>
              <a:t>MacCabe</a:t>
            </a:r>
            <a:r>
              <a:rPr lang="en-GB" sz="2400" dirty="0">
                <a:effectLst/>
                <a:latin typeface="Garamond" pitchFamily="18" charset="0"/>
              </a:rPr>
              <a:t>)</a:t>
            </a:r>
          </a:p>
          <a:p>
            <a:pPr algn="l">
              <a:buFont typeface="Wingdings" pitchFamily="2" charset="2"/>
              <a:buNone/>
            </a:pPr>
            <a:endParaRPr lang="en-GB" sz="2400" b="1" dirty="0">
              <a:effectLst/>
              <a:latin typeface="Garamond" pitchFamily="18" charset="0"/>
            </a:endParaRPr>
          </a:p>
          <a:p>
            <a:pPr algn="l">
              <a:buFont typeface="Wingdings" pitchFamily="2" charset="2"/>
              <a:buNone/>
            </a:pPr>
            <a:endParaRPr lang="en-GB" sz="2400" b="1" dirty="0">
              <a:effectLst/>
              <a:latin typeface="Garamond" pitchFamily="18" charset="0"/>
            </a:endParaRPr>
          </a:p>
          <a:p>
            <a:pPr algn="l">
              <a:buFont typeface="Wingdings" pitchFamily="2" charset="2"/>
              <a:buNone/>
            </a:pPr>
            <a:r>
              <a:rPr lang="en-GB" sz="2400" dirty="0">
                <a:effectLst/>
                <a:latin typeface="Felix Titling" pitchFamily="82" charset="0"/>
              </a:rPr>
              <a:t>The epiphany </a:t>
            </a:r>
            <a:r>
              <a:rPr lang="en-GB" sz="2400" dirty="0">
                <a:effectLst/>
                <a:latin typeface="Garamond" pitchFamily="18" charset="0"/>
              </a:rPr>
              <a:t>: </a:t>
            </a:r>
          </a:p>
          <a:p>
            <a:pPr algn="l">
              <a:buFont typeface="Wingdings" pitchFamily="2" charset="2"/>
              <a:buNone/>
            </a:pPr>
            <a:r>
              <a:rPr lang="en-GB" sz="2400" dirty="0">
                <a:effectLst/>
                <a:latin typeface="Garamond" pitchFamily="18" charset="0"/>
              </a:rPr>
              <a:t>‘</a:t>
            </a:r>
            <a:r>
              <a:rPr lang="en-GB" sz="2400" dirty="0">
                <a:solidFill>
                  <a:srgbClr val="FFFF00"/>
                </a:solidFill>
                <a:effectLst/>
                <a:latin typeface="Garamond" pitchFamily="18" charset="0"/>
              </a:rPr>
              <a:t>a sudden spiritual manifestation, whether in the vulgarity of speech or of gesture or in a memorable phase of the mind itself</a:t>
            </a:r>
            <a:r>
              <a:rPr lang="en-GB" sz="2400" dirty="0">
                <a:effectLst/>
                <a:latin typeface="Garamond" pitchFamily="18" charset="0"/>
              </a:rPr>
              <a:t>’ 	 (Joyce 1973, p. 50)</a:t>
            </a:r>
          </a:p>
        </p:txBody>
      </p:sp>
      <p:sp>
        <p:nvSpPr>
          <p:cNvPr id="4" name="Rectangle 3"/>
          <p:cNvSpPr/>
          <p:nvPr/>
        </p:nvSpPr>
        <p:spPr>
          <a:xfrm>
            <a:off x="611560" y="188640"/>
            <a:ext cx="7230227" cy="584775"/>
          </a:xfrm>
          <a:prstGeom prst="rect">
            <a:avLst/>
          </a:prstGeom>
        </p:spPr>
        <p:txBody>
          <a:bodyPr wrap="square">
            <a:spAutoFit/>
          </a:bodyPr>
          <a:lstStyle/>
          <a:p>
            <a:r>
              <a:rPr lang="en-GB" sz="3200" dirty="0">
                <a:solidFill>
                  <a:srgbClr val="FFFF00"/>
                </a:solidFill>
                <a:latin typeface="Felix Titling" pitchFamily="82" charset="0"/>
              </a:rPr>
              <a:t>FRACTURE &amp; FUSION</a:t>
            </a:r>
            <a:endParaRPr lang="en-GB"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1B5136"/>
        </a:solidFill>
        <a:effectLst/>
      </p:bgPr>
    </p:bg>
    <p:spTree>
      <p:nvGrpSpPr>
        <p:cNvPr id="1" name=""/>
        <p:cNvGrpSpPr/>
        <p:nvPr/>
      </p:nvGrpSpPr>
      <p:grpSpPr>
        <a:xfrm>
          <a:off x="0" y="0"/>
          <a:ext cx="0" cy="0"/>
          <a:chOff x="0" y="0"/>
          <a:chExt cx="0" cy="0"/>
        </a:xfrm>
      </p:grpSpPr>
      <p:sp>
        <p:nvSpPr>
          <p:cNvPr id="15362" name="Rectangle 2"/>
          <p:cNvSpPr>
            <a:spLocks noGrp="1" noRot="1" noChangeArrowheads="1"/>
          </p:cNvSpPr>
          <p:nvPr>
            <p:ph type="ctrTitle"/>
          </p:nvPr>
        </p:nvSpPr>
        <p:spPr>
          <a:xfrm>
            <a:off x="467544" y="0"/>
            <a:ext cx="7488832" cy="908720"/>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EPIPHANIES</a:t>
            </a:r>
          </a:p>
        </p:txBody>
      </p:sp>
      <p:sp>
        <p:nvSpPr>
          <p:cNvPr id="15363" name="Rectangle 3"/>
          <p:cNvSpPr>
            <a:spLocks noGrp="1" noChangeArrowheads="1"/>
          </p:cNvSpPr>
          <p:nvPr>
            <p:ph type="subTitle" idx="1"/>
          </p:nvPr>
        </p:nvSpPr>
        <p:spPr>
          <a:xfrm>
            <a:off x="467544" y="764704"/>
            <a:ext cx="8373616" cy="5904656"/>
          </a:xfrm>
          <a:noFill/>
        </p:spPr>
        <p:txBody>
          <a:bodyPr>
            <a:normAutofit lnSpcReduction="10000"/>
          </a:bodyPr>
          <a:lstStyle/>
          <a:p>
            <a:pPr algn="l">
              <a:spcBef>
                <a:spcPts val="0"/>
              </a:spcBef>
              <a:spcAft>
                <a:spcPts val="1200"/>
              </a:spcAft>
              <a:buFont typeface="Wingdings" pitchFamily="2" charset="2"/>
              <a:buNone/>
            </a:pPr>
            <a:r>
              <a:rPr lang="en-US" sz="2400" dirty="0">
                <a:solidFill>
                  <a:srgbClr val="FFFF00"/>
                </a:solidFill>
                <a:effectLst/>
                <a:latin typeface="Garamond" pitchFamily="18" charset="0"/>
              </a:rPr>
              <a:t>Gazing up into the darkness I saw myself </a:t>
            </a:r>
            <a:r>
              <a:rPr lang="en-US" sz="2400" dirty="0">
                <a:effectLst/>
                <a:latin typeface="Garamond" pitchFamily="18" charset="0"/>
              </a:rPr>
              <a:t>as a creature driven and derided by vanity; and my eyes burned with anguish and anger. </a:t>
            </a:r>
            <a:r>
              <a:rPr lang="en-US" dirty="0">
                <a:effectLst/>
                <a:latin typeface="Garamond" pitchFamily="18" charset="0"/>
              </a:rPr>
              <a:t>						(‘</a:t>
            </a:r>
            <a:r>
              <a:rPr lang="en-US" dirty="0" err="1">
                <a:effectLst/>
                <a:latin typeface="Garamond" pitchFamily="18" charset="0"/>
              </a:rPr>
              <a:t>Araby</a:t>
            </a:r>
            <a:r>
              <a:rPr lang="en-US" dirty="0">
                <a:effectLst/>
                <a:latin typeface="Garamond" pitchFamily="18" charset="0"/>
              </a:rPr>
              <a:t>’)</a:t>
            </a:r>
          </a:p>
          <a:p>
            <a:pPr algn="l">
              <a:spcBef>
                <a:spcPts val="0"/>
              </a:spcBef>
              <a:spcAft>
                <a:spcPts val="1200"/>
              </a:spcAft>
              <a:buFont typeface="Wingdings" pitchFamily="2" charset="2"/>
              <a:buNone/>
            </a:pPr>
            <a:endParaRPr lang="en-US" sz="1200" dirty="0">
              <a:effectLst/>
              <a:latin typeface="Garamond" pitchFamily="18" charset="0"/>
            </a:endParaRPr>
          </a:p>
          <a:p>
            <a:pPr algn="l">
              <a:spcBef>
                <a:spcPts val="0"/>
              </a:spcBef>
              <a:spcAft>
                <a:spcPts val="1200"/>
              </a:spcAft>
              <a:buFont typeface="Wingdings" pitchFamily="2" charset="2"/>
              <a:buNone/>
            </a:pPr>
            <a:r>
              <a:rPr lang="en-US" sz="2400" dirty="0">
                <a:effectLst/>
                <a:latin typeface="Garamond" pitchFamily="18" charset="0"/>
              </a:rPr>
              <a:t>All the seas of the world tumbled about her heart. He was drawing her into them: he would drown her. She gripped with both hands at the iron railing</a:t>
            </a:r>
            <a:r>
              <a:rPr lang="en-US" dirty="0">
                <a:effectLst/>
                <a:latin typeface="Garamond" pitchFamily="18" charset="0"/>
              </a:rPr>
              <a:t>.</a:t>
            </a:r>
          </a:p>
          <a:p>
            <a:pPr algn="l">
              <a:spcBef>
                <a:spcPts val="0"/>
              </a:spcBef>
              <a:spcAft>
                <a:spcPts val="1200"/>
              </a:spcAft>
              <a:buFont typeface="Wingdings" pitchFamily="2" charset="2"/>
              <a:buNone/>
            </a:pPr>
            <a:r>
              <a:rPr lang="en-US" sz="2400" dirty="0">
                <a:effectLst/>
                <a:latin typeface="Garamond" pitchFamily="18" charset="0"/>
              </a:rPr>
              <a:t>“Come!”</a:t>
            </a:r>
          </a:p>
          <a:p>
            <a:pPr algn="l">
              <a:spcBef>
                <a:spcPts val="0"/>
              </a:spcBef>
              <a:spcAft>
                <a:spcPts val="1200"/>
              </a:spcAft>
              <a:buFont typeface="Wingdings" pitchFamily="2" charset="2"/>
              <a:buNone/>
            </a:pPr>
            <a:r>
              <a:rPr lang="en-US" sz="2400" dirty="0">
                <a:effectLst/>
                <a:latin typeface="Garamond" pitchFamily="18" charset="0"/>
              </a:rPr>
              <a:t>No! No! No! It was impossible. Her hands clutched the iron in frenzy. Amid the seas she sent a cry of anguish.</a:t>
            </a:r>
          </a:p>
          <a:p>
            <a:pPr algn="l">
              <a:spcBef>
                <a:spcPts val="0"/>
              </a:spcBef>
              <a:spcAft>
                <a:spcPts val="1200"/>
              </a:spcAft>
              <a:buFont typeface="Wingdings" pitchFamily="2" charset="2"/>
              <a:buNone/>
            </a:pPr>
            <a:r>
              <a:rPr lang="en-US" sz="2400" dirty="0">
                <a:effectLst/>
                <a:latin typeface="Garamond" pitchFamily="18" charset="0"/>
              </a:rPr>
              <a:t>“Eveline! </a:t>
            </a:r>
            <a:r>
              <a:rPr lang="en-US" sz="2400" dirty="0" err="1">
                <a:effectLst/>
                <a:latin typeface="Garamond" pitchFamily="18" charset="0"/>
              </a:rPr>
              <a:t>Evvy</a:t>
            </a:r>
            <a:r>
              <a:rPr lang="en-US" sz="2400" dirty="0">
                <a:effectLst/>
                <a:latin typeface="Garamond" pitchFamily="18" charset="0"/>
              </a:rPr>
              <a:t>!”</a:t>
            </a:r>
          </a:p>
          <a:p>
            <a:pPr algn="l">
              <a:spcBef>
                <a:spcPts val="0"/>
              </a:spcBef>
              <a:spcAft>
                <a:spcPts val="1200"/>
              </a:spcAft>
              <a:buFont typeface="Wingdings" pitchFamily="2" charset="2"/>
              <a:buNone/>
            </a:pPr>
            <a:r>
              <a:rPr lang="en-US" sz="2400" dirty="0">
                <a:effectLst/>
                <a:latin typeface="Garamond" pitchFamily="18" charset="0"/>
              </a:rPr>
              <a:t>He rushed beyond the barrier and called to her to follow. He was shouted at to go on but he still called to her. </a:t>
            </a:r>
            <a:r>
              <a:rPr lang="en-US" sz="2400" dirty="0">
                <a:solidFill>
                  <a:srgbClr val="FFFF00"/>
                </a:solidFill>
                <a:effectLst/>
                <a:latin typeface="Garamond" pitchFamily="18" charset="0"/>
              </a:rPr>
              <a:t>She set her white face to him, passive, like a helpless animal. Her eyes gave him no sign of love or farewell or recognition</a:t>
            </a:r>
            <a:r>
              <a:rPr lang="en-US" sz="2400" dirty="0">
                <a:effectLst/>
                <a:latin typeface="Garamond" pitchFamily="18" charset="0"/>
              </a:rPr>
              <a:t>. </a:t>
            </a:r>
            <a:r>
              <a:rPr lang="en-US" dirty="0">
                <a:effectLst/>
                <a:latin typeface="Garamond" pitchFamily="18" charset="0"/>
              </a:rPr>
              <a:t>	        (‘</a:t>
            </a:r>
            <a:r>
              <a:rPr lang="en-US" dirty="0" err="1">
                <a:effectLst/>
                <a:latin typeface="Garamond" pitchFamily="18" charset="0"/>
              </a:rPr>
              <a:t>Eveline</a:t>
            </a:r>
            <a:r>
              <a:rPr lang="en-US" dirty="0">
                <a:effectLst/>
                <a:latin typeface="Garamond" pitchFamily="18" charset="0"/>
              </a:rPr>
              <a:t>’)</a:t>
            </a:r>
            <a:endParaRPr lang="en-GB" dirty="0">
              <a:effectLst/>
              <a:latin typeface="Garamond"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p:cNvSpPr>
            <a:spLocks noGrp="1" noRot="1" noChangeArrowheads="1"/>
          </p:cNvSpPr>
          <p:nvPr>
            <p:ph type="ctrTitle"/>
          </p:nvPr>
        </p:nvSpPr>
        <p:spPr>
          <a:xfrm>
            <a:off x="467544" y="116632"/>
            <a:ext cx="8229600" cy="777875"/>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THE SIGNIFICANCE OF PLACE</a:t>
            </a:r>
          </a:p>
        </p:txBody>
      </p:sp>
      <p:sp>
        <p:nvSpPr>
          <p:cNvPr id="16387" name="Rectangle 3"/>
          <p:cNvSpPr>
            <a:spLocks noGrp="1" noChangeArrowheads="1"/>
          </p:cNvSpPr>
          <p:nvPr>
            <p:ph type="subTitle" idx="1"/>
          </p:nvPr>
        </p:nvSpPr>
        <p:spPr>
          <a:xfrm>
            <a:off x="251520" y="981075"/>
            <a:ext cx="8713093" cy="5876925"/>
          </a:xfrm>
          <a:noFill/>
        </p:spPr>
        <p:txBody>
          <a:bodyPr>
            <a:normAutofit/>
          </a:bodyPr>
          <a:lstStyle/>
          <a:p>
            <a:pPr algn="l">
              <a:lnSpc>
                <a:spcPct val="90000"/>
              </a:lnSpc>
              <a:buFont typeface="Wingdings" pitchFamily="2" charset="2"/>
              <a:buNone/>
            </a:pPr>
            <a:r>
              <a:rPr lang="en-GB" sz="2400" dirty="0">
                <a:effectLst/>
                <a:latin typeface="Garamond" pitchFamily="18" charset="0"/>
              </a:rPr>
              <a:t>The very title of Joyce’s collection – </a:t>
            </a:r>
            <a:r>
              <a:rPr lang="en-GB" sz="2400" i="1" dirty="0">
                <a:effectLst/>
                <a:latin typeface="Garamond" pitchFamily="18" charset="0"/>
              </a:rPr>
              <a:t>Dubliners</a:t>
            </a:r>
            <a:r>
              <a:rPr lang="en-GB" sz="2400" dirty="0">
                <a:effectLst/>
                <a:latin typeface="Garamond" pitchFamily="18" charset="0"/>
              </a:rPr>
              <a:t> – draws attention to the question of artifice that is frequently considered the hallmark of modernism, </a:t>
            </a:r>
            <a:r>
              <a:rPr lang="en-GB" sz="2400" dirty="0">
                <a:solidFill>
                  <a:srgbClr val="FFFF00"/>
                </a:solidFill>
                <a:effectLst/>
                <a:latin typeface="Garamond" pitchFamily="18" charset="0"/>
              </a:rPr>
              <a:t>a knowing awareness of its own status as a work of art.. These are people </a:t>
            </a:r>
            <a:r>
              <a:rPr lang="en-GB" sz="2400" i="1" dirty="0">
                <a:solidFill>
                  <a:srgbClr val="FFFF00"/>
                </a:solidFill>
                <a:effectLst/>
                <a:latin typeface="Garamond" pitchFamily="18" charset="0"/>
              </a:rPr>
              <a:t>made</a:t>
            </a:r>
            <a:r>
              <a:rPr lang="en-GB" sz="2400" dirty="0">
                <a:solidFill>
                  <a:srgbClr val="FFFF00"/>
                </a:solidFill>
                <a:effectLst/>
                <a:latin typeface="Garamond" pitchFamily="18" charset="0"/>
              </a:rPr>
              <a:t> - and paralysed - by their suffocating place  </a:t>
            </a:r>
          </a:p>
          <a:p>
            <a:pPr algn="l">
              <a:lnSpc>
                <a:spcPct val="90000"/>
              </a:lnSpc>
              <a:buFont typeface="Wingdings" pitchFamily="2" charset="2"/>
              <a:buNone/>
            </a:pPr>
            <a:r>
              <a:rPr lang="en-GB" sz="2400" dirty="0">
                <a:solidFill>
                  <a:srgbClr val="FFFF00"/>
                </a:solidFill>
                <a:effectLst/>
                <a:latin typeface="Garamond" pitchFamily="18" charset="0"/>
              </a:rPr>
              <a:t> </a:t>
            </a:r>
            <a:r>
              <a:rPr lang="en-GB" sz="2400" dirty="0">
                <a:solidFill>
                  <a:schemeClr val="accent1">
                    <a:lumMod val="60000"/>
                    <a:lumOff val="40000"/>
                  </a:schemeClr>
                </a:solidFill>
                <a:effectLst/>
                <a:latin typeface="Garamond" pitchFamily="18" charset="0"/>
              </a:rPr>
              <a:t>[compare </a:t>
            </a:r>
            <a:r>
              <a:rPr lang="en-GB" sz="2400" i="1" dirty="0">
                <a:solidFill>
                  <a:schemeClr val="accent1">
                    <a:lumMod val="60000"/>
                    <a:lumOff val="40000"/>
                  </a:schemeClr>
                </a:solidFill>
                <a:effectLst/>
                <a:latin typeface="Garamond" pitchFamily="18" charset="0"/>
              </a:rPr>
              <a:t>Robinson Crusoe, Pamela</a:t>
            </a:r>
            <a:r>
              <a:rPr lang="en-GB" sz="2400" dirty="0">
                <a:solidFill>
                  <a:schemeClr val="accent1">
                    <a:lumMod val="60000"/>
                    <a:lumOff val="40000"/>
                  </a:schemeClr>
                </a:solidFill>
                <a:effectLst/>
                <a:latin typeface="Garamond" pitchFamily="18" charset="0"/>
              </a:rPr>
              <a:t>, </a:t>
            </a:r>
            <a:r>
              <a:rPr lang="en-GB" sz="2400" i="1" dirty="0">
                <a:solidFill>
                  <a:schemeClr val="accent1">
                    <a:lumMod val="60000"/>
                    <a:lumOff val="40000"/>
                  </a:schemeClr>
                </a:solidFill>
                <a:effectLst/>
                <a:latin typeface="Garamond" pitchFamily="18" charset="0"/>
              </a:rPr>
              <a:t>Mansfield Park</a:t>
            </a:r>
            <a:r>
              <a:rPr lang="en-GB" sz="2400" dirty="0">
                <a:solidFill>
                  <a:schemeClr val="accent1">
                    <a:lumMod val="60000"/>
                    <a:lumOff val="40000"/>
                  </a:schemeClr>
                </a:solidFill>
                <a:effectLst/>
                <a:latin typeface="Garamond" pitchFamily="18" charset="0"/>
              </a:rPr>
              <a:t>, where they are individuals in productive relation to their context] </a:t>
            </a:r>
          </a:p>
          <a:p>
            <a:pPr algn="l">
              <a:lnSpc>
                <a:spcPct val="90000"/>
              </a:lnSpc>
              <a:buFont typeface="Wingdings" pitchFamily="2" charset="2"/>
              <a:buNone/>
            </a:pPr>
            <a:r>
              <a:rPr lang="en-US" sz="1000" dirty="0">
                <a:solidFill>
                  <a:schemeClr val="accent1">
                    <a:lumMod val="60000"/>
                    <a:lumOff val="40000"/>
                  </a:schemeClr>
                </a:solidFill>
                <a:effectLst/>
                <a:latin typeface="Garamond" pitchFamily="18" charset="0"/>
              </a:rPr>
              <a:t>	</a:t>
            </a:r>
          </a:p>
          <a:p>
            <a:pPr algn="l">
              <a:lnSpc>
                <a:spcPct val="90000"/>
              </a:lnSpc>
              <a:buFont typeface="Wingdings" pitchFamily="2" charset="2"/>
              <a:buNone/>
            </a:pPr>
            <a:r>
              <a:rPr lang="en-US" sz="2400" dirty="0">
                <a:effectLst/>
                <a:latin typeface="Garamond" pitchFamily="18" charset="0"/>
              </a:rPr>
              <a:t>Frequent attention has been given to the priestly presence and absence in </a:t>
            </a:r>
            <a:r>
              <a:rPr lang="en-US" sz="2400" i="1" dirty="0">
                <a:effectLst/>
                <a:latin typeface="Garamond" pitchFamily="18" charset="0"/>
              </a:rPr>
              <a:t>Dubliners</a:t>
            </a:r>
            <a:r>
              <a:rPr lang="en-US" sz="2400" dirty="0">
                <a:effectLst/>
                <a:latin typeface="Garamond" pitchFamily="18" charset="0"/>
              </a:rPr>
              <a:t>, a volume that begins with the death of Father Flynn. He is dead before the boy is aware that he has died, although he had been anticipating the death and attempting to read the signs of that death in the candle-lit window. Apprised of the news by Old Cotter, </a:t>
            </a:r>
            <a:r>
              <a:rPr lang="en-US" sz="2400" dirty="0">
                <a:solidFill>
                  <a:srgbClr val="FFFF00"/>
                </a:solidFill>
                <a:effectLst/>
                <a:latin typeface="Garamond" pitchFamily="18" charset="0"/>
              </a:rPr>
              <a:t>the boy feigns indifference rather than give the adults the satisfaction of seeing his reaction: later he finds that the pretense of indifference has evolved into a sustained absence of emotional reaction </a:t>
            </a:r>
            <a:r>
              <a:rPr lang="en-US" sz="2400" dirty="0">
                <a:effectLst/>
                <a:latin typeface="Garamond" pitchFamily="18" charset="0"/>
              </a:rPr>
              <a:t>("I found it strange that neither I nor the day seemed in a mourning mood" [12]). </a:t>
            </a:r>
          </a:p>
          <a:p>
            <a:pPr algn="l">
              <a:lnSpc>
                <a:spcPct val="90000"/>
              </a:lnSpc>
              <a:buFont typeface="Wingdings" pitchFamily="2" charset="2"/>
              <a:buNone/>
            </a:pPr>
            <a:r>
              <a:rPr lang="en-GB" sz="2000" dirty="0">
                <a:effectLst/>
                <a:latin typeface="Garamond" pitchFamily="18" charset="0"/>
              </a:rPr>
              <a:t>			</a:t>
            </a:r>
            <a:r>
              <a:rPr lang="en-GB" sz="2200" dirty="0">
                <a:effectLst/>
                <a:latin typeface="Garamond" pitchFamily="18" charset="0"/>
              </a:rPr>
              <a:t>Bernard </a:t>
            </a:r>
            <a:r>
              <a:rPr lang="en-GB" sz="2200" dirty="0" err="1">
                <a:effectLst/>
                <a:latin typeface="Garamond" pitchFamily="18" charset="0"/>
              </a:rPr>
              <a:t>Benstock</a:t>
            </a:r>
            <a:r>
              <a:rPr lang="en-GB" sz="2200" dirty="0">
                <a:effectLst/>
                <a:latin typeface="Garamond" pitchFamily="18" charset="0"/>
              </a:rPr>
              <a:t> ‘The </a:t>
            </a:r>
            <a:r>
              <a:rPr lang="en-GB" sz="2200" dirty="0" err="1">
                <a:effectLst/>
                <a:latin typeface="Garamond" pitchFamily="18" charset="0"/>
              </a:rPr>
              <a:t>Gnomonics</a:t>
            </a:r>
            <a:r>
              <a:rPr lang="en-GB" sz="2200" dirty="0">
                <a:effectLst/>
                <a:latin typeface="Garamond" pitchFamily="18" charset="0"/>
              </a:rPr>
              <a:t> of </a:t>
            </a:r>
            <a:r>
              <a:rPr lang="en-GB" sz="2200" i="1" dirty="0">
                <a:effectLst/>
                <a:latin typeface="Garamond" pitchFamily="18" charset="0"/>
              </a:rPr>
              <a:t>Dubliners’</a:t>
            </a:r>
            <a:r>
              <a:rPr lang="en-GB" sz="2200" dirty="0">
                <a:effectLst/>
                <a:latin typeface="Garamond" pitchFamily="18" charset="0"/>
              </a:rPr>
              <a:t> </a:t>
            </a:r>
          </a:p>
          <a:p>
            <a:pPr>
              <a:lnSpc>
                <a:spcPct val="90000"/>
              </a:lnSpc>
              <a:buFont typeface="Wingdings" pitchFamily="2" charset="2"/>
              <a:buNone/>
            </a:pPr>
            <a:endParaRPr lang="en-GB" sz="2000" dirty="0">
              <a:effectLst/>
              <a:latin typeface="Garamond"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Rot="1" noChangeArrowheads="1"/>
          </p:cNvSpPr>
          <p:nvPr>
            <p:ph type="ctrTitle"/>
          </p:nvPr>
        </p:nvSpPr>
        <p:spPr>
          <a:xfrm>
            <a:off x="467544" y="188640"/>
            <a:ext cx="8218487" cy="922338"/>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Language &amp; power</a:t>
            </a:r>
          </a:p>
        </p:txBody>
      </p:sp>
      <p:sp>
        <p:nvSpPr>
          <p:cNvPr id="17411" name="Rectangle 3"/>
          <p:cNvSpPr>
            <a:spLocks noGrp="1" noChangeArrowheads="1"/>
          </p:cNvSpPr>
          <p:nvPr>
            <p:ph type="subTitle" idx="1"/>
          </p:nvPr>
        </p:nvSpPr>
        <p:spPr>
          <a:xfrm>
            <a:off x="318740" y="692696"/>
            <a:ext cx="8506519" cy="5976664"/>
          </a:xfrm>
          <a:noFill/>
        </p:spPr>
        <p:txBody>
          <a:bodyPr>
            <a:normAutofit lnSpcReduction="10000"/>
          </a:bodyPr>
          <a:lstStyle/>
          <a:p>
            <a:pPr algn="l">
              <a:buFont typeface="Wingdings" pitchFamily="2" charset="2"/>
              <a:buNone/>
            </a:pPr>
            <a:r>
              <a:rPr lang="en-US" sz="2400" dirty="0">
                <a:effectLst/>
                <a:latin typeface="Garamond" pitchFamily="18" charset="0"/>
              </a:rPr>
              <a:t>The first paragraph of </a:t>
            </a:r>
            <a:r>
              <a:rPr lang="en-US" sz="2400" i="1" dirty="0">
                <a:effectLst/>
                <a:latin typeface="Garamond" pitchFamily="18" charset="0"/>
              </a:rPr>
              <a:t>Dubliners</a:t>
            </a:r>
            <a:r>
              <a:rPr lang="en-US" sz="2400" dirty="0">
                <a:effectLst/>
                <a:latin typeface="Garamond" pitchFamily="18" charset="0"/>
              </a:rPr>
              <a:t>, with its three italicized words, announces typographically that </a:t>
            </a:r>
            <a:r>
              <a:rPr lang="en-US" sz="2400" dirty="0">
                <a:solidFill>
                  <a:srgbClr val="FFFF00"/>
                </a:solidFill>
                <a:effectLst/>
                <a:latin typeface="Garamond" pitchFamily="18" charset="0"/>
              </a:rPr>
              <a:t>a major concern of the volume will be language </a:t>
            </a:r>
            <a:r>
              <a:rPr lang="en-US" sz="2400" i="1" dirty="0">
                <a:solidFill>
                  <a:srgbClr val="FFFF00"/>
                </a:solidFill>
                <a:effectLst/>
                <a:latin typeface="Garamond" pitchFamily="18" charset="0"/>
              </a:rPr>
              <a:t>as such</a:t>
            </a:r>
            <a:r>
              <a:rPr lang="en-US" sz="2400" dirty="0">
                <a:solidFill>
                  <a:srgbClr val="FFFF00"/>
                </a:solidFill>
                <a:effectLst/>
                <a:latin typeface="Garamond" pitchFamily="18" charset="0"/>
              </a:rPr>
              <a:t>, its ability to mystify, but also to confer power and mastery upon its owner</a:t>
            </a:r>
            <a:r>
              <a:rPr lang="en-US" sz="2400" dirty="0">
                <a:effectLst/>
                <a:latin typeface="Garamond" pitchFamily="18" charset="0"/>
              </a:rPr>
              <a:t>. The stories imply that the correct interpretation of certain ‘texts’ is the key to social competence in Dublin, whether they be nonverbal texts, as Mrs. Kearney found, or written, as the boy in "The Sisters" realizes when only the writing on the card "persuaded" him that the priest was indeed dead  </a:t>
            </a:r>
          </a:p>
          <a:p>
            <a:pPr algn="l">
              <a:buFont typeface="Wingdings" pitchFamily="2" charset="2"/>
              <a:buNone/>
            </a:pPr>
            <a:r>
              <a:rPr lang="en-US" sz="900" dirty="0">
                <a:effectLst/>
                <a:latin typeface="Garamond" pitchFamily="18" charset="0"/>
              </a:rPr>
              <a:t>	</a:t>
            </a:r>
            <a:r>
              <a:rPr lang="en-US" sz="1600" dirty="0">
                <a:effectLst/>
                <a:latin typeface="Garamond" pitchFamily="18" charset="0"/>
              </a:rPr>
              <a:t>...</a:t>
            </a:r>
          </a:p>
          <a:p>
            <a:pPr algn="l">
              <a:buFont typeface="Wingdings" pitchFamily="2" charset="2"/>
              <a:buNone/>
            </a:pPr>
            <a:r>
              <a:rPr lang="en-US" sz="2400" dirty="0">
                <a:effectLst/>
                <a:latin typeface="Garamond" pitchFamily="18" charset="0"/>
              </a:rPr>
              <a:t>Critics long approached </a:t>
            </a:r>
            <a:r>
              <a:rPr lang="en-US" sz="2400" i="1" dirty="0">
                <a:effectLst/>
                <a:latin typeface="Garamond" pitchFamily="18" charset="0"/>
              </a:rPr>
              <a:t>Dubliners</a:t>
            </a:r>
            <a:r>
              <a:rPr lang="en-US" sz="2400" dirty="0">
                <a:effectLst/>
                <a:latin typeface="Garamond" pitchFamily="18" charset="0"/>
              </a:rPr>
              <a:t> either as a realistic reflection of the city and its inhabitants or as fertile soil for the elaboration of symbolic patterns, and thus, especially in the latter case, managed to evade the text's historical determinants. But it is now possible to see that </a:t>
            </a:r>
            <a:r>
              <a:rPr lang="en-US" sz="2400" dirty="0">
                <a:solidFill>
                  <a:srgbClr val="FFFF00"/>
                </a:solidFill>
                <a:effectLst/>
                <a:latin typeface="Garamond" pitchFamily="18" charset="0"/>
              </a:rPr>
              <a:t>even in </a:t>
            </a:r>
            <a:r>
              <a:rPr lang="en-US" sz="2400" i="1" dirty="0">
                <a:solidFill>
                  <a:srgbClr val="FFFF00"/>
                </a:solidFill>
                <a:effectLst/>
                <a:latin typeface="Garamond" pitchFamily="18" charset="0"/>
              </a:rPr>
              <a:t>Dubliners</a:t>
            </a:r>
            <a:r>
              <a:rPr lang="en-US" sz="2400" dirty="0">
                <a:solidFill>
                  <a:srgbClr val="FFFF00"/>
                </a:solidFill>
                <a:effectLst/>
                <a:latin typeface="Garamond" pitchFamily="18" charset="0"/>
              </a:rPr>
              <a:t> characters struggle to impose meaning upon their experience, only to be defeated by the slipperiness of language and grammar—meaning always appears to be elsewhere</a:t>
            </a:r>
            <a:r>
              <a:rPr lang="en-GB" sz="2400" dirty="0">
                <a:solidFill>
                  <a:srgbClr val="FFFF00"/>
                </a:solidFill>
                <a:effectLst/>
                <a:latin typeface="Garamond" pitchFamily="18" charset="0"/>
              </a:rPr>
              <a:t> </a:t>
            </a:r>
            <a:endParaRPr lang="en-US" sz="2400" dirty="0">
              <a:solidFill>
                <a:srgbClr val="FFFF00"/>
              </a:solidFill>
              <a:effectLst/>
              <a:latin typeface="Garamond" pitchFamily="18" charset="0"/>
            </a:endParaRPr>
          </a:p>
          <a:p>
            <a:pPr algn="l">
              <a:buFont typeface="Wingdings" pitchFamily="2" charset="2"/>
              <a:buNone/>
            </a:pPr>
            <a:r>
              <a:rPr lang="en-US" sz="1800" dirty="0">
                <a:effectLst/>
                <a:latin typeface="Garamond" pitchFamily="18" charset="0"/>
              </a:rPr>
              <a:t>T. L. Williams, ‘Resistance to Paralysis in </a:t>
            </a:r>
            <a:r>
              <a:rPr lang="en-US" sz="1800" i="1" dirty="0">
                <a:effectLst/>
                <a:latin typeface="Garamond" pitchFamily="18" charset="0"/>
              </a:rPr>
              <a:t>Dubliners</a:t>
            </a:r>
            <a:r>
              <a:rPr lang="en-US" sz="1800" dirty="0">
                <a:effectLst/>
                <a:latin typeface="Garamond" pitchFamily="18" charset="0"/>
              </a:rPr>
              <a:t>’</a:t>
            </a:r>
            <a:r>
              <a:rPr lang="en-US" sz="1800" i="1" dirty="0">
                <a:effectLst/>
                <a:latin typeface="Garamond" pitchFamily="18" charset="0"/>
              </a:rPr>
              <a:t>, MFS Modern Fiction Studies</a:t>
            </a:r>
            <a:r>
              <a:rPr lang="en-US" sz="1800" dirty="0">
                <a:effectLst/>
                <a:latin typeface="Garamond" pitchFamily="18" charset="0"/>
              </a:rPr>
              <a:t>, 35: 3, Fall 1989</a:t>
            </a:r>
            <a:r>
              <a:rPr lang="en-GB" sz="2000" dirty="0">
                <a:effectLst/>
                <a:latin typeface="Garamond" pitchFamily="18" charset="0"/>
              </a:rPr>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1B5136"/>
        </a:solidFill>
        <a:effectLst/>
      </p:bgPr>
    </p:bg>
    <p:spTree>
      <p:nvGrpSpPr>
        <p:cNvPr id="1" name=""/>
        <p:cNvGrpSpPr/>
        <p:nvPr/>
      </p:nvGrpSpPr>
      <p:grpSpPr>
        <a:xfrm>
          <a:off x="0" y="0"/>
          <a:ext cx="0" cy="0"/>
          <a:chOff x="0" y="0"/>
          <a:chExt cx="0" cy="0"/>
        </a:xfrm>
      </p:grpSpPr>
      <p:sp>
        <p:nvSpPr>
          <p:cNvPr id="18434" name="Rectangle 2"/>
          <p:cNvSpPr>
            <a:spLocks noGrp="1" noRot="1" noChangeArrowheads="1"/>
          </p:cNvSpPr>
          <p:nvPr>
            <p:ph type="ctrTitle"/>
          </p:nvPr>
        </p:nvSpPr>
        <p:spPr>
          <a:xfrm>
            <a:off x="467544" y="188640"/>
            <a:ext cx="8229600" cy="850106"/>
          </a:xfrm>
          <a:noFill/>
        </p:spPr>
        <p:txBody>
          <a:bodyPr>
            <a:normAutofit/>
          </a:bodyPr>
          <a:lstStyle/>
          <a:p>
            <a:pPr algn="l"/>
            <a:r>
              <a:rPr lang="en-GB" sz="3200" b="0" dirty="0">
                <a:ln w="5000" cmpd="sng">
                  <a:solidFill>
                    <a:srgbClr val="FFFF00"/>
                  </a:solidFill>
                  <a:prstDash val="solid"/>
                </a:ln>
                <a:solidFill>
                  <a:srgbClr val="FFFF00"/>
                </a:solidFill>
                <a:effectLst/>
                <a:latin typeface="Felix Titling" pitchFamily="82" charset="0"/>
              </a:rPr>
              <a:t>FALSE EPIPHANIES</a:t>
            </a:r>
          </a:p>
        </p:txBody>
      </p:sp>
      <p:sp>
        <p:nvSpPr>
          <p:cNvPr id="18435" name="Rectangle 3"/>
          <p:cNvSpPr>
            <a:spLocks noGrp="1" noChangeArrowheads="1"/>
          </p:cNvSpPr>
          <p:nvPr>
            <p:ph type="subTitle" idx="1"/>
          </p:nvPr>
        </p:nvSpPr>
        <p:spPr>
          <a:xfrm>
            <a:off x="467544" y="1052736"/>
            <a:ext cx="8354069" cy="5400600"/>
          </a:xfrm>
          <a:noFill/>
        </p:spPr>
        <p:txBody>
          <a:bodyPr>
            <a:normAutofit lnSpcReduction="10000"/>
          </a:bodyPr>
          <a:lstStyle/>
          <a:p>
            <a:pPr algn="l">
              <a:buFont typeface="Wingdings" pitchFamily="2" charset="2"/>
              <a:buNone/>
            </a:pPr>
            <a:r>
              <a:rPr lang="en-US" sz="2400" dirty="0">
                <a:effectLst/>
                <a:latin typeface="Garamond" pitchFamily="18" charset="0"/>
              </a:rPr>
              <a:t>The signs that eluded him at night in the priest's window he belatedly encounters by day on the shop door, the formal notice that inadvertently discloses that Father Flynn before his death was already a ghost through absence ("formerly of S. Catherine's Church, </a:t>
            </a:r>
            <a:r>
              <a:rPr lang="en-US" sz="2400" dirty="0" err="1">
                <a:effectLst/>
                <a:latin typeface="Garamond" pitchFamily="18" charset="0"/>
              </a:rPr>
              <a:t>Meath</a:t>
            </a:r>
            <a:r>
              <a:rPr lang="en-US" sz="2400" dirty="0">
                <a:effectLst/>
                <a:latin typeface="Garamond" pitchFamily="18" charset="0"/>
              </a:rPr>
              <a:t> Street" [12]). Even before his official verification of the death, the boy is afraid of being haunted: "In the dark of my room I imagined that I saw again the heavy grey face of the paralytic. I drew the blankets over my head and tried to think of Christmas" (11). </a:t>
            </a:r>
            <a:r>
              <a:rPr lang="en-US" sz="2400" dirty="0">
                <a:solidFill>
                  <a:srgbClr val="FFFF00"/>
                </a:solidFill>
                <a:effectLst/>
                <a:latin typeface="Garamond" pitchFamily="18" charset="0"/>
              </a:rPr>
              <a:t>The ghost of course materializes in his dream</a:t>
            </a:r>
            <a:r>
              <a:rPr lang="en-US" sz="2400" dirty="0">
                <a:effectLst/>
                <a:latin typeface="Garamond" pitchFamily="18" charset="0"/>
              </a:rPr>
              <a:t>, strangely smiling, the smile reflected in the boy's responsive smile until roles are interchanged and the child absolves the priest ("I felt that I too was smiling as if to absolve the </a:t>
            </a:r>
            <a:r>
              <a:rPr lang="en-US" sz="2400" dirty="0" err="1">
                <a:effectLst/>
                <a:latin typeface="Garamond" pitchFamily="18" charset="0"/>
              </a:rPr>
              <a:t>simoniac</a:t>
            </a:r>
            <a:r>
              <a:rPr lang="en-US" sz="2400" dirty="0">
                <a:effectLst/>
                <a:latin typeface="Garamond" pitchFamily="18" charset="0"/>
              </a:rPr>
              <a:t> of his sin" [11]). </a:t>
            </a:r>
            <a:r>
              <a:rPr lang="en-US" sz="2400" dirty="0">
                <a:solidFill>
                  <a:srgbClr val="FFFF00"/>
                </a:solidFill>
                <a:effectLst/>
                <a:latin typeface="Garamond" pitchFamily="18" charset="0"/>
              </a:rPr>
              <a:t>The smile recurs when the boy does see the dead body (and the candles are lit), but it is only the ghost of a smile.</a:t>
            </a:r>
          </a:p>
          <a:p>
            <a:pPr>
              <a:lnSpc>
                <a:spcPct val="80000"/>
              </a:lnSpc>
              <a:buFont typeface="Wingdings" pitchFamily="2" charset="2"/>
              <a:buNone/>
            </a:pPr>
            <a:r>
              <a:rPr lang="en-GB" sz="2000" dirty="0">
                <a:effectLst/>
                <a:latin typeface="Garamond" pitchFamily="18" charset="0"/>
              </a:rPr>
              <a:t>			</a:t>
            </a:r>
            <a:r>
              <a:rPr lang="en-GB" sz="2200" dirty="0">
                <a:effectLst/>
                <a:latin typeface="Garamond" pitchFamily="18" charset="0"/>
              </a:rPr>
              <a:t> Bernard </a:t>
            </a:r>
            <a:r>
              <a:rPr lang="en-GB" sz="2200" dirty="0" err="1">
                <a:effectLst/>
                <a:latin typeface="Garamond" pitchFamily="18" charset="0"/>
              </a:rPr>
              <a:t>Benstock</a:t>
            </a:r>
            <a:r>
              <a:rPr lang="en-GB" sz="2200" dirty="0">
                <a:effectLst/>
                <a:latin typeface="Garamond" pitchFamily="18" charset="0"/>
              </a:rPr>
              <a:t>, The </a:t>
            </a:r>
            <a:r>
              <a:rPr lang="en-GB" sz="2200" dirty="0" err="1">
                <a:effectLst/>
                <a:latin typeface="Garamond" pitchFamily="18" charset="0"/>
              </a:rPr>
              <a:t>Gnomonics</a:t>
            </a:r>
            <a:r>
              <a:rPr lang="en-GB" sz="2200" dirty="0">
                <a:effectLst/>
                <a:latin typeface="Garamond" pitchFamily="18" charset="0"/>
              </a:rPr>
              <a:t> of </a:t>
            </a:r>
            <a:r>
              <a:rPr lang="en-GB" sz="2200" i="1" dirty="0">
                <a:effectLst/>
                <a:latin typeface="Garamond" pitchFamily="18" charset="0"/>
              </a:rPr>
              <a:t>Dubliners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Rot="1" noChangeArrowheads="1"/>
          </p:cNvSpPr>
          <p:nvPr>
            <p:ph type="ctrTitle"/>
          </p:nvPr>
        </p:nvSpPr>
        <p:spPr>
          <a:xfrm>
            <a:off x="457200" y="274638"/>
            <a:ext cx="8291513" cy="706090"/>
          </a:xfrm>
          <a:noFill/>
        </p:spPr>
        <p:txBody>
          <a:bodyPr>
            <a:normAutofit fontScale="90000"/>
          </a:bodyPr>
          <a:lstStyle/>
          <a:p>
            <a:r>
              <a:rPr lang="en-GB" sz="3600" b="0" dirty="0">
                <a:ln w="5000" cmpd="sng">
                  <a:solidFill>
                    <a:srgbClr val="FFFF00"/>
                  </a:solidFill>
                  <a:prstDash val="solid"/>
                </a:ln>
                <a:solidFill>
                  <a:srgbClr val="FFFF00"/>
                </a:solidFill>
                <a:effectLst/>
                <a:latin typeface="Felix Titling" pitchFamily="82" charset="0"/>
              </a:rPr>
              <a:t>STORIES FOR DISCUSSION</a:t>
            </a:r>
            <a:br>
              <a:rPr lang="en-GB" b="0" dirty="0">
                <a:ln w="5000" cmpd="sng">
                  <a:solidFill>
                    <a:srgbClr val="FFFF00"/>
                  </a:solidFill>
                  <a:prstDash val="solid"/>
                </a:ln>
                <a:solidFill>
                  <a:srgbClr val="FFFF00"/>
                </a:solidFill>
                <a:effectLst/>
                <a:latin typeface="Felix Titling" pitchFamily="82" charset="0"/>
              </a:rPr>
            </a:br>
            <a:endParaRPr lang="en-GB" b="0" dirty="0">
              <a:ln w="5000" cmpd="sng">
                <a:solidFill>
                  <a:srgbClr val="FFFF00"/>
                </a:solidFill>
                <a:prstDash val="solid"/>
              </a:ln>
              <a:solidFill>
                <a:srgbClr val="FFFF00"/>
              </a:solidFill>
              <a:effectLst/>
              <a:latin typeface="Felix Titling" pitchFamily="82" charset="0"/>
            </a:endParaRPr>
          </a:p>
        </p:txBody>
      </p:sp>
      <p:sp>
        <p:nvSpPr>
          <p:cNvPr id="19459" name="Rectangle 3"/>
          <p:cNvSpPr>
            <a:spLocks noGrp="1" noChangeArrowheads="1"/>
          </p:cNvSpPr>
          <p:nvPr>
            <p:ph type="subTitle" idx="1"/>
          </p:nvPr>
        </p:nvSpPr>
        <p:spPr>
          <a:xfrm>
            <a:off x="457200" y="1484784"/>
            <a:ext cx="7200800" cy="4608512"/>
          </a:xfrm>
          <a:noFill/>
        </p:spPr>
        <p:txBody>
          <a:bodyPr/>
          <a:lstStyle/>
          <a:p>
            <a:pPr algn="l">
              <a:lnSpc>
                <a:spcPct val="90000"/>
              </a:lnSpc>
              <a:buFont typeface="Wingdings" pitchFamily="2" charset="2"/>
              <a:buNone/>
            </a:pPr>
            <a:r>
              <a:rPr lang="en-GB" sz="2400" dirty="0">
                <a:solidFill>
                  <a:srgbClr val="FFFF00"/>
                </a:solidFill>
                <a:effectLst/>
                <a:latin typeface="Felix Titling" pitchFamily="82" charset="0"/>
              </a:rPr>
              <a:t>CHILDHOOD/YOUTH</a:t>
            </a:r>
          </a:p>
          <a:p>
            <a:pPr marL="514350" indent="-514350" algn="l">
              <a:lnSpc>
                <a:spcPct val="90000"/>
              </a:lnSpc>
              <a:buNone/>
            </a:pPr>
            <a:r>
              <a:rPr lang="en-GB" sz="1800" dirty="0">
                <a:effectLst/>
                <a:latin typeface="Garamond" pitchFamily="18" charset="0"/>
              </a:rPr>
              <a:t>	‘</a:t>
            </a:r>
            <a:r>
              <a:rPr lang="en-GB" sz="2800" dirty="0">
                <a:effectLst/>
                <a:latin typeface="Garamond" pitchFamily="18" charset="0"/>
              </a:rPr>
              <a:t>An Encounter’</a:t>
            </a:r>
          </a:p>
          <a:p>
            <a:pPr marL="514350" indent="-514350" algn="l">
              <a:lnSpc>
                <a:spcPct val="90000"/>
              </a:lnSpc>
              <a:buNone/>
            </a:pPr>
            <a:r>
              <a:rPr lang="en-GB" sz="2800" dirty="0">
                <a:effectLst/>
                <a:latin typeface="Garamond" pitchFamily="18" charset="0"/>
              </a:rPr>
              <a:t>	‘</a:t>
            </a:r>
            <a:r>
              <a:rPr lang="en-GB" sz="2800" dirty="0" err="1">
                <a:effectLst/>
                <a:latin typeface="Garamond" pitchFamily="18" charset="0"/>
              </a:rPr>
              <a:t>Araby</a:t>
            </a:r>
            <a:r>
              <a:rPr lang="en-GB" sz="2800" dirty="0">
                <a:effectLst/>
                <a:latin typeface="Garamond" pitchFamily="18" charset="0"/>
              </a:rPr>
              <a:t>’</a:t>
            </a:r>
          </a:p>
          <a:p>
            <a:pPr marL="514350" indent="-514350" algn="l">
              <a:lnSpc>
                <a:spcPct val="90000"/>
              </a:lnSpc>
              <a:buNone/>
            </a:pPr>
            <a:r>
              <a:rPr lang="en-GB" sz="2800" dirty="0">
                <a:effectLst/>
                <a:latin typeface="Garamond" pitchFamily="18" charset="0"/>
              </a:rPr>
              <a:t>	‘</a:t>
            </a:r>
            <a:r>
              <a:rPr lang="en-GB" sz="2800" dirty="0" err="1">
                <a:effectLst/>
                <a:latin typeface="Garamond" pitchFamily="18" charset="0"/>
              </a:rPr>
              <a:t>Eveline</a:t>
            </a:r>
            <a:r>
              <a:rPr lang="en-GB" sz="2800" dirty="0">
                <a:effectLst/>
                <a:latin typeface="Garamond" pitchFamily="18" charset="0"/>
              </a:rPr>
              <a:t>’</a:t>
            </a:r>
          </a:p>
          <a:p>
            <a:pPr algn="l">
              <a:lnSpc>
                <a:spcPct val="90000"/>
              </a:lnSpc>
              <a:buFont typeface="Wingdings" pitchFamily="2" charset="2"/>
              <a:buNone/>
            </a:pPr>
            <a:endParaRPr lang="en-GB" sz="1800" dirty="0">
              <a:effectLst/>
              <a:latin typeface="Garamond" pitchFamily="18" charset="0"/>
            </a:endParaRPr>
          </a:p>
          <a:p>
            <a:pPr algn="l">
              <a:lnSpc>
                <a:spcPct val="90000"/>
              </a:lnSpc>
              <a:buFont typeface="Wingdings" pitchFamily="2" charset="2"/>
              <a:buNone/>
            </a:pPr>
            <a:endParaRPr lang="en-GB" sz="1800" dirty="0">
              <a:effectLst/>
              <a:latin typeface="Garamond" pitchFamily="18" charset="0"/>
            </a:endParaRPr>
          </a:p>
          <a:p>
            <a:pPr algn="l">
              <a:lnSpc>
                <a:spcPct val="90000"/>
              </a:lnSpc>
              <a:buFont typeface="Wingdings" pitchFamily="2" charset="2"/>
              <a:buNone/>
            </a:pPr>
            <a:r>
              <a:rPr lang="en-GB" sz="2400" dirty="0">
                <a:solidFill>
                  <a:srgbClr val="FFFF00"/>
                </a:solidFill>
                <a:effectLst/>
                <a:latin typeface="Felix Titling" pitchFamily="82" charset="0"/>
              </a:rPr>
              <a:t>THE FAILURE OF RELATIONSHIPS</a:t>
            </a:r>
          </a:p>
          <a:p>
            <a:pPr algn="l">
              <a:lnSpc>
                <a:spcPct val="90000"/>
              </a:lnSpc>
              <a:buNone/>
            </a:pPr>
            <a:r>
              <a:rPr lang="en-GB" sz="1800" dirty="0">
                <a:effectLst/>
                <a:latin typeface="Garamond" pitchFamily="18" charset="0"/>
              </a:rPr>
              <a:t>	</a:t>
            </a:r>
            <a:r>
              <a:rPr lang="en-GB" sz="2800" dirty="0">
                <a:effectLst/>
                <a:latin typeface="Garamond" pitchFamily="18" charset="0"/>
              </a:rPr>
              <a:t>‘Clay’</a:t>
            </a:r>
          </a:p>
          <a:p>
            <a:pPr algn="l">
              <a:lnSpc>
                <a:spcPct val="90000"/>
              </a:lnSpc>
              <a:buNone/>
            </a:pPr>
            <a:r>
              <a:rPr lang="en-GB" sz="2800" dirty="0">
                <a:effectLst/>
                <a:latin typeface="Garamond" pitchFamily="18" charset="0"/>
              </a:rPr>
              <a:t>	‘A Painful Case’</a:t>
            </a:r>
          </a:p>
          <a:p>
            <a:pPr algn="l">
              <a:lnSpc>
                <a:spcPct val="90000"/>
              </a:lnSpc>
              <a:buNone/>
            </a:pPr>
            <a:r>
              <a:rPr lang="en-GB" sz="2800" dirty="0">
                <a:effectLst/>
                <a:latin typeface="Garamond" pitchFamily="18" charset="0"/>
              </a:rPr>
              <a:t>	‘The Dead’</a:t>
            </a:r>
            <a:endParaRPr lang="en-GB" sz="3000" dirty="0">
              <a:effectLst/>
              <a:latin typeface="Garamond"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Rot="1" noChangeArrowheads="1"/>
          </p:cNvSpPr>
          <p:nvPr>
            <p:ph type="ctrTitle"/>
          </p:nvPr>
        </p:nvSpPr>
        <p:spPr>
          <a:xfrm>
            <a:off x="323528" y="116632"/>
            <a:ext cx="8229600" cy="850900"/>
          </a:xfrm>
          <a:noFill/>
        </p:spPr>
        <p:txBody>
          <a:bodyPr>
            <a:normAutofit/>
          </a:bodyPr>
          <a:lstStyle/>
          <a:p>
            <a:pPr algn="l"/>
            <a:r>
              <a:rPr lang="en-GB" sz="3600" b="0" dirty="0">
                <a:ln w="5000" cmpd="sng">
                  <a:solidFill>
                    <a:srgbClr val="FFFF00"/>
                  </a:solidFill>
                  <a:prstDash val="solid"/>
                </a:ln>
                <a:solidFill>
                  <a:srgbClr val="FFFF00"/>
                </a:solidFill>
                <a:effectLst/>
                <a:latin typeface="Felix Titling" pitchFamily="82" charset="0"/>
              </a:rPr>
              <a:t>CONSIDER</a:t>
            </a:r>
            <a:r>
              <a:rPr lang="en-GB" sz="4800" b="0" dirty="0">
                <a:ln w="5000" cmpd="sng">
                  <a:solidFill>
                    <a:srgbClr val="FFFF00"/>
                  </a:solidFill>
                  <a:prstDash val="solid"/>
                </a:ln>
                <a:effectLst/>
                <a:latin typeface="Garamond" pitchFamily="18" charset="0"/>
              </a:rPr>
              <a:t> </a:t>
            </a:r>
            <a:r>
              <a:rPr lang="en-GB" sz="4800" b="0" dirty="0">
                <a:effectLst/>
                <a:latin typeface="Garamond" pitchFamily="18" charset="0"/>
              </a:rPr>
              <a:t> </a:t>
            </a:r>
            <a:endParaRPr lang="en-GB" b="0" dirty="0">
              <a:effectLst/>
              <a:latin typeface="Garamond" pitchFamily="18" charset="0"/>
            </a:endParaRPr>
          </a:p>
        </p:txBody>
      </p:sp>
      <p:sp>
        <p:nvSpPr>
          <p:cNvPr id="20483" name="Rectangle 5"/>
          <p:cNvSpPr>
            <a:spLocks noGrp="1" noChangeArrowheads="1"/>
          </p:cNvSpPr>
          <p:nvPr>
            <p:ph type="subTitle" idx="1"/>
          </p:nvPr>
        </p:nvSpPr>
        <p:spPr>
          <a:xfrm>
            <a:off x="557121" y="836712"/>
            <a:ext cx="8229600" cy="5760640"/>
          </a:xfrm>
          <a:noFill/>
        </p:spPr>
        <p:txBody>
          <a:bodyPr>
            <a:normAutofit/>
          </a:bodyPr>
          <a:lstStyle/>
          <a:p>
            <a:pPr marL="609600" indent="-609600" algn="l">
              <a:lnSpc>
                <a:spcPct val="90000"/>
              </a:lnSpc>
              <a:buFont typeface="Wingdings" pitchFamily="2" charset="2"/>
              <a:buNone/>
            </a:pPr>
            <a:r>
              <a:rPr lang="en-GB" dirty="0">
                <a:solidFill>
                  <a:srgbClr val="FFFF00"/>
                </a:solidFill>
                <a:effectLst/>
                <a:latin typeface="Felix Titling" pitchFamily="82" charset="0"/>
              </a:rPr>
              <a:t>First: characteristics of modernism</a:t>
            </a:r>
          </a:p>
          <a:p>
            <a:pPr marL="609600" indent="-609600" algn="l">
              <a:lnSpc>
                <a:spcPct val="90000"/>
              </a:lnSpc>
              <a:buNone/>
            </a:pPr>
            <a:r>
              <a:rPr lang="en-GB" sz="2400" dirty="0">
                <a:effectLst/>
                <a:latin typeface="Garamond" pitchFamily="18" charset="0"/>
              </a:rPr>
              <a:t>	- Aesthetic Self-Consciousness or Self-</a:t>
            </a:r>
            <a:r>
              <a:rPr lang="en-GB" sz="2400" dirty="0" err="1">
                <a:effectLst/>
                <a:latin typeface="Garamond" pitchFamily="18" charset="0"/>
              </a:rPr>
              <a:t>Reflexiveness</a:t>
            </a:r>
            <a:r>
              <a:rPr lang="en-GB" sz="2400" dirty="0">
                <a:effectLst/>
                <a:latin typeface="Garamond" pitchFamily="18" charset="0"/>
              </a:rPr>
              <a:t>. </a:t>
            </a:r>
          </a:p>
          <a:p>
            <a:pPr marL="609600" indent="-609600" algn="l">
              <a:lnSpc>
                <a:spcPct val="90000"/>
              </a:lnSpc>
              <a:buNone/>
            </a:pPr>
            <a:r>
              <a:rPr lang="en-GB" sz="2400" dirty="0">
                <a:effectLst/>
                <a:latin typeface="Garamond" pitchFamily="18" charset="0"/>
              </a:rPr>
              <a:t>	- Simultaneity, Juxtaposition, or “Montage”. </a:t>
            </a:r>
          </a:p>
          <a:p>
            <a:pPr marL="609600" indent="-609600" algn="l">
              <a:lnSpc>
                <a:spcPct val="90000"/>
              </a:lnSpc>
              <a:buNone/>
            </a:pPr>
            <a:r>
              <a:rPr lang="en-GB" sz="2400" dirty="0">
                <a:effectLst/>
                <a:latin typeface="Garamond" pitchFamily="18" charset="0"/>
              </a:rPr>
              <a:t>	 - Paradox, Ambiguity, and Uncertainty. </a:t>
            </a:r>
          </a:p>
          <a:p>
            <a:pPr marL="609600" indent="-609600" algn="l">
              <a:lnSpc>
                <a:spcPct val="90000"/>
              </a:lnSpc>
              <a:buNone/>
            </a:pPr>
            <a:r>
              <a:rPr lang="en-GB" sz="2400" dirty="0">
                <a:effectLst/>
                <a:latin typeface="Garamond" pitchFamily="18" charset="0"/>
              </a:rPr>
              <a:t>	 - ‘Dehumanization’ and the Demise of the Integrated Individual Subject or Personality</a:t>
            </a:r>
          </a:p>
          <a:p>
            <a:pPr marL="609600" indent="-609600" algn="l">
              <a:lnSpc>
                <a:spcPct val="90000"/>
              </a:lnSpc>
              <a:buFont typeface="Wingdings" pitchFamily="2" charset="2"/>
              <a:buNone/>
            </a:pPr>
            <a:endParaRPr lang="en-GB" sz="1800" dirty="0">
              <a:effectLst/>
              <a:latin typeface="Garamond" pitchFamily="18" charset="0"/>
            </a:endParaRPr>
          </a:p>
          <a:p>
            <a:pPr marL="609600" indent="-609600" algn="l">
              <a:lnSpc>
                <a:spcPct val="90000"/>
              </a:lnSpc>
              <a:buFont typeface="Wingdings" pitchFamily="2" charset="2"/>
              <a:buNone/>
            </a:pPr>
            <a:r>
              <a:rPr lang="en-GB" dirty="0">
                <a:solidFill>
                  <a:srgbClr val="FFFF00"/>
                </a:solidFill>
                <a:effectLst/>
                <a:latin typeface="Felix Titling" pitchFamily="82" charset="0"/>
              </a:rPr>
              <a:t>Second: contrasts with work studied so far</a:t>
            </a:r>
          </a:p>
          <a:p>
            <a:pPr marL="609600" indent="-609600" algn="l">
              <a:lnSpc>
                <a:spcPct val="90000"/>
              </a:lnSpc>
              <a:buFont typeface="Wingdings" pitchFamily="2" charset="2"/>
              <a:buNone/>
            </a:pPr>
            <a:r>
              <a:rPr lang="en-GB" i="1" dirty="0">
                <a:effectLst/>
                <a:latin typeface="Garamond" pitchFamily="18" charset="0"/>
              </a:rPr>
              <a:t>Attitudes towards</a:t>
            </a:r>
            <a:r>
              <a:rPr lang="en-GB" dirty="0">
                <a:effectLst/>
                <a:latin typeface="Garamond" pitchFamily="18" charset="0"/>
              </a:rPr>
              <a:t> – </a:t>
            </a:r>
          </a:p>
          <a:p>
            <a:pPr marL="609600" indent="-609600" algn="l">
              <a:lnSpc>
                <a:spcPct val="90000"/>
              </a:lnSpc>
              <a:buNone/>
            </a:pPr>
            <a:r>
              <a:rPr lang="en-GB" sz="2400" dirty="0">
                <a:effectLst/>
                <a:latin typeface="Garamond" pitchFamily="18" charset="0"/>
              </a:rPr>
              <a:t>	 - The past; </a:t>
            </a:r>
          </a:p>
          <a:p>
            <a:pPr marL="609600" indent="-609600" algn="l">
              <a:lnSpc>
                <a:spcPct val="90000"/>
              </a:lnSpc>
              <a:buNone/>
            </a:pPr>
            <a:r>
              <a:rPr lang="en-GB" sz="2400" dirty="0">
                <a:effectLst/>
                <a:latin typeface="Garamond" pitchFamily="18" charset="0"/>
              </a:rPr>
              <a:t>	 - Relationships</a:t>
            </a:r>
          </a:p>
          <a:p>
            <a:pPr marL="609600" indent="-609600" algn="l">
              <a:lnSpc>
                <a:spcPct val="90000"/>
              </a:lnSpc>
              <a:buNone/>
            </a:pPr>
            <a:r>
              <a:rPr lang="en-GB" sz="2400" dirty="0">
                <a:effectLst/>
                <a:latin typeface="Garamond" pitchFamily="18" charset="0"/>
              </a:rPr>
              <a:t>	 - The family the church; politics; </a:t>
            </a:r>
          </a:p>
          <a:p>
            <a:pPr marL="609600" indent="-609600" algn="l">
              <a:lnSpc>
                <a:spcPct val="90000"/>
              </a:lnSpc>
              <a:buNone/>
            </a:pPr>
            <a:r>
              <a:rPr lang="en-GB" sz="2400" dirty="0">
                <a:effectLst/>
                <a:latin typeface="Garamond" pitchFamily="18" charset="0"/>
              </a:rPr>
              <a:t>	 - Music </a:t>
            </a:r>
          </a:p>
          <a:p>
            <a:pPr marL="609600" indent="-609600" algn="l">
              <a:lnSpc>
                <a:spcPct val="90000"/>
              </a:lnSpc>
              <a:buNone/>
            </a:pPr>
            <a:r>
              <a:rPr lang="en-GB" sz="2400" dirty="0">
                <a:effectLst/>
                <a:latin typeface="Garamond" pitchFamily="18" charset="0"/>
              </a:rPr>
              <a:t>	 - Language  </a:t>
            </a:r>
            <a:endParaRPr lang="en-GB" sz="2600" dirty="0">
              <a:effectLst/>
              <a:latin typeface="Garamond" pitchFamily="18" charset="0"/>
            </a:endParaRPr>
          </a:p>
        </p:txBody>
      </p:sp>
    </p:spTree>
  </p:cSld>
  <p:clrMapOvr>
    <a:masterClrMapping/>
  </p:clrMapOvr>
</p:sld>
</file>

<file path=ppt/theme/theme1.xml><?xml version="1.0" encoding="utf-8"?>
<a:theme xmlns:a="http://schemas.openxmlformats.org/drawingml/2006/main" name="Technic">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1396</TotalTime>
  <Words>3486</Words>
  <Application>Microsoft Office PowerPoint</Application>
  <PresentationFormat>On-screen Show (4:3)</PresentationFormat>
  <Paragraphs>153</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Felix Titling</vt:lpstr>
      <vt:lpstr>Franklin Gothic Book</vt:lpstr>
      <vt:lpstr>Garamond</vt:lpstr>
      <vt:lpstr>Perpetua</vt:lpstr>
      <vt:lpstr>Perpetua Titling MT</vt:lpstr>
      <vt:lpstr>Wingdings</vt:lpstr>
      <vt:lpstr>Wingdings 2</vt:lpstr>
      <vt:lpstr>Technic</vt:lpstr>
      <vt:lpstr>European perspectives  Joyce’s imaginative return(s):   Dubliners (1914) &amp; paralysis            The modernist writer is engaged  in a revolution  against nineteenth-century style and content in fiction and Joyce's Dubliners is one of  the landmarks of that struggle.    (Wallace Gray)</vt:lpstr>
      <vt:lpstr>PowerPoint Presentation</vt:lpstr>
      <vt:lpstr>PowerPoint Presentation</vt:lpstr>
      <vt:lpstr>PowerPoint Presentation</vt:lpstr>
      <vt:lpstr>PowerPoint Presentation</vt:lpstr>
      <vt:lpstr>PowerPoint Presentation</vt:lpstr>
      <vt:lpstr>The  European  lesson</vt:lpstr>
      <vt:lpstr>JOYCE &amp; MODERNISM</vt:lpstr>
      <vt:lpstr>FORM &amp; MEANING </vt:lpstr>
      <vt:lpstr>SYMBOLIC ORGANISATION </vt:lpstr>
      <vt:lpstr>INNOVATIONS: Free Indirect Style </vt:lpstr>
      <vt:lpstr>JOYCE &amp; THE WRITERLY TEXT</vt:lpstr>
      <vt:lpstr>OPENING</vt:lpstr>
      <vt:lpstr>PowerPoint Presentation</vt:lpstr>
      <vt:lpstr>PowerPoint Presentation</vt:lpstr>
      <vt:lpstr>A DIVERSITY OF STYLES &amp; VOICES </vt:lpstr>
      <vt:lpstr>PowerPoint Presentation</vt:lpstr>
      <vt:lpstr>EPIPHANIES</vt:lpstr>
      <vt:lpstr>THE SIGNIFICANCE OF PLACE</vt:lpstr>
      <vt:lpstr>Language &amp; power</vt:lpstr>
      <vt:lpstr>FALSE EPIPHANIES</vt:lpstr>
      <vt:lpstr>STORIES FOR DISCUSSION </vt:lpstr>
      <vt:lpstr>CONSIDER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80</cp:revision>
  <dcterms:created xsi:type="dcterms:W3CDTF">1601-01-01T00:00:00Z</dcterms:created>
  <dcterms:modified xsi:type="dcterms:W3CDTF">2020-04-11T12:07:57Z</dcterms:modified>
</cp:coreProperties>
</file>