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Lst>
  <p:notesMasterIdLst>
    <p:notesMasterId r:id="rId25"/>
  </p:notesMasterIdLst>
  <p:sldIdLst>
    <p:sldId id="256" r:id="rId4"/>
    <p:sldId id="257" r:id="rId5"/>
    <p:sldId id="258" r:id="rId6"/>
    <p:sldId id="259" r:id="rId7"/>
    <p:sldId id="261" r:id="rId8"/>
    <p:sldId id="262" r:id="rId9"/>
    <p:sldId id="260" r:id="rId10"/>
    <p:sldId id="283" r:id="rId11"/>
    <p:sldId id="288" r:id="rId12"/>
    <p:sldId id="289" r:id="rId13"/>
    <p:sldId id="290" r:id="rId14"/>
    <p:sldId id="264" r:id="rId15"/>
    <p:sldId id="265" r:id="rId16"/>
    <p:sldId id="266" r:id="rId17"/>
    <p:sldId id="267" r:id="rId18"/>
    <p:sldId id="269" r:id="rId19"/>
    <p:sldId id="270" r:id="rId20"/>
    <p:sldId id="291" r:id="rId21"/>
    <p:sldId id="273" r:id="rId22"/>
    <p:sldId id="274" r:id="rId23"/>
    <p:sldId id="275" r:id="rId24"/>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591" autoAdjust="0"/>
  </p:normalViewPr>
  <p:slideViewPr>
    <p:cSldViewPr snapToGrid="0">
      <p:cViewPr varScale="1">
        <p:scale>
          <a:sx n="101" d="100"/>
          <a:sy n="101" d="100"/>
        </p:scale>
        <p:origin x="94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PlaceHolder 1"/>
          <p:cNvSpPr>
            <a:spLocks noGrp="1" noRot="1" noChangeAspect="1"/>
          </p:cNvSpPr>
          <p:nvPr>
            <p:ph type="sldImg"/>
          </p:nvPr>
        </p:nvSpPr>
        <p:spPr>
          <a:xfrm>
            <a:off x="216000" y="812520"/>
            <a:ext cx="7127280" cy="4008960"/>
          </a:xfrm>
          <a:prstGeom prst="rect">
            <a:avLst/>
          </a:prstGeom>
        </p:spPr>
        <p:txBody>
          <a:bodyPr lIns="0" tIns="0" rIns="0" bIns="0" anchor="ctr">
            <a:noAutofit/>
          </a:bodyPr>
          <a:lstStyle/>
          <a:p>
            <a:pPr algn="ctr"/>
            <a:r>
              <a:rPr lang="en-GB" sz="4400" b="0" strike="noStrike" spc="-1">
                <a:latin typeface="Arial"/>
              </a:rPr>
              <a:t>Click to move the slide</a:t>
            </a:r>
          </a:p>
        </p:txBody>
      </p:sp>
      <p:sp>
        <p:nvSpPr>
          <p:cNvPr id="117" name="PlaceHolder 2"/>
          <p:cNvSpPr>
            <a:spLocks noGrp="1"/>
          </p:cNvSpPr>
          <p:nvPr>
            <p:ph type="body"/>
          </p:nvPr>
        </p:nvSpPr>
        <p:spPr>
          <a:xfrm>
            <a:off x="756000" y="5078520"/>
            <a:ext cx="6047640" cy="4811040"/>
          </a:xfrm>
          <a:prstGeom prst="rect">
            <a:avLst/>
          </a:prstGeom>
        </p:spPr>
        <p:txBody>
          <a:bodyPr lIns="0" tIns="0" rIns="0" bIns="0">
            <a:noAutofit/>
          </a:bodyPr>
          <a:lstStyle/>
          <a:p>
            <a:r>
              <a:rPr lang="en-GB" sz="2000" b="0" strike="noStrike" spc="-1">
                <a:latin typeface="Arial"/>
              </a:rPr>
              <a:t>Click to edit the notes format</a:t>
            </a:r>
          </a:p>
        </p:txBody>
      </p:sp>
      <p:sp>
        <p:nvSpPr>
          <p:cNvPr id="118" name="PlaceHolder 3"/>
          <p:cNvSpPr>
            <a:spLocks noGrp="1"/>
          </p:cNvSpPr>
          <p:nvPr>
            <p:ph type="hdr"/>
          </p:nvPr>
        </p:nvSpPr>
        <p:spPr>
          <a:xfrm>
            <a:off x="0" y="0"/>
            <a:ext cx="3280680" cy="534240"/>
          </a:xfrm>
          <a:prstGeom prst="rect">
            <a:avLst/>
          </a:prstGeom>
        </p:spPr>
        <p:txBody>
          <a:bodyPr lIns="0" tIns="0" rIns="0" bIns="0">
            <a:noAutofit/>
          </a:bodyPr>
          <a:lstStyle/>
          <a:p>
            <a:r>
              <a:rPr lang="en-GB" sz="1400" b="0" strike="noStrike" spc="-1">
                <a:latin typeface="Times New Roman"/>
              </a:rPr>
              <a:t>&lt;header&gt;</a:t>
            </a:r>
          </a:p>
        </p:txBody>
      </p:sp>
      <p:sp>
        <p:nvSpPr>
          <p:cNvPr id="119" name="PlaceHolder 4"/>
          <p:cNvSpPr>
            <a:spLocks noGrp="1"/>
          </p:cNvSpPr>
          <p:nvPr>
            <p:ph type="dt"/>
          </p:nvPr>
        </p:nvSpPr>
        <p:spPr>
          <a:xfrm>
            <a:off x="4278960" y="0"/>
            <a:ext cx="3280680" cy="534240"/>
          </a:xfrm>
          <a:prstGeom prst="rect">
            <a:avLst/>
          </a:prstGeom>
        </p:spPr>
        <p:txBody>
          <a:bodyPr lIns="0" tIns="0" rIns="0" bIns="0">
            <a:noAutofit/>
          </a:bodyPr>
          <a:lstStyle/>
          <a:p>
            <a:pPr algn="r"/>
            <a:r>
              <a:rPr lang="en-GB" sz="1400" b="0" strike="noStrike" spc="-1">
                <a:latin typeface="Times New Roman"/>
              </a:rPr>
              <a:t>&lt;date/time&gt;</a:t>
            </a:r>
          </a:p>
        </p:txBody>
      </p:sp>
      <p:sp>
        <p:nvSpPr>
          <p:cNvPr id="120" name="PlaceHolder 5"/>
          <p:cNvSpPr>
            <a:spLocks noGrp="1"/>
          </p:cNvSpPr>
          <p:nvPr>
            <p:ph type="ftr"/>
          </p:nvPr>
        </p:nvSpPr>
        <p:spPr>
          <a:xfrm>
            <a:off x="0" y="10157400"/>
            <a:ext cx="3280680" cy="534240"/>
          </a:xfrm>
          <a:prstGeom prst="rect">
            <a:avLst/>
          </a:prstGeom>
        </p:spPr>
        <p:txBody>
          <a:bodyPr lIns="0" tIns="0" rIns="0" bIns="0" anchor="b">
            <a:noAutofit/>
          </a:bodyPr>
          <a:lstStyle/>
          <a:p>
            <a:r>
              <a:rPr lang="en-GB" sz="1400" b="0" strike="noStrike" spc="-1">
                <a:latin typeface="Times New Roman"/>
              </a:rPr>
              <a:t>&lt;footer&gt;</a:t>
            </a:r>
          </a:p>
        </p:txBody>
      </p:sp>
      <p:sp>
        <p:nvSpPr>
          <p:cNvPr id="121" name="PlaceHolder 6"/>
          <p:cNvSpPr>
            <a:spLocks noGrp="1"/>
          </p:cNvSpPr>
          <p:nvPr>
            <p:ph type="sldNum"/>
          </p:nvPr>
        </p:nvSpPr>
        <p:spPr>
          <a:xfrm>
            <a:off x="4278960" y="10157400"/>
            <a:ext cx="3280680" cy="534240"/>
          </a:xfrm>
          <a:prstGeom prst="rect">
            <a:avLst/>
          </a:prstGeom>
        </p:spPr>
        <p:txBody>
          <a:bodyPr lIns="0" tIns="0" rIns="0" bIns="0" anchor="b">
            <a:noAutofit/>
          </a:bodyPr>
          <a:lstStyle/>
          <a:p>
            <a:pPr algn="r"/>
            <a:fld id="{96F9A454-1652-4B4C-B1D3-3EB09F63919C}"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8075" y="812800"/>
            <a:ext cx="5343525" cy="4008438"/>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40D4-79E6-CA46-8CEC-966AA577CAA1}" type="slidenum">
              <a:rPr lang="en-US" smtClean="0"/>
              <a:t>8</a:t>
            </a:fld>
            <a:endParaRPr lang="en-US"/>
          </a:p>
        </p:txBody>
      </p:sp>
    </p:spTree>
    <p:extLst>
      <p:ext uri="{BB962C8B-B14F-4D97-AF65-F5344CB8AC3E}">
        <p14:creationId xmlns:p14="http://schemas.microsoft.com/office/powerpoint/2010/main" val="1045150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8075" y="812800"/>
            <a:ext cx="5343525" cy="4008438"/>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40D4-79E6-CA46-8CEC-966AA577CAA1}" type="slidenum">
              <a:rPr lang="en-US" smtClean="0"/>
              <a:t>9</a:t>
            </a:fld>
            <a:endParaRPr lang="en-US"/>
          </a:p>
        </p:txBody>
      </p:sp>
    </p:spTree>
    <p:extLst>
      <p:ext uri="{BB962C8B-B14F-4D97-AF65-F5344CB8AC3E}">
        <p14:creationId xmlns:p14="http://schemas.microsoft.com/office/powerpoint/2010/main" val="2620890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8075" y="812800"/>
            <a:ext cx="5343525" cy="4008438"/>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40D4-79E6-CA46-8CEC-966AA577CAA1}" type="slidenum">
              <a:rPr lang="en-US" smtClean="0"/>
              <a:t>10</a:t>
            </a:fld>
            <a:endParaRPr lang="en-US"/>
          </a:p>
        </p:txBody>
      </p:sp>
    </p:spTree>
    <p:extLst>
      <p:ext uri="{BB962C8B-B14F-4D97-AF65-F5344CB8AC3E}">
        <p14:creationId xmlns:p14="http://schemas.microsoft.com/office/powerpoint/2010/main" val="1004407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08075" y="812800"/>
            <a:ext cx="5343525" cy="4008438"/>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01D40D4-79E6-CA46-8CEC-966AA577CAA1}" type="slidenum">
              <a:rPr lang="en-US" smtClean="0"/>
              <a:t>11</a:t>
            </a:fld>
            <a:endParaRPr lang="en-US"/>
          </a:p>
        </p:txBody>
      </p:sp>
    </p:spTree>
    <p:extLst>
      <p:ext uri="{BB962C8B-B14F-4D97-AF65-F5344CB8AC3E}">
        <p14:creationId xmlns:p14="http://schemas.microsoft.com/office/powerpoint/2010/main" val="3388451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 name="PlaceHolder 1"/>
          <p:cNvSpPr>
            <a:spLocks noGrp="1" noRot="1" noChangeAspect="1"/>
          </p:cNvSpPr>
          <p:nvPr>
            <p:ph type="sldImg"/>
          </p:nvPr>
        </p:nvSpPr>
        <p:spPr>
          <a:xfrm>
            <a:off x="895350" y="746125"/>
            <a:ext cx="4968875" cy="3727450"/>
          </a:xfrm>
          <a:prstGeom prst="rect">
            <a:avLst/>
          </a:prstGeom>
        </p:spPr>
      </p:sp>
      <p:sp>
        <p:nvSpPr>
          <p:cNvPr id="177" name="PlaceHolder 2"/>
          <p:cNvSpPr>
            <a:spLocks noGrp="1"/>
          </p:cNvSpPr>
          <p:nvPr>
            <p:ph type="body"/>
          </p:nvPr>
        </p:nvSpPr>
        <p:spPr>
          <a:xfrm>
            <a:off x="676080" y="4722840"/>
            <a:ext cx="5408280" cy="4473360"/>
          </a:xfrm>
          <a:prstGeom prst="rect">
            <a:avLst/>
          </a:prstGeom>
        </p:spPr>
        <p:txBody>
          <a:bodyPr lIns="0" tIns="0" rIns="0" bIns="0">
            <a:noAutofit/>
          </a:bodyPr>
          <a:lstStyle/>
          <a:p>
            <a:pPr marL="216000" indent="-215640">
              <a:lnSpc>
                <a:spcPct val="100000"/>
              </a:lnSpc>
              <a:tabLst>
                <a:tab pos="0" algn="l"/>
              </a:tabLst>
            </a:pPr>
            <a:r>
              <a:rPr lang="en-GB" sz="2000" b="0" strike="noStrike" spc="-1">
                <a:latin typeface="Arial"/>
              </a:rPr>
              <a:t>Give students a few minutes to note down what they think is required…</a:t>
            </a:r>
          </a:p>
        </p:txBody>
      </p:sp>
      <p:sp>
        <p:nvSpPr>
          <p:cNvPr id="178" name="CustomShape 3"/>
          <p:cNvSpPr/>
          <p:nvPr/>
        </p:nvSpPr>
        <p:spPr>
          <a:xfrm>
            <a:off x="3829680" y="9443520"/>
            <a:ext cx="2928960" cy="496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r">
              <a:lnSpc>
                <a:spcPct val="100000"/>
              </a:lnSpc>
            </a:pPr>
            <a:fld id="{BA0C01F2-4B0B-473E-8DB4-5C421AB01ACC}" type="slidenum">
              <a:rPr lang="en-GB" sz="1200" b="0" strike="noStrike" spc="-1">
                <a:solidFill>
                  <a:srgbClr val="000000"/>
                </a:solidFill>
                <a:latin typeface="+mn-lt"/>
                <a:ea typeface="+mn-ea"/>
              </a:rPr>
              <a:t>12</a:t>
            </a:fld>
            <a:endParaRPr lang="en-GB" sz="1200" b="0" strike="noStrike" spc="-1">
              <a:latin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 name="PlaceHolder 1"/>
          <p:cNvSpPr>
            <a:spLocks noGrp="1" noRot="1" noChangeAspect="1"/>
          </p:cNvSpPr>
          <p:nvPr>
            <p:ph type="sldImg"/>
          </p:nvPr>
        </p:nvSpPr>
        <p:spPr>
          <a:xfrm>
            <a:off x="895350" y="746125"/>
            <a:ext cx="4968875" cy="3727450"/>
          </a:xfrm>
          <a:prstGeom prst="rect">
            <a:avLst/>
          </a:prstGeom>
        </p:spPr>
      </p:sp>
      <p:sp>
        <p:nvSpPr>
          <p:cNvPr id="180" name="PlaceHolder 2"/>
          <p:cNvSpPr>
            <a:spLocks noGrp="1"/>
          </p:cNvSpPr>
          <p:nvPr>
            <p:ph type="body"/>
          </p:nvPr>
        </p:nvSpPr>
        <p:spPr>
          <a:xfrm>
            <a:off x="676080" y="4722840"/>
            <a:ext cx="5408280" cy="4473360"/>
          </a:xfrm>
          <a:prstGeom prst="rect">
            <a:avLst/>
          </a:prstGeom>
        </p:spPr>
        <p:txBody>
          <a:bodyPr lIns="0" tIns="0" rIns="0" bIns="0">
            <a:noAutofit/>
          </a:bodyPr>
          <a:lstStyle/>
          <a:p>
            <a:pPr marL="216000" indent="-215640">
              <a:lnSpc>
                <a:spcPct val="100000"/>
              </a:lnSpc>
              <a:tabLst>
                <a:tab pos="0" algn="l"/>
              </a:tabLst>
            </a:pPr>
            <a:r>
              <a:rPr lang="en-GB" sz="2000" b="0" strike="noStrike" spc="-1">
                <a:latin typeface="Arial"/>
              </a:rPr>
              <a:t>Taking this further, one might argue that the capacity for developing this literacy in this way is arguably being detrimentally affected by the use of the virtual world. </a:t>
            </a:r>
          </a:p>
        </p:txBody>
      </p:sp>
      <p:sp>
        <p:nvSpPr>
          <p:cNvPr id="181" name="CustomShape 3"/>
          <p:cNvSpPr/>
          <p:nvPr/>
        </p:nvSpPr>
        <p:spPr>
          <a:xfrm>
            <a:off x="3829680" y="9443520"/>
            <a:ext cx="2928960" cy="496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r">
              <a:lnSpc>
                <a:spcPct val="100000"/>
              </a:lnSpc>
            </a:pPr>
            <a:fld id="{05D742AF-73DC-486A-9775-23A6DAA38ED3}" type="slidenum">
              <a:rPr lang="en-GB" sz="1200" b="0" strike="noStrike" spc="-1">
                <a:solidFill>
                  <a:srgbClr val="000000"/>
                </a:solidFill>
                <a:latin typeface="+mn-lt"/>
                <a:ea typeface="+mn-ea"/>
              </a:rPr>
              <a:t>13</a:t>
            </a:fld>
            <a:endParaRPr lang="en-GB" sz="1200" b="0" strike="noStrike" spc="-1">
              <a:latin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 name="PlaceHolder 1"/>
          <p:cNvSpPr>
            <a:spLocks noGrp="1" noRot="1" noChangeAspect="1"/>
          </p:cNvSpPr>
          <p:nvPr>
            <p:ph type="sldImg"/>
          </p:nvPr>
        </p:nvSpPr>
        <p:spPr>
          <a:xfrm>
            <a:off x="895350" y="746125"/>
            <a:ext cx="4968875" cy="3727450"/>
          </a:xfrm>
          <a:prstGeom prst="rect">
            <a:avLst/>
          </a:prstGeom>
        </p:spPr>
      </p:sp>
      <p:sp>
        <p:nvSpPr>
          <p:cNvPr id="183" name="PlaceHolder 2"/>
          <p:cNvSpPr>
            <a:spLocks noGrp="1"/>
          </p:cNvSpPr>
          <p:nvPr>
            <p:ph type="body"/>
          </p:nvPr>
        </p:nvSpPr>
        <p:spPr>
          <a:xfrm>
            <a:off x="676080" y="4722840"/>
            <a:ext cx="5408280" cy="4473360"/>
          </a:xfrm>
          <a:prstGeom prst="rect">
            <a:avLst/>
          </a:prstGeom>
        </p:spPr>
        <p:txBody>
          <a:bodyPr lIns="0" tIns="0" rIns="0" bIns="0">
            <a:noAutofit/>
          </a:bodyPr>
          <a:lstStyle/>
          <a:p>
            <a:pPr marL="216000" indent="-215640">
              <a:lnSpc>
                <a:spcPct val="100000"/>
              </a:lnSpc>
              <a:tabLst>
                <a:tab pos="0" algn="l"/>
              </a:tabLst>
            </a:pPr>
            <a:r>
              <a:rPr lang="en-GB" sz="2000" b="0" strike="noStrike" spc="-1">
                <a:latin typeface="Arial"/>
              </a:rPr>
              <a:t>You could put students into groups or pairs  - dep on gp size – for 2</a:t>
            </a:r>
            <a:r>
              <a:rPr lang="en-GB" sz="2000" b="0" strike="noStrike" spc="-1" baseline="30000">
                <a:latin typeface="Arial"/>
              </a:rPr>
              <a:t>nd</a:t>
            </a:r>
            <a:r>
              <a:rPr lang="en-GB" sz="2000" b="0" strike="noStrike" spc="-1">
                <a:latin typeface="Arial"/>
              </a:rPr>
              <a:t> part of activity.</a:t>
            </a:r>
          </a:p>
        </p:txBody>
      </p:sp>
      <p:sp>
        <p:nvSpPr>
          <p:cNvPr id="184" name="CustomShape 3"/>
          <p:cNvSpPr/>
          <p:nvPr/>
        </p:nvSpPr>
        <p:spPr>
          <a:xfrm>
            <a:off x="3829680" y="9443520"/>
            <a:ext cx="2928960" cy="496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r">
              <a:lnSpc>
                <a:spcPct val="100000"/>
              </a:lnSpc>
            </a:pPr>
            <a:fld id="{36038773-CFA7-4F37-999C-A681F6239727}" type="slidenum">
              <a:rPr lang="en-GB" sz="1200" b="0" strike="noStrike" spc="-1">
                <a:solidFill>
                  <a:srgbClr val="000000"/>
                </a:solidFill>
                <a:latin typeface="+mn-lt"/>
                <a:ea typeface="+mn-ea"/>
              </a:rPr>
              <a:t>14</a:t>
            </a:fld>
            <a:endParaRPr lang="en-GB" sz="1200" b="0" strike="noStrike" spc="-1">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861FA34-6C90-8F46-8318-2B533F638DF3}" type="datetimeFigureOut">
              <a:rPr lang="en-US" smtClean="0"/>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5FF240-B039-CB40-8017-ED4780226020}" type="slidenum">
              <a:rPr lang="en-US" smtClean="0"/>
              <a:t>‹#›</a:t>
            </a:fld>
            <a:endParaRPr lang="en-US"/>
          </a:p>
        </p:txBody>
      </p:sp>
    </p:spTree>
    <p:extLst>
      <p:ext uri="{BB962C8B-B14F-4D97-AF65-F5344CB8AC3E}">
        <p14:creationId xmlns:p14="http://schemas.microsoft.com/office/powerpoint/2010/main" val="24376961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8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8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8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8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8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9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9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9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9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9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9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9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9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0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0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10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0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0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0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10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1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11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11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11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11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11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2.jpe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theme" Target="../theme/theme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533520"/>
            <a:ext cx="8228880" cy="990000"/>
          </a:xfrm>
          <a:prstGeom prst="rect">
            <a:avLst/>
          </a:prstGeom>
        </p:spPr>
        <p:txBody>
          <a:bodyPr lIns="0" tIns="0" rIns="0" bIns="0" anchor="ctr">
            <a:noAutofit/>
          </a:bodyPr>
          <a:lstStyle/>
          <a:p>
            <a:pPr algn="ctr"/>
            <a:r>
              <a:rPr lang="en-GB" sz="1800" b="0" strike="noStrike" spc="-1">
                <a:latin typeface="Arial"/>
              </a:rPr>
              <a:t>Click to edit the title text format</a:t>
            </a:r>
          </a:p>
        </p:txBody>
      </p:sp>
      <p:sp>
        <p:nvSpPr>
          <p:cNvPr id="3"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5"/>
          <a:stretch/>
        </a:blip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533520"/>
            <a:ext cx="8228880" cy="990000"/>
          </a:xfrm>
          <a:prstGeom prst="rect">
            <a:avLst/>
          </a:prstGeom>
        </p:spPr>
        <p:txBody>
          <a:bodyPr lIns="0" tIns="0" rIns="0" bIns="0" anchor="ctr">
            <a:noAutofit/>
          </a:bodyPr>
          <a:lstStyle/>
          <a:p>
            <a:pPr algn="ctr"/>
            <a:r>
              <a:rPr lang="en-GB" sz="1800" b="0" strike="noStrike" spc="-1">
                <a:latin typeface="Arial"/>
              </a:rPr>
              <a:t>Click to edit the title text format</a:t>
            </a:r>
          </a:p>
        </p:txBody>
      </p:sp>
      <p:sp>
        <p:nvSpPr>
          <p:cNvPr id="39"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8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6" name="CustomShape 1"/>
          <p:cNvSpPr/>
          <p:nvPr/>
        </p:nvSpPr>
        <p:spPr>
          <a:xfrm>
            <a:off x="0" y="220680"/>
            <a:ext cx="9143280" cy="22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p:style>
      </p:sp>
      <p:sp>
        <p:nvSpPr>
          <p:cNvPr id="77" name="CustomShape 2"/>
          <p:cNvSpPr/>
          <p:nvPr/>
        </p:nvSpPr>
        <p:spPr>
          <a:xfrm>
            <a:off x="0" y="0"/>
            <a:ext cx="9143280" cy="3650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78" name="PlaceHolder 3"/>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79" name="PlaceHolder 4"/>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jpeg"/><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hyperlink" Target="http://www.ukdigitalskills.com/wp-content/uploads/2014/07/Binder-9-reduced.pdf" TargetMode="External"/><Relationship Id="rId2" Type="http://schemas.openxmlformats.org/officeDocument/2006/relationships/notesSlide" Target="../notesSlides/notesSlide1.xml"/><Relationship Id="rId1" Type="http://schemas.openxmlformats.org/officeDocument/2006/relationships/slideLayout" Target="../slideLayouts/slideLayout25.xml"/><Relationship Id="rId6" Type="http://schemas.openxmlformats.org/officeDocument/2006/relationships/hyperlink" Target="http://www.qaa.ac.uk/en/Publications/Documents/HER-Themes-Guidance-15-16.pdf" TargetMode="External"/><Relationship Id="rId5" Type="http://schemas.openxmlformats.org/officeDocument/2006/relationships/hyperlink" Target="http://www.theguardian.com/education/series/digital-literacy-campaign" TargetMode="External"/><Relationship Id="rId4" Type="http://schemas.openxmlformats.org/officeDocument/2006/relationships/hyperlink" Target="http://www.parliament.uk/business/committees/committees-a-z/lords-select/digital-skills-committee/publication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6.xml"/><Relationship Id="rId4" Type="http://schemas.openxmlformats.org/officeDocument/2006/relationships/image" Target="../media/image6.wmf"/></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6.xml"/><Relationship Id="rId4" Type="http://schemas.openxmlformats.org/officeDocument/2006/relationships/image" Target="../media/image6.wmf"/></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jpeg"/><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jpeg"/><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3.jpeg"/><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3" Type="http://schemas.openxmlformats.org/officeDocument/2006/relationships/hyperlink" Target="https://www.open.ac.uk/libraryservices/beingdigital/activities" TargetMode="External"/><Relationship Id="rId2" Type="http://schemas.openxmlformats.org/officeDocument/2006/relationships/hyperlink" Target="https://rensselaer.cce.cornell.edu/digital-literacy/tutorials" TargetMode="External"/><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3" Type="http://schemas.openxmlformats.org/officeDocument/2006/relationships/hyperlink" Target="http://www.jisc.ac.uk/publications/publications/twweb2.aspx" TargetMode="External"/><Relationship Id="rId2" Type="http://schemas.openxmlformats.org/officeDocument/2006/relationships/image" Target="../media/image3.jpeg"/><Relationship Id="rId1" Type="http://schemas.openxmlformats.org/officeDocument/2006/relationships/slideLayout" Target="../slideLayouts/slideLayout26.xml"/><Relationship Id="rId5" Type="http://schemas.openxmlformats.org/officeDocument/2006/relationships/hyperlink" Target="http://www.wlv.ac.uk/default.aspx?page=24876" TargetMode="External"/><Relationship Id="rId4" Type="http://schemas.openxmlformats.org/officeDocument/2006/relationships/hyperlink" Target="http://www.jisc.ac.uk/media/documents/programmes/elearning/DigitalLiteraciesReview.pdf"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3.jpe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CustomShape 1"/>
          <p:cNvSpPr/>
          <p:nvPr/>
        </p:nvSpPr>
        <p:spPr>
          <a:xfrm>
            <a:off x="1871280" y="1526400"/>
            <a:ext cx="5828760" cy="1469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br/>
            <a:endParaRPr lang="en-GB" sz="1800" b="0" strike="noStrike" spc="-1">
              <a:latin typeface="Arial"/>
            </a:endParaRPr>
          </a:p>
        </p:txBody>
      </p:sp>
      <p:sp>
        <p:nvSpPr>
          <p:cNvPr id="123" name="CustomShape 2"/>
          <p:cNvSpPr/>
          <p:nvPr/>
        </p:nvSpPr>
        <p:spPr>
          <a:xfrm>
            <a:off x="5057640" y="4004280"/>
            <a:ext cx="2807640" cy="749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rmAutofit fontScale="95000" lnSpcReduction="10000"/>
          </a:bodyPr>
          <a:lstStyle/>
          <a:p>
            <a:pPr algn="ctr">
              <a:lnSpc>
                <a:spcPct val="100000"/>
              </a:lnSpc>
            </a:pPr>
            <a:r>
              <a:rPr lang="en-GB" sz="2400" b="1" strike="noStrike" spc="-1">
                <a:solidFill>
                  <a:srgbClr val="000000"/>
                </a:solidFill>
                <a:latin typeface="Myriad Pro"/>
                <a:ea typeface="DejaVu Sans"/>
              </a:rPr>
              <a:t>Lecture : Digital Literacy   </a:t>
            </a:r>
            <a:endParaRPr lang="en-GB" sz="2400" b="0" strike="noStrike" spc="-1">
              <a:latin typeface="Arial"/>
            </a:endParaRPr>
          </a:p>
        </p:txBody>
      </p:sp>
      <p:sp>
        <p:nvSpPr>
          <p:cNvPr id="124" name="TextShape 3"/>
          <p:cNvSpPr txBox="1"/>
          <p:nvPr/>
        </p:nvSpPr>
        <p:spPr>
          <a:xfrm>
            <a:off x="1612080" y="1260000"/>
            <a:ext cx="7207920" cy="1849680"/>
          </a:xfrm>
          <a:prstGeom prst="rect">
            <a:avLst/>
          </a:prstGeom>
          <a:noFill/>
          <a:ln w="0">
            <a:noFill/>
          </a:ln>
        </p:spPr>
        <p:txBody>
          <a:bodyPr lIns="90000" tIns="45000" rIns="90000" bIns="45000">
            <a:noAutofit/>
          </a:bodyPr>
          <a:lstStyle/>
          <a:p>
            <a:r>
              <a:rPr lang="en-GB" sz="4400" b="1" strike="noStrike" spc="-1">
                <a:solidFill>
                  <a:srgbClr val="FFC000"/>
                </a:solidFill>
                <a:latin typeface="Myriad Pro"/>
              </a:rPr>
              <a:t>Learning in Digital Era </a:t>
            </a:r>
            <a:endParaRPr lang="en-GB" sz="4400" b="0" strike="noStrike" spc="-1">
              <a:latin typeface="Arial"/>
            </a:endParaRPr>
          </a:p>
          <a:p>
            <a:r>
              <a:rPr lang="en-GB" sz="4400" b="1" strike="noStrike" spc="-1">
                <a:solidFill>
                  <a:srgbClr val="FFC000"/>
                </a:solidFill>
                <a:latin typeface="Myriad Pro"/>
              </a:rPr>
              <a:t>ACCA4025</a:t>
            </a:r>
            <a:endParaRPr lang="en-GB" sz="4400" b="0" strike="noStrike" spc="-1">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CustomShape 1"/>
          <p:cNvSpPr/>
          <p:nvPr/>
        </p:nvSpPr>
        <p:spPr>
          <a:xfrm>
            <a:off x="326520" y="316080"/>
            <a:ext cx="8228880" cy="989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Learning</a:t>
            </a:r>
            <a:r>
              <a:rPr lang="en-GB" sz="4000" b="0" strike="noStrike" spc="-100">
                <a:solidFill>
                  <a:srgbClr val="D2533C"/>
                </a:solidFill>
                <a:latin typeface="Arial"/>
              </a:rPr>
              <a:t> </a:t>
            </a:r>
            <a:r>
              <a:rPr lang="en-GB" sz="4000" b="0" strike="noStrike" spc="-100">
                <a:solidFill>
                  <a:srgbClr val="000000"/>
                </a:solidFill>
                <a:latin typeface="Arial"/>
              </a:rPr>
              <a:t>Outcomes</a:t>
            </a:r>
            <a:endParaRPr lang="en-GB" sz="4000" b="0" strike="noStrike" spc="-1">
              <a:latin typeface="Arial"/>
            </a:endParaRPr>
          </a:p>
        </p:txBody>
      </p:sp>
      <p:sp>
        <p:nvSpPr>
          <p:cNvPr id="126" name="CustomShape 2"/>
          <p:cNvSpPr/>
          <p:nvPr/>
        </p:nvSpPr>
        <p:spPr>
          <a:xfrm>
            <a:off x="424800" y="1306080"/>
            <a:ext cx="8228880" cy="4875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By the end of this session you should:</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Be able to define digital literacy.</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Be aware of the different definitions – broad and narrow – that exist for it.</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Be able to explain why language is important in digital literacy</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Be aware of how the internet can affect digital text and how computers are pivotal to digital literacy</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Be able to integrate aspects of digital literacy into your own practice</a:t>
            </a:r>
            <a:endParaRPr lang="en-GB" sz="2400" b="0" strike="noStrike" spc="-1">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 name="CustomShape 1"/>
          <p:cNvSpPr/>
          <p:nvPr/>
        </p:nvSpPr>
        <p:spPr>
          <a:xfrm>
            <a:off x="326520" y="325800"/>
            <a:ext cx="7464600" cy="1197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 What is Digital Literacy?</a:t>
            </a:r>
            <a:endParaRPr lang="en-GB" sz="4000" b="0" strike="noStrike" spc="-1">
              <a:latin typeface="Arial"/>
            </a:endParaRPr>
          </a:p>
        </p:txBody>
      </p:sp>
      <p:sp>
        <p:nvSpPr>
          <p:cNvPr id="128" name="CustomShape 2"/>
          <p:cNvSpPr/>
          <p:nvPr/>
        </p:nvSpPr>
        <p:spPr>
          <a:xfrm>
            <a:off x="414720" y="1306080"/>
            <a:ext cx="7464600" cy="3700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Activity 1:</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Make a list of all words that come to mind when you think of digital literacy.</a:t>
            </a:r>
            <a:endParaRPr lang="en-GB" sz="2400" b="0" strike="noStrike" spc="-1">
              <a:latin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 name="CustomShape 1"/>
          <p:cNvSpPr/>
          <p:nvPr/>
        </p:nvSpPr>
        <p:spPr>
          <a:xfrm>
            <a:off x="414720" y="645480"/>
            <a:ext cx="7464600" cy="1197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One definition is ...</a:t>
            </a:r>
            <a:endParaRPr lang="en-GB" sz="4000" b="0" strike="noStrike" spc="-1">
              <a:latin typeface="Arial"/>
            </a:endParaRPr>
          </a:p>
        </p:txBody>
      </p:sp>
      <p:sp>
        <p:nvSpPr>
          <p:cNvPr id="130" name="CustomShape 2"/>
          <p:cNvSpPr/>
          <p:nvPr/>
        </p:nvSpPr>
        <p:spPr>
          <a:xfrm>
            <a:off x="934497" y="1675440"/>
            <a:ext cx="7546312" cy="3507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Combination of skills</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Tools used to communicate across cultures </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Learning about media tools  that can aid younger  persons to  interact with their peers </a:t>
            </a:r>
            <a:endParaRPr lang="en-GB" sz="2400" b="0" strike="noStrike" spc="-1" dirty="0">
              <a:latin typeface="Arial"/>
            </a:endParaRPr>
          </a:p>
          <a:p>
            <a:pPr>
              <a:lnSpc>
                <a:spcPct val="100000"/>
              </a:lnSpc>
              <a:spcBef>
                <a:spcPts val="479"/>
              </a:spcBef>
              <a:tabLst>
                <a:tab pos="0" algn="l"/>
              </a:tabLst>
            </a:pPr>
            <a:endParaRPr lang="en-GB" sz="2400" b="0" strike="noStrike" spc="-1" dirty="0">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CustomShape 1"/>
          <p:cNvSpPr/>
          <p:nvPr/>
        </p:nvSpPr>
        <p:spPr>
          <a:xfrm>
            <a:off x="708911" y="118408"/>
            <a:ext cx="7464600" cy="1197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dirty="0">
                <a:solidFill>
                  <a:srgbClr val="000000"/>
                </a:solidFill>
                <a:latin typeface="Arial"/>
              </a:rPr>
              <a:t>Some more ideas on this…</a:t>
            </a:r>
            <a:endParaRPr lang="en-GB" sz="4000" b="0" strike="noStrike" spc="-1" dirty="0">
              <a:latin typeface="Arial"/>
            </a:endParaRPr>
          </a:p>
        </p:txBody>
      </p:sp>
      <p:sp>
        <p:nvSpPr>
          <p:cNvPr id="135" name="CustomShape 2"/>
          <p:cNvSpPr/>
          <p:nvPr/>
        </p:nvSpPr>
        <p:spPr>
          <a:xfrm>
            <a:off x="625305" y="1315768"/>
            <a:ext cx="7464600" cy="3657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Various definitions of digital literacy exist: ‘digital literacy defines those capabilities which fit an individual for living, learning and working in a digital society’ (Beetham, 2010).</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A shift in focus through widespread use of Web 2.0 technologies means that any current definition should now include participation in social networks as a pivotal part of knowledge acquisition and transfer. </a:t>
            </a:r>
            <a:endParaRPr lang="en-GB" sz="2400" b="0" strike="noStrike" spc="-1" dirty="0">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36"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Cont…</a:t>
            </a:r>
            <a:endParaRPr lang="en-GB" sz="4000" b="0" strike="noStrike" spc="-1">
              <a:latin typeface="Arial"/>
            </a:endParaRPr>
          </a:p>
        </p:txBody>
      </p:sp>
      <p:sp>
        <p:nvSpPr>
          <p:cNvPr id="137" name="CustomShape 2"/>
          <p:cNvSpPr/>
          <p:nvPr/>
        </p:nvSpPr>
        <p:spPr>
          <a:xfrm>
            <a:off x="457200" y="1600200"/>
            <a:ext cx="8228880" cy="1900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Eisenberg (2008, 39) defines information literacy as ‘a set of skills and knowledge that allows us to find, evaluate, and use the information we need, as well as to filter out the information we don’t need’ </a:t>
            </a:r>
            <a:endParaRPr lang="en-GB" sz="2400" b="0" strike="noStrike" spc="-1">
              <a:latin typeface="Arial"/>
            </a:endParaRPr>
          </a:p>
          <a:p>
            <a:pPr>
              <a:lnSpc>
                <a:spcPct val="100000"/>
              </a:lnSpc>
              <a:spcBef>
                <a:spcPts val="479"/>
              </a:spcBef>
            </a:pPr>
            <a:endParaRPr lang="en-GB" sz="2400" b="0" strike="noStrike" spc="-1">
              <a:latin typeface="Arial"/>
            </a:endParaRPr>
          </a:p>
        </p:txBody>
      </p:sp>
      <p:pic>
        <p:nvPicPr>
          <p:cNvPr id="138" name="Picture 2" descr="C:\Users\Alison\AppData\Local\Microsoft\Windows\Temporary Internet Files\Content.IE5\Z4NZIHXJ\MC900199272[1].wmf"/>
          <p:cNvPicPr/>
          <p:nvPr/>
        </p:nvPicPr>
        <p:blipFill>
          <a:blip r:embed="rId3"/>
          <a:stretch/>
        </p:blipFill>
        <p:spPr>
          <a:xfrm>
            <a:off x="4140000" y="3592440"/>
            <a:ext cx="3436920" cy="2755440"/>
          </a:xfrm>
          <a:prstGeom prst="rect">
            <a:avLst/>
          </a:prstGeom>
          <a:ln w="0">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 name="CustomShape 1"/>
          <p:cNvSpPr/>
          <p:nvPr/>
        </p:nvSpPr>
        <p:spPr>
          <a:xfrm>
            <a:off x="889940" y="97580"/>
            <a:ext cx="7464600" cy="1197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dirty="0">
                <a:solidFill>
                  <a:srgbClr val="000000"/>
                </a:solidFill>
                <a:latin typeface="Arial"/>
              </a:rPr>
              <a:t>Concept?</a:t>
            </a:r>
            <a:endParaRPr lang="en-GB" sz="4000" b="0" strike="noStrike" spc="-1" dirty="0">
              <a:latin typeface="Arial"/>
            </a:endParaRPr>
          </a:p>
        </p:txBody>
      </p:sp>
      <p:sp>
        <p:nvSpPr>
          <p:cNvPr id="133" name="CustomShape 2"/>
          <p:cNvSpPr/>
          <p:nvPr/>
        </p:nvSpPr>
        <p:spPr>
          <a:xfrm>
            <a:off x="839700" y="1021565"/>
            <a:ext cx="7464600" cy="457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Digital literacy is  learning to read and write using computers.</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Some examples are </a:t>
            </a:r>
            <a:br>
              <a:rPr dirty="0"/>
            </a:br>
            <a:r>
              <a:rPr lang="en-GB" sz="2400" b="1" strike="noStrike" spc="-1" dirty="0">
                <a:solidFill>
                  <a:srgbClr val="292934"/>
                </a:solidFill>
                <a:latin typeface="Arial"/>
              </a:rPr>
              <a:t>ICT literacy </a:t>
            </a:r>
            <a:r>
              <a:rPr lang="en-GB" sz="2400" b="0" strike="noStrike" spc="-1" dirty="0">
                <a:solidFill>
                  <a:srgbClr val="292934"/>
                </a:solidFill>
                <a:latin typeface="Arial"/>
              </a:rPr>
              <a:t>-  using or programming computers</a:t>
            </a:r>
            <a:br>
              <a:rPr dirty="0"/>
            </a:br>
            <a:r>
              <a:rPr lang="en-GB" sz="2400" b="1" spc="-1" dirty="0">
                <a:solidFill>
                  <a:srgbClr val="292934"/>
                </a:solidFill>
                <a:latin typeface="Arial"/>
              </a:rPr>
              <a:t>D</a:t>
            </a:r>
            <a:r>
              <a:rPr lang="en-GB" sz="2400" b="1" strike="noStrike" spc="-1" dirty="0">
                <a:solidFill>
                  <a:srgbClr val="292934"/>
                </a:solidFill>
                <a:latin typeface="Arial"/>
              </a:rPr>
              <a:t>igital literacy </a:t>
            </a:r>
            <a:r>
              <a:rPr lang="en-GB" sz="2400" b="0" strike="noStrike" spc="-1" dirty="0">
                <a:solidFill>
                  <a:srgbClr val="292934"/>
                </a:solidFill>
                <a:latin typeface="Arial"/>
              </a:rPr>
              <a:t>-  using digital information</a:t>
            </a:r>
            <a:br>
              <a:rPr dirty="0"/>
            </a:br>
            <a:r>
              <a:rPr lang="en-GB" sz="2400" b="1" spc="-1" dirty="0">
                <a:solidFill>
                  <a:srgbClr val="292934"/>
                </a:solidFill>
                <a:latin typeface="Arial"/>
              </a:rPr>
              <a:t>M</a:t>
            </a:r>
            <a:r>
              <a:rPr lang="en-GB" sz="2400" b="1" strike="noStrike" spc="-1" dirty="0">
                <a:solidFill>
                  <a:srgbClr val="292934"/>
                </a:solidFill>
                <a:latin typeface="Arial"/>
              </a:rPr>
              <a:t>ultimedia literacy </a:t>
            </a:r>
            <a:r>
              <a:rPr lang="en-GB" sz="2400" b="0" strike="noStrike" spc="-1" dirty="0">
                <a:solidFill>
                  <a:srgbClr val="292934"/>
                </a:solidFill>
                <a:latin typeface="Arial"/>
              </a:rPr>
              <a:t>- moving between text, graphics and sound</a:t>
            </a:r>
            <a:br>
              <a:rPr dirty="0"/>
            </a:br>
            <a:r>
              <a:rPr lang="en-GB" sz="2400" b="1" spc="-1" dirty="0">
                <a:solidFill>
                  <a:srgbClr val="292934"/>
                </a:solidFill>
                <a:latin typeface="Arial"/>
              </a:rPr>
              <a:t>N</a:t>
            </a:r>
            <a:r>
              <a:rPr lang="en-GB" sz="2400" b="1" strike="noStrike" spc="-1" dirty="0">
                <a:solidFill>
                  <a:srgbClr val="292934"/>
                </a:solidFill>
                <a:latin typeface="Arial"/>
              </a:rPr>
              <a:t>etwork literacy </a:t>
            </a:r>
            <a:r>
              <a:rPr lang="en-GB" sz="2400" b="0" strike="noStrike" spc="-1" dirty="0">
                <a:solidFill>
                  <a:srgbClr val="292934"/>
                </a:solidFill>
                <a:latin typeface="Arial"/>
              </a:rPr>
              <a:t>-  accessing and creating and interpreting web based documents. </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Any there more?</a:t>
            </a:r>
            <a:endParaRPr lang="en-GB" sz="2400" b="0" strike="noStrike" spc="-1" dirty="0">
              <a:latin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0870"/>
            <a:ext cx="7167006" cy="1600200"/>
          </a:xfrm>
        </p:spPr>
        <p:txBody>
          <a:bodyPr>
            <a:normAutofit/>
          </a:bodyPr>
          <a:lstStyle/>
          <a:p>
            <a:r>
              <a:rPr lang="en-US" dirty="0"/>
              <a:t>Digital literacy in the UK</a:t>
            </a:r>
          </a:p>
        </p:txBody>
      </p:sp>
      <p:sp>
        <p:nvSpPr>
          <p:cNvPr id="3" name="Content Placeholder 2"/>
          <p:cNvSpPr>
            <a:spLocks noGrp="1"/>
          </p:cNvSpPr>
          <p:nvPr>
            <p:ph idx="1"/>
          </p:nvPr>
        </p:nvSpPr>
        <p:spPr/>
        <p:txBody>
          <a:bodyPr/>
          <a:lstStyle/>
          <a:p>
            <a:r>
              <a:rPr lang="en-US" b="1" dirty="0">
                <a:latin typeface="Calibri"/>
                <a:cs typeface="Calibri"/>
              </a:rPr>
              <a:t>In the UK, there is a strong government focus </a:t>
            </a:r>
          </a:p>
          <a:p>
            <a:pPr lvl="1"/>
            <a:r>
              <a:rPr lang="en-US" sz="2400" dirty="0">
                <a:latin typeface="Calibri"/>
                <a:cs typeface="Calibri"/>
              </a:rPr>
              <a:t>Task Force on Digital Skills </a:t>
            </a:r>
            <a:r>
              <a:rPr lang="en-US" sz="2400" dirty="0">
                <a:latin typeface="Calibri"/>
                <a:cs typeface="Calibri"/>
                <a:hlinkClick r:id="rId3"/>
              </a:rPr>
              <a:t>Digital Skills for Tomorrow’s World</a:t>
            </a:r>
            <a:r>
              <a:rPr lang="en-US" sz="2400" dirty="0">
                <a:latin typeface="Calibri"/>
                <a:cs typeface="Calibri"/>
              </a:rPr>
              <a:t> (July 2014)</a:t>
            </a:r>
          </a:p>
          <a:p>
            <a:pPr lvl="1"/>
            <a:r>
              <a:rPr lang="en-US" sz="2400" dirty="0">
                <a:latin typeface="Calibri"/>
                <a:cs typeface="Calibri"/>
              </a:rPr>
              <a:t>House of Lords Report on </a:t>
            </a:r>
            <a:r>
              <a:rPr lang="en-US" sz="2400" dirty="0">
                <a:latin typeface="Calibri"/>
                <a:cs typeface="Calibri"/>
                <a:hlinkClick r:id="rId4"/>
              </a:rPr>
              <a:t>Digital Skills </a:t>
            </a:r>
            <a:r>
              <a:rPr lang="en-US" sz="2400" dirty="0">
                <a:latin typeface="Calibri"/>
                <a:cs typeface="Calibri"/>
              </a:rPr>
              <a:t>(June 2015)</a:t>
            </a:r>
          </a:p>
          <a:p>
            <a:pPr lvl="1"/>
            <a:r>
              <a:rPr lang="en-US" sz="2400" dirty="0">
                <a:latin typeface="Calibri"/>
                <a:cs typeface="Calibri"/>
              </a:rPr>
              <a:t>Focus on </a:t>
            </a:r>
            <a:r>
              <a:rPr lang="en-US" sz="2400" dirty="0">
                <a:latin typeface="Calibri"/>
                <a:cs typeface="Calibri"/>
                <a:hlinkClick r:id="rId5"/>
              </a:rPr>
              <a:t>digital literacy in schools </a:t>
            </a:r>
            <a:r>
              <a:rPr lang="en-US" sz="2400" dirty="0">
                <a:latin typeface="Calibri"/>
                <a:cs typeface="Calibri"/>
              </a:rPr>
              <a:t>= coding</a:t>
            </a:r>
          </a:p>
          <a:p>
            <a:pPr lvl="1"/>
            <a:r>
              <a:rPr lang="en-US" sz="2400" dirty="0">
                <a:latin typeface="Calibri"/>
                <a:cs typeface="Calibri"/>
              </a:rPr>
              <a:t>Identified by </a:t>
            </a:r>
            <a:r>
              <a:rPr lang="en-US" sz="2400" dirty="0">
                <a:latin typeface="Calibri"/>
                <a:cs typeface="Calibri"/>
                <a:hlinkClick r:id="rId6"/>
              </a:rPr>
              <a:t>Quality Assurance Agency (QAA) as a focus for the 2015-16 reviews </a:t>
            </a:r>
            <a:r>
              <a:rPr lang="en-US" sz="2400" dirty="0">
                <a:latin typeface="Calibri"/>
                <a:cs typeface="Calibri"/>
              </a:rPr>
              <a:t>of universities </a:t>
            </a:r>
          </a:p>
          <a:p>
            <a:pPr marL="320040" lvl="1" indent="0">
              <a:buNone/>
            </a:pPr>
            <a:endParaRPr lang="en-US" dirty="0"/>
          </a:p>
        </p:txBody>
      </p:sp>
    </p:spTree>
    <p:extLst>
      <p:ext uri="{BB962C8B-B14F-4D97-AF65-F5344CB8AC3E}">
        <p14:creationId xmlns:p14="http://schemas.microsoft.com/office/powerpoint/2010/main" val="34410259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0870"/>
            <a:ext cx="7167006" cy="1600200"/>
          </a:xfrm>
        </p:spPr>
        <p:txBody>
          <a:bodyPr>
            <a:normAutofit/>
          </a:bodyPr>
          <a:lstStyle/>
          <a:p>
            <a:r>
              <a:rPr lang="en-GB" dirty="0"/>
              <a:t>Is digital different?</a:t>
            </a:r>
            <a:endParaRPr lang="en-US" dirty="0"/>
          </a:p>
        </p:txBody>
      </p:sp>
      <p:pic>
        <p:nvPicPr>
          <p:cNvPr id="4" name="Picture 2">
            <a:extLst>
              <a:ext uri="{FF2B5EF4-FFF2-40B4-BE49-F238E27FC236}">
                <a16:creationId xmlns:a16="http://schemas.microsoft.com/office/drawing/2014/main" id="{D5D21F75-D027-DF7E-75AC-F6C6E3DE3D1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23321" y="1395412"/>
            <a:ext cx="4497358" cy="4067175"/>
          </a:xfrm>
          <a:prstGeom prst="rect">
            <a:avLst/>
          </a:prstGeom>
          <a:ln>
            <a:noFill/>
          </a:ln>
          <a:effectLst>
            <a:softEdge rad="112500"/>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904799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0870"/>
            <a:ext cx="7167006" cy="1600200"/>
          </a:xfrm>
        </p:spPr>
        <p:txBody>
          <a:bodyPr>
            <a:normAutofit/>
          </a:bodyPr>
          <a:lstStyle/>
          <a:p>
            <a:r>
              <a:rPr lang="en-GB" dirty="0"/>
              <a:t>Digital Literacy</a:t>
            </a:r>
            <a:endParaRPr lang="en-US" dirty="0"/>
          </a:p>
        </p:txBody>
      </p:sp>
      <p:sp>
        <p:nvSpPr>
          <p:cNvPr id="3" name="Content Placeholder 2">
            <a:extLst>
              <a:ext uri="{FF2B5EF4-FFF2-40B4-BE49-F238E27FC236}">
                <a16:creationId xmlns:a16="http://schemas.microsoft.com/office/drawing/2014/main" id="{BB4A1C48-6EEE-3AEF-9F69-51A03A8E95CC}"/>
              </a:ext>
            </a:extLst>
          </p:cNvPr>
          <p:cNvSpPr>
            <a:spLocks noGrp="1"/>
          </p:cNvSpPr>
          <p:nvPr>
            <p:ph idx="1"/>
          </p:nvPr>
        </p:nvSpPr>
        <p:spPr>
          <a:xfrm>
            <a:off x="457200" y="1604520"/>
            <a:ext cx="8229240" cy="3977280"/>
          </a:xfrm>
        </p:spPr>
        <p:txBody>
          <a:bodyPr>
            <a:normAutofit fontScale="92500" lnSpcReduction="10000"/>
          </a:bodyPr>
          <a:lstStyle/>
          <a:p>
            <a:r>
              <a:rPr lang="en-US" sz="2600" dirty="0">
                <a:latin typeface="Calibri"/>
                <a:cs typeface="Calibri"/>
              </a:rPr>
              <a:t>Many overlaps with information and academic literacies</a:t>
            </a:r>
          </a:p>
          <a:p>
            <a:r>
              <a:rPr lang="en-US" sz="2600" dirty="0">
                <a:latin typeface="Calibri"/>
                <a:cs typeface="Calibri"/>
              </a:rPr>
              <a:t>The focus should be on cognitive abilities &amp; practices </a:t>
            </a:r>
          </a:p>
          <a:p>
            <a:r>
              <a:rPr lang="en-US" sz="2600" dirty="0">
                <a:latin typeface="Calibri"/>
                <a:cs typeface="Calibri"/>
              </a:rPr>
              <a:t>Digital literacy is not a </a:t>
            </a:r>
            <a:r>
              <a:rPr lang="en-US" sz="2600" b="1" dirty="0">
                <a:latin typeface="Calibri"/>
                <a:cs typeface="Calibri"/>
              </a:rPr>
              <a:t>generic skill</a:t>
            </a:r>
            <a:r>
              <a:rPr lang="en-US" sz="2600" dirty="0">
                <a:latin typeface="Calibri"/>
                <a:cs typeface="Calibri"/>
              </a:rPr>
              <a:t> it is contextual</a:t>
            </a:r>
          </a:p>
          <a:p>
            <a:r>
              <a:rPr lang="en-US" sz="2600" dirty="0">
                <a:latin typeface="Calibri"/>
                <a:cs typeface="Calibri"/>
              </a:rPr>
              <a:t>Digital literacy is not (simply) functional skills or coding. </a:t>
            </a:r>
          </a:p>
          <a:p>
            <a:r>
              <a:rPr lang="en-US" sz="2600" dirty="0">
                <a:latin typeface="Calibri"/>
                <a:cs typeface="Calibri"/>
              </a:rPr>
              <a:t>It covers: </a:t>
            </a:r>
          </a:p>
          <a:p>
            <a:pPr lvl="1"/>
            <a:r>
              <a:rPr lang="en-US" dirty="0">
                <a:latin typeface="Calibri"/>
                <a:cs typeface="Calibri"/>
              </a:rPr>
              <a:t>Critical use of technology – maybe no technology</a:t>
            </a:r>
          </a:p>
          <a:p>
            <a:pPr lvl="1"/>
            <a:r>
              <a:rPr lang="en-US" dirty="0">
                <a:latin typeface="Calibri"/>
                <a:cs typeface="Calibri"/>
              </a:rPr>
              <a:t>Discernment and uncertainty about online information</a:t>
            </a:r>
          </a:p>
          <a:p>
            <a:pPr lvl="1"/>
            <a:r>
              <a:rPr lang="en-US" dirty="0">
                <a:latin typeface="Calibri"/>
                <a:cs typeface="Calibri"/>
              </a:rPr>
              <a:t>Consider ethics and respect for the work of others </a:t>
            </a:r>
          </a:p>
          <a:p>
            <a:pPr lvl="1"/>
            <a:r>
              <a:rPr lang="en-US" dirty="0">
                <a:latin typeface="Calibri"/>
                <a:cs typeface="Calibri"/>
              </a:rPr>
              <a:t>Focus on using tools to communicate, creativity &amp; collaboration</a:t>
            </a:r>
          </a:p>
          <a:p>
            <a:pPr lvl="1"/>
            <a:r>
              <a:rPr lang="en-US" dirty="0">
                <a:latin typeface="Calibri"/>
                <a:cs typeface="Calibri"/>
              </a:rPr>
              <a:t>Online identity, safety and wellbeing </a:t>
            </a:r>
          </a:p>
        </p:txBody>
      </p:sp>
    </p:spTree>
    <p:extLst>
      <p:ext uri="{BB962C8B-B14F-4D97-AF65-F5344CB8AC3E}">
        <p14:creationId xmlns:p14="http://schemas.microsoft.com/office/powerpoint/2010/main" val="3957110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0870"/>
            <a:ext cx="7167006" cy="1600200"/>
          </a:xfrm>
        </p:spPr>
        <p:txBody>
          <a:bodyPr>
            <a:normAutofit/>
          </a:bodyPr>
          <a:lstStyle/>
          <a:p>
            <a:r>
              <a:rPr lang="en-GB" dirty="0"/>
              <a:t>Digital Literacy</a:t>
            </a:r>
            <a:endParaRPr lang="en-US" dirty="0"/>
          </a:p>
        </p:txBody>
      </p:sp>
      <p:sp>
        <p:nvSpPr>
          <p:cNvPr id="6" name="Content Placeholder 2">
            <a:extLst>
              <a:ext uri="{FF2B5EF4-FFF2-40B4-BE49-F238E27FC236}">
                <a16:creationId xmlns:a16="http://schemas.microsoft.com/office/drawing/2014/main" id="{FF00B384-D366-73E4-1A31-3CDE486FD2F6}"/>
              </a:ext>
            </a:extLst>
          </p:cNvPr>
          <p:cNvSpPr txBox="1">
            <a:spLocks/>
          </p:cNvSpPr>
          <p:nvPr/>
        </p:nvSpPr>
        <p:spPr>
          <a:xfrm>
            <a:off x="609600" y="1756920"/>
            <a:ext cx="8229240" cy="3977280"/>
          </a:xfrm>
          <a:prstGeom prst="rect">
            <a:avLst/>
          </a:prstGeom>
        </p:spPr>
        <p:txBody>
          <a:bodyPr lIns="0" tIns="0" rIns="0" bIns="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Calibri"/>
                <a:cs typeface="Calibri"/>
              </a:rPr>
              <a:t>Before you plan any digital literacy initiatives first establish:</a:t>
            </a:r>
          </a:p>
          <a:p>
            <a:pPr lvl="1"/>
            <a:r>
              <a:rPr lang="en-GB">
                <a:latin typeface="Calibri"/>
                <a:cs typeface="Calibri"/>
              </a:rPr>
              <a:t>What are your aims and overall vision? </a:t>
            </a:r>
          </a:p>
          <a:p>
            <a:pPr lvl="1"/>
            <a:r>
              <a:rPr lang="en-GB">
                <a:latin typeface="Calibri"/>
                <a:cs typeface="Calibri"/>
              </a:rPr>
              <a:t>What are your drivers and motivations?</a:t>
            </a:r>
          </a:p>
          <a:p>
            <a:pPr lvl="1"/>
            <a:r>
              <a:rPr lang="en-GB">
                <a:latin typeface="Calibri"/>
                <a:cs typeface="Calibri"/>
              </a:rPr>
              <a:t>Which model of framework will you use?</a:t>
            </a:r>
          </a:p>
          <a:p>
            <a:pPr lvl="1"/>
            <a:r>
              <a:rPr lang="en-GB">
                <a:latin typeface="Calibri"/>
                <a:cs typeface="Calibri"/>
              </a:rPr>
              <a:t>Who are the stakeholders?</a:t>
            </a:r>
          </a:p>
          <a:p>
            <a:pPr lvl="1"/>
            <a:r>
              <a:rPr lang="en-GB">
                <a:latin typeface="Calibri"/>
                <a:cs typeface="Calibri"/>
              </a:rPr>
              <a:t>What are they currently doing? How will you measure success and impact? </a:t>
            </a:r>
          </a:p>
          <a:p>
            <a:endParaRPr lang="en-GB" dirty="0"/>
          </a:p>
        </p:txBody>
      </p:sp>
    </p:spTree>
    <p:extLst>
      <p:ext uri="{BB962C8B-B14F-4D97-AF65-F5344CB8AC3E}">
        <p14:creationId xmlns:p14="http://schemas.microsoft.com/office/powerpoint/2010/main" val="7509060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142"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But what is common to all of this?</a:t>
            </a:r>
            <a:endParaRPr lang="en-GB" sz="4000" b="0" strike="noStrike" spc="-1">
              <a:latin typeface="Arial"/>
            </a:endParaRPr>
          </a:p>
        </p:txBody>
      </p:sp>
      <p:sp>
        <p:nvSpPr>
          <p:cNvPr id="143" name="CustomShape 2"/>
          <p:cNvSpPr/>
          <p:nvPr/>
        </p:nvSpPr>
        <p:spPr>
          <a:xfrm>
            <a:off x="457200" y="1600200"/>
            <a:ext cx="8228880" cy="487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Independent of the media you use, what is required by the user?</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Activity:</a:t>
            </a:r>
            <a:r>
              <a:rPr lang="en-GB" sz="2400" spc="-1" dirty="0">
                <a:latin typeface="Arial"/>
              </a:rPr>
              <a:t> t</a:t>
            </a:r>
            <a:r>
              <a:rPr lang="en-GB" sz="2400" b="0" strike="noStrike" spc="-1" dirty="0">
                <a:solidFill>
                  <a:srgbClr val="292934"/>
                </a:solidFill>
                <a:latin typeface="Arial"/>
              </a:rPr>
              <a:t>ake a few minutes to think about the answer to the question above.</a:t>
            </a:r>
            <a:endParaRPr lang="en-GB" sz="2400" b="0" strike="noStrike" spc="-1" dirty="0">
              <a:latin typeface="Arial"/>
            </a:endParaRPr>
          </a:p>
        </p:txBody>
      </p:sp>
      <p:pic>
        <p:nvPicPr>
          <p:cNvPr id="144" name="Picture 2" descr="C:\Users\Alison\AppData\Local\Microsoft\Windows\Temporary Internet Files\Content.IE5\45DKF3SL\MC900299691[1].wmf"/>
          <p:cNvPicPr/>
          <p:nvPr/>
        </p:nvPicPr>
        <p:blipFill>
          <a:blip r:embed="rId4"/>
          <a:stretch/>
        </p:blipFill>
        <p:spPr>
          <a:xfrm>
            <a:off x="3720240" y="3371400"/>
            <a:ext cx="3299400" cy="2568240"/>
          </a:xfrm>
          <a:prstGeom prst="rect">
            <a:avLst/>
          </a:prstGeom>
          <a:ln w="0">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145"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Language and literacy</a:t>
            </a:r>
            <a:r>
              <a:rPr lang="en-GB" sz="4000" b="0" strike="noStrike" spc="-100">
                <a:solidFill>
                  <a:srgbClr val="D2533C"/>
                </a:solidFill>
                <a:latin typeface="Arial"/>
              </a:rPr>
              <a:t> </a:t>
            </a:r>
            <a:endParaRPr lang="en-GB" sz="4000" b="0" strike="noStrike" spc="-1">
              <a:latin typeface="Arial"/>
            </a:endParaRPr>
          </a:p>
        </p:txBody>
      </p:sp>
      <p:sp>
        <p:nvSpPr>
          <p:cNvPr id="146" name="CustomShape 2"/>
          <p:cNvSpPr/>
          <p:nvPr/>
        </p:nvSpPr>
        <p:spPr>
          <a:xfrm>
            <a:off x="457200" y="1650300"/>
            <a:ext cx="8228880" cy="3844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a:bodyPr>
          <a:lstStyle/>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These are indifferent to the tools you use.</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A basic level of classic literary competence is required for all the media described. </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You have to be able to read and write to use text independent of the media in which you use it – don’t you?</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This basic literacy is developed through listening and speaking. </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Are we losing the capacity to develop this?</a:t>
            </a:r>
            <a:endParaRPr lang="en-GB" sz="2400" b="0" strike="noStrike" spc="-1" dirty="0">
              <a:latin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147"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dirty="0">
                <a:solidFill>
                  <a:srgbClr val="000000"/>
                </a:solidFill>
                <a:latin typeface="Arial"/>
              </a:rPr>
              <a:t>Activity:</a:t>
            </a:r>
            <a:endParaRPr lang="en-GB" sz="4000" b="0" strike="noStrike" spc="-1" dirty="0">
              <a:latin typeface="Arial"/>
            </a:endParaRPr>
          </a:p>
        </p:txBody>
      </p:sp>
      <p:sp>
        <p:nvSpPr>
          <p:cNvPr id="148" name="CustomShape 2"/>
          <p:cNvSpPr/>
          <p:nvPr/>
        </p:nvSpPr>
        <p:spPr>
          <a:xfrm>
            <a:off x="395640" y="1412640"/>
            <a:ext cx="8228880" cy="2447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Write a list of all the reasons you can think of as to why you need a basic level of literacy for using things such as text messaging, Facebook</a:t>
            </a:r>
            <a:r>
              <a:rPr lang="en-GB" sz="2400" b="0" strike="noStrike" spc="-1" baseline="30000" dirty="0">
                <a:solidFill>
                  <a:srgbClr val="292934"/>
                </a:solidFill>
                <a:latin typeface="Arial"/>
              </a:rPr>
              <a:t>©</a:t>
            </a:r>
            <a:r>
              <a:rPr lang="en-GB" sz="2400" b="0" strike="noStrike" spc="-1" dirty="0">
                <a:solidFill>
                  <a:srgbClr val="292934"/>
                </a:solidFill>
                <a:latin typeface="Arial"/>
              </a:rPr>
              <a:t>, </a:t>
            </a:r>
            <a:r>
              <a:rPr lang="en-GB" sz="2400" b="0" strike="noStrike" spc="-1" dirty="0" err="1">
                <a:solidFill>
                  <a:srgbClr val="292934"/>
                </a:solidFill>
                <a:latin typeface="Arial"/>
              </a:rPr>
              <a:t>MySpace</a:t>
            </a:r>
            <a:r>
              <a:rPr lang="en-GB" sz="2400" b="0" strike="noStrike" spc="-1" baseline="30000" dirty="0">
                <a:solidFill>
                  <a:srgbClr val="292934"/>
                </a:solidFill>
                <a:latin typeface="Arial"/>
              </a:rPr>
              <a:t>©</a:t>
            </a:r>
            <a:r>
              <a:rPr lang="en-GB" sz="2400" b="0" strike="noStrike" spc="-1" dirty="0">
                <a:solidFill>
                  <a:srgbClr val="292934"/>
                </a:solidFill>
                <a:latin typeface="Arial"/>
              </a:rPr>
              <a:t> and so on.</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endParaRPr lang="en-GB" sz="2400" b="0" strike="noStrike" spc="-1" dirty="0">
              <a:solidFill>
                <a:srgbClr val="292934"/>
              </a:solidFill>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Then, in your groups/pairs discuss how and why levels of literacy might be affected by the increasing use of text.</a:t>
            </a:r>
            <a:endParaRPr lang="en-GB" sz="2400" b="0" strike="noStrike" spc="-1" dirty="0">
              <a:latin typeface="Arial"/>
            </a:endParaRPr>
          </a:p>
        </p:txBody>
      </p:sp>
      <p:pic>
        <p:nvPicPr>
          <p:cNvPr id="149" name="Picture 2" descr="C:\Users\Alison\AppData\Local\Microsoft\Windows\Temporary Internet Files\Content.IE5\45DKF3SL\MC900299691[1].wmf"/>
          <p:cNvPicPr/>
          <p:nvPr/>
        </p:nvPicPr>
        <p:blipFill>
          <a:blip r:embed="rId4"/>
          <a:stretch/>
        </p:blipFill>
        <p:spPr>
          <a:xfrm>
            <a:off x="4284000" y="3948120"/>
            <a:ext cx="3183480" cy="2477880"/>
          </a:xfrm>
          <a:prstGeom prst="rect">
            <a:avLst/>
          </a:prstGeom>
          <a:ln w="0">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50"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Losing Language?</a:t>
            </a:r>
            <a:endParaRPr lang="en-GB" sz="4000" b="0" strike="noStrike" spc="-1">
              <a:latin typeface="Arial"/>
            </a:endParaRPr>
          </a:p>
        </p:txBody>
      </p:sp>
      <p:sp>
        <p:nvSpPr>
          <p:cNvPr id="151" name="CustomShape 2"/>
          <p:cNvSpPr/>
          <p:nvPr/>
        </p:nvSpPr>
        <p:spPr>
          <a:xfrm>
            <a:off x="395640" y="1412640"/>
            <a:ext cx="4535640" cy="2386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561"/>
              </a:spcBef>
              <a:buClr>
                <a:srgbClr val="93A299"/>
              </a:buClr>
              <a:buSzPct val="85000"/>
              <a:buFont typeface="Arial"/>
              <a:buChar char="•"/>
            </a:pPr>
            <a:r>
              <a:rPr lang="en-GB" sz="2400" b="0" strike="noStrike" spc="-1" dirty="0">
                <a:solidFill>
                  <a:srgbClr val="292934"/>
                </a:solidFill>
                <a:latin typeface="Arial"/>
              </a:rPr>
              <a:t>If students prefer to communicate online through text, which in itself is frequently not written in a grammatically correct way, rather than through speaking and listening, then they are unlikely to further develop their literacy skills beyond that of the primary classroom…aren’t they?</a:t>
            </a:r>
            <a:endParaRPr lang="en-GB" sz="2400" b="0" strike="noStrike" spc="-1" dirty="0">
              <a:latin typeface="Arial"/>
            </a:endParaRPr>
          </a:p>
        </p:txBody>
      </p:sp>
      <p:pic>
        <p:nvPicPr>
          <p:cNvPr id="152" name="Picture 2"/>
          <p:cNvPicPr/>
          <p:nvPr/>
        </p:nvPicPr>
        <p:blipFill>
          <a:blip r:embed="rId3"/>
          <a:stretch/>
        </p:blipFill>
        <p:spPr>
          <a:xfrm>
            <a:off x="4883760" y="1917000"/>
            <a:ext cx="3893760" cy="2591640"/>
          </a:xfrm>
          <a:prstGeom prst="rect">
            <a:avLst/>
          </a:prstGeom>
          <a:ln w="0">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55"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The power of the internet</a:t>
            </a:r>
            <a:endParaRPr lang="en-GB" sz="4000" b="0" strike="noStrike" spc="-1">
              <a:latin typeface="Arial"/>
            </a:endParaRPr>
          </a:p>
        </p:txBody>
      </p:sp>
      <p:sp>
        <p:nvSpPr>
          <p:cNvPr id="156" name="CustomShape 2"/>
          <p:cNvSpPr/>
          <p:nvPr/>
        </p:nvSpPr>
        <p:spPr>
          <a:xfrm>
            <a:off x="457200" y="1702583"/>
            <a:ext cx="8228880" cy="3700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When you create text on the internet it is accessible by millions (if not billions) with the potential to influence them all.</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Power indeed…? With a capacity to increase too.</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How many ‘friends’ do we admit to on Facebook© for example? How many tweets do we follow and follow us?</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Such sharing is a crucial aspect of digital literacy and largely dependent on your students’ ability to collaborate within virtual spaces such as those above.</a:t>
            </a:r>
            <a:endParaRPr lang="en-GB" sz="2400" b="0" strike="noStrike" spc="-1" dirty="0">
              <a:latin typeface="Arial"/>
            </a:endParaRPr>
          </a:p>
          <a:p>
            <a:pPr>
              <a:lnSpc>
                <a:spcPct val="100000"/>
              </a:lnSpc>
              <a:spcBef>
                <a:spcPts val="479"/>
              </a:spcBef>
            </a:pPr>
            <a:endParaRPr lang="en-GB" sz="2400" b="0" strike="noStrike" spc="-1" dirty="0">
              <a:latin typeface="Arial"/>
            </a:endParaRPr>
          </a:p>
          <a:p>
            <a:pPr>
              <a:lnSpc>
                <a:spcPct val="100000"/>
              </a:lnSpc>
              <a:spcBef>
                <a:spcPts val="479"/>
              </a:spcBef>
            </a:pPr>
            <a:endParaRPr lang="en-GB" sz="2400" b="0" strike="noStrike" spc="-1" dirty="0">
              <a:latin typeface="Arial"/>
            </a:endParaRPr>
          </a:p>
        </p:txBody>
      </p:sp>
      <p:pic>
        <p:nvPicPr>
          <p:cNvPr id="157" name="Picture 3"/>
          <p:cNvPicPr/>
          <p:nvPr/>
        </p:nvPicPr>
        <p:blipFill>
          <a:blip r:embed="rId3"/>
          <a:stretch/>
        </p:blipFill>
        <p:spPr>
          <a:xfrm>
            <a:off x="7243560" y="5721"/>
            <a:ext cx="1900440" cy="1425240"/>
          </a:xfrm>
          <a:prstGeom prst="rect">
            <a:avLst/>
          </a:prstGeom>
          <a:ln w="0">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58"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Key aspects to online literacy</a:t>
            </a:r>
            <a:endParaRPr lang="en-GB" sz="4000" b="0" strike="noStrike" spc="-1">
              <a:latin typeface="Arial"/>
            </a:endParaRPr>
          </a:p>
        </p:txBody>
      </p:sp>
      <p:sp>
        <p:nvSpPr>
          <p:cNvPr id="159" name="CustomShape 2"/>
          <p:cNvSpPr/>
          <p:nvPr/>
        </p:nvSpPr>
        <p:spPr>
          <a:xfrm>
            <a:off x="457200" y="1248508"/>
            <a:ext cx="8228880" cy="487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1" strike="noStrike" spc="-1" dirty="0">
                <a:solidFill>
                  <a:srgbClr val="292934"/>
                </a:solidFill>
                <a:latin typeface="Arial"/>
              </a:rPr>
              <a:t>Computers offer learners the following advantages:</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It’s very easy to create and modify text digitally.</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Text is used across a wide range of media from a variety of devices, so, communication is far easier than it used to be providing a myriad of opportunities for engaging in dialogue with others – socially or academically (for learning). </a:t>
            </a:r>
            <a:endParaRPr lang="en-GB" sz="2400" b="0" strike="noStrike" spc="-1" dirty="0">
              <a:latin typeface="Arial"/>
            </a:endParaRPr>
          </a:p>
          <a:p>
            <a:pPr marL="182880" indent="-182160">
              <a:lnSpc>
                <a:spcPct val="100000"/>
              </a:lnSpc>
              <a:spcBef>
                <a:spcPts val="479"/>
              </a:spcBef>
              <a:buClr>
                <a:srgbClr val="93A299"/>
              </a:buClr>
              <a:buSzPct val="85000"/>
              <a:buFont typeface="Arial"/>
              <a:buChar char="•"/>
            </a:pPr>
            <a:r>
              <a:rPr lang="en-GB" sz="2400" b="0" strike="noStrike" spc="-1" dirty="0">
                <a:solidFill>
                  <a:srgbClr val="292934"/>
                </a:solidFill>
                <a:latin typeface="Arial"/>
              </a:rPr>
              <a:t>Support for digital text is much greater than it used to be – software packages offer a high level of support for grammar, spelling and so on. You can even teach it to write while you speak!</a:t>
            </a:r>
            <a:endParaRPr lang="en-GB" sz="2400" b="0" strike="noStrike" spc="-1" dirty="0">
              <a:latin typeface="Arial"/>
            </a:endParaRPr>
          </a:p>
          <a:p>
            <a:pPr>
              <a:lnSpc>
                <a:spcPct val="100000"/>
              </a:lnSpc>
              <a:spcBef>
                <a:spcPts val="479"/>
              </a:spcBef>
            </a:pPr>
            <a:endParaRPr lang="en-GB" sz="2400" b="0" strike="noStrike" spc="-1" dirty="0">
              <a:latin typeface="Arial"/>
            </a:endParaRPr>
          </a:p>
        </p:txBody>
      </p:sp>
      <p:pic>
        <p:nvPicPr>
          <p:cNvPr id="160" name="Picture 3" descr="C:\Users\Alison\AppData\Local\Microsoft\Windows\Temporary Internet Files\Content.IE5\Z4NZIHXJ\MC900383836[1].wmf"/>
          <p:cNvPicPr/>
          <p:nvPr/>
        </p:nvPicPr>
        <p:blipFill>
          <a:blip r:embed="rId3"/>
          <a:stretch/>
        </p:blipFill>
        <p:spPr>
          <a:xfrm>
            <a:off x="7388640" y="155095"/>
            <a:ext cx="1446120" cy="1149840"/>
          </a:xfrm>
          <a:prstGeom prst="rect">
            <a:avLst/>
          </a:prstGeom>
          <a:ln w="0">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731B1-51B1-649C-594A-F4BAF01382DC}"/>
              </a:ext>
            </a:extLst>
          </p:cNvPr>
          <p:cNvSpPr>
            <a:spLocks noGrp="1"/>
          </p:cNvSpPr>
          <p:nvPr>
            <p:ph type="title"/>
          </p:nvPr>
        </p:nvSpPr>
        <p:spPr/>
        <p:txBody>
          <a:bodyPr/>
          <a:lstStyle/>
          <a:p>
            <a:r>
              <a:rPr lang="en-GB" dirty="0"/>
              <a:t>Activity (30 minutes)</a:t>
            </a:r>
          </a:p>
        </p:txBody>
      </p:sp>
      <p:sp>
        <p:nvSpPr>
          <p:cNvPr id="3" name="Subtitle 2">
            <a:extLst>
              <a:ext uri="{FF2B5EF4-FFF2-40B4-BE49-F238E27FC236}">
                <a16:creationId xmlns:a16="http://schemas.microsoft.com/office/drawing/2014/main" id="{D4E61831-D769-691C-5310-38605FF2DED0}"/>
              </a:ext>
            </a:extLst>
          </p:cNvPr>
          <p:cNvSpPr>
            <a:spLocks noGrp="1"/>
          </p:cNvSpPr>
          <p:nvPr>
            <p:ph type="subTitle"/>
          </p:nvPr>
        </p:nvSpPr>
        <p:spPr>
          <a:xfrm>
            <a:off x="581025" y="1573784"/>
            <a:ext cx="8105415" cy="4750815"/>
          </a:xfrm>
        </p:spPr>
        <p:txBody>
          <a:bodyPr/>
          <a:lstStyle/>
          <a:p>
            <a:pPr marL="0" indent="0">
              <a:buNone/>
            </a:pPr>
            <a:r>
              <a:rPr lang="en-GB" sz="2000" dirty="0"/>
              <a:t>Go through this link and research, </a:t>
            </a:r>
          </a:p>
          <a:p>
            <a:pPr marL="0" indent="0">
              <a:buNone/>
            </a:pPr>
            <a:r>
              <a:rPr lang="en-GB" sz="2000" dirty="0">
                <a:hlinkClick r:id="rId2"/>
              </a:rPr>
              <a:t>https://rensselaer.cce.cornell.edu/digital-literacy/tutorials</a:t>
            </a:r>
            <a:endParaRPr lang="en-GB" sz="2000" dirty="0"/>
          </a:p>
          <a:p>
            <a:pPr marL="0" indent="0">
              <a:buNone/>
            </a:pPr>
            <a:endParaRPr lang="en-GB" sz="2000" dirty="0"/>
          </a:p>
          <a:p>
            <a:pPr marL="0" indent="0">
              <a:buNone/>
            </a:pPr>
            <a:r>
              <a:rPr lang="en-GB" sz="2000" dirty="0"/>
              <a:t>Had you considered something like this before having knowledge about social media and google accounts?</a:t>
            </a:r>
          </a:p>
          <a:p>
            <a:pPr marL="0" indent="0">
              <a:buNone/>
            </a:pPr>
            <a:endParaRPr lang="en-GB" sz="2000" dirty="0"/>
          </a:p>
          <a:p>
            <a:pPr marL="0" indent="0">
              <a:buNone/>
            </a:pPr>
            <a:r>
              <a:rPr lang="en-GB" sz="2000" dirty="0"/>
              <a:t>Optional Activities</a:t>
            </a:r>
          </a:p>
          <a:p>
            <a:r>
              <a:rPr lang="en-GB" sz="2400" dirty="0">
                <a:solidFill>
                  <a:schemeClr val="bg2">
                    <a:lumMod val="10000"/>
                  </a:schemeClr>
                </a:solidFill>
                <a:latin typeface="GDS Transport"/>
              </a:rPr>
              <a:t>Activities A-Z - Being Digital (</a:t>
            </a:r>
            <a:r>
              <a:rPr lang="en-GB" sz="2400" dirty="0">
                <a:solidFill>
                  <a:schemeClr val="bg2">
                    <a:lumMod val="10000"/>
                  </a:schemeClr>
                </a:solidFill>
                <a:latin typeface="GDS Transport"/>
                <a:hlinkClick r:id="rId3">
                  <a:extLst>
                    <a:ext uri="{A12FA001-AC4F-418D-AE19-62706E023703}">
                      <ahyp:hlinkClr xmlns:ahyp="http://schemas.microsoft.com/office/drawing/2018/hyperlinkcolor" val="tx"/>
                    </a:ext>
                  </a:extLst>
                </a:hlinkClick>
              </a:rPr>
              <a:t>https://www.open.ac.uk/libraryservices/beingdigital/activities</a:t>
            </a:r>
            <a:r>
              <a:rPr lang="en-GB" sz="2400" dirty="0">
                <a:solidFill>
                  <a:schemeClr val="bg2">
                    <a:lumMod val="10000"/>
                  </a:schemeClr>
                </a:solidFill>
                <a:latin typeface="GDS Transport"/>
              </a:rPr>
              <a:t>)</a:t>
            </a:r>
          </a:p>
          <a:p>
            <a:r>
              <a:rPr lang="en-GB" sz="2400" dirty="0">
                <a:solidFill>
                  <a:schemeClr val="bg2">
                    <a:lumMod val="10000"/>
                  </a:schemeClr>
                </a:solidFill>
                <a:latin typeface="GDS Transport"/>
              </a:rPr>
              <a:t>Skills Bootcamp (https://www.gov.uk/guidance/find-a-skills-bootcamp)</a:t>
            </a: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22271655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66"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To summarise:</a:t>
            </a:r>
            <a:endParaRPr lang="en-GB" sz="4000" b="0" strike="noStrike" spc="-1">
              <a:latin typeface="Arial"/>
            </a:endParaRPr>
          </a:p>
        </p:txBody>
      </p:sp>
      <p:sp>
        <p:nvSpPr>
          <p:cNvPr id="167" name="CustomShape 2"/>
          <p:cNvSpPr/>
          <p:nvPr/>
        </p:nvSpPr>
        <p:spPr>
          <a:xfrm>
            <a:off x="457200" y="1600200"/>
            <a:ext cx="8228880" cy="487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Definitions of Digital Literacy – various views on this narrow and wide</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Language and Literacy – what effects on language and usage</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Digital literacy and the internet – where does it lead?</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Key aspects – what computers can do for us</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The positives – can we use it to our advantage?</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strike="noStrike" spc="-1">
                <a:solidFill>
                  <a:srgbClr val="292934"/>
                </a:solidFill>
                <a:latin typeface="Arial"/>
              </a:rPr>
              <a:t>References and further reading</a:t>
            </a:r>
            <a:endParaRPr lang="en-GB" sz="2400" b="0" strike="noStrike" spc="-1">
              <a:latin typeface="Arial"/>
            </a:endParaRPr>
          </a:p>
          <a:p>
            <a:pPr>
              <a:lnSpc>
                <a:spcPct val="100000"/>
              </a:lnSpc>
              <a:spcBef>
                <a:spcPts val="479"/>
              </a:spcBef>
            </a:pPr>
            <a:endParaRPr lang="en-GB" sz="2400" b="0" strike="noStrike" spc="-1">
              <a:latin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68" name="CustomShape 1"/>
          <p:cNvSpPr/>
          <p:nvPr/>
        </p:nvSpPr>
        <p:spPr>
          <a:xfrm>
            <a:off x="457200" y="533520"/>
            <a:ext cx="8228880" cy="444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References</a:t>
            </a:r>
            <a:endParaRPr lang="en-GB" sz="4000" b="0" strike="noStrike" spc="-1">
              <a:latin typeface="Arial"/>
            </a:endParaRPr>
          </a:p>
        </p:txBody>
      </p:sp>
      <p:sp>
        <p:nvSpPr>
          <p:cNvPr id="169" name="CustomShape 2"/>
          <p:cNvSpPr/>
          <p:nvPr/>
        </p:nvSpPr>
        <p:spPr>
          <a:xfrm>
            <a:off x="457200" y="978120"/>
            <a:ext cx="8228880" cy="4781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rmAutofit fontScale="55000" lnSpcReduction="10000"/>
          </a:bodyPr>
          <a:lstStyle/>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Anderson, P. (2007). What is Web 2.0? Ideas, technologies and implications for education. </a:t>
            </a:r>
            <a:r>
              <a:rPr lang="en-GB" sz="2400" b="0" i="1" u="sng" strike="noStrike" spc="-1">
                <a:solidFill>
                  <a:srgbClr val="292934"/>
                </a:solidFill>
                <a:uFillTx/>
                <a:latin typeface="Arial"/>
              </a:rPr>
              <a:t>TechWatch Report</a:t>
            </a:r>
            <a:r>
              <a:rPr lang="en-GB" sz="2400" b="0" u="sng" strike="noStrike" spc="-1">
                <a:solidFill>
                  <a:srgbClr val="292934"/>
                </a:solidFill>
                <a:uFillTx/>
                <a:latin typeface="Arial"/>
              </a:rPr>
              <a:t>. Retrieved from </a:t>
            </a:r>
            <a:r>
              <a:rPr lang="en-GB" sz="2400" b="0" u="sng" strike="noStrike" spc="-1">
                <a:solidFill>
                  <a:srgbClr val="0000FF"/>
                </a:solidFill>
                <a:uFillTx/>
                <a:latin typeface="Arial"/>
                <a:hlinkClick r:id="rId3"/>
              </a:rPr>
              <a:t>http://www.jisc.ac.uk/publications/publications/twweb2.aspx</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Beetham, H. (2010). Review and Scoping Study for a cross-JISC Learning and Digital Literacies Programme: Sept 2010. Retrieved from </a:t>
            </a:r>
            <a:r>
              <a:rPr lang="en-GB" sz="2400" b="0" u="sng" strike="noStrike" spc="-1">
                <a:solidFill>
                  <a:srgbClr val="0000FF"/>
                </a:solidFill>
                <a:uFillTx/>
                <a:latin typeface="Arial"/>
                <a:hlinkClick r:id="rId4"/>
              </a:rPr>
              <a:t>http://www.jisc.ac.uk/media/documents/programmes/elearning/DigitalLiteraciesReview.pdf</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Bennett, S., Maton, K., &amp; Kervin, L. (2008). The Digital Natives debate: A critical review of the evidence. </a:t>
            </a:r>
            <a:r>
              <a:rPr lang="en-GB" sz="2400" b="0" i="1" u="sng" strike="noStrike" spc="-1">
                <a:solidFill>
                  <a:srgbClr val="292934"/>
                </a:solidFill>
                <a:uFillTx/>
                <a:latin typeface="Arial"/>
              </a:rPr>
              <a:t>British Journal of Educational Technology, 39</a:t>
            </a:r>
            <a:r>
              <a:rPr lang="en-GB" sz="2400" b="0" u="sng" strike="noStrike" spc="-1">
                <a:solidFill>
                  <a:srgbClr val="292934"/>
                </a:solidFill>
                <a:uFillTx/>
                <a:latin typeface="Arial"/>
              </a:rPr>
              <a:t>(5), 775-786. </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Buckingham, D. (2007). </a:t>
            </a:r>
            <a:r>
              <a:rPr lang="en-GB" sz="2400" b="0" i="1" u="sng" strike="noStrike" spc="-1">
                <a:solidFill>
                  <a:srgbClr val="292934"/>
                </a:solidFill>
                <a:uFillTx/>
                <a:latin typeface="Arial"/>
              </a:rPr>
              <a:t>Beyond Technology: Children's Learning in the Age of Digital Culture</a:t>
            </a:r>
            <a:r>
              <a:rPr lang="en-GB" sz="2400" b="0" u="sng" strike="noStrike" spc="-1">
                <a:solidFill>
                  <a:srgbClr val="292934"/>
                </a:solidFill>
                <a:uFillTx/>
                <a:latin typeface="Arial"/>
              </a:rPr>
              <a:t>. London: Polity.</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Buckingham, D. (2008). Defining Digital Literacy: what do young people need to know about digital media? In C. Lankshear &amp; M. Knobel (Eds.), </a:t>
            </a:r>
            <a:r>
              <a:rPr lang="en-GB" sz="2400" b="0" i="1" u="sng" strike="noStrike" spc="-1">
                <a:solidFill>
                  <a:srgbClr val="292934"/>
                </a:solidFill>
                <a:uFillTx/>
                <a:latin typeface="Arial"/>
              </a:rPr>
              <a:t>Digital Literacies: Concepts, Policies and Practices</a:t>
            </a:r>
            <a:r>
              <a:rPr lang="en-GB" sz="2400" b="0" u="sng" strike="noStrike" spc="-1">
                <a:solidFill>
                  <a:srgbClr val="292934"/>
                </a:solidFill>
                <a:uFillTx/>
                <a:latin typeface="Arial"/>
              </a:rPr>
              <a:t>. New York: Peter Lang.</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Crystal, D. (2001). </a:t>
            </a:r>
            <a:r>
              <a:rPr lang="en-GB" sz="2400" b="0" i="1" u="sng" strike="noStrike" spc="-1">
                <a:solidFill>
                  <a:srgbClr val="292934"/>
                </a:solidFill>
                <a:uFillTx/>
                <a:latin typeface="Arial"/>
              </a:rPr>
              <a:t>Language and the Internet</a:t>
            </a:r>
            <a:r>
              <a:rPr lang="en-GB" sz="2400" b="0" u="sng" strike="noStrike" spc="-1">
                <a:solidFill>
                  <a:srgbClr val="292934"/>
                </a:solidFill>
                <a:uFillTx/>
                <a:latin typeface="Arial"/>
              </a:rPr>
              <a:t>. Cambridge: Cambridge University Press.</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Eisenberg, M. B. (2008). Information literacy: Essential skills for the information age. </a:t>
            </a:r>
            <a:r>
              <a:rPr lang="en-GB" sz="2400" b="0" i="1" u="sng" strike="noStrike" spc="-1">
                <a:solidFill>
                  <a:srgbClr val="292934"/>
                </a:solidFill>
                <a:uFillTx/>
                <a:latin typeface="Arial"/>
              </a:rPr>
              <a:t>Journal of Library and Information Technology, 28</a:t>
            </a:r>
            <a:r>
              <a:rPr lang="en-GB" sz="2400" b="0" u="sng" strike="noStrike" spc="-1">
                <a:solidFill>
                  <a:srgbClr val="292934"/>
                </a:solidFill>
                <a:uFillTx/>
                <a:latin typeface="Arial"/>
              </a:rPr>
              <a:t>(2), 39-47. </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Lewis, C. (2007). New Literacies. In M. Knobel &amp; C. Lankshear (Eds.), </a:t>
            </a:r>
            <a:r>
              <a:rPr lang="en-GB" sz="2400" b="0" i="1" u="sng" strike="noStrike" spc="-1">
                <a:solidFill>
                  <a:srgbClr val="292934"/>
                </a:solidFill>
                <a:uFillTx/>
                <a:latin typeface="Arial"/>
              </a:rPr>
              <a:t>A New Literacies Sampler</a:t>
            </a:r>
            <a:r>
              <a:rPr lang="en-GB" sz="2400" b="0" u="sng" strike="noStrike" spc="-1">
                <a:solidFill>
                  <a:srgbClr val="292934"/>
                </a:solidFill>
                <a:uFillTx/>
                <a:latin typeface="Arial"/>
              </a:rPr>
              <a:t> (pp. 229-237). New York: Peter Lang.</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Mackey, M. (2007). Slippery Texts and Evolving Literacies. </a:t>
            </a:r>
            <a:r>
              <a:rPr lang="en-GB" sz="2400" b="0" i="1" u="sng" strike="noStrike" spc="-1">
                <a:solidFill>
                  <a:srgbClr val="292934"/>
                </a:solidFill>
                <a:uFillTx/>
                <a:latin typeface="Arial"/>
              </a:rPr>
              <a:t>E-Learning, 4</a:t>
            </a:r>
            <a:r>
              <a:rPr lang="en-GB" sz="2400" b="0" u="sng" strike="noStrike" spc="-1">
                <a:solidFill>
                  <a:srgbClr val="292934"/>
                </a:solidFill>
                <a:uFillTx/>
                <a:latin typeface="Arial"/>
              </a:rPr>
              <a:t>(3), 319-328. </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Prensky, M. (2001). Digital natives, digital immigrants. </a:t>
            </a:r>
            <a:r>
              <a:rPr lang="en-GB" sz="2400" b="0" i="1" u="sng" strike="noStrike" spc="-1">
                <a:solidFill>
                  <a:srgbClr val="292934"/>
                </a:solidFill>
                <a:uFillTx/>
                <a:latin typeface="Arial"/>
              </a:rPr>
              <a:t>On the Horizon, 9</a:t>
            </a:r>
            <a:r>
              <a:rPr lang="en-GB" sz="2400" b="0" u="sng" strike="noStrike" spc="-1">
                <a:solidFill>
                  <a:srgbClr val="292934"/>
                </a:solidFill>
                <a:uFillTx/>
                <a:latin typeface="Arial"/>
              </a:rPr>
              <a:t>(5), 1-6. </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Simpson, P., &amp; Mayr, A. (2010). </a:t>
            </a:r>
            <a:r>
              <a:rPr lang="en-GB" sz="2400" b="0" i="1" u="sng" strike="noStrike" spc="-1">
                <a:solidFill>
                  <a:srgbClr val="292934"/>
                </a:solidFill>
                <a:uFillTx/>
                <a:latin typeface="Arial"/>
              </a:rPr>
              <a:t>Language and Power A resource book for students</a:t>
            </a:r>
            <a:r>
              <a:rPr lang="en-GB" sz="2400" b="0" u="sng" strike="noStrike" spc="-1">
                <a:solidFill>
                  <a:srgbClr val="292934"/>
                </a:solidFill>
                <a:uFillTx/>
                <a:latin typeface="Arial"/>
              </a:rPr>
              <a:t>. Abingdon, Oxford: Routledge.</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Tapscott, D. (1998). </a:t>
            </a:r>
            <a:r>
              <a:rPr lang="en-GB" sz="2400" b="0" i="1" u="sng" strike="noStrike" spc="-1">
                <a:solidFill>
                  <a:srgbClr val="292934"/>
                </a:solidFill>
                <a:uFillTx/>
                <a:latin typeface="Arial"/>
              </a:rPr>
              <a:t>Growing up digital: the rise of the Net generation</a:t>
            </a:r>
            <a:r>
              <a:rPr lang="en-GB" sz="2400" b="0" u="sng" strike="noStrike" spc="-1">
                <a:solidFill>
                  <a:srgbClr val="292934"/>
                </a:solidFill>
                <a:uFillTx/>
                <a:latin typeface="Arial"/>
              </a:rPr>
              <a:t>. New York: McGraw-Hill.</a:t>
            </a:r>
            <a:endParaRPr lang="en-GB" sz="2400" b="0" strike="noStrike" spc="-1">
              <a:latin typeface="Arial"/>
            </a:endParaRPr>
          </a:p>
          <a:p>
            <a:pPr marL="182880" indent="-182160">
              <a:lnSpc>
                <a:spcPct val="100000"/>
              </a:lnSpc>
              <a:spcBef>
                <a:spcPts val="479"/>
              </a:spcBef>
              <a:buClr>
                <a:srgbClr val="93A299"/>
              </a:buClr>
              <a:buSzPct val="85000"/>
              <a:buFont typeface="Arial"/>
              <a:buChar char="•"/>
            </a:pPr>
            <a:r>
              <a:rPr lang="en-GB" sz="2400" b="0" u="sng" strike="noStrike" spc="-1">
                <a:solidFill>
                  <a:srgbClr val="292934"/>
                </a:solidFill>
                <a:uFillTx/>
                <a:latin typeface="Arial"/>
              </a:rPr>
              <a:t>Wolverhampton. (2011). Digitally Enhanced Patchwork Text Assessment  (DPTA)  Retrieved June 21st 2011, from </a:t>
            </a:r>
            <a:r>
              <a:rPr lang="en-GB" sz="2400" b="0" u="sng" strike="noStrike" spc="-1">
                <a:solidFill>
                  <a:srgbClr val="0000FF"/>
                </a:solidFill>
                <a:uFillTx/>
                <a:latin typeface="Arial"/>
                <a:hlinkClick r:id="rId5"/>
              </a:rPr>
              <a:t>http://www.wlv.ac.uk/default.aspx?page=24876</a:t>
            </a:r>
            <a:endParaRPr lang="en-GB" sz="2400" b="0" strike="noStrike" spc="-1">
              <a:latin typeface="Arial"/>
            </a:endParaRPr>
          </a:p>
          <a:p>
            <a:pPr>
              <a:lnSpc>
                <a:spcPct val="100000"/>
              </a:lnSpc>
              <a:spcBef>
                <a:spcPts val="479"/>
              </a:spcBef>
            </a:pPr>
            <a:endParaRPr lang="en-GB" sz="2400" b="0" strike="noStrike" spc="-1">
              <a:latin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0">
          <a:blip r:embed="rId2"/>
          <a:stretch/>
        </a:blipFill>
        <a:effectLst/>
      </p:bgPr>
    </p:bg>
    <p:spTree>
      <p:nvGrpSpPr>
        <p:cNvPr id="1" name=""/>
        <p:cNvGrpSpPr/>
        <p:nvPr/>
      </p:nvGrpSpPr>
      <p:grpSpPr>
        <a:xfrm>
          <a:off x="0" y="0"/>
          <a:ext cx="0" cy="0"/>
          <a:chOff x="0" y="0"/>
          <a:chExt cx="0" cy="0"/>
        </a:xfrm>
      </p:grpSpPr>
      <p:sp>
        <p:nvSpPr>
          <p:cNvPr id="170" name="CustomShape 1"/>
          <p:cNvSpPr/>
          <p:nvPr/>
        </p:nvSpPr>
        <p:spPr>
          <a:xfrm>
            <a:off x="457200" y="533520"/>
            <a:ext cx="8228880" cy="990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nSpc>
                <a:spcPct val="100000"/>
              </a:lnSpc>
            </a:pPr>
            <a:r>
              <a:rPr lang="en-GB" sz="4000" b="0" strike="noStrike" spc="-100">
                <a:solidFill>
                  <a:srgbClr val="000000"/>
                </a:solidFill>
                <a:latin typeface="Arial"/>
              </a:rPr>
              <a:t>Any questions?</a:t>
            </a:r>
            <a:endParaRPr lang="en-GB" sz="4000" b="0" strike="noStrike" spc="-1">
              <a:latin typeface="Arial"/>
            </a:endParaRPr>
          </a:p>
        </p:txBody>
      </p:sp>
      <p:sp>
        <p:nvSpPr>
          <p:cNvPr id="171" name="CustomShape 2"/>
          <p:cNvSpPr/>
          <p:nvPr/>
        </p:nvSpPr>
        <p:spPr>
          <a:xfrm>
            <a:off x="457200" y="1600200"/>
            <a:ext cx="8228880" cy="4876200"/>
          </a:xfrm>
          <a:prstGeom prst="rect">
            <a:avLst/>
          </a:prstGeom>
          <a:noFill/>
          <a:ln w="0">
            <a:noFill/>
          </a:ln>
        </p:spPr>
        <p:style>
          <a:lnRef idx="0">
            <a:scrgbClr r="0" g="0" b="0"/>
          </a:lnRef>
          <a:fillRef idx="0">
            <a:scrgbClr r="0" g="0" b="0"/>
          </a:fillRef>
          <a:effectRef idx="0">
            <a:scrgbClr r="0" g="0" b="0"/>
          </a:effectRef>
          <a:fontRef idx="minor"/>
        </p:style>
      </p:sp>
      <p:pic>
        <p:nvPicPr>
          <p:cNvPr id="172" name="Picture 2" descr="C:\Users\Alison\AppData\Local\Microsoft\Windows\Temporary Internet Files\Content.IE5\D54N2KUL\MP900401828[1].jpg"/>
          <p:cNvPicPr/>
          <p:nvPr/>
        </p:nvPicPr>
        <p:blipFill>
          <a:blip r:embed="rId3"/>
          <a:stretch/>
        </p:blipFill>
        <p:spPr>
          <a:xfrm>
            <a:off x="3531240" y="1868400"/>
            <a:ext cx="2081160" cy="3120480"/>
          </a:xfrm>
          <a:prstGeom prst="rect">
            <a:avLst/>
          </a:prstGeom>
          <a:ln w="0">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661</TotalTime>
  <Words>1566</Words>
  <Application>Microsoft Office PowerPoint</Application>
  <PresentationFormat>On-screen Show (4:3)</PresentationFormat>
  <Paragraphs>118</Paragraphs>
  <Slides>21</Slides>
  <Notes>7</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21</vt:i4>
      </vt:variant>
    </vt:vector>
  </HeadingPairs>
  <TitlesOfParts>
    <vt:vector size="31" baseType="lpstr">
      <vt:lpstr>GDS Transport</vt:lpstr>
      <vt:lpstr>Myriad Pro</vt:lpstr>
      <vt:lpstr>Arial</vt:lpstr>
      <vt:lpstr>Calibri</vt:lpstr>
      <vt:lpstr>Symbol</vt:lpstr>
      <vt:lpstr>Times New Roman</vt:lpstr>
      <vt:lpstr>Wingdings</vt: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Digital literacy in the UK</vt:lpstr>
      <vt:lpstr>Is digital different?</vt:lpstr>
      <vt:lpstr>Digital Literacy</vt:lpstr>
      <vt:lpstr>Digital Literacy</vt:lpstr>
      <vt:lpstr>PowerPoint Presentation</vt:lpstr>
      <vt:lpstr>PowerPoint Presentation</vt:lpstr>
      <vt:lpstr>PowerPoint Presentation</vt:lpstr>
      <vt:lpstr>PowerPoint Presentation</vt:lpstr>
      <vt:lpstr>PowerPoint Presentation</vt:lpstr>
      <vt:lpstr>PowerPoint Presentation</vt:lpstr>
      <vt:lpstr>Activity (30 minutes)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Digital Literacy</dc:title>
  <dc:subject/>
  <dc:creator>Alison</dc:creator>
  <dc:description/>
  <cp:lastModifiedBy>Abida Perveen</cp:lastModifiedBy>
  <cp:revision>38</cp:revision>
  <cp:lastPrinted>2012-05-16T09:41:41Z</cp:lastPrinted>
  <dcterms:created xsi:type="dcterms:W3CDTF">2012-01-06T11:23:55Z</dcterms:created>
  <dcterms:modified xsi:type="dcterms:W3CDTF">2023-01-23T18:08:06Z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14.0000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5</vt:i4>
  </property>
  <property fmtid="{D5CDD505-2E9C-101B-9397-08002B2CF9AE}" pid="8" name="PresentationFormat">
    <vt:lpwstr>On-screen Show (4:3)</vt:lpwstr>
  </property>
  <property fmtid="{D5CDD505-2E9C-101B-9397-08002B2CF9AE}" pid="9" name="ScaleCrop">
    <vt:bool>false</vt:bool>
  </property>
  <property fmtid="{D5CDD505-2E9C-101B-9397-08002B2CF9AE}" pid="10" name="ShareDoc">
    <vt:bool>false</vt:bool>
  </property>
  <property fmtid="{D5CDD505-2E9C-101B-9397-08002B2CF9AE}" pid="11" name="Slides">
    <vt:i4>21</vt:i4>
  </property>
</Properties>
</file>