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2" r:id="rId3"/>
    <p:sldId id="264" r:id="rId4"/>
    <p:sldId id="275" r:id="rId5"/>
    <p:sldId id="260" r:id="rId6"/>
    <p:sldId id="272" r:id="rId7"/>
    <p:sldId id="273" r:id="rId8"/>
    <p:sldId id="283" r:id="rId9"/>
    <p:sldId id="268" r:id="rId10"/>
    <p:sldId id="269" r:id="rId11"/>
    <p:sldId id="267" r:id="rId12"/>
    <p:sldId id="270" r:id="rId13"/>
    <p:sldId id="280" r:id="rId14"/>
    <p:sldId id="281" r:id="rId15"/>
    <p:sldId id="265" r:id="rId16"/>
    <p:sldId id="284" r:id="rId17"/>
    <p:sldId id="266" r:id="rId18"/>
    <p:sldId id="271" r:id="rId19"/>
    <p:sldId id="276" r:id="rId20"/>
    <p:sldId id="278" r:id="rId21"/>
    <p:sldId id="277" r:id="rId22"/>
    <p:sldId id="294" r:id="rId23"/>
    <p:sldId id="279" r:id="rId24"/>
    <p:sldId id="257" r:id="rId25"/>
    <p:sldId id="258" r:id="rId26"/>
    <p:sldId id="287" r:id="rId27"/>
    <p:sldId id="259" r:id="rId28"/>
    <p:sldId id="285" r:id="rId29"/>
    <p:sldId id="288" r:id="rId30"/>
    <p:sldId id="289" r:id="rId31"/>
    <p:sldId id="290" r:id="rId32"/>
    <p:sldId id="291" r:id="rId33"/>
    <p:sldId id="292" r:id="rId34"/>
    <p:sldId id="293" r:id="rId35"/>
    <p:sldId id="263" r:id="rId36"/>
    <p:sldId id="28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60C4B0D-935B-48B2-AD86-AF9F8CD1022D}"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2480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345004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7253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144B5E4-939A-41E9-990B-4D3AC408AE48}"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2857268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144B5E4-939A-41E9-990B-4D3AC408AE48}" type="datetimeFigureOut">
              <a:rPr lang="en-GB" smtClean="0"/>
              <a:t>22/03/2020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0C4B0D-935B-48B2-AD86-AF9F8CD1022D}"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6615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144B5E4-939A-41E9-990B-4D3AC408AE48}" type="datetimeFigureOut">
              <a:rPr lang="en-GB" smtClean="0"/>
              <a:t>22/03/2020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0C4B0D-935B-48B2-AD86-AF9F8CD1022D}"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0812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4B5E4-939A-41E9-990B-4D3AC408AE48}" type="datetimeFigureOut">
              <a:rPr lang="en-GB" smtClean="0"/>
              <a:t>22/03/2020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1588729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144B5E4-939A-41E9-990B-4D3AC408AE48}"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C4B0D-935B-48B2-AD86-AF9F8CD1022D}"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5552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144B5E4-939A-41E9-990B-4D3AC408AE48}"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344354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144B5E4-939A-41E9-990B-4D3AC408AE48}" type="datetimeFigureOut">
              <a:rPr lang="en-GB" smtClean="0"/>
              <a:t>22/03/2020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2558766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099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7281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spTree>
    <p:extLst>
      <p:ext uri="{BB962C8B-B14F-4D97-AF65-F5344CB8AC3E}">
        <p14:creationId xmlns:p14="http://schemas.microsoft.com/office/powerpoint/2010/main" val="36005252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2793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7114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6191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144B5E4-939A-41E9-990B-4D3AC408AE48}" type="datetimeFigureOut">
              <a:rPr lang="en-GB" smtClean="0"/>
              <a:t>22/03/2020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0C4B0D-935B-48B2-AD86-AF9F8CD1022D}"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872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44B5E4-939A-41E9-990B-4D3AC408AE48}" type="datetimeFigureOut">
              <a:rPr lang="en-GB" smtClean="0"/>
              <a:t>22/03/2020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0C4B0D-935B-48B2-AD86-AF9F8CD1022D}" type="slidenum">
              <a:rPr lang="en-GB" smtClean="0"/>
              <a:t>‹#›</a:t>
            </a:fld>
            <a:endParaRPr lang="en-GB"/>
          </a:p>
        </p:txBody>
      </p:sp>
    </p:spTree>
    <p:extLst>
      <p:ext uri="{BB962C8B-B14F-4D97-AF65-F5344CB8AC3E}">
        <p14:creationId xmlns:p14="http://schemas.microsoft.com/office/powerpoint/2010/main" val="752175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L-VBVLQRmmw"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encyclopedia.com/philosophy-and-religion/christianity/christianity-general/christianity" TargetMode="External"/><Relationship Id="rId2" Type="http://schemas.openxmlformats.org/officeDocument/2006/relationships/hyperlink" Target="https://www.encyclopedia.com/philosophy-and-religion/islam/islam/islam"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ecd.org/education/2030/E2030%20Position%20Paper%20(05.04.2018).pdf"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oecd-ilibrary.org/education/equity-in-education_9789264073234-en?itemId=/content/publication/9789264073234-en&amp;_csp_=d43250182129b3d1a4960a437423ee57&amp;itemIGO=oecd&amp;itemContentType=boo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read.oecd-ilibrary.org/education/education-at-a-glance-2019_f8d7880d-en#page1"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8.xml.rels><?xml version="1.0" encoding="UTF-8" standalone="yes"?>
<Relationships xmlns="http://schemas.openxmlformats.org/package/2006/relationships"><Relationship Id="rId3" Type="http://schemas.openxmlformats.org/officeDocument/2006/relationships/hyperlink" Target="https://www.oecd.org/education/education-at-a-glance/EAG2019_CN_GBR.pdf"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3.weforum.org/docs/WEF_Schools_of_the_Future_Report_2019.pdf"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time_continue=546&amp;v=khjY5LWF3tg&amp;feature=emb_logo"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4l_THuN9Qx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slideshare.net/june21harsh/globalisation-and-education-role-and-skills-of-21st-century-teacher" TargetMode="External"/><Relationship Id="rId3" Type="http://schemas.openxmlformats.org/officeDocument/2006/relationships/hyperlink" Target="https://www.globalpartnership.org/blog/moving-beyond-mother-tongue-pro-multilingual-approach-learning" TargetMode="External"/><Relationship Id="rId7" Type="http://schemas.openxmlformats.org/officeDocument/2006/relationships/hyperlink" Target="https://infed.org/mobi/globalization-and-the-incorporation-of-education/" TargetMode="External"/><Relationship Id="rId2" Type="http://schemas.openxmlformats.org/officeDocument/2006/relationships/hyperlink" Target="https://www.brown.edu/academics/education-alliance/teaching-diverse-learners/strategies-0/culturally-responsive-teaching-0" TargetMode="External"/><Relationship Id="rId1" Type="http://schemas.openxmlformats.org/officeDocument/2006/relationships/slideLayout" Target="../slideLayouts/slideLayout2.xml"/><Relationship Id="rId6" Type="http://schemas.openxmlformats.org/officeDocument/2006/relationships/hyperlink" Target="https://blogs.worldbank.org/edutech/10-global-trends-in-ict-and-education" TargetMode="External"/><Relationship Id="rId5" Type="http://schemas.openxmlformats.org/officeDocument/2006/relationships/hyperlink" Target="https://edtechreview.in/news/2730-globalization-in-education" TargetMode="External"/><Relationship Id="rId4" Type="http://schemas.openxmlformats.org/officeDocument/2006/relationships/hyperlink" Target="https://www.encyclopedia.com/education/encyclopedias-almanacs-transcripts-and-maps/globalization-education"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www3.weforum.org/docs/WEF_Schools_of_the_Future_Report_2019.pdf" TargetMode="External"/><Relationship Id="rId3" Type="http://schemas.openxmlformats.org/officeDocument/2006/relationships/hyperlink" Target="https://stats.oecd.org/glossary/detail.asp?ID=1121" TargetMode="External"/><Relationship Id="rId7" Type="http://schemas.openxmlformats.org/officeDocument/2006/relationships/hyperlink" Target="https://reports.weforum.org/future-of-jobs-2016/chapter-1-the-future-of-jobs-and-skills/" TargetMode="External"/><Relationship Id="rId2" Type="http://schemas.openxmlformats.org/officeDocument/2006/relationships/hyperlink" Target="https://www.oecd.org/education/2030/E2030%20Position%20Paper%20(05.04.2018).pdf" TargetMode="External"/><Relationship Id="rId1" Type="http://schemas.openxmlformats.org/officeDocument/2006/relationships/slideLayout" Target="../slideLayouts/slideLayout2.xml"/><Relationship Id="rId6" Type="http://schemas.openxmlformats.org/officeDocument/2006/relationships/hyperlink" Target="https://openknowledge.worldbank.org/handle/10986/32481" TargetMode="External"/><Relationship Id="rId5" Type="http://schemas.openxmlformats.org/officeDocument/2006/relationships/hyperlink" Target="https://www.weforum.org/agenda/2016/01/the-fourth-industrial-revolution-what-it-means-and-how-to-respond/" TargetMode="External"/><Relationship Id="rId4" Type="http://schemas.openxmlformats.org/officeDocument/2006/relationships/hyperlink" Target="https://www.ool.co.uk/blog/the-effects-of-globalisation-on-education/" TargetMode="External"/><Relationship Id="rId9" Type="http://schemas.openxmlformats.org/officeDocument/2006/relationships/hyperlink" Target="https://www.who.int/topics/globalization/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Globalization and Education</a:t>
            </a:r>
            <a:endParaRPr lang="en-GB" dirty="0"/>
          </a:p>
        </p:txBody>
      </p:sp>
      <p:sp>
        <p:nvSpPr>
          <p:cNvPr id="3" name="Subtitle 2"/>
          <p:cNvSpPr>
            <a:spLocks noGrp="1"/>
          </p:cNvSpPr>
          <p:nvPr>
            <p:ph type="subTitle" idx="1"/>
          </p:nvPr>
        </p:nvSpPr>
        <p:spPr/>
        <p:txBody>
          <a:bodyPr/>
          <a:lstStyle/>
          <a:p>
            <a:r>
              <a:rPr lang="en-GB" dirty="0">
                <a:hlinkClick r:id="rId2"/>
              </a:rPr>
              <a:t>https://www.youtube.com/watch?v=L-VBVLQRmmw</a:t>
            </a:r>
            <a:endParaRPr lang="en-GB"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pic>
        <p:nvPicPr>
          <p:cNvPr id="5" name="Picture 4"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855497" y="5505797"/>
            <a:ext cx="1256146" cy="1280853"/>
          </a:xfrm>
          <a:prstGeom prst="rect">
            <a:avLst/>
          </a:prstGeom>
          <a:noFill/>
          <a:ln>
            <a:solidFill>
              <a:schemeClr val="accent1"/>
            </a:solidFill>
          </a:ln>
          <a:extLst>
            <a:ext uri="{53640926-AAD7-44D8-BBD7-CCE9431645EC}">
              <a14:shadowObscured xmlns:a14="http://schemas.microsoft.com/office/drawing/2010/main"/>
            </a:ext>
          </a:extLst>
        </p:spPr>
      </p:pic>
      <p:pic>
        <p:nvPicPr>
          <p:cNvPr id="6" name="Picture 5"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1599"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pic>
        <p:nvPicPr>
          <p:cNvPr id="7" name="Picture 6"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1599" y="5577147"/>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30141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Globalisation?</a:t>
            </a:r>
            <a:endParaRPr lang="en-GB" dirty="0"/>
          </a:p>
        </p:txBody>
      </p:sp>
      <p:sp>
        <p:nvSpPr>
          <p:cNvPr id="3" name="Content Placeholder 2"/>
          <p:cNvSpPr>
            <a:spLocks noGrp="1"/>
          </p:cNvSpPr>
          <p:nvPr>
            <p:ph idx="1"/>
          </p:nvPr>
        </p:nvSpPr>
        <p:spPr>
          <a:xfrm>
            <a:off x="1295401" y="2556932"/>
            <a:ext cx="9601196" cy="3594486"/>
          </a:xfrm>
        </p:spPr>
        <p:txBody>
          <a:bodyPr>
            <a:normAutofit fontScale="85000" lnSpcReduction="20000"/>
          </a:bodyPr>
          <a:lstStyle/>
          <a:p>
            <a:r>
              <a:rPr lang="en-GB" dirty="0"/>
              <a:t>A</a:t>
            </a:r>
            <a:r>
              <a:rPr lang="en-GB" dirty="0" smtClean="0"/>
              <a:t>n </a:t>
            </a:r>
            <a:r>
              <a:rPr lang="en-GB" dirty="0"/>
              <a:t>increasing internationalisation of markets for goods and services, the means of production, financial systems, competition, corporations, technology and industries</a:t>
            </a:r>
            <a:r>
              <a:rPr lang="en-GB" dirty="0" smtClean="0"/>
              <a:t>.                                                                                          </a:t>
            </a:r>
            <a:r>
              <a:rPr lang="en-GB" sz="1400" dirty="0" smtClean="0"/>
              <a:t>(OECD, 2013)</a:t>
            </a:r>
          </a:p>
          <a:p>
            <a:r>
              <a:rPr lang="en-GB" dirty="0"/>
              <a:t>T</a:t>
            </a:r>
            <a:r>
              <a:rPr lang="en-GB" dirty="0" smtClean="0"/>
              <a:t>he </a:t>
            </a:r>
            <a:r>
              <a:rPr lang="en-GB" dirty="0"/>
              <a:t>increased interconnectedness and interdependence of peoples and </a:t>
            </a:r>
            <a:r>
              <a:rPr lang="en-GB" dirty="0" smtClean="0"/>
              <a:t>countries</a:t>
            </a:r>
          </a:p>
          <a:p>
            <a:pPr marL="0" indent="0">
              <a:buNone/>
            </a:pPr>
            <a:r>
              <a:rPr lang="en-GB" b="1" dirty="0" smtClean="0"/>
              <a:t>Includes </a:t>
            </a:r>
            <a:r>
              <a:rPr lang="en-GB" b="1" dirty="0"/>
              <a:t>two inter-related </a:t>
            </a:r>
            <a:r>
              <a:rPr lang="en-GB" b="1" dirty="0" smtClean="0"/>
              <a:t>elements </a:t>
            </a:r>
          </a:p>
          <a:p>
            <a:r>
              <a:rPr lang="en-GB" dirty="0"/>
              <a:t>T</a:t>
            </a:r>
            <a:r>
              <a:rPr lang="en-GB" dirty="0" smtClean="0"/>
              <a:t>he </a:t>
            </a:r>
            <a:r>
              <a:rPr lang="en-GB" dirty="0"/>
              <a:t>opening of international borders to increasingly fast flows of goods, services, finance, people and </a:t>
            </a:r>
            <a:r>
              <a:rPr lang="en-GB" dirty="0" smtClean="0"/>
              <a:t>ideas</a:t>
            </a:r>
          </a:p>
          <a:p>
            <a:r>
              <a:rPr lang="en-GB" dirty="0"/>
              <a:t>T</a:t>
            </a:r>
            <a:r>
              <a:rPr lang="en-GB" dirty="0" smtClean="0"/>
              <a:t>he </a:t>
            </a:r>
            <a:r>
              <a:rPr lang="en-GB" dirty="0"/>
              <a:t>changes in institutions and policies at national and international levels that facilitate or promote such </a:t>
            </a:r>
            <a:r>
              <a:rPr lang="en-GB" dirty="0" smtClean="0"/>
              <a:t>flows</a:t>
            </a:r>
          </a:p>
          <a:p>
            <a:pPr marL="0" indent="0">
              <a:buNone/>
            </a:pPr>
            <a:r>
              <a:rPr lang="en-GB" b="1" dirty="0" smtClean="0"/>
              <a:t>Globalization </a:t>
            </a:r>
            <a:r>
              <a:rPr lang="en-GB" b="1" dirty="0"/>
              <a:t>has the potential for both positive and negative effects on development and </a:t>
            </a:r>
            <a:r>
              <a:rPr lang="en-GB" b="1" dirty="0" smtClean="0"/>
              <a:t>health                                                                                                  </a:t>
            </a:r>
            <a:r>
              <a:rPr lang="en-GB" sz="1400" dirty="0" smtClean="0"/>
              <a:t>(World Health Organization, 2020)</a:t>
            </a:r>
            <a:endParaRPr lang="en-GB" sz="1400" b="1" dirty="0"/>
          </a:p>
          <a:p>
            <a:endParaRPr lang="en-GB" sz="18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80184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Globalization has Radically Transformed the World…</a:t>
            </a:r>
            <a:endParaRPr lang="en-GB" dirty="0"/>
          </a:p>
        </p:txBody>
      </p:sp>
      <p:sp>
        <p:nvSpPr>
          <p:cNvPr id="3" name="Content Placeholder 2"/>
          <p:cNvSpPr>
            <a:spLocks noGrp="1"/>
          </p:cNvSpPr>
          <p:nvPr>
            <p:ph idx="1"/>
          </p:nvPr>
        </p:nvSpPr>
        <p:spPr>
          <a:xfrm>
            <a:off x="1295402" y="2573558"/>
            <a:ext cx="9601196" cy="3318936"/>
          </a:xfrm>
        </p:spPr>
        <p:txBody>
          <a:bodyPr/>
          <a:lstStyle/>
          <a:p>
            <a:r>
              <a:rPr lang="en-GB" dirty="0"/>
              <a:t>It has especially transformed the world economy which has become increasingly inter-connected and </a:t>
            </a:r>
            <a:r>
              <a:rPr lang="en-GB" dirty="0" smtClean="0"/>
              <a:t>inter-dependent</a:t>
            </a:r>
          </a:p>
          <a:p>
            <a:endParaRPr lang="en-GB" dirty="0" smtClean="0"/>
          </a:p>
          <a:p>
            <a:r>
              <a:rPr lang="en-GB" dirty="0" smtClean="0"/>
              <a:t>But </a:t>
            </a:r>
            <a:r>
              <a:rPr lang="en-GB" dirty="0"/>
              <a:t>it also made the world economy increasingly competitive and more knowledge based, especially in the developed western countries</a:t>
            </a:r>
          </a:p>
          <a:p>
            <a:pPr marL="0" indent="0">
              <a:buNone/>
            </a:pPr>
            <a:r>
              <a:rPr lang="en-GB" sz="1200" dirty="0" smtClean="0"/>
              <a:t>                                                                                                                                                                                                                                (Gupta, 2017</a:t>
            </a:r>
            <a:r>
              <a:rPr lang="en-GB" sz="1200" dirty="0"/>
              <a:t>) </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0717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of Education and Globalization</a:t>
            </a:r>
            <a:endParaRPr lang="en-GB" dirty="0"/>
          </a:p>
        </p:txBody>
      </p:sp>
      <p:sp>
        <p:nvSpPr>
          <p:cNvPr id="3" name="Content Placeholder 2"/>
          <p:cNvSpPr>
            <a:spLocks noGrp="1"/>
          </p:cNvSpPr>
          <p:nvPr>
            <p:ph idx="1"/>
          </p:nvPr>
        </p:nvSpPr>
        <p:spPr/>
        <p:txBody>
          <a:bodyPr/>
          <a:lstStyle/>
          <a:p>
            <a:r>
              <a:rPr lang="en-GB" dirty="0"/>
              <a:t>Early examples of educational globalization include the spread of global religions, especially </a:t>
            </a:r>
            <a:r>
              <a:rPr lang="en-GB" dirty="0">
                <a:hlinkClick r:id="rId2"/>
              </a:rPr>
              <a:t>Islam</a:t>
            </a:r>
            <a:r>
              <a:rPr lang="en-GB" dirty="0"/>
              <a:t> and </a:t>
            </a:r>
            <a:r>
              <a:rPr lang="en-GB" dirty="0">
                <a:hlinkClick r:id="rId3"/>
              </a:rPr>
              <a:t>Christianity</a:t>
            </a:r>
            <a:r>
              <a:rPr lang="en-GB" dirty="0"/>
              <a:t>, and colonialism, which often disrupted and displaced indigenous forms of schooling throughout much of the nineteenth and twentieth </a:t>
            </a:r>
            <a:r>
              <a:rPr lang="en-GB" dirty="0" smtClean="0"/>
              <a:t>centuries                                        </a:t>
            </a:r>
          </a:p>
          <a:p>
            <a:r>
              <a:rPr lang="en-GB" dirty="0" smtClean="0"/>
              <a:t>By the mid-twentieth </a:t>
            </a:r>
            <a:r>
              <a:rPr lang="en-GB" dirty="0"/>
              <a:t>century, missionaries and colonialism had brought core Western ideas and </a:t>
            </a:r>
            <a:r>
              <a:rPr lang="en-GB" dirty="0" smtClean="0"/>
              <a:t>practices including education </a:t>
            </a:r>
            <a:r>
              <a:rPr lang="en-GB" dirty="0"/>
              <a:t>to many parts of the </a:t>
            </a:r>
            <a:r>
              <a:rPr lang="en-GB" dirty="0" smtClean="0"/>
              <a:t>world</a:t>
            </a:r>
            <a:endParaRPr lang="en-GB" sz="1200" dirty="0"/>
          </a:p>
        </p:txBody>
      </p:sp>
      <p:sp>
        <p:nvSpPr>
          <p:cNvPr id="4" name="TextBox 3"/>
          <p:cNvSpPr txBox="1"/>
          <p:nvPr/>
        </p:nvSpPr>
        <p:spPr>
          <a:xfrm>
            <a:off x="9884295" y="5806286"/>
            <a:ext cx="2159000" cy="276999"/>
          </a:xfrm>
          <a:prstGeom prst="rect">
            <a:avLst/>
          </a:prstGeom>
          <a:noFill/>
        </p:spPr>
        <p:txBody>
          <a:bodyPr wrap="square" rtlCol="0">
            <a:spAutoFit/>
          </a:bodyPr>
          <a:lstStyle/>
          <a:p>
            <a:pPr lvl="0">
              <a:spcBef>
                <a:spcPct val="20000"/>
              </a:spcBef>
              <a:spcAft>
                <a:spcPts val="600"/>
              </a:spcAft>
              <a:buClr>
                <a:srgbClr val="D9B247"/>
              </a:buClr>
              <a:buSzPct val="115000"/>
            </a:pPr>
            <a:r>
              <a:rPr lang="en-GB" sz="1200" dirty="0">
                <a:solidFill>
                  <a:prstClr val="black">
                    <a:lumMod val="85000"/>
                    <a:lumOff val="15000"/>
                  </a:prstClr>
                </a:solidFill>
              </a:rPr>
              <a:t>(Encyclopedia.com, 2020)</a:t>
            </a:r>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4">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4148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Globalization and Education</a:t>
            </a:r>
          </a:p>
        </p:txBody>
      </p:sp>
      <p:sp>
        <p:nvSpPr>
          <p:cNvPr id="3" name="Content Placeholder 2"/>
          <p:cNvSpPr>
            <a:spLocks noGrp="1"/>
          </p:cNvSpPr>
          <p:nvPr>
            <p:ph idx="1"/>
          </p:nvPr>
        </p:nvSpPr>
        <p:spPr>
          <a:xfrm>
            <a:off x="1295402" y="2706561"/>
            <a:ext cx="9601196" cy="3318936"/>
          </a:xfrm>
        </p:spPr>
        <p:txBody>
          <a:bodyPr/>
          <a:lstStyle/>
          <a:p>
            <a:r>
              <a:rPr lang="en-GB" dirty="0"/>
              <a:t>It can be </a:t>
            </a:r>
            <a:r>
              <a:rPr lang="en-GB" dirty="0" smtClean="0"/>
              <a:t>argued </a:t>
            </a:r>
            <a:r>
              <a:rPr lang="en-GB" dirty="0"/>
              <a:t>that the impact of globalization has been both positive and negative in the sector of </a:t>
            </a:r>
            <a:r>
              <a:rPr lang="en-GB" dirty="0" smtClean="0"/>
              <a:t>education</a:t>
            </a:r>
          </a:p>
          <a:p>
            <a:r>
              <a:rPr lang="en-GB" dirty="0" smtClean="0"/>
              <a:t>Because of the nature and complexity of globalization there is much debate surrounding its impact on education</a:t>
            </a:r>
          </a:p>
          <a:p>
            <a:r>
              <a:rPr lang="en-GB" dirty="0" smtClean="0"/>
              <a:t>It can be argued that education is becoming </a:t>
            </a:r>
            <a:r>
              <a:rPr lang="en-GB" dirty="0" smtClean="0"/>
              <a:t>commodified                   </a:t>
            </a:r>
            <a:r>
              <a:rPr lang="en-GB" sz="1200" dirty="0" smtClean="0"/>
              <a:t>(</a:t>
            </a:r>
            <a:r>
              <a:rPr lang="en-GB" sz="1200" dirty="0" err="1" smtClean="0"/>
              <a:t>Shukry</a:t>
            </a:r>
            <a:r>
              <a:rPr lang="en-GB" sz="1200" dirty="0" smtClean="0"/>
              <a:t>, 2017)</a:t>
            </a:r>
            <a:endParaRPr lang="en-GB" sz="1200" dirty="0" smtClean="0"/>
          </a:p>
          <a:p>
            <a:pPr marL="0" indent="0">
              <a:buNone/>
            </a:pPr>
            <a:endParaRPr lang="en-GB" dirty="0"/>
          </a:p>
        </p:txBody>
      </p:sp>
      <p:pic>
        <p:nvPicPr>
          <p:cNvPr id="6" name="Picture 5"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3399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obalization                 Jobs that exist                                today may     &amp;                         not b..."/>
          <p:cNvPicPr/>
          <p:nvPr/>
        </p:nvPicPr>
        <p:blipFill>
          <a:blip r:embed="rId2">
            <a:extLst>
              <a:ext uri="{28A0092B-C50C-407E-A947-70E740481C1C}">
                <a14:useLocalDpi xmlns:a14="http://schemas.microsoft.com/office/drawing/2010/main" val="0"/>
              </a:ext>
            </a:extLst>
          </a:blip>
          <a:srcRect/>
          <a:stretch>
            <a:fillRect/>
          </a:stretch>
        </p:blipFill>
        <p:spPr bwMode="auto">
          <a:xfrm>
            <a:off x="1970117" y="590203"/>
            <a:ext cx="8013469" cy="5602778"/>
          </a:xfrm>
          <a:prstGeom prst="rect">
            <a:avLst/>
          </a:prstGeom>
          <a:noFill/>
          <a:ln>
            <a:solidFill>
              <a:schemeClr val="accent1"/>
            </a:solidFill>
          </a:ln>
        </p:spPr>
      </p:pic>
      <p:pic>
        <p:nvPicPr>
          <p:cNvPr id="5" name="Picture 4"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090798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Trends, Issues and Challenges</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Change is Accelerating- </a:t>
            </a:r>
          </a:p>
          <a:p>
            <a:r>
              <a:rPr lang="en-GB" dirty="0" smtClean="0"/>
              <a:t>Knowledge is increasing and there is great pressure for educators to stay current</a:t>
            </a:r>
          </a:p>
          <a:p>
            <a:pPr marL="0" indent="0">
              <a:buNone/>
            </a:pPr>
            <a:r>
              <a:rPr lang="en-GB" b="1" dirty="0" smtClean="0"/>
              <a:t>Jobs that exist today may not exist tomorrow- </a:t>
            </a:r>
          </a:p>
          <a:p>
            <a:r>
              <a:rPr lang="en-GB" dirty="0" smtClean="0"/>
              <a:t>It has been estimated that </a:t>
            </a:r>
            <a:r>
              <a:rPr lang="en-GB" dirty="0"/>
              <a:t>65% of children entering primary school today will ultimately end up working in completely new job types that don’t yet </a:t>
            </a:r>
            <a:r>
              <a:rPr lang="en-GB" dirty="0" smtClean="0"/>
              <a:t>exist!                                                                                   </a:t>
            </a:r>
            <a:r>
              <a:rPr lang="en-GB" sz="1300" dirty="0" smtClean="0"/>
              <a:t>(World Economic Forum, 2020a)</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921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Trends Issues and Challenges</a:t>
            </a:r>
            <a:endParaRPr lang="en-GB" dirty="0"/>
          </a:p>
        </p:txBody>
      </p:sp>
      <p:sp>
        <p:nvSpPr>
          <p:cNvPr id="3" name="Content Placeholder 2"/>
          <p:cNvSpPr>
            <a:spLocks noGrp="1"/>
          </p:cNvSpPr>
          <p:nvPr>
            <p:ph idx="1"/>
          </p:nvPr>
        </p:nvSpPr>
        <p:spPr>
          <a:xfrm>
            <a:off x="1295400" y="2556932"/>
            <a:ext cx="10475421" cy="3318936"/>
          </a:xfrm>
        </p:spPr>
        <p:txBody>
          <a:bodyPr>
            <a:normAutofit fontScale="92500" lnSpcReduction="20000"/>
          </a:bodyPr>
          <a:lstStyle/>
          <a:p>
            <a:pPr marL="0" indent="0">
              <a:buNone/>
            </a:pPr>
            <a:r>
              <a:rPr lang="en-GB" b="1" dirty="0"/>
              <a:t>Ubiquitous Learning </a:t>
            </a:r>
            <a:r>
              <a:rPr lang="en-GB" dirty="0"/>
              <a:t>(moved on from e-learning and m-learning</a:t>
            </a:r>
            <a:r>
              <a:rPr lang="en-GB" dirty="0" smtClean="0"/>
              <a:t>)</a:t>
            </a:r>
          </a:p>
          <a:p>
            <a:r>
              <a:rPr lang="en-GB" dirty="0"/>
              <a:t>Anytime, anywhere learning- cheap computers and wide internet access make school education readily available and easily accessible  </a:t>
            </a:r>
            <a:r>
              <a:rPr lang="en-GB" dirty="0" smtClean="0"/>
              <a:t>                                                    </a:t>
            </a:r>
            <a:r>
              <a:rPr lang="en-GB" sz="1300" dirty="0" smtClean="0"/>
              <a:t>(Hawkins. 2010) </a:t>
            </a:r>
          </a:p>
          <a:p>
            <a:pPr marL="0" indent="0">
              <a:buNone/>
            </a:pPr>
            <a:r>
              <a:rPr lang="en-GB" b="1" dirty="0" smtClean="0"/>
              <a:t>Cross- </a:t>
            </a:r>
            <a:r>
              <a:rPr lang="en-GB" b="1" dirty="0"/>
              <a:t>border </a:t>
            </a:r>
            <a:r>
              <a:rPr lang="en-GB" b="1" dirty="0" smtClean="0"/>
              <a:t>Education</a:t>
            </a:r>
          </a:p>
          <a:p>
            <a:pPr lvl="0">
              <a:buClr>
                <a:srgbClr val="D9B247"/>
              </a:buClr>
            </a:pPr>
            <a:r>
              <a:rPr lang="en-GB" sz="2200" dirty="0">
                <a:solidFill>
                  <a:prstClr val="black">
                    <a:lumMod val="85000"/>
                    <a:lumOff val="15000"/>
                  </a:prstClr>
                </a:solidFill>
              </a:rPr>
              <a:t>Students may go where they can receive the best education which may result in a ‘brain drain’ from developing to developed </a:t>
            </a:r>
            <a:r>
              <a:rPr lang="en-GB" sz="2200" dirty="0" smtClean="0">
                <a:solidFill>
                  <a:prstClr val="black">
                    <a:lumMod val="85000"/>
                    <a:lumOff val="15000"/>
                  </a:prstClr>
                </a:solidFill>
              </a:rPr>
              <a:t>countries                                                                                    </a:t>
            </a:r>
            <a:r>
              <a:rPr lang="en-GB" sz="1300" dirty="0" smtClean="0">
                <a:solidFill>
                  <a:prstClr val="black">
                    <a:lumMod val="85000"/>
                    <a:lumOff val="15000"/>
                  </a:prstClr>
                </a:solidFill>
              </a:rPr>
              <a:t>(World Bank 2019)  </a:t>
            </a:r>
          </a:p>
          <a:p>
            <a:pPr marL="0" lvl="0" indent="0">
              <a:buClr>
                <a:srgbClr val="D9B247"/>
              </a:buClr>
              <a:buNone/>
            </a:pPr>
            <a:r>
              <a:rPr lang="en-GB" sz="2200" b="1" dirty="0">
                <a:solidFill>
                  <a:prstClr val="black">
                    <a:lumMod val="85000"/>
                    <a:lumOff val="15000"/>
                  </a:prstClr>
                </a:solidFill>
              </a:rPr>
              <a:t>Multilingual Education</a:t>
            </a:r>
          </a:p>
          <a:p>
            <a:pPr lvl="0">
              <a:buClr>
                <a:srgbClr val="D9B247"/>
              </a:buClr>
            </a:pPr>
            <a:r>
              <a:rPr lang="en-GB" sz="2200" dirty="0" smtClean="0">
                <a:solidFill>
                  <a:prstClr val="black">
                    <a:lumMod val="85000"/>
                    <a:lumOff val="15000"/>
                  </a:prstClr>
                </a:solidFill>
              </a:rPr>
              <a:t> </a:t>
            </a:r>
            <a:r>
              <a:rPr lang="en-GB" dirty="0">
                <a:solidFill>
                  <a:prstClr val="black">
                    <a:lumMod val="85000"/>
                    <a:lumOff val="15000"/>
                  </a:prstClr>
                </a:solidFill>
              </a:rPr>
              <a:t>In this global economy, multilingual education can help children improve learning and life opportunities</a:t>
            </a:r>
            <a:r>
              <a:rPr lang="en-GB" sz="2200" dirty="0" smtClean="0">
                <a:solidFill>
                  <a:prstClr val="black">
                    <a:lumMod val="85000"/>
                    <a:lumOff val="15000"/>
                  </a:prstClr>
                </a:solidFill>
              </a:rPr>
              <a:t>                                                                                                                     </a:t>
            </a:r>
            <a:r>
              <a:rPr lang="en-GB" sz="1300" dirty="0" smtClean="0">
                <a:solidFill>
                  <a:prstClr val="black">
                    <a:lumMod val="85000"/>
                    <a:lumOff val="15000"/>
                  </a:prstClr>
                </a:solidFill>
              </a:rPr>
              <a:t>(Da Silva, 2019)                             </a:t>
            </a:r>
            <a:endParaRPr lang="en-GB" sz="1300" b="1" dirty="0"/>
          </a:p>
          <a:p>
            <a:endParaRPr lang="en-GB" dirty="0"/>
          </a:p>
          <a:p>
            <a:endParaRPr lang="en-GB"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0449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Positives of Globalization in Education</a:t>
            </a:r>
            <a:endParaRPr lang="en-GB" dirty="0"/>
          </a:p>
        </p:txBody>
      </p:sp>
      <p:sp>
        <p:nvSpPr>
          <p:cNvPr id="3" name="Content Placeholder 2"/>
          <p:cNvSpPr>
            <a:spLocks noGrp="1"/>
          </p:cNvSpPr>
          <p:nvPr>
            <p:ph idx="1"/>
          </p:nvPr>
        </p:nvSpPr>
        <p:spPr>
          <a:xfrm>
            <a:off x="979517" y="2556932"/>
            <a:ext cx="10051472" cy="3318936"/>
          </a:xfrm>
        </p:spPr>
        <p:txBody>
          <a:bodyPr>
            <a:normAutofit/>
          </a:bodyPr>
          <a:lstStyle/>
          <a:p>
            <a:r>
              <a:rPr lang="en-GB" dirty="0" smtClean="0"/>
              <a:t>Teaching </a:t>
            </a:r>
            <a:r>
              <a:rPr lang="en-GB" dirty="0"/>
              <a:t>methods are now more interconnected and </a:t>
            </a:r>
            <a:r>
              <a:rPr lang="en-GB" dirty="0" smtClean="0"/>
              <a:t>widespread </a:t>
            </a:r>
          </a:p>
          <a:p>
            <a:r>
              <a:rPr lang="en-GB" dirty="0" smtClean="0"/>
              <a:t>Access </a:t>
            </a:r>
            <a:r>
              <a:rPr lang="en-GB" dirty="0"/>
              <a:t>to schools has been </a:t>
            </a:r>
            <a:r>
              <a:rPr lang="en-GB" dirty="0" smtClean="0"/>
              <a:t>enhanced (at all levels) </a:t>
            </a:r>
            <a:r>
              <a:rPr lang="en-GB" dirty="0"/>
              <a:t>and because of that students are increasingly becoming prepared for multinational </a:t>
            </a:r>
            <a:r>
              <a:rPr lang="en-GB" dirty="0" smtClean="0"/>
              <a:t>roles </a:t>
            </a:r>
          </a:p>
          <a:p>
            <a:r>
              <a:rPr lang="en-GB" dirty="0" smtClean="0"/>
              <a:t>Allows </a:t>
            </a:r>
            <a:r>
              <a:rPr lang="en-GB" dirty="0"/>
              <a:t>students a more holistic understanding of how the global business scene works and encourages their active participation in </a:t>
            </a:r>
            <a:r>
              <a:rPr lang="en-GB" dirty="0" smtClean="0"/>
              <a:t>it</a:t>
            </a:r>
            <a:endParaRPr lang="en-GB" dirty="0"/>
          </a:p>
          <a:p>
            <a:r>
              <a:rPr lang="en-GB" dirty="0"/>
              <a:t>U</a:t>
            </a:r>
            <a:r>
              <a:rPr lang="en-GB" dirty="0" smtClean="0"/>
              <a:t>pward </a:t>
            </a:r>
            <a:r>
              <a:rPr lang="en-GB" dirty="0"/>
              <a:t>trend in the development of multicultural </a:t>
            </a:r>
            <a:r>
              <a:rPr lang="en-GB" dirty="0" smtClean="0"/>
              <a:t>awareness, </a:t>
            </a:r>
            <a:r>
              <a:rPr lang="en-GB" dirty="0"/>
              <a:t>huge mobility is closing down cultural barriers with people of different backgrounds intertwining</a:t>
            </a:r>
          </a:p>
        </p:txBody>
      </p:sp>
      <p:sp>
        <p:nvSpPr>
          <p:cNvPr id="4" name="TextBox 3"/>
          <p:cNvSpPr txBox="1"/>
          <p:nvPr/>
        </p:nvSpPr>
        <p:spPr>
          <a:xfrm>
            <a:off x="9917083" y="5598869"/>
            <a:ext cx="1737360" cy="276999"/>
          </a:xfrm>
          <a:prstGeom prst="rect">
            <a:avLst/>
          </a:prstGeom>
          <a:noFill/>
        </p:spPr>
        <p:txBody>
          <a:bodyPr wrap="square" rtlCol="0">
            <a:spAutoFit/>
          </a:bodyPr>
          <a:lstStyle/>
          <a:p>
            <a:r>
              <a:rPr lang="en-GB" sz="1200" dirty="0" smtClean="0"/>
              <a:t>(</a:t>
            </a:r>
            <a:r>
              <a:rPr lang="en-GB" sz="1200" dirty="0" err="1" smtClean="0"/>
              <a:t>Papadopoulou</a:t>
            </a:r>
            <a:r>
              <a:rPr lang="en-GB" sz="1200" dirty="0" smtClean="0"/>
              <a:t>, 2018)</a:t>
            </a:r>
            <a:endParaRPr lang="en-GB" sz="12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3571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Positives of Globalization in Education</a:t>
            </a:r>
            <a:endParaRPr lang="en-GB" dirty="0"/>
          </a:p>
        </p:txBody>
      </p:sp>
      <p:sp>
        <p:nvSpPr>
          <p:cNvPr id="3" name="Content Placeholder 2"/>
          <p:cNvSpPr>
            <a:spLocks noGrp="1"/>
          </p:cNvSpPr>
          <p:nvPr>
            <p:ph idx="1"/>
          </p:nvPr>
        </p:nvSpPr>
        <p:spPr>
          <a:xfrm>
            <a:off x="646315" y="2418432"/>
            <a:ext cx="10899370" cy="3318936"/>
          </a:xfrm>
        </p:spPr>
        <p:txBody>
          <a:bodyPr>
            <a:normAutofit/>
          </a:bodyPr>
          <a:lstStyle/>
          <a:p>
            <a:r>
              <a:rPr lang="en-GB" dirty="0"/>
              <a:t>Globalization meets the knowledge, education and learning challenges and opportunities of the Information </a:t>
            </a:r>
            <a:r>
              <a:rPr lang="en-GB" dirty="0" smtClean="0"/>
              <a:t>Age</a:t>
            </a:r>
          </a:p>
          <a:p>
            <a:r>
              <a:rPr lang="en-GB" dirty="0" smtClean="0"/>
              <a:t>Encourages and enables collaboration, exchange of ideas, exploration and communication</a:t>
            </a:r>
          </a:p>
          <a:p>
            <a:r>
              <a:rPr lang="en-GB" dirty="0"/>
              <a:t>C</a:t>
            </a:r>
            <a:r>
              <a:rPr lang="en-GB" dirty="0" smtClean="0"/>
              <a:t>reates </a:t>
            </a:r>
            <a:r>
              <a:rPr lang="en-GB" dirty="0"/>
              <a:t>and supports information technologists, policy makers, and practitioners for the purpose of rethinking education and supports mechanisms for the exchange of ideas and experiences in the use of educational technologies</a:t>
            </a:r>
          </a:p>
          <a:p>
            <a:endParaRPr lang="en-GB" dirty="0"/>
          </a:p>
        </p:txBody>
      </p:sp>
      <p:sp>
        <p:nvSpPr>
          <p:cNvPr id="4" name="TextBox 3"/>
          <p:cNvSpPr txBox="1"/>
          <p:nvPr/>
        </p:nvSpPr>
        <p:spPr>
          <a:xfrm>
            <a:off x="9917083" y="5598869"/>
            <a:ext cx="1737360" cy="276999"/>
          </a:xfrm>
          <a:prstGeom prst="rect">
            <a:avLst/>
          </a:prstGeom>
          <a:noFill/>
        </p:spPr>
        <p:txBody>
          <a:bodyPr wrap="square" rtlCol="0">
            <a:spAutoFit/>
          </a:bodyPr>
          <a:lstStyle/>
          <a:p>
            <a:r>
              <a:rPr lang="en-GB" sz="1200" dirty="0" smtClean="0"/>
              <a:t>(</a:t>
            </a:r>
            <a:r>
              <a:rPr lang="en-GB" sz="1200" dirty="0" err="1" smtClean="0"/>
              <a:t>Papadopoulou</a:t>
            </a:r>
            <a:r>
              <a:rPr lang="en-GB" sz="1200" dirty="0" smtClean="0"/>
              <a:t>, 2018)</a:t>
            </a:r>
            <a:endParaRPr lang="en-GB" sz="12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710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Negatives of Globalization in Education</a:t>
            </a:r>
            <a:endParaRPr lang="en-GB" dirty="0"/>
          </a:p>
        </p:txBody>
      </p:sp>
      <p:sp>
        <p:nvSpPr>
          <p:cNvPr id="3" name="Content Placeholder 2"/>
          <p:cNvSpPr>
            <a:spLocks noGrp="1"/>
          </p:cNvSpPr>
          <p:nvPr>
            <p:ph idx="1"/>
          </p:nvPr>
        </p:nvSpPr>
        <p:spPr/>
        <p:txBody>
          <a:bodyPr>
            <a:normAutofit lnSpcReduction="10000"/>
          </a:bodyPr>
          <a:lstStyle/>
          <a:p>
            <a:r>
              <a:rPr lang="en-GB" dirty="0" smtClean="0"/>
              <a:t>Ease of movement between countries means that youth </a:t>
            </a:r>
            <a:r>
              <a:rPr lang="en-GB" dirty="0"/>
              <a:t>often </a:t>
            </a:r>
            <a:r>
              <a:rPr lang="en-GB" dirty="0" smtClean="0"/>
              <a:t>leave </a:t>
            </a:r>
            <a:r>
              <a:rPr lang="en-GB" dirty="0"/>
              <a:t>their home countries in search of more lucrative prospects when it comes to their studies and careers, thus depriving their native countries of productive </a:t>
            </a:r>
            <a:r>
              <a:rPr lang="en-GB" dirty="0" smtClean="0"/>
              <a:t>minds</a:t>
            </a:r>
          </a:p>
          <a:p>
            <a:r>
              <a:rPr lang="en-GB" dirty="0"/>
              <a:t>I</a:t>
            </a:r>
            <a:r>
              <a:rPr lang="en-GB" dirty="0" smtClean="0"/>
              <a:t>ncreased </a:t>
            </a:r>
            <a:r>
              <a:rPr lang="en-GB" dirty="0"/>
              <a:t>technological gaps and digital divides between advanced countries and less developed </a:t>
            </a:r>
            <a:r>
              <a:rPr lang="en-GB" dirty="0" smtClean="0"/>
              <a:t>countries</a:t>
            </a:r>
          </a:p>
          <a:p>
            <a:r>
              <a:rPr lang="en-GB" dirty="0"/>
              <a:t>Globalization in education may end up creating more legitimate opportunities for a few advanced countries for a new form of colonization of developing countries</a:t>
            </a:r>
          </a:p>
          <a:p>
            <a:endParaRPr lang="en-GB" dirty="0"/>
          </a:p>
        </p:txBody>
      </p:sp>
      <p:sp>
        <p:nvSpPr>
          <p:cNvPr id="4" name="Rectangle 3"/>
          <p:cNvSpPr/>
          <p:nvPr/>
        </p:nvSpPr>
        <p:spPr>
          <a:xfrm>
            <a:off x="9827765" y="5875868"/>
            <a:ext cx="1497589"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Papadopoulou</a:t>
            </a:r>
            <a:r>
              <a:rPr lang="en-GB" sz="1200" dirty="0">
                <a:solidFill>
                  <a:prstClr val="black"/>
                </a:solidFill>
              </a:rPr>
              <a:t>, 2018)</a:t>
            </a:r>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6209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Negatives of Globalization in Education</a:t>
            </a:r>
            <a:endParaRPr lang="en-GB" dirty="0"/>
          </a:p>
        </p:txBody>
      </p:sp>
      <p:sp>
        <p:nvSpPr>
          <p:cNvPr id="3" name="Content Placeholder 2"/>
          <p:cNvSpPr>
            <a:spLocks noGrp="1"/>
          </p:cNvSpPr>
          <p:nvPr>
            <p:ph idx="1"/>
          </p:nvPr>
        </p:nvSpPr>
        <p:spPr/>
        <p:txBody>
          <a:bodyPr>
            <a:normAutofit/>
          </a:bodyPr>
          <a:lstStyle/>
          <a:p>
            <a:r>
              <a:rPr lang="en-GB" dirty="0" smtClean="0"/>
              <a:t>There is growing inequality of the consistency and quality of education in different countries</a:t>
            </a:r>
          </a:p>
          <a:p>
            <a:r>
              <a:rPr lang="en-GB" dirty="0"/>
              <a:t>The </a:t>
            </a:r>
            <a:r>
              <a:rPr lang="en-GB" dirty="0" smtClean="0"/>
              <a:t>negative effects </a:t>
            </a:r>
            <a:r>
              <a:rPr lang="en-GB" dirty="0"/>
              <a:t>of inadequate education policies for </a:t>
            </a:r>
            <a:r>
              <a:rPr lang="en-GB" dirty="0" smtClean="0"/>
              <a:t>those in poverty </a:t>
            </a:r>
            <a:r>
              <a:rPr lang="en-GB" dirty="0"/>
              <a:t>are amplified by </a:t>
            </a:r>
            <a:r>
              <a:rPr lang="en-GB" dirty="0" smtClean="0"/>
              <a:t>globalization</a:t>
            </a:r>
          </a:p>
          <a:p>
            <a:r>
              <a:rPr lang="en-GB" dirty="0" smtClean="0"/>
              <a:t>CULTURAL IMPERIALISM if education </a:t>
            </a:r>
            <a:r>
              <a:rPr lang="en-GB" dirty="0"/>
              <a:t>is </a:t>
            </a:r>
            <a:r>
              <a:rPr lang="en-GB" dirty="0" smtClean="0"/>
              <a:t>homogenised</a:t>
            </a:r>
          </a:p>
          <a:p>
            <a:r>
              <a:rPr lang="en-GB" dirty="0" smtClean="0"/>
              <a:t>Students may not learn about their own culture and history</a:t>
            </a:r>
            <a:endParaRPr lang="en-GB"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7523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Could Teaching Adapt in the Age of Globalization?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b="1" dirty="0" smtClean="0"/>
              <a:t>Supporting Conditions for Equitable Learning</a:t>
            </a:r>
          </a:p>
          <a:p>
            <a:pPr marL="0" indent="0">
              <a:buNone/>
            </a:pPr>
            <a:r>
              <a:rPr lang="en-GB" dirty="0" smtClean="0"/>
              <a:t>Culturally Responsive Teaching</a:t>
            </a:r>
          </a:p>
          <a:p>
            <a:r>
              <a:rPr lang="en-GB" dirty="0"/>
              <a:t>Culture is central to learning. It plays a role not only in communicating and receiving information, but also in shaping the thinking process of groups and individuals. A pedagogy that acknowledges, responds to, and celebrates fundamental cultures offers full, equitable access to education for students from all cultures.</a:t>
            </a:r>
          </a:p>
          <a:p>
            <a:r>
              <a:rPr lang="en-GB" dirty="0"/>
              <a:t>Culturally Responsive Teaching is a pedagogy that recognizes the importance of including students' cultural references in all aspects of </a:t>
            </a:r>
            <a:r>
              <a:rPr lang="en-GB" dirty="0" smtClean="0"/>
              <a:t>learning              </a:t>
            </a:r>
            <a:r>
              <a:rPr lang="en-GB" sz="1300" dirty="0"/>
              <a:t>(Ladson-Billings,1994).</a:t>
            </a:r>
          </a:p>
          <a:p>
            <a:endParaRPr lang="en-GB" dirty="0"/>
          </a:p>
        </p:txBody>
      </p:sp>
      <p:sp>
        <p:nvSpPr>
          <p:cNvPr id="4" name="TextBox 3"/>
          <p:cNvSpPr txBox="1"/>
          <p:nvPr/>
        </p:nvSpPr>
        <p:spPr>
          <a:xfrm>
            <a:off x="8875222" y="2740858"/>
            <a:ext cx="2621280" cy="276999"/>
          </a:xfrm>
          <a:prstGeom prst="rect">
            <a:avLst/>
          </a:prstGeom>
          <a:noFill/>
        </p:spPr>
        <p:txBody>
          <a:bodyPr wrap="square" rtlCol="0">
            <a:spAutoFit/>
          </a:bodyPr>
          <a:lstStyle/>
          <a:p>
            <a:r>
              <a:rPr lang="en-GB" sz="1200" dirty="0" smtClean="0"/>
              <a:t>(World Economic Forum, 2020a)</a:t>
            </a:r>
            <a:endParaRPr lang="en-GB" sz="12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9822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301" y="1339042"/>
            <a:ext cx="9601196" cy="1303867"/>
          </a:xfrm>
        </p:spPr>
        <p:txBody>
          <a:bodyPr>
            <a:normAutofit fontScale="90000"/>
          </a:bodyPr>
          <a:lstStyle/>
          <a:p>
            <a:r>
              <a:rPr lang="en-GB" dirty="0"/>
              <a:t>Some of the </a:t>
            </a:r>
            <a:r>
              <a:rPr lang="en-GB" dirty="0" smtClean="0"/>
              <a:t>Characteristics </a:t>
            </a:r>
            <a:r>
              <a:rPr lang="en-GB" dirty="0"/>
              <a:t>of </a:t>
            </a:r>
            <a:r>
              <a:rPr lang="en-GB" dirty="0" smtClean="0"/>
              <a:t>Culturally Responsive Teaching </a:t>
            </a:r>
            <a:r>
              <a:rPr lang="en-GB" dirty="0"/>
              <a:t>are:</a:t>
            </a:r>
            <a:br>
              <a:rPr lang="en-GB" dirty="0"/>
            </a:br>
            <a:endParaRPr lang="en-GB" dirty="0"/>
          </a:p>
        </p:txBody>
      </p:sp>
      <p:sp>
        <p:nvSpPr>
          <p:cNvPr id="3" name="Content Placeholder 2"/>
          <p:cNvSpPr>
            <a:spLocks noGrp="1"/>
          </p:cNvSpPr>
          <p:nvPr>
            <p:ph idx="1"/>
          </p:nvPr>
        </p:nvSpPr>
        <p:spPr>
          <a:xfrm>
            <a:off x="1295401" y="2227811"/>
            <a:ext cx="9601196" cy="3648057"/>
          </a:xfrm>
        </p:spPr>
        <p:txBody>
          <a:bodyPr>
            <a:normAutofit fontScale="92500" lnSpcReduction="10000"/>
          </a:bodyPr>
          <a:lstStyle/>
          <a:p>
            <a:endParaRPr lang="en-GB" dirty="0"/>
          </a:p>
          <a:p>
            <a:r>
              <a:rPr lang="en-GB" dirty="0"/>
              <a:t>Positive perspectives on parents and families</a:t>
            </a:r>
          </a:p>
          <a:p>
            <a:r>
              <a:rPr lang="en-GB" dirty="0"/>
              <a:t>Communication of high expectations</a:t>
            </a:r>
          </a:p>
          <a:p>
            <a:r>
              <a:rPr lang="en-GB" dirty="0"/>
              <a:t>Learning within the context of culture</a:t>
            </a:r>
          </a:p>
          <a:p>
            <a:r>
              <a:rPr lang="en-GB" dirty="0" smtClean="0"/>
              <a:t>Student-centred </a:t>
            </a:r>
            <a:r>
              <a:rPr lang="en-GB" dirty="0"/>
              <a:t>instruction</a:t>
            </a:r>
          </a:p>
          <a:p>
            <a:r>
              <a:rPr lang="en-GB" dirty="0"/>
              <a:t>Culturally mediated instruction</a:t>
            </a:r>
          </a:p>
          <a:p>
            <a:r>
              <a:rPr lang="en-GB" dirty="0"/>
              <a:t>Reshaping the curriculum</a:t>
            </a:r>
          </a:p>
          <a:p>
            <a:r>
              <a:rPr lang="en-GB" dirty="0"/>
              <a:t>Teacher as </a:t>
            </a:r>
            <a:r>
              <a:rPr lang="en-GB" dirty="0" smtClean="0"/>
              <a:t>facilitator                                                                             </a:t>
            </a:r>
            <a:r>
              <a:rPr lang="en-GB" sz="1300" dirty="0" smtClean="0"/>
              <a:t>(Brown University, 2020) </a:t>
            </a:r>
            <a:endParaRPr lang="en-GB" sz="13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4065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Globalization in UK Education</a:t>
            </a:r>
            <a:endParaRPr lang="en-GB" dirty="0"/>
          </a:p>
        </p:txBody>
      </p:sp>
      <p:sp>
        <p:nvSpPr>
          <p:cNvPr id="3" name="Content Placeholder 2"/>
          <p:cNvSpPr>
            <a:spLocks noGrp="1"/>
          </p:cNvSpPr>
          <p:nvPr>
            <p:ph idx="1"/>
          </p:nvPr>
        </p:nvSpPr>
        <p:spPr/>
        <p:txBody>
          <a:bodyPr>
            <a:normAutofit/>
          </a:bodyPr>
          <a:lstStyle/>
          <a:p>
            <a:pPr fontAlgn="base"/>
            <a:r>
              <a:rPr lang="en-GB" sz="2800" dirty="0"/>
              <a:t>Commodification and the corporate takeover of education.</a:t>
            </a:r>
          </a:p>
          <a:p>
            <a:pPr fontAlgn="base"/>
            <a:r>
              <a:rPr lang="en-GB" sz="2800" dirty="0"/>
              <a:t>The threat to the autonomy of national educational systems by globalization.</a:t>
            </a:r>
          </a:p>
          <a:p>
            <a:pPr fontAlgn="base"/>
            <a:r>
              <a:rPr lang="en-GB" sz="2800" dirty="0"/>
              <a:t>De-localization and changing technologies and orientations in education.</a:t>
            </a:r>
          </a:p>
          <a:p>
            <a:pPr lvl="0" fontAlgn="base">
              <a:buClr>
                <a:srgbClr val="D9B247"/>
              </a:buClr>
            </a:pPr>
            <a:r>
              <a:rPr lang="en-GB" sz="2800" dirty="0"/>
              <a:t>Branding, globalization and learning to be consumers</a:t>
            </a:r>
            <a:r>
              <a:rPr lang="en-GB" sz="2800" dirty="0" smtClean="0"/>
              <a:t>.          </a:t>
            </a:r>
            <a:r>
              <a:rPr lang="en-GB" sz="1200" dirty="0" smtClean="0">
                <a:solidFill>
                  <a:prstClr val="black">
                    <a:lumMod val="85000"/>
                    <a:lumOff val="15000"/>
                  </a:prstClr>
                </a:solidFill>
              </a:rPr>
              <a:t>(</a:t>
            </a:r>
            <a:r>
              <a:rPr lang="en-GB" sz="1200" dirty="0" err="1">
                <a:solidFill>
                  <a:prstClr val="black">
                    <a:lumMod val="85000"/>
                    <a:lumOff val="15000"/>
                  </a:prstClr>
                </a:solidFill>
              </a:rPr>
              <a:t>Infed</a:t>
            </a:r>
            <a:r>
              <a:rPr lang="en-GB" sz="1200" dirty="0">
                <a:solidFill>
                  <a:prstClr val="black">
                    <a:lumMod val="85000"/>
                    <a:lumOff val="15000"/>
                  </a:prstClr>
                </a:solidFill>
              </a:rPr>
              <a:t>, 2019</a:t>
            </a:r>
            <a:r>
              <a:rPr lang="en-GB" sz="1200" dirty="0" smtClean="0">
                <a:solidFill>
                  <a:prstClr val="black">
                    <a:lumMod val="85000"/>
                    <a:lumOff val="15000"/>
                  </a:prstClr>
                </a:solidFill>
              </a:rPr>
              <a:t>)</a:t>
            </a:r>
            <a:r>
              <a:rPr lang="en-GB" sz="2800" dirty="0" smtClean="0"/>
              <a:t>                                    </a:t>
            </a:r>
            <a:endParaRPr lang="en-GB"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02563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Globalization of UK Curriculum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 these times of global uncertainty, economic instability, environmental challenges and wars over resources, education seems to be expected to provide quick and easy solutions and school curricula and HE programmes are expected to spearhead ‘problem solving’ efforts</a:t>
            </a:r>
          </a:p>
          <a:p>
            <a:r>
              <a:rPr lang="en-GB" dirty="0" smtClean="0"/>
              <a:t>Different </a:t>
            </a:r>
            <a:r>
              <a:rPr lang="en-GB" dirty="0"/>
              <a:t>social actors (academic, political, social, economic, educational-institutional and others) assert and negotiate their power towards diverse agendas of curricular </a:t>
            </a:r>
            <a:r>
              <a:rPr lang="en-GB" dirty="0" smtClean="0"/>
              <a:t>purpose</a:t>
            </a:r>
          </a:p>
          <a:p>
            <a:r>
              <a:rPr lang="en-GB" dirty="0" smtClean="0"/>
              <a:t>Teachers are now expected to incorporate new initiatives and methods into their practice as the curriculum promotes a more interdisciplinary and experiential education</a:t>
            </a:r>
          </a:p>
          <a:p>
            <a:pPr marL="0" indent="0">
              <a:buNone/>
            </a:pPr>
            <a:r>
              <a:rPr lang="en-GB" b="1" dirty="0" smtClean="0"/>
              <a:t>This is all well and good but there are drawbacks and barriers to the effective delivery </a:t>
            </a:r>
          </a:p>
          <a:p>
            <a:pPr marL="0" indent="0">
              <a:buNone/>
            </a:pPr>
            <a:r>
              <a:rPr lang="en-GB" sz="2800" b="1" dirty="0" smtClean="0"/>
              <a:t>What could they be?..</a:t>
            </a:r>
            <a:endParaRPr lang="en-GB" sz="2800" b="1"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5769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Globalization effects on HE</a:t>
            </a:r>
            <a:endParaRPr lang="en-GB" dirty="0"/>
          </a:p>
        </p:txBody>
      </p:sp>
      <p:sp>
        <p:nvSpPr>
          <p:cNvPr id="3" name="Content Placeholder 2"/>
          <p:cNvSpPr>
            <a:spLocks noGrp="1"/>
          </p:cNvSpPr>
          <p:nvPr>
            <p:ph idx="1"/>
          </p:nvPr>
        </p:nvSpPr>
        <p:spPr>
          <a:xfrm>
            <a:off x="856212" y="2556932"/>
            <a:ext cx="10623664" cy="3318936"/>
          </a:xfrm>
        </p:spPr>
        <p:txBody>
          <a:bodyPr>
            <a:normAutofit/>
          </a:bodyPr>
          <a:lstStyle/>
          <a:p>
            <a:r>
              <a:rPr lang="en-GB" dirty="0" smtClean="0"/>
              <a:t>Expansion of HE due to demands for degrees as job market changes</a:t>
            </a:r>
          </a:p>
          <a:p>
            <a:r>
              <a:rPr lang="en-GB" dirty="0" smtClean="0"/>
              <a:t>Courses being re-structured (part-time, distance etc.)</a:t>
            </a:r>
          </a:p>
          <a:p>
            <a:r>
              <a:rPr lang="en-GB" dirty="0" smtClean="0"/>
              <a:t>Increased bureaucratization and increased pressures on universities to become profitable ‘businesses’</a:t>
            </a:r>
          </a:p>
          <a:p>
            <a:r>
              <a:rPr lang="en-GB" dirty="0" smtClean="0"/>
              <a:t>Emphasis now on students as consumers rather than participants (loans </a:t>
            </a:r>
            <a:r>
              <a:rPr lang="en-GB" dirty="0" err="1" smtClean="0"/>
              <a:t>etc</a:t>
            </a:r>
            <a:r>
              <a:rPr lang="en-GB" dirty="0" smtClean="0"/>
              <a:t>)</a:t>
            </a:r>
          </a:p>
          <a:p>
            <a:r>
              <a:rPr lang="en-GB" b="1" dirty="0" smtClean="0"/>
              <a:t>Has increase in student/ lecturer ratio and lecturer workload led to a decline in quality of teaching as well as student/ teacher satisfaction?     </a:t>
            </a:r>
            <a:r>
              <a:rPr lang="en-GB" sz="1200" dirty="0" smtClean="0"/>
              <a:t>(</a:t>
            </a:r>
            <a:r>
              <a:rPr lang="en-GB" sz="1200" dirty="0" err="1" smtClean="0"/>
              <a:t>Infed</a:t>
            </a:r>
            <a:r>
              <a:rPr lang="en-GB" sz="1200" dirty="0" smtClean="0"/>
              <a:t>, 2019; Wolf, 2002)</a:t>
            </a:r>
            <a:endParaRPr lang="en-GB" sz="12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9572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a Global Scale, Education should…</a:t>
            </a:r>
            <a:endParaRPr lang="en-GB" dirty="0"/>
          </a:p>
        </p:txBody>
      </p:sp>
      <p:sp>
        <p:nvSpPr>
          <p:cNvPr id="3" name="Content Placeholder 2"/>
          <p:cNvSpPr>
            <a:spLocks noGrp="1"/>
          </p:cNvSpPr>
          <p:nvPr>
            <p:ph idx="1"/>
          </p:nvPr>
        </p:nvSpPr>
        <p:spPr>
          <a:xfrm>
            <a:off x="730134" y="2498743"/>
            <a:ext cx="10731731" cy="3318936"/>
          </a:xfrm>
        </p:spPr>
        <p:txBody>
          <a:bodyPr>
            <a:normAutofit lnSpcReduction="10000"/>
          </a:bodyPr>
          <a:lstStyle/>
          <a:p>
            <a:pPr marL="0" indent="0">
              <a:buNone/>
            </a:pPr>
            <a:r>
              <a:rPr lang="en-GB" b="1" dirty="0" smtClean="0"/>
              <a:t>Be concerned with the whole development of humans and…</a:t>
            </a:r>
          </a:p>
          <a:p>
            <a:r>
              <a:rPr lang="en-GB" dirty="0" smtClean="0"/>
              <a:t>Promote the understanding and respect of human rights and freedom</a:t>
            </a:r>
          </a:p>
          <a:p>
            <a:r>
              <a:rPr lang="en-GB" dirty="0" smtClean="0"/>
              <a:t>Promote the meaning and value of having dignity and respect and tolerance for others</a:t>
            </a:r>
          </a:p>
          <a:p>
            <a:r>
              <a:rPr lang="en-GB" dirty="0" smtClean="0"/>
              <a:t>Promote conflict resolution and peace building</a:t>
            </a:r>
          </a:p>
          <a:p>
            <a:r>
              <a:rPr lang="en-GB" dirty="0" smtClean="0"/>
              <a:t>Education needs to adopt and promote positive and responsible attitudes towards issues such as inequality, poverty and the environment</a:t>
            </a:r>
          </a:p>
          <a:p>
            <a:r>
              <a:rPr lang="en-GB" b="1" dirty="0" smtClean="0"/>
              <a:t>Create global citizens</a:t>
            </a:r>
            <a:endParaRPr lang="en-GB" b="1"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5051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Global Citizen is someone who…</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Is aware of the wider world and has a sense of their role as a world citizen</a:t>
            </a:r>
          </a:p>
          <a:p>
            <a:r>
              <a:rPr lang="en-GB" dirty="0" smtClean="0"/>
              <a:t>Respects and values diversity and individuality</a:t>
            </a:r>
          </a:p>
          <a:p>
            <a:r>
              <a:rPr lang="en-GB" dirty="0" smtClean="0"/>
              <a:t>Has an understanding of how the world works</a:t>
            </a:r>
          </a:p>
          <a:p>
            <a:r>
              <a:rPr lang="en-GB" dirty="0" smtClean="0"/>
              <a:t>Is troubled by social injustice</a:t>
            </a:r>
          </a:p>
          <a:p>
            <a:r>
              <a:rPr lang="en-GB" dirty="0" smtClean="0"/>
              <a:t>Participates in the community at a range of levels from local to global</a:t>
            </a:r>
          </a:p>
          <a:p>
            <a:r>
              <a:rPr lang="en-GB" dirty="0" smtClean="0"/>
              <a:t>Is willing to act to make the world a more equitable and sustainable place</a:t>
            </a:r>
          </a:p>
          <a:p>
            <a:r>
              <a:rPr lang="en-GB" dirty="0" smtClean="0"/>
              <a:t>Takes responsibility for his or her actions</a:t>
            </a:r>
          </a:p>
          <a:p>
            <a:r>
              <a:rPr lang="en-GB" dirty="0" smtClean="0"/>
              <a:t>Feels an ethical responsibility for others around the globe</a:t>
            </a:r>
          </a:p>
          <a:p>
            <a:endParaRPr lang="en-GB" dirty="0"/>
          </a:p>
        </p:txBody>
      </p:sp>
      <p:sp>
        <p:nvSpPr>
          <p:cNvPr id="4" name="TextBox 3"/>
          <p:cNvSpPr txBox="1"/>
          <p:nvPr/>
        </p:nvSpPr>
        <p:spPr>
          <a:xfrm>
            <a:off x="10502899" y="5869802"/>
            <a:ext cx="1066801" cy="276999"/>
          </a:xfrm>
          <a:prstGeom prst="rect">
            <a:avLst/>
          </a:prstGeom>
          <a:noFill/>
        </p:spPr>
        <p:txBody>
          <a:bodyPr wrap="square" rtlCol="0">
            <a:spAutoFit/>
          </a:bodyPr>
          <a:lstStyle/>
          <a:p>
            <a:r>
              <a:rPr lang="en-GB" sz="1200" dirty="0" smtClean="0"/>
              <a:t>(Kaur, 2013)</a:t>
            </a:r>
            <a:endParaRPr lang="en-GB" sz="12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096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 for Economic Co-operation and Development (OECD)</a:t>
            </a:r>
            <a:endParaRPr lang="en-GB" dirty="0"/>
          </a:p>
        </p:txBody>
      </p:sp>
      <p:sp>
        <p:nvSpPr>
          <p:cNvPr id="3" name="Content Placeholder 2"/>
          <p:cNvSpPr>
            <a:spLocks noGrp="1"/>
          </p:cNvSpPr>
          <p:nvPr>
            <p:ph idx="1"/>
          </p:nvPr>
        </p:nvSpPr>
        <p:spPr>
          <a:xfrm>
            <a:off x="1104902" y="2197099"/>
            <a:ext cx="10172698" cy="3797301"/>
          </a:xfrm>
        </p:spPr>
        <p:txBody>
          <a:bodyPr>
            <a:normAutofit lnSpcReduction="10000"/>
          </a:bodyPr>
          <a:lstStyle/>
          <a:p>
            <a:endParaRPr lang="en-GB" i="1" dirty="0"/>
          </a:p>
          <a:p>
            <a:pPr marL="0" indent="0">
              <a:buNone/>
            </a:pPr>
            <a:r>
              <a:rPr lang="en-GB" b="1" dirty="0" smtClean="0"/>
              <a:t>In 2018 in their publication ‘</a:t>
            </a:r>
            <a:r>
              <a:rPr lang="en-GB" b="1" i="1" dirty="0" smtClean="0"/>
              <a:t>The </a:t>
            </a:r>
            <a:r>
              <a:rPr lang="en-GB" b="1" i="1" dirty="0"/>
              <a:t>future of education and skills Education </a:t>
            </a:r>
            <a:r>
              <a:rPr lang="en-GB" b="1" i="1" dirty="0" smtClean="0"/>
              <a:t>2030’ the </a:t>
            </a:r>
            <a:r>
              <a:rPr lang="en-GB" b="1" dirty="0" smtClean="0"/>
              <a:t>OECD developed their </a:t>
            </a:r>
            <a:r>
              <a:rPr lang="en-GB" b="1" i="1" dirty="0" smtClean="0"/>
              <a:t>Learning Framework 2030 </a:t>
            </a:r>
            <a:r>
              <a:rPr lang="en-GB" b="1" dirty="0" smtClean="0"/>
              <a:t>which sets out their vision and underpinning principles for the future of sustainable and effective education</a:t>
            </a:r>
          </a:p>
          <a:p>
            <a:r>
              <a:rPr lang="en-GB" i="1" dirty="0"/>
              <a:t>In the face of an increasingly volatile, uncertain, complex and ambiguous world, education can make the difference as to whether people embrace the challenges they are confronted with or whether they are defeated by them. And in an era characterised by a new explosion of scientific knowledge and a growing array of complex societal problems, it is appropriate that curricula should continue to evolve, perhaps in radical ways.</a:t>
            </a:r>
          </a:p>
          <a:p>
            <a:endParaRPr lang="en-GB"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
        <p:nvSpPr>
          <p:cNvPr id="5" name="TextBox 4"/>
          <p:cNvSpPr txBox="1"/>
          <p:nvPr/>
        </p:nvSpPr>
        <p:spPr>
          <a:xfrm>
            <a:off x="10294850" y="5717401"/>
            <a:ext cx="1135150" cy="276999"/>
          </a:xfrm>
          <a:prstGeom prst="rect">
            <a:avLst/>
          </a:prstGeom>
          <a:noFill/>
        </p:spPr>
        <p:txBody>
          <a:bodyPr wrap="square" rtlCol="0">
            <a:spAutoFit/>
          </a:bodyPr>
          <a:lstStyle/>
          <a:p>
            <a:r>
              <a:rPr lang="en-GB" sz="1200" dirty="0" smtClean="0"/>
              <a:t>(OECD, 2018)</a:t>
            </a:r>
            <a:endParaRPr lang="en-GB" sz="1200" dirty="0"/>
          </a:p>
        </p:txBody>
      </p:sp>
    </p:spTree>
    <p:extLst>
      <p:ext uri="{BB962C8B-B14F-4D97-AF65-F5344CB8AC3E}">
        <p14:creationId xmlns:p14="http://schemas.microsoft.com/office/powerpoint/2010/main" val="3195413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Organisation for Economic Co-operation and Development (OECD)</a:t>
            </a:r>
            <a:endParaRPr lang="en-GB" dirty="0"/>
          </a:p>
        </p:txBody>
      </p:sp>
      <p:sp>
        <p:nvSpPr>
          <p:cNvPr id="3" name="Content Placeholder 2"/>
          <p:cNvSpPr>
            <a:spLocks noGrp="1"/>
          </p:cNvSpPr>
          <p:nvPr>
            <p:ph idx="1"/>
          </p:nvPr>
        </p:nvSpPr>
        <p:spPr/>
        <p:txBody>
          <a:bodyPr/>
          <a:lstStyle/>
          <a:p>
            <a:r>
              <a:rPr lang="en-GB" i="1" dirty="0"/>
              <a:t>We are committed to helping every learner develop as a whole person, fulfil his or her potential and help shape a </a:t>
            </a:r>
            <a:r>
              <a:rPr lang="en-GB" i="1" dirty="0" smtClean="0"/>
              <a:t>shared future </a:t>
            </a:r>
            <a:r>
              <a:rPr lang="en-GB" i="1" dirty="0"/>
              <a:t>built on the well-being of individuals, communities and the planet. </a:t>
            </a:r>
            <a:endParaRPr lang="en-GB" i="1" dirty="0" smtClean="0"/>
          </a:p>
          <a:p>
            <a:r>
              <a:rPr lang="en-GB" i="1" dirty="0"/>
              <a:t>Children entering school in 2018 will need to abandon the notion that resources are limitless and are there to be exploited; they will need to value common prosperity, sustainability and well-being. They will need to be responsible and empowered, placing collaboration above division, and sustainability above short-term gain. </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
        <p:nvSpPr>
          <p:cNvPr id="5" name="TextBox 4"/>
          <p:cNvSpPr txBox="1"/>
          <p:nvPr/>
        </p:nvSpPr>
        <p:spPr>
          <a:xfrm>
            <a:off x="10377978" y="5869802"/>
            <a:ext cx="1105592" cy="276999"/>
          </a:xfrm>
          <a:prstGeom prst="rect">
            <a:avLst/>
          </a:prstGeom>
          <a:noFill/>
        </p:spPr>
        <p:txBody>
          <a:bodyPr wrap="square" rtlCol="0">
            <a:spAutoFit/>
          </a:bodyPr>
          <a:lstStyle/>
          <a:p>
            <a:r>
              <a:rPr lang="en-GB" sz="1200" dirty="0" smtClean="0"/>
              <a:t>(OECD, 2018)</a:t>
            </a:r>
            <a:endParaRPr lang="en-GB" sz="1200" dirty="0"/>
          </a:p>
        </p:txBody>
      </p:sp>
    </p:spTree>
    <p:extLst>
      <p:ext uri="{BB962C8B-B14F-4D97-AF65-F5344CB8AC3E}">
        <p14:creationId xmlns:p14="http://schemas.microsoft.com/office/powerpoint/2010/main" val="257832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70451" t="11723" r="11187" b="12535"/>
          <a:stretch/>
        </p:blipFill>
        <p:spPr bwMode="auto">
          <a:xfrm>
            <a:off x="4081549" y="615141"/>
            <a:ext cx="4031672" cy="5079077"/>
          </a:xfrm>
          <a:prstGeom prst="rect">
            <a:avLst/>
          </a:prstGeom>
          <a:ln>
            <a:solidFill>
              <a:schemeClr val="tx1"/>
            </a:solidFill>
          </a:ln>
          <a:extLst>
            <a:ext uri="{53640926-AAD7-44D8-BBD7-CCE9431645EC}">
              <a14:shadowObscured xmlns:a14="http://schemas.microsoft.com/office/drawing/2010/main"/>
            </a:ext>
          </a:extLst>
        </p:spPr>
      </p:pic>
      <p:sp>
        <p:nvSpPr>
          <p:cNvPr id="3" name="Rectangle 2"/>
          <p:cNvSpPr/>
          <p:nvPr/>
        </p:nvSpPr>
        <p:spPr>
          <a:xfrm>
            <a:off x="3289069" y="5857347"/>
            <a:ext cx="6096000" cy="276999"/>
          </a:xfrm>
          <a:prstGeom prst="rect">
            <a:avLst/>
          </a:prstGeom>
        </p:spPr>
        <p:txBody>
          <a:bodyPr>
            <a:spAutoFit/>
          </a:bodyPr>
          <a:lstStyle/>
          <a:p>
            <a:r>
              <a:rPr lang="en-GB" sz="1200" dirty="0">
                <a:hlinkClick r:id="rId3"/>
              </a:rPr>
              <a:t>https://www.oecd.org/education/2030/E2030%20Position%20Paper%20(05.04.2018).pdf</a:t>
            </a:r>
            <a:endParaRPr lang="en-GB" sz="12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4">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404871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OECD- Education 2030</a:t>
            </a:r>
            <a:endParaRPr lang="en-GB" dirty="0"/>
          </a:p>
        </p:txBody>
      </p:sp>
      <p:sp>
        <p:nvSpPr>
          <p:cNvPr id="3" name="Content Placeholder 2"/>
          <p:cNvSpPr>
            <a:spLocks noGrp="1"/>
          </p:cNvSpPr>
          <p:nvPr>
            <p:ph idx="1"/>
          </p:nvPr>
        </p:nvSpPr>
        <p:spPr>
          <a:xfrm>
            <a:off x="1295400" y="2556932"/>
            <a:ext cx="10312399" cy="3318936"/>
          </a:xfrm>
        </p:spPr>
        <p:txBody>
          <a:bodyPr>
            <a:normAutofit lnSpcReduction="10000"/>
          </a:bodyPr>
          <a:lstStyle/>
          <a:p>
            <a:pPr marL="0" indent="0">
              <a:buNone/>
            </a:pPr>
            <a:r>
              <a:rPr lang="en-GB" dirty="0" smtClean="0"/>
              <a:t>In response to what they define as the </a:t>
            </a:r>
            <a:r>
              <a:rPr lang="en-GB" b="1" dirty="0" smtClean="0"/>
              <a:t>environmental, economic </a:t>
            </a:r>
            <a:r>
              <a:rPr lang="en-GB" dirty="0" smtClean="0"/>
              <a:t>and </a:t>
            </a:r>
            <a:r>
              <a:rPr lang="en-GB" b="1" dirty="0" smtClean="0"/>
              <a:t>social</a:t>
            </a:r>
            <a:r>
              <a:rPr lang="en-GB" dirty="0" smtClean="0"/>
              <a:t> challenges faced by global education…</a:t>
            </a:r>
          </a:p>
          <a:p>
            <a:r>
              <a:rPr lang="en-GB" dirty="0"/>
              <a:t>Need for broader education goals: Individual and collective </a:t>
            </a:r>
            <a:r>
              <a:rPr lang="en-GB" dirty="0" smtClean="0"/>
              <a:t>well-being</a:t>
            </a:r>
          </a:p>
          <a:p>
            <a:r>
              <a:rPr lang="en-GB" dirty="0"/>
              <a:t>Learner agency: Navigating through a complex and uncertain </a:t>
            </a:r>
            <a:r>
              <a:rPr lang="en-GB" dirty="0" smtClean="0"/>
              <a:t>world</a:t>
            </a:r>
          </a:p>
          <a:p>
            <a:r>
              <a:rPr lang="en-GB" dirty="0"/>
              <a:t>Need for a broad set of knowledge, skills, attitudes and values in </a:t>
            </a:r>
            <a:r>
              <a:rPr lang="en-GB" dirty="0" smtClean="0"/>
              <a:t>action</a:t>
            </a:r>
          </a:p>
          <a:p>
            <a:r>
              <a:rPr lang="en-GB" dirty="0"/>
              <a:t>Competencies to transform our society and shape our </a:t>
            </a:r>
            <a:r>
              <a:rPr lang="en-GB" dirty="0" smtClean="0"/>
              <a:t>future</a:t>
            </a:r>
          </a:p>
          <a:p>
            <a:r>
              <a:rPr lang="en-GB" dirty="0"/>
              <a:t>Design principles for moving toward an eco-systemic change</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
        <p:nvSpPr>
          <p:cNvPr id="5" name="TextBox 4"/>
          <p:cNvSpPr txBox="1"/>
          <p:nvPr/>
        </p:nvSpPr>
        <p:spPr>
          <a:xfrm>
            <a:off x="10432473" y="5806330"/>
            <a:ext cx="1113905" cy="276999"/>
          </a:xfrm>
          <a:prstGeom prst="rect">
            <a:avLst/>
          </a:prstGeom>
          <a:noFill/>
        </p:spPr>
        <p:txBody>
          <a:bodyPr wrap="square" rtlCol="0">
            <a:spAutoFit/>
          </a:bodyPr>
          <a:lstStyle/>
          <a:p>
            <a:r>
              <a:rPr lang="en-GB" sz="1200" dirty="0" smtClean="0"/>
              <a:t>(OECD, 2018)</a:t>
            </a:r>
            <a:endParaRPr lang="en-GB" sz="1200" dirty="0"/>
          </a:p>
        </p:txBody>
      </p:sp>
    </p:spTree>
    <p:extLst>
      <p:ext uri="{BB962C8B-B14F-4D97-AF65-F5344CB8AC3E}">
        <p14:creationId xmlns:p14="http://schemas.microsoft.com/office/powerpoint/2010/main" val="3258014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OECD- Equity in Education</a:t>
            </a:r>
            <a:endParaRPr lang="en-GB" dirty="0"/>
          </a:p>
        </p:txBody>
      </p:sp>
      <p:sp>
        <p:nvSpPr>
          <p:cNvPr id="3" name="Content Placeholder 2"/>
          <p:cNvSpPr>
            <a:spLocks noGrp="1"/>
          </p:cNvSpPr>
          <p:nvPr>
            <p:ph idx="1"/>
          </p:nvPr>
        </p:nvSpPr>
        <p:spPr>
          <a:xfrm>
            <a:off x="1295402" y="2873568"/>
            <a:ext cx="7133704" cy="1933175"/>
          </a:xfrm>
        </p:spPr>
        <p:txBody>
          <a:bodyPr>
            <a:normAutofit/>
          </a:bodyPr>
          <a:lstStyle/>
          <a:p>
            <a:r>
              <a:rPr lang="en-GB" dirty="0"/>
              <a:t>In this publication, The Organisation for Economic Co-operation and Development (OECD) examines how equity in education has evolved over several cycles of the OECD Programme for International Student Assessment (PISA). </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pic>
        <p:nvPicPr>
          <p:cNvPr id="1026" name="Picture 2" descr="image of Equity in Edu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9486" y="2785839"/>
            <a:ext cx="1727112" cy="2487043"/>
          </a:xfrm>
          <a:prstGeom prst="rect">
            <a:avLst/>
          </a:prstGeom>
          <a:noFill/>
          <a:ln w="12700">
            <a:solidFill>
              <a:srgbClr val="0070C0"/>
            </a:solidFill>
          </a:ln>
          <a:extLst>
            <a:ext uri="{909E8E84-426E-40DD-AFC4-6F175D3DCCD1}">
              <a14:hiddenFill xmlns:a14="http://schemas.microsoft.com/office/drawing/2010/main">
                <a:solidFill>
                  <a:srgbClr val="FFFFFF"/>
                </a:solidFill>
              </a14:hiddenFill>
            </a:ext>
          </a:extLst>
        </p:spPr>
      </p:pic>
      <p:sp>
        <p:nvSpPr>
          <p:cNvPr id="5" name="Rectangle 4"/>
          <p:cNvSpPr/>
          <p:nvPr/>
        </p:nvSpPr>
        <p:spPr>
          <a:xfrm>
            <a:off x="6900153" y="5394313"/>
            <a:ext cx="4870315" cy="553998"/>
          </a:xfrm>
          <a:prstGeom prst="rect">
            <a:avLst/>
          </a:prstGeom>
        </p:spPr>
        <p:txBody>
          <a:bodyPr wrap="square">
            <a:spAutoFit/>
          </a:bodyPr>
          <a:lstStyle/>
          <a:p>
            <a:r>
              <a:rPr lang="en-GB" sz="1000" dirty="0">
                <a:hlinkClick r:id="rId4"/>
              </a:rPr>
              <a:t>https://www.oecd-ilibrary.org/education/equity-in-education_9789264073234-en?itemId=/content/publication/9789264073234-en&amp;_csp_=d43250182129b3d1a4960a437423ee57&amp;itemIGO=oecd&amp;itemContentType=book</a:t>
            </a:r>
            <a:endParaRPr lang="en-GB" sz="1000" dirty="0"/>
          </a:p>
        </p:txBody>
      </p:sp>
    </p:spTree>
    <p:extLst>
      <p:ext uri="{BB962C8B-B14F-4D97-AF65-F5344CB8AC3E}">
        <p14:creationId xmlns:p14="http://schemas.microsoft.com/office/powerpoint/2010/main" val="20594447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OECD- Equity in Education</a:t>
            </a:r>
          </a:p>
        </p:txBody>
      </p:sp>
      <p:sp>
        <p:nvSpPr>
          <p:cNvPr id="3" name="Content Placeholder 2"/>
          <p:cNvSpPr>
            <a:spLocks noGrp="1"/>
          </p:cNvSpPr>
          <p:nvPr>
            <p:ph idx="1"/>
          </p:nvPr>
        </p:nvSpPr>
        <p:spPr>
          <a:xfrm>
            <a:off x="1254301" y="2625742"/>
            <a:ext cx="9601196" cy="2936858"/>
          </a:xfrm>
        </p:spPr>
        <p:txBody>
          <a:bodyPr>
            <a:normAutofit/>
          </a:bodyPr>
          <a:lstStyle/>
          <a:p>
            <a:r>
              <a:rPr lang="en-GB" sz="3200" dirty="0"/>
              <a:t>It identifies the policies and practices that can help disadvantaged students succeed academically and feel more engaged at school.</a:t>
            </a:r>
          </a:p>
          <a:p>
            <a:r>
              <a:rPr lang="en-GB" sz="3200" dirty="0" smtClean="0"/>
              <a:t>Longitudinal study of 15 year old students in five countries</a:t>
            </a:r>
            <a:endParaRPr lang="en-GB" sz="32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432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OECD Education at a Glance 2019</a:t>
            </a:r>
            <a:endParaRPr lang="en-GB" dirty="0"/>
          </a:p>
        </p:txBody>
      </p:sp>
      <p:sp>
        <p:nvSpPr>
          <p:cNvPr id="3" name="Content Placeholder 2"/>
          <p:cNvSpPr>
            <a:spLocks noGrp="1"/>
          </p:cNvSpPr>
          <p:nvPr>
            <p:ph idx="1"/>
          </p:nvPr>
        </p:nvSpPr>
        <p:spPr/>
        <p:txBody>
          <a:bodyPr/>
          <a:lstStyle/>
          <a:p>
            <a:r>
              <a:rPr lang="en-GB" dirty="0"/>
              <a:t>T</a:t>
            </a:r>
            <a:r>
              <a:rPr lang="en-GB" dirty="0" smtClean="0"/>
              <a:t>he </a:t>
            </a:r>
            <a:r>
              <a:rPr lang="en-GB" dirty="0"/>
              <a:t>authoritative source for information on the state of education around the </a:t>
            </a:r>
            <a:r>
              <a:rPr lang="en-GB" dirty="0" smtClean="0"/>
              <a:t>world</a:t>
            </a:r>
          </a:p>
          <a:p>
            <a:r>
              <a:rPr lang="en-GB" dirty="0" smtClean="0"/>
              <a:t>It </a:t>
            </a:r>
            <a:r>
              <a:rPr lang="en-GB" dirty="0"/>
              <a:t>provides data on the structure, finances and performance of education systems across OECD countries and a number of partner </a:t>
            </a:r>
            <a:r>
              <a:rPr lang="en-GB" dirty="0" smtClean="0"/>
              <a:t>economies</a:t>
            </a:r>
          </a:p>
          <a:p>
            <a:r>
              <a:rPr lang="en-GB" dirty="0" smtClean="0"/>
              <a:t>The 2019 publication is focused on tertiary education (FE and HE)</a:t>
            </a:r>
            <a:endParaRPr lang="en-GB"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7033310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2"/>
          <a:srcRect l="65321" t="9455" r="13672" b="20157"/>
          <a:stretch/>
        </p:blipFill>
        <p:spPr bwMode="auto">
          <a:xfrm>
            <a:off x="3759200" y="559826"/>
            <a:ext cx="5046980" cy="5500505"/>
          </a:xfrm>
          <a:prstGeom prst="rect">
            <a:avLst/>
          </a:prstGeom>
          <a:ln>
            <a:solidFill>
              <a:srgbClr val="5B9BD5"/>
            </a:solidFill>
          </a:ln>
          <a:extLst>
            <a:ext uri="{53640926-AAD7-44D8-BBD7-CCE9431645EC}">
              <a14:shadowObscured xmlns:a14="http://schemas.microsoft.com/office/drawing/2010/main"/>
            </a:ext>
          </a:extLst>
        </p:spPr>
      </p:pic>
      <p:sp>
        <p:nvSpPr>
          <p:cNvPr id="2" name="Rectangle 1"/>
          <p:cNvSpPr/>
          <p:nvPr/>
        </p:nvSpPr>
        <p:spPr>
          <a:xfrm>
            <a:off x="3759200" y="6060331"/>
            <a:ext cx="4811949" cy="246221"/>
          </a:xfrm>
          <a:prstGeom prst="rect">
            <a:avLst/>
          </a:prstGeom>
        </p:spPr>
        <p:txBody>
          <a:bodyPr wrap="square">
            <a:spAutoFit/>
          </a:bodyPr>
          <a:lstStyle/>
          <a:p>
            <a:r>
              <a:rPr lang="en-GB" sz="1000" dirty="0">
                <a:hlinkClick r:id="rId3"/>
              </a:rPr>
              <a:t>https://read.oecd-ilibrary.org/education/education-at-a-glance-2019_f8d7880d-en#page1</a:t>
            </a:r>
            <a:endParaRPr lang="en-GB" sz="10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4">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61281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0603" t="12806" r="11603" b="13552"/>
          <a:stretch/>
        </p:blipFill>
        <p:spPr bwMode="auto">
          <a:xfrm>
            <a:off x="3482502" y="525294"/>
            <a:ext cx="5282119" cy="5573947"/>
          </a:xfrm>
          <a:prstGeom prst="rect">
            <a:avLst/>
          </a:prstGeom>
          <a:ln>
            <a:solidFill>
              <a:srgbClr val="5B9BD5"/>
            </a:solidFill>
          </a:ln>
          <a:extLst>
            <a:ext uri="{53640926-AAD7-44D8-BBD7-CCE9431645EC}">
              <a14:shadowObscured xmlns:a14="http://schemas.microsoft.com/office/drawing/2010/main"/>
            </a:ext>
          </a:extLst>
        </p:spPr>
      </p:pic>
      <p:sp>
        <p:nvSpPr>
          <p:cNvPr id="4" name="Rectangle 3"/>
          <p:cNvSpPr/>
          <p:nvPr/>
        </p:nvSpPr>
        <p:spPr>
          <a:xfrm>
            <a:off x="4075888" y="6099241"/>
            <a:ext cx="4542818" cy="246221"/>
          </a:xfrm>
          <a:prstGeom prst="rect">
            <a:avLst/>
          </a:prstGeom>
        </p:spPr>
        <p:txBody>
          <a:bodyPr wrap="square">
            <a:spAutoFit/>
          </a:bodyPr>
          <a:lstStyle/>
          <a:p>
            <a:r>
              <a:rPr lang="en-GB" sz="1000" dirty="0">
                <a:hlinkClick r:id="rId3"/>
              </a:rPr>
              <a:t>https://www.oecd.org/education/education-at-a-glance/EAG2019_CN_GBR.pdf</a:t>
            </a:r>
            <a:endParaRPr lang="en-GB" sz="1000"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4">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919300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of Global Education</a:t>
            </a:r>
            <a:endParaRPr lang="en-GB" dirty="0"/>
          </a:p>
        </p:txBody>
      </p:sp>
      <p:sp>
        <p:nvSpPr>
          <p:cNvPr id="3" name="Content Placeholder 2"/>
          <p:cNvSpPr>
            <a:spLocks noGrp="1"/>
          </p:cNvSpPr>
          <p:nvPr>
            <p:ph idx="1"/>
          </p:nvPr>
        </p:nvSpPr>
        <p:spPr/>
        <p:txBody>
          <a:bodyPr/>
          <a:lstStyle/>
          <a:p>
            <a:r>
              <a:rPr lang="en-GB" dirty="0"/>
              <a:t>As globalization and rapid advancements in technology continue to transform civic space and the world of work, education systems have grown increasingly disconnected from the realities and needs of global economies and societies. </a:t>
            </a:r>
            <a:endParaRPr lang="en-GB" dirty="0" smtClean="0"/>
          </a:p>
          <a:p>
            <a:r>
              <a:rPr lang="en-GB" dirty="0" smtClean="0"/>
              <a:t>Education </a:t>
            </a:r>
            <a:r>
              <a:rPr lang="en-GB" dirty="0"/>
              <a:t>models must adapt to equip children with the skills to create a more inclusive, cohesive and productive world</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69534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71299" t="12143" r="11747" b="15045"/>
          <a:stretch/>
        </p:blipFill>
        <p:spPr bwMode="auto">
          <a:xfrm>
            <a:off x="3923607" y="556953"/>
            <a:ext cx="4613563" cy="5403272"/>
          </a:xfrm>
          <a:prstGeom prst="rect">
            <a:avLst/>
          </a:prstGeom>
          <a:ln>
            <a:solidFill>
              <a:srgbClr val="5B9BD5"/>
            </a:solidFill>
          </a:ln>
          <a:extLst>
            <a:ext uri="{53640926-AAD7-44D8-BBD7-CCE9431645EC}">
              <a14:shadowObscured xmlns:a14="http://schemas.microsoft.com/office/drawing/2010/main"/>
            </a:ext>
          </a:extLst>
        </p:spPr>
      </p:pic>
      <p:sp>
        <p:nvSpPr>
          <p:cNvPr id="3" name="Rectangle 2"/>
          <p:cNvSpPr/>
          <p:nvPr/>
        </p:nvSpPr>
        <p:spPr>
          <a:xfrm>
            <a:off x="3654829" y="5960225"/>
            <a:ext cx="6096000" cy="276999"/>
          </a:xfrm>
          <a:prstGeom prst="rect">
            <a:avLst/>
          </a:prstGeom>
        </p:spPr>
        <p:txBody>
          <a:bodyPr>
            <a:spAutoFit/>
          </a:bodyPr>
          <a:lstStyle/>
          <a:p>
            <a:r>
              <a:rPr lang="en-GB" sz="1200" dirty="0">
                <a:hlinkClick r:id="rId3"/>
              </a:rPr>
              <a:t>http://www3.weforum.org/docs/WEF_Schools_of_the_Future_Report_2019.pdf</a:t>
            </a:r>
            <a:endParaRPr lang="en-GB" sz="1200" dirty="0"/>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4">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889886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Fourth Industrial Revolution</a:t>
            </a:r>
            <a:endParaRPr lang="en-GB" dirty="0"/>
          </a:p>
        </p:txBody>
      </p:sp>
      <p:sp>
        <p:nvSpPr>
          <p:cNvPr id="3" name="Content Placeholder 2"/>
          <p:cNvSpPr>
            <a:spLocks noGrp="1"/>
          </p:cNvSpPr>
          <p:nvPr>
            <p:ph idx="1"/>
          </p:nvPr>
        </p:nvSpPr>
        <p:spPr/>
        <p:txBody>
          <a:bodyPr>
            <a:normAutofit fontScale="92500"/>
          </a:bodyPr>
          <a:lstStyle/>
          <a:p>
            <a:r>
              <a:rPr lang="en-GB" dirty="0"/>
              <a:t>The First Industrial Revolution used water and steam power to mechanize </a:t>
            </a:r>
            <a:r>
              <a:rPr lang="en-GB" dirty="0" smtClean="0"/>
              <a:t>production</a:t>
            </a:r>
          </a:p>
          <a:p>
            <a:r>
              <a:rPr lang="en-GB" dirty="0" smtClean="0"/>
              <a:t>The </a:t>
            </a:r>
            <a:r>
              <a:rPr lang="en-GB" dirty="0"/>
              <a:t>Second used electric power to create mass </a:t>
            </a:r>
            <a:r>
              <a:rPr lang="en-GB" dirty="0" smtClean="0"/>
              <a:t>production</a:t>
            </a:r>
          </a:p>
          <a:p>
            <a:r>
              <a:rPr lang="en-GB" dirty="0" smtClean="0"/>
              <a:t>The </a:t>
            </a:r>
            <a:r>
              <a:rPr lang="en-GB" dirty="0"/>
              <a:t>Third used electronics and information technology to automate </a:t>
            </a:r>
            <a:r>
              <a:rPr lang="en-GB" dirty="0" smtClean="0"/>
              <a:t>production</a:t>
            </a:r>
          </a:p>
          <a:p>
            <a:r>
              <a:rPr lang="en-GB" dirty="0" smtClean="0"/>
              <a:t>Now </a:t>
            </a:r>
            <a:r>
              <a:rPr lang="en-GB" dirty="0"/>
              <a:t>a Fourth Industrial Revolution is building on the Third, the digital revolution that has been occurring since the middle of the last century. It is characterized by a fusion of technologies that is blurring the lines between the physical, digital, and biological </a:t>
            </a:r>
            <a:r>
              <a:rPr lang="en-GB" dirty="0" smtClean="0"/>
              <a:t>spheres                                                                                          </a:t>
            </a:r>
            <a:r>
              <a:rPr lang="en-GB" sz="1300" dirty="0" smtClean="0"/>
              <a:t>(Schwab, 2016)</a:t>
            </a:r>
            <a:endParaRPr lang="en-GB" sz="1300" dirty="0"/>
          </a:p>
        </p:txBody>
      </p:sp>
      <p:sp>
        <p:nvSpPr>
          <p:cNvPr id="4" name="TextBox 3"/>
          <p:cNvSpPr txBox="1"/>
          <p:nvPr/>
        </p:nvSpPr>
        <p:spPr>
          <a:xfrm>
            <a:off x="1819100" y="1916667"/>
            <a:ext cx="8553797" cy="369332"/>
          </a:xfrm>
          <a:prstGeom prst="rect">
            <a:avLst/>
          </a:prstGeom>
          <a:noFill/>
        </p:spPr>
        <p:txBody>
          <a:bodyPr wrap="square" rtlCol="0">
            <a:spAutoFit/>
          </a:bodyPr>
          <a:lstStyle/>
          <a:p>
            <a:r>
              <a:rPr lang="en-GB" dirty="0">
                <a:hlinkClick r:id="rId2"/>
              </a:rPr>
              <a:t>https://www.youtube.com/watch?time_continue=546&amp;v=khjY5LWF3tg&amp;feature=emb_logo</a:t>
            </a:r>
            <a:endParaRPr lang="en-GB" dirty="0"/>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925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901" y="932933"/>
            <a:ext cx="9601196" cy="1303867"/>
          </a:xfrm>
        </p:spPr>
        <p:txBody>
          <a:bodyPr>
            <a:normAutofit fontScale="90000"/>
          </a:bodyPr>
          <a:lstStyle/>
          <a:p>
            <a:r>
              <a:rPr lang="en-GB" dirty="0" smtClean="0"/>
              <a:t>The Fourth Industrial Revolution (IR) and Education</a:t>
            </a:r>
            <a:endParaRPr lang="en-GB" dirty="0"/>
          </a:p>
        </p:txBody>
      </p:sp>
      <p:sp>
        <p:nvSpPr>
          <p:cNvPr id="3" name="Content Placeholder 2"/>
          <p:cNvSpPr>
            <a:spLocks noGrp="1"/>
          </p:cNvSpPr>
          <p:nvPr>
            <p:ph idx="1"/>
          </p:nvPr>
        </p:nvSpPr>
        <p:spPr/>
        <p:txBody>
          <a:bodyPr/>
          <a:lstStyle/>
          <a:p>
            <a:r>
              <a:rPr lang="en-GB" dirty="0"/>
              <a:t>The standardized model of direct learning widely used in mainstream education today was largely influenced by the needs of the </a:t>
            </a:r>
            <a:r>
              <a:rPr lang="en-GB" dirty="0" smtClean="0"/>
              <a:t>1</a:t>
            </a:r>
            <a:r>
              <a:rPr lang="en-GB" baseline="30000" dirty="0" smtClean="0"/>
              <a:t>st</a:t>
            </a:r>
            <a:r>
              <a:rPr lang="en-GB" dirty="0" smtClean="0"/>
              <a:t> </a:t>
            </a:r>
            <a:r>
              <a:rPr lang="en-GB" dirty="0"/>
              <a:t>and </a:t>
            </a:r>
            <a:r>
              <a:rPr lang="en-GB" dirty="0" smtClean="0"/>
              <a:t>2</a:t>
            </a:r>
            <a:r>
              <a:rPr lang="en-GB" baseline="30000" dirty="0" smtClean="0"/>
              <a:t>nd</a:t>
            </a:r>
            <a:r>
              <a:rPr lang="en-GB" dirty="0" smtClean="0"/>
              <a:t> IRs, when </a:t>
            </a:r>
            <a:r>
              <a:rPr lang="en-GB" dirty="0"/>
              <a:t>mass production of uniform talent was used to fill repetitive, process-oriented early manufacturing jobs</a:t>
            </a:r>
            <a:r>
              <a:rPr lang="en-GB" dirty="0" smtClean="0"/>
              <a:t>.</a:t>
            </a:r>
          </a:p>
          <a:p>
            <a:r>
              <a:rPr lang="en-GB" dirty="0" smtClean="0"/>
              <a:t>The </a:t>
            </a:r>
            <a:r>
              <a:rPr lang="en-GB" dirty="0"/>
              <a:t>new drivers of </a:t>
            </a:r>
            <a:r>
              <a:rPr lang="en-GB" dirty="0" smtClean="0"/>
              <a:t>growth in the 3</a:t>
            </a:r>
            <a:r>
              <a:rPr lang="en-GB" baseline="30000" dirty="0" smtClean="0"/>
              <a:t>rd</a:t>
            </a:r>
            <a:r>
              <a:rPr lang="en-GB" dirty="0" smtClean="0"/>
              <a:t> and 4</a:t>
            </a:r>
            <a:r>
              <a:rPr lang="en-GB" baseline="30000" dirty="0" smtClean="0"/>
              <a:t>th </a:t>
            </a:r>
            <a:r>
              <a:rPr lang="en-GB" dirty="0" smtClean="0"/>
              <a:t> IR </a:t>
            </a:r>
            <a:r>
              <a:rPr lang="en-GB" dirty="0"/>
              <a:t>created massive shifts in the skills </a:t>
            </a:r>
            <a:r>
              <a:rPr lang="en-GB" dirty="0" smtClean="0"/>
              <a:t>needed </a:t>
            </a:r>
            <a:r>
              <a:rPr lang="en-GB" dirty="0"/>
              <a:t>to contribute to the economy and the ways in which people work, raising questions about the adequacy of current education systems in keeping pace with these changes</a:t>
            </a:r>
          </a:p>
        </p:txBody>
      </p:sp>
      <p:sp>
        <p:nvSpPr>
          <p:cNvPr id="4" name="TextBox 3"/>
          <p:cNvSpPr txBox="1"/>
          <p:nvPr/>
        </p:nvSpPr>
        <p:spPr>
          <a:xfrm>
            <a:off x="3469177" y="2052134"/>
            <a:ext cx="5253644" cy="369332"/>
          </a:xfrm>
          <a:prstGeom prst="rect">
            <a:avLst/>
          </a:prstGeom>
          <a:noFill/>
        </p:spPr>
        <p:txBody>
          <a:bodyPr wrap="square" rtlCol="0">
            <a:spAutoFit/>
          </a:bodyPr>
          <a:lstStyle/>
          <a:p>
            <a:r>
              <a:rPr lang="en-GB">
                <a:hlinkClick r:id="rId2"/>
              </a:rPr>
              <a:t>https://www.youtube.com/watch?v=4l_THuN9QxE</a:t>
            </a:r>
            <a:endParaRPr lang="en-GB"/>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3">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7334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901" y="932933"/>
            <a:ext cx="9601196" cy="1303867"/>
          </a:xfrm>
        </p:spPr>
        <p:txBody>
          <a:bodyPr>
            <a:normAutofit fontScale="90000"/>
          </a:bodyPr>
          <a:lstStyle/>
          <a:p>
            <a:r>
              <a:rPr lang="en-GB" dirty="0" smtClean="0"/>
              <a:t>The Fourth Industrial Revolution (IR) and Education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a:t>Many of today’s school children will work in new job types that do not yet exist, </a:t>
            </a:r>
            <a:r>
              <a:rPr lang="en-GB" dirty="0" smtClean="0"/>
              <a:t>requiring digital </a:t>
            </a:r>
            <a:r>
              <a:rPr lang="en-GB" dirty="0"/>
              <a:t>and social-emotional </a:t>
            </a:r>
            <a:r>
              <a:rPr lang="en-GB" dirty="0" smtClean="0"/>
              <a:t>skills</a:t>
            </a:r>
          </a:p>
          <a:p>
            <a:r>
              <a:rPr lang="en-GB" dirty="0"/>
              <a:t>F</a:t>
            </a:r>
            <a:r>
              <a:rPr lang="en-GB" dirty="0" smtClean="0"/>
              <a:t>uture </a:t>
            </a:r>
            <a:r>
              <a:rPr lang="en-GB" dirty="0"/>
              <a:t>workers will be expected to collaborate with peers </a:t>
            </a:r>
            <a:r>
              <a:rPr lang="en-GB" dirty="0" smtClean="0"/>
              <a:t>all over the </a:t>
            </a:r>
            <a:r>
              <a:rPr lang="en-GB" dirty="0"/>
              <a:t>globe, understand cultural nuances and, in many cases, use digital tools to enable these new types of </a:t>
            </a:r>
            <a:r>
              <a:rPr lang="en-GB" dirty="0" smtClean="0"/>
              <a:t>interactions</a:t>
            </a:r>
          </a:p>
          <a:p>
            <a:r>
              <a:rPr lang="en-GB" dirty="0" smtClean="0"/>
              <a:t>Many </a:t>
            </a:r>
            <a:r>
              <a:rPr lang="en-GB" dirty="0"/>
              <a:t>education systems in developed and developing </a:t>
            </a:r>
            <a:r>
              <a:rPr lang="en-GB" dirty="0" smtClean="0"/>
              <a:t>economies </a:t>
            </a:r>
            <a:r>
              <a:rPr lang="en-GB" dirty="0"/>
              <a:t>still rely heavily on </a:t>
            </a:r>
            <a:r>
              <a:rPr lang="en-GB" dirty="0" smtClean="0"/>
              <a:t>forms </a:t>
            </a:r>
            <a:r>
              <a:rPr lang="en-GB" dirty="0"/>
              <a:t>of learning focused on direct instruction and memorization, rather than interactive methods </a:t>
            </a:r>
            <a:r>
              <a:rPr lang="en-GB" dirty="0" smtClean="0"/>
              <a:t>promoting </a:t>
            </a:r>
            <a:r>
              <a:rPr lang="en-GB" dirty="0"/>
              <a:t>the critical and individual thinking needed in today’s innovation-driven </a:t>
            </a:r>
            <a:r>
              <a:rPr lang="en-GB" dirty="0" smtClean="0"/>
              <a:t>economy</a:t>
            </a:r>
          </a:p>
        </p:txBody>
      </p:sp>
      <p:pic>
        <p:nvPicPr>
          <p:cNvPr id="5" name="Picture 4"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6350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8901" y="932933"/>
            <a:ext cx="9601196" cy="1303867"/>
          </a:xfrm>
        </p:spPr>
        <p:txBody>
          <a:bodyPr>
            <a:normAutofit fontScale="90000"/>
          </a:bodyPr>
          <a:lstStyle/>
          <a:p>
            <a:r>
              <a:rPr lang="en-GB" dirty="0" smtClean="0"/>
              <a:t>The Fourth Industrial Revolution (IR) and Education</a:t>
            </a:r>
            <a:endParaRPr lang="en-GB" dirty="0"/>
          </a:p>
        </p:txBody>
      </p:sp>
      <p:sp>
        <p:nvSpPr>
          <p:cNvPr id="3" name="Content Placeholder 2"/>
          <p:cNvSpPr>
            <a:spLocks noGrp="1"/>
          </p:cNvSpPr>
          <p:nvPr>
            <p:ph idx="1"/>
          </p:nvPr>
        </p:nvSpPr>
        <p:spPr>
          <a:xfrm>
            <a:off x="1295401" y="2556932"/>
            <a:ext cx="10126286" cy="3318936"/>
          </a:xfrm>
        </p:spPr>
        <p:txBody>
          <a:bodyPr>
            <a:normAutofit fontScale="92500"/>
          </a:bodyPr>
          <a:lstStyle/>
          <a:p>
            <a:r>
              <a:rPr lang="en-GB" dirty="0" smtClean="0"/>
              <a:t>In many parts of the world learning </a:t>
            </a:r>
            <a:r>
              <a:rPr lang="en-GB" dirty="0"/>
              <a:t>is confined to only those with direct access to physical school buildings, and quality is reserved for those who can afford to pay for learning outside of traditional public </a:t>
            </a:r>
            <a:r>
              <a:rPr lang="en-GB" dirty="0" smtClean="0"/>
              <a:t>schools</a:t>
            </a:r>
          </a:p>
          <a:p>
            <a:r>
              <a:rPr lang="en-GB" dirty="0" smtClean="0"/>
              <a:t>It is estimated that </a:t>
            </a:r>
            <a:r>
              <a:rPr lang="en-GB" dirty="0"/>
              <a:t>as much as US$11.5 trillion could be added to global GDP by 2028 if countries succeed in better preparing learners for the needs of the future </a:t>
            </a:r>
            <a:r>
              <a:rPr lang="en-GB" dirty="0" smtClean="0"/>
              <a:t>economy</a:t>
            </a:r>
          </a:p>
          <a:p>
            <a:r>
              <a:rPr lang="en-GB" dirty="0"/>
              <a:t>In addition to ‘hard’ skills, </a:t>
            </a:r>
            <a:r>
              <a:rPr lang="en-GB" dirty="0" err="1" smtClean="0"/>
              <a:t>eg</a:t>
            </a:r>
            <a:r>
              <a:rPr lang="en-GB" dirty="0" smtClean="0"/>
              <a:t>. </a:t>
            </a:r>
            <a:r>
              <a:rPr lang="en-GB" dirty="0"/>
              <a:t>technology design and data analysis, it is crucial that schools also foster human-centric </a:t>
            </a:r>
            <a:r>
              <a:rPr lang="en-GB" dirty="0" smtClean="0"/>
              <a:t>skills like cooperation</a:t>
            </a:r>
            <a:r>
              <a:rPr lang="en-GB" dirty="0"/>
              <a:t>, empathy, social awareness and global </a:t>
            </a:r>
            <a:r>
              <a:rPr lang="en-GB" dirty="0" smtClean="0"/>
              <a:t>citizenship, that </a:t>
            </a:r>
            <a:r>
              <a:rPr lang="en-GB" dirty="0"/>
              <a:t>enable children to shape </a:t>
            </a:r>
            <a:r>
              <a:rPr lang="en-GB" dirty="0" smtClean="0"/>
              <a:t>inclusive </a:t>
            </a:r>
            <a:r>
              <a:rPr lang="en-GB" dirty="0"/>
              <a:t>and </a:t>
            </a:r>
            <a:r>
              <a:rPr lang="en-GB" dirty="0" smtClean="0"/>
              <a:t>equitable societies</a:t>
            </a:r>
          </a:p>
        </p:txBody>
      </p:sp>
      <p:pic>
        <p:nvPicPr>
          <p:cNvPr id="4" name="Picture 3" descr="https://3.bp.blogspot.com/-sR7BcVIn7XI/XErLlwH1W3I/AAAAAAAAACU/G7V8EDXEPC0KEyYhZ4YPOIYFCbnv5lNCgCLcBGAs/s400/globalisation-and-education-role-and-skills-of-21st-century-teacher-19-638.jpg"/>
          <p:cNvPicPr/>
          <p:nvPr/>
        </p:nvPicPr>
        <p:blipFill rotWithShape="1">
          <a:blip r:embed="rId2">
            <a:extLst>
              <a:ext uri="{28A0092B-C50C-407E-A947-70E740481C1C}">
                <a14:useLocalDpi xmlns:a14="http://schemas.microsoft.com/office/drawing/2010/main" val="0"/>
              </a:ext>
            </a:extLst>
          </a:blip>
          <a:srcRect r="31733" b="7815"/>
          <a:stretch/>
        </p:blipFill>
        <p:spPr bwMode="auto">
          <a:xfrm>
            <a:off x="10855497" y="58189"/>
            <a:ext cx="1256146" cy="1280853"/>
          </a:xfrm>
          <a:prstGeom prst="rect">
            <a:avLst/>
          </a:prstGeom>
          <a:noFill/>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43807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295402" y="2435629"/>
            <a:ext cx="9601196" cy="3506741"/>
          </a:xfrm>
        </p:spPr>
        <p:txBody>
          <a:bodyPr>
            <a:noAutofit/>
          </a:bodyPr>
          <a:lstStyle/>
          <a:p>
            <a:pPr>
              <a:lnSpc>
                <a:spcPct val="106000"/>
              </a:lnSpc>
              <a:spcAft>
                <a:spcPts val="800"/>
              </a:spcAft>
            </a:pPr>
            <a:r>
              <a:rPr lang="en-GB" sz="1000" dirty="0" smtClean="0">
                <a:latin typeface="+mj-lt"/>
                <a:ea typeface="Calibri" panose="020F0502020204030204" pitchFamily="34" charset="0"/>
                <a:cs typeface="Times New Roman" panose="02020603050405020304" pitchFamily="18" charset="0"/>
              </a:rPr>
              <a:t>Brown University (2020) </a:t>
            </a:r>
            <a:r>
              <a:rPr lang="en-GB" sz="1000" i="1" dirty="0" smtClean="0">
                <a:latin typeface="+mj-lt"/>
                <a:ea typeface="Calibri" panose="020F0502020204030204" pitchFamily="34" charset="0"/>
                <a:cs typeface="Times New Roman" panose="02020603050405020304" pitchFamily="18" charset="0"/>
              </a:rPr>
              <a:t>Culturally Responsive Teaching </a:t>
            </a:r>
            <a:r>
              <a:rPr lang="en-GB" sz="1000" dirty="0" smtClean="0">
                <a:latin typeface="+mj-lt"/>
                <a:ea typeface="Calibri" panose="020F0502020204030204" pitchFamily="34" charset="0"/>
                <a:cs typeface="Times New Roman" panose="02020603050405020304" pitchFamily="18" charset="0"/>
              </a:rPr>
              <a:t>Available at: </a:t>
            </a:r>
            <a:r>
              <a:rPr lang="en-GB" sz="1000" dirty="0">
                <a:hlinkClick r:id="rId2"/>
              </a:rPr>
              <a:t>https://</a:t>
            </a:r>
            <a:r>
              <a:rPr lang="en-GB" sz="1000" dirty="0" smtClean="0">
                <a:hlinkClick r:id="rId2"/>
              </a:rPr>
              <a:t>www.brown.edu/academics/education-alliance/teaching-diverse-learners/strategies-0/culturally-responsive-teaching-0</a:t>
            </a:r>
            <a:r>
              <a:rPr lang="en-GB" sz="1000" dirty="0" smtClean="0"/>
              <a:t> (Accessed: 18 March 2020</a:t>
            </a:r>
            <a:r>
              <a:rPr lang="en-GB" sz="1000" dirty="0" smtClean="0"/>
              <a:t>).</a:t>
            </a:r>
          </a:p>
          <a:p>
            <a:pPr>
              <a:lnSpc>
                <a:spcPct val="106000"/>
              </a:lnSpc>
              <a:spcAft>
                <a:spcPts val="800"/>
              </a:spcAft>
            </a:pPr>
            <a:r>
              <a:rPr lang="en-GB" sz="1000" dirty="0"/>
              <a:t>Connell, R. (2013). </a:t>
            </a:r>
            <a:r>
              <a:rPr lang="en-GB" sz="1000" dirty="0" smtClean="0"/>
              <a:t>‘The Neoliberal Cascade </a:t>
            </a:r>
            <a:r>
              <a:rPr lang="en-GB" sz="1000" dirty="0"/>
              <a:t>and </a:t>
            </a:r>
            <a:r>
              <a:rPr lang="en-GB" sz="1000" dirty="0" smtClean="0"/>
              <a:t>Education</a:t>
            </a:r>
            <a:r>
              <a:rPr lang="en-GB" sz="1000" dirty="0"/>
              <a:t>: </a:t>
            </a:r>
            <a:r>
              <a:rPr lang="en-GB" sz="1000" dirty="0" smtClean="0"/>
              <a:t>A Paper </a:t>
            </a:r>
            <a:r>
              <a:rPr lang="en-GB" sz="1000" dirty="0"/>
              <a:t>on the </a:t>
            </a:r>
            <a:r>
              <a:rPr lang="en-GB" sz="1000" dirty="0" smtClean="0"/>
              <a:t>Market Agenda </a:t>
            </a:r>
            <a:r>
              <a:rPr lang="en-GB" sz="1000" dirty="0"/>
              <a:t>and its C</a:t>
            </a:r>
            <a:r>
              <a:rPr lang="en-GB" sz="1000" dirty="0" smtClean="0"/>
              <a:t>onsequences’. </a:t>
            </a:r>
            <a:r>
              <a:rPr lang="en-GB" sz="1000" i="1" dirty="0"/>
              <a:t>Critical </a:t>
            </a:r>
            <a:r>
              <a:rPr lang="en-GB" sz="1000" i="1" dirty="0" smtClean="0"/>
              <a:t>Studies </a:t>
            </a:r>
            <a:r>
              <a:rPr lang="en-GB" sz="1000" i="1" dirty="0"/>
              <a:t>in </a:t>
            </a:r>
            <a:r>
              <a:rPr lang="en-GB" sz="1000" i="1" dirty="0" smtClean="0"/>
              <a:t>Education</a:t>
            </a:r>
            <a:r>
              <a:rPr lang="en-GB" sz="1000" i="1" dirty="0"/>
              <a:t>, </a:t>
            </a:r>
            <a:r>
              <a:rPr lang="en-GB" sz="1000" dirty="0"/>
              <a:t>54(2), </a:t>
            </a:r>
            <a:r>
              <a:rPr lang="en-GB" sz="1000" dirty="0" smtClean="0"/>
              <a:t>pp.99-112</a:t>
            </a:r>
            <a:r>
              <a:rPr lang="en-GB" sz="1000" dirty="0"/>
              <a:t>.</a:t>
            </a:r>
            <a:endParaRPr lang="en-GB" sz="1000" dirty="0" smtClean="0"/>
          </a:p>
          <a:p>
            <a:pPr>
              <a:lnSpc>
                <a:spcPct val="106000"/>
              </a:lnSpc>
              <a:spcAft>
                <a:spcPts val="800"/>
              </a:spcAft>
            </a:pPr>
            <a:r>
              <a:rPr lang="en-GB" sz="1000" dirty="0" smtClean="0">
                <a:latin typeface="+mj-lt"/>
                <a:ea typeface="Calibri" panose="020F0502020204030204" pitchFamily="34" charset="0"/>
                <a:cs typeface="Times New Roman" panose="02020603050405020304" pitchFamily="18" charset="0"/>
              </a:rPr>
              <a:t>Da Silva, C. (2019) </a:t>
            </a:r>
            <a:r>
              <a:rPr lang="en-GB" sz="1000" i="1" dirty="0" smtClean="0">
                <a:latin typeface="+mj-lt"/>
                <a:ea typeface="Calibri" panose="020F0502020204030204" pitchFamily="34" charset="0"/>
                <a:cs typeface="Times New Roman" panose="02020603050405020304" pitchFamily="18" charset="0"/>
              </a:rPr>
              <a:t>Save </a:t>
            </a:r>
            <a:r>
              <a:rPr lang="en-GB" sz="1000" i="1" dirty="0">
                <a:latin typeface="+mj-lt"/>
                <a:ea typeface="Calibri" panose="020F0502020204030204" pitchFamily="34" charset="0"/>
                <a:cs typeface="Times New Roman" panose="02020603050405020304" pitchFamily="18" charset="0"/>
              </a:rPr>
              <a:t>the Children: Moving beyond mother tongue: A pro-multilingual approach to </a:t>
            </a:r>
            <a:r>
              <a:rPr lang="en-GB" sz="1000" i="1" dirty="0" smtClean="0">
                <a:latin typeface="+mj-lt"/>
                <a:ea typeface="Calibri" panose="020F0502020204030204" pitchFamily="34" charset="0"/>
                <a:cs typeface="Times New Roman" panose="02020603050405020304" pitchFamily="18" charset="0"/>
              </a:rPr>
              <a:t>learning </a:t>
            </a:r>
            <a:r>
              <a:rPr lang="en-GB" sz="1000" dirty="0" smtClean="0">
                <a:latin typeface="+mj-lt"/>
                <a:ea typeface="Calibri" panose="020F0502020204030204" pitchFamily="34" charset="0"/>
                <a:cs typeface="Times New Roman" panose="02020603050405020304" pitchFamily="18" charset="0"/>
              </a:rPr>
              <a:t>Available at: </a:t>
            </a:r>
            <a:r>
              <a:rPr lang="en-GB" sz="1000" dirty="0">
                <a:hlinkClick r:id="rId3"/>
              </a:rPr>
              <a:t>https://</a:t>
            </a:r>
            <a:r>
              <a:rPr lang="en-GB" sz="1000" dirty="0" smtClean="0">
                <a:hlinkClick r:id="rId3"/>
              </a:rPr>
              <a:t>www.globalpartnership.org/blog/moving-beyond-mother-tongue-pro-multilingual-approach-learning</a:t>
            </a:r>
            <a:r>
              <a:rPr lang="en-GB" sz="1000" dirty="0" smtClean="0"/>
              <a:t> (Accessed: 18 March 2020).</a:t>
            </a:r>
            <a:endParaRPr lang="en-GB" sz="1000" dirty="0" smtClean="0">
              <a:latin typeface="+mj-lt"/>
              <a:ea typeface="Calibri" panose="020F0502020204030204" pitchFamily="34" charset="0"/>
              <a:cs typeface="Times New Roman" panose="02020603050405020304" pitchFamily="18" charset="0"/>
            </a:endParaRPr>
          </a:p>
          <a:p>
            <a:pPr>
              <a:lnSpc>
                <a:spcPct val="106000"/>
              </a:lnSpc>
              <a:spcAft>
                <a:spcPts val="800"/>
              </a:spcAft>
            </a:pPr>
            <a:r>
              <a:rPr lang="en-GB" sz="1000" dirty="0" smtClean="0">
                <a:latin typeface="+mj-lt"/>
                <a:ea typeface="Calibri" panose="020F0502020204030204" pitchFamily="34" charset="0"/>
                <a:cs typeface="Times New Roman" panose="02020603050405020304" pitchFamily="18" charset="0"/>
              </a:rPr>
              <a:t>Encyclopedia.com (2019) </a:t>
            </a:r>
            <a:r>
              <a:rPr lang="en-GB" sz="1000" i="1" dirty="0" smtClean="0">
                <a:latin typeface="+mj-lt"/>
                <a:ea typeface="Calibri" panose="020F0502020204030204" pitchFamily="34" charset="0"/>
                <a:cs typeface="Times New Roman" panose="02020603050405020304" pitchFamily="18" charset="0"/>
              </a:rPr>
              <a:t>Globalization of Education </a:t>
            </a:r>
            <a:r>
              <a:rPr lang="en-GB" sz="1000" dirty="0" smtClean="0">
                <a:latin typeface="+mj-lt"/>
                <a:ea typeface="Calibri" panose="020F0502020204030204" pitchFamily="34" charset="0"/>
                <a:cs typeface="Times New Roman" panose="02020603050405020304" pitchFamily="18" charset="0"/>
              </a:rPr>
              <a:t>Available at: </a:t>
            </a:r>
            <a:r>
              <a:rPr lang="en-GB" sz="1000" dirty="0" smtClean="0">
                <a:latin typeface="+mj-lt"/>
                <a:hlinkClick r:id="rId4"/>
              </a:rPr>
              <a:t>https</a:t>
            </a:r>
            <a:r>
              <a:rPr lang="en-GB" sz="1000" dirty="0">
                <a:latin typeface="+mj-lt"/>
                <a:hlinkClick r:id="rId4"/>
              </a:rPr>
              <a:t>://</a:t>
            </a:r>
            <a:r>
              <a:rPr lang="en-GB" sz="1000" dirty="0" smtClean="0">
                <a:latin typeface="+mj-lt"/>
                <a:hlinkClick r:id="rId4"/>
              </a:rPr>
              <a:t>www.encyclopedia.com/education/encyclopedias-almanacs-transcripts-and-maps/globalization-education</a:t>
            </a:r>
            <a:r>
              <a:rPr lang="en-GB" sz="1000" dirty="0" smtClean="0">
                <a:latin typeface="+mj-lt"/>
              </a:rPr>
              <a:t> (Accessed: 16 March 2020).</a:t>
            </a:r>
            <a:endParaRPr lang="en-GB" sz="1000" dirty="0" smtClean="0">
              <a:latin typeface="+mj-lt"/>
              <a:ea typeface="Calibri" panose="020F0502020204030204" pitchFamily="34" charset="0"/>
              <a:cs typeface="Times New Roman" panose="02020603050405020304" pitchFamily="18" charset="0"/>
            </a:endParaRPr>
          </a:p>
          <a:p>
            <a:pPr>
              <a:lnSpc>
                <a:spcPct val="106000"/>
              </a:lnSpc>
              <a:spcAft>
                <a:spcPts val="800"/>
              </a:spcAft>
            </a:pPr>
            <a:r>
              <a:rPr lang="en-GB" sz="1000" dirty="0" smtClean="0">
                <a:latin typeface="+mj-lt"/>
                <a:ea typeface="Calibri" panose="020F0502020204030204" pitchFamily="34" charset="0"/>
                <a:cs typeface="Times New Roman" panose="02020603050405020304" pitchFamily="18" charset="0"/>
              </a:rPr>
              <a:t>Gupta</a:t>
            </a:r>
            <a:r>
              <a:rPr lang="en-GB" sz="1000" dirty="0">
                <a:latin typeface="+mj-lt"/>
                <a:ea typeface="Calibri" panose="020F0502020204030204" pitchFamily="34" charset="0"/>
                <a:cs typeface="Times New Roman" panose="02020603050405020304" pitchFamily="18" charset="0"/>
              </a:rPr>
              <a:t>, P. (2017) </a:t>
            </a:r>
            <a:r>
              <a:rPr lang="en-GB" sz="1000" i="1" dirty="0">
                <a:latin typeface="+mj-lt"/>
                <a:ea typeface="Calibri" panose="020F0502020204030204" pitchFamily="34" charset="0"/>
                <a:cs typeface="Times New Roman" panose="02020603050405020304" pitchFamily="18" charset="0"/>
              </a:rPr>
              <a:t>Impact of Globalization in Education </a:t>
            </a:r>
            <a:r>
              <a:rPr lang="en-GB" sz="1000" dirty="0">
                <a:latin typeface="+mj-lt"/>
                <a:ea typeface="Calibri" panose="020F0502020204030204" pitchFamily="34" charset="0"/>
                <a:cs typeface="Times New Roman" panose="02020603050405020304" pitchFamily="18" charset="0"/>
              </a:rPr>
              <a:t>Available at: </a:t>
            </a:r>
            <a:r>
              <a:rPr lang="en-GB" sz="1000" u="sng" dirty="0">
                <a:solidFill>
                  <a:srgbClr val="0000FF"/>
                </a:solidFill>
                <a:latin typeface="+mj-lt"/>
                <a:ea typeface="Calibri" panose="020F0502020204030204" pitchFamily="34" charset="0"/>
                <a:cs typeface="Times New Roman" panose="02020603050405020304" pitchFamily="18" charset="0"/>
                <a:hlinkClick r:id="rId5"/>
              </a:rPr>
              <a:t>https://edtechreview.in/news/2730-globalization-in-education</a:t>
            </a:r>
            <a:r>
              <a:rPr lang="en-GB" sz="1000" dirty="0">
                <a:latin typeface="+mj-lt"/>
                <a:ea typeface="Calibri" panose="020F0502020204030204" pitchFamily="34" charset="0"/>
                <a:cs typeface="Times New Roman" panose="02020603050405020304" pitchFamily="18" charset="0"/>
              </a:rPr>
              <a:t> (Accessed: 13 March 2020</a:t>
            </a:r>
            <a:r>
              <a:rPr lang="en-GB" sz="1000" dirty="0" smtClean="0">
                <a:latin typeface="+mj-lt"/>
                <a:ea typeface="Calibri" panose="020F0502020204030204" pitchFamily="34" charset="0"/>
                <a:cs typeface="Times New Roman" panose="02020603050405020304" pitchFamily="18" charset="0"/>
              </a:rPr>
              <a:t>).</a:t>
            </a:r>
          </a:p>
          <a:p>
            <a:pPr>
              <a:lnSpc>
                <a:spcPct val="106000"/>
              </a:lnSpc>
              <a:spcAft>
                <a:spcPts val="800"/>
              </a:spcAft>
            </a:pPr>
            <a:r>
              <a:rPr lang="en-GB" sz="1000" dirty="0" smtClean="0">
                <a:latin typeface="+mj-lt"/>
                <a:ea typeface="Calibri" panose="020F0502020204030204" pitchFamily="34" charset="0"/>
                <a:cs typeface="Times New Roman" panose="02020603050405020304" pitchFamily="18" charset="0"/>
              </a:rPr>
              <a:t>Hawkins, R. </a:t>
            </a:r>
            <a:r>
              <a:rPr lang="en-GB" sz="1000" dirty="0">
                <a:latin typeface="+mj-lt"/>
                <a:ea typeface="Calibri" panose="020F0502020204030204" pitchFamily="34" charset="0"/>
                <a:cs typeface="Times New Roman" panose="02020603050405020304" pitchFamily="18" charset="0"/>
              </a:rPr>
              <a:t>(2010) </a:t>
            </a:r>
            <a:r>
              <a:rPr lang="en-GB" sz="1000" i="1" dirty="0">
                <a:latin typeface="+mj-lt"/>
                <a:ea typeface="Calibri" panose="020F0502020204030204" pitchFamily="34" charset="0"/>
                <a:cs typeface="Times New Roman" panose="02020603050405020304" pitchFamily="18" charset="0"/>
              </a:rPr>
              <a:t>10 Global Trends in ICT and </a:t>
            </a:r>
            <a:r>
              <a:rPr lang="en-GB" sz="1000" i="1" dirty="0" smtClean="0">
                <a:latin typeface="+mj-lt"/>
                <a:ea typeface="Calibri" panose="020F0502020204030204" pitchFamily="34" charset="0"/>
                <a:cs typeface="Times New Roman" panose="02020603050405020304" pitchFamily="18" charset="0"/>
              </a:rPr>
              <a:t>Education </a:t>
            </a:r>
            <a:r>
              <a:rPr lang="en-GB" sz="1000" dirty="0" smtClean="0">
                <a:latin typeface="+mj-lt"/>
                <a:ea typeface="Calibri" panose="020F0502020204030204" pitchFamily="34" charset="0"/>
                <a:cs typeface="Times New Roman" panose="02020603050405020304" pitchFamily="18" charset="0"/>
              </a:rPr>
              <a:t>Available at: </a:t>
            </a:r>
            <a:r>
              <a:rPr lang="en-GB" sz="1000" dirty="0">
                <a:hlinkClick r:id="rId6"/>
              </a:rPr>
              <a:t>https://</a:t>
            </a:r>
            <a:r>
              <a:rPr lang="en-GB" sz="1000" dirty="0" smtClean="0">
                <a:hlinkClick r:id="rId6"/>
              </a:rPr>
              <a:t>blogs.worldbank.org/edutech/10-global-trends-in-ict-and-education</a:t>
            </a:r>
            <a:r>
              <a:rPr lang="en-GB" sz="1000" dirty="0" smtClean="0"/>
              <a:t> (Accessed: 18 March 2020).</a:t>
            </a:r>
            <a:endParaRPr lang="en-GB" sz="1000" i="1" dirty="0" smtClean="0">
              <a:latin typeface="+mj-lt"/>
              <a:ea typeface="Calibri" panose="020F0502020204030204" pitchFamily="34" charset="0"/>
              <a:cs typeface="Times New Roman" panose="02020603050405020304" pitchFamily="18" charset="0"/>
            </a:endParaRPr>
          </a:p>
          <a:p>
            <a:pPr>
              <a:lnSpc>
                <a:spcPct val="106000"/>
              </a:lnSpc>
              <a:spcAft>
                <a:spcPts val="800"/>
              </a:spcAft>
            </a:pPr>
            <a:r>
              <a:rPr lang="en-GB" sz="1000" dirty="0" err="1" smtClean="0">
                <a:latin typeface="+mj-lt"/>
                <a:cs typeface="Times New Roman" panose="02020603050405020304" pitchFamily="18" charset="0"/>
              </a:rPr>
              <a:t>Infed</a:t>
            </a:r>
            <a:r>
              <a:rPr lang="en-GB" sz="1000" dirty="0">
                <a:latin typeface="+mj-lt"/>
                <a:cs typeface="Times New Roman" panose="02020603050405020304" pitchFamily="18" charset="0"/>
              </a:rPr>
              <a:t> (2019) </a:t>
            </a:r>
            <a:r>
              <a:rPr lang="en-GB" sz="1000" i="1" dirty="0">
                <a:latin typeface="+mj-lt"/>
                <a:cs typeface="Times New Roman" panose="02020603050405020304" pitchFamily="18" charset="0"/>
              </a:rPr>
              <a:t>Globalization and the </a:t>
            </a:r>
            <a:r>
              <a:rPr lang="en-GB" sz="1000" i="1" dirty="0" smtClean="0">
                <a:latin typeface="+mj-lt"/>
                <a:cs typeface="Times New Roman" panose="02020603050405020304" pitchFamily="18" charset="0"/>
              </a:rPr>
              <a:t>Incorporation </a:t>
            </a:r>
            <a:r>
              <a:rPr lang="en-GB" sz="1000" i="1" dirty="0">
                <a:latin typeface="+mj-lt"/>
                <a:cs typeface="Times New Roman" panose="02020603050405020304" pitchFamily="18" charset="0"/>
              </a:rPr>
              <a:t>of </a:t>
            </a:r>
            <a:r>
              <a:rPr lang="en-GB" sz="1000" i="1" dirty="0" smtClean="0">
                <a:latin typeface="+mj-lt"/>
                <a:cs typeface="Times New Roman" panose="02020603050405020304" pitchFamily="18" charset="0"/>
              </a:rPr>
              <a:t>Education </a:t>
            </a:r>
            <a:r>
              <a:rPr lang="en-GB" sz="1000" dirty="0" smtClean="0">
                <a:latin typeface="+mj-lt"/>
                <a:cs typeface="Times New Roman" panose="02020603050405020304" pitchFamily="18" charset="0"/>
              </a:rPr>
              <a:t>Available at: </a:t>
            </a:r>
            <a:r>
              <a:rPr lang="en-GB" sz="1000" dirty="0">
                <a:latin typeface="+mj-lt"/>
                <a:hlinkClick r:id="rId7"/>
              </a:rPr>
              <a:t>https://infed.org/mobi/globalization-and-the-incorporation-of-education</a:t>
            </a:r>
            <a:r>
              <a:rPr lang="en-GB" sz="1000" dirty="0" smtClean="0">
                <a:latin typeface="+mj-lt"/>
                <a:hlinkClick r:id="rId7"/>
              </a:rPr>
              <a:t>/</a:t>
            </a:r>
            <a:r>
              <a:rPr lang="en-GB" sz="1000" dirty="0" smtClean="0">
                <a:latin typeface="+mj-lt"/>
              </a:rPr>
              <a:t> (Accessed: 18 March 2020.</a:t>
            </a:r>
          </a:p>
          <a:p>
            <a:pPr>
              <a:lnSpc>
                <a:spcPct val="106000"/>
              </a:lnSpc>
              <a:spcAft>
                <a:spcPts val="800"/>
              </a:spcAft>
            </a:pPr>
            <a:r>
              <a:rPr lang="en-GB" sz="1000" dirty="0" smtClean="0">
                <a:latin typeface="+mj-lt"/>
              </a:rPr>
              <a:t>Kaur, H. (2013) </a:t>
            </a:r>
            <a:r>
              <a:rPr lang="en-GB" sz="1000" i="1" dirty="0" smtClean="0">
                <a:latin typeface="+mj-lt"/>
              </a:rPr>
              <a:t>Education for </a:t>
            </a:r>
            <a:r>
              <a:rPr lang="en-GB" sz="1000" i="1" dirty="0" err="1" smtClean="0">
                <a:latin typeface="+mj-lt"/>
              </a:rPr>
              <a:t>Globilization</a:t>
            </a:r>
            <a:r>
              <a:rPr lang="en-GB" sz="1000" i="1" dirty="0" smtClean="0">
                <a:latin typeface="+mj-lt"/>
              </a:rPr>
              <a:t>: Role of Teacher</a:t>
            </a:r>
            <a:r>
              <a:rPr lang="en-GB" sz="1000" dirty="0" smtClean="0">
                <a:latin typeface="+mj-lt"/>
              </a:rPr>
              <a:t> Available at: </a:t>
            </a:r>
            <a:r>
              <a:rPr lang="en-GB" sz="1000" dirty="0">
                <a:latin typeface="+mj-lt"/>
                <a:hlinkClick r:id="rId8"/>
              </a:rPr>
              <a:t>https://</a:t>
            </a:r>
            <a:r>
              <a:rPr lang="en-GB" sz="1000" dirty="0" smtClean="0">
                <a:latin typeface="+mj-lt"/>
                <a:hlinkClick r:id="rId8"/>
              </a:rPr>
              <a:t>www.slideshare.net/june21harsh/globalisation-and-education-role-and-skills-of-21st-century-teacher</a:t>
            </a:r>
            <a:r>
              <a:rPr lang="en-GB" sz="1000" dirty="0" smtClean="0">
                <a:latin typeface="+mj-lt"/>
              </a:rPr>
              <a:t> (Accessed: 18 March 2020).</a:t>
            </a:r>
          </a:p>
          <a:p>
            <a:pPr>
              <a:lnSpc>
                <a:spcPct val="106000"/>
              </a:lnSpc>
              <a:spcAft>
                <a:spcPts val="800"/>
              </a:spcAft>
            </a:pPr>
            <a:r>
              <a:rPr lang="en-GB" sz="1000" dirty="0"/>
              <a:t>Ladson-Billings, G. (1994). </a:t>
            </a:r>
            <a:r>
              <a:rPr lang="en-GB" sz="1000" i="1" dirty="0"/>
              <a:t>The </a:t>
            </a:r>
            <a:r>
              <a:rPr lang="en-GB" sz="1000" i="1" dirty="0" err="1"/>
              <a:t>Dreamkeepers</a:t>
            </a:r>
            <a:r>
              <a:rPr lang="en-GB" sz="1000" i="1" dirty="0"/>
              <a:t>. </a:t>
            </a:r>
            <a:r>
              <a:rPr lang="en-GB" sz="1000" dirty="0"/>
              <a:t>San Francisco: </a:t>
            </a:r>
            <a:r>
              <a:rPr lang="en-GB" sz="1000" dirty="0" err="1"/>
              <a:t>Jossey</a:t>
            </a:r>
            <a:r>
              <a:rPr lang="en-GB" sz="1000" dirty="0"/>
              <a:t>-Bass Publishing Co</a:t>
            </a:r>
          </a:p>
          <a:p>
            <a:pPr>
              <a:lnSpc>
                <a:spcPct val="106000"/>
              </a:lnSpc>
              <a:spcAft>
                <a:spcPts val="800"/>
              </a:spcAft>
            </a:pPr>
            <a:endParaRPr lang="en-GB" sz="1200" dirty="0" smtClean="0">
              <a:latin typeface="+mj-lt"/>
            </a:endParaRPr>
          </a:p>
        </p:txBody>
      </p:sp>
    </p:spTree>
    <p:extLst>
      <p:ext uri="{BB962C8B-B14F-4D97-AF65-F5344CB8AC3E}">
        <p14:creationId xmlns:p14="http://schemas.microsoft.com/office/powerpoint/2010/main" val="51285075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295402" y="2466757"/>
            <a:ext cx="9601196" cy="3506741"/>
          </a:xfrm>
        </p:spPr>
        <p:txBody>
          <a:bodyPr>
            <a:noAutofit/>
          </a:bodyPr>
          <a:lstStyle/>
          <a:p>
            <a:r>
              <a:rPr lang="en-GB" sz="1000" dirty="0"/>
              <a:t>OECD, (2018) </a:t>
            </a:r>
            <a:r>
              <a:rPr lang="en-GB" sz="1000" i="1" dirty="0"/>
              <a:t>The Future of Education and Skills: Education 2030- The Future We Want </a:t>
            </a:r>
            <a:r>
              <a:rPr lang="en-GB" sz="1000" dirty="0"/>
              <a:t>Available at: </a:t>
            </a:r>
            <a:r>
              <a:rPr lang="en-GB" sz="1000" dirty="0">
                <a:hlinkClick r:id="rId2"/>
              </a:rPr>
              <a:t>https://www.oecd.org/education/2030/E2030%20Position%20Paper%20(05.04.2018).pdf</a:t>
            </a:r>
            <a:r>
              <a:rPr lang="en-GB" sz="1000" dirty="0"/>
              <a:t> Accessed: 20 March 2020</a:t>
            </a:r>
            <a:r>
              <a:rPr lang="en-GB" sz="1000" dirty="0" smtClean="0"/>
              <a:t>).</a:t>
            </a:r>
          </a:p>
          <a:p>
            <a:r>
              <a:rPr lang="en-GB" sz="1000" dirty="0" smtClean="0"/>
              <a:t>OECD</a:t>
            </a:r>
            <a:r>
              <a:rPr lang="en-GB" sz="1000" dirty="0"/>
              <a:t>, (2013) </a:t>
            </a:r>
            <a:r>
              <a:rPr lang="en-GB" sz="1000" i="1" dirty="0"/>
              <a:t>Globalisation. </a:t>
            </a:r>
            <a:r>
              <a:rPr lang="en-GB" sz="1000" dirty="0"/>
              <a:t>Available at: </a:t>
            </a:r>
            <a:r>
              <a:rPr lang="en-GB" sz="1000" dirty="0">
                <a:hlinkClick r:id="rId3"/>
              </a:rPr>
              <a:t>https://stats.oecd.org/glossary/detail.asp?ID=1121</a:t>
            </a:r>
            <a:r>
              <a:rPr lang="en-GB" sz="1000" dirty="0"/>
              <a:t> (Accessed: 6 January 2020).</a:t>
            </a:r>
          </a:p>
          <a:p>
            <a:r>
              <a:rPr lang="en-GB" sz="1000" dirty="0" err="1"/>
              <a:t>Papadopoulou</a:t>
            </a:r>
            <a:r>
              <a:rPr lang="en-GB" sz="1000" dirty="0"/>
              <a:t>, P. (2018) </a:t>
            </a:r>
            <a:r>
              <a:rPr lang="en-GB" sz="1000" i="1" dirty="0"/>
              <a:t>The Effects of Globalisation on Education </a:t>
            </a:r>
            <a:r>
              <a:rPr lang="en-GB" sz="1000" dirty="0"/>
              <a:t>Available at: </a:t>
            </a:r>
            <a:r>
              <a:rPr lang="en-GB" sz="1000" u="sng" dirty="0">
                <a:hlinkClick r:id="rId4"/>
              </a:rPr>
              <a:t>https://www.ool.co.uk/blog/the-effects-of-globalisation-on-education/</a:t>
            </a:r>
            <a:r>
              <a:rPr lang="en-GB" sz="1000" dirty="0"/>
              <a:t> (Accessed: 18 March 2020</a:t>
            </a:r>
            <a:r>
              <a:rPr lang="en-GB" sz="1000" dirty="0" smtClean="0"/>
              <a:t>).</a:t>
            </a:r>
          </a:p>
          <a:p>
            <a:r>
              <a:rPr lang="en-GB" sz="1000" dirty="0" smtClean="0">
                <a:solidFill>
                  <a:srgbClr val="000000"/>
                </a:solidFill>
                <a:latin typeface="+mj-lt"/>
              </a:rPr>
              <a:t>Schwab, K. </a:t>
            </a:r>
            <a:r>
              <a:rPr lang="en-GB" sz="1000" dirty="0">
                <a:solidFill>
                  <a:srgbClr val="000000"/>
                </a:solidFill>
                <a:latin typeface="+mj-lt"/>
              </a:rPr>
              <a:t>(2016) </a:t>
            </a:r>
            <a:r>
              <a:rPr lang="en-GB" sz="1000" i="1" dirty="0">
                <a:solidFill>
                  <a:srgbClr val="000000"/>
                </a:solidFill>
                <a:latin typeface="+mj-lt"/>
              </a:rPr>
              <a:t>The Fourth Industrial Revolution: </a:t>
            </a:r>
            <a:r>
              <a:rPr lang="en-GB" sz="1000" i="1" dirty="0" smtClean="0">
                <a:solidFill>
                  <a:srgbClr val="000000"/>
                </a:solidFill>
                <a:latin typeface="+mj-lt"/>
              </a:rPr>
              <a:t>What </a:t>
            </a:r>
            <a:r>
              <a:rPr lang="en-GB" sz="1000" i="1" dirty="0">
                <a:solidFill>
                  <a:srgbClr val="000000"/>
                </a:solidFill>
                <a:latin typeface="+mj-lt"/>
              </a:rPr>
              <a:t>it </a:t>
            </a:r>
            <a:r>
              <a:rPr lang="en-GB" sz="1000" i="1" dirty="0" smtClean="0">
                <a:solidFill>
                  <a:srgbClr val="000000"/>
                </a:solidFill>
                <a:latin typeface="+mj-lt"/>
              </a:rPr>
              <a:t>Means</a:t>
            </a:r>
            <a:r>
              <a:rPr lang="en-GB" sz="1000" i="1" dirty="0">
                <a:solidFill>
                  <a:srgbClr val="000000"/>
                </a:solidFill>
                <a:latin typeface="+mj-lt"/>
              </a:rPr>
              <a:t>, how to </a:t>
            </a:r>
            <a:r>
              <a:rPr lang="en-GB" sz="1000" i="1" dirty="0" smtClean="0">
                <a:solidFill>
                  <a:srgbClr val="000000"/>
                </a:solidFill>
                <a:latin typeface="+mj-lt"/>
              </a:rPr>
              <a:t>Respond </a:t>
            </a:r>
            <a:r>
              <a:rPr lang="en-GB" sz="1000" dirty="0" smtClean="0">
                <a:solidFill>
                  <a:srgbClr val="000000"/>
                </a:solidFill>
                <a:latin typeface="+mj-lt"/>
              </a:rPr>
              <a:t>Available at: </a:t>
            </a:r>
            <a:r>
              <a:rPr lang="en-GB" sz="1000" dirty="0">
                <a:hlinkClick r:id="rId5"/>
              </a:rPr>
              <a:t>https://www.weforum.org/agenda/2016/01/the-fourth-industrial-revolution-what-it-means-and-how-to-respond</a:t>
            </a:r>
            <a:r>
              <a:rPr lang="en-GB" sz="1000" dirty="0" smtClean="0">
                <a:hlinkClick r:id="rId5"/>
              </a:rPr>
              <a:t>/</a:t>
            </a:r>
            <a:r>
              <a:rPr lang="en-GB" sz="1000" dirty="0" smtClean="0"/>
              <a:t> (Accessed: 18 March 2020</a:t>
            </a:r>
            <a:r>
              <a:rPr lang="en-GB" sz="1000" dirty="0" smtClean="0"/>
              <a:t>).</a:t>
            </a:r>
          </a:p>
          <a:p>
            <a:r>
              <a:rPr lang="en-GB" sz="1000" dirty="0" err="1" smtClean="0">
                <a:solidFill>
                  <a:srgbClr val="000000"/>
                </a:solidFill>
                <a:latin typeface="+mj-lt"/>
              </a:rPr>
              <a:t>Shukry</a:t>
            </a:r>
            <a:r>
              <a:rPr lang="en-GB" sz="1000" dirty="0" smtClean="0">
                <a:solidFill>
                  <a:srgbClr val="000000"/>
                </a:solidFill>
                <a:latin typeface="+mj-lt"/>
              </a:rPr>
              <a:t>, M. </a:t>
            </a:r>
            <a:r>
              <a:rPr lang="en-GB" sz="1000" dirty="0">
                <a:solidFill>
                  <a:srgbClr val="000000"/>
                </a:solidFill>
                <a:latin typeface="+mj-lt"/>
              </a:rPr>
              <a:t>(2017) </a:t>
            </a:r>
            <a:r>
              <a:rPr lang="en-GB" sz="1000" dirty="0" smtClean="0">
                <a:solidFill>
                  <a:srgbClr val="000000"/>
                </a:solidFill>
                <a:latin typeface="+mj-lt"/>
              </a:rPr>
              <a:t>‘Commodification </a:t>
            </a:r>
            <a:r>
              <a:rPr lang="en-GB" sz="1000" dirty="0">
                <a:solidFill>
                  <a:srgbClr val="000000"/>
                </a:solidFill>
                <a:latin typeface="+mj-lt"/>
              </a:rPr>
              <a:t>of Education </a:t>
            </a:r>
            <a:r>
              <a:rPr lang="en-GB" sz="1000" dirty="0" smtClean="0">
                <a:solidFill>
                  <a:srgbClr val="000000"/>
                </a:solidFill>
                <a:latin typeface="+mj-lt"/>
              </a:rPr>
              <a:t>in the United Kingdom’ </a:t>
            </a:r>
            <a:r>
              <a:rPr lang="en-GB" sz="1000" i="1" dirty="0" smtClean="0">
                <a:solidFill>
                  <a:srgbClr val="000000"/>
                </a:solidFill>
                <a:latin typeface="+mj-lt"/>
              </a:rPr>
              <a:t>Journal of Law and Society Management </a:t>
            </a:r>
            <a:r>
              <a:rPr lang="en-GB" sz="1000" dirty="0" smtClean="0">
                <a:solidFill>
                  <a:srgbClr val="000000"/>
                </a:solidFill>
                <a:latin typeface="+mj-lt"/>
              </a:rPr>
              <a:t> 4(1), pp. 38-47.</a:t>
            </a:r>
            <a:endParaRPr lang="en-GB" sz="1000" dirty="0" smtClean="0">
              <a:solidFill>
                <a:srgbClr val="000000"/>
              </a:solidFill>
              <a:latin typeface="+mj-lt"/>
            </a:endParaRPr>
          </a:p>
          <a:p>
            <a:r>
              <a:rPr lang="en-GB" sz="1000" dirty="0" smtClean="0">
                <a:solidFill>
                  <a:srgbClr val="000000"/>
                </a:solidFill>
                <a:latin typeface="+mj-lt"/>
              </a:rPr>
              <a:t>Wolf</a:t>
            </a:r>
            <a:r>
              <a:rPr lang="en-GB" sz="1000" dirty="0">
                <a:solidFill>
                  <a:srgbClr val="000000"/>
                </a:solidFill>
                <a:latin typeface="+mj-lt"/>
              </a:rPr>
              <a:t>, A. (2002) </a:t>
            </a:r>
            <a:r>
              <a:rPr lang="en-GB" sz="1000" i="1" dirty="0">
                <a:solidFill>
                  <a:srgbClr val="000000"/>
                </a:solidFill>
                <a:latin typeface="+mj-lt"/>
              </a:rPr>
              <a:t>Does Education Matter? Myths about education and economic growth</a:t>
            </a:r>
            <a:r>
              <a:rPr lang="en-GB" sz="1000" dirty="0">
                <a:solidFill>
                  <a:srgbClr val="000000"/>
                </a:solidFill>
                <a:latin typeface="+mj-lt"/>
              </a:rPr>
              <a:t>, London: Penguin</a:t>
            </a:r>
            <a:r>
              <a:rPr lang="en-GB" sz="1000" dirty="0" smtClean="0">
                <a:solidFill>
                  <a:srgbClr val="000000"/>
                </a:solidFill>
                <a:latin typeface="+mj-lt"/>
              </a:rPr>
              <a:t>.</a:t>
            </a:r>
          </a:p>
          <a:p>
            <a:r>
              <a:rPr lang="en-GB" sz="1000" dirty="0">
                <a:solidFill>
                  <a:srgbClr val="000000"/>
                </a:solidFill>
                <a:latin typeface="+mj-lt"/>
              </a:rPr>
              <a:t>World Bank (2019) </a:t>
            </a:r>
            <a:r>
              <a:rPr lang="en-GB" sz="1000" i="1" dirty="0">
                <a:solidFill>
                  <a:srgbClr val="000000"/>
                </a:solidFill>
                <a:latin typeface="+mj-lt"/>
              </a:rPr>
              <a:t>Europe and Central Asia Economic Update, Fall 2019 : Migration and Brain </a:t>
            </a:r>
            <a:r>
              <a:rPr lang="en-GB" sz="1000" i="1" dirty="0" smtClean="0">
                <a:solidFill>
                  <a:srgbClr val="000000"/>
                </a:solidFill>
                <a:latin typeface="+mj-lt"/>
              </a:rPr>
              <a:t>Drain </a:t>
            </a:r>
            <a:r>
              <a:rPr lang="en-GB" sz="1000" dirty="0" smtClean="0">
                <a:solidFill>
                  <a:srgbClr val="000000"/>
                </a:solidFill>
                <a:latin typeface="+mj-lt"/>
              </a:rPr>
              <a:t>Available at: </a:t>
            </a:r>
            <a:r>
              <a:rPr lang="en-GB" sz="1000" dirty="0">
                <a:hlinkClick r:id="rId6"/>
              </a:rPr>
              <a:t>https://</a:t>
            </a:r>
            <a:r>
              <a:rPr lang="en-GB" sz="1000" dirty="0" smtClean="0">
                <a:hlinkClick r:id="rId6"/>
              </a:rPr>
              <a:t>openknowledge.worldbank.org/handle/10986/32481</a:t>
            </a:r>
            <a:r>
              <a:rPr lang="en-GB" sz="1000" dirty="0" smtClean="0"/>
              <a:t> (Accessed: 18 March 2020).</a:t>
            </a:r>
            <a:endParaRPr lang="en-GB" sz="1000" i="1" dirty="0">
              <a:latin typeface="+mj-lt"/>
            </a:endParaRPr>
          </a:p>
          <a:p>
            <a:r>
              <a:rPr lang="en-GB" sz="1000" dirty="0" smtClean="0">
                <a:latin typeface="+mj-lt"/>
              </a:rPr>
              <a:t>World Economic Forum (2020a) </a:t>
            </a:r>
            <a:r>
              <a:rPr lang="en-GB" sz="1000" i="1" dirty="0">
                <a:latin typeface="+mj-lt"/>
              </a:rPr>
              <a:t>The Future of Jobs and </a:t>
            </a:r>
            <a:r>
              <a:rPr lang="en-GB" sz="1000" i="1" dirty="0" smtClean="0">
                <a:latin typeface="+mj-lt"/>
              </a:rPr>
              <a:t>Skills </a:t>
            </a:r>
            <a:r>
              <a:rPr lang="en-GB" sz="1000" dirty="0" smtClean="0">
                <a:latin typeface="+mj-lt"/>
              </a:rPr>
              <a:t>Available at: </a:t>
            </a:r>
            <a:r>
              <a:rPr lang="en-GB" sz="1000" dirty="0">
                <a:latin typeface="+mj-lt"/>
                <a:hlinkClick r:id="rId7"/>
              </a:rPr>
              <a:t>https://reports.weforum.org/future-of-jobs-2016/chapter-1-the-future-of-jobs-and-skills</a:t>
            </a:r>
            <a:r>
              <a:rPr lang="en-GB" sz="1000" dirty="0" smtClean="0">
                <a:latin typeface="+mj-lt"/>
                <a:hlinkClick r:id="rId7"/>
              </a:rPr>
              <a:t>/</a:t>
            </a:r>
            <a:r>
              <a:rPr lang="en-GB" sz="1000" dirty="0" smtClean="0">
                <a:latin typeface="+mj-lt"/>
              </a:rPr>
              <a:t> (Accessed: 18 March 2020).</a:t>
            </a:r>
          </a:p>
          <a:p>
            <a:r>
              <a:rPr lang="en-GB" sz="1000" dirty="0" smtClean="0">
                <a:latin typeface="+mj-lt"/>
              </a:rPr>
              <a:t>World Economic Forum (2020b) </a:t>
            </a:r>
            <a:r>
              <a:rPr lang="en-GB" sz="1000" i="1" dirty="0"/>
              <a:t>Schools of the </a:t>
            </a:r>
            <a:r>
              <a:rPr lang="en-GB" sz="1000" i="1" dirty="0" smtClean="0"/>
              <a:t>Future: </a:t>
            </a:r>
            <a:r>
              <a:rPr lang="en-GB" sz="1000" i="1" dirty="0"/>
              <a:t>Defining New Models of Education for the Fourth Industrial Revolution </a:t>
            </a:r>
            <a:r>
              <a:rPr lang="en-GB" sz="1000" dirty="0" smtClean="0"/>
              <a:t>Available at: </a:t>
            </a:r>
            <a:r>
              <a:rPr lang="en-GB" sz="1000" dirty="0">
                <a:hlinkClick r:id="rId8"/>
              </a:rPr>
              <a:t>http://</a:t>
            </a:r>
            <a:r>
              <a:rPr lang="en-GB" sz="1000" dirty="0" smtClean="0">
                <a:hlinkClick r:id="rId8"/>
              </a:rPr>
              <a:t>www3.weforum.org/docs/WEF_Schools_of_the_Future_Report_2019.pdf</a:t>
            </a:r>
            <a:r>
              <a:rPr lang="en-GB" sz="1000" dirty="0" smtClean="0"/>
              <a:t> (Accessed: 20 March 2020). </a:t>
            </a:r>
            <a:endParaRPr lang="en-GB" sz="1000" i="1" dirty="0" smtClean="0">
              <a:latin typeface="+mj-lt"/>
            </a:endParaRPr>
          </a:p>
          <a:p>
            <a:r>
              <a:rPr lang="en-GB" sz="1000" dirty="0" smtClean="0">
                <a:latin typeface="+mj-lt"/>
              </a:rPr>
              <a:t>World Health Organization (2020</a:t>
            </a:r>
            <a:r>
              <a:rPr lang="en-GB" sz="1000" dirty="0">
                <a:latin typeface="+mj-lt"/>
              </a:rPr>
              <a:t>) </a:t>
            </a:r>
            <a:r>
              <a:rPr lang="en-GB" sz="1000" i="1" dirty="0">
                <a:latin typeface="+mj-lt"/>
              </a:rPr>
              <a:t>Health </a:t>
            </a:r>
            <a:r>
              <a:rPr lang="en-GB" sz="1000" i="1" dirty="0" smtClean="0">
                <a:latin typeface="+mj-lt"/>
              </a:rPr>
              <a:t>topics: Globalization </a:t>
            </a:r>
            <a:r>
              <a:rPr lang="en-GB" sz="1000" dirty="0" smtClean="0">
                <a:latin typeface="+mj-lt"/>
              </a:rPr>
              <a:t>Available at: </a:t>
            </a:r>
            <a:r>
              <a:rPr lang="en-GB" sz="1000" dirty="0">
                <a:latin typeface="+mj-lt"/>
                <a:hlinkClick r:id="rId9"/>
              </a:rPr>
              <a:t>https://www.who.int/topics/globalization/en</a:t>
            </a:r>
            <a:r>
              <a:rPr lang="en-GB" sz="1000" dirty="0" smtClean="0">
                <a:latin typeface="+mj-lt"/>
                <a:hlinkClick r:id="rId9"/>
              </a:rPr>
              <a:t>/</a:t>
            </a:r>
            <a:r>
              <a:rPr lang="en-GB" sz="1000" dirty="0" smtClean="0">
                <a:latin typeface="+mj-lt"/>
              </a:rPr>
              <a:t> (Accessed: 18 February 2020).</a:t>
            </a:r>
          </a:p>
        </p:txBody>
      </p:sp>
    </p:spTree>
    <p:extLst>
      <p:ext uri="{BB962C8B-B14F-4D97-AF65-F5344CB8AC3E}">
        <p14:creationId xmlns:p14="http://schemas.microsoft.com/office/powerpoint/2010/main" val="443686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6248</TotalTime>
  <Words>2733</Words>
  <Application>Microsoft Office PowerPoint</Application>
  <PresentationFormat>Widescreen</PresentationFormat>
  <Paragraphs>177</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Garamond</vt:lpstr>
      <vt:lpstr>Times New Roman</vt:lpstr>
      <vt:lpstr>Organic</vt:lpstr>
      <vt:lpstr>Globalization and Education</vt:lpstr>
      <vt:lpstr>What is Globalisation?</vt:lpstr>
      <vt:lpstr>Globalization has Radically Transformed the World…</vt:lpstr>
      <vt:lpstr>History of Education and Globalization</vt:lpstr>
      <vt:lpstr>Globalization and Education</vt:lpstr>
      <vt:lpstr>PowerPoint Presentation</vt:lpstr>
      <vt:lpstr>Trends, Issues and Challenges</vt:lpstr>
      <vt:lpstr>Trends Issues and Challenges</vt:lpstr>
      <vt:lpstr>Positives of Globalization in Education</vt:lpstr>
      <vt:lpstr>Positives of Globalization in Education</vt:lpstr>
      <vt:lpstr>Negatives of Globalization in Education</vt:lpstr>
      <vt:lpstr>Negatives of Globalization in Education</vt:lpstr>
      <vt:lpstr>How Could Teaching Adapt in the Age of Globalization?</vt:lpstr>
      <vt:lpstr>Some of the Characteristics of Culturally Responsive Teaching are: </vt:lpstr>
      <vt:lpstr>Globalization in UK Education</vt:lpstr>
      <vt:lpstr>Globalization of UK Curriculum</vt:lpstr>
      <vt:lpstr>Globalization effects on HE</vt:lpstr>
      <vt:lpstr>On a Global Scale, Education should…</vt:lpstr>
      <vt:lpstr>A Global Citizen is someone who…</vt:lpstr>
      <vt:lpstr>Organisation for Economic Co-operation and Development (OECD)</vt:lpstr>
      <vt:lpstr>Organisation for Economic Co-operation and Development (OECD)</vt:lpstr>
      <vt:lpstr>PowerPoint Presentation</vt:lpstr>
      <vt:lpstr>OECD- Education 2030</vt:lpstr>
      <vt:lpstr>OECD- Equity in Education</vt:lpstr>
      <vt:lpstr>OECD- Equity in Education</vt:lpstr>
      <vt:lpstr>OECD Education at a Glance 2019</vt:lpstr>
      <vt:lpstr>PowerPoint Presentation</vt:lpstr>
      <vt:lpstr>PowerPoint Presentation</vt:lpstr>
      <vt:lpstr>Future of Global Education</vt:lpstr>
      <vt:lpstr>PowerPoint Presentation</vt:lpstr>
      <vt:lpstr>The Fourth Industrial Revolution</vt:lpstr>
      <vt:lpstr>The Fourth Industrial Revolution (IR) and Education</vt:lpstr>
      <vt:lpstr>The Fourth Industrial Revolution (IR) and Education</vt:lpstr>
      <vt:lpstr>The Fourth Industrial Revolution (IR) and Education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Globalization and Education</dc:title>
  <dc:creator>Joanne Davies (Yr Athrofa)</dc:creator>
  <cp:lastModifiedBy>Joanne Davies (Yr Athrofa)</cp:lastModifiedBy>
  <cp:revision>75</cp:revision>
  <dcterms:created xsi:type="dcterms:W3CDTF">2020-03-18T16:15:04Z</dcterms:created>
  <dcterms:modified xsi:type="dcterms:W3CDTF">2020-03-23T00:38:48Z</dcterms:modified>
</cp:coreProperties>
</file>