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5"/>
  </p:notesMasterIdLst>
  <p:handoutMasterIdLst>
    <p:handoutMasterId r:id="rId16"/>
  </p:handoutMasterIdLst>
  <p:sldIdLst>
    <p:sldId id="265" r:id="rId2"/>
    <p:sldId id="277" r:id="rId3"/>
    <p:sldId id="276" r:id="rId4"/>
    <p:sldId id="275" r:id="rId5"/>
    <p:sldId id="274" r:id="rId6"/>
    <p:sldId id="273" r:id="rId7"/>
    <p:sldId id="257" r:id="rId8"/>
    <p:sldId id="263" r:id="rId9"/>
    <p:sldId id="270" r:id="rId10"/>
    <p:sldId id="269" r:id="rId11"/>
    <p:sldId id="268" r:id="rId12"/>
    <p:sldId id="260" r:id="rId13"/>
    <p:sldId id="267"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75B60-CB7E-D375-24AE-22991AD63B38}" v="177" dt="2022-03-22T11:49:53.607"/>
    <p1510:client id="{2CC56655-8E83-4E85-8AAB-94AE4E99BD74}" v="95" dt="2022-03-20T23:38:24.566"/>
    <p1510:client id="{E4D1CFB2-49D9-4E49-6229-9EC61D13DFE5}" v="1792" dt="2022-03-21T12:31:57.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22/03/2022</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22/03/2022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5</a:t>
            </a:fld>
            <a:endParaRPr lang="en-GB"/>
          </a:p>
        </p:txBody>
      </p:sp>
    </p:spTree>
    <p:extLst>
      <p:ext uri="{BB962C8B-B14F-4D97-AF65-F5344CB8AC3E}">
        <p14:creationId xmlns:p14="http://schemas.microsoft.com/office/powerpoint/2010/main" val="3953083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726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2</a:t>
            </a:fld>
            <a:endParaRPr lang="en-GB"/>
          </a:p>
        </p:txBody>
      </p:sp>
    </p:spTree>
    <p:extLst>
      <p:ext uri="{BB962C8B-B14F-4D97-AF65-F5344CB8AC3E}">
        <p14:creationId xmlns:p14="http://schemas.microsoft.com/office/powerpoint/2010/main" val="1233495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3</a:t>
            </a:fld>
            <a:endParaRPr lang="en-GB"/>
          </a:p>
        </p:txBody>
      </p:sp>
    </p:spTree>
    <p:extLst>
      <p:ext uri="{BB962C8B-B14F-4D97-AF65-F5344CB8AC3E}">
        <p14:creationId xmlns:p14="http://schemas.microsoft.com/office/powerpoint/2010/main" val="849284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170028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4754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1619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8656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813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3734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268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9523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34013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064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1784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88156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0204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59943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4145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2890464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9358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3/22/2022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54750107"/>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link-springer-com.ezproxy.uwtsd.ac.uk/journal/10257" TargetMode="External"/><Relationship Id="rId3" Type="http://schemas.openxmlformats.org/officeDocument/2006/relationships/hyperlink" Target="https://www.healthknowledge.org.uk/public-health-textbook/organisation-management/5a-understanding-itd/effective-communication" TargetMode="External"/><Relationship Id="rId7" Type="http://schemas.openxmlformats.org/officeDocument/2006/relationships/hyperlink" Target="https://www.proquest.com/indexingvolumeissuelinkhandler/29798/International+Journal+of+Contemporary+Hospitality+Management/02009Y07Y30$232009$3b++Vol.+21+$285$29/21/5?accountid=130472" TargetMode="External"/><Relationship Id="rId2" Type="http://schemas.openxmlformats.org/officeDocument/2006/relationships/hyperlink" Target="https://www.g2.com/articles/communication-theory" TargetMode="External"/><Relationship Id="rId1" Type="http://schemas.openxmlformats.org/officeDocument/2006/relationships/slideLayout" Target="../slideLayouts/slideLayout2.xml"/><Relationship Id="rId6" Type="http://schemas.openxmlformats.org/officeDocument/2006/relationships/hyperlink" Target="https://www.proquest.com/pubidlinkhandler/sng/pubtitle/International+Journal+of+Contemporary+Hospitality+Management/$N/29798/DocView/228388965/fulltext/BEB04758F39C4588PQ/1?accountid=130472" TargetMode="External"/><Relationship Id="rId11" Type="http://schemas.openxmlformats.org/officeDocument/2006/relationships/hyperlink" Target="http://www.aib.edu.au" TargetMode="External"/><Relationship Id="rId5" Type="http://schemas.openxmlformats.org/officeDocument/2006/relationships/hyperlink" Target="https://www.proquest.com/indexinglinkhandler/sng/au/Sen+Siu,+Ricardo+Chi/$N?accountid=130472" TargetMode="External"/><Relationship Id="rId10" Type="http://schemas.openxmlformats.org/officeDocument/2006/relationships/hyperlink" Target="http://www.itslimited.com" TargetMode="External"/><Relationship Id="rId4" Type="http://schemas.openxmlformats.org/officeDocument/2006/relationships/hyperlink" Target="https://www.proquest.com/indexinglinkhandler/sng/au/Gu,+Zheng/$N?accountid=130472" TargetMode="External"/><Relationship Id="rId9" Type="http://schemas.openxmlformats.org/officeDocument/2006/relationships/hyperlink" Target="https://link-springer-com.ezproxy.uwtsd.ac.uk/article/10.1007/s10257-020-00467-3#citea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0467" y="117386"/>
            <a:ext cx="7197726" cy="2072752"/>
          </a:xfrm>
        </p:spPr>
        <p:txBody>
          <a:bodyPr rtlCol="0">
            <a:normAutofit/>
          </a:bodyPr>
          <a:lstStyle/>
          <a:p>
            <a:r>
              <a:rPr lang="en-GB" sz="4000" dirty="0">
                <a:cs typeface="Calibri Light"/>
              </a:rPr>
              <a:t>Presentation-strategies for effective communication in business setting              </a:t>
            </a:r>
            <a:endParaRPr lang="en-GB" sz="4000" dirty="0" err="1"/>
          </a:p>
        </p:txBody>
      </p:sp>
      <p:sp>
        <p:nvSpPr>
          <p:cNvPr id="3" name="Subtitle 2"/>
          <p:cNvSpPr>
            <a:spLocks noGrp="1"/>
          </p:cNvSpPr>
          <p:nvPr>
            <p:ph type="subTitle" idx="1"/>
          </p:nvPr>
        </p:nvSpPr>
        <p:spPr>
          <a:xfrm>
            <a:off x="2038027" y="2513021"/>
            <a:ext cx="9122098" cy="3278178"/>
          </a:xfrm>
        </p:spPr>
        <p:txBody>
          <a:bodyPr rtlCol="0"/>
          <a:lstStyle/>
          <a:p>
            <a:r>
              <a:rPr lang="en-GB" dirty="0">
                <a:cs typeface="Calibri"/>
              </a:rPr>
              <a:t>Module : </a:t>
            </a:r>
            <a:r>
              <a:rPr lang="en-GB" dirty="0" err="1">
                <a:cs typeface="Calibri"/>
              </a:rPr>
              <a:t>bmsw</a:t>
            </a:r>
            <a:r>
              <a:rPr lang="en-GB" dirty="0">
                <a:cs typeface="Calibri"/>
              </a:rPr>
              <a:t> 4002 Effective team working and communication           </a:t>
            </a:r>
            <a:endParaRPr lang="en-US"/>
          </a:p>
          <a:p>
            <a:r>
              <a:rPr lang="en-GB" dirty="0">
                <a:cs typeface="Calibri"/>
              </a:rPr>
              <a:t>Lecture :  </a:t>
            </a:r>
            <a:r>
              <a:rPr lang="en-GB" dirty="0" err="1">
                <a:cs typeface="Calibri"/>
              </a:rPr>
              <a:t>akash</a:t>
            </a:r>
            <a:r>
              <a:rPr lang="en-GB" dirty="0">
                <a:cs typeface="Calibri"/>
              </a:rPr>
              <a:t> </a:t>
            </a:r>
            <a:r>
              <a:rPr lang="en-GB" dirty="0" err="1">
                <a:cs typeface="Calibri"/>
              </a:rPr>
              <a:t>puranik</a:t>
            </a:r>
            <a:r>
              <a:rPr lang="en-GB" dirty="0">
                <a:cs typeface="Calibri"/>
              </a:rPr>
              <a:t>               </a:t>
            </a:r>
            <a:endParaRPr lang="en-GB" dirty="0"/>
          </a:p>
          <a:p>
            <a:endParaRPr lang="en-GB" dirty="0">
              <a:cs typeface="Calibri"/>
            </a:endParaRPr>
          </a:p>
          <a:p>
            <a:r>
              <a:rPr lang="en-GB" dirty="0">
                <a:cs typeface="Calibri"/>
              </a:rPr>
              <a:t>Student name : </a:t>
            </a:r>
            <a:r>
              <a:rPr lang="en-GB" dirty="0" err="1">
                <a:cs typeface="Calibri"/>
              </a:rPr>
              <a:t>andreea</a:t>
            </a:r>
            <a:r>
              <a:rPr lang="en-GB" dirty="0">
                <a:cs typeface="Calibri"/>
              </a:rPr>
              <a:t> </a:t>
            </a:r>
            <a:r>
              <a:rPr lang="en-GB" dirty="0" err="1">
                <a:cs typeface="Calibri"/>
              </a:rPr>
              <a:t>rotariu</a:t>
            </a:r>
            <a:r>
              <a:rPr lang="en-GB" dirty="0">
                <a:cs typeface="Calibri"/>
              </a:rPr>
              <a:t> (2107119)</a:t>
            </a:r>
          </a:p>
          <a:p>
            <a:r>
              <a:rPr lang="en-GB" dirty="0">
                <a:cs typeface="Calibri"/>
              </a:rPr>
              <a:t>Student name : Maria </a:t>
            </a:r>
            <a:r>
              <a:rPr lang="en-GB" dirty="0" err="1">
                <a:cs typeface="Calibri"/>
              </a:rPr>
              <a:t>arman</a:t>
            </a:r>
            <a:r>
              <a:rPr lang="en-GB" dirty="0">
                <a:cs typeface="Calibri"/>
              </a:rPr>
              <a:t> (2111826)</a:t>
            </a:r>
          </a:p>
          <a:p>
            <a:r>
              <a:rPr lang="en-GB" dirty="0">
                <a:cs typeface="Calibri"/>
              </a:rPr>
              <a:t>Student name : </a:t>
            </a:r>
            <a:r>
              <a:rPr lang="en-GB" dirty="0" err="1">
                <a:cs typeface="Calibri"/>
              </a:rPr>
              <a:t>andreea</a:t>
            </a:r>
            <a:r>
              <a:rPr lang="en-GB" dirty="0">
                <a:cs typeface="Calibri"/>
              </a:rPr>
              <a:t> </a:t>
            </a:r>
            <a:r>
              <a:rPr lang="en-GB" dirty="0" err="1">
                <a:cs typeface="Calibri"/>
              </a:rPr>
              <a:t>tamba</a:t>
            </a:r>
            <a:r>
              <a:rPr lang="en-GB" dirty="0">
                <a:cs typeface="Calibri"/>
              </a:rPr>
              <a:t> (2112920)</a:t>
            </a:r>
          </a:p>
          <a:p>
            <a:r>
              <a:rPr lang="en-GB" dirty="0">
                <a:cs typeface="Calibri"/>
              </a:rPr>
              <a:t>Student name : </a:t>
            </a:r>
            <a:r>
              <a:rPr lang="en-GB" dirty="0" err="1">
                <a:cs typeface="Calibri"/>
              </a:rPr>
              <a:t>rasheda</a:t>
            </a:r>
            <a:r>
              <a:rPr lang="en-GB" dirty="0">
                <a:cs typeface="Calibri"/>
              </a:rPr>
              <a:t> </a:t>
            </a:r>
            <a:r>
              <a:rPr lang="en-GB" dirty="0" err="1">
                <a:cs typeface="Calibri"/>
              </a:rPr>
              <a:t>khanam</a:t>
            </a:r>
            <a:r>
              <a:rPr lang="en-GB" dirty="0">
                <a:cs typeface="Calibri"/>
              </a:rPr>
              <a:t> (2109776)</a:t>
            </a:r>
            <a:endParaRPr lang="en-GB"/>
          </a:p>
          <a:p>
            <a:r>
              <a:rPr lang="en-GB" dirty="0">
                <a:cs typeface="Calibri"/>
              </a:rPr>
              <a:t>Student name : </a:t>
            </a:r>
            <a:r>
              <a:rPr lang="en-GB" dirty="0" err="1">
                <a:cs typeface="Calibri"/>
              </a:rPr>
              <a:t>cristina</a:t>
            </a:r>
            <a:r>
              <a:rPr lang="en-GB" dirty="0">
                <a:cs typeface="Calibri"/>
              </a:rPr>
              <a:t> </a:t>
            </a:r>
            <a:r>
              <a:rPr lang="en-GB" dirty="0" err="1">
                <a:cs typeface="Calibri"/>
              </a:rPr>
              <a:t>anton</a:t>
            </a:r>
            <a:r>
              <a:rPr lang="en-GB" dirty="0">
                <a:cs typeface="Calibri"/>
              </a:rPr>
              <a:t> (2110293)</a:t>
            </a:r>
          </a:p>
        </p:txBody>
      </p:sp>
    </p:spTree>
    <p:extLst>
      <p:ext uri="{BB962C8B-B14F-4D97-AF65-F5344CB8AC3E}">
        <p14:creationId xmlns:p14="http://schemas.microsoft.com/office/powerpoint/2010/main" val="1856866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D835-8CCD-4707-9098-796A9C50BACF}"/>
              </a:ext>
            </a:extLst>
          </p:cNvPr>
          <p:cNvSpPr>
            <a:spLocks noGrp="1"/>
          </p:cNvSpPr>
          <p:nvPr>
            <p:ph type="title"/>
          </p:nvPr>
        </p:nvSpPr>
        <p:spPr>
          <a:xfrm>
            <a:off x="685801" y="54244"/>
            <a:ext cx="10131425" cy="1456267"/>
          </a:xfrm>
        </p:spPr>
        <p:txBody>
          <a:bodyPr/>
          <a:lstStyle/>
          <a:p>
            <a:r>
              <a:rPr lang="en-GB" dirty="0">
                <a:cs typeface="Calibri Light"/>
              </a:rPr>
              <a:t>                                  Introduction</a:t>
            </a:r>
          </a:p>
        </p:txBody>
      </p:sp>
      <p:sp>
        <p:nvSpPr>
          <p:cNvPr id="3" name="Content Placeholder 2">
            <a:extLst>
              <a:ext uri="{FF2B5EF4-FFF2-40B4-BE49-F238E27FC236}">
                <a16:creationId xmlns:a16="http://schemas.microsoft.com/office/drawing/2014/main" id="{9032DE63-0CAC-42FF-86DF-C72EF1F233D5}"/>
              </a:ext>
            </a:extLst>
          </p:cNvPr>
          <p:cNvSpPr>
            <a:spLocks noGrp="1"/>
          </p:cNvSpPr>
          <p:nvPr>
            <p:ph idx="1"/>
          </p:nvPr>
        </p:nvSpPr>
        <p:spPr>
          <a:xfrm>
            <a:off x="685801" y="1715864"/>
            <a:ext cx="10131425" cy="4307810"/>
          </a:xfrm>
        </p:spPr>
        <p:txBody>
          <a:bodyPr>
            <a:normAutofit/>
          </a:bodyPr>
          <a:lstStyle/>
          <a:p>
            <a:r>
              <a:rPr lang="en-GB" sz="2000" dirty="0">
                <a:cs typeface="Calibri"/>
              </a:rPr>
              <a:t>The casino industry is a service industry that involves significant amount of person-to person interactions between employees, especially dealers, and customers. Therefore, both technical and interpersonal skills are essential components of work performance. These skills will directly affect the quality of a casino hotel's customer service.</a:t>
            </a:r>
          </a:p>
          <a:p>
            <a:pPr>
              <a:buClr>
                <a:srgbClr val="FFFFFF"/>
              </a:buClr>
            </a:pPr>
            <a:r>
              <a:rPr lang="en-GB" sz="2000" b="1" cap="all" dirty="0">
                <a:latin typeface="Calibri Light"/>
                <a:cs typeface="Calibri Light"/>
              </a:rPr>
              <a:t>W</a:t>
            </a:r>
            <a:r>
              <a:rPr lang="en-GB" sz="2000" b="1" dirty="0">
                <a:latin typeface="Calibri Light"/>
                <a:cs typeface="Calibri Light"/>
              </a:rPr>
              <a:t>hat are the benefits of effective communication on the organisation’s business process?</a:t>
            </a:r>
            <a:endParaRPr lang="en-GB" sz="2000" b="1">
              <a:ea typeface="+mn-lt"/>
              <a:cs typeface="+mn-lt"/>
            </a:endParaRPr>
          </a:p>
          <a:p>
            <a:pPr>
              <a:buClr>
                <a:srgbClr val="FFFFFF"/>
              </a:buClr>
            </a:pPr>
            <a:r>
              <a:rPr lang="en-GB" sz="2000" b="1" dirty="0">
                <a:latin typeface="Calibri Light"/>
                <a:cs typeface="Calibri Light"/>
              </a:rPr>
              <a:t>How should the organisation use the theories relating to models of communication ?</a:t>
            </a:r>
            <a:endParaRPr lang="en-GB" sz="2000" b="1" dirty="0">
              <a:latin typeface="Calibri Light"/>
              <a:ea typeface="+mn-lt"/>
              <a:cs typeface="Calibri Light"/>
            </a:endParaRPr>
          </a:p>
          <a:p>
            <a:pPr>
              <a:buClr>
                <a:srgbClr val="FFFFFF"/>
              </a:buClr>
            </a:pPr>
            <a:r>
              <a:rPr lang="en-GB" sz="2000" b="1" dirty="0">
                <a:latin typeface="Calibri Light"/>
                <a:cs typeface="Calibri Light"/>
              </a:rPr>
              <a:t>The types of barriers that can prevent effective communication between the organisation and their external stakeholders.</a:t>
            </a:r>
          </a:p>
          <a:p>
            <a:pPr>
              <a:buClr>
                <a:srgbClr val="FFFFFF"/>
              </a:buClr>
            </a:pPr>
            <a:r>
              <a:rPr lang="en-GB" sz="2000" b="1" dirty="0">
                <a:cs typeface="Calibri"/>
              </a:rPr>
              <a:t>What are the channels of communication used by the organization and channels that can be used to improve communication?</a:t>
            </a:r>
          </a:p>
        </p:txBody>
      </p:sp>
      <p:sp>
        <p:nvSpPr>
          <p:cNvPr id="4" name="TextBox 3">
            <a:extLst>
              <a:ext uri="{FF2B5EF4-FFF2-40B4-BE49-F238E27FC236}">
                <a16:creationId xmlns:a16="http://schemas.microsoft.com/office/drawing/2014/main" id="{9656E4E9-DEA4-4FD5-9517-C86D9B7DB519}"/>
              </a:ext>
            </a:extLst>
          </p:cNvPr>
          <p:cNvSpPr txBox="1"/>
          <p:nvPr/>
        </p:nvSpPr>
        <p:spPr>
          <a:xfrm>
            <a:off x="2399654" y="3523280"/>
            <a:ext cx="6075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8" name="Picture 8">
            <a:extLst>
              <a:ext uri="{FF2B5EF4-FFF2-40B4-BE49-F238E27FC236}">
                <a16:creationId xmlns:a16="http://schemas.microsoft.com/office/drawing/2014/main" id="{8DEA10B2-269C-4CCB-A262-B45E3D3B2A1A}"/>
              </a:ext>
            </a:extLst>
          </p:cNvPr>
          <p:cNvPicPr>
            <a:picLocks noChangeAspect="1"/>
          </p:cNvPicPr>
          <p:nvPr/>
        </p:nvPicPr>
        <p:blipFill>
          <a:blip r:embed="rId2"/>
          <a:stretch>
            <a:fillRect/>
          </a:stretch>
        </p:blipFill>
        <p:spPr>
          <a:xfrm>
            <a:off x="684362" y="245103"/>
            <a:ext cx="2743200" cy="1709530"/>
          </a:xfrm>
          <a:prstGeom prst="rect">
            <a:avLst/>
          </a:prstGeom>
        </p:spPr>
      </p:pic>
      <p:pic>
        <p:nvPicPr>
          <p:cNvPr id="11" name="Picture 11" descr="A picture containing person, gambling house, room, scene&#10;&#10;Description automatically generated">
            <a:extLst>
              <a:ext uri="{FF2B5EF4-FFF2-40B4-BE49-F238E27FC236}">
                <a16:creationId xmlns:a16="http://schemas.microsoft.com/office/drawing/2014/main" id="{D768666A-B3A5-4DBD-9817-A68D2BE81ECB}"/>
              </a:ext>
            </a:extLst>
          </p:cNvPr>
          <p:cNvPicPr>
            <a:picLocks noChangeAspect="1"/>
          </p:cNvPicPr>
          <p:nvPr/>
        </p:nvPicPr>
        <p:blipFill>
          <a:blip r:embed="rId3"/>
          <a:stretch>
            <a:fillRect/>
          </a:stretch>
        </p:blipFill>
        <p:spPr>
          <a:xfrm>
            <a:off x="8606287" y="242976"/>
            <a:ext cx="2743200" cy="1713782"/>
          </a:xfrm>
          <a:prstGeom prst="rect">
            <a:avLst/>
          </a:prstGeom>
        </p:spPr>
      </p:pic>
    </p:spTree>
    <p:extLst>
      <p:ext uri="{BB962C8B-B14F-4D97-AF65-F5344CB8AC3E}">
        <p14:creationId xmlns:p14="http://schemas.microsoft.com/office/powerpoint/2010/main" val="1624209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31475-510E-4102-B176-63B0353FFF94}"/>
              </a:ext>
            </a:extLst>
          </p:cNvPr>
          <p:cNvSpPr>
            <a:spLocks noGrp="1"/>
          </p:cNvSpPr>
          <p:nvPr>
            <p:ph type="title"/>
          </p:nvPr>
        </p:nvSpPr>
        <p:spPr>
          <a:xfrm>
            <a:off x="1137835" y="260888"/>
            <a:ext cx="10131425" cy="1456267"/>
          </a:xfrm>
        </p:spPr>
        <p:txBody>
          <a:bodyPr>
            <a:normAutofit/>
          </a:bodyPr>
          <a:lstStyle/>
          <a:p>
            <a:r>
              <a:rPr lang="en-GB" dirty="0">
                <a:ea typeface="+mj-lt"/>
                <a:cs typeface="+mj-lt"/>
              </a:rPr>
              <a:t>1) W</a:t>
            </a:r>
            <a:r>
              <a:rPr lang="en-GB" cap="none" dirty="0">
                <a:ea typeface="+mj-lt"/>
                <a:cs typeface="+mj-lt"/>
              </a:rPr>
              <a:t>hat are the benefits of effective communication on the organisation’s business process?</a:t>
            </a:r>
            <a:endParaRPr lang="en-US" cap="none" dirty="0"/>
          </a:p>
          <a:p>
            <a:endParaRPr lang="en-GB" dirty="0">
              <a:cs typeface="Calibri Light"/>
            </a:endParaRPr>
          </a:p>
        </p:txBody>
      </p:sp>
      <p:sp>
        <p:nvSpPr>
          <p:cNvPr id="3" name="Content Placeholder 2">
            <a:extLst>
              <a:ext uri="{FF2B5EF4-FFF2-40B4-BE49-F238E27FC236}">
                <a16:creationId xmlns:a16="http://schemas.microsoft.com/office/drawing/2014/main" id="{354AB3E0-2A31-4F81-BF1F-FA568DB7A4B7}"/>
              </a:ext>
            </a:extLst>
          </p:cNvPr>
          <p:cNvSpPr>
            <a:spLocks noGrp="1"/>
          </p:cNvSpPr>
          <p:nvPr>
            <p:ph idx="1"/>
          </p:nvPr>
        </p:nvSpPr>
        <p:spPr>
          <a:xfrm>
            <a:off x="750377" y="1457559"/>
            <a:ext cx="10131425" cy="5276454"/>
          </a:xfrm>
        </p:spPr>
        <p:txBody>
          <a:bodyPr>
            <a:normAutofit/>
          </a:bodyPr>
          <a:lstStyle/>
          <a:p>
            <a:r>
              <a:rPr lang="en-GB" sz="2400" dirty="0">
                <a:ea typeface="+mn-lt"/>
                <a:cs typeface="+mn-lt"/>
              </a:rPr>
              <a:t>Improved working relationships between managers, team leaders, co-workers, builds up strong relationships with clients and suppliers, encourage and help with decision-making, improves all areas of the business- financially, investors, creditors, communication builds up skills, promotes trust- team members loyalty- improve teamwork- improve productivity- resolve issues and problems. </a:t>
            </a:r>
            <a:endParaRPr lang="en-GB" sz="2400">
              <a:cs typeface="Calibri"/>
            </a:endParaRPr>
          </a:p>
          <a:p>
            <a:pPr marL="0" indent="0">
              <a:buClr>
                <a:srgbClr val="FFFFFF"/>
              </a:buClr>
              <a:buNone/>
            </a:pPr>
            <a:br>
              <a:rPr lang="en-US" dirty="0"/>
            </a:br>
            <a:endParaRPr lang="en-US" dirty="0">
              <a:cs typeface="Calibri" panose="020F0502020204030204"/>
            </a:endParaRPr>
          </a:p>
        </p:txBody>
      </p:sp>
    </p:spTree>
    <p:extLst>
      <p:ext uri="{BB962C8B-B14F-4D97-AF65-F5344CB8AC3E}">
        <p14:creationId xmlns:p14="http://schemas.microsoft.com/office/powerpoint/2010/main" val="242583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9A3477-0CEA-45B4-887A-AE39A7628C5C}"/>
              </a:ext>
            </a:extLst>
          </p:cNvPr>
          <p:cNvSpPr txBox="1"/>
          <p:nvPr/>
        </p:nvSpPr>
        <p:spPr>
          <a:xfrm>
            <a:off x="462366" y="2309247"/>
            <a:ext cx="1151265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 </a:t>
            </a:r>
            <a:r>
              <a:rPr lang="en-GB" sz="2800" dirty="0">
                <a:ea typeface="+mn-lt"/>
                <a:cs typeface="+mn-lt"/>
              </a:rPr>
              <a:t>An efficient communication promotes motivation by informing all employees about their tasks to be completed, how they should complete their tasks and how to improve their performances if is not how it should be done. </a:t>
            </a:r>
          </a:p>
          <a:p>
            <a:br>
              <a:rPr lang="en-US" dirty="0"/>
            </a:br>
            <a:endParaRPr lang="en-US" dirty="0"/>
          </a:p>
        </p:txBody>
      </p:sp>
      <p:sp>
        <p:nvSpPr>
          <p:cNvPr id="3" name="TextBox 2">
            <a:extLst>
              <a:ext uri="{FF2B5EF4-FFF2-40B4-BE49-F238E27FC236}">
                <a16:creationId xmlns:a16="http://schemas.microsoft.com/office/drawing/2014/main" id="{D9868104-8E48-4374-A8A8-EE16B727C5DB}"/>
              </a:ext>
            </a:extLst>
          </p:cNvPr>
          <p:cNvSpPr txBox="1"/>
          <p:nvPr/>
        </p:nvSpPr>
        <p:spPr>
          <a:xfrm>
            <a:off x="1314774" y="3239145"/>
            <a:ext cx="96528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4" name="TextBox 3">
            <a:extLst>
              <a:ext uri="{FF2B5EF4-FFF2-40B4-BE49-F238E27FC236}">
                <a16:creationId xmlns:a16="http://schemas.microsoft.com/office/drawing/2014/main" id="{F24A4C43-BCEC-4A1E-8DAB-7EBEAD6F0735}"/>
              </a:ext>
            </a:extLst>
          </p:cNvPr>
          <p:cNvSpPr txBox="1"/>
          <p:nvPr/>
        </p:nvSpPr>
        <p:spPr>
          <a:xfrm>
            <a:off x="4026977" y="746501"/>
            <a:ext cx="37376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cs typeface="Calibri"/>
              </a:rPr>
              <a:t> Definition</a:t>
            </a:r>
          </a:p>
        </p:txBody>
      </p:sp>
    </p:spTree>
    <p:extLst>
      <p:ext uri="{BB962C8B-B14F-4D97-AF65-F5344CB8AC3E}">
        <p14:creationId xmlns:p14="http://schemas.microsoft.com/office/powerpoint/2010/main" val="3877161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41FE8-E291-472C-BEEB-0E720C2D4692}"/>
              </a:ext>
            </a:extLst>
          </p:cNvPr>
          <p:cNvSpPr>
            <a:spLocks noGrp="1"/>
          </p:cNvSpPr>
          <p:nvPr>
            <p:ph type="title"/>
          </p:nvPr>
        </p:nvSpPr>
        <p:spPr/>
        <p:txBody>
          <a:bodyPr>
            <a:normAutofit/>
          </a:bodyPr>
          <a:lstStyle/>
          <a:p>
            <a:r>
              <a:rPr lang="en-GB" cap="none" dirty="0">
                <a:ea typeface="+mj-lt"/>
                <a:cs typeface="+mj-lt"/>
              </a:rPr>
              <a:t>2)How should the organisation use the theories relating to models of communication ?</a:t>
            </a:r>
            <a:endParaRPr lang="en-US" cap="none" dirty="0">
              <a:cs typeface="Calibri Light" panose="020F0302020204030204"/>
            </a:endParaRPr>
          </a:p>
          <a:p>
            <a:endParaRPr lang="en-GB" dirty="0">
              <a:latin typeface="Calibri Light"/>
              <a:cs typeface="Calibri Light"/>
            </a:endParaRPr>
          </a:p>
        </p:txBody>
      </p:sp>
      <p:sp>
        <p:nvSpPr>
          <p:cNvPr id="3" name="Content Placeholder 2">
            <a:extLst>
              <a:ext uri="{FF2B5EF4-FFF2-40B4-BE49-F238E27FC236}">
                <a16:creationId xmlns:a16="http://schemas.microsoft.com/office/drawing/2014/main" id="{65AB802C-35A7-4772-A934-E41523F8CD93}"/>
              </a:ext>
            </a:extLst>
          </p:cNvPr>
          <p:cNvSpPr>
            <a:spLocks noGrp="1"/>
          </p:cNvSpPr>
          <p:nvPr>
            <p:ph idx="1"/>
          </p:nvPr>
        </p:nvSpPr>
        <p:spPr>
          <a:xfrm>
            <a:off x="685801" y="1793355"/>
            <a:ext cx="10131425" cy="3649133"/>
          </a:xfrm>
        </p:spPr>
        <p:txBody>
          <a:bodyPr>
            <a:normAutofit/>
          </a:bodyPr>
          <a:lstStyle/>
          <a:p>
            <a:r>
              <a:rPr lang="en-GB" sz="2400" dirty="0">
                <a:ea typeface="+mn-lt"/>
                <a:cs typeface="+mn-lt"/>
              </a:rPr>
              <a:t>Everyone who needs to be told about something should be told.  It is advisable to relate the communication to all as soon as possible.  Openness is the key to making everyone feel involved (although there will always be some things which are not disseminated as widely as others).  Where appropriate, communicate widely so that individuals are given the opportunity to influence the process and local ownership is gained.  Barriers can also be identified and overcome.</a:t>
            </a:r>
          </a:p>
          <a:p>
            <a:pPr>
              <a:buClr>
                <a:srgbClr val="FFFFFF"/>
              </a:buClr>
            </a:pPr>
            <a:endParaRPr lang="en-GB" sz="2000" dirty="0">
              <a:cs typeface="Calibri"/>
            </a:endParaRPr>
          </a:p>
        </p:txBody>
      </p:sp>
      <p:pic>
        <p:nvPicPr>
          <p:cNvPr id="4" name="Picture 4" descr="Business meeting in modern office">
            <a:extLst>
              <a:ext uri="{FF2B5EF4-FFF2-40B4-BE49-F238E27FC236}">
                <a16:creationId xmlns:a16="http://schemas.microsoft.com/office/drawing/2014/main" id="{FBA057B4-735C-4276-9231-CB5B42975DD8}"/>
              </a:ext>
            </a:extLst>
          </p:cNvPr>
          <p:cNvPicPr>
            <a:picLocks noChangeAspect="1"/>
          </p:cNvPicPr>
          <p:nvPr/>
        </p:nvPicPr>
        <p:blipFill>
          <a:blip r:embed="rId2"/>
          <a:stretch>
            <a:fillRect/>
          </a:stretch>
        </p:blipFill>
        <p:spPr>
          <a:xfrm>
            <a:off x="1082298" y="4812434"/>
            <a:ext cx="2743200" cy="1830961"/>
          </a:xfrm>
          <a:prstGeom prst="rect">
            <a:avLst/>
          </a:prstGeom>
        </p:spPr>
      </p:pic>
      <p:pic>
        <p:nvPicPr>
          <p:cNvPr id="5" name="Picture 5" descr="People in a video call">
            <a:extLst>
              <a:ext uri="{FF2B5EF4-FFF2-40B4-BE49-F238E27FC236}">
                <a16:creationId xmlns:a16="http://schemas.microsoft.com/office/drawing/2014/main" id="{DC7514E2-9354-4A71-9EFD-AE377DA14A61}"/>
              </a:ext>
            </a:extLst>
          </p:cNvPr>
          <p:cNvPicPr>
            <a:picLocks noChangeAspect="1"/>
          </p:cNvPicPr>
          <p:nvPr/>
        </p:nvPicPr>
        <p:blipFill>
          <a:blip r:embed="rId3"/>
          <a:stretch>
            <a:fillRect/>
          </a:stretch>
        </p:blipFill>
        <p:spPr>
          <a:xfrm>
            <a:off x="4724400" y="4813515"/>
            <a:ext cx="2743200" cy="1828800"/>
          </a:xfrm>
          <a:prstGeom prst="rect">
            <a:avLst/>
          </a:prstGeom>
        </p:spPr>
      </p:pic>
      <p:pic>
        <p:nvPicPr>
          <p:cNvPr id="6" name="Picture 6" descr="Smiling man talking on cell phone">
            <a:extLst>
              <a:ext uri="{FF2B5EF4-FFF2-40B4-BE49-F238E27FC236}">
                <a16:creationId xmlns:a16="http://schemas.microsoft.com/office/drawing/2014/main" id="{834904C0-853E-416D-956B-38B50793523D}"/>
              </a:ext>
            </a:extLst>
          </p:cNvPr>
          <p:cNvPicPr>
            <a:picLocks noChangeAspect="1"/>
          </p:cNvPicPr>
          <p:nvPr/>
        </p:nvPicPr>
        <p:blipFill>
          <a:blip r:embed="rId4"/>
          <a:stretch>
            <a:fillRect/>
          </a:stretch>
        </p:blipFill>
        <p:spPr>
          <a:xfrm>
            <a:off x="8082366" y="4812399"/>
            <a:ext cx="2743199" cy="1831032"/>
          </a:xfrm>
          <a:prstGeom prst="rect">
            <a:avLst/>
          </a:prstGeom>
        </p:spPr>
      </p:pic>
    </p:spTree>
    <p:extLst>
      <p:ext uri="{BB962C8B-B14F-4D97-AF65-F5344CB8AC3E}">
        <p14:creationId xmlns:p14="http://schemas.microsoft.com/office/powerpoint/2010/main" val="835339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B68C-6258-4944-859C-52E289925086}"/>
              </a:ext>
            </a:extLst>
          </p:cNvPr>
          <p:cNvSpPr>
            <a:spLocks noGrp="1"/>
          </p:cNvSpPr>
          <p:nvPr>
            <p:ph type="title"/>
          </p:nvPr>
        </p:nvSpPr>
        <p:spPr>
          <a:xfrm>
            <a:off x="802038" y="829159"/>
            <a:ext cx="10131425" cy="4995046"/>
          </a:xfrm>
        </p:spPr>
        <p:txBody>
          <a:bodyPr>
            <a:normAutofit/>
          </a:bodyPr>
          <a:lstStyle/>
          <a:p>
            <a:r>
              <a:rPr lang="en-GB" sz="4000" b="1" cap="none" dirty="0">
                <a:latin typeface="Arial"/>
                <a:cs typeface="Arial"/>
              </a:rPr>
              <a:t>    Communication theory definition</a:t>
            </a:r>
            <a:br>
              <a:rPr lang="en-GB" sz="4000" b="1" cap="none" dirty="0">
                <a:latin typeface="Arial"/>
                <a:cs typeface="Arial"/>
              </a:rPr>
            </a:br>
            <a:endParaRPr lang="en-US" cap="none"/>
          </a:p>
          <a:p>
            <a:r>
              <a:rPr lang="en-GB" sz="3200" cap="none" dirty="0">
                <a:latin typeface="Arial"/>
                <a:cs typeface="Arial"/>
              </a:rPr>
              <a:t>Communication theory studies the scientific process of sending and receiving information. there are many principles, methods, and components that can affect a message, and communication theory explains it all.</a:t>
            </a:r>
            <a:r>
              <a:rPr lang="en-GB" sz="3200" cap="none" dirty="0">
                <a:ea typeface="+mj-lt"/>
                <a:cs typeface="+mj-lt"/>
              </a:rPr>
              <a:t> </a:t>
            </a:r>
            <a:endParaRPr lang="en-GB" sz="3200"/>
          </a:p>
          <a:p>
            <a:endParaRPr lang="en-GB" dirty="0">
              <a:cs typeface="Calibri Light"/>
            </a:endParaRPr>
          </a:p>
        </p:txBody>
      </p:sp>
    </p:spTree>
    <p:extLst>
      <p:ext uri="{BB962C8B-B14F-4D97-AF65-F5344CB8AC3E}">
        <p14:creationId xmlns:p14="http://schemas.microsoft.com/office/powerpoint/2010/main" val="2135987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p:cNvSpPr>
            <a:spLocks noGrp="1"/>
          </p:cNvSpPr>
          <p:nvPr>
            <p:ph type="ctrTitle"/>
          </p:nvPr>
        </p:nvSpPr>
        <p:spPr>
          <a:xfrm>
            <a:off x="-1497199" y="4793"/>
            <a:ext cx="6152809" cy="3595775"/>
          </a:xfrm>
        </p:spPr>
        <p:txBody>
          <a:bodyPr rtlCol="0">
            <a:normAutofit/>
          </a:bodyPr>
          <a:lstStyle/>
          <a:p>
            <a:pPr>
              <a:lnSpc>
                <a:spcPct val="90000"/>
              </a:lnSpc>
            </a:pPr>
            <a:r>
              <a:rPr lang="en-US" sz="4400" b="1" dirty="0">
                <a:solidFill>
                  <a:srgbClr val="FFFFFF"/>
                </a:solidFill>
                <a:ea typeface="+mj-lt"/>
                <a:cs typeface="+mj-lt"/>
              </a:rPr>
              <a:t>Barriers    of  </a:t>
            </a:r>
            <a:br>
              <a:rPr lang="en-US" sz="4400" b="1" dirty="0">
                <a:solidFill>
                  <a:srgbClr val="FFFFFF"/>
                </a:solidFill>
                <a:ea typeface="+mj-lt"/>
                <a:cs typeface="+mj-lt"/>
              </a:rPr>
            </a:br>
            <a:r>
              <a:rPr lang="en-US" sz="4400" b="1" dirty="0">
                <a:solidFill>
                  <a:srgbClr val="FFFFFF"/>
                </a:solidFill>
                <a:ea typeface="+mj-lt"/>
                <a:cs typeface="+mj-lt"/>
              </a:rPr>
              <a:t>communication </a:t>
            </a:r>
            <a:endParaRPr lang="en-US" sz="4400" b="1" dirty="0">
              <a:solidFill>
                <a:srgbClr val="FFFFFF"/>
              </a:solidFill>
            </a:endParaRPr>
          </a:p>
        </p:txBody>
      </p:sp>
      <p:sp useBgFill="1">
        <p:nvSpPr>
          <p:cNvPr id="8"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0"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6">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 name="Straight Connector 17">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4" name="Picture 4" descr="Diagram&#10;&#10;Description automatically generated">
            <a:extLst>
              <a:ext uri="{FF2B5EF4-FFF2-40B4-BE49-F238E27FC236}">
                <a16:creationId xmlns:a16="http://schemas.microsoft.com/office/drawing/2014/main" id="{86CA8BE7-3774-443F-8D75-778598CE9EAC}"/>
              </a:ext>
            </a:extLst>
          </p:cNvPr>
          <p:cNvPicPr>
            <a:picLocks noChangeAspect="1"/>
          </p:cNvPicPr>
          <p:nvPr/>
        </p:nvPicPr>
        <p:blipFill>
          <a:blip r:embed="rId4"/>
          <a:stretch>
            <a:fillRect/>
          </a:stretch>
        </p:blipFill>
        <p:spPr>
          <a:xfrm>
            <a:off x="5823692" y="665505"/>
            <a:ext cx="6389358" cy="6201649"/>
          </a:xfrm>
          <a:prstGeom prst="rect">
            <a:avLst/>
          </a:prstGeom>
        </p:spPr>
      </p:pic>
    </p:spTree>
    <p:extLst>
      <p:ext uri="{BB962C8B-B14F-4D97-AF65-F5344CB8AC3E}">
        <p14:creationId xmlns:p14="http://schemas.microsoft.com/office/powerpoint/2010/main" val="153147826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9" name="Rectangle 18">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353575" y="-185468"/>
            <a:ext cx="10820400" cy="1177092"/>
          </a:xfrm>
        </p:spPr>
        <p:txBody>
          <a:bodyPr vert="horz" lIns="91440" tIns="45720" rIns="91440" bIns="45720" rtlCol="0" anchor="b">
            <a:normAutofit/>
          </a:bodyPr>
          <a:lstStyle/>
          <a:p>
            <a:pPr algn="ctr"/>
            <a:r>
              <a:rPr lang="en-US" sz="4400" b="1"/>
              <a:t>Overcoming the barriers</a:t>
            </a:r>
          </a:p>
        </p:txBody>
      </p:sp>
      <p:cxnSp>
        <p:nvCxnSpPr>
          <p:cNvPr id="21" name="Straight Connector 20">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6AF3B2F-82C3-46BC-A3EF-3071304D25C0}"/>
              </a:ext>
            </a:extLst>
          </p:cNvPr>
          <p:cNvSpPr txBox="1"/>
          <p:nvPr/>
        </p:nvSpPr>
        <p:spPr>
          <a:xfrm>
            <a:off x="168215" y="489854"/>
            <a:ext cx="10676627" cy="47118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1000"/>
              </a:spcAft>
              <a:buClr>
                <a:schemeClr val="tx1"/>
              </a:buClr>
              <a:buSzPct val="100000"/>
              <a:buFont typeface="Arial"/>
              <a:buChar char="•"/>
            </a:pPr>
            <a:r>
              <a:rPr lang="en-US" sz="2000" b="1" dirty="0"/>
              <a:t>Simplify language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Listen actively</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Constrain emotions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Establishing clear guidelines  </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Developing a structure</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Reviewing and setting standards </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Monitoring compliance with ethical standards  </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Implementation and evaluation of long-term education and early prevention programs</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Improved professional skills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Stronger bonds between people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Quick in problem solving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Healthy decision making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More productivity</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Strong business relations</a:t>
            </a:r>
            <a:r>
              <a:rPr lang="en-US" sz="2000" b="1" dirty="0">
                <a:cs typeface="Calibri"/>
              </a:rPr>
              <a:t>                                                               </a:t>
            </a:r>
          </a:p>
          <a:p>
            <a:pPr>
              <a:buClr>
                <a:srgbClr val="FFFFFF"/>
              </a:buClr>
              <a:buSzPct val="100000"/>
            </a:pPr>
            <a:r>
              <a:rPr lang="en-GB" sz="2000" dirty="0">
                <a:cs typeface="Calibri"/>
              </a:rPr>
              <a:t>                                                                                     (</a:t>
            </a:r>
            <a:r>
              <a:rPr lang="en-GB" sz="2000" dirty="0" err="1">
                <a:cs typeface="Calibri"/>
              </a:rPr>
              <a:t>Blaszczynski</a:t>
            </a:r>
            <a:r>
              <a:rPr lang="en-GB" sz="2000" dirty="0">
                <a:cs typeface="Calibri"/>
              </a:rPr>
              <a:t> et al ,2004) (Online :</a:t>
            </a:r>
            <a:r>
              <a:rPr lang="en-GB" sz="2000" b="1" dirty="0">
                <a:cs typeface="Calibri"/>
              </a:rPr>
              <a:t>Paul </a:t>
            </a:r>
            <a:r>
              <a:rPr lang="en-GB" sz="2000" b="1" dirty="0" err="1">
                <a:cs typeface="Calibri"/>
              </a:rPr>
              <a:t>Naybour</a:t>
            </a:r>
            <a:r>
              <a:rPr lang="en-GB" sz="2000" b="1" dirty="0">
                <a:cs typeface="Calibri"/>
              </a:rPr>
              <a:t>, </a:t>
            </a:r>
            <a:r>
              <a:rPr lang="en-GB" sz="2000" dirty="0">
                <a:cs typeface="Calibri"/>
              </a:rPr>
              <a:t>2020.</a:t>
            </a:r>
            <a:endParaRPr lang="en-GB" sz="2000" dirty="0">
              <a:ea typeface="+mn-lt"/>
              <a:cs typeface="+mn-lt"/>
            </a:endParaRPr>
          </a:p>
          <a:p>
            <a:r>
              <a:rPr lang="en-GB" sz="2000" dirty="0">
                <a:cs typeface="Calibri"/>
              </a:rPr>
              <a:t>                                                                                                   https://www.parallelprojecttraining.com)</a:t>
            </a:r>
            <a:endParaRPr lang="en-US" dirty="0"/>
          </a:p>
          <a:p>
            <a:pPr>
              <a:lnSpc>
                <a:spcPct val="90000"/>
              </a:lnSpc>
              <a:spcAft>
                <a:spcPts val="1000"/>
              </a:spcAft>
              <a:buClr>
                <a:schemeClr val="tx1"/>
              </a:buClr>
              <a:buSzPct val="100000"/>
              <a:buFont typeface="Arial"/>
              <a:buChar char="•"/>
            </a:pPr>
            <a:endParaRPr lang="en-US" sz="700"/>
          </a:p>
          <a:p>
            <a:pPr>
              <a:lnSpc>
                <a:spcPct val="90000"/>
              </a:lnSpc>
              <a:spcAft>
                <a:spcPts val="1000"/>
              </a:spcAft>
              <a:buClr>
                <a:schemeClr val="tx1"/>
              </a:buClr>
              <a:buSzPct val="100000"/>
              <a:buFont typeface="Arial"/>
              <a:buChar char="•"/>
            </a:pPr>
            <a:endParaRPr lang="en-US" sz="700">
              <a:cs typeface="Calibri" panose="020F0502020204030204"/>
            </a:endParaRPr>
          </a:p>
        </p:txBody>
      </p:sp>
    </p:spTree>
    <p:extLst>
      <p:ext uri="{BB962C8B-B14F-4D97-AF65-F5344CB8AC3E}">
        <p14:creationId xmlns:p14="http://schemas.microsoft.com/office/powerpoint/2010/main" val="349517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33DB-1BD9-4B1F-AFF7-000550350F35}"/>
              </a:ext>
            </a:extLst>
          </p:cNvPr>
          <p:cNvSpPr>
            <a:spLocks noGrp="1"/>
          </p:cNvSpPr>
          <p:nvPr>
            <p:ph type="title"/>
          </p:nvPr>
        </p:nvSpPr>
        <p:spPr/>
        <p:txBody>
          <a:bodyPr/>
          <a:lstStyle/>
          <a:p>
            <a:r>
              <a:rPr lang="en-GB" dirty="0">
                <a:cs typeface="Calibri Light"/>
              </a:rPr>
              <a:t>4)C</a:t>
            </a:r>
            <a:r>
              <a:rPr lang="en-GB" cap="none" dirty="0"/>
              <a:t>hannels of communication used by online casino</a:t>
            </a:r>
            <a:endParaRPr lang="en-GB"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FA346A6E-E162-4197-A874-18858A97D691}"/>
              </a:ext>
            </a:extLst>
          </p:cNvPr>
          <p:cNvSpPr>
            <a:spLocks noGrp="1"/>
          </p:cNvSpPr>
          <p:nvPr>
            <p:ph idx="1"/>
          </p:nvPr>
        </p:nvSpPr>
        <p:spPr>
          <a:xfrm>
            <a:off x="685801" y="1948339"/>
            <a:ext cx="10131425" cy="3842861"/>
          </a:xfrm>
        </p:spPr>
        <p:txBody>
          <a:bodyPr/>
          <a:lstStyle/>
          <a:p>
            <a:pPr>
              <a:lnSpc>
                <a:spcPct val="90000"/>
              </a:lnSpc>
              <a:spcBef>
                <a:spcPts val="1000"/>
              </a:spcBef>
              <a:spcAft>
                <a:spcPts val="0"/>
              </a:spcAft>
            </a:pPr>
            <a:r>
              <a:rPr lang="en-GB" sz="2400" dirty="0">
                <a:ea typeface="+mn-lt"/>
                <a:cs typeface="+mn-lt"/>
              </a:rPr>
              <a:t>Communication channel means the medium or media through which the message passes. (Rayudu, 2009, p10)</a:t>
            </a:r>
            <a:endParaRPr lang="en-US" sz="2400">
              <a:ea typeface="+mn-lt"/>
              <a:cs typeface="+mn-lt"/>
            </a:endParaRPr>
          </a:p>
          <a:p>
            <a:pPr>
              <a:lnSpc>
                <a:spcPct val="90000"/>
              </a:lnSpc>
              <a:spcBef>
                <a:spcPts val="1000"/>
              </a:spcBef>
              <a:spcAft>
                <a:spcPts val="0"/>
              </a:spcAft>
              <a:buClr>
                <a:srgbClr val="FFFFFF"/>
              </a:buClr>
            </a:pPr>
            <a:endParaRPr lang="en-GB" sz="2400" dirty="0">
              <a:ea typeface="+mn-lt"/>
              <a:cs typeface="+mn-lt"/>
            </a:endParaRPr>
          </a:p>
          <a:p>
            <a:pPr>
              <a:lnSpc>
                <a:spcPct val="90000"/>
              </a:lnSpc>
              <a:spcBef>
                <a:spcPts val="1000"/>
              </a:spcBef>
              <a:spcAft>
                <a:spcPts val="0"/>
              </a:spcAft>
              <a:buClr>
                <a:srgbClr val="FFFFFF"/>
              </a:buClr>
            </a:pPr>
            <a:r>
              <a:rPr lang="en-GB" sz="2400" dirty="0">
                <a:ea typeface="+mn-lt"/>
                <a:cs typeface="+mn-lt"/>
              </a:rPr>
              <a:t>                            Internal communication at Online Casino         </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Electronic email - Written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communication - Verbal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messages – written communication</a:t>
            </a:r>
            <a:endParaRPr lang="en-US" sz="2400">
              <a:ea typeface="+mn-lt"/>
              <a:cs typeface="+mn-lt"/>
            </a:endParaRPr>
          </a:p>
          <a:p>
            <a:pPr>
              <a:lnSpc>
                <a:spcPct val="90000"/>
              </a:lnSpc>
              <a:spcBef>
                <a:spcPts val="1000"/>
              </a:spcBef>
              <a:spcAft>
                <a:spcPts val="0"/>
              </a:spcAft>
              <a:buClr>
                <a:srgbClr val="FFFFFF"/>
              </a:buClr>
              <a:buFont typeface="Arial,Sans-Serif"/>
            </a:pPr>
            <a:endParaRPr lang="en-GB" dirty="0">
              <a:ea typeface="+mn-lt"/>
              <a:cs typeface="+mn-lt"/>
            </a:endParaRPr>
          </a:p>
          <a:p>
            <a:pPr>
              <a:buClr>
                <a:srgbClr val="FFFFFF"/>
              </a:buClr>
            </a:pPr>
            <a:endParaRPr lang="en-GB" dirty="0">
              <a:cs typeface="Calibri"/>
            </a:endParaRPr>
          </a:p>
        </p:txBody>
      </p:sp>
      <p:pic>
        <p:nvPicPr>
          <p:cNvPr id="4" name="Picture 4" descr="A picture containing text, iPod&#10;&#10;Description automatically generated">
            <a:extLst>
              <a:ext uri="{FF2B5EF4-FFF2-40B4-BE49-F238E27FC236}">
                <a16:creationId xmlns:a16="http://schemas.microsoft.com/office/drawing/2014/main" id="{45CAEFE7-8FC0-4236-893E-0931073AF963}"/>
              </a:ext>
            </a:extLst>
          </p:cNvPr>
          <p:cNvPicPr>
            <a:picLocks noChangeAspect="1"/>
          </p:cNvPicPr>
          <p:nvPr/>
        </p:nvPicPr>
        <p:blipFill>
          <a:blip r:embed="rId2"/>
          <a:stretch>
            <a:fillRect/>
          </a:stretch>
        </p:blipFill>
        <p:spPr>
          <a:xfrm>
            <a:off x="10385560" y="5510051"/>
            <a:ext cx="771525" cy="771525"/>
          </a:xfrm>
          <a:prstGeom prst="rect">
            <a:avLst/>
          </a:prstGeom>
        </p:spPr>
      </p:pic>
      <p:sp>
        <p:nvSpPr>
          <p:cNvPr id="5" name="TextBox 4">
            <a:extLst>
              <a:ext uri="{FF2B5EF4-FFF2-40B4-BE49-F238E27FC236}">
                <a16:creationId xmlns:a16="http://schemas.microsoft.com/office/drawing/2014/main" id="{9E1A6FCA-E7CA-432E-B5BC-F185E877F10C}"/>
              </a:ext>
            </a:extLst>
          </p:cNvPr>
          <p:cNvSpPr txBox="1"/>
          <p:nvPr/>
        </p:nvSpPr>
        <p:spPr>
          <a:xfrm>
            <a:off x="5641383" y="60934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6" name="Picture 6" descr="Icon&#10;&#10;Description automatically generated">
            <a:extLst>
              <a:ext uri="{FF2B5EF4-FFF2-40B4-BE49-F238E27FC236}">
                <a16:creationId xmlns:a16="http://schemas.microsoft.com/office/drawing/2014/main" id="{303032CD-0CEB-4356-AEA2-B33F08CAD5EC}"/>
              </a:ext>
            </a:extLst>
          </p:cNvPr>
          <p:cNvPicPr>
            <a:picLocks noChangeAspect="1"/>
          </p:cNvPicPr>
          <p:nvPr/>
        </p:nvPicPr>
        <p:blipFill>
          <a:blip r:embed="rId3"/>
          <a:stretch>
            <a:fillRect/>
          </a:stretch>
        </p:blipFill>
        <p:spPr>
          <a:xfrm>
            <a:off x="7905830" y="5548797"/>
            <a:ext cx="771525" cy="771525"/>
          </a:xfrm>
          <a:prstGeom prst="rect">
            <a:avLst/>
          </a:prstGeom>
        </p:spPr>
      </p:pic>
      <p:pic>
        <p:nvPicPr>
          <p:cNvPr id="7" name="Picture 7" descr="Icon&#10;&#10;Description automatically generated">
            <a:extLst>
              <a:ext uri="{FF2B5EF4-FFF2-40B4-BE49-F238E27FC236}">
                <a16:creationId xmlns:a16="http://schemas.microsoft.com/office/drawing/2014/main" id="{E8102977-F7CB-4894-80A3-8DA7A2960C49}"/>
              </a:ext>
            </a:extLst>
          </p:cNvPr>
          <p:cNvPicPr>
            <a:picLocks noChangeAspect="1"/>
          </p:cNvPicPr>
          <p:nvPr/>
        </p:nvPicPr>
        <p:blipFill>
          <a:blip r:embed="rId4"/>
          <a:stretch>
            <a:fillRect/>
          </a:stretch>
        </p:blipFill>
        <p:spPr>
          <a:xfrm>
            <a:off x="4880916" y="5507306"/>
            <a:ext cx="828675" cy="828675"/>
          </a:xfrm>
          <a:prstGeom prst="rect">
            <a:avLst/>
          </a:prstGeom>
        </p:spPr>
      </p:pic>
      <p:pic>
        <p:nvPicPr>
          <p:cNvPr id="8" name="Picture 8" descr="Icon&#10;&#10;Description automatically generated">
            <a:extLst>
              <a:ext uri="{FF2B5EF4-FFF2-40B4-BE49-F238E27FC236}">
                <a16:creationId xmlns:a16="http://schemas.microsoft.com/office/drawing/2014/main" id="{39B40F31-D5F4-4EBE-9947-85F138ABF552}"/>
              </a:ext>
            </a:extLst>
          </p:cNvPr>
          <p:cNvPicPr>
            <a:picLocks noChangeAspect="1"/>
          </p:cNvPicPr>
          <p:nvPr/>
        </p:nvPicPr>
        <p:blipFill>
          <a:blip r:embed="rId5"/>
          <a:stretch>
            <a:fillRect/>
          </a:stretch>
        </p:blipFill>
        <p:spPr>
          <a:xfrm>
            <a:off x="1783999" y="5545407"/>
            <a:ext cx="771525" cy="752475"/>
          </a:xfrm>
          <a:prstGeom prst="rect">
            <a:avLst/>
          </a:prstGeom>
        </p:spPr>
      </p:pic>
    </p:spTree>
    <p:extLst>
      <p:ext uri="{BB962C8B-B14F-4D97-AF65-F5344CB8AC3E}">
        <p14:creationId xmlns:p14="http://schemas.microsoft.com/office/powerpoint/2010/main" val="3452907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14180-E0AF-47F4-B698-6FA594E846DB}"/>
              </a:ext>
            </a:extLst>
          </p:cNvPr>
          <p:cNvSpPr>
            <a:spLocks noGrp="1"/>
          </p:cNvSpPr>
          <p:nvPr>
            <p:ph type="title"/>
          </p:nvPr>
        </p:nvSpPr>
        <p:spPr>
          <a:xfrm>
            <a:off x="685799" y="1150076"/>
            <a:ext cx="3659389" cy="4557849"/>
          </a:xfrm>
        </p:spPr>
        <p:txBody>
          <a:bodyPr>
            <a:normAutofit/>
          </a:bodyPr>
          <a:lstStyle/>
          <a:p>
            <a:pPr algn="r"/>
            <a:r>
              <a:rPr lang="en-GB" sz="2500" b="1" dirty="0">
                <a:cs typeface="Calibri Light"/>
              </a:rPr>
              <a:t>C</a:t>
            </a:r>
            <a:r>
              <a:rPr lang="en-GB" sz="2500" b="1" cap="none" dirty="0">
                <a:cs typeface="Calibri Light"/>
              </a:rPr>
              <a:t>hannels used to improve communication</a:t>
            </a:r>
            <a:endParaRPr lang="en-GB" sz="2500" b="1" cap="none" dirty="0">
              <a:ea typeface="+mj-lt"/>
              <a:cs typeface="+mj-lt"/>
            </a:endParaRPr>
          </a:p>
          <a:p>
            <a:pPr algn="r"/>
            <a:endParaRPr lang="en-GB" sz="2500">
              <a:cs typeface="Calibri Light"/>
            </a:endParaRP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1EF205-E98A-4349-8F6E-EF62283A3235}"/>
              </a:ext>
            </a:extLst>
          </p:cNvPr>
          <p:cNvSpPr>
            <a:spLocks noGrp="1"/>
          </p:cNvSpPr>
          <p:nvPr>
            <p:ph idx="1"/>
          </p:nvPr>
        </p:nvSpPr>
        <p:spPr>
          <a:xfrm>
            <a:off x="4988658" y="1150076"/>
            <a:ext cx="6517543" cy="4557849"/>
          </a:xfrm>
        </p:spPr>
        <p:txBody>
          <a:bodyPr>
            <a:normAutofit/>
          </a:bodyPr>
          <a:lstStyle/>
          <a:p>
            <a:r>
              <a:rPr lang="en-GB" dirty="0">
                <a:ea typeface="+mn-lt"/>
                <a:cs typeface="+mn-lt"/>
              </a:rPr>
              <a:t>The key to effective communication is to match the communication channel with the goal of the message (Barry &amp; Fulmer, 2004).</a:t>
            </a:r>
          </a:p>
          <a:p>
            <a:pPr>
              <a:buClr>
                <a:srgbClr val="FFFFFF"/>
              </a:buClr>
            </a:pPr>
            <a:r>
              <a:rPr lang="en-GB" b="1" dirty="0">
                <a:solidFill>
                  <a:schemeClr val="bg1"/>
                </a:solidFill>
                <a:ea typeface="+mn-lt"/>
                <a:cs typeface="+mn-lt"/>
              </a:rPr>
              <a:t>Communication between employees:</a:t>
            </a:r>
            <a:endParaRPr lang="en-GB" dirty="0">
              <a:solidFill>
                <a:schemeClr val="bg1"/>
              </a:solidFill>
              <a:ea typeface="+mn-lt"/>
              <a:cs typeface="+mn-lt"/>
            </a:endParaRPr>
          </a:p>
          <a:p>
            <a:pPr>
              <a:buClr>
                <a:srgbClr val="FFFFFF"/>
              </a:buClr>
            </a:pPr>
            <a:r>
              <a:rPr lang="en-GB" dirty="0">
                <a:ea typeface="+mn-lt"/>
                <a:cs typeface="+mn-lt"/>
              </a:rPr>
              <a:t>Face to face conversation, enhance employees’ motivation</a:t>
            </a:r>
          </a:p>
          <a:p>
            <a:pPr>
              <a:buClr>
                <a:srgbClr val="FFFFFF"/>
              </a:buClr>
            </a:pPr>
            <a:r>
              <a:rPr lang="en-GB" dirty="0">
                <a:ea typeface="+mn-lt"/>
                <a:cs typeface="+mn-lt"/>
              </a:rPr>
              <a:t>Internal digital platforms which can be used also, from outside</a:t>
            </a:r>
          </a:p>
          <a:p>
            <a:pPr>
              <a:buClr>
                <a:srgbClr val="FFFFFF"/>
              </a:buClr>
            </a:pPr>
            <a:r>
              <a:rPr lang="en-US" b="1" dirty="0">
                <a:solidFill>
                  <a:srgbClr val="000000"/>
                </a:solidFill>
                <a:ea typeface="+mn-lt"/>
                <a:cs typeface="+mn-lt"/>
              </a:rPr>
              <a:t>Communication with customers </a:t>
            </a:r>
            <a:endParaRPr lang="en-GB" dirty="0">
              <a:ea typeface="+mn-lt"/>
              <a:cs typeface="+mn-lt"/>
            </a:endParaRPr>
          </a:p>
          <a:p>
            <a:pPr>
              <a:buClr>
                <a:srgbClr val="FFFFFF"/>
              </a:buClr>
            </a:pPr>
            <a:r>
              <a:rPr lang="en-US" dirty="0">
                <a:ea typeface="+mn-lt"/>
                <a:cs typeface="+mn-lt"/>
              </a:rPr>
              <a:t>Life-chat- Quick answer</a:t>
            </a:r>
            <a:endParaRPr lang="en-GB" dirty="0">
              <a:ea typeface="+mn-lt"/>
              <a:cs typeface="+mn-lt"/>
            </a:endParaRPr>
          </a:p>
          <a:p>
            <a:pPr>
              <a:buClr>
                <a:srgbClr val="FFFFFF"/>
              </a:buClr>
            </a:pPr>
            <a:r>
              <a:rPr lang="en-US" dirty="0">
                <a:ea typeface="+mn-lt"/>
                <a:cs typeface="+mn-lt"/>
              </a:rPr>
              <a:t>Blog- where customer can find all information and can leave feedback </a:t>
            </a:r>
            <a:endParaRPr lang="en-GB" dirty="0">
              <a:ea typeface="+mn-lt"/>
              <a:cs typeface="+mn-lt"/>
            </a:endParaRPr>
          </a:p>
          <a:p>
            <a:pPr>
              <a:buClr>
                <a:srgbClr val="FFFFFF"/>
              </a:buClr>
            </a:pPr>
            <a:endParaRPr lang="en-GB" dirty="0">
              <a:ea typeface="+mn-lt"/>
              <a:cs typeface="+mn-lt"/>
            </a:endParaRPr>
          </a:p>
          <a:p>
            <a:pPr>
              <a:buClr>
                <a:srgbClr val="FFFFFF"/>
              </a:buClr>
            </a:pPr>
            <a:r>
              <a:rPr lang="en-US" dirty="0">
                <a:ea typeface="+mn-lt"/>
                <a:cs typeface="+mn-lt"/>
              </a:rPr>
              <a:t>Live speeches- people can directly comment or react</a:t>
            </a:r>
            <a:endParaRPr lang="en-GB" dirty="0">
              <a:ea typeface="+mn-lt"/>
              <a:cs typeface="+mn-lt"/>
            </a:endParaRPr>
          </a:p>
          <a:p>
            <a:pPr>
              <a:buClr>
                <a:srgbClr val="FFFFFF"/>
              </a:buClr>
            </a:pPr>
            <a:endParaRPr lang="en-GB" dirty="0">
              <a:cs typeface="Calibri"/>
            </a:endParaRPr>
          </a:p>
        </p:txBody>
      </p:sp>
    </p:spTree>
    <p:extLst>
      <p:ext uri="{BB962C8B-B14F-4D97-AF65-F5344CB8AC3E}">
        <p14:creationId xmlns:p14="http://schemas.microsoft.com/office/powerpoint/2010/main" val="16616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2BF02-1E8B-4E2A-B0B7-E7CBC1201324}"/>
              </a:ext>
            </a:extLst>
          </p:cNvPr>
          <p:cNvSpPr>
            <a:spLocks noGrp="1"/>
          </p:cNvSpPr>
          <p:nvPr>
            <p:ph type="title"/>
          </p:nvPr>
        </p:nvSpPr>
        <p:spPr>
          <a:xfrm>
            <a:off x="293607" y="-359044"/>
            <a:ext cx="7808140" cy="1099457"/>
          </a:xfrm>
        </p:spPr>
        <p:txBody>
          <a:bodyPr anchor="b">
            <a:normAutofit/>
          </a:bodyPr>
          <a:lstStyle/>
          <a:p>
            <a:r>
              <a:rPr lang="en-GB" sz="4000">
                <a:cs typeface="Calibri Light"/>
              </a:rPr>
              <a:t>                                    references</a:t>
            </a:r>
            <a:endParaRPr lang="en-GB" sz="4000"/>
          </a:p>
        </p:txBody>
      </p:sp>
      <p:sp>
        <p:nvSpPr>
          <p:cNvPr id="3" name="Content Placeholder 2">
            <a:extLst>
              <a:ext uri="{FF2B5EF4-FFF2-40B4-BE49-F238E27FC236}">
                <a16:creationId xmlns:a16="http://schemas.microsoft.com/office/drawing/2014/main" id="{21186949-7491-4683-BCCE-04B01C468977}"/>
              </a:ext>
            </a:extLst>
          </p:cNvPr>
          <p:cNvSpPr>
            <a:spLocks noGrp="1"/>
          </p:cNvSpPr>
          <p:nvPr>
            <p:ph idx="1"/>
          </p:nvPr>
        </p:nvSpPr>
        <p:spPr>
          <a:xfrm>
            <a:off x="965200" y="915118"/>
            <a:ext cx="10714072" cy="5470183"/>
          </a:xfrm>
        </p:spPr>
        <p:txBody>
          <a:bodyPr anchor="t">
            <a:normAutofit lnSpcReduction="10000"/>
          </a:bodyPr>
          <a:lstStyle/>
          <a:p>
            <a:pPr>
              <a:lnSpc>
                <a:spcPct val="90000"/>
              </a:lnSpc>
            </a:pPr>
            <a:r>
              <a:rPr lang="en-GB" sz="2000" u="sng" dirty="0">
                <a:latin typeface="Arial"/>
                <a:cs typeface="Arial"/>
                <a:hlinkClick r:id="rId2"/>
              </a:rPr>
              <a:t>https://www.g2.com/articles/communication-theory</a:t>
            </a:r>
            <a:r>
              <a:rPr lang="en-GB" sz="2000" dirty="0">
                <a:latin typeface="Arial"/>
                <a:cs typeface="Arial"/>
              </a:rPr>
              <a:t> </a:t>
            </a:r>
            <a:endParaRPr lang="en-GB" sz="2000">
              <a:cs typeface="Calibri" panose="020F0502020204030204"/>
            </a:endParaRPr>
          </a:p>
          <a:p>
            <a:pPr>
              <a:lnSpc>
                <a:spcPct val="90000"/>
              </a:lnSpc>
              <a:buClr>
                <a:srgbClr val="FFFFFF"/>
              </a:buClr>
            </a:pPr>
            <a:r>
              <a:rPr lang="en-GB" sz="2000" u="sng" dirty="0">
                <a:ea typeface="+mn-lt"/>
                <a:cs typeface="+mn-lt"/>
                <a:hlinkClick r:id="rId3"/>
              </a:rPr>
              <a:t>https://www.healthknowledge.org.uk/public-health-textbook/organisation-management/5a-understanding-itd/effective-communication</a:t>
            </a:r>
            <a:endParaRPr lang="en-GB" sz="2000" dirty="0">
              <a:cs typeface="Calibri"/>
            </a:endParaRPr>
          </a:p>
          <a:p>
            <a:pPr>
              <a:lnSpc>
                <a:spcPct val="90000"/>
              </a:lnSpc>
              <a:spcBef>
                <a:spcPts val="1000"/>
              </a:spcBef>
              <a:spcAft>
                <a:spcPct val="0"/>
              </a:spcAft>
              <a:buClr>
                <a:srgbClr val="FFFFFF"/>
              </a:buClr>
            </a:pPr>
            <a:r>
              <a:rPr lang="en-GB" sz="2000" dirty="0">
                <a:ea typeface="+mn-lt"/>
                <a:cs typeface="+mn-lt"/>
              </a:rPr>
              <a:t>Gu, Zheng; Sen Siu, Ricardo Chi. International Journal of Contemporary Hospitality Management; Bradford Vol. 21, </a:t>
            </a:r>
            <a:r>
              <a:rPr lang="en-GB" sz="2000" err="1">
                <a:ea typeface="+mn-lt"/>
                <a:cs typeface="+mn-lt"/>
              </a:rPr>
              <a:t>Iss</a:t>
            </a:r>
            <a:r>
              <a:rPr lang="en-GB" sz="2000" dirty="0">
                <a:ea typeface="+mn-lt"/>
                <a:cs typeface="+mn-lt"/>
              </a:rPr>
              <a:t>. 5, (2009): 561-578.                                                                                                                  </a:t>
            </a:r>
          </a:p>
          <a:p>
            <a:pPr>
              <a:lnSpc>
                <a:spcPct val="90000"/>
              </a:lnSpc>
              <a:spcBef>
                <a:spcPts val="1000"/>
              </a:spcBef>
              <a:spcAft>
                <a:spcPct val="0"/>
              </a:spcAft>
              <a:buClr>
                <a:srgbClr val="FFFFFF"/>
              </a:buClr>
            </a:pPr>
            <a:r>
              <a:rPr lang="en-GB" sz="2000" dirty="0">
                <a:cs typeface="Calibri"/>
              </a:rPr>
              <a:t>Rayudu, C., (2009) Communication, Global Media, Mumbai. Available from: ProQuest </a:t>
            </a:r>
            <a:r>
              <a:rPr lang="en-GB" sz="2000" err="1">
                <a:cs typeface="Calibri"/>
              </a:rPr>
              <a:t>Ebook</a:t>
            </a:r>
            <a:r>
              <a:rPr lang="en-GB" sz="2000" dirty="0">
                <a:cs typeface="Calibri"/>
              </a:rPr>
              <a:t> Central</a:t>
            </a:r>
            <a:endParaRPr lang="en-US" sz="2000">
              <a:ea typeface="+mn-lt"/>
              <a:cs typeface="+mn-lt"/>
            </a:endParaRPr>
          </a:p>
          <a:p>
            <a:pPr>
              <a:lnSpc>
                <a:spcPct val="90000"/>
              </a:lnSpc>
              <a:spcBef>
                <a:spcPts val="1000"/>
              </a:spcBef>
              <a:spcAft>
                <a:spcPct val="0"/>
              </a:spcAft>
              <a:buClr>
                <a:srgbClr val="FFFFFF"/>
              </a:buClr>
            </a:pPr>
            <a:r>
              <a:rPr lang="en-GB" sz="2000" dirty="0">
                <a:cs typeface="Calibri"/>
              </a:rPr>
              <a:t>Barry, B., &amp; Fulmer, I. S. (2004). The medium and the message: The adaptive use of communication media in dyadic influence. Academy of Management Review, 29, 272–292.</a:t>
            </a:r>
            <a:endParaRPr lang="en-US" sz="2000">
              <a:ea typeface="+mn-lt"/>
              <a:cs typeface="+mn-lt"/>
            </a:endParaRPr>
          </a:p>
          <a:p>
            <a:pPr>
              <a:lnSpc>
                <a:spcPct val="90000"/>
              </a:lnSpc>
              <a:spcBef>
                <a:spcPts val="1000"/>
              </a:spcBef>
              <a:spcAft>
                <a:spcPct val="0"/>
              </a:spcAft>
              <a:buClr>
                <a:srgbClr val="FFFFFF"/>
              </a:buClr>
            </a:pPr>
            <a:r>
              <a:rPr lang="en-GB" sz="2000" dirty="0">
                <a:solidFill>
                  <a:srgbClr val="2A5DB0"/>
                </a:solidFill>
                <a:ea typeface="+mn-lt"/>
                <a:cs typeface="+mn-lt"/>
                <a:hlinkClick r:id="rId4"/>
              </a:rPr>
              <a:t>Gu, Zheng</a:t>
            </a:r>
            <a:r>
              <a:rPr lang="en-GB" sz="2000" dirty="0">
                <a:solidFill>
                  <a:srgbClr val="555555"/>
                </a:solidFill>
                <a:ea typeface="+mn-lt"/>
                <a:cs typeface="+mn-lt"/>
              </a:rPr>
              <a:t>; </a:t>
            </a:r>
            <a:r>
              <a:rPr lang="en-GB" sz="2000" dirty="0">
                <a:solidFill>
                  <a:srgbClr val="2A5DB0"/>
                </a:solidFill>
                <a:ea typeface="+mn-lt"/>
                <a:cs typeface="+mn-lt"/>
                <a:hlinkClick r:id="rId5"/>
              </a:rPr>
              <a:t>Sen Siu, Ricardo Chi</a:t>
            </a:r>
            <a:r>
              <a:rPr lang="en-GB" sz="2000" dirty="0">
                <a:solidFill>
                  <a:srgbClr val="555555"/>
                </a:solidFill>
                <a:ea typeface="+mn-lt"/>
                <a:cs typeface="+mn-lt"/>
              </a:rPr>
              <a:t>.</a:t>
            </a:r>
            <a:br>
              <a:rPr lang="en-GB" sz="2000" dirty="0">
                <a:ea typeface="+mn-lt"/>
                <a:cs typeface="+mn-lt"/>
              </a:rPr>
            </a:br>
            <a:r>
              <a:rPr lang="en-GB" sz="2000" dirty="0">
                <a:solidFill>
                  <a:srgbClr val="555555"/>
                </a:solidFill>
                <a:ea typeface="+mn-lt"/>
                <a:cs typeface="+mn-lt"/>
                <a:hlinkClick r:id="rId6"/>
              </a:rPr>
              <a:t>International Journal of Contemporary Hospitality Management</a:t>
            </a:r>
            <a:r>
              <a:rPr lang="en-GB" sz="2000" b="1" dirty="0">
                <a:solidFill>
                  <a:srgbClr val="555555"/>
                </a:solidFill>
                <a:ea typeface="+mn-lt"/>
                <a:cs typeface="+mn-lt"/>
              </a:rPr>
              <a:t>;</a:t>
            </a:r>
            <a:r>
              <a:rPr lang="en-GB" sz="2000" b="1" dirty="0">
                <a:solidFill>
                  <a:schemeClr val="accent1"/>
                </a:solidFill>
                <a:ea typeface="+mn-lt"/>
                <a:cs typeface="+mn-lt"/>
              </a:rPr>
              <a:t> Bradford</a:t>
            </a:r>
            <a:r>
              <a:rPr lang="en-GB" sz="2000" dirty="0">
                <a:solidFill>
                  <a:schemeClr val="accent1"/>
                </a:solidFill>
                <a:ea typeface="+mn-lt"/>
                <a:cs typeface="+mn-lt"/>
                <a:hlinkClick r:id="rId7">
                  <a:extLst>
                    <a:ext uri="{A12FA001-AC4F-418D-AE19-62706E023703}">
                      <ahyp:hlinkClr xmlns:ahyp="http://schemas.microsoft.com/office/drawing/2018/hyperlinkcolor" val="tx"/>
                    </a:ext>
                  </a:extLst>
                </a:hlinkClick>
              </a:rPr>
              <a:t> </a:t>
            </a:r>
            <a:r>
              <a:rPr lang="en-GB" sz="2000" dirty="0">
                <a:solidFill>
                  <a:srgbClr val="2A5DB0"/>
                </a:solidFill>
                <a:ea typeface="+mn-lt"/>
                <a:cs typeface="+mn-lt"/>
                <a:hlinkClick r:id="rId7">
                  <a:extLst>
                    <a:ext uri="{A12FA001-AC4F-418D-AE19-62706E023703}">
                      <ahyp:hlinkClr xmlns:ahyp="http://schemas.microsoft.com/office/drawing/2018/hyperlinkcolor" val="tx"/>
                    </a:ext>
                  </a:extLst>
                </a:hlinkClick>
              </a:rPr>
              <a:t>Vol. 21, Iss. 5</a:t>
            </a:r>
            <a:r>
              <a:rPr lang="en-GB" sz="2000" dirty="0">
                <a:solidFill>
                  <a:schemeClr val="accent1">
                    <a:lumMod val="75000"/>
                  </a:schemeClr>
                </a:solidFill>
                <a:ea typeface="+mn-lt"/>
                <a:cs typeface="+mn-lt"/>
                <a:hlinkClick r:id="rId7">
                  <a:extLst>
                    <a:ext uri="{A12FA001-AC4F-418D-AE19-62706E023703}">
                      <ahyp:hlinkClr xmlns:ahyp="http://schemas.microsoft.com/office/drawing/2018/hyperlinkcolor" val="tx"/>
                    </a:ext>
                  </a:extLst>
                </a:hlinkClick>
              </a:rPr>
              <a:t>, </a:t>
            </a:r>
            <a:r>
              <a:rPr lang="en-GB" sz="2000" dirty="0">
                <a:solidFill>
                  <a:schemeClr val="accent1">
                    <a:lumMod val="75000"/>
                  </a:schemeClr>
                </a:solidFill>
                <a:ea typeface="+mn-lt"/>
                <a:cs typeface="+mn-lt"/>
              </a:rPr>
              <a:t> (2009): 561-578.</a:t>
            </a:r>
            <a:br>
              <a:rPr lang="en-GB" sz="2000" dirty="0">
                <a:ea typeface="+mn-lt"/>
                <a:cs typeface="+mn-lt"/>
              </a:rPr>
            </a:br>
            <a:r>
              <a:rPr lang="en-GB" sz="2000" dirty="0">
                <a:solidFill>
                  <a:srgbClr val="555555"/>
                </a:solidFill>
                <a:ea typeface="+mn-lt"/>
                <a:cs typeface="+mn-lt"/>
                <a:hlinkClick r:id="rId8"/>
              </a:rPr>
              <a:t>Information Systems and e-Business Management</a:t>
            </a:r>
            <a:r>
              <a:rPr lang="en-GB" sz="2000" dirty="0">
                <a:solidFill>
                  <a:schemeClr val="accent1"/>
                </a:solidFill>
                <a:ea typeface="+mn-lt"/>
                <a:cs typeface="+mn-lt"/>
              </a:rPr>
              <a:t> </a:t>
            </a:r>
            <a:r>
              <a:rPr lang="en-GB" sz="2000" b="1" dirty="0">
                <a:solidFill>
                  <a:schemeClr val="accent1"/>
                </a:solidFill>
                <a:ea typeface="+mn-lt"/>
                <a:cs typeface="+mn-lt"/>
              </a:rPr>
              <a:t>volume 19</a:t>
            </a:r>
            <a:r>
              <a:rPr lang="en-GB" sz="2000" dirty="0">
                <a:solidFill>
                  <a:schemeClr val="accent1"/>
                </a:solidFill>
                <a:ea typeface="+mn-lt"/>
                <a:cs typeface="+mn-lt"/>
              </a:rPr>
              <a:t>, pages909–935 (2021)</a:t>
            </a:r>
            <a:r>
              <a:rPr lang="en-GB" sz="2000" dirty="0">
                <a:solidFill>
                  <a:srgbClr val="004B83"/>
                </a:solidFill>
                <a:ea typeface="+mn-lt"/>
                <a:cs typeface="+mn-lt"/>
                <a:hlinkClick r:id="rId9"/>
              </a:rPr>
              <a:t>Cite this article</a:t>
            </a:r>
            <a:endParaRPr lang="en-GB" sz="2000" dirty="0">
              <a:ea typeface="+mn-lt"/>
              <a:cs typeface="+mn-lt"/>
            </a:endParaRPr>
          </a:p>
          <a:p>
            <a:pPr>
              <a:lnSpc>
                <a:spcPct val="90000"/>
              </a:lnSpc>
              <a:spcBef>
                <a:spcPts val="1000"/>
              </a:spcBef>
              <a:spcAft>
                <a:spcPct val="0"/>
              </a:spcAft>
              <a:buClr>
                <a:srgbClr val="FFFFFF"/>
              </a:buClr>
            </a:pPr>
            <a:r>
              <a:rPr lang="en-GB" sz="2000" dirty="0">
                <a:ea typeface="+mn-lt"/>
                <a:cs typeface="+mn-lt"/>
                <a:hlinkClick r:id="rId10"/>
              </a:rPr>
              <a:t>www.itslimited.com</a:t>
            </a:r>
            <a:endParaRPr lang="en-GB" sz="2000" dirty="0">
              <a:ea typeface="+mn-lt"/>
              <a:cs typeface="+mn-lt"/>
            </a:endParaRPr>
          </a:p>
          <a:p>
            <a:pPr>
              <a:lnSpc>
                <a:spcPct val="90000"/>
              </a:lnSpc>
              <a:spcBef>
                <a:spcPts val="1000"/>
              </a:spcBef>
              <a:spcAft>
                <a:spcPct val="0"/>
              </a:spcAft>
              <a:buClr>
                <a:srgbClr val="FFFFFF"/>
              </a:buClr>
            </a:pPr>
            <a:r>
              <a:rPr lang="en-GB" sz="2000" dirty="0">
                <a:ea typeface="+mn-lt"/>
                <a:cs typeface="+mn-lt"/>
                <a:hlinkClick r:id="rId11"/>
              </a:rPr>
              <a:t>www.aib.edu.au</a:t>
            </a:r>
            <a:endParaRPr lang="en-GB" sz="2000" dirty="0">
              <a:ea typeface="+mn-lt"/>
              <a:cs typeface="+mn-lt"/>
            </a:endParaRPr>
          </a:p>
          <a:p>
            <a:pPr>
              <a:lnSpc>
                <a:spcPct val="90000"/>
              </a:lnSpc>
              <a:spcBef>
                <a:spcPts val="1000"/>
              </a:spcBef>
              <a:spcAft>
                <a:spcPct val="0"/>
              </a:spcAft>
              <a:buClr>
                <a:srgbClr val="FFFFFF"/>
              </a:buClr>
            </a:pPr>
            <a:r>
              <a:rPr lang="en-GB" sz="2000" dirty="0">
                <a:ea typeface="+mn-lt"/>
                <a:cs typeface="+mn-lt"/>
              </a:rPr>
              <a:t>www.breathehr.com</a:t>
            </a:r>
          </a:p>
        </p:txBody>
      </p:sp>
      <p:sp>
        <p:nvSpPr>
          <p:cNvPr id="4" name="TextBox 3">
            <a:extLst>
              <a:ext uri="{FF2B5EF4-FFF2-40B4-BE49-F238E27FC236}">
                <a16:creationId xmlns:a16="http://schemas.microsoft.com/office/drawing/2014/main" id="{7F155A58-FBF1-4960-9951-AF2DE25A88ED}"/>
              </a:ext>
            </a:extLst>
          </p:cNvPr>
          <p:cNvSpPr txBox="1"/>
          <p:nvPr/>
        </p:nvSpPr>
        <p:spPr>
          <a:xfrm>
            <a:off x="4349858" y="733586"/>
            <a:ext cx="43576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Tree>
    <p:extLst>
      <p:ext uri="{BB962C8B-B14F-4D97-AF65-F5344CB8AC3E}">
        <p14:creationId xmlns:p14="http://schemas.microsoft.com/office/powerpoint/2010/main" val="3293395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27276" y="462023"/>
            <a:ext cx="7624453" cy="1062614"/>
          </a:xfrm>
        </p:spPr>
        <p:txBody>
          <a:bodyPr rtlCol="0">
            <a:normAutofit/>
          </a:bodyPr>
          <a:lstStyle/>
          <a:p>
            <a:r>
              <a:rPr lang="en-US" dirty="0">
                <a:ea typeface="+mj-lt"/>
                <a:cs typeface="+mj-lt"/>
              </a:rPr>
              <a:t>reference</a:t>
            </a:r>
            <a:endParaRPr lang="en-US" dirty="0"/>
          </a:p>
        </p:txBody>
      </p:sp>
      <p:sp>
        <p:nvSpPr>
          <p:cNvPr id="4" name="TextBox 3">
            <a:extLst>
              <a:ext uri="{FF2B5EF4-FFF2-40B4-BE49-F238E27FC236}">
                <a16:creationId xmlns:a16="http://schemas.microsoft.com/office/drawing/2014/main" id="{E1ACC66D-5ACE-474F-8618-5A448980957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E7E68DEC-97D5-4BAA-8551-B1B5A678554A}"/>
              </a:ext>
            </a:extLst>
          </p:cNvPr>
          <p:cNvSpPr txBox="1"/>
          <p:nvPr/>
        </p:nvSpPr>
        <p:spPr>
          <a:xfrm>
            <a:off x="1015042" y="2122098"/>
            <a:ext cx="1069387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dirty="0" err="1">
                <a:ea typeface="+mn-lt"/>
                <a:cs typeface="+mn-lt"/>
              </a:rPr>
              <a:t>Blaszczynski</a:t>
            </a:r>
            <a:r>
              <a:rPr lang="en-GB" sz="2800" dirty="0">
                <a:ea typeface="+mn-lt"/>
                <a:cs typeface="+mn-lt"/>
              </a:rPr>
              <a:t> et al. ,pp.301-317, (2004). A science-based framework for responsible gambling: The Reno model. Journal of  Gambling studies, 20(3).</a:t>
            </a:r>
            <a:endParaRPr lang="en-GB" sz="2800" dirty="0">
              <a:cs typeface="Calibri"/>
            </a:endParaRPr>
          </a:p>
          <a:p>
            <a:pPr>
              <a:buFont typeface="Arial"/>
              <a:buChar char="•"/>
            </a:pPr>
            <a:r>
              <a:rPr lang="en-GB" sz="2800" dirty="0">
                <a:ea typeface="+mn-lt"/>
                <a:cs typeface="+mn-lt"/>
              </a:rPr>
              <a:t>Online website :</a:t>
            </a:r>
            <a:r>
              <a:rPr lang="en-GB" sz="2800" b="1" dirty="0">
                <a:ea typeface="+mn-lt"/>
                <a:cs typeface="+mn-lt"/>
              </a:rPr>
              <a:t>Paul </a:t>
            </a:r>
            <a:r>
              <a:rPr lang="en-GB" sz="2800" b="1" dirty="0" err="1">
                <a:ea typeface="+mn-lt"/>
                <a:cs typeface="+mn-lt"/>
              </a:rPr>
              <a:t>Naybour</a:t>
            </a:r>
            <a:r>
              <a:rPr lang="en-GB" sz="2800" b="1" dirty="0">
                <a:ea typeface="+mn-lt"/>
                <a:cs typeface="+mn-lt"/>
              </a:rPr>
              <a:t>, (</a:t>
            </a:r>
            <a:r>
              <a:rPr lang="en-GB" sz="2800" dirty="0">
                <a:ea typeface="+mn-lt"/>
                <a:cs typeface="+mn-lt"/>
              </a:rPr>
              <a:t>2020).</a:t>
            </a:r>
            <a:endParaRPr lang="en-GB" dirty="0">
              <a:cs typeface="Calibri" panose="020F0502020204030204"/>
            </a:endParaRPr>
          </a:p>
          <a:p>
            <a:r>
              <a:rPr lang="en-GB" sz="2800" dirty="0">
                <a:ea typeface="+mn-lt"/>
                <a:cs typeface="+mn-lt"/>
              </a:rPr>
              <a:t> https://www.parallelprojecttraining.com/blog/describe-five-barriers-communications.</a:t>
            </a:r>
            <a:endParaRPr lang="en-GB" sz="2800" dirty="0">
              <a:cs typeface="Calibri"/>
            </a:endParaRPr>
          </a:p>
          <a:p>
            <a:pPr marL="457200" indent="-457200">
              <a:buFont typeface="Arial"/>
              <a:buChar char="•"/>
            </a:pPr>
            <a:endParaRPr lang="en-GB" sz="2800" dirty="0">
              <a:cs typeface="Calibri"/>
            </a:endParaRPr>
          </a:p>
        </p:txBody>
      </p:sp>
    </p:spTree>
    <p:extLst>
      <p:ext uri="{BB962C8B-B14F-4D97-AF65-F5344CB8AC3E}">
        <p14:creationId xmlns:p14="http://schemas.microsoft.com/office/powerpoint/2010/main" val="4262001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122415355"/>
              </p:ext>
            </p:extLst>
          </p:nvPr>
        </p:nvGraphicFramePr>
        <p:xfrm>
          <a:off x="115018" y="86264"/>
          <a:ext cx="12003193" cy="6704056"/>
        </p:xfrm>
        <a:graphic>
          <a:graphicData uri="http://schemas.openxmlformats.org/drawingml/2006/table">
            <a:tbl>
              <a:tblPr firstRow="1" bandRow="1">
                <a:tableStyleId>{5C22544A-7EE6-4342-B048-85BDC9FD1C3A}</a:tableStyleId>
              </a:tblPr>
              <a:tblGrid>
                <a:gridCol w="4329300">
                  <a:extLst>
                    <a:ext uri="{9D8B030D-6E8A-4147-A177-3AD203B41FA5}">
                      <a16:colId xmlns:a16="http://schemas.microsoft.com/office/drawing/2014/main" val="1381715570"/>
                    </a:ext>
                  </a:extLst>
                </a:gridCol>
                <a:gridCol w="7673893">
                  <a:extLst>
                    <a:ext uri="{9D8B030D-6E8A-4147-A177-3AD203B41FA5}">
                      <a16:colId xmlns:a16="http://schemas.microsoft.com/office/drawing/2014/main" val="3579679796"/>
                    </a:ext>
                  </a:extLst>
                </a:gridCol>
              </a:tblGrid>
              <a:tr h="426278">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491976">
                <a:tc>
                  <a:txBody>
                    <a:bodyPr/>
                    <a:lstStyle/>
                    <a:p>
                      <a:r>
                        <a:rPr lang="en-GB" dirty="0"/>
                        <a:t>Who was in your team? </a:t>
                      </a:r>
                    </a:p>
                  </a:txBody>
                  <a:tcPr/>
                </a:tc>
                <a:tc>
                  <a:txBody>
                    <a:bodyPr/>
                    <a:lstStyle/>
                    <a:p>
                      <a:pPr marL="285750" indent="-285750">
                        <a:buFont typeface="Arial" panose="020B0604020202020204" pitchFamily="34" charset="0"/>
                        <a:buChar char="•"/>
                      </a:pPr>
                      <a:r>
                        <a:rPr lang="en-GB" b="1" dirty="0"/>
                        <a:t>Rasheda Khanam (2109776)---(Myself)</a:t>
                      </a:r>
                    </a:p>
                    <a:p>
                      <a:pPr marL="285750" indent="-285750">
                        <a:buFont typeface="Arial" panose="020B0604020202020204" pitchFamily="34" charset="0"/>
                        <a:buChar char="•"/>
                      </a:pPr>
                      <a:r>
                        <a:rPr lang="en-GB" b="1" dirty="0"/>
                        <a:t>Andreea Rotariu (2109119)</a:t>
                      </a:r>
                    </a:p>
                    <a:p>
                      <a:pPr marL="285750" indent="-285750">
                        <a:buFont typeface="Arial" panose="020B0604020202020204" pitchFamily="34" charset="0"/>
                        <a:buChar char="•"/>
                      </a:pPr>
                      <a:r>
                        <a:rPr lang="en-GB" b="1" dirty="0"/>
                        <a:t>Maria Arman (2111826)</a:t>
                      </a:r>
                    </a:p>
                    <a:p>
                      <a:pPr marL="285750" indent="-285750">
                        <a:buFont typeface="Arial" panose="020B0604020202020204" pitchFamily="34" charset="0"/>
                        <a:buChar char="•"/>
                      </a:pPr>
                      <a:r>
                        <a:rPr lang="en-GB" b="1" dirty="0"/>
                        <a:t>Andreea Tamba (2112920)</a:t>
                      </a:r>
                    </a:p>
                    <a:p>
                      <a:pPr marL="285750" indent="-285750">
                        <a:buFont typeface="Arial" panose="020B0604020202020204" pitchFamily="34" charset="0"/>
                        <a:buChar char="•"/>
                      </a:pPr>
                      <a:r>
                        <a:rPr lang="en-GB" b="1" dirty="0"/>
                        <a:t>Cristina Anton (2110293)</a:t>
                      </a:r>
                    </a:p>
                  </a:txBody>
                  <a:tcPr/>
                </a:tc>
                <a:extLst>
                  <a:ext uri="{0D108BD9-81ED-4DB2-BD59-A6C34878D82A}">
                    <a16:rowId xmlns:a16="http://schemas.microsoft.com/office/drawing/2014/main" val="2318373457"/>
                  </a:ext>
                </a:extLst>
              </a:tr>
              <a:tr h="21969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We communicate well with each other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Positive Work Relationships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Clear and Reachable Goals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Fast learner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Transferable skills</a:t>
                      </a:r>
                    </a:p>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Interpersonal skills</a:t>
                      </a:r>
                    </a:p>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Team player</a:t>
                      </a:r>
                    </a:p>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Regular meetings</a:t>
                      </a:r>
                    </a:p>
                  </a:txBody>
                  <a:tcPr/>
                </a:tc>
                <a:extLst>
                  <a:ext uri="{0D108BD9-81ED-4DB2-BD59-A6C34878D82A}">
                    <a16:rowId xmlns:a16="http://schemas.microsoft.com/office/drawing/2014/main" val="2507276796"/>
                  </a:ext>
                </a:extLst>
              </a:tr>
              <a:tr h="8689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Deal with poor performance</a:t>
                      </a:r>
                    </a:p>
                    <a:p>
                      <a:endParaRPr lang="en-GB" sz="1800" b="0" i="0" kern="1200" dirty="0">
                        <a:solidFill>
                          <a:srgbClr val="000000"/>
                        </a:solidFill>
                        <a:effectLst/>
                        <a:latin typeface="+mn-lt"/>
                        <a:ea typeface="+mn-ea"/>
                        <a:cs typeface="+mn-cs"/>
                      </a:endParaRPr>
                    </a:p>
                  </a:txBody>
                  <a:tcPr/>
                </a:tc>
                <a:extLst>
                  <a:ext uri="{0D108BD9-81ED-4DB2-BD59-A6C34878D82A}">
                    <a16:rowId xmlns:a16="http://schemas.microsoft.com/office/drawing/2014/main" val="1913256840"/>
                  </a:ext>
                </a:extLst>
              </a:tr>
              <a:tr h="8689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Ask questions and explore solutions together.</a:t>
                      </a:r>
                    </a:p>
                    <a:p>
                      <a:pPr marL="0" marR="0" lvl="0" indent="0" algn="l" defTabSz="914400" rtl="0" eaLnBrk="1" fontAlgn="auto" latinLnBrk="0" hangingPunct="1">
                        <a:lnSpc>
                          <a:spcPct val="100000"/>
                        </a:lnSpc>
                        <a:spcBef>
                          <a:spcPts val="0"/>
                        </a:spcBef>
                        <a:spcAft>
                          <a:spcPts val="0"/>
                        </a:spcAft>
                        <a:buClrTx/>
                        <a:buSzTx/>
                        <a:buNone/>
                        <a:tabLst/>
                        <a:defRPr/>
                      </a:pPr>
                      <a:endParaRPr lang="en-GB" sz="1800" b="1" i="0" kern="1200" dirty="0">
                        <a:solidFill>
                          <a:schemeClr val="dk1"/>
                        </a:solidFill>
                        <a:effectLst/>
                        <a:latin typeface="+mn-lt"/>
                        <a:ea typeface="+mn-ea"/>
                        <a:cs typeface="+mn-cs"/>
                      </a:endParaRPr>
                    </a:p>
                  </a:txBody>
                  <a:tcPr/>
                </a:tc>
                <a:extLst>
                  <a:ext uri="{0D108BD9-81ED-4DB2-BD59-A6C34878D82A}">
                    <a16:rowId xmlns:a16="http://schemas.microsoft.com/office/drawing/2014/main" val="771358641"/>
                  </a:ext>
                </a:extLst>
              </a:tr>
              <a:tr h="606628">
                <a:tc>
                  <a:txBody>
                    <a:bodyPr/>
                    <a:lstStyle/>
                    <a:p>
                      <a:r>
                        <a:rPr lang="en-GB" dirty="0"/>
                        <a:t>How would you rate your team working? Out of 10? </a:t>
                      </a:r>
                    </a:p>
                  </a:txBody>
                  <a:tcPr/>
                </a:tc>
                <a:tc>
                  <a:txBody>
                    <a:bodyPr/>
                    <a:lstStyle/>
                    <a:p>
                      <a:r>
                        <a:rPr lang="en-GB" dirty="0"/>
                        <a:t>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0008556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0</TotalTime>
  <Words>1</Words>
  <Application>Microsoft Office PowerPoint</Application>
  <PresentationFormat>Widescreen</PresentationFormat>
  <Paragraphs>1</Paragraphs>
  <Slides>13</Slides>
  <Notes>4</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Celestial</vt:lpstr>
      <vt:lpstr>Presentation-strategies for effective communication in business setting              </vt:lpstr>
      <vt:lpstr>                                  Introduction</vt:lpstr>
      <vt:lpstr>1) What are the benefits of effective communication on the organisation’s business process? </vt:lpstr>
      <vt:lpstr>PowerPoint Presentation</vt:lpstr>
      <vt:lpstr>2)How should the organisation use the theories relating to models of communication ? </vt:lpstr>
      <vt:lpstr>    Communication theory definition  Communication theory studies the scientific process of sending and receiving information. there are many principles, methods, and components that can affect a message, and communication theory explains it all.  </vt:lpstr>
      <vt:lpstr>Barriers    of   communication </vt:lpstr>
      <vt:lpstr>Overcoming the barriers</vt:lpstr>
      <vt:lpstr>4)Channels of communication used by online casino </vt:lpstr>
      <vt:lpstr>Channels used to improve communication </vt:lpstr>
      <vt:lpstr>                                    references</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479</cp:revision>
  <dcterms:created xsi:type="dcterms:W3CDTF">2022-03-20T23:16:57Z</dcterms:created>
  <dcterms:modified xsi:type="dcterms:W3CDTF">2022-03-22T11:57:06Z</dcterms:modified>
</cp:coreProperties>
</file>