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25"/>
  </p:notesMasterIdLst>
  <p:sldIdLst>
    <p:sldId id="258" r:id="rId2"/>
    <p:sldId id="269" r:id="rId3"/>
    <p:sldId id="256" r:id="rId4"/>
    <p:sldId id="286" r:id="rId5"/>
    <p:sldId id="262" r:id="rId6"/>
    <p:sldId id="264" r:id="rId7"/>
    <p:sldId id="263" r:id="rId8"/>
    <p:sldId id="278" r:id="rId9"/>
    <p:sldId id="419" r:id="rId10"/>
    <p:sldId id="273" r:id="rId11"/>
    <p:sldId id="268" r:id="rId12"/>
    <p:sldId id="260" r:id="rId13"/>
    <p:sldId id="261" r:id="rId14"/>
    <p:sldId id="418" r:id="rId15"/>
    <p:sldId id="267" r:id="rId16"/>
    <p:sldId id="280" r:id="rId17"/>
    <p:sldId id="281" r:id="rId18"/>
    <p:sldId id="282" r:id="rId19"/>
    <p:sldId id="277" r:id="rId20"/>
    <p:sldId id="284" r:id="rId21"/>
    <p:sldId id="279" r:id="rId22"/>
    <p:sldId id="271" r:id="rId23"/>
    <p:sldId id="283" r:id="rId24"/>
  </p:sldIdLst>
  <p:sldSz cx="12192000" cy="6858000"/>
  <p:notesSz cx="6889750" cy="100218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8BBD49-65B4-4672-8FC9-4D5220AAF272}" v="74" dt="2026-01-26T10:52:15.6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2473" autoAdjust="0"/>
  </p:normalViewPr>
  <p:slideViewPr>
    <p:cSldViewPr snapToGrid="0">
      <p:cViewPr varScale="1">
        <p:scale>
          <a:sx n="92" d="100"/>
          <a:sy n="92" d="100"/>
        </p:scale>
        <p:origin x="131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ata2.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EB8B34-5110-4CAD-9338-759C19BB0C3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8C2EF9C-CC7B-4DF2-8B77-121839E621AF}">
      <dgm:prSet/>
      <dgm:spPr/>
      <dgm:t>
        <a:bodyPr/>
        <a:lstStyle/>
        <a:p>
          <a:pPr>
            <a:defRPr cap="all"/>
          </a:pPr>
          <a:r>
            <a:rPr lang="en-GB"/>
            <a:t>Associating (seeing connections between things)</a:t>
          </a:r>
          <a:endParaRPr lang="en-US"/>
        </a:p>
      </dgm:t>
    </dgm:pt>
    <dgm:pt modelId="{66BFB5B9-2560-46BB-8F7F-6E67D428A11D}" type="parTrans" cxnId="{737C4A4D-6B5F-44E6-BA83-B2C1C39CCC46}">
      <dgm:prSet/>
      <dgm:spPr/>
      <dgm:t>
        <a:bodyPr/>
        <a:lstStyle/>
        <a:p>
          <a:endParaRPr lang="en-US"/>
        </a:p>
      </dgm:t>
    </dgm:pt>
    <dgm:pt modelId="{E181A2F6-1DE9-4A5D-865D-54716A1CD84F}" type="sibTrans" cxnId="{737C4A4D-6B5F-44E6-BA83-B2C1C39CCC46}">
      <dgm:prSet/>
      <dgm:spPr/>
      <dgm:t>
        <a:bodyPr/>
        <a:lstStyle/>
        <a:p>
          <a:endParaRPr lang="en-US"/>
        </a:p>
      </dgm:t>
    </dgm:pt>
    <dgm:pt modelId="{8A95FA20-C55A-4ED5-A1E7-B8E5A4E8C450}">
      <dgm:prSet/>
      <dgm:spPr/>
      <dgm:t>
        <a:bodyPr/>
        <a:lstStyle/>
        <a:p>
          <a:pPr>
            <a:defRPr cap="all"/>
          </a:pPr>
          <a:r>
            <a:rPr lang="en-GB"/>
            <a:t>Questioning (asking why?)</a:t>
          </a:r>
          <a:endParaRPr lang="en-US"/>
        </a:p>
      </dgm:t>
    </dgm:pt>
    <dgm:pt modelId="{203A33E1-77D8-45C1-A03B-EE41D2DED658}" type="parTrans" cxnId="{12222843-112F-4787-A5CA-54FD0EAECB72}">
      <dgm:prSet/>
      <dgm:spPr/>
      <dgm:t>
        <a:bodyPr/>
        <a:lstStyle/>
        <a:p>
          <a:endParaRPr lang="en-US"/>
        </a:p>
      </dgm:t>
    </dgm:pt>
    <dgm:pt modelId="{99061DA3-8CFE-4D74-82BB-3E5EEE515A57}" type="sibTrans" cxnId="{12222843-112F-4787-A5CA-54FD0EAECB72}">
      <dgm:prSet/>
      <dgm:spPr/>
      <dgm:t>
        <a:bodyPr/>
        <a:lstStyle/>
        <a:p>
          <a:endParaRPr lang="en-US"/>
        </a:p>
      </dgm:t>
    </dgm:pt>
    <dgm:pt modelId="{5FA738E2-519F-4AD5-9DC0-2386A6C26861}">
      <dgm:prSet/>
      <dgm:spPr/>
      <dgm:t>
        <a:bodyPr/>
        <a:lstStyle/>
        <a:p>
          <a:pPr>
            <a:defRPr cap="all"/>
          </a:pPr>
          <a:r>
            <a:rPr lang="en-GB"/>
            <a:t>Observing</a:t>
          </a:r>
          <a:endParaRPr lang="en-US"/>
        </a:p>
      </dgm:t>
    </dgm:pt>
    <dgm:pt modelId="{BFD752BA-E44D-4801-BAAF-7AE3354349EE}" type="parTrans" cxnId="{F3583E87-DF2C-4B77-808B-1F4950370240}">
      <dgm:prSet/>
      <dgm:spPr/>
      <dgm:t>
        <a:bodyPr/>
        <a:lstStyle/>
        <a:p>
          <a:endParaRPr lang="en-US"/>
        </a:p>
      </dgm:t>
    </dgm:pt>
    <dgm:pt modelId="{0CC03179-DFAB-4CA7-91F8-B778BDF9C925}" type="sibTrans" cxnId="{F3583E87-DF2C-4B77-808B-1F4950370240}">
      <dgm:prSet/>
      <dgm:spPr/>
      <dgm:t>
        <a:bodyPr/>
        <a:lstStyle/>
        <a:p>
          <a:endParaRPr lang="en-US"/>
        </a:p>
      </dgm:t>
    </dgm:pt>
    <dgm:pt modelId="{8312ABD4-63DF-46A9-A8E9-F85F187A1FD4}">
      <dgm:prSet/>
      <dgm:spPr/>
      <dgm:t>
        <a:bodyPr/>
        <a:lstStyle/>
        <a:p>
          <a:pPr>
            <a:defRPr cap="all"/>
          </a:pPr>
          <a:r>
            <a:rPr lang="en-GB"/>
            <a:t>Experimenting</a:t>
          </a:r>
          <a:endParaRPr lang="en-US"/>
        </a:p>
      </dgm:t>
    </dgm:pt>
    <dgm:pt modelId="{AFA12AE3-1650-4839-B14C-EF07B0373D4D}" type="parTrans" cxnId="{634A21BA-0371-4078-8402-FDD0D0CD4F58}">
      <dgm:prSet/>
      <dgm:spPr/>
      <dgm:t>
        <a:bodyPr/>
        <a:lstStyle/>
        <a:p>
          <a:endParaRPr lang="en-US"/>
        </a:p>
      </dgm:t>
    </dgm:pt>
    <dgm:pt modelId="{C46C2DD2-E2BD-4092-865B-0678746BFDDB}" type="sibTrans" cxnId="{634A21BA-0371-4078-8402-FDD0D0CD4F58}">
      <dgm:prSet/>
      <dgm:spPr/>
      <dgm:t>
        <a:bodyPr/>
        <a:lstStyle/>
        <a:p>
          <a:endParaRPr lang="en-US"/>
        </a:p>
      </dgm:t>
    </dgm:pt>
    <dgm:pt modelId="{DB144F81-861D-4E8A-9616-2D5E80A70DAB}">
      <dgm:prSet/>
      <dgm:spPr/>
      <dgm:t>
        <a:bodyPr/>
        <a:lstStyle/>
        <a:p>
          <a:pPr>
            <a:defRPr cap="all"/>
          </a:pPr>
          <a:r>
            <a:rPr lang="en-GB"/>
            <a:t>Networking</a:t>
          </a:r>
          <a:endParaRPr lang="en-US"/>
        </a:p>
      </dgm:t>
    </dgm:pt>
    <dgm:pt modelId="{C1F7BD31-A228-4BC5-81A6-7AFD7C5C58B2}" type="parTrans" cxnId="{0729B20C-57A8-43FF-A6F7-510D0AF2F63E}">
      <dgm:prSet/>
      <dgm:spPr/>
      <dgm:t>
        <a:bodyPr/>
        <a:lstStyle/>
        <a:p>
          <a:endParaRPr lang="en-US"/>
        </a:p>
      </dgm:t>
    </dgm:pt>
    <dgm:pt modelId="{923AA442-EC7D-46D9-B881-1A2242F813C8}" type="sibTrans" cxnId="{0729B20C-57A8-43FF-A6F7-510D0AF2F63E}">
      <dgm:prSet/>
      <dgm:spPr/>
      <dgm:t>
        <a:bodyPr/>
        <a:lstStyle/>
        <a:p>
          <a:endParaRPr lang="en-US"/>
        </a:p>
      </dgm:t>
    </dgm:pt>
    <dgm:pt modelId="{477A6F75-6201-4DE6-9FFB-2707997FEF8B}" type="pres">
      <dgm:prSet presAssocID="{63EB8B34-5110-4CAD-9338-759C19BB0C3F}" presName="root" presStyleCnt="0">
        <dgm:presLayoutVars>
          <dgm:dir/>
          <dgm:resizeHandles val="exact"/>
        </dgm:presLayoutVars>
      </dgm:prSet>
      <dgm:spPr/>
    </dgm:pt>
    <dgm:pt modelId="{60135F50-A9BF-4B93-A9C9-9130FF61F186}" type="pres">
      <dgm:prSet presAssocID="{D8C2EF9C-CC7B-4DF2-8B77-121839E621AF}" presName="compNode" presStyleCnt="0"/>
      <dgm:spPr/>
    </dgm:pt>
    <dgm:pt modelId="{EC18B720-FFC9-4567-83CF-563CCDF4CAA7}" type="pres">
      <dgm:prSet presAssocID="{D8C2EF9C-CC7B-4DF2-8B77-121839E621AF}" presName="iconBgRect" presStyleLbl="bgShp" presStyleIdx="0" presStyleCnt="5"/>
      <dgm:spPr/>
    </dgm:pt>
    <dgm:pt modelId="{25A2B9A5-40B9-4D98-814A-1E22002A486E}" type="pres">
      <dgm:prSet presAssocID="{D8C2EF9C-CC7B-4DF2-8B77-121839E621A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39B66869-4904-450A-B493-B5D7A4033411}" type="pres">
      <dgm:prSet presAssocID="{D8C2EF9C-CC7B-4DF2-8B77-121839E621AF}" presName="spaceRect" presStyleCnt="0"/>
      <dgm:spPr/>
    </dgm:pt>
    <dgm:pt modelId="{29A8C609-F732-4786-A78B-799FE4ED8410}" type="pres">
      <dgm:prSet presAssocID="{D8C2EF9C-CC7B-4DF2-8B77-121839E621AF}" presName="textRect" presStyleLbl="revTx" presStyleIdx="0" presStyleCnt="5">
        <dgm:presLayoutVars>
          <dgm:chMax val="1"/>
          <dgm:chPref val="1"/>
        </dgm:presLayoutVars>
      </dgm:prSet>
      <dgm:spPr/>
    </dgm:pt>
    <dgm:pt modelId="{04D14DA3-EBA1-42BE-99AF-32B8527A24BA}" type="pres">
      <dgm:prSet presAssocID="{E181A2F6-1DE9-4A5D-865D-54716A1CD84F}" presName="sibTrans" presStyleCnt="0"/>
      <dgm:spPr/>
    </dgm:pt>
    <dgm:pt modelId="{C9A6C03A-EE2B-43F8-8E24-7DB3BD12CF84}" type="pres">
      <dgm:prSet presAssocID="{8A95FA20-C55A-4ED5-A1E7-B8E5A4E8C450}" presName="compNode" presStyleCnt="0"/>
      <dgm:spPr/>
    </dgm:pt>
    <dgm:pt modelId="{D1F9D737-C6B5-4E6C-B555-91FC940FDD53}" type="pres">
      <dgm:prSet presAssocID="{8A95FA20-C55A-4ED5-A1E7-B8E5A4E8C450}" presName="iconBgRect" presStyleLbl="bgShp" presStyleIdx="1" presStyleCnt="5"/>
      <dgm:spPr/>
    </dgm:pt>
    <dgm:pt modelId="{1A587DCD-36CC-400F-B54E-74CA49CD5D51}" type="pres">
      <dgm:prSet presAssocID="{8A95FA20-C55A-4ED5-A1E7-B8E5A4E8C45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A9E07955-5E3F-461F-9C2F-BE52AF3D8A6F}" type="pres">
      <dgm:prSet presAssocID="{8A95FA20-C55A-4ED5-A1E7-B8E5A4E8C450}" presName="spaceRect" presStyleCnt="0"/>
      <dgm:spPr/>
    </dgm:pt>
    <dgm:pt modelId="{AAC86A5D-6ADA-421D-ABCF-46FDDA247496}" type="pres">
      <dgm:prSet presAssocID="{8A95FA20-C55A-4ED5-A1E7-B8E5A4E8C450}" presName="textRect" presStyleLbl="revTx" presStyleIdx="1" presStyleCnt="5">
        <dgm:presLayoutVars>
          <dgm:chMax val="1"/>
          <dgm:chPref val="1"/>
        </dgm:presLayoutVars>
      </dgm:prSet>
      <dgm:spPr/>
    </dgm:pt>
    <dgm:pt modelId="{6CD7166B-A26E-4DE9-9AD6-0FED487E95FE}" type="pres">
      <dgm:prSet presAssocID="{99061DA3-8CFE-4D74-82BB-3E5EEE515A57}" presName="sibTrans" presStyleCnt="0"/>
      <dgm:spPr/>
    </dgm:pt>
    <dgm:pt modelId="{10410DC8-A3B1-411E-8FA3-9A689A4F7CE3}" type="pres">
      <dgm:prSet presAssocID="{5FA738E2-519F-4AD5-9DC0-2386A6C26861}" presName="compNode" presStyleCnt="0"/>
      <dgm:spPr/>
    </dgm:pt>
    <dgm:pt modelId="{2599FAB7-2E47-4902-999F-B1F278BB56F1}" type="pres">
      <dgm:prSet presAssocID="{5FA738E2-519F-4AD5-9DC0-2386A6C26861}" presName="iconBgRect" presStyleLbl="bgShp" presStyleIdx="2" presStyleCnt="5"/>
      <dgm:spPr/>
    </dgm:pt>
    <dgm:pt modelId="{A057A350-A51C-44DC-AC94-628B1B5EE7A6}" type="pres">
      <dgm:prSet presAssocID="{5FA738E2-519F-4AD5-9DC0-2386A6C2686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
        </a:ext>
      </dgm:extLst>
    </dgm:pt>
    <dgm:pt modelId="{BB7F8887-2E14-4602-8481-67029CBBF6FF}" type="pres">
      <dgm:prSet presAssocID="{5FA738E2-519F-4AD5-9DC0-2386A6C26861}" presName="spaceRect" presStyleCnt="0"/>
      <dgm:spPr/>
    </dgm:pt>
    <dgm:pt modelId="{F7ACEED4-625B-4DC5-B3E1-FAB6D9BD752A}" type="pres">
      <dgm:prSet presAssocID="{5FA738E2-519F-4AD5-9DC0-2386A6C26861}" presName="textRect" presStyleLbl="revTx" presStyleIdx="2" presStyleCnt="5">
        <dgm:presLayoutVars>
          <dgm:chMax val="1"/>
          <dgm:chPref val="1"/>
        </dgm:presLayoutVars>
      </dgm:prSet>
      <dgm:spPr/>
    </dgm:pt>
    <dgm:pt modelId="{3184DE55-08A7-45B7-B307-07B6A9730C5C}" type="pres">
      <dgm:prSet presAssocID="{0CC03179-DFAB-4CA7-91F8-B778BDF9C925}" presName="sibTrans" presStyleCnt="0"/>
      <dgm:spPr/>
    </dgm:pt>
    <dgm:pt modelId="{95A1E4D2-C91E-47E5-99BE-E39B67859A47}" type="pres">
      <dgm:prSet presAssocID="{8312ABD4-63DF-46A9-A8E9-F85F187A1FD4}" presName="compNode" presStyleCnt="0"/>
      <dgm:spPr/>
    </dgm:pt>
    <dgm:pt modelId="{A8B77A25-3631-4697-AAF5-7ABBD198D84A}" type="pres">
      <dgm:prSet presAssocID="{8312ABD4-63DF-46A9-A8E9-F85F187A1FD4}" presName="iconBgRect" presStyleLbl="bgShp" presStyleIdx="3" presStyleCnt="5"/>
      <dgm:spPr/>
    </dgm:pt>
    <dgm:pt modelId="{D361D41B-8254-4A66-80BE-F31F6A5C46CF}" type="pres">
      <dgm:prSet presAssocID="{8312ABD4-63DF-46A9-A8E9-F85F187A1FD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ientist"/>
        </a:ext>
      </dgm:extLst>
    </dgm:pt>
    <dgm:pt modelId="{A88B8C45-543E-415B-B556-C380FD45791E}" type="pres">
      <dgm:prSet presAssocID="{8312ABD4-63DF-46A9-A8E9-F85F187A1FD4}" presName="spaceRect" presStyleCnt="0"/>
      <dgm:spPr/>
    </dgm:pt>
    <dgm:pt modelId="{A1935348-3914-4DC5-9361-C2A4DA9BB7C1}" type="pres">
      <dgm:prSet presAssocID="{8312ABD4-63DF-46A9-A8E9-F85F187A1FD4}" presName="textRect" presStyleLbl="revTx" presStyleIdx="3" presStyleCnt="5">
        <dgm:presLayoutVars>
          <dgm:chMax val="1"/>
          <dgm:chPref val="1"/>
        </dgm:presLayoutVars>
      </dgm:prSet>
      <dgm:spPr/>
    </dgm:pt>
    <dgm:pt modelId="{212967C0-7565-4D75-B255-5A93078059CB}" type="pres">
      <dgm:prSet presAssocID="{C46C2DD2-E2BD-4092-865B-0678746BFDDB}" presName="sibTrans" presStyleCnt="0"/>
      <dgm:spPr/>
    </dgm:pt>
    <dgm:pt modelId="{0358D683-6773-4F5A-937E-78934EDAE9C6}" type="pres">
      <dgm:prSet presAssocID="{DB144F81-861D-4E8A-9616-2D5E80A70DAB}" presName="compNode" presStyleCnt="0"/>
      <dgm:spPr/>
    </dgm:pt>
    <dgm:pt modelId="{95E2C68D-CCA8-49D9-8A13-9D798F80C9FE}" type="pres">
      <dgm:prSet presAssocID="{DB144F81-861D-4E8A-9616-2D5E80A70DAB}" presName="iconBgRect" presStyleLbl="bgShp" presStyleIdx="4" presStyleCnt="5"/>
      <dgm:spPr/>
    </dgm:pt>
    <dgm:pt modelId="{4F78D03B-774C-4628-A37F-7F2C6280E54F}" type="pres">
      <dgm:prSet presAssocID="{DB144F81-861D-4E8A-9616-2D5E80A70DA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C63F4411-770C-480D-A8FC-E086DB10251E}" type="pres">
      <dgm:prSet presAssocID="{DB144F81-861D-4E8A-9616-2D5E80A70DAB}" presName="spaceRect" presStyleCnt="0"/>
      <dgm:spPr/>
    </dgm:pt>
    <dgm:pt modelId="{3B969B6F-EC1B-49AD-A05E-E9D95F183EFE}" type="pres">
      <dgm:prSet presAssocID="{DB144F81-861D-4E8A-9616-2D5E80A70DAB}" presName="textRect" presStyleLbl="revTx" presStyleIdx="4" presStyleCnt="5">
        <dgm:presLayoutVars>
          <dgm:chMax val="1"/>
          <dgm:chPref val="1"/>
        </dgm:presLayoutVars>
      </dgm:prSet>
      <dgm:spPr/>
    </dgm:pt>
  </dgm:ptLst>
  <dgm:cxnLst>
    <dgm:cxn modelId="{0729B20C-57A8-43FF-A6F7-510D0AF2F63E}" srcId="{63EB8B34-5110-4CAD-9338-759C19BB0C3F}" destId="{DB144F81-861D-4E8A-9616-2D5E80A70DAB}" srcOrd="4" destOrd="0" parTransId="{C1F7BD31-A228-4BC5-81A6-7AFD7C5C58B2}" sibTransId="{923AA442-EC7D-46D9-B881-1A2242F813C8}"/>
    <dgm:cxn modelId="{F7B8923E-5BBA-4C5C-A537-980CD9F580AC}" type="presOf" srcId="{8312ABD4-63DF-46A9-A8E9-F85F187A1FD4}" destId="{A1935348-3914-4DC5-9361-C2A4DA9BB7C1}" srcOrd="0" destOrd="0" presId="urn:microsoft.com/office/officeart/2018/5/layout/IconCircleLabelList"/>
    <dgm:cxn modelId="{12222843-112F-4787-A5CA-54FD0EAECB72}" srcId="{63EB8B34-5110-4CAD-9338-759C19BB0C3F}" destId="{8A95FA20-C55A-4ED5-A1E7-B8E5A4E8C450}" srcOrd="1" destOrd="0" parTransId="{203A33E1-77D8-45C1-A03B-EE41D2DED658}" sibTransId="{99061DA3-8CFE-4D74-82BB-3E5EEE515A57}"/>
    <dgm:cxn modelId="{737C4A4D-6B5F-44E6-BA83-B2C1C39CCC46}" srcId="{63EB8B34-5110-4CAD-9338-759C19BB0C3F}" destId="{D8C2EF9C-CC7B-4DF2-8B77-121839E621AF}" srcOrd="0" destOrd="0" parTransId="{66BFB5B9-2560-46BB-8F7F-6E67D428A11D}" sibTransId="{E181A2F6-1DE9-4A5D-865D-54716A1CD84F}"/>
    <dgm:cxn modelId="{A6577D50-F12E-49F3-AB49-48883239ABB5}" type="presOf" srcId="{63EB8B34-5110-4CAD-9338-759C19BB0C3F}" destId="{477A6F75-6201-4DE6-9FFB-2707997FEF8B}" srcOrd="0" destOrd="0" presId="urn:microsoft.com/office/officeart/2018/5/layout/IconCircleLabelList"/>
    <dgm:cxn modelId="{BAE7A87D-4399-442A-90A8-B649185EAAA9}" type="presOf" srcId="{8A95FA20-C55A-4ED5-A1E7-B8E5A4E8C450}" destId="{AAC86A5D-6ADA-421D-ABCF-46FDDA247496}" srcOrd="0" destOrd="0" presId="urn:microsoft.com/office/officeart/2018/5/layout/IconCircleLabelList"/>
    <dgm:cxn modelId="{F3583E87-DF2C-4B77-808B-1F4950370240}" srcId="{63EB8B34-5110-4CAD-9338-759C19BB0C3F}" destId="{5FA738E2-519F-4AD5-9DC0-2386A6C26861}" srcOrd="2" destOrd="0" parTransId="{BFD752BA-E44D-4801-BAAF-7AE3354349EE}" sibTransId="{0CC03179-DFAB-4CA7-91F8-B778BDF9C925}"/>
    <dgm:cxn modelId="{9F8A5F91-1DAF-47E1-82E2-2079B9965EFE}" type="presOf" srcId="{5FA738E2-519F-4AD5-9DC0-2386A6C26861}" destId="{F7ACEED4-625B-4DC5-B3E1-FAB6D9BD752A}" srcOrd="0" destOrd="0" presId="urn:microsoft.com/office/officeart/2018/5/layout/IconCircleLabelList"/>
    <dgm:cxn modelId="{D6675FA0-A6AC-4D89-BACC-F6EC50102BEB}" type="presOf" srcId="{D8C2EF9C-CC7B-4DF2-8B77-121839E621AF}" destId="{29A8C609-F732-4786-A78B-799FE4ED8410}" srcOrd="0" destOrd="0" presId="urn:microsoft.com/office/officeart/2018/5/layout/IconCircleLabelList"/>
    <dgm:cxn modelId="{634A21BA-0371-4078-8402-FDD0D0CD4F58}" srcId="{63EB8B34-5110-4CAD-9338-759C19BB0C3F}" destId="{8312ABD4-63DF-46A9-A8E9-F85F187A1FD4}" srcOrd="3" destOrd="0" parTransId="{AFA12AE3-1650-4839-B14C-EF07B0373D4D}" sibTransId="{C46C2DD2-E2BD-4092-865B-0678746BFDDB}"/>
    <dgm:cxn modelId="{6952CBC1-28D2-4B02-8317-C53A436226C4}" type="presOf" srcId="{DB144F81-861D-4E8A-9616-2D5E80A70DAB}" destId="{3B969B6F-EC1B-49AD-A05E-E9D95F183EFE}" srcOrd="0" destOrd="0" presId="urn:microsoft.com/office/officeart/2018/5/layout/IconCircleLabelList"/>
    <dgm:cxn modelId="{A209C4F6-9FDA-4516-B94B-0997DC47A756}" type="presParOf" srcId="{477A6F75-6201-4DE6-9FFB-2707997FEF8B}" destId="{60135F50-A9BF-4B93-A9C9-9130FF61F186}" srcOrd="0" destOrd="0" presId="urn:microsoft.com/office/officeart/2018/5/layout/IconCircleLabelList"/>
    <dgm:cxn modelId="{AF98CA99-B55D-4D22-B2E0-57A0D76EAC59}" type="presParOf" srcId="{60135F50-A9BF-4B93-A9C9-9130FF61F186}" destId="{EC18B720-FFC9-4567-83CF-563CCDF4CAA7}" srcOrd="0" destOrd="0" presId="urn:microsoft.com/office/officeart/2018/5/layout/IconCircleLabelList"/>
    <dgm:cxn modelId="{16BB0FAA-EE41-4DF3-B4CC-311E20C40A12}" type="presParOf" srcId="{60135F50-A9BF-4B93-A9C9-9130FF61F186}" destId="{25A2B9A5-40B9-4D98-814A-1E22002A486E}" srcOrd="1" destOrd="0" presId="urn:microsoft.com/office/officeart/2018/5/layout/IconCircleLabelList"/>
    <dgm:cxn modelId="{3F431EC2-C81C-4E69-BA98-A6B54A197FE7}" type="presParOf" srcId="{60135F50-A9BF-4B93-A9C9-9130FF61F186}" destId="{39B66869-4904-450A-B493-B5D7A4033411}" srcOrd="2" destOrd="0" presId="urn:microsoft.com/office/officeart/2018/5/layout/IconCircleLabelList"/>
    <dgm:cxn modelId="{FF2E4A54-294A-48C2-9476-0B53DDB7CFC6}" type="presParOf" srcId="{60135F50-A9BF-4B93-A9C9-9130FF61F186}" destId="{29A8C609-F732-4786-A78B-799FE4ED8410}" srcOrd="3" destOrd="0" presId="urn:microsoft.com/office/officeart/2018/5/layout/IconCircleLabelList"/>
    <dgm:cxn modelId="{EE082681-3BB8-4061-BB73-E14352165BBC}" type="presParOf" srcId="{477A6F75-6201-4DE6-9FFB-2707997FEF8B}" destId="{04D14DA3-EBA1-42BE-99AF-32B8527A24BA}" srcOrd="1" destOrd="0" presId="urn:microsoft.com/office/officeart/2018/5/layout/IconCircleLabelList"/>
    <dgm:cxn modelId="{30D7CF2D-E798-4344-A805-4F8A6C8BC051}" type="presParOf" srcId="{477A6F75-6201-4DE6-9FFB-2707997FEF8B}" destId="{C9A6C03A-EE2B-43F8-8E24-7DB3BD12CF84}" srcOrd="2" destOrd="0" presId="urn:microsoft.com/office/officeart/2018/5/layout/IconCircleLabelList"/>
    <dgm:cxn modelId="{CBD1E536-63B7-4559-B02B-C1C3C10D1AA1}" type="presParOf" srcId="{C9A6C03A-EE2B-43F8-8E24-7DB3BD12CF84}" destId="{D1F9D737-C6B5-4E6C-B555-91FC940FDD53}" srcOrd="0" destOrd="0" presId="urn:microsoft.com/office/officeart/2018/5/layout/IconCircleLabelList"/>
    <dgm:cxn modelId="{3AB077AD-7562-4A7A-80F7-400B443CBD2F}" type="presParOf" srcId="{C9A6C03A-EE2B-43F8-8E24-7DB3BD12CF84}" destId="{1A587DCD-36CC-400F-B54E-74CA49CD5D51}" srcOrd="1" destOrd="0" presId="urn:microsoft.com/office/officeart/2018/5/layout/IconCircleLabelList"/>
    <dgm:cxn modelId="{8912C684-2ABB-4889-9534-DCE78F8105BD}" type="presParOf" srcId="{C9A6C03A-EE2B-43F8-8E24-7DB3BD12CF84}" destId="{A9E07955-5E3F-461F-9C2F-BE52AF3D8A6F}" srcOrd="2" destOrd="0" presId="urn:microsoft.com/office/officeart/2018/5/layout/IconCircleLabelList"/>
    <dgm:cxn modelId="{6BAC95DC-4EEB-47E6-95CD-A1BC820424B1}" type="presParOf" srcId="{C9A6C03A-EE2B-43F8-8E24-7DB3BD12CF84}" destId="{AAC86A5D-6ADA-421D-ABCF-46FDDA247496}" srcOrd="3" destOrd="0" presId="urn:microsoft.com/office/officeart/2018/5/layout/IconCircleLabelList"/>
    <dgm:cxn modelId="{324A6B55-8257-43C5-9503-B815C5EE5002}" type="presParOf" srcId="{477A6F75-6201-4DE6-9FFB-2707997FEF8B}" destId="{6CD7166B-A26E-4DE9-9AD6-0FED487E95FE}" srcOrd="3" destOrd="0" presId="urn:microsoft.com/office/officeart/2018/5/layout/IconCircleLabelList"/>
    <dgm:cxn modelId="{6D69DF98-CE72-43DF-BCAE-5516FBD044A8}" type="presParOf" srcId="{477A6F75-6201-4DE6-9FFB-2707997FEF8B}" destId="{10410DC8-A3B1-411E-8FA3-9A689A4F7CE3}" srcOrd="4" destOrd="0" presId="urn:microsoft.com/office/officeart/2018/5/layout/IconCircleLabelList"/>
    <dgm:cxn modelId="{EE8A4F2E-B22A-4DD6-A66C-C5DD50AB5176}" type="presParOf" srcId="{10410DC8-A3B1-411E-8FA3-9A689A4F7CE3}" destId="{2599FAB7-2E47-4902-999F-B1F278BB56F1}" srcOrd="0" destOrd="0" presId="urn:microsoft.com/office/officeart/2018/5/layout/IconCircleLabelList"/>
    <dgm:cxn modelId="{4A756B73-8DE4-41E9-94E3-4582C9FE74E2}" type="presParOf" srcId="{10410DC8-A3B1-411E-8FA3-9A689A4F7CE3}" destId="{A057A350-A51C-44DC-AC94-628B1B5EE7A6}" srcOrd="1" destOrd="0" presId="urn:microsoft.com/office/officeart/2018/5/layout/IconCircleLabelList"/>
    <dgm:cxn modelId="{A8B01F71-43EB-4C36-A362-3A7A9119647B}" type="presParOf" srcId="{10410DC8-A3B1-411E-8FA3-9A689A4F7CE3}" destId="{BB7F8887-2E14-4602-8481-67029CBBF6FF}" srcOrd="2" destOrd="0" presId="urn:microsoft.com/office/officeart/2018/5/layout/IconCircleLabelList"/>
    <dgm:cxn modelId="{46BD9710-7D23-49EC-B992-B1208405D408}" type="presParOf" srcId="{10410DC8-A3B1-411E-8FA3-9A689A4F7CE3}" destId="{F7ACEED4-625B-4DC5-B3E1-FAB6D9BD752A}" srcOrd="3" destOrd="0" presId="urn:microsoft.com/office/officeart/2018/5/layout/IconCircleLabelList"/>
    <dgm:cxn modelId="{5051ABC2-A804-4C31-9498-2407E33171F9}" type="presParOf" srcId="{477A6F75-6201-4DE6-9FFB-2707997FEF8B}" destId="{3184DE55-08A7-45B7-B307-07B6A9730C5C}" srcOrd="5" destOrd="0" presId="urn:microsoft.com/office/officeart/2018/5/layout/IconCircleLabelList"/>
    <dgm:cxn modelId="{B2700549-6A4B-4CC1-8484-E4AFBEDB4531}" type="presParOf" srcId="{477A6F75-6201-4DE6-9FFB-2707997FEF8B}" destId="{95A1E4D2-C91E-47E5-99BE-E39B67859A47}" srcOrd="6" destOrd="0" presId="urn:microsoft.com/office/officeart/2018/5/layout/IconCircleLabelList"/>
    <dgm:cxn modelId="{4911654D-0DED-4B96-B206-85AB6EC9A22F}" type="presParOf" srcId="{95A1E4D2-C91E-47E5-99BE-E39B67859A47}" destId="{A8B77A25-3631-4697-AAF5-7ABBD198D84A}" srcOrd="0" destOrd="0" presId="urn:microsoft.com/office/officeart/2018/5/layout/IconCircleLabelList"/>
    <dgm:cxn modelId="{677BD369-963F-437C-8170-257D4AC947DF}" type="presParOf" srcId="{95A1E4D2-C91E-47E5-99BE-E39B67859A47}" destId="{D361D41B-8254-4A66-80BE-F31F6A5C46CF}" srcOrd="1" destOrd="0" presId="urn:microsoft.com/office/officeart/2018/5/layout/IconCircleLabelList"/>
    <dgm:cxn modelId="{52FBE283-982A-4D4F-AB76-C443C906F1F8}" type="presParOf" srcId="{95A1E4D2-C91E-47E5-99BE-E39B67859A47}" destId="{A88B8C45-543E-415B-B556-C380FD45791E}" srcOrd="2" destOrd="0" presId="urn:microsoft.com/office/officeart/2018/5/layout/IconCircleLabelList"/>
    <dgm:cxn modelId="{7C4E9498-5C4A-40CB-8F45-B5E3D6E93B8C}" type="presParOf" srcId="{95A1E4D2-C91E-47E5-99BE-E39B67859A47}" destId="{A1935348-3914-4DC5-9361-C2A4DA9BB7C1}" srcOrd="3" destOrd="0" presId="urn:microsoft.com/office/officeart/2018/5/layout/IconCircleLabelList"/>
    <dgm:cxn modelId="{F425C122-C272-48B7-836F-F4F9704CC02D}" type="presParOf" srcId="{477A6F75-6201-4DE6-9FFB-2707997FEF8B}" destId="{212967C0-7565-4D75-B255-5A93078059CB}" srcOrd="7" destOrd="0" presId="urn:microsoft.com/office/officeart/2018/5/layout/IconCircleLabelList"/>
    <dgm:cxn modelId="{B55015C3-2CE4-483C-B0C7-7F87B0D736C9}" type="presParOf" srcId="{477A6F75-6201-4DE6-9FFB-2707997FEF8B}" destId="{0358D683-6773-4F5A-937E-78934EDAE9C6}" srcOrd="8" destOrd="0" presId="urn:microsoft.com/office/officeart/2018/5/layout/IconCircleLabelList"/>
    <dgm:cxn modelId="{2EB3018A-2CFD-481F-B146-3534CC6DFFF5}" type="presParOf" srcId="{0358D683-6773-4F5A-937E-78934EDAE9C6}" destId="{95E2C68D-CCA8-49D9-8A13-9D798F80C9FE}" srcOrd="0" destOrd="0" presId="urn:microsoft.com/office/officeart/2018/5/layout/IconCircleLabelList"/>
    <dgm:cxn modelId="{DD157B7F-5A2A-4F9F-B1BD-24255BE329C5}" type="presParOf" srcId="{0358D683-6773-4F5A-937E-78934EDAE9C6}" destId="{4F78D03B-774C-4628-A37F-7F2C6280E54F}" srcOrd="1" destOrd="0" presId="urn:microsoft.com/office/officeart/2018/5/layout/IconCircleLabelList"/>
    <dgm:cxn modelId="{CADC84A3-14D2-49A1-9B27-68AE12358CDD}" type="presParOf" srcId="{0358D683-6773-4F5A-937E-78934EDAE9C6}" destId="{C63F4411-770C-480D-A8FC-E086DB10251E}" srcOrd="2" destOrd="0" presId="urn:microsoft.com/office/officeart/2018/5/layout/IconCircleLabelList"/>
    <dgm:cxn modelId="{350915E1-ED28-48AF-96CD-6819B1077ACE}" type="presParOf" srcId="{0358D683-6773-4F5A-937E-78934EDAE9C6}" destId="{3B969B6F-EC1B-49AD-A05E-E9D95F183EF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6159EE-339F-4C51-9364-7F44C5E0B1F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3928735-2A46-4F4D-A8DE-74098383444C}">
      <dgm:prSet/>
      <dgm:spPr/>
      <dgm:t>
        <a:bodyPr/>
        <a:lstStyle/>
        <a:p>
          <a:pPr>
            <a:lnSpc>
              <a:spcPct val="100000"/>
            </a:lnSpc>
          </a:pPr>
          <a:r>
            <a:rPr lang="en-GB" b="0" i="0" baseline="0"/>
            <a:t>Keeping on asking ‘Why?’</a:t>
          </a:r>
          <a:endParaRPr lang="en-US"/>
        </a:p>
      </dgm:t>
    </dgm:pt>
    <dgm:pt modelId="{ACC921D8-EE23-479B-9DB6-22C3C8342BA1}" type="parTrans" cxnId="{F928A4EE-BC37-4D93-B9AF-ECE928F0D23C}">
      <dgm:prSet/>
      <dgm:spPr/>
      <dgm:t>
        <a:bodyPr/>
        <a:lstStyle/>
        <a:p>
          <a:endParaRPr lang="en-US"/>
        </a:p>
      </dgm:t>
    </dgm:pt>
    <dgm:pt modelId="{1F3BEBDA-15A1-4B23-A6BC-2E144B0A2ABF}" type="sibTrans" cxnId="{F928A4EE-BC37-4D93-B9AF-ECE928F0D23C}">
      <dgm:prSet/>
      <dgm:spPr/>
      <dgm:t>
        <a:bodyPr/>
        <a:lstStyle/>
        <a:p>
          <a:endParaRPr lang="en-US"/>
        </a:p>
      </dgm:t>
    </dgm:pt>
    <dgm:pt modelId="{B36F089D-2195-4565-BC5C-D09FBADEE5F2}">
      <dgm:prSet/>
      <dgm:spPr/>
      <dgm:t>
        <a:bodyPr/>
        <a:lstStyle/>
        <a:p>
          <a:pPr>
            <a:lnSpc>
              <a:spcPct val="100000"/>
            </a:lnSpc>
          </a:pPr>
          <a:r>
            <a:rPr lang="en-GB" b="0" i="0" baseline="0"/>
            <a:t>Allowing your mind to wander freely</a:t>
          </a:r>
          <a:endParaRPr lang="en-US"/>
        </a:p>
      </dgm:t>
    </dgm:pt>
    <dgm:pt modelId="{16443511-06FC-4864-A0EF-E0219B289945}" type="parTrans" cxnId="{6C96875C-DCF2-4029-BD3D-1CA1B1CE2BFC}">
      <dgm:prSet/>
      <dgm:spPr/>
      <dgm:t>
        <a:bodyPr/>
        <a:lstStyle/>
        <a:p>
          <a:endParaRPr lang="en-US"/>
        </a:p>
      </dgm:t>
    </dgm:pt>
    <dgm:pt modelId="{76A4C7D3-29CC-4EC4-9130-B96E82E93694}" type="sibTrans" cxnId="{6C96875C-DCF2-4029-BD3D-1CA1B1CE2BFC}">
      <dgm:prSet/>
      <dgm:spPr/>
      <dgm:t>
        <a:bodyPr/>
        <a:lstStyle/>
        <a:p>
          <a:endParaRPr lang="en-US"/>
        </a:p>
      </dgm:t>
    </dgm:pt>
    <dgm:pt modelId="{0D4819B6-7BA4-4D8E-A610-77A2485B185E}">
      <dgm:prSet/>
      <dgm:spPr/>
      <dgm:t>
        <a:bodyPr/>
        <a:lstStyle/>
        <a:p>
          <a:pPr>
            <a:lnSpc>
              <a:spcPct val="100000"/>
            </a:lnSpc>
          </a:pPr>
          <a:r>
            <a:rPr lang="en-GB" b="0" i="0" baseline="0"/>
            <a:t>Exposing yourself to new insights and thinking – people, articles, videos</a:t>
          </a:r>
          <a:endParaRPr lang="en-US"/>
        </a:p>
      </dgm:t>
    </dgm:pt>
    <dgm:pt modelId="{E1CA053F-8C2D-4BDF-A997-B8A8B56D6806}" type="parTrans" cxnId="{43B23035-61DE-4230-AEB9-0EC4B9D21069}">
      <dgm:prSet/>
      <dgm:spPr/>
      <dgm:t>
        <a:bodyPr/>
        <a:lstStyle/>
        <a:p>
          <a:endParaRPr lang="en-US"/>
        </a:p>
      </dgm:t>
    </dgm:pt>
    <dgm:pt modelId="{0BAE6F73-EC57-470C-BFF3-B5EBD3860A6B}" type="sibTrans" cxnId="{43B23035-61DE-4230-AEB9-0EC4B9D21069}">
      <dgm:prSet/>
      <dgm:spPr/>
      <dgm:t>
        <a:bodyPr/>
        <a:lstStyle/>
        <a:p>
          <a:endParaRPr lang="en-US"/>
        </a:p>
      </dgm:t>
    </dgm:pt>
    <dgm:pt modelId="{851158D6-AEB9-4307-B7D3-81BAF9DD511B}">
      <dgm:prSet/>
      <dgm:spPr/>
      <dgm:t>
        <a:bodyPr/>
        <a:lstStyle/>
        <a:p>
          <a:pPr>
            <a:lnSpc>
              <a:spcPct val="100000"/>
            </a:lnSpc>
          </a:pPr>
          <a:r>
            <a:rPr lang="en-GB" b="0" i="0" baseline="0"/>
            <a:t>Switching yourself or other people from problem to problem, allowing for cross-fertilisation of ideas</a:t>
          </a:r>
          <a:endParaRPr lang="en-US"/>
        </a:p>
      </dgm:t>
    </dgm:pt>
    <dgm:pt modelId="{A1F8368C-8A38-43E9-AEB4-CBACB9088222}" type="parTrans" cxnId="{ACCA8E75-717D-48E8-9637-877D10C0B4F9}">
      <dgm:prSet/>
      <dgm:spPr/>
      <dgm:t>
        <a:bodyPr/>
        <a:lstStyle/>
        <a:p>
          <a:endParaRPr lang="en-US"/>
        </a:p>
      </dgm:t>
    </dgm:pt>
    <dgm:pt modelId="{56516FCC-FDC8-4508-B4F1-F34B23C5DA94}" type="sibTrans" cxnId="{ACCA8E75-717D-48E8-9637-877D10C0B4F9}">
      <dgm:prSet/>
      <dgm:spPr/>
      <dgm:t>
        <a:bodyPr/>
        <a:lstStyle/>
        <a:p>
          <a:endParaRPr lang="en-US"/>
        </a:p>
      </dgm:t>
    </dgm:pt>
    <dgm:pt modelId="{5E75404C-385B-4EEE-BFF0-7E2CDE812F5A}">
      <dgm:prSet/>
      <dgm:spPr/>
      <dgm:t>
        <a:bodyPr/>
        <a:lstStyle/>
        <a:p>
          <a:pPr>
            <a:lnSpc>
              <a:spcPct val="100000"/>
            </a:lnSpc>
          </a:pPr>
          <a:r>
            <a:rPr lang="en-GB" b="0" i="0" baseline="0"/>
            <a:t>Reframing the problem in a different context to generate new insights  (Armstrong, 2012)</a:t>
          </a:r>
          <a:endParaRPr lang="en-US"/>
        </a:p>
      </dgm:t>
    </dgm:pt>
    <dgm:pt modelId="{853AA614-DC6A-4647-BB2A-D540E9E394C7}" type="parTrans" cxnId="{CAB6BF89-7D61-49BF-96A6-0E5F511FEE6B}">
      <dgm:prSet/>
      <dgm:spPr/>
      <dgm:t>
        <a:bodyPr/>
        <a:lstStyle/>
        <a:p>
          <a:endParaRPr lang="en-US"/>
        </a:p>
      </dgm:t>
    </dgm:pt>
    <dgm:pt modelId="{D58D0D23-1E1D-4ACC-96A2-9BE4684756CF}" type="sibTrans" cxnId="{CAB6BF89-7D61-49BF-96A6-0E5F511FEE6B}">
      <dgm:prSet/>
      <dgm:spPr/>
      <dgm:t>
        <a:bodyPr/>
        <a:lstStyle/>
        <a:p>
          <a:endParaRPr lang="en-US"/>
        </a:p>
      </dgm:t>
    </dgm:pt>
    <dgm:pt modelId="{C9F0210C-6ED1-42D3-978E-503D1F9B4D66}" type="pres">
      <dgm:prSet presAssocID="{C16159EE-339F-4C51-9364-7F44C5E0B1F6}" presName="root" presStyleCnt="0">
        <dgm:presLayoutVars>
          <dgm:dir/>
          <dgm:resizeHandles val="exact"/>
        </dgm:presLayoutVars>
      </dgm:prSet>
      <dgm:spPr/>
    </dgm:pt>
    <dgm:pt modelId="{D1CDAA00-A25B-4F7F-9F1E-B969DBF0B523}" type="pres">
      <dgm:prSet presAssocID="{63928735-2A46-4F4D-A8DE-74098383444C}" presName="compNode" presStyleCnt="0"/>
      <dgm:spPr/>
    </dgm:pt>
    <dgm:pt modelId="{31A5B940-6F45-48AD-947F-3353DBD4FA46}" type="pres">
      <dgm:prSet presAssocID="{63928735-2A46-4F4D-A8DE-74098383444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xclamation Mark"/>
        </a:ext>
      </dgm:extLst>
    </dgm:pt>
    <dgm:pt modelId="{C3B3846E-1A8B-43F5-B483-C1363DFCF1B9}" type="pres">
      <dgm:prSet presAssocID="{63928735-2A46-4F4D-A8DE-74098383444C}" presName="spaceRect" presStyleCnt="0"/>
      <dgm:spPr/>
    </dgm:pt>
    <dgm:pt modelId="{BF3DB83D-EDF9-481F-B8A9-FF2A74037FC8}" type="pres">
      <dgm:prSet presAssocID="{63928735-2A46-4F4D-A8DE-74098383444C}" presName="textRect" presStyleLbl="revTx" presStyleIdx="0" presStyleCnt="5">
        <dgm:presLayoutVars>
          <dgm:chMax val="1"/>
          <dgm:chPref val="1"/>
        </dgm:presLayoutVars>
      </dgm:prSet>
      <dgm:spPr/>
    </dgm:pt>
    <dgm:pt modelId="{8B04BAAA-0F51-4143-909D-19E21229DF8B}" type="pres">
      <dgm:prSet presAssocID="{1F3BEBDA-15A1-4B23-A6BC-2E144B0A2ABF}" presName="sibTrans" presStyleCnt="0"/>
      <dgm:spPr/>
    </dgm:pt>
    <dgm:pt modelId="{0E94AAA2-1626-4C5A-B72C-FC48049B2E45}" type="pres">
      <dgm:prSet presAssocID="{B36F089D-2195-4565-BC5C-D09FBADEE5F2}" presName="compNode" presStyleCnt="0"/>
      <dgm:spPr/>
    </dgm:pt>
    <dgm:pt modelId="{E60EA187-50E8-4529-B4C0-F3C6F28DDC59}" type="pres">
      <dgm:prSet presAssocID="{B36F089D-2195-4565-BC5C-D09FBADEE5F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ke"/>
        </a:ext>
      </dgm:extLst>
    </dgm:pt>
    <dgm:pt modelId="{68D45474-45F5-4D26-AD53-125DA2FCD0FD}" type="pres">
      <dgm:prSet presAssocID="{B36F089D-2195-4565-BC5C-D09FBADEE5F2}" presName="spaceRect" presStyleCnt="0"/>
      <dgm:spPr/>
    </dgm:pt>
    <dgm:pt modelId="{ECEAD9CE-0F55-4A62-8820-A1C69B93C998}" type="pres">
      <dgm:prSet presAssocID="{B36F089D-2195-4565-BC5C-D09FBADEE5F2}" presName="textRect" presStyleLbl="revTx" presStyleIdx="1" presStyleCnt="5">
        <dgm:presLayoutVars>
          <dgm:chMax val="1"/>
          <dgm:chPref val="1"/>
        </dgm:presLayoutVars>
      </dgm:prSet>
      <dgm:spPr/>
    </dgm:pt>
    <dgm:pt modelId="{7DF4710C-FEDE-460C-8CAC-B70D2CF65CC3}" type="pres">
      <dgm:prSet presAssocID="{76A4C7D3-29CC-4EC4-9130-B96E82E93694}" presName="sibTrans" presStyleCnt="0"/>
      <dgm:spPr/>
    </dgm:pt>
    <dgm:pt modelId="{4D772060-E1CB-4946-959E-456C70BC2752}" type="pres">
      <dgm:prSet presAssocID="{0D4819B6-7BA4-4D8E-A610-77A2485B185E}" presName="compNode" presStyleCnt="0"/>
      <dgm:spPr/>
    </dgm:pt>
    <dgm:pt modelId="{27A8843E-65E4-47EC-9B3E-D2C2EC280C42}" type="pres">
      <dgm:prSet presAssocID="{0D4819B6-7BA4-4D8E-A610-77A2485B185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ought bubble"/>
        </a:ext>
      </dgm:extLst>
    </dgm:pt>
    <dgm:pt modelId="{83E1A55B-B4F6-4326-9DAF-D04AFEF0D206}" type="pres">
      <dgm:prSet presAssocID="{0D4819B6-7BA4-4D8E-A610-77A2485B185E}" presName="spaceRect" presStyleCnt="0"/>
      <dgm:spPr/>
    </dgm:pt>
    <dgm:pt modelId="{4139F376-D688-41D3-84B3-F5B96A723DEA}" type="pres">
      <dgm:prSet presAssocID="{0D4819B6-7BA4-4D8E-A610-77A2485B185E}" presName="textRect" presStyleLbl="revTx" presStyleIdx="2" presStyleCnt="5">
        <dgm:presLayoutVars>
          <dgm:chMax val="1"/>
          <dgm:chPref val="1"/>
        </dgm:presLayoutVars>
      </dgm:prSet>
      <dgm:spPr/>
    </dgm:pt>
    <dgm:pt modelId="{68826177-323A-4CC7-8CC0-2DF376064E41}" type="pres">
      <dgm:prSet presAssocID="{0BAE6F73-EC57-470C-BFF3-B5EBD3860A6B}" presName="sibTrans" presStyleCnt="0"/>
      <dgm:spPr/>
    </dgm:pt>
    <dgm:pt modelId="{4683E468-12A5-44D5-B959-F99CA05BF2B1}" type="pres">
      <dgm:prSet presAssocID="{851158D6-AEB9-4307-B7D3-81BAF9DD511B}" presName="compNode" presStyleCnt="0"/>
      <dgm:spPr/>
    </dgm:pt>
    <dgm:pt modelId="{FC60A83E-F3AD-48A2-8D9C-89B39AD64F8D}" type="pres">
      <dgm:prSet presAssocID="{851158D6-AEB9-4307-B7D3-81BAF9DD511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tor"/>
        </a:ext>
      </dgm:extLst>
    </dgm:pt>
    <dgm:pt modelId="{212DDA64-F988-4F33-9330-A2F6986ED871}" type="pres">
      <dgm:prSet presAssocID="{851158D6-AEB9-4307-B7D3-81BAF9DD511B}" presName="spaceRect" presStyleCnt="0"/>
      <dgm:spPr/>
    </dgm:pt>
    <dgm:pt modelId="{90C18BD5-BE61-4D95-A25C-3C3FC8509FAE}" type="pres">
      <dgm:prSet presAssocID="{851158D6-AEB9-4307-B7D3-81BAF9DD511B}" presName="textRect" presStyleLbl="revTx" presStyleIdx="3" presStyleCnt="5">
        <dgm:presLayoutVars>
          <dgm:chMax val="1"/>
          <dgm:chPref val="1"/>
        </dgm:presLayoutVars>
      </dgm:prSet>
      <dgm:spPr/>
    </dgm:pt>
    <dgm:pt modelId="{BAC9C3E1-A8F7-4BC7-B802-DDA024BA8991}" type="pres">
      <dgm:prSet presAssocID="{56516FCC-FDC8-4508-B4F1-F34B23C5DA94}" presName="sibTrans" presStyleCnt="0"/>
      <dgm:spPr/>
    </dgm:pt>
    <dgm:pt modelId="{61280702-EE55-4A0E-A0EE-C6D5B75D0DDB}" type="pres">
      <dgm:prSet presAssocID="{5E75404C-385B-4EEE-BFF0-7E2CDE812F5A}" presName="compNode" presStyleCnt="0"/>
      <dgm:spPr/>
    </dgm:pt>
    <dgm:pt modelId="{1EC301D6-EC1F-4429-96C7-A8819490EA2A}" type="pres">
      <dgm:prSet presAssocID="{5E75404C-385B-4EEE-BFF0-7E2CDE812F5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ot Air Balloon"/>
        </a:ext>
      </dgm:extLst>
    </dgm:pt>
    <dgm:pt modelId="{31B3EC3E-F9E4-4A19-804B-012AD88A109F}" type="pres">
      <dgm:prSet presAssocID="{5E75404C-385B-4EEE-BFF0-7E2CDE812F5A}" presName="spaceRect" presStyleCnt="0"/>
      <dgm:spPr/>
    </dgm:pt>
    <dgm:pt modelId="{73063360-03A1-401B-A414-4AA1C37C0815}" type="pres">
      <dgm:prSet presAssocID="{5E75404C-385B-4EEE-BFF0-7E2CDE812F5A}" presName="textRect" presStyleLbl="revTx" presStyleIdx="4" presStyleCnt="5">
        <dgm:presLayoutVars>
          <dgm:chMax val="1"/>
          <dgm:chPref val="1"/>
        </dgm:presLayoutVars>
      </dgm:prSet>
      <dgm:spPr/>
    </dgm:pt>
  </dgm:ptLst>
  <dgm:cxnLst>
    <dgm:cxn modelId="{02D32E15-A7B2-413E-B26A-4A5D87B1A72C}" type="presOf" srcId="{0D4819B6-7BA4-4D8E-A610-77A2485B185E}" destId="{4139F376-D688-41D3-84B3-F5B96A723DEA}" srcOrd="0" destOrd="0" presId="urn:microsoft.com/office/officeart/2018/2/layout/IconLabelList"/>
    <dgm:cxn modelId="{43B23035-61DE-4230-AEB9-0EC4B9D21069}" srcId="{C16159EE-339F-4C51-9364-7F44C5E0B1F6}" destId="{0D4819B6-7BA4-4D8E-A610-77A2485B185E}" srcOrd="2" destOrd="0" parTransId="{E1CA053F-8C2D-4BDF-A997-B8A8B56D6806}" sibTransId="{0BAE6F73-EC57-470C-BFF3-B5EBD3860A6B}"/>
    <dgm:cxn modelId="{6C96875C-DCF2-4029-BD3D-1CA1B1CE2BFC}" srcId="{C16159EE-339F-4C51-9364-7F44C5E0B1F6}" destId="{B36F089D-2195-4565-BC5C-D09FBADEE5F2}" srcOrd="1" destOrd="0" parTransId="{16443511-06FC-4864-A0EF-E0219B289945}" sibTransId="{76A4C7D3-29CC-4EC4-9130-B96E82E93694}"/>
    <dgm:cxn modelId="{ACCA8E75-717D-48E8-9637-877D10C0B4F9}" srcId="{C16159EE-339F-4C51-9364-7F44C5E0B1F6}" destId="{851158D6-AEB9-4307-B7D3-81BAF9DD511B}" srcOrd="3" destOrd="0" parTransId="{A1F8368C-8A38-43E9-AEB4-CBACB9088222}" sibTransId="{56516FCC-FDC8-4508-B4F1-F34B23C5DA94}"/>
    <dgm:cxn modelId="{3F816B7A-BAC4-4912-8E9D-4188D4AEED1A}" type="presOf" srcId="{63928735-2A46-4F4D-A8DE-74098383444C}" destId="{BF3DB83D-EDF9-481F-B8A9-FF2A74037FC8}" srcOrd="0" destOrd="0" presId="urn:microsoft.com/office/officeart/2018/2/layout/IconLabelList"/>
    <dgm:cxn modelId="{56FB9F80-9653-4939-8441-737C6E4235AF}" type="presOf" srcId="{5E75404C-385B-4EEE-BFF0-7E2CDE812F5A}" destId="{73063360-03A1-401B-A414-4AA1C37C0815}" srcOrd="0" destOrd="0" presId="urn:microsoft.com/office/officeart/2018/2/layout/IconLabelList"/>
    <dgm:cxn modelId="{CAB6BF89-7D61-49BF-96A6-0E5F511FEE6B}" srcId="{C16159EE-339F-4C51-9364-7F44C5E0B1F6}" destId="{5E75404C-385B-4EEE-BFF0-7E2CDE812F5A}" srcOrd="4" destOrd="0" parTransId="{853AA614-DC6A-4647-BB2A-D540E9E394C7}" sibTransId="{D58D0D23-1E1D-4ACC-96A2-9BE4684756CF}"/>
    <dgm:cxn modelId="{C0C28E9B-9B07-48FF-9C25-574B9D2527F7}" type="presOf" srcId="{C16159EE-339F-4C51-9364-7F44C5E0B1F6}" destId="{C9F0210C-6ED1-42D3-978E-503D1F9B4D66}" srcOrd="0" destOrd="0" presId="urn:microsoft.com/office/officeart/2018/2/layout/IconLabelList"/>
    <dgm:cxn modelId="{341B3EAD-AFED-4A43-95BB-A76DAEB305E5}" type="presOf" srcId="{851158D6-AEB9-4307-B7D3-81BAF9DD511B}" destId="{90C18BD5-BE61-4D95-A25C-3C3FC8509FAE}" srcOrd="0" destOrd="0" presId="urn:microsoft.com/office/officeart/2018/2/layout/IconLabelList"/>
    <dgm:cxn modelId="{DA4CB4B5-E217-424D-9772-FB99BDF2787F}" type="presOf" srcId="{B36F089D-2195-4565-BC5C-D09FBADEE5F2}" destId="{ECEAD9CE-0F55-4A62-8820-A1C69B93C998}" srcOrd="0" destOrd="0" presId="urn:microsoft.com/office/officeart/2018/2/layout/IconLabelList"/>
    <dgm:cxn modelId="{F928A4EE-BC37-4D93-B9AF-ECE928F0D23C}" srcId="{C16159EE-339F-4C51-9364-7F44C5E0B1F6}" destId="{63928735-2A46-4F4D-A8DE-74098383444C}" srcOrd="0" destOrd="0" parTransId="{ACC921D8-EE23-479B-9DB6-22C3C8342BA1}" sibTransId="{1F3BEBDA-15A1-4B23-A6BC-2E144B0A2ABF}"/>
    <dgm:cxn modelId="{3255E053-D8EB-455D-90A7-321AE543E7CD}" type="presParOf" srcId="{C9F0210C-6ED1-42D3-978E-503D1F9B4D66}" destId="{D1CDAA00-A25B-4F7F-9F1E-B969DBF0B523}" srcOrd="0" destOrd="0" presId="urn:microsoft.com/office/officeart/2018/2/layout/IconLabelList"/>
    <dgm:cxn modelId="{814EAF04-90FD-4EA8-BDBD-9C20E60A935E}" type="presParOf" srcId="{D1CDAA00-A25B-4F7F-9F1E-B969DBF0B523}" destId="{31A5B940-6F45-48AD-947F-3353DBD4FA46}" srcOrd="0" destOrd="0" presId="urn:microsoft.com/office/officeart/2018/2/layout/IconLabelList"/>
    <dgm:cxn modelId="{A75CA22D-FFF3-4F92-93DF-E6A12E5DF3A4}" type="presParOf" srcId="{D1CDAA00-A25B-4F7F-9F1E-B969DBF0B523}" destId="{C3B3846E-1A8B-43F5-B483-C1363DFCF1B9}" srcOrd="1" destOrd="0" presId="urn:microsoft.com/office/officeart/2018/2/layout/IconLabelList"/>
    <dgm:cxn modelId="{BC58C009-B5DF-4A1F-B3B2-D21D3EE5066B}" type="presParOf" srcId="{D1CDAA00-A25B-4F7F-9F1E-B969DBF0B523}" destId="{BF3DB83D-EDF9-481F-B8A9-FF2A74037FC8}" srcOrd="2" destOrd="0" presId="urn:microsoft.com/office/officeart/2018/2/layout/IconLabelList"/>
    <dgm:cxn modelId="{7D04DE57-8BD9-4D77-B6B9-32FCD9B4B170}" type="presParOf" srcId="{C9F0210C-6ED1-42D3-978E-503D1F9B4D66}" destId="{8B04BAAA-0F51-4143-909D-19E21229DF8B}" srcOrd="1" destOrd="0" presId="urn:microsoft.com/office/officeart/2018/2/layout/IconLabelList"/>
    <dgm:cxn modelId="{057846D6-D2A2-4D30-91E3-5A2767150C20}" type="presParOf" srcId="{C9F0210C-6ED1-42D3-978E-503D1F9B4D66}" destId="{0E94AAA2-1626-4C5A-B72C-FC48049B2E45}" srcOrd="2" destOrd="0" presId="urn:microsoft.com/office/officeart/2018/2/layout/IconLabelList"/>
    <dgm:cxn modelId="{6C117186-8346-4159-A27C-A00A236E9888}" type="presParOf" srcId="{0E94AAA2-1626-4C5A-B72C-FC48049B2E45}" destId="{E60EA187-50E8-4529-B4C0-F3C6F28DDC59}" srcOrd="0" destOrd="0" presId="urn:microsoft.com/office/officeart/2018/2/layout/IconLabelList"/>
    <dgm:cxn modelId="{78F321FF-F619-49A4-B149-87A645F8808E}" type="presParOf" srcId="{0E94AAA2-1626-4C5A-B72C-FC48049B2E45}" destId="{68D45474-45F5-4D26-AD53-125DA2FCD0FD}" srcOrd="1" destOrd="0" presId="urn:microsoft.com/office/officeart/2018/2/layout/IconLabelList"/>
    <dgm:cxn modelId="{2782A75F-A5C8-4776-BE14-00E28D44AEC0}" type="presParOf" srcId="{0E94AAA2-1626-4C5A-B72C-FC48049B2E45}" destId="{ECEAD9CE-0F55-4A62-8820-A1C69B93C998}" srcOrd="2" destOrd="0" presId="urn:microsoft.com/office/officeart/2018/2/layout/IconLabelList"/>
    <dgm:cxn modelId="{227C0139-FEBF-418A-AF32-8CC368EF9ED1}" type="presParOf" srcId="{C9F0210C-6ED1-42D3-978E-503D1F9B4D66}" destId="{7DF4710C-FEDE-460C-8CAC-B70D2CF65CC3}" srcOrd="3" destOrd="0" presId="urn:microsoft.com/office/officeart/2018/2/layout/IconLabelList"/>
    <dgm:cxn modelId="{92D74AE3-75BF-49D3-B515-4C288CB89D1B}" type="presParOf" srcId="{C9F0210C-6ED1-42D3-978E-503D1F9B4D66}" destId="{4D772060-E1CB-4946-959E-456C70BC2752}" srcOrd="4" destOrd="0" presId="urn:microsoft.com/office/officeart/2018/2/layout/IconLabelList"/>
    <dgm:cxn modelId="{C69538B5-0D54-4C39-AAB2-91729F4A9CC5}" type="presParOf" srcId="{4D772060-E1CB-4946-959E-456C70BC2752}" destId="{27A8843E-65E4-47EC-9B3E-D2C2EC280C42}" srcOrd="0" destOrd="0" presId="urn:microsoft.com/office/officeart/2018/2/layout/IconLabelList"/>
    <dgm:cxn modelId="{D37B4029-A269-425B-8C7B-140518510A9A}" type="presParOf" srcId="{4D772060-E1CB-4946-959E-456C70BC2752}" destId="{83E1A55B-B4F6-4326-9DAF-D04AFEF0D206}" srcOrd="1" destOrd="0" presId="urn:microsoft.com/office/officeart/2018/2/layout/IconLabelList"/>
    <dgm:cxn modelId="{172CC469-574F-41F7-8220-DE46F83A5FC6}" type="presParOf" srcId="{4D772060-E1CB-4946-959E-456C70BC2752}" destId="{4139F376-D688-41D3-84B3-F5B96A723DEA}" srcOrd="2" destOrd="0" presId="urn:microsoft.com/office/officeart/2018/2/layout/IconLabelList"/>
    <dgm:cxn modelId="{E9D998A5-D4F4-4A3F-A2DE-D88AC3077FAD}" type="presParOf" srcId="{C9F0210C-6ED1-42D3-978E-503D1F9B4D66}" destId="{68826177-323A-4CC7-8CC0-2DF376064E41}" srcOrd="5" destOrd="0" presId="urn:microsoft.com/office/officeart/2018/2/layout/IconLabelList"/>
    <dgm:cxn modelId="{53FD74DD-8A4B-4EB8-9E61-6A9EAA8DBE15}" type="presParOf" srcId="{C9F0210C-6ED1-42D3-978E-503D1F9B4D66}" destId="{4683E468-12A5-44D5-B959-F99CA05BF2B1}" srcOrd="6" destOrd="0" presId="urn:microsoft.com/office/officeart/2018/2/layout/IconLabelList"/>
    <dgm:cxn modelId="{DEE25D98-3AD6-4640-A143-234E30AD575C}" type="presParOf" srcId="{4683E468-12A5-44D5-B959-F99CA05BF2B1}" destId="{FC60A83E-F3AD-48A2-8D9C-89B39AD64F8D}" srcOrd="0" destOrd="0" presId="urn:microsoft.com/office/officeart/2018/2/layout/IconLabelList"/>
    <dgm:cxn modelId="{9CB9DC3C-1088-48B5-93EA-60CD383CFCEC}" type="presParOf" srcId="{4683E468-12A5-44D5-B959-F99CA05BF2B1}" destId="{212DDA64-F988-4F33-9330-A2F6986ED871}" srcOrd="1" destOrd="0" presId="urn:microsoft.com/office/officeart/2018/2/layout/IconLabelList"/>
    <dgm:cxn modelId="{DB2E7E72-266B-4B81-BB9F-064668E7584A}" type="presParOf" srcId="{4683E468-12A5-44D5-B959-F99CA05BF2B1}" destId="{90C18BD5-BE61-4D95-A25C-3C3FC8509FAE}" srcOrd="2" destOrd="0" presId="urn:microsoft.com/office/officeart/2018/2/layout/IconLabelList"/>
    <dgm:cxn modelId="{FBF42BE4-C566-4F40-B90A-5FA2AB6C6A1E}" type="presParOf" srcId="{C9F0210C-6ED1-42D3-978E-503D1F9B4D66}" destId="{BAC9C3E1-A8F7-4BC7-B802-DDA024BA8991}" srcOrd="7" destOrd="0" presId="urn:microsoft.com/office/officeart/2018/2/layout/IconLabelList"/>
    <dgm:cxn modelId="{E11C4123-D26B-4BFB-8B28-86D121922F1F}" type="presParOf" srcId="{C9F0210C-6ED1-42D3-978E-503D1F9B4D66}" destId="{61280702-EE55-4A0E-A0EE-C6D5B75D0DDB}" srcOrd="8" destOrd="0" presId="urn:microsoft.com/office/officeart/2018/2/layout/IconLabelList"/>
    <dgm:cxn modelId="{55BF57DA-4C18-4633-ADB1-CD3170550D09}" type="presParOf" srcId="{61280702-EE55-4A0E-A0EE-C6D5B75D0DDB}" destId="{1EC301D6-EC1F-4429-96C7-A8819490EA2A}" srcOrd="0" destOrd="0" presId="urn:microsoft.com/office/officeart/2018/2/layout/IconLabelList"/>
    <dgm:cxn modelId="{F92A35B7-F4E3-44A9-B5A9-482611F17540}" type="presParOf" srcId="{61280702-EE55-4A0E-A0EE-C6D5B75D0DDB}" destId="{31B3EC3E-F9E4-4A19-804B-012AD88A109F}" srcOrd="1" destOrd="0" presId="urn:microsoft.com/office/officeart/2018/2/layout/IconLabelList"/>
    <dgm:cxn modelId="{A96E7611-F21E-4A79-85EF-03948F374149}" type="presParOf" srcId="{61280702-EE55-4A0E-A0EE-C6D5B75D0DDB}" destId="{73063360-03A1-401B-A414-4AA1C37C0815}"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18B720-FFC9-4567-83CF-563CCDF4CAA7}">
      <dsp:nvSpPr>
        <dsp:cNvPr id="0" name=""/>
        <dsp:cNvSpPr/>
      </dsp:nvSpPr>
      <dsp:spPr>
        <a:xfrm>
          <a:off x="331208" y="851222"/>
          <a:ext cx="1027230" cy="102723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A2B9A5-40B9-4D98-814A-1E22002A486E}">
      <dsp:nvSpPr>
        <dsp:cNvPr id="0" name=""/>
        <dsp:cNvSpPr/>
      </dsp:nvSpPr>
      <dsp:spPr>
        <a:xfrm>
          <a:off x="550126" y="1070140"/>
          <a:ext cx="589394" cy="5893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A8C609-F732-4786-A78B-799FE4ED8410}">
      <dsp:nvSpPr>
        <dsp:cNvPr id="0" name=""/>
        <dsp:cNvSpPr/>
      </dsp:nvSpPr>
      <dsp:spPr>
        <a:xfrm>
          <a:off x="2832" y="2198410"/>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Associating (seeing connections between things)</a:t>
          </a:r>
          <a:endParaRPr lang="en-US" sz="1300" kern="1200"/>
        </a:p>
      </dsp:txBody>
      <dsp:txXfrm>
        <a:off x="2832" y="2198410"/>
        <a:ext cx="1683984" cy="673593"/>
      </dsp:txXfrm>
    </dsp:sp>
    <dsp:sp modelId="{D1F9D737-C6B5-4E6C-B555-91FC940FDD53}">
      <dsp:nvSpPr>
        <dsp:cNvPr id="0" name=""/>
        <dsp:cNvSpPr/>
      </dsp:nvSpPr>
      <dsp:spPr>
        <a:xfrm>
          <a:off x="2309890" y="851222"/>
          <a:ext cx="1027230" cy="102723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587DCD-36CC-400F-B54E-74CA49CD5D51}">
      <dsp:nvSpPr>
        <dsp:cNvPr id="0" name=""/>
        <dsp:cNvSpPr/>
      </dsp:nvSpPr>
      <dsp:spPr>
        <a:xfrm>
          <a:off x="2528808" y="1070140"/>
          <a:ext cx="589394" cy="5893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C86A5D-6ADA-421D-ABCF-46FDDA247496}">
      <dsp:nvSpPr>
        <dsp:cNvPr id="0" name=""/>
        <dsp:cNvSpPr/>
      </dsp:nvSpPr>
      <dsp:spPr>
        <a:xfrm>
          <a:off x="1981513" y="2198410"/>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Questioning (asking why?)</a:t>
          </a:r>
          <a:endParaRPr lang="en-US" sz="1300" kern="1200"/>
        </a:p>
      </dsp:txBody>
      <dsp:txXfrm>
        <a:off x="1981513" y="2198410"/>
        <a:ext cx="1683984" cy="673593"/>
      </dsp:txXfrm>
    </dsp:sp>
    <dsp:sp modelId="{2599FAB7-2E47-4902-999F-B1F278BB56F1}">
      <dsp:nvSpPr>
        <dsp:cNvPr id="0" name=""/>
        <dsp:cNvSpPr/>
      </dsp:nvSpPr>
      <dsp:spPr>
        <a:xfrm>
          <a:off x="4288572" y="851222"/>
          <a:ext cx="1027230" cy="102723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57A350-A51C-44DC-AC94-628B1B5EE7A6}">
      <dsp:nvSpPr>
        <dsp:cNvPr id="0" name=""/>
        <dsp:cNvSpPr/>
      </dsp:nvSpPr>
      <dsp:spPr>
        <a:xfrm>
          <a:off x="4507490" y="1070140"/>
          <a:ext cx="589394" cy="5893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ACEED4-625B-4DC5-B3E1-FAB6D9BD752A}">
      <dsp:nvSpPr>
        <dsp:cNvPr id="0" name=""/>
        <dsp:cNvSpPr/>
      </dsp:nvSpPr>
      <dsp:spPr>
        <a:xfrm>
          <a:off x="3960195" y="2198410"/>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Observing</a:t>
          </a:r>
          <a:endParaRPr lang="en-US" sz="1300" kern="1200"/>
        </a:p>
      </dsp:txBody>
      <dsp:txXfrm>
        <a:off x="3960195" y="2198410"/>
        <a:ext cx="1683984" cy="673593"/>
      </dsp:txXfrm>
    </dsp:sp>
    <dsp:sp modelId="{A8B77A25-3631-4697-AAF5-7ABBD198D84A}">
      <dsp:nvSpPr>
        <dsp:cNvPr id="0" name=""/>
        <dsp:cNvSpPr/>
      </dsp:nvSpPr>
      <dsp:spPr>
        <a:xfrm>
          <a:off x="6267253" y="851222"/>
          <a:ext cx="1027230" cy="102723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61D41B-8254-4A66-80BE-F31F6A5C46CF}">
      <dsp:nvSpPr>
        <dsp:cNvPr id="0" name=""/>
        <dsp:cNvSpPr/>
      </dsp:nvSpPr>
      <dsp:spPr>
        <a:xfrm>
          <a:off x="6486171" y="1070140"/>
          <a:ext cx="589394" cy="5893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935348-3914-4DC5-9361-C2A4DA9BB7C1}">
      <dsp:nvSpPr>
        <dsp:cNvPr id="0" name=""/>
        <dsp:cNvSpPr/>
      </dsp:nvSpPr>
      <dsp:spPr>
        <a:xfrm>
          <a:off x="5938876" y="2198410"/>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Experimenting</a:t>
          </a:r>
          <a:endParaRPr lang="en-US" sz="1300" kern="1200"/>
        </a:p>
      </dsp:txBody>
      <dsp:txXfrm>
        <a:off x="5938876" y="2198410"/>
        <a:ext cx="1683984" cy="673593"/>
      </dsp:txXfrm>
    </dsp:sp>
    <dsp:sp modelId="{95E2C68D-CCA8-49D9-8A13-9D798F80C9FE}">
      <dsp:nvSpPr>
        <dsp:cNvPr id="0" name=""/>
        <dsp:cNvSpPr/>
      </dsp:nvSpPr>
      <dsp:spPr>
        <a:xfrm>
          <a:off x="8245935" y="851222"/>
          <a:ext cx="1027230" cy="102723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78D03B-774C-4628-A37F-7F2C6280E54F}">
      <dsp:nvSpPr>
        <dsp:cNvPr id="0" name=""/>
        <dsp:cNvSpPr/>
      </dsp:nvSpPr>
      <dsp:spPr>
        <a:xfrm>
          <a:off x="8464853" y="1070140"/>
          <a:ext cx="589394" cy="5893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B969B6F-EC1B-49AD-A05E-E9D95F183EFE}">
      <dsp:nvSpPr>
        <dsp:cNvPr id="0" name=""/>
        <dsp:cNvSpPr/>
      </dsp:nvSpPr>
      <dsp:spPr>
        <a:xfrm>
          <a:off x="7917558" y="2198410"/>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Networking</a:t>
          </a:r>
          <a:endParaRPr lang="en-US" sz="1300" kern="1200"/>
        </a:p>
      </dsp:txBody>
      <dsp:txXfrm>
        <a:off x="7917558" y="2198410"/>
        <a:ext cx="1683984" cy="6735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A5B940-6F45-48AD-947F-3353DBD4FA46}">
      <dsp:nvSpPr>
        <dsp:cNvPr id="0" name=""/>
        <dsp:cNvSpPr/>
      </dsp:nvSpPr>
      <dsp:spPr>
        <a:xfrm>
          <a:off x="485937" y="319596"/>
          <a:ext cx="794179" cy="7941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3DB83D-EDF9-481F-B8A9-FF2A74037FC8}">
      <dsp:nvSpPr>
        <dsp:cNvPr id="0" name=""/>
        <dsp:cNvSpPr/>
      </dsp:nvSpPr>
      <dsp:spPr>
        <a:xfrm>
          <a:off x="605" y="1392001"/>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baseline="0"/>
            <a:t>Keeping on asking ‘Why?’</a:t>
          </a:r>
          <a:endParaRPr lang="en-US" sz="1100" kern="1200"/>
        </a:p>
      </dsp:txBody>
      <dsp:txXfrm>
        <a:off x="605" y="1392001"/>
        <a:ext cx="1764843" cy="705937"/>
      </dsp:txXfrm>
    </dsp:sp>
    <dsp:sp modelId="{E60EA187-50E8-4529-B4C0-F3C6F28DDC59}">
      <dsp:nvSpPr>
        <dsp:cNvPr id="0" name=""/>
        <dsp:cNvSpPr/>
      </dsp:nvSpPr>
      <dsp:spPr>
        <a:xfrm>
          <a:off x="2559628" y="319596"/>
          <a:ext cx="794179" cy="7941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EAD9CE-0F55-4A62-8820-A1C69B93C998}">
      <dsp:nvSpPr>
        <dsp:cNvPr id="0" name=""/>
        <dsp:cNvSpPr/>
      </dsp:nvSpPr>
      <dsp:spPr>
        <a:xfrm>
          <a:off x="2074296" y="1392001"/>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baseline="0"/>
            <a:t>Allowing your mind to wander freely</a:t>
          </a:r>
          <a:endParaRPr lang="en-US" sz="1100" kern="1200"/>
        </a:p>
      </dsp:txBody>
      <dsp:txXfrm>
        <a:off x="2074296" y="1392001"/>
        <a:ext cx="1764843" cy="705937"/>
      </dsp:txXfrm>
    </dsp:sp>
    <dsp:sp modelId="{27A8843E-65E4-47EC-9B3E-D2C2EC280C42}">
      <dsp:nvSpPr>
        <dsp:cNvPr id="0" name=""/>
        <dsp:cNvSpPr/>
      </dsp:nvSpPr>
      <dsp:spPr>
        <a:xfrm>
          <a:off x="4633320" y="319596"/>
          <a:ext cx="794179" cy="7941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39F376-D688-41D3-84B3-F5B96A723DEA}">
      <dsp:nvSpPr>
        <dsp:cNvPr id="0" name=""/>
        <dsp:cNvSpPr/>
      </dsp:nvSpPr>
      <dsp:spPr>
        <a:xfrm>
          <a:off x="4147988" y="1392001"/>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baseline="0"/>
            <a:t>Exposing yourself to new insights and thinking – people, articles, videos</a:t>
          </a:r>
          <a:endParaRPr lang="en-US" sz="1100" kern="1200"/>
        </a:p>
      </dsp:txBody>
      <dsp:txXfrm>
        <a:off x="4147988" y="1392001"/>
        <a:ext cx="1764843" cy="705937"/>
      </dsp:txXfrm>
    </dsp:sp>
    <dsp:sp modelId="{FC60A83E-F3AD-48A2-8D9C-89B39AD64F8D}">
      <dsp:nvSpPr>
        <dsp:cNvPr id="0" name=""/>
        <dsp:cNvSpPr/>
      </dsp:nvSpPr>
      <dsp:spPr>
        <a:xfrm>
          <a:off x="1522782" y="2539149"/>
          <a:ext cx="794179" cy="7941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C18BD5-BE61-4D95-A25C-3C3FC8509FAE}">
      <dsp:nvSpPr>
        <dsp:cNvPr id="0" name=""/>
        <dsp:cNvSpPr/>
      </dsp:nvSpPr>
      <dsp:spPr>
        <a:xfrm>
          <a:off x="1037450" y="3611554"/>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baseline="0"/>
            <a:t>Switching yourself or other people from problem to problem, allowing for cross-fertilisation of ideas</a:t>
          </a:r>
          <a:endParaRPr lang="en-US" sz="1100" kern="1200"/>
        </a:p>
      </dsp:txBody>
      <dsp:txXfrm>
        <a:off x="1037450" y="3611554"/>
        <a:ext cx="1764843" cy="705937"/>
      </dsp:txXfrm>
    </dsp:sp>
    <dsp:sp modelId="{1EC301D6-EC1F-4429-96C7-A8819490EA2A}">
      <dsp:nvSpPr>
        <dsp:cNvPr id="0" name=""/>
        <dsp:cNvSpPr/>
      </dsp:nvSpPr>
      <dsp:spPr>
        <a:xfrm>
          <a:off x="3596474" y="2539149"/>
          <a:ext cx="794179" cy="79417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063360-03A1-401B-A414-4AA1C37C0815}">
      <dsp:nvSpPr>
        <dsp:cNvPr id="0" name=""/>
        <dsp:cNvSpPr/>
      </dsp:nvSpPr>
      <dsp:spPr>
        <a:xfrm>
          <a:off x="3111142" y="3611554"/>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baseline="0"/>
            <a:t>Reframing the problem in a different context to generate new insights  (Armstrong, 2012)</a:t>
          </a:r>
          <a:endParaRPr lang="en-US" sz="1100" kern="1200"/>
        </a:p>
      </dsp:txBody>
      <dsp:txXfrm>
        <a:off x="3111142" y="3611554"/>
        <a:ext cx="1764843" cy="705937"/>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835"/>
          </a:xfrm>
          <a:prstGeom prst="rect">
            <a:avLst/>
          </a:prstGeom>
        </p:spPr>
        <p:txBody>
          <a:bodyPr vert="horz" lIns="96634" tIns="48317" rIns="96634" bIns="48317" rtlCol="0"/>
          <a:lstStyle>
            <a:lvl1pPr algn="l">
              <a:defRPr sz="1300"/>
            </a:lvl1pPr>
          </a:lstStyle>
          <a:p>
            <a:endParaRPr lang="en-GB"/>
          </a:p>
        </p:txBody>
      </p:sp>
      <p:sp>
        <p:nvSpPr>
          <p:cNvPr id="3" name="Date Placeholder 2"/>
          <p:cNvSpPr>
            <a:spLocks noGrp="1"/>
          </p:cNvSpPr>
          <p:nvPr>
            <p:ph type="dt" idx="1"/>
          </p:nvPr>
        </p:nvSpPr>
        <p:spPr>
          <a:xfrm>
            <a:off x="3902597" y="0"/>
            <a:ext cx="2985558" cy="502835"/>
          </a:xfrm>
          <a:prstGeom prst="rect">
            <a:avLst/>
          </a:prstGeom>
        </p:spPr>
        <p:txBody>
          <a:bodyPr vert="horz" lIns="96634" tIns="48317" rIns="96634" bIns="48317" rtlCol="0"/>
          <a:lstStyle>
            <a:lvl1pPr algn="r">
              <a:defRPr sz="1300"/>
            </a:lvl1pPr>
          </a:lstStyle>
          <a:p>
            <a:fld id="{9461F449-E347-45F2-8C1D-CD5F04D38A5F}" type="datetimeFigureOut">
              <a:rPr lang="en-GB" smtClean="0"/>
              <a:t>26/01/2026</a:t>
            </a:fld>
            <a:endParaRPr lang="en-GB"/>
          </a:p>
        </p:txBody>
      </p:sp>
      <p:sp>
        <p:nvSpPr>
          <p:cNvPr id="4" name="Slide Image Placeholder 3"/>
          <p:cNvSpPr>
            <a:spLocks noGrp="1" noRot="1" noChangeAspect="1"/>
          </p:cNvSpPr>
          <p:nvPr>
            <p:ph type="sldImg" idx="2"/>
          </p:nvPr>
        </p:nvSpPr>
        <p:spPr>
          <a:xfrm>
            <a:off x="438150" y="1252538"/>
            <a:ext cx="6013450" cy="3382962"/>
          </a:xfrm>
          <a:prstGeom prst="rect">
            <a:avLst/>
          </a:prstGeom>
          <a:noFill/>
          <a:ln w="12700">
            <a:solidFill>
              <a:prstClr val="black"/>
            </a:solidFill>
          </a:ln>
        </p:spPr>
        <p:txBody>
          <a:bodyPr vert="horz" lIns="96634" tIns="48317" rIns="96634" bIns="48317" rtlCol="0" anchor="ctr"/>
          <a:lstStyle/>
          <a:p>
            <a:endParaRPr lang="en-GB"/>
          </a:p>
        </p:txBody>
      </p:sp>
      <p:sp>
        <p:nvSpPr>
          <p:cNvPr id="5" name="Notes Placeholder 4"/>
          <p:cNvSpPr>
            <a:spLocks noGrp="1"/>
          </p:cNvSpPr>
          <p:nvPr>
            <p:ph type="body" sz="quarter" idx="3"/>
          </p:nvPr>
        </p:nvSpPr>
        <p:spPr>
          <a:xfrm>
            <a:off x="688975" y="4823034"/>
            <a:ext cx="5511800" cy="3946118"/>
          </a:xfrm>
          <a:prstGeom prst="rect">
            <a:avLst/>
          </a:prstGeom>
        </p:spPr>
        <p:txBody>
          <a:bodyPr vert="horz" lIns="96634" tIns="48317" rIns="96634" bIns="4831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9055"/>
            <a:ext cx="2985558" cy="502834"/>
          </a:xfrm>
          <a:prstGeom prst="rect">
            <a:avLst/>
          </a:prstGeom>
        </p:spPr>
        <p:txBody>
          <a:bodyPr vert="horz" lIns="96634" tIns="48317" rIns="96634" bIns="48317"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9055"/>
            <a:ext cx="2985558" cy="502834"/>
          </a:xfrm>
          <a:prstGeom prst="rect">
            <a:avLst/>
          </a:prstGeom>
        </p:spPr>
        <p:txBody>
          <a:bodyPr vert="horz" lIns="96634" tIns="48317" rIns="96634" bIns="48317" rtlCol="0" anchor="b"/>
          <a:lstStyle>
            <a:lvl1pPr algn="r">
              <a:defRPr sz="1300"/>
            </a:lvl1pPr>
          </a:lstStyle>
          <a:p>
            <a:fld id="{89AB93BE-C8CB-41D2-A82B-4DE14C076F43}" type="slidenum">
              <a:rPr lang="en-GB" smtClean="0"/>
              <a:t>‹#›</a:t>
            </a:fld>
            <a:endParaRPr lang="en-GB"/>
          </a:p>
        </p:txBody>
      </p:sp>
    </p:spTree>
    <p:extLst>
      <p:ext uri="{BB962C8B-B14F-4D97-AF65-F5344CB8AC3E}">
        <p14:creationId xmlns:p14="http://schemas.microsoft.com/office/powerpoint/2010/main" val="2089572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AB93BE-C8CB-41D2-A82B-4DE14C076F43}" type="slidenum">
              <a:rPr lang="en-GB" smtClean="0"/>
              <a:t>1</a:t>
            </a:fld>
            <a:endParaRPr lang="en-GB"/>
          </a:p>
        </p:txBody>
      </p:sp>
    </p:spTree>
    <p:extLst>
      <p:ext uri="{BB962C8B-B14F-4D97-AF65-F5344CB8AC3E}">
        <p14:creationId xmlns:p14="http://schemas.microsoft.com/office/powerpoint/2010/main" val="25567787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AB93BE-C8CB-41D2-A82B-4DE14C076F43}" type="slidenum">
              <a:rPr lang="en-GB" smtClean="0"/>
              <a:t>2</a:t>
            </a:fld>
            <a:endParaRPr lang="en-GB"/>
          </a:p>
        </p:txBody>
      </p:sp>
    </p:spTree>
    <p:extLst>
      <p:ext uri="{BB962C8B-B14F-4D97-AF65-F5344CB8AC3E}">
        <p14:creationId xmlns:p14="http://schemas.microsoft.com/office/powerpoint/2010/main" val="20487418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AB93BE-C8CB-41D2-A82B-4DE14C076F43}" type="slidenum">
              <a:rPr lang="en-GB" smtClean="0"/>
              <a:t>3</a:t>
            </a:fld>
            <a:endParaRPr lang="en-GB"/>
          </a:p>
        </p:txBody>
      </p:sp>
    </p:spTree>
    <p:extLst>
      <p:ext uri="{BB962C8B-B14F-4D97-AF65-F5344CB8AC3E}">
        <p14:creationId xmlns:p14="http://schemas.microsoft.com/office/powerpoint/2010/main" val="42834121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different types of thinking are also called convergent and divergent thinking. </a:t>
            </a:r>
          </a:p>
        </p:txBody>
      </p:sp>
      <p:sp>
        <p:nvSpPr>
          <p:cNvPr id="4" name="Slide Number Placeholder 3"/>
          <p:cNvSpPr>
            <a:spLocks noGrp="1"/>
          </p:cNvSpPr>
          <p:nvPr>
            <p:ph type="sldNum" sz="quarter" idx="5"/>
          </p:nvPr>
        </p:nvSpPr>
        <p:spPr/>
        <p:txBody>
          <a:bodyPr/>
          <a:lstStyle/>
          <a:p>
            <a:fld id="{89AB93BE-C8CB-41D2-A82B-4DE14C076F43}" type="slidenum">
              <a:rPr lang="en-GB" smtClean="0"/>
              <a:t>5</a:t>
            </a:fld>
            <a:endParaRPr lang="en-GB"/>
          </a:p>
        </p:txBody>
      </p:sp>
    </p:spTree>
    <p:extLst>
      <p:ext uri="{BB962C8B-B14F-4D97-AF65-F5344CB8AC3E}">
        <p14:creationId xmlns:p14="http://schemas.microsoft.com/office/powerpoint/2010/main" val="2542797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AB93BE-C8CB-41D2-A82B-4DE14C076F43}" type="slidenum">
              <a:rPr lang="en-GB" smtClean="0"/>
              <a:t>6</a:t>
            </a:fld>
            <a:endParaRPr lang="en-GB"/>
          </a:p>
        </p:txBody>
      </p:sp>
    </p:spTree>
    <p:extLst>
      <p:ext uri="{BB962C8B-B14F-4D97-AF65-F5344CB8AC3E}">
        <p14:creationId xmlns:p14="http://schemas.microsoft.com/office/powerpoint/2010/main" val="11626173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000000"/>
                </a:solidFill>
                <a:effectLst/>
                <a:latin typeface="Sentinel"/>
              </a:rPr>
              <a:t>Also:</a:t>
            </a:r>
          </a:p>
          <a:p>
            <a:pPr algn="l" fontAlgn="base"/>
            <a:endParaRPr lang="en-GB" b="0" i="0" dirty="0">
              <a:solidFill>
                <a:srgbClr val="000000"/>
              </a:solidFill>
              <a:effectLst/>
              <a:latin typeface="Sentinel"/>
            </a:endParaRPr>
          </a:p>
          <a:p>
            <a:pPr algn="l" fontAlgn="base"/>
            <a:r>
              <a:rPr lang="en-GB" b="0" i="0" dirty="0">
                <a:solidFill>
                  <a:srgbClr val="000000"/>
                </a:solidFill>
                <a:effectLst/>
                <a:latin typeface="Sentinel"/>
              </a:rPr>
              <a:t>How to become more creative (Weir, 2022):</a:t>
            </a:r>
          </a:p>
          <a:p>
            <a:pPr algn="l" fontAlgn="base"/>
            <a:r>
              <a:rPr lang="en-GB" b="1" i="0" dirty="0">
                <a:solidFill>
                  <a:srgbClr val="000000"/>
                </a:solidFill>
                <a:effectLst/>
                <a:latin typeface="Whitney"/>
              </a:rPr>
              <a:t>1. Put in the work: </a:t>
            </a:r>
            <a:r>
              <a:rPr lang="en-GB" b="0" i="0" dirty="0">
                <a:solidFill>
                  <a:srgbClr val="000000"/>
                </a:solidFill>
                <a:effectLst/>
                <a:latin typeface="Whitney"/>
              </a:rPr>
              <a:t>People often think of creativity as a bolt of inspiration, like a lightbulb clicking on. But being creative in a particular domain—whether in the arts, in your work, or in your day-to-day life—is a skill. Carve out time to learn and practice.</a:t>
            </a:r>
          </a:p>
          <a:p>
            <a:pPr algn="l" fontAlgn="base"/>
            <a:r>
              <a:rPr lang="en-GB" b="1" i="0" dirty="0">
                <a:solidFill>
                  <a:srgbClr val="000000"/>
                </a:solidFill>
                <a:effectLst/>
                <a:latin typeface="Whitney"/>
              </a:rPr>
              <a:t>2. Let your mind wander: </a:t>
            </a:r>
            <a:r>
              <a:rPr lang="en-GB" b="0" i="0" dirty="0">
                <a:solidFill>
                  <a:srgbClr val="000000"/>
                </a:solidFill>
                <a:effectLst/>
                <a:latin typeface="Whitney"/>
              </a:rPr>
              <a:t>Experts recommend “daydreaming with purpose.” Make opportunities to let your daydreams flow, while gently nudging them toward the creative challenge at hand. Some research suggests meditation may help people develop the habit of purposeful daydreaming.</a:t>
            </a:r>
          </a:p>
          <a:p>
            <a:pPr algn="l" fontAlgn="base"/>
            <a:r>
              <a:rPr lang="en-GB" b="1" i="0" dirty="0">
                <a:solidFill>
                  <a:srgbClr val="000000"/>
                </a:solidFill>
                <a:effectLst/>
                <a:latin typeface="Whitney"/>
              </a:rPr>
              <a:t>3. Practice remote associations: </a:t>
            </a:r>
            <a:r>
              <a:rPr lang="en-GB" b="0" i="0" dirty="0">
                <a:solidFill>
                  <a:srgbClr val="000000"/>
                </a:solidFill>
                <a:effectLst/>
                <a:latin typeface="Whitney"/>
              </a:rPr>
              <a:t>Brainstorm ideas, jotting down whatever thoughts or notions come to you, no matter how wild. You can always edit later.</a:t>
            </a:r>
          </a:p>
          <a:p>
            <a:pPr algn="l" fontAlgn="base"/>
            <a:r>
              <a:rPr lang="en-GB" b="1" i="0" dirty="0">
                <a:solidFill>
                  <a:srgbClr val="000000"/>
                </a:solidFill>
                <a:effectLst/>
                <a:latin typeface="Whitney"/>
              </a:rPr>
              <a:t>4. Go outside: </a:t>
            </a:r>
            <a:r>
              <a:rPr lang="en-GB" b="0" i="0" dirty="0">
                <a:solidFill>
                  <a:srgbClr val="000000"/>
                </a:solidFill>
                <a:effectLst/>
                <a:latin typeface="Whitney"/>
              </a:rPr>
              <a:t>Spending time in nature and wide-open spaces can expand your attention, enhance beneficial mind-wandering, and boost creativity.</a:t>
            </a:r>
          </a:p>
          <a:p>
            <a:pPr algn="l" fontAlgn="base"/>
            <a:r>
              <a:rPr lang="en-GB" b="1" i="0" dirty="0">
                <a:solidFill>
                  <a:srgbClr val="000000"/>
                </a:solidFill>
                <a:effectLst/>
                <a:latin typeface="Whitney"/>
              </a:rPr>
              <a:t>5. Revisit your creative ideas: </a:t>
            </a:r>
            <a:r>
              <a:rPr lang="en-GB" b="0" i="0" dirty="0">
                <a:solidFill>
                  <a:srgbClr val="000000"/>
                </a:solidFill>
                <a:effectLst/>
                <a:latin typeface="Whitney"/>
              </a:rPr>
              <a:t>Aha moments can give you a high—but that rush might make you overestimate the merit of a creative idea. Don’t be afraid to revisit ideas to critique and tweak them later.</a:t>
            </a:r>
          </a:p>
          <a:p>
            <a:endParaRPr lang="en-GB" dirty="0"/>
          </a:p>
        </p:txBody>
      </p:sp>
      <p:sp>
        <p:nvSpPr>
          <p:cNvPr id="4" name="Slide Number Placeholder 3"/>
          <p:cNvSpPr>
            <a:spLocks noGrp="1"/>
          </p:cNvSpPr>
          <p:nvPr>
            <p:ph type="sldNum" sz="quarter" idx="5"/>
          </p:nvPr>
        </p:nvSpPr>
        <p:spPr/>
        <p:txBody>
          <a:bodyPr/>
          <a:lstStyle/>
          <a:p>
            <a:fld id="{89AB93BE-C8CB-41D2-A82B-4DE14C076F43}" type="slidenum">
              <a:rPr lang="en-GB" smtClean="0"/>
              <a:t>7</a:t>
            </a:fld>
            <a:endParaRPr lang="en-GB"/>
          </a:p>
        </p:txBody>
      </p:sp>
    </p:spTree>
    <p:extLst>
      <p:ext uri="{BB962C8B-B14F-4D97-AF65-F5344CB8AC3E}">
        <p14:creationId xmlns:p14="http://schemas.microsoft.com/office/powerpoint/2010/main" val="40934237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Try to join the dots using one continuous line. Most people try to solve this puzzle by keeping their line within the 9 dots, but it you start outside it, you solve the problem. </a:t>
            </a:r>
          </a:p>
          <a:p>
            <a:endParaRPr lang="en-GB" dirty="0"/>
          </a:p>
          <a:p>
            <a:r>
              <a:rPr lang="en-GB" dirty="0"/>
              <a:t>An example of when assumptions brought a company to its knees – the free flight promotion with Hoover. They assumed not many would take up the offer because of the complicated small print. They were wrong and it led to costs of £48million. </a:t>
            </a:r>
          </a:p>
        </p:txBody>
      </p:sp>
      <p:sp>
        <p:nvSpPr>
          <p:cNvPr id="4" name="Slide Number Placeholder 3"/>
          <p:cNvSpPr>
            <a:spLocks noGrp="1"/>
          </p:cNvSpPr>
          <p:nvPr>
            <p:ph type="sldNum" sz="quarter" idx="5"/>
          </p:nvPr>
        </p:nvSpPr>
        <p:spPr/>
        <p:txBody>
          <a:bodyPr/>
          <a:lstStyle/>
          <a:p>
            <a:fld id="{89AB93BE-C8CB-41D2-A82B-4DE14C076F43}" type="slidenum">
              <a:rPr lang="en-GB" smtClean="0"/>
              <a:t>8</a:t>
            </a:fld>
            <a:endParaRPr lang="en-GB"/>
          </a:p>
        </p:txBody>
      </p:sp>
    </p:spTree>
    <p:extLst>
      <p:ext uri="{BB962C8B-B14F-4D97-AF65-F5344CB8AC3E}">
        <p14:creationId xmlns:p14="http://schemas.microsoft.com/office/powerpoint/2010/main" val="12312288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have a 2 seater car, </a:t>
            </a:r>
          </a:p>
          <a:p>
            <a:r>
              <a:rPr lang="en-GB" dirty="0"/>
              <a:t>You drive by a bus stop and see: </a:t>
            </a:r>
          </a:p>
          <a:p>
            <a:r>
              <a:rPr lang="en-GB" dirty="0"/>
              <a:t>your oldest best friend who once saved your life,</a:t>
            </a:r>
          </a:p>
          <a:p>
            <a:r>
              <a:rPr lang="en-GB" dirty="0"/>
              <a:t>The love of your life and soulmate,</a:t>
            </a:r>
          </a:p>
          <a:p>
            <a:r>
              <a:rPr lang="en-GB" dirty="0"/>
              <a:t>An old lady who is sick..</a:t>
            </a:r>
          </a:p>
          <a:p>
            <a:endParaRPr lang="en-GB" dirty="0"/>
          </a:p>
          <a:p>
            <a:r>
              <a:rPr lang="en-GB" dirty="0"/>
              <a:t>What is the solution? </a:t>
            </a:r>
          </a:p>
        </p:txBody>
      </p:sp>
      <p:sp>
        <p:nvSpPr>
          <p:cNvPr id="4" name="Slide Number Placeholder 3"/>
          <p:cNvSpPr>
            <a:spLocks noGrp="1"/>
          </p:cNvSpPr>
          <p:nvPr>
            <p:ph type="sldNum" sz="quarter" idx="5"/>
          </p:nvPr>
        </p:nvSpPr>
        <p:spPr/>
        <p:txBody>
          <a:bodyPr/>
          <a:lstStyle/>
          <a:p>
            <a:fld id="{89AB93BE-C8CB-41D2-A82B-4DE14C076F43}" type="slidenum">
              <a:rPr lang="en-GB" smtClean="0"/>
              <a:t>9</a:t>
            </a:fld>
            <a:endParaRPr lang="en-GB"/>
          </a:p>
        </p:txBody>
      </p:sp>
    </p:spTree>
    <p:extLst>
      <p:ext uri="{BB962C8B-B14F-4D97-AF65-F5344CB8AC3E}">
        <p14:creationId xmlns:p14="http://schemas.microsoft.com/office/powerpoint/2010/main" val="29793036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AB93BE-C8CB-41D2-A82B-4DE14C076F43}" type="slidenum">
              <a:rPr lang="en-GB" smtClean="0"/>
              <a:t>10</a:t>
            </a:fld>
            <a:endParaRPr lang="en-GB"/>
          </a:p>
        </p:txBody>
      </p:sp>
    </p:spTree>
    <p:extLst>
      <p:ext uri="{BB962C8B-B14F-4D97-AF65-F5344CB8AC3E}">
        <p14:creationId xmlns:p14="http://schemas.microsoft.com/office/powerpoint/2010/main" val="4205017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way to give yourself time is to go outside. </a:t>
            </a:r>
          </a:p>
        </p:txBody>
      </p:sp>
      <p:sp>
        <p:nvSpPr>
          <p:cNvPr id="4" name="Slide Number Placeholder 3"/>
          <p:cNvSpPr>
            <a:spLocks noGrp="1"/>
          </p:cNvSpPr>
          <p:nvPr>
            <p:ph type="sldNum" sz="quarter" idx="5"/>
          </p:nvPr>
        </p:nvSpPr>
        <p:spPr/>
        <p:txBody>
          <a:bodyPr/>
          <a:lstStyle/>
          <a:p>
            <a:fld id="{89AB93BE-C8CB-41D2-A82B-4DE14C076F43}" type="slidenum">
              <a:rPr lang="en-GB" smtClean="0"/>
              <a:t>11</a:t>
            </a:fld>
            <a:endParaRPr lang="en-GB"/>
          </a:p>
        </p:txBody>
      </p:sp>
    </p:spTree>
    <p:extLst>
      <p:ext uri="{BB962C8B-B14F-4D97-AF65-F5344CB8AC3E}">
        <p14:creationId xmlns:p14="http://schemas.microsoft.com/office/powerpoint/2010/main" val="31326222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AB93BE-C8CB-41D2-A82B-4DE14C076F43}" type="slidenum">
              <a:rPr lang="en-GB" smtClean="0"/>
              <a:t>12</a:t>
            </a:fld>
            <a:endParaRPr lang="en-GB"/>
          </a:p>
        </p:txBody>
      </p:sp>
    </p:spTree>
    <p:extLst>
      <p:ext uri="{BB962C8B-B14F-4D97-AF65-F5344CB8AC3E}">
        <p14:creationId xmlns:p14="http://schemas.microsoft.com/office/powerpoint/2010/main" val="3680427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Which one was most creative, but also practical?</a:t>
            </a:r>
          </a:p>
        </p:txBody>
      </p:sp>
      <p:sp>
        <p:nvSpPr>
          <p:cNvPr id="4" name="Slide Number Placeholder 3"/>
          <p:cNvSpPr>
            <a:spLocks noGrp="1"/>
          </p:cNvSpPr>
          <p:nvPr>
            <p:ph type="sldNum" sz="quarter" idx="5"/>
          </p:nvPr>
        </p:nvSpPr>
        <p:spPr/>
        <p:txBody>
          <a:bodyPr/>
          <a:lstStyle/>
          <a:p>
            <a:fld id="{89AB93BE-C8CB-41D2-A82B-4DE14C076F43}" type="slidenum">
              <a:rPr lang="en-GB" smtClean="0"/>
              <a:t>13</a:t>
            </a:fld>
            <a:endParaRPr lang="en-GB"/>
          </a:p>
        </p:txBody>
      </p:sp>
    </p:spTree>
    <p:extLst>
      <p:ext uri="{BB962C8B-B14F-4D97-AF65-F5344CB8AC3E}">
        <p14:creationId xmlns:p14="http://schemas.microsoft.com/office/powerpoint/2010/main" val="33423184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Creativity isn’t just about lightbulb moments – it’s a process. </a:t>
            </a:r>
          </a:p>
          <a:p>
            <a:r>
              <a:rPr lang="en-GB" dirty="0"/>
              <a:t>As it’s a process, anyone can learn to be more creative. </a:t>
            </a:r>
          </a:p>
          <a:p>
            <a:endParaRPr lang="en-GB" dirty="0"/>
          </a:p>
          <a:p>
            <a:r>
              <a:rPr lang="en-GB" dirty="0"/>
              <a:t>Preparation – user research, empathise with users in order to define problem and users’ needs. </a:t>
            </a:r>
          </a:p>
          <a:p>
            <a:r>
              <a:rPr lang="en-GB" dirty="0"/>
              <a:t>Incubation – let your mind wander, contemplate the problem. Go for a walk, sleep on it! Be open to all ideas.</a:t>
            </a:r>
          </a:p>
          <a:p>
            <a:r>
              <a:rPr lang="en-GB" dirty="0"/>
              <a:t>Illumination – the eureka moment. But this often takes time.</a:t>
            </a:r>
          </a:p>
          <a:p>
            <a:r>
              <a:rPr lang="en-GB" dirty="0"/>
              <a:t>Verification/Implementation – build on your idea, evaluate it, make sure it meets needs – Dyson came up with thousands of prototypes before settling on the bagless vacuum we all know today.</a:t>
            </a:r>
          </a:p>
          <a:p>
            <a:endParaRPr lang="en-GB" dirty="0"/>
          </a:p>
        </p:txBody>
      </p:sp>
      <p:sp>
        <p:nvSpPr>
          <p:cNvPr id="4" name="Slide Number Placeholder 3"/>
          <p:cNvSpPr>
            <a:spLocks noGrp="1"/>
          </p:cNvSpPr>
          <p:nvPr>
            <p:ph type="sldNum" sz="quarter" idx="5"/>
          </p:nvPr>
        </p:nvSpPr>
        <p:spPr/>
        <p:txBody>
          <a:bodyPr/>
          <a:lstStyle/>
          <a:p>
            <a:fld id="{89AB93BE-C8CB-41D2-A82B-4DE14C076F43}" type="slidenum">
              <a:rPr lang="en-GB" smtClean="0"/>
              <a:t>15</a:t>
            </a:fld>
            <a:endParaRPr lang="en-GB"/>
          </a:p>
        </p:txBody>
      </p:sp>
    </p:spTree>
    <p:extLst>
      <p:ext uri="{BB962C8B-B14F-4D97-AF65-F5344CB8AC3E}">
        <p14:creationId xmlns:p14="http://schemas.microsoft.com/office/powerpoint/2010/main" val="34383780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AB93BE-C8CB-41D2-A82B-4DE14C076F43}" type="slidenum">
              <a:rPr lang="en-GB" smtClean="0"/>
              <a:t>16</a:t>
            </a:fld>
            <a:endParaRPr lang="en-GB"/>
          </a:p>
        </p:txBody>
      </p:sp>
    </p:spTree>
    <p:extLst>
      <p:ext uri="{BB962C8B-B14F-4D97-AF65-F5344CB8AC3E}">
        <p14:creationId xmlns:p14="http://schemas.microsoft.com/office/powerpoint/2010/main" val="12092915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AB93BE-C8CB-41D2-A82B-4DE14C076F43}" type="slidenum">
              <a:rPr lang="en-GB" smtClean="0"/>
              <a:t>17</a:t>
            </a:fld>
            <a:endParaRPr lang="en-GB"/>
          </a:p>
        </p:txBody>
      </p:sp>
    </p:spTree>
    <p:extLst>
      <p:ext uri="{BB962C8B-B14F-4D97-AF65-F5344CB8AC3E}">
        <p14:creationId xmlns:p14="http://schemas.microsoft.com/office/powerpoint/2010/main" val="42248671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your lightbulb moment, but this can also take time. </a:t>
            </a:r>
          </a:p>
        </p:txBody>
      </p:sp>
      <p:sp>
        <p:nvSpPr>
          <p:cNvPr id="4" name="Slide Number Placeholder 3"/>
          <p:cNvSpPr>
            <a:spLocks noGrp="1"/>
          </p:cNvSpPr>
          <p:nvPr>
            <p:ph type="sldNum" sz="quarter" idx="5"/>
          </p:nvPr>
        </p:nvSpPr>
        <p:spPr/>
        <p:txBody>
          <a:bodyPr/>
          <a:lstStyle/>
          <a:p>
            <a:fld id="{89AB93BE-C8CB-41D2-A82B-4DE14C076F43}" type="slidenum">
              <a:rPr lang="en-GB" smtClean="0"/>
              <a:t>18</a:t>
            </a:fld>
            <a:endParaRPr lang="en-GB"/>
          </a:p>
        </p:txBody>
      </p:sp>
    </p:spTree>
    <p:extLst>
      <p:ext uri="{BB962C8B-B14F-4D97-AF65-F5344CB8AC3E}">
        <p14:creationId xmlns:p14="http://schemas.microsoft.com/office/powerpoint/2010/main" val="22585614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Build on your idea, evaluate it, test it, make sure it meets your needs. </a:t>
            </a:r>
          </a:p>
        </p:txBody>
      </p:sp>
      <p:sp>
        <p:nvSpPr>
          <p:cNvPr id="4" name="Slide Number Placeholder 3"/>
          <p:cNvSpPr>
            <a:spLocks noGrp="1"/>
          </p:cNvSpPr>
          <p:nvPr>
            <p:ph type="sldNum" sz="quarter" idx="5"/>
          </p:nvPr>
        </p:nvSpPr>
        <p:spPr/>
        <p:txBody>
          <a:bodyPr/>
          <a:lstStyle/>
          <a:p>
            <a:fld id="{89AB93BE-C8CB-41D2-A82B-4DE14C076F43}" type="slidenum">
              <a:rPr lang="en-GB" smtClean="0"/>
              <a:t>19</a:t>
            </a:fld>
            <a:endParaRPr lang="en-GB"/>
          </a:p>
        </p:txBody>
      </p:sp>
    </p:spTree>
    <p:extLst>
      <p:ext uri="{BB962C8B-B14F-4D97-AF65-F5344CB8AC3E}">
        <p14:creationId xmlns:p14="http://schemas.microsoft.com/office/powerpoint/2010/main" val="7800412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AB93BE-C8CB-41D2-A82B-4DE14C076F43}" type="slidenum">
              <a:rPr lang="en-GB" smtClean="0"/>
              <a:t>20</a:t>
            </a:fld>
            <a:endParaRPr lang="en-GB"/>
          </a:p>
        </p:txBody>
      </p:sp>
    </p:spTree>
    <p:extLst>
      <p:ext uri="{BB962C8B-B14F-4D97-AF65-F5344CB8AC3E}">
        <p14:creationId xmlns:p14="http://schemas.microsoft.com/office/powerpoint/2010/main" val="33242485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AB93BE-C8CB-41D2-A82B-4DE14C076F43}" type="slidenum">
              <a:rPr lang="en-GB" smtClean="0"/>
              <a:t>21</a:t>
            </a:fld>
            <a:endParaRPr lang="en-GB"/>
          </a:p>
        </p:txBody>
      </p:sp>
    </p:spTree>
    <p:extLst>
      <p:ext uri="{BB962C8B-B14F-4D97-AF65-F5344CB8AC3E}">
        <p14:creationId xmlns:p14="http://schemas.microsoft.com/office/powerpoint/2010/main" val="16687518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innovative organisations use this model – generate as many ideas as possible and then select most promising ones. </a:t>
            </a:r>
          </a:p>
        </p:txBody>
      </p:sp>
      <p:sp>
        <p:nvSpPr>
          <p:cNvPr id="4" name="Slide Number Placeholder 3"/>
          <p:cNvSpPr>
            <a:spLocks noGrp="1"/>
          </p:cNvSpPr>
          <p:nvPr>
            <p:ph type="sldNum" sz="quarter" idx="5"/>
          </p:nvPr>
        </p:nvSpPr>
        <p:spPr/>
        <p:txBody>
          <a:bodyPr/>
          <a:lstStyle/>
          <a:p>
            <a:fld id="{89AB93BE-C8CB-41D2-A82B-4DE14C076F43}" type="slidenum">
              <a:rPr lang="en-GB" smtClean="0"/>
              <a:t>22</a:t>
            </a:fld>
            <a:endParaRPr lang="en-GB"/>
          </a:p>
        </p:txBody>
      </p:sp>
    </p:spTree>
    <p:extLst>
      <p:ext uri="{BB962C8B-B14F-4D97-AF65-F5344CB8AC3E}">
        <p14:creationId xmlns:p14="http://schemas.microsoft.com/office/powerpoint/2010/main" val="26687946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AB93BE-C8CB-41D2-A82B-4DE14C076F43}" type="slidenum">
              <a:rPr lang="en-GB" smtClean="0"/>
              <a:t>23</a:t>
            </a:fld>
            <a:endParaRPr lang="en-GB"/>
          </a:p>
        </p:txBody>
      </p:sp>
    </p:spTree>
    <p:extLst>
      <p:ext uri="{BB962C8B-B14F-4D97-AF65-F5344CB8AC3E}">
        <p14:creationId xmlns:p14="http://schemas.microsoft.com/office/powerpoint/2010/main" val="5314943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26/01/2026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8D08F033-0C37-4447-A2A4-38CAFF906A18}"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90394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26/01/2026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45909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C72141-AE0A-4216-A982-2C701C29F188}" type="datetimeFigureOut">
              <a:rPr lang="en-GB" smtClean="0"/>
              <a:t>26/01/2026</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076069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C72141-AE0A-4216-A982-2C701C29F188}" type="datetimeFigureOut">
              <a:rPr lang="en-GB" smtClean="0"/>
              <a:t>26/01/2026</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05707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C72141-AE0A-4216-A982-2C701C29F188}" type="datetimeFigureOut">
              <a:rPr lang="en-GB" smtClean="0"/>
              <a:t>26/01/2026</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2376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C72141-AE0A-4216-A982-2C701C29F188}" type="datetimeFigureOut">
              <a:rPr lang="en-GB" smtClean="0"/>
              <a:t>26/01/2026</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53289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26/01/2026</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247551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26/01/2026</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19813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FC72141-AE0A-4216-A982-2C701C29F188}" type="datetimeFigureOut">
              <a:rPr lang="en-GB" smtClean="0"/>
              <a:t>26/01/2026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69085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26/01/2026</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565596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26/01/2026</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606762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699362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FC72141-AE0A-4216-A982-2C701C29F188}" type="datetimeFigureOut">
              <a:rPr lang="en-GB" smtClean="0"/>
              <a:t>26/01/2026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8D08F033-0C37-4447-A2A4-38CAFF906A18}"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8717301"/>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72" r:id="rId12"/>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6.xml"/><Relationship Id="rId5" Type="http://schemas.openxmlformats.org/officeDocument/2006/relationships/hyperlink" Target="https://www.weforum.org/reports/the-future-of-jobs-report-2023" TargetMode="Externa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qWMhnYWRn3s?feature=oembed" TargetMode="External"/><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hyperlink" Target="https://courses.lumenlearning.com/atd-hostos-childdevelopment/chapter/problem-solving/" TargetMode="External"/><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0.jpeg"/><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g"/><Relationship Id="rId7" Type="http://schemas.openxmlformats.org/officeDocument/2006/relationships/diagramColors" Target="../diagrams/colors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1.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hyperlink" Target="https://pixnio.com/nature-landscapes/national-parks-reserves/sky-summer-landscape-grass-tree-nature-water-outdoor"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32.jpeg"/></Relationships>
</file>

<file path=ppt/slides/_rels/slide1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6.xml"/><Relationship Id="rId1" Type="http://schemas.openxmlformats.org/officeDocument/2006/relationships/video" Target="https://www.youtube.com/embed/iueVZJVEmEs?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hyperlink" Target="https://haurhezkuntzaikt5.blogspot.com/"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hyperlink" Target="http://pixabay.com/en/books-study-learn-literature-552607/"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hyperlink" Target="https://pxhere.com/en/photo/864939"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2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39.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13E21-21B0-48DB-8CF1-35E43B33A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working on ideas">
            <a:extLst>
              <a:ext uri="{FF2B5EF4-FFF2-40B4-BE49-F238E27FC236}">
                <a16:creationId xmlns:a16="http://schemas.microsoft.com/office/drawing/2014/main" id="{E9A918AC-106B-0574-FB9F-4117048987EB}"/>
              </a:ext>
            </a:extLst>
          </p:cNvPr>
          <p:cNvPicPr>
            <a:picLocks noChangeAspect="1"/>
          </p:cNvPicPr>
          <p:nvPr/>
        </p:nvPicPr>
        <p:blipFill>
          <a:blip r:embed="rId3">
            <a:alphaModFix amt="50000"/>
          </a:blip>
          <a:srcRect t="7337" r="-1" b="6782"/>
          <a:stretch>
            <a:fillRect/>
          </a:stretch>
        </p:blipFill>
        <p:spPr>
          <a:xfrm>
            <a:off x="20" y="10"/>
            <a:ext cx="12191675" cy="6857990"/>
          </a:xfrm>
          <a:prstGeom prst="rect">
            <a:avLst/>
          </a:prstGeom>
        </p:spPr>
      </p:pic>
      <p:sp>
        <p:nvSpPr>
          <p:cNvPr id="2" name="Title 1">
            <a:extLst>
              <a:ext uri="{FF2B5EF4-FFF2-40B4-BE49-F238E27FC236}">
                <a16:creationId xmlns:a16="http://schemas.microsoft.com/office/drawing/2014/main" id="{4CB53724-BC7D-4866-9EB2-D3490D144C47}"/>
              </a:ext>
            </a:extLst>
          </p:cNvPr>
          <p:cNvSpPr>
            <a:spLocks noGrp="1"/>
          </p:cNvSpPr>
          <p:nvPr>
            <p:ph type="ctrTitle"/>
          </p:nvPr>
        </p:nvSpPr>
        <p:spPr>
          <a:xfrm>
            <a:off x="4976636" y="992221"/>
            <a:ext cx="6247308" cy="4873558"/>
          </a:xfrm>
        </p:spPr>
        <p:txBody>
          <a:bodyPr anchor="ctr">
            <a:normAutofit/>
          </a:bodyPr>
          <a:lstStyle/>
          <a:p>
            <a:r>
              <a:rPr lang="en-GB" sz="4800"/>
              <a:t>BMSW5013 Creativity and Innovation</a:t>
            </a:r>
            <a:br>
              <a:rPr lang="en-GB" sz="4800"/>
            </a:br>
            <a:r>
              <a:rPr lang="en-GB" sz="4800"/>
              <a:t>Week 2</a:t>
            </a:r>
            <a:br>
              <a:rPr lang="en-GB" sz="4800"/>
            </a:br>
            <a:br>
              <a:rPr lang="en-GB" sz="4800"/>
            </a:br>
            <a:r>
              <a:rPr lang="en-GB" sz="4800"/>
              <a:t>Focus on Creativity</a:t>
            </a:r>
          </a:p>
        </p:txBody>
      </p:sp>
      <p:sp>
        <p:nvSpPr>
          <p:cNvPr id="3" name="Subtitle 2">
            <a:extLst>
              <a:ext uri="{FF2B5EF4-FFF2-40B4-BE49-F238E27FC236}">
                <a16:creationId xmlns:a16="http://schemas.microsoft.com/office/drawing/2014/main" id="{6480E039-2511-4C0C-BAB2-A69392F762CC}"/>
              </a:ext>
            </a:extLst>
          </p:cNvPr>
          <p:cNvSpPr>
            <a:spLocks noGrp="1"/>
          </p:cNvSpPr>
          <p:nvPr>
            <p:ph type="subTitle" idx="1"/>
          </p:nvPr>
        </p:nvSpPr>
        <p:spPr>
          <a:xfrm>
            <a:off x="968056" y="996610"/>
            <a:ext cx="3363901" cy="4864780"/>
          </a:xfrm>
        </p:spPr>
        <p:txBody>
          <a:bodyPr anchor="ctr">
            <a:normAutofit/>
          </a:bodyPr>
          <a:lstStyle/>
          <a:p>
            <a:pPr algn="r"/>
            <a:r>
              <a:rPr lang="en-GB" sz="2000" b="1"/>
              <a:t>Chris Wilkin</a:t>
            </a:r>
          </a:p>
        </p:txBody>
      </p:sp>
      <p:cxnSp>
        <p:nvCxnSpPr>
          <p:cNvPr id="11" name="Straight Connector 10">
            <a:extLst>
              <a:ext uri="{FF2B5EF4-FFF2-40B4-BE49-F238E27FC236}">
                <a16:creationId xmlns:a16="http://schemas.microsoft.com/office/drawing/2014/main" id="{580B8A35-DEA7-4D43-9DF8-90B4681D0F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775319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 name="Picture 9">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4" name="Picture 3" descr="3D polygons with dots and lines in a white background">
            <a:extLst>
              <a:ext uri="{FF2B5EF4-FFF2-40B4-BE49-F238E27FC236}">
                <a16:creationId xmlns:a16="http://schemas.microsoft.com/office/drawing/2014/main" id="{9BAB13A2-13D5-D70C-3615-918B3CD2ED32}"/>
              </a:ext>
            </a:extLst>
          </p:cNvPr>
          <p:cNvPicPr>
            <a:picLocks noChangeAspect="1"/>
          </p:cNvPicPr>
          <p:nvPr/>
        </p:nvPicPr>
        <p:blipFill>
          <a:blip r:embed="rId4"/>
          <a:srcRect t="8905" r="-1" b="-1"/>
          <a:stretch>
            <a:fillRect/>
          </a:stretch>
        </p:blipFill>
        <p:spPr>
          <a:xfrm>
            <a:off x="2" y="10"/>
            <a:ext cx="12191695" cy="6857990"/>
          </a:xfrm>
          <a:prstGeom prst="rect">
            <a:avLst/>
          </a:prstGeom>
        </p:spPr>
      </p:pic>
      <p:sp>
        <p:nvSpPr>
          <p:cNvPr id="16" name="Rectangle 15">
            <a:extLst>
              <a:ext uri="{FF2B5EF4-FFF2-40B4-BE49-F238E27FC236}">
                <a16:creationId xmlns:a16="http://schemas.microsoft.com/office/drawing/2014/main" id="{6A0FFA78-985C-4F50-B21A-77045C7DF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0F01DD-06AF-0A0A-865A-6C0254A040F9}"/>
              </a:ext>
            </a:extLst>
          </p:cNvPr>
          <p:cNvSpPr>
            <a:spLocks noGrp="1"/>
          </p:cNvSpPr>
          <p:nvPr>
            <p:ph type="title"/>
          </p:nvPr>
        </p:nvSpPr>
        <p:spPr>
          <a:xfrm>
            <a:off x="4065511" y="3236470"/>
            <a:ext cx="6832500" cy="1252601"/>
          </a:xfrm>
        </p:spPr>
        <p:txBody>
          <a:bodyPr vert="horz" lIns="91440" tIns="45720" rIns="91440" bIns="0" rtlCol="0" anchor="b">
            <a:normAutofit/>
          </a:bodyPr>
          <a:lstStyle/>
          <a:p>
            <a:r>
              <a:rPr lang="en-US" sz="1400">
                <a:solidFill>
                  <a:srgbClr val="FFFFFE"/>
                </a:solidFill>
              </a:rPr>
              <a:t>Creativity is critical to the future of work. </a:t>
            </a:r>
            <a:r>
              <a:rPr lang="en-US" sz="1400" u="none" strike="noStrike">
                <a:solidFill>
                  <a:srgbClr val="FFFFFE"/>
                </a:solidFill>
                <a:hlinkClick r:id="rId5"/>
              </a:rPr>
              <a:t>The Future of Jobs Report 2023</a:t>
            </a:r>
            <a:r>
              <a:rPr lang="en-US" sz="1400">
                <a:solidFill>
                  <a:srgbClr val="FFFFFE"/>
                </a:solidFill>
              </a:rPr>
              <a:t> ranked analytical thinking and creative thinking as the first and second most important skills that workers will need to have in the future (World Economic Forum, 2023).</a:t>
            </a:r>
          </a:p>
        </p:txBody>
      </p:sp>
      <p:cxnSp>
        <p:nvCxnSpPr>
          <p:cNvPr id="18" name="Straight Connector 17">
            <a:extLst>
              <a:ext uri="{FF2B5EF4-FFF2-40B4-BE49-F238E27FC236}">
                <a16:creationId xmlns:a16="http://schemas.microsoft.com/office/drawing/2014/main" id="{65409EC7-69B1-45CC-8FB7-1964C1AB67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509" y="4666480"/>
            <a:ext cx="683249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55475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Lightbulb idea concept">
            <a:extLst>
              <a:ext uri="{FF2B5EF4-FFF2-40B4-BE49-F238E27FC236}">
                <a16:creationId xmlns:a16="http://schemas.microsoft.com/office/drawing/2014/main" id="{A499B497-987A-D31F-9727-7B59971812C9}"/>
              </a:ext>
            </a:extLst>
          </p:cNvPr>
          <p:cNvPicPr>
            <a:picLocks noChangeAspect="1"/>
          </p:cNvPicPr>
          <p:nvPr/>
        </p:nvPicPr>
        <p:blipFill>
          <a:blip r:embed="rId4">
            <a:alphaModFix amt="50000"/>
            <a:grayscl/>
          </a:blip>
          <a:srcRect r="-1" b="15728"/>
          <a:stretch>
            <a:fillRect/>
          </a:stretch>
        </p:blipFill>
        <p:spPr>
          <a:xfrm>
            <a:off x="305" y="10"/>
            <a:ext cx="12191695" cy="6857990"/>
          </a:xfrm>
          <a:prstGeom prst="rect">
            <a:avLst/>
          </a:prstGeom>
        </p:spPr>
      </p:pic>
      <p:sp>
        <p:nvSpPr>
          <p:cNvPr id="13"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5"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7" name="Rectangle 16">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Title 3">
            <a:extLst>
              <a:ext uri="{FF2B5EF4-FFF2-40B4-BE49-F238E27FC236}">
                <a16:creationId xmlns:a16="http://schemas.microsoft.com/office/drawing/2014/main" id="{EAFB292F-5786-9824-D5DC-4A59BA2BEA69}"/>
              </a:ext>
            </a:extLst>
          </p:cNvPr>
          <p:cNvSpPr>
            <a:spLocks noGrp="1"/>
          </p:cNvSpPr>
          <p:nvPr>
            <p:ph type="title"/>
          </p:nvPr>
        </p:nvSpPr>
        <p:spPr>
          <a:xfrm>
            <a:off x="159778" y="-1653979"/>
            <a:ext cx="3193050" cy="4699000"/>
          </a:xfrm>
        </p:spPr>
        <p:txBody>
          <a:bodyPr anchor="ctr">
            <a:normAutofit/>
          </a:bodyPr>
          <a:lstStyle/>
          <a:p>
            <a:r>
              <a:rPr lang="en-GB" b="1" dirty="0"/>
              <a:t>What is Creativity?</a:t>
            </a:r>
          </a:p>
        </p:txBody>
      </p:sp>
      <p:cxnSp>
        <p:nvCxnSpPr>
          <p:cNvPr id="19" name="Straight Connector 18">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A1AD0F9F-B31A-75C7-7A12-2F9D66660560}"/>
              </a:ext>
            </a:extLst>
          </p:cNvPr>
          <p:cNvSpPr>
            <a:spLocks noGrp="1"/>
          </p:cNvSpPr>
          <p:nvPr>
            <p:ph idx="1"/>
          </p:nvPr>
        </p:nvSpPr>
        <p:spPr>
          <a:xfrm>
            <a:off x="4976636" y="1193800"/>
            <a:ext cx="6085091" cy="4699000"/>
          </a:xfrm>
        </p:spPr>
        <p:txBody>
          <a:bodyPr anchor="ctr">
            <a:normAutofit/>
          </a:bodyPr>
          <a:lstStyle/>
          <a:p>
            <a:r>
              <a:rPr lang="en-GB" dirty="0"/>
              <a:t>Creativity can be a process, as well as a flash of inspiration. Ideas are often solutions to problems or to address needs. </a:t>
            </a:r>
          </a:p>
          <a:p>
            <a:r>
              <a:rPr lang="en-GB" dirty="0"/>
              <a:t>Creative people are adept at identifying the root causes of a problem and are imaginative in solving them</a:t>
            </a:r>
          </a:p>
          <a:p>
            <a:r>
              <a:rPr lang="en-GB" dirty="0"/>
              <a:t>They are not constrained by the need to follow standard approaches </a:t>
            </a:r>
          </a:p>
          <a:p>
            <a:r>
              <a:rPr lang="en-GB" dirty="0"/>
              <a:t>They desire originality, non-conformity and the opportunity to experiment and express new ideas</a:t>
            </a:r>
          </a:p>
        </p:txBody>
      </p:sp>
      <p:sp>
        <p:nvSpPr>
          <p:cNvPr id="21"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pic>
        <p:nvPicPr>
          <p:cNvPr id="2" name="Online Media 1" title="The Behavioral Psychology of Creative people | Rory Sutherland">
            <a:hlinkClick r:id="" action="ppaction://media"/>
            <a:extLst>
              <a:ext uri="{FF2B5EF4-FFF2-40B4-BE49-F238E27FC236}">
                <a16:creationId xmlns:a16="http://schemas.microsoft.com/office/drawing/2014/main" id="{B62B0E1C-01C5-DE06-BED4-83A1BDB9C226}"/>
              </a:ext>
            </a:extLst>
          </p:cNvPr>
          <p:cNvPicPr>
            <a:picLocks noRot="1" noChangeAspect="1"/>
          </p:cNvPicPr>
          <p:nvPr>
            <a:videoFile r:link="rId1"/>
          </p:nvPr>
        </p:nvPicPr>
        <p:blipFill>
          <a:blip r:embed="rId5"/>
          <a:stretch>
            <a:fillRect/>
          </a:stretch>
        </p:blipFill>
        <p:spPr>
          <a:xfrm>
            <a:off x="1756303" y="1290988"/>
            <a:ext cx="2632881" cy="4659584"/>
          </a:xfrm>
          <a:prstGeom prst="rect">
            <a:avLst/>
          </a:prstGeom>
        </p:spPr>
      </p:pic>
    </p:spTree>
    <p:extLst>
      <p:ext uri="{BB962C8B-B14F-4D97-AF65-F5344CB8AC3E}">
        <p14:creationId xmlns:p14="http://schemas.microsoft.com/office/powerpoint/2010/main" val="27747277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Person with idea concept">
            <a:extLst>
              <a:ext uri="{FF2B5EF4-FFF2-40B4-BE49-F238E27FC236}">
                <a16:creationId xmlns:a16="http://schemas.microsoft.com/office/drawing/2014/main" id="{241A504C-D896-6021-450D-EE953FE5498A}"/>
              </a:ext>
            </a:extLst>
          </p:cNvPr>
          <p:cNvPicPr>
            <a:picLocks noChangeAspect="1"/>
          </p:cNvPicPr>
          <p:nvPr/>
        </p:nvPicPr>
        <p:blipFill>
          <a:blip r:embed="rId2">
            <a:alphaModFix amt="50000"/>
          </a:blip>
          <a:srcRect t="895" r="-1" b="14833"/>
          <a:stretch>
            <a:fillRect/>
          </a:stretch>
        </p:blipFill>
        <p:spPr>
          <a:xfrm>
            <a:off x="305" y="10"/>
            <a:ext cx="12191695" cy="6857990"/>
          </a:xfrm>
          <a:prstGeom prst="rect">
            <a:avLst/>
          </a:prstGeom>
        </p:spPr>
      </p:pic>
      <p:sp>
        <p:nvSpPr>
          <p:cNvPr id="25"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6"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7" name="Rectangle 26">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Title 1">
            <a:extLst>
              <a:ext uri="{FF2B5EF4-FFF2-40B4-BE49-F238E27FC236}">
                <a16:creationId xmlns:a16="http://schemas.microsoft.com/office/drawing/2014/main" id="{C6884125-C7E9-C249-BCBC-5EB7529E900A}"/>
              </a:ext>
            </a:extLst>
          </p:cNvPr>
          <p:cNvSpPr txBox="1">
            <a:spLocks/>
          </p:cNvSpPr>
          <p:nvPr/>
        </p:nvSpPr>
        <p:spPr>
          <a:xfrm>
            <a:off x="1130271" y="1193800"/>
            <a:ext cx="3193050" cy="46990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a:spcAft>
                <a:spcPts val="600"/>
              </a:spcAft>
            </a:pPr>
            <a:r>
              <a:rPr lang="en-US"/>
              <a:t>What is Creativity? (continued)</a:t>
            </a:r>
          </a:p>
        </p:txBody>
      </p:sp>
      <p:cxnSp>
        <p:nvCxnSpPr>
          <p:cNvPr id="28" name="Straight Connector 27">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29" name="Content Placeholder 2">
            <a:extLst>
              <a:ext uri="{FF2B5EF4-FFF2-40B4-BE49-F238E27FC236}">
                <a16:creationId xmlns:a16="http://schemas.microsoft.com/office/drawing/2014/main" id="{09BFE7AD-DEFF-EF82-CC92-320F292FFF9E}"/>
              </a:ext>
            </a:extLst>
          </p:cNvPr>
          <p:cNvSpPr txBox="1">
            <a:spLocks/>
          </p:cNvSpPr>
          <p:nvPr/>
        </p:nvSpPr>
        <p:spPr>
          <a:xfrm>
            <a:off x="4976636" y="1193800"/>
            <a:ext cx="6085091" cy="4699000"/>
          </a:xfrm>
          <a:prstGeom prst="rect">
            <a:avLst/>
          </a:prstGeom>
        </p:spPr>
        <p:txBody>
          <a:bodyPr vert="horz" lIns="91440" tIns="45720" rIns="91440" bIns="45720" rtlCol="0" anchor="ctr">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a:t>Creative thinking is imaginative thinking</a:t>
            </a:r>
          </a:p>
          <a:p>
            <a:r>
              <a:rPr lang="en-US"/>
              <a:t>De Bono called it ‘lateral thinking’ – sideways leaps in thinking rather than a continuous progression down a logical chain of reasoning</a:t>
            </a:r>
          </a:p>
          <a:p>
            <a:r>
              <a:rPr lang="en-US"/>
              <a:t>It involves breaking away from restrictions and opening up your mind to generate new ideas</a:t>
            </a:r>
          </a:p>
          <a:p>
            <a:r>
              <a:rPr lang="en-US"/>
              <a:t>However, logical reasoning is needed when making decisions about solutions</a:t>
            </a:r>
          </a:p>
          <a:p>
            <a:endParaRPr lang="en-US"/>
          </a:p>
        </p:txBody>
      </p:sp>
      <p:sp>
        <p:nvSpPr>
          <p:cNvPr id="30"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114460409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4964-21AA-D749-889A-E91051560688}"/>
              </a:ext>
            </a:extLst>
          </p:cNvPr>
          <p:cNvSpPr>
            <a:spLocks noGrp="1"/>
          </p:cNvSpPr>
          <p:nvPr>
            <p:ph type="title"/>
          </p:nvPr>
        </p:nvSpPr>
        <p:spPr>
          <a:xfrm>
            <a:off x="1597327" y="603881"/>
            <a:ext cx="9603275" cy="1049235"/>
          </a:xfrm>
        </p:spPr>
        <p:txBody>
          <a:bodyPr>
            <a:normAutofit/>
          </a:bodyPr>
          <a:lstStyle/>
          <a:p>
            <a:br>
              <a:rPr lang="en-GB" b="1" dirty="0"/>
            </a:br>
            <a:r>
              <a:rPr lang="en-GB" b="1" dirty="0"/>
              <a:t>Convergent and Divergent thinking</a:t>
            </a:r>
          </a:p>
        </p:txBody>
      </p:sp>
      <p:grpSp>
        <p:nvGrpSpPr>
          <p:cNvPr id="11" name="Group 10">
            <a:extLst>
              <a:ext uri="{FF2B5EF4-FFF2-40B4-BE49-F238E27FC236}">
                <a16:creationId xmlns:a16="http://schemas.microsoft.com/office/drawing/2014/main" id="{C3CC3749-550A-9C83-DA6F-67F069ACAA94}"/>
              </a:ext>
            </a:extLst>
          </p:cNvPr>
          <p:cNvGrpSpPr/>
          <p:nvPr/>
        </p:nvGrpSpPr>
        <p:grpSpPr>
          <a:xfrm>
            <a:off x="580624" y="2739925"/>
            <a:ext cx="6237171" cy="2579259"/>
            <a:chOff x="161794" y="2625625"/>
            <a:chExt cx="6237171" cy="2579259"/>
          </a:xfrm>
          <a:noFill/>
        </p:grpSpPr>
        <p:sp>
          <p:nvSpPr>
            <p:cNvPr id="8" name="Rectangle 1">
              <a:extLst>
                <a:ext uri="{FF2B5EF4-FFF2-40B4-BE49-F238E27FC236}">
                  <a16:creationId xmlns:a16="http://schemas.microsoft.com/office/drawing/2014/main" id="{3B833D61-FE2C-6199-EAA0-7FE87D82BD2F}"/>
                </a:ext>
              </a:extLst>
            </p:cNvPr>
            <p:cNvSpPr>
              <a:spLocks noChangeArrowheads="1"/>
            </p:cNvSpPr>
            <p:nvPr/>
          </p:nvSpPr>
          <p:spPr bwMode="auto">
            <a:xfrm>
              <a:off x="161794" y="2625625"/>
              <a:ext cx="6237171" cy="2169825"/>
            </a:xfrm>
            <a:prstGeom prst="rect">
              <a:avLst/>
            </a:prstGeom>
            <a:grp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cap="none" normalizeH="0" baseline="0" dirty="0">
                  <a:ln>
                    <a:noFill/>
                  </a:ln>
                  <a:solidFill>
                    <a:srgbClr val="001D35"/>
                  </a:solidFill>
                  <a:effectLst/>
                  <a:latin typeface="Arial" panose="020B0604020202020204" pitchFamily="34" charset="0"/>
                  <a:ea typeface="Google Sans"/>
                </a:rPr>
                <a:t>Convergent Thinking</a:t>
              </a:r>
              <a:endParaRPr lang="en-US" altLang="en-US" sz="5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1" i="0" u="none" strike="noStrike" cap="none" normalizeH="0" baseline="0" dirty="0">
                <a:ln>
                  <a:noFill/>
                </a:ln>
                <a:solidFill>
                  <a:srgbClr val="0A0A0A"/>
                </a:solidFill>
                <a:effectLst/>
                <a:latin typeface="Arial" panose="020B0604020202020204" pitchFamily="34" charset="0"/>
                <a:ea typeface="Google Sans"/>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200" b="1" i="0" u="none" strike="noStrike" cap="none" normalizeH="0" baseline="0" dirty="0">
                  <a:ln>
                    <a:noFill/>
                  </a:ln>
                  <a:solidFill>
                    <a:srgbClr val="0A0A0A"/>
                  </a:solidFill>
                  <a:effectLst/>
                  <a:latin typeface="Arial" panose="020B0604020202020204" pitchFamily="34" charset="0"/>
                  <a:ea typeface="Google Sans"/>
                </a:rPr>
                <a:t>Goal:</a:t>
              </a:r>
              <a:r>
                <a:rPr kumimoji="0" lang="en-US" altLang="en-US" sz="1200" b="0" i="0" u="none" strike="noStrike" cap="none" normalizeH="0" baseline="0" dirty="0">
                  <a:ln>
                    <a:noFill/>
                  </a:ln>
                  <a:solidFill>
                    <a:srgbClr val="0A0A0A"/>
                  </a:solidFill>
                  <a:effectLst/>
                  <a:latin typeface="Arial" panose="020B0604020202020204" pitchFamily="34" charset="0"/>
                  <a:ea typeface="Google Sans"/>
                </a:rPr>
                <a:t> Find the single correct or best answer.</a:t>
              </a:r>
            </a:p>
            <a:p>
              <a:pPr marL="0" marR="0" lvl="0" indent="0" algn="l" defTabSz="914400" rtl="0" eaLnBrk="0" fontAlgn="base" latinLnBrk="0" hangingPunct="0">
                <a:lnSpc>
                  <a:spcPct val="100000"/>
                </a:lnSpc>
                <a:spcBef>
                  <a:spcPct val="0"/>
                </a:spcBef>
                <a:spcAft>
                  <a:spcPct val="0"/>
                </a:spcAft>
                <a:buClrTx/>
                <a:buSzTx/>
                <a:tabLst/>
              </a:pPr>
              <a:r>
                <a:rPr kumimoji="0" lang="en-US" altLang="en-US" sz="1200" b="1" i="0" u="none" strike="noStrike" cap="none" normalizeH="0" baseline="0" dirty="0">
                  <a:ln>
                    <a:noFill/>
                  </a:ln>
                  <a:solidFill>
                    <a:srgbClr val="0A0A0A"/>
                  </a:solidFill>
                  <a:effectLst/>
                  <a:latin typeface="Arial" panose="020B0604020202020204" pitchFamily="34" charset="0"/>
                  <a:ea typeface="Google Sans"/>
                </a:rPr>
                <a:t>Process:</a:t>
              </a:r>
              <a:r>
                <a:rPr kumimoji="0" lang="en-US" altLang="en-US" sz="1200" b="0" i="0" u="none" strike="noStrike" cap="none" normalizeH="0" baseline="0" dirty="0">
                  <a:ln>
                    <a:noFill/>
                  </a:ln>
                  <a:solidFill>
                    <a:srgbClr val="0A0A0A"/>
                  </a:solidFill>
                  <a:effectLst/>
                  <a:latin typeface="Arial" panose="020B0604020202020204" pitchFamily="34" charset="0"/>
                  <a:ea typeface="Google Sans"/>
                </a:rPr>
                <a:t> Logical, systematic, linear, and focused</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A0A0A"/>
                  </a:solidFill>
                  <a:effectLst/>
                  <a:latin typeface="Arial" panose="020B0604020202020204" pitchFamily="34" charset="0"/>
                  <a:ea typeface="Google Sans"/>
                </a:rPr>
                <a:t>Skills:</a:t>
              </a:r>
              <a:r>
                <a:rPr kumimoji="0" lang="en-US" altLang="en-US" sz="1200" b="0" i="0" u="none" strike="noStrike" cap="none" normalizeH="0" baseline="0" dirty="0">
                  <a:ln>
                    <a:noFill/>
                  </a:ln>
                  <a:solidFill>
                    <a:srgbClr val="0A0A0A"/>
                  </a:solidFill>
                  <a:effectLst/>
                  <a:latin typeface="Arial" panose="020B0604020202020204" pitchFamily="34" charset="0"/>
                  <a:ea typeface="Google Sans"/>
                </a:rPr>
                <a:t> Analysis, evaluation, applying existing knowledge.</a:t>
              </a:r>
            </a:p>
            <a:p>
              <a:pPr marL="0" marR="0" lvl="0" indent="0" algn="l" defTabSz="914400" rtl="0" eaLnBrk="0" fontAlgn="base" latinLnBrk="0" hangingPunct="0">
                <a:lnSpc>
                  <a:spcPct val="100000"/>
                </a:lnSpc>
                <a:spcBef>
                  <a:spcPct val="0"/>
                </a:spcBef>
                <a:spcAft>
                  <a:spcPct val="0"/>
                </a:spcAft>
                <a:buClrTx/>
                <a:buSzTx/>
                <a:tabLst/>
              </a:pPr>
              <a:r>
                <a:rPr kumimoji="0" lang="en-US" altLang="en-US" sz="1200" b="1" i="0" u="none" strike="noStrike" cap="none" normalizeH="0" baseline="0" dirty="0">
                  <a:ln>
                    <a:noFill/>
                  </a:ln>
                  <a:solidFill>
                    <a:srgbClr val="0A0A0A"/>
                  </a:solidFill>
                  <a:effectLst/>
                  <a:latin typeface="Arial" panose="020B0604020202020204" pitchFamily="34" charset="0"/>
                  <a:ea typeface="Google Sans"/>
                </a:rPr>
                <a:t>Examples:</a:t>
              </a:r>
              <a:r>
                <a:rPr kumimoji="0" lang="en-US" altLang="en-US" sz="1200" b="0" i="0" u="none" strike="noStrike" cap="none" normalizeH="0" baseline="0" dirty="0">
                  <a:ln>
                    <a:noFill/>
                  </a:ln>
                  <a:solidFill>
                    <a:srgbClr val="0A0A0A"/>
                  </a:solidFill>
                  <a:effectLst/>
                  <a:latin typeface="Arial" panose="020B0604020202020204" pitchFamily="34" charset="0"/>
                  <a:ea typeface="Google Sans"/>
                </a:rPr>
                <a:t> Answering multiple-choice questions, debugging code, making a final decision.</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200" dirty="0">
                <a:solidFill>
                  <a:srgbClr val="0A0A0A"/>
                </a:solidFill>
                <a:latin typeface="Arial" panose="020B0604020202020204" pitchFamily="34" charset="0"/>
                <a:ea typeface="Google Sans"/>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rgbClr val="0A0A0A"/>
                </a:solidFill>
                <a:effectLst/>
                <a:latin typeface="Arial" panose="020B0604020202020204" pitchFamily="34" charset="0"/>
                <a:ea typeface="Google Sans"/>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1200" dirty="0">
                <a:solidFill>
                  <a:srgbClr val="0A0A0A"/>
                </a:solidFill>
                <a:latin typeface="Arial" panose="020B0604020202020204" pitchFamily="34" charset="0"/>
                <a:ea typeface="Google Sans"/>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200" b="0" i="0" u="none" strike="noStrike" cap="none" normalizeH="0" baseline="0" dirty="0">
                  <a:ln>
                    <a:noFill/>
                  </a:ln>
                  <a:solidFill>
                    <a:srgbClr val="0A0A0A"/>
                  </a:solidFill>
                  <a:effectLst/>
                  <a:latin typeface="Arial" panose="020B0604020202020204" pitchFamily="34" charset="0"/>
                  <a:ea typeface="Google Sans"/>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3">
              <a:extLst>
                <a:ext uri="{FF2B5EF4-FFF2-40B4-BE49-F238E27FC236}">
                  <a16:creationId xmlns:a16="http://schemas.microsoft.com/office/drawing/2014/main" id="{BD9F3C42-B191-CF65-3F08-229659496490}"/>
                </a:ext>
              </a:extLst>
            </p:cNvPr>
            <p:cNvSpPr>
              <a:spLocks noChangeArrowheads="1"/>
            </p:cNvSpPr>
            <p:nvPr/>
          </p:nvSpPr>
          <p:spPr bwMode="auto">
            <a:xfrm>
              <a:off x="161795" y="3958389"/>
              <a:ext cx="6237170" cy="1246495"/>
            </a:xfrm>
            <a:prstGeom prst="rect">
              <a:avLst/>
            </a:prstGeom>
            <a:grp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cap="none" normalizeH="0" baseline="0" dirty="0">
                  <a:ln>
                    <a:noFill/>
                  </a:ln>
                  <a:solidFill>
                    <a:srgbClr val="001D35"/>
                  </a:solidFill>
                  <a:effectLst/>
                  <a:latin typeface="Arial" panose="020B0604020202020204" pitchFamily="34" charset="0"/>
                  <a:ea typeface="Google Sans"/>
                </a:rPr>
                <a:t>Divergent Thinking</a:t>
              </a:r>
              <a:endParaRPr kumimoji="0" lang="en-US" altLang="en-US" sz="5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200" b="1" i="0" u="none" strike="noStrike" cap="none" normalizeH="0" baseline="0" dirty="0">
                  <a:ln>
                    <a:noFill/>
                  </a:ln>
                  <a:solidFill>
                    <a:srgbClr val="0A0A0A"/>
                  </a:solidFill>
                  <a:effectLst/>
                  <a:latin typeface="Arial" panose="020B0604020202020204" pitchFamily="34" charset="0"/>
                  <a:ea typeface="Google Sans"/>
                </a:rPr>
                <a:t>Goal:</a:t>
              </a:r>
              <a:r>
                <a:rPr kumimoji="0" lang="en-US" altLang="en-US" sz="1200" b="0" i="0" u="none" strike="noStrike" cap="none" normalizeH="0" baseline="0" dirty="0">
                  <a:ln>
                    <a:noFill/>
                  </a:ln>
                  <a:solidFill>
                    <a:srgbClr val="0A0A0A"/>
                  </a:solidFill>
                  <a:effectLst/>
                  <a:latin typeface="Arial" panose="020B0604020202020204" pitchFamily="34" charset="0"/>
                  <a:ea typeface="Google Sans"/>
                </a:rPr>
                <a:t> Generate many varied ideas and possibilities.</a:t>
              </a:r>
            </a:p>
            <a:p>
              <a:pPr marL="0" marR="0" lvl="0" indent="0" algn="l" defTabSz="914400" rtl="0" eaLnBrk="0" fontAlgn="base" latinLnBrk="0" hangingPunct="0">
                <a:lnSpc>
                  <a:spcPct val="100000"/>
                </a:lnSpc>
                <a:spcBef>
                  <a:spcPct val="0"/>
                </a:spcBef>
                <a:spcAft>
                  <a:spcPct val="0"/>
                </a:spcAft>
                <a:buClrTx/>
                <a:buSzTx/>
                <a:tabLst/>
              </a:pPr>
              <a:r>
                <a:rPr kumimoji="0" lang="en-US" altLang="en-US" sz="1200" b="1" i="0" u="none" strike="noStrike" cap="none" normalizeH="0" baseline="0" dirty="0">
                  <a:ln>
                    <a:noFill/>
                  </a:ln>
                  <a:solidFill>
                    <a:srgbClr val="0A0A0A"/>
                  </a:solidFill>
                  <a:effectLst/>
                  <a:latin typeface="Arial" panose="020B0604020202020204" pitchFamily="34" charset="0"/>
                  <a:ea typeface="Google Sans"/>
                </a:rPr>
                <a:t>Process:</a:t>
              </a:r>
              <a:r>
                <a:rPr kumimoji="0" lang="en-US" altLang="en-US" sz="1200" b="0" i="0" u="none" strike="noStrike" cap="none" normalizeH="0" baseline="0" dirty="0">
                  <a:ln>
                    <a:noFill/>
                  </a:ln>
                  <a:solidFill>
                    <a:srgbClr val="0A0A0A"/>
                  </a:solidFill>
                  <a:effectLst/>
                  <a:latin typeface="Arial" panose="020B0604020202020204" pitchFamily="34" charset="0"/>
                  <a:ea typeface="Google Sans"/>
                </a:rPr>
                <a:t> Free-flowing, creative, non-linear, open-ended.</a:t>
              </a:r>
            </a:p>
            <a:p>
              <a:pPr marL="0" marR="0" lvl="0" indent="0" algn="l" defTabSz="914400" rtl="0" eaLnBrk="0" fontAlgn="base" latinLnBrk="0" hangingPunct="0">
                <a:lnSpc>
                  <a:spcPct val="100000"/>
                </a:lnSpc>
                <a:spcBef>
                  <a:spcPct val="0"/>
                </a:spcBef>
                <a:spcAft>
                  <a:spcPct val="0"/>
                </a:spcAft>
                <a:buClrTx/>
                <a:buSzTx/>
                <a:tabLst/>
              </a:pPr>
              <a:r>
                <a:rPr kumimoji="0" lang="en-US" altLang="en-US" sz="1200" b="1" i="0" u="none" strike="noStrike" cap="none" normalizeH="0" baseline="0" dirty="0">
                  <a:ln>
                    <a:noFill/>
                  </a:ln>
                  <a:solidFill>
                    <a:srgbClr val="0A0A0A"/>
                  </a:solidFill>
                  <a:effectLst/>
                  <a:latin typeface="Arial" panose="020B0604020202020204" pitchFamily="34" charset="0"/>
                  <a:ea typeface="Google Sans"/>
                </a:rPr>
                <a:t>Skills:</a:t>
              </a:r>
              <a:r>
                <a:rPr kumimoji="0" lang="en-US" altLang="en-US" sz="1200" b="0" i="0" u="none" strike="noStrike" cap="none" normalizeH="0" baseline="0" dirty="0">
                  <a:ln>
                    <a:noFill/>
                  </a:ln>
                  <a:solidFill>
                    <a:srgbClr val="0A0A0A"/>
                  </a:solidFill>
                  <a:effectLst/>
                  <a:latin typeface="Arial" panose="020B0604020202020204" pitchFamily="34" charset="0"/>
                  <a:ea typeface="Google Sans"/>
                </a:rPr>
                <a:t> Creativity, flexibility, connecting unrelated ideas, exploring new perspectives.</a:t>
              </a:r>
            </a:p>
            <a:p>
              <a:pPr marL="0" marR="0" lvl="0" indent="0" algn="l" defTabSz="914400" rtl="0" eaLnBrk="0" fontAlgn="base" latinLnBrk="0" hangingPunct="0">
                <a:lnSpc>
                  <a:spcPct val="100000"/>
                </a:lnSpc>
                <a:spcBef>
                  <a:spcPct val="0"/>
                </a:spcBef>
                <a:spcAft>
                  <a:spcPct val="0"/>
                </a:spcAft>
                <a:buClrTx/>
                <a:buSzTx/>
                <a:tabLst/>
              </a:pPr>
              <a:r>
                <a:rPr kumimoji="0" lang="en-US" altLang="en-US" sz="1200" b="1" i="0" u="none" strike="noStrike" cap="none" normalizeH="0" baseline="0" dirty="0">
                  <a:ln>
                    <a:noFill/>
                  </a:ln>
                  <a:solidFill>
                    <a:srgbClr val="0A0A0A"/>
                  </a:solidFill>
                  <a:effectLst/>
                  <a:latin typeface="Arial" panose="020B0604020202020204" pitchFamily="34" charset="0"/>
                  <a:ea typeface="Google Sans"/>
                </a:rPr>
                <a:t>Examples:</a:t>
              </a:r>
              <a:r>
                <a:rPr kumimoji="0" lang="en-US" altLang="en-US" sz="1200" b="0" i="0" u="none" strike="noStrike" cap="none" normalizeH="0" baseline="0" dirty="0">
                  <a:ln>
                    <a:noFill/>
                  </a:ln>
                  <a:solidFill>
                    <a:srgbClr val="0A0A0A"/>
                  </a:solidFill>
                  <a:effectLst/>
                  <a:latin typeface="Arial" panose="020B0604020202020204" pitchFamily="34" charset="0"/>
                  <a:ea typeface="Google Sans"/>
                </a:rPr>
                <a:t> Brainstorming, mind mapping, exploring alternative uses for an object.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pic>
        <p:nvPicPr>
          <p:cNvPr id="12" name="Picture 11" descr="A qr code on a white background&#10;&#10;AI-generated content may be incorrect.">
            <a:extLst>
              <a:ext uri="{FF2B5EF4-FFF2-40B4-BE49-F238E27FC236}">
                <a16:creationId xmlns:a16="http://schemas.microsoft.com/office/drawing/2014/main" id="{A494A9C6-CF47-18D2-D8E2-5437102E30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65570" y="2156259"/>
            <a:ext cx="4345806" cy="4345806"/>
          </a:xfrm>
          <a:prstGeom prst="rect">
            <a:avLst/>
          </a:prstGeom>
        </p:spPr>
      </p:pic>
    </p:spTree>
    <p:extLst>
      <p:ext uri="{BB962C8B-B14F-4D97-AF65-F5344CB8AC3E}">
        <p14:creationId xmlns:p14="http://schemas.microsoft.com/office/powerpoint/2010/main" val="3690908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341DCA-52FD-4B95-CC33-C8DE0090D9E0}"/>
              </a:ext>
            </a:extLst>
          </p:cNvPr>
          <p:cNvSpPr>
            <a:spLocks noGrp="1"/>
          </p:cNvSpPr>
          <p:nvPr>
            <p:ph type="title"/>
          </p:nvPr>
        </p:nvSpPr>
        <p:spPr>
          <a:xfrm>
            <a:off x="1451579" y="804519"/>
            <a:ext cx="9603275" cy="1049235"/>
          </a:xfrm>
        </p:spPr>
        <p:txBody>
          <a:bodyPr>
            <a:normAutofit/>
          </a:bodyPr>
          <a:lstStyle/>
          <a:p>
            <a:r>
              <a:rPr lang="en-GB" b="1" dirty="0"/>
              <a:t>The best innovators have 5 habits:</a:t>
            </a:r>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CCE2F074-F48C-31AA-4DB2-4D71009D02AE}"/>
              </a:ext>
            </a:extLst>
          </p:cNvPr>
          <p:cNvGraphicFramePr>
            <a:graphicFrameLocks noGrp="1"/>
          </p:cNvGraphicFramePr>
          <p:nvPr>
            <p:ph idx="1"/>
            <p:extLst>
              <p:ext uri="{D42A27DB-BD31-4B8C-83A1-F6EECF244321}">
                <p14:modId xmlns:p14="http://schemas.microsoft.com/office/powerpoint/2010/main" val="3477484645"/>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37114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FAF466-A2E7-0F85-EEBD-C89771D2A627}"/>
              </a:ext>
            </a:extLst>
          </p:cNvPr>
          <p:cNvSpPr>
            <a:spLocks noGrp="1"/>
          </p:cNvSpPr>
          <p:nvPr>
            <p:ph type="title"/>
          </p:nvPr>
        </p:nvSpPr>
        <p:spPr>
          <a:xfrm>
            <a:off x="844476" y="1600199"/>
            <a:ext cx="3539266" cy="4297680"/>
          </a:xfrm>
        </p:spPr>
        <p:txBody>
          <a:bodyPr anchor="ctr">
            <a:normAutofit/>
          </a:bodyPr>
          <a:lstStyle/>
          <a:p>
            <a:r>
              <a:rPr lang="en-GB" b="1" dirty="0"/>
              <a:t>How to be more creative</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15" name="Content Placeholder 2">
            <a:extLst>
              <a:ext uri="{FF2B5EF4-FFF2-40B4-BE49-F238E27FC236}">
                <a16:creationId xmlns:a16="http://schemas.microsoft.com/office/drawing/2014/main" id="{ED87D85B-924E-E178-95DB-256F693BFAA1}"/>
              </a:ext>
            </a:extLst>
          </p:cNvPr>
          <p:cNvSpPr>
            <a:spLocks noGrp="1"/>
          </p:cNvSpPr>
          <p:nvPr>
            <p:ph idx="1"/>
          </p:nvPr>
        </p:nvSpPr>
        <p:spPr>
          <a:xfrm>
            <a:off x="4924851" y="1600199"/>
            <a:ext cx="6130003" cy="4297680"/>
          </a:xfrm>
        </p:spPr>
        <p:txBody>
          <a:bodyPr anchor="ctr">
            <a:normAutofit fontScale="92500" lnSpcReduction="20000"/>
          </a:bodyPr>
          <a:lstStyle/>
          <a:p>
            <a:pPr marL="0" indent="0">
              <a:lnSpc>
                <a:spcPct val="110000"/>
              </a:lnSpc>
              <a:buNone/>
            </a:pPr>
            <a:r>
              <a:rPr lang="en-GB" sz="2200" dirty="0"/>
              <a:t>Break away from the </a:t>
            </a:r>
            <a:r>
              <a:rPr lang="en-GB" sz="2200" u="sng" dirty="0"/>
              <a:t>constraints on your ability </a:t>
            </a:r>
            <a:r>
              <a:rPr lang="en-GB" sz="2200" dirty="0"/>
              <a:t>to generate new ideas by:</a:t>
            </a:r>
          </a:p>
          <a:p>
            <a:pPr marL="0" indent="0">
              <a:lnSpc>
                <a:spcPct val="110000"/>
              </a:lnSpc>
              <a:buNone/>
            </a:pPr>
            <a:endParaRPr lang="en-GB" sz="2200" dirty="0"/>
          </a:p>
          <a:p>
            <a:pPr>
              <a:lnSpc>
                <a:spcPct val="110000"/>
              </a:lnSpc>
            </a:pPr>
            <a:r>
              <a:rPr lang="en-GB" sz="2200" dirty="0"/>
              <a:t>Identifying what’s influencing your thinking (beliefs)</a:t>
            </a:r>
          </a:p>
          <a:p>
            <a:pPr>
              <a:lnSpc>
                <a:spcPct val="110000"/>
              </a:lnSpc>
            </a:pPr>
            <a:r>
              <a:rPr lang="en-GB" sz="2200" dirty="0"/>
              <a:t>Defining the boundaries (past experience, precedents, policies, procedures, rules) within which you are working and try to get outside them by asking questions such as: are the constraints reasonable? Is past experience reliable? What’s new about the present situation? Is there another way?</a:t>
            </a:r>
          </a:p>
          <a:p>
            <a:pPr>
              <a:lnSpc>
                <a:spcPct val="110000"/>
              </a:lnSpc>
            </a:pPr>
            <a:r>
              <a:rPr lang="en-GB" sz="2200" dirty="0"/>
              <a:t>Challenging your assumptions</a:t>
            </a:r>
          </a:p>
          <a:p>
            <a:pPr>
              <a:lnSpc>
                <a:spcPct val="110000"/>
              </a:lnSpc>
            </a:pPr>
            <a:r>
              <a:rPr lang="en-GB" sz="2200" dirty="0"/>
              <a:t>Rejecting either/or propositions – ask: is there really a simple choice between alternatives?</a:t>
            </a:r>
          </a:p>
          <a:p>
            <a:pPr marL="0" indent="0">
              <a:lnSpc>
                <a:spcPct val="110000"/>
              </a:lnSpc>
              <a:buNone/>
            </a:pPr>
            <a:endParaRPr lang="en-GB" sz="1700" dirty="0"/>
          </a:p>
          <a:p>
            <a:pPr marL="0" indent="0">
              <a:lnSpc>
                <a:spcPct val="110000"/>
              </a:lnSpc>
              <a:buNone/>
            </a:pPr>
            <a:endParaRPr lang="en-GB" sz="1700" dirty="0"/>
          </a:p>
          <a:p>
            <a:pPr>
              <a:lnSpc>
                <a:spcPct val="110000"/>
              </a:lnSpc>
            </a:pPr>
            <a:endParaRPr lang="en-GB" sz="1700" dirty="0"/>
          </a:p>
        </p:txBody>
      </p:sp>
    </p:spTree>
    <p:extLst>
      <p:ext uri="{BB962C8B-B14F-4D97-AF65-F5344CB8AC3E}">
        <p14:creationId xmlns:p14="http://schemas.microsoft.com/office/powerpoint/2010/main" val="1281390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3193BA5C-B8F3-4972-BA54-014C48FAF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D7162BAB-C25E-4CE9-B87C-F118DC7E7C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98F94B8A-5427-745D-0112-39F451AB8BD0}"/>
              </a:ext>
            </a:extLst>
          </p:cNvPr>
          <p:cNvSpPr>
            <a:spLocks noGrp="1"/>
          </p:cNvSpPr>
          <p:nvPr>
            <p:ph type="title"/>
          </p:nvPr>
        </p:nvSpPr>
        <p:spPr>
          <a:xfrm>
            <a:off x="1451580" y="804520"/>
            <a:ext cx="3530157" cy="1049235"/>
          </a:xfrm>
        </p:spPr>
        <p:txBody>
          <a:bodyPr vert="horz" lIns="91440" tIns="45720" rIns="91440" bIns="45720" rtlCol="0" anchor="t">
            <a:normAutofit/>
          </a:bodyPr>
          <a:lstStyle/>
          <a:p>
            <a:r>
              <a:rPr lang="en-US" sz="3000"/>
              <a:t>Thinking Outside the Box</a:t>
            </a:r>
          </a:p>
        </p:txBody>
      </p:sp>
      <p:sp>
        <p:nvSpPr>
          <p:cNvPr id="22" name="Rectangle 21">
            <a:extLst>
              <a:ext uri="{FF2B5EF4-FFF2-40B4-BE49-F238E27FC236}">
                <a16:creationId xmlns:a16="http://schemas.microsoft.com/office/drawing/2014/main" id="{05B93327-222A-4DAC-9163-371BF44CD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10DE8450-4FE4-F328-ABAF-215E5D56A5D7}"/>
              </a:ext>
            </a:extLst>
          </p:cNvPr>
          <p:cNvSpPr>
            <a:spLocks noGrp="1"/>
          </p:cNvSpPr>
          <p:nvPr>
            <p:ph sz="half" idx="1"/>
          </p:nvPr>
        </p:nvSpPr>
        <p:spPr>
          <a:xfrm>
            <a:off x="494328" y="2347139"/>
            <a:ext cx="4471477" cy="3450613"/>
          </a:xfrm>
        </p:spPr>
        <p:txBody>
          <a:bodyPr vert="horz" lIns="91440" tIns="45720" rIns="91440" bIns="45720" rtlCol="0" anchor="t">
            <a:normAutofit/>
          </a:bodyPr>
          <a:lstStyle/>
          <a:p>
            <a:pPr marL="0"/>
            <a:r>
              <a:rPr lang="en-US" dirty="0"/>
              <a:t>Challenge assumptions that put an invisible cage around the bird of thought – adopt lateral thinking.</a:t>
            </a:r>
          </a:p>
          <a:p>
            <a:pPr marL="0"/>
            <a:endParaRPr lang="en-US" dirty="0"/>
          </a:p>
          <a:p>
            <a:pPr marL="0"/>
            <a:r>
              <a:rPr lang="en-US" dirty="0"/>
              <a:t>Remember the 9 dots puzzle from the Problem-solving module? </a:t>
            </a:r>
          </a:p>
          <a:p>
            <a:pPr marL="0"/>
            <a:endParaRPr lang="en-US" dirty="0"/>
          </a:p>
        </p:txBody>
      </p:sp>
      <p:grpSp>
        <p:nvGrpSpPr>
          <p:cNvPr id="24" name="Group 23">
            <a:extLst>
              <a:ext uri="{FF2B5EF4-FFF2-40B4-BE49-F238E27FC236}">
                <a16:creationId xmlns:a16="http://schemas.microsoft.com/office/drawing/2014/main" id="{14EE34E3-F117-4487-8ACF-33DA65FA1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60131" y="482171"/>
            <a:chExt cx="6091791" cy="5149101"/>
          </a:xfrm>
        </p:grpSpPr>
        <p:sp>
          <p:nvSpPr>
            <p:cNvPr id="25" name="Rectangle 24">
              <a:extLst>
                <a:ext uri="{FF2B5EF4-FFF2-40B4-BE49-F238E27FC236}">
                  <a16:creationId xmlns:a16="http://schemas.microsoft.com/office/drawing/2014/main" id="{39ACC02C-6424-4165-93C4-E83C8E81D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60131" y="482171"/>
              <a:ext cx="609179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182CB9C-C978-4C9B-9AAD-8B1341897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56388820-A63D-463C-9DBC-060A5ABE3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42379" y="977965"/>
            <a:ext cx="5134631"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ack dots on a white background&#10;&#10;Description automatically generated">
            <a:extLst>
              <a:ext uri="{FF2B5EF4-FFF2-40B4-BE49-F238E27FC236}">
                <a16:creationId xmlns:a16="http://schemas.microsoft.com/office/drawing/2014/main" id="{0EDBCE8A-412C-1BF0-934C-B3D7D1DDA88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593582" y="1116345"/>
            <a:ext cx="3822238" cy="3866172"/>
          </a:xfrm>
          <a:prstGeom prst="rect">
            <a:avLst/>
          </a:prstGeom>
          <a:noFill/>
        </p:spPr>
      </p:pic>
      <p:pic>
        <p:nvPicPr>
          <p:cNvPr id="30" name="Picture 29">
            <a:extLst>
              <a:ext uri="{FF2B5EF4-FFF2-40B4-BE49-F238E27FC236}">
                <a16:creationId xmlns:a16="http://schemas.microsoft.com/office/drawing/2014/main" id="{C04ED70F-D6FD-4EB1-A171-D30F885FE7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31">
            <a:extLst>
              <a:ext uri="{FF2B5EF4-FFF2-40B4-BE49-F238E27FC236}">
                <a16:creationId xmlns:a16="http://schemas.microsoft.com/office/drawing/2014/main" id="{DA26CAE9-74C4-4EDD-8A80-77F79EAA86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2726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4119" name="Rectangle 4118">
            <a:extLst>
              <a:ext uri="{FF2B5EF4-FFF2-40B4-BE49-F238E27FC236}">
                <a16:creationId xmlns:a16="http://schemas.microsoft.com/office/drawing/2014/main" id="{E02DA677-C58A-4FCE-A9A0-E66A42EBD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120" name="Picture 4119">
            <a:extLst>
              <a:ext uri="{FF2B5EF4-FFF2-40B4-BE49-F238E27FC236}">
                <a16:creationId xmlns:a16="http://schemas.microsoft.com/office/drawing/2014/main" id="{9D85B319-9C30-4D92-B664-CA444ECD79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121" name="Straight Connector 4120">
            <a:extLst>
              <a:ext uri="{FF2B5EF4-FFF2-40B4-BE49-F238E27FC236}">
                <a16:creationId xmlns:a16="http://schemas.microsoft.com/office/drawing/2014/main" id="{D7573C1E-3785-43C9-A262-1DA9DF97F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4122" name="Straight Connector 4121">
            <a:extLst>
              <a:ext uri="{FF2B5EF4-FFF2-40B4-BE49-F238E27FC236}">
                <a16:creationId xmlns:a16="http://schemas.microsoft.com/office/drawing/2014/main" id="{548C4394-BE4E-4302-AF74-4781C6C66E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4102" name="Picture 6">
            <a:extLst>
              <a:ext uri="{FF2B5EF4-FFF2-40B4-BE49-F238E27FC236}">
                <a16:creationId xmlns:a16="http://schemas.microsoft.com/office/drawing/2014/main" id="{4257B966-9A8E-B74A-4C62-28DCFB9AF7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9298" r="1836"/>
          <a:stretch>
            <a:fillRect/>
          </a:stretch>
        </p:blipFill>
        <p:spPr bwMode="auto">
          <a:xfrm>
            <a:off x="2" y="10"/>
            <a:ext cx="6094409" cy="6857990"/>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10 2-Seater Cars that are Worth a Test Drive | Autoweb">
            <a:extLst>
              <a:ext uri="{FF2B5EF4-FFF2-40B4-BE49-F238E27FC236}">
                <a16:creationId xmlns:a16="http://schemas.microsoft.com/office/drawing/2014/main" id="{1DA23605-6027-4242-0B59-BBC2000C6EE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6301" r="27050"/>
          <a:stretch>
            <a:fillRect/>
          </a:stretch>
        </p:blipFill>
        <p:spPr bwMode="auto">
          <a:xfrm>
            <a:off x="6096051" y="10"/>
            <a:ext cx="6094409" cy="6857990"/>
          </a:xfrm>
          <a:prstGeom prst="rect">
            <a:avLst/>
          </a:prstGeom>
          <a:noFill/>
          <a:extLst>
            <a:ext uri="{909E8E84-426E-40DD-AFC4-6F175D3DCCD1}">
              <a14:hiddenFill xmlns:a14="http://schemas.microsoft.com/office/drawing/2010/main">
                <a:solidFill>
                  <a:srgbClr val="FFFFFF"/>
                </a:solidFill>
              </a14:hiddenFill>
            </a:ext>
          </a:extLst>
        </p:spPr>
      </p:pic>
      <p:sp>
        <p:nvSpPr>
          <p:cNvPr id="4123" name="Rectangle 4122">
            <a:extLst>
              <a:ext uri="{FF2B5EF4-FFF2-40B4-BE49-F238E27FC236}">
                <a16:creationId xmlns:a16="http://schemas.microsoft.com/office/drawing/2014/main" id="{DDCFE43D-D67B-409E-8B4A-797EB60E6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7759" y="4411985"/>
            <a:ext cx="9616484" cy="1728068"/>
          </a:xfrm>
          <a:prstGeom prst="rect">
            <a:avLst/>
          </a:prstGeom>
          <a:solidFill>
            <a:srgbClr val="000001">
              <a:alpha val="8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5B3A01-13F1-6C7A-1676-7981B19B6AA0}"/>
              </a:ext>
            </a:extLst>
          </p:cNvPr>
          <p:cNvSpPr>
            <a:spLocks noGrp="1"/>
          </p:cNvSpPr>
          <p:nvPr>
            <p:ph type="title"/>
          </p:nvPr>
        </p:nvSpPr>
        <p:spPr>
          <a:xfrm>
            <a:off x="1448982" y="4573888"/>
            <a:ext cx="9288768" cy="744349"/>
          </a:xfrm>
        </p:spPr>
        <p:txBody>
          <a:bodyPr vert="horz" lIns="91440" tIns="45720" rIns="91440" bIns="0" rtlCol="0" anchor="b">
            <a:normAutofit/>
          </a:bodyPr>
          <a:lstStyle/>
          <a:p>
            <a:pPr algn="ctr"/>
            <a:r>
              <a:rPr lang="en-US" sz="4400">
                <a:solidFill>
                  <a:srgbClr val="FFFFFE"/>
                </a:solidFill>
              </a:rPr>
              <a:t>Problem….</a:t>
            </a:r>
          </a:p>
        </p:txBody>
      </p:sp>
      <p:cxnSp>
        <p:nvCxnSpPr>
          <p:cNvPr id="4124" name="Straight Connector 4123">
            <a:extLst>
              <a:ext uri="{FF2B5EF4-FFF2-40B4-BE49-F238E27FC236}">
                <a16:creationId xmlns:a16="http://schemas.microsoft.com/office/drawing/2014/main" id="{245DA1AA-7B0E-4497-9FC1-9357D36B3C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865" y="5507200"/>
            <a:ext cx="9288885" cy="0"/>
          </a:xfrm>
          <a:prstGeom prst="line">
            <a:avLst/>
          </a:prstGeom>
          <a:ln w="31750">
            <a:solidFill>
              <a:srgbClr val="E84F38"/>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739233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1239CE7A-346A-9F0F-5695-F19A5BE64D6A}"/>
              </a:ext>
            </a:extLst>
          </p:cNvPr>
          <p:cNvSpPr>
            <a:spLocks noGrp="1"/>
          </p:cNvSpPr>
          <p:nvPr>
            <p:ph type="title"/>
          </p:nvPr>
        </p:nvSpPr>
        <p:spPr>
          <a:xfrm>
            <a:off x="1451579" y="2303047"/>
            <a:ext cx="3272093" cy="2674198"/>
          </a:xfrm>
        </p:spPr>
        <p:txBody>
          <a:bodyPr anchor="t">
            <a:normAutofit/>
          </a:bodyPr>
          <a:lstStyle/>
          <a:p>
            <a:r>
              <a:rPr lang="en-GB" b="1" dirty="0"/>
              <a:t>How to be more Creative (Continued)</a:t>
            </a:r>
          </a:p>
        </p:txBody>
      </p:sp>
      <p:cxnSp>
        <p:nvCxnSpPr>
          <p:cNvPr id="22" name="Straight Connector 21">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4"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26" name="Picture 25">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 name="Straight Connector 27">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7FC4A44-B3D6-638D-2712-AD3686F1AF50}"/>
              </a:ext>
            </a:extLst>
          </p:cNvPr>
          <p:cNvGraphicFramePr>
            <a:graphicFrameLocks noGrp="1"/>
          </p:cNvGraphicFramePr>
          <p:nvPr>
            <p:ph idx="1"/>
            <p:extLst>
              <p:ext uri="{D42A27DB-BD31-4B8C-83A1-F6EECF244321}">
                <p14:modId xmlns:p14="http://schemas.microsoft.com/office/powerpoint/2010/main" val="3000680888"/>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696282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2027D7-39E4-3B87-0733-DB4EB4BD6FF9}"/>
              </a:ext>
            </a:extLst>
          </p:cNvPr>
          <p:cNvSpPr>
            <a:spLocks noGrp="1"/>
          </p:cNvSpPr>
          <p:nvPr>
            <p:ph type="title"/>
          </p:nvPr>
        </p:nvSpPr>
        <p:spPr/>
        <p:txBody>
          <a:bodyPr anchor="ctr">
            <a:normAutofit/>
          </a:bodyPr>
          <a:lstStyle/>
          <a:p>
            <a:r>
              <a:rPr lang="en-GB" b="1" dirty="0"/>
              <a:t>Go Outside!</a:t>
            </a:r>
          </a:p>
        </p:txBody>
      </p:sp>
      <p:sp>
        <p:nvSpPr>
          <p:cNvPr id="3" name="Content Placeholder 2">
            <a:extLst>
              <a:ext uri="{FF2B5EF4-FFF2-40B4-BE49-F238E27FC236}">
                <a16:creationId xmlns:a16="http://schemas.microsoft.com/office/drawing/2014/main" id="{7E5C2FEF-2E26-6547-C8A5-43E440A502F8}"/>
              </a:ext>
            </a:extLst>
          </p:cNvPr>
          <p:cNvSpPr>
            <a:spLocks noGrp="1"/>
          </p:cNvSpPr>
          <p:nvPr>
            <p:ph sz="half" idx="1"/>
          </p:nvPr>
        </p:nvSpPr>
        <p:spPr/>
        <p:txBody>
          <a:bodyPr>
            <a:normAutofit/>
          </a:bodyPr>
          <a:lstStyle/>
          <a:p>
            <a:r>
              <a:rPr lang="en-GB" dirty="0"/>
              <a:t>Spending time in nature can expand your attention, encourage mind wandering and boost creativity (Weir, 2022)</a:t>
            </a:r>
          </a:p>
          <a:p>
            <a:pPr marL="0" indent="0">
              <a:buNone/>
            </a:pPr>
            <a:endParaRPr lang="en-GB" dirty="0"/>
          </a:p>
          <a:p>
            <a:r>
              <a:rPr lang="en-GB" i="0" dirty="0">
                <a:solidFill>
                  <a:srgbClr val="000000"/>
                </a:solidFill>
                <a:effectLst/>
              </a:rPr>
              <a:t>A positive link has been found between exercise and creativity by researchers in Austria (World Economi</a:t>
            </a:r>
            <a:r>
              <a:rPr lang="en-GB" dirty="0">
                <a:solidFill>
                  <a:srgbClr val="000000"/>
                </a:solidFill>
              </a:rPr>
              <a:t>c Forum, 2021)</a:t>
            </a:r>
            <a:endParaRPr lang="en-GB" dirty="0"/>
          </a:p>
        </p:txBody>
      </p:sp>
      <p:pic>
        <p:nvPicPr>
          <p:cNvPr id="5" name="Picture 4" descr="A tree in a grassy field&#10;&#10;Description automatically generated">
            <a:extLst>
              <a:ext uri="{FF2B5EF4-FFF2-40B4-BE49-F238E27FC236}">
                <a16:creationId xmlns:a16="http://schemas.microsoft.com/office/drawing/2014/main" id="{560F27EC-AD55-7B09-A959-9AD3ADBE810D}"/>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682" r="12386"/>
          <a:stretch/>
        </p:blipFill>
        <p:spPr>
          <a:xfrm>
            <a:off x="6197600" y="1459972"/>
            <a:ext cx="5384800" cy="3989040"/>
          </a:xfrm>
          <a:prstGeom prst="rect">
            <a:avLst/>
          </a:prstGeom>
          <a:noFill/>
        </p:spPr>
      </p:pic>
    </p:spTree>
    <p:extLst>
      <p:ext uri="{BB962C8B-B14F-4D97-AF65-F5344CB8AC3E}">
        <p14:creationId xmlns:p14="http://schemas.microsoft.com/office/powerpoint/2010/main" val="23865173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3D9CE-B200-31FF-CBA2-A7521E8CB480}"/>
              </a:ext>
            </a:extLst>
          </p:cNvPr>
          <p:cNvSpPr>
            <a:spLocks noGrp="1"/>
          </p:cNvSpPr>
          <p:nvPr>
            <p:ph type="title"/>
          </p:nvPr>
        </p:nvSpPr>
        <p:spPr/>
        <p:txBody>
          <a:bodyPr/>
          <a:lstStyle/>
          <a:p>
            <a:r>
              <a:rPr lang="en-GB" b="1" dirty="0"/>
              <a:t>Being more Creative - Brainstorming</a:t>
            </a:r>
          </a:p>
        </p:txBody>
      </p:sp>
      <p:sp>
        <p:nvSpPr>
          <p:cNvPr id="3" name="Content Placeholder 2">
            <a:extLst>
              <a:ext uri="{FF2B5EF4-FFF2-40B4-BE49-F238E27FC236}">
                <a16:creationId xmlns:a16="http://schemas.microsoft.com/office/drawing/2014/main" id="{A2B5C93C-E6B4-4819-81CB-DE38E3584DE9}"/>
              </a:ext>
            </a:extLst>
          </p:cNvPr>
          <p:cNvSpPr>
            <a:spLocks noGrp="1"/>
          </p:cNvSpPr>
          <p:nvPr>
            <p:ph idx="1"/>
          </p:nvPr>
        </p:nvSpPr>
        <p:spPr/>
        <p:txBody>
          <a:bodyPr/>
          <a:lstStyle/>
          <a:p>
            <a:r>
              <a:rPr lang="en-GB" dirty="0"/>
              <a:t>Informal and relaxed to encourage freedom of thought</a:t>
            </a:r>
          </a:p>
          <a:p>
            <a:r>
              <a:rPr lang="en-GB" dirty="0"/>
              <a:t>Team members build on others’ ideas or bounce ideas off each other</a:t>
            </a:r>
          </a:p>
          <a:p>
            <a:r>
              <a:rPr lang="en-GB" dirty="0"/>
              <a:t>Initial emphasis on quantity, not quality of ideas – no ideas should be criticised at this stage</a:t>
            </a:r>
          </a:p>
          <a:p>
            <a:r>
              <a:rPr lang="en-GB" dirty="0"/>
              <a:t>All ideas should be captured (recorded somehow)</a:t>
            </a:r>
          </a:p>
          <a:p>
            <a:r>
              <a:rPr lang="en-GB" dirty="0"/>
              <a:t>Working as a group may lead to more ideas over time.</a:t>
            </a:r>
          </a:p>
        </p:txBody>
      </p:sp>
    </p:spTree>
    <p:extLst>
      <p:ext uri="{BB962C8B-B14F-4D97-AF65-F5344CB8AC3E}">
        <p14:creationId xmlns:p14="http://schemas.microsoft.com/office/powerpoint/2010/main" val="1757909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129" name="Picture 5128">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5131" name="Straight Connector 5130">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5133" name="Straight Connector 5132">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5135" name="Rectangle 5134">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137" name="Straight Connector 5136">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AA2014C6-7BEA-F8FA-11AB-EE0F63988538}"/>
              </a:ext>
            </a:extLst>
          </p:cNvPr>
          <p:cNvSpPr>
            <a:spLocks noGrp="1"/>
          </p:cNvSpPr>
          <p:nvPr>
            <p:ph type="title"/>
          </p:nvPr>
        </p:nvSpPr>
        <p:spPr>
          <a:xfrm>
            <a:off x="1451580" y="804520"/>
            <a:ext cx="3530157" cy="1049235"/>
          </a:xfrm>
        </p:spPr>
        <p:txBody>
          <a:bodyPr vert="horz" lIns="91440" tIns="45720" rIns="91440" bIns="45720" rtlCol="0" anchor="t">
            <a:normAutofit/>
          </a:bodyPr>
          <a:lstStyle/>
          <a:p>
            <a:r>
              <a:rPr lang="en-US"/>
              <a:t>Let’s try Brainstorming!</a:t>
            </a:r>
          </a:p>
        </p:txBody>
      </p:sp>
      <p:sp>
        <p:nvSpPr>
          <p:cNvPr id="5139" name="Rectangle 5138">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46BBBC44-3FE7-7B84-AECE-E99F414B3A1E}"/>
              </a:ext>
            </a:extLst>
          </p:cNvPr>
          <p:cNvSpPr>
            <a:spLocks noGrp="1"/>
          </p:cNvSpPr>
          <p:nvPr>
            <p:ph sz="half" idx="1"/>
          </p:nvPr>
        </p:nvSpPr>
        <p:spPr>
          <a:xfrm>
            <a:off x="412377" y="2015732"/>
            <a:ext cx="4565728" cy="3450613"/>
          </a:xfrm>
        </p:spPr>
        <p:txBody>
          <a:bodyPr vert="horz" lIns="91440" tIns="45720" rIns="91440" bIns="45720" rtlCol="0" anchor="t">
            <a:normAutofit lnSpcReduction="10000"/>
          </a:bodyPr>
          <a:lstStyle/>
          <a:p>
            <a:pPr marL="0"/>
            <a:r>
              <a:rPr lang="en-US" sz="3600" dirty="0"/>
              <a:t>How many uses can you identify for a cup.</a:t>
            </a:r>
          </a:p>
          <a:p>
            <a:pPr marL="0"/>
            <a:r>
              <a:rPr lang="en-US" sz="3600" dirty="0"/>
              <a:t>What if you changed it, made it bigger/smaller/etc..</a:t>
            </a:r>
          </a:p>
          <a:p>
            <a:pPr marL="0"/>
            <a:endParaRPr lang="en-US" dirty="0"/>
          </a:p>
          <a:p>
            <a:endParaRPr lang="en-US" dirty="0"/>
          </a:p>
        </p:txBody>
      </p:sp>
      <p:grpSp>
        <p:nvGrpSpPr>
          <p:cNvPr id="5141" name="Group 5140">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5142" name="Rectangle 5141">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143" name="Rectangle 5142">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122" name="Picture 2" descr="Mug - Wikipedia">
            <a:extLst>
              <a:ext uri="{FF2B5EF4-FFF2-40B4-BE49-F238E27FC236}">
                <a16:creationId xmlns:a16="http://schemas.microsoft.com/office/drawing/2014/main" id="{C37ABA0D-B7D0-46AA-13EA-354470DD1BA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6467" r="-2" b="-2"/>
          <a:stretch>
            <a:fillRect/>
          </a:stretch>
        </p:blipFill>
        <p:spPr bwMode="auto">
          <a:xfrm>
            <a:off x="6093926" y="1116345"/>
            <a:ext cx="4821551" cy="3866172"/>
          </a:xfrm>
          <a:prstGeom prst="rect">
            <a:avLst/>
          </a:prstGeom>
          <a:noFill/>
          <a:extLst>
            <a:ext uri="{909E8E84-426E-40DD-AFC4-6F175D3DCCD1}">
              <a14:hiddenFill xmlns:a14="http://schemas.microsoft.com/office/drawing/2010/main">
                <a:solidFill>
                  <a:srgbClr val="FFFFFF"/>
                </a:solidFill>
              </a14:hiddenFill>
            </a:ext>
          </a:extLst>
        </p:spPr>
      </p:pic>
      <p:pic>
        <p:nvPicPr>
          <p:cNvPr id="5145" name="Picture 5144">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5147" name="Straight Connector 5146">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55760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61B9E-2016-12CE-6D91-A05392251106}"/>
              </a:ext>
            </a:extLst>
          </p:cNvPr>
          <p:cNvSpPr>
            <a:spLocks noGrp="1"/>
          </p:cNvSpPr>
          <p:nvPr>
            <p:ph type="title"/>
          </p:nvPr>
        </p:nvSpPr>
        <p:spPr>
          <a:xfrm>
            <a:off x="680322" y="2063262"/>
            <a:ext cx="3739278" cy="2661138"/>
          </a:xfrm>
        </p:spPr>
        <p:txBody>
          <a:bodyPr vert="horz" lIns="91440" tIns="45720" rIns="91440" bIns="45720" rtlCol="0" anchor="ctr">
            <a:normAutofit fontScale="90000"/>
          </a:bodyPr>
          <a:lstStyle/>
          <a:p>
            <a:pPr algn="r"/>
            <a:r>
              <a:rPr lang="en-US" sz="2200" b="1" dirty="0"/>
              <a:t>One of the more modern forms of innovation is psychological innovation….</a:t>
            </a:r>
            <a:br>
              <a:rPr lang="en-US" sz="2200" b="1" dirty="0"/>
            </a:br>
            <a:br>
              <a:rPr lang="en-US" sz="2200" b="1" dirty="0"/>
            </a:br>
            <a:r>
              <a:rPr lang="en-US" sz="2200" b="1" dirty="0"/>
              <a:t>What if we simply reframe the concept? </a:t>
            </a:r>
            <a:br>
              <a:rPr lang="en-US" sz="2200" b="1" dirty="0"/>
            </a:br>
            <a:r>
              <a:rPr lang="en-US" sz="2200" b="1" dirty="0"/>
              <a:t> </a:t>
            </a:r>
            <a:br>
              <a:rPr lang="en-US" sz="2200" b="1" dirty="0"/>
            </a:br>
            <a:endParaRPr lang="en-US" sz="2200" b="1" dirty="0"/>
          </a:p>
        </p:txBody>
      </p:sp>
      <p:pic>
        <p:nvPicPr>
          <p:cNvPr id="3" name="Online Media 2" title="Rory Sutherland: Perspective is everything">
            <a:hlinkClick r:id="" action="ppaction://media"/>
            <a:extLst>
              <a:ext uri="{FF2B5EF4-FFF2-40B4-BE49-F238E27FC236}">
                <a16:creationId xmlns:a16="http://schemas.microsoft.com/office/drawing/2014/main" id="{B09E4BFB-58EF-3209-172D-282B58DD51F7}"/>
              </a:ext>
            </a:extLst>
          </p:cNvPr>
          <p:cNvPicPr>
            <a:picLocks noRot="1" noChangeAspect="1"/>
          </p:cNvPicPr>
          <p:nvPr>
            <a:videoFile r:link="rId1"/>
          </p:nvPr>
        </p:nvPicPr>
        <p:blipFill>
          <a:blip r:embed="rId3"/>
          <a:stretch>
            <a:fillRect/>
          </a:stretch>
        </p:blipFill>
        <p:spPr>
          <a:xfrm>
            <a:off x="5123020" y="1477851"/>
            <a:ext cx="6906722" cy="3902298"/>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218870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546CB-4B54-D1BB-D03F-6DC4958E9A7C}"/>
              </a:ext>
            </a:extLst>
          </p:cNvPr>
          <p:cNvSpPr>
            <a:spLocks noGrp="1"/>
          </p:cNvSpPr>
          <p:nvPr>
            <p:ph type="title"/>
          </p:nvPr>
        </p:nvSpPr>
        <p:spPr/>
        <p:txBody>
          <a:bodyPr anchor="ctr">
            <a:normAutofit/>
          </a:bodyPr>
          <a:lstStyle/>
          <a:p>
            <a:r>
              <a:rPr lang="en-GB" b="1" dirty="0"/>
              <a:t>The Creative Process</a:t>
            </a:r>
          </a:p>
        </p:txBody>
      </p:sp>
      <p:sp>
        <p:nvSpPr>
          <p:cNvPr id="3" name="Content Placeholder 2">
            <a:extLst>
              <a:ext uri="{FF2B5EF4-FFF2-40B4-BE49-F238E27FC236}">
                <a16:creationId xmlns:a16="http://schemas.microsoft.com/office/drawing/2014/main" id="{8FED547E-51DD-CF53-4588-F9971F1AE2E6}"/>
              </a:ext>
            </a:extLst>
          </p:cNvPr>
          <p:cNvSpPr>
            <a:spLocks noGrp="1"/>
          </p:cNvSpPr>
          <p:nvPr>
            <p:ph sz="half" idx="1"/>
          </p:nvPr>
        </p:nvSpPr>
        <p:spPr/>
        <p:txBody>
          <a:bodyPr>
            <a:normAutofit/>
          </a:bodyPr>
          <a:lstStyle/>
          <a:p>
            <a:r>
              <a:rPr lang="en-GB" sz="4000" dirty="0"/>
              <a:t>Preparation</a:t>
            </a:r>
          </a:p>
          <a:p>
            <a:r>
              <a:rPr lang="en-GB" sz="4000" dirty="0"/>
              <a:t>Incubation</a:t>
            </a:r>
          </a:p>
          <a:p>
            <a:r>
              <a:rPr lang="en-GB" sz="4000" dirty="0"/>
              <a:t>Illumination</a:t>
            </a:r>
          </a:p>
          <a:p>
            <a:r>
              <a:rPr lang="en-GB" sz="4000" dirty="0"/>
              <a:t>Verification</a:t>
            </a:r>
          </a:p>
          <a:p>
            <a:endParaRPr lang="en-GB" sz="3600" dirty="0"/>
          </a:p>
          <a:p>
            <a:pPr marL="0" indent="0">
              <a:buNone/>
            </a:pPr>
            <a:endParaRPr lang="en-GB" sz="3600" dirty="0"/>
          </a:p>
        </p:txBody>
      </p:sp>
      <p:pic>
        <p:nvPicPr>
          <p:cNvPr id="5" name="Picture 4" descr="Several crumpled paper balls">
            <a:extLst>
              <a:ext uri="{FF2B5EF4-FFF2-40B4-BE49-F238E27FC236}">
                <a16:creationId xmlns:a16="http://schemas.microsoft.com/office/drawing/2014/main" id="{DAF673EA-F59E-19F1-0959-F5F351C31E0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357511" y="2292140"/>
            <a:ext cx="6795911" cy="2982271"/>
          </a:xfrm>
          <a:prstGeom prst="rect">
            <a:avLst/>
          </a:prstGeom>
          <a:noFill/>
        </p:spPr>
      </p:pic>
    </p:spTree>
    <p:extLst>
      <p:ext uri="{BB962C8B-B14F-4D97-AF65-F5344CB8AC3E}">
        <p14:creationId xmlns:p14="http://schemas.microsoft.com/office/powerpoint/2010/main" val="22254597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E7276-7437-315D-9CE7-E82F1BA47C6D}"/>
              </a:ext>
            </a:extLst>
          </p:cNvPr>
          <p:cNvSpPr>
            <a:spLocks noGrp="1"/>
          </p:cNvSpPr>
          <p:nvPr>
            <p:ph type="title"/>
          </p:nvPr>
        </p:nvSpPr>
        <p:spPr/>
        <p:txBody>
          <a:bodyPr anchor="ctr">
            <a:normAutofit/>
          </a:bodyPr>
          <a:lstStyle/>
          <a:p>
            <a:r>
              <a:rPr lang="en-GB" b="1" dirty="0"/>
              <a:t>Preparation</a:t>
            </a:r>
          </a:p>
        </p:txBody>
      </p:sp>
      <p:sp>
        <p:nvSpPr>
          <p:cNvPr id="3" name="Content Placeholder 2">
            <a:extLst>
              <a:ext uri="{FF2B5EF4-FFF2-40B4-BE49-F238E27FC236}">
                <a16:creationId xmlns:a16="http://schemas.microsoft.com/office/drawing/2014/main" id="{CE4B5916-7060-A33E-B2FE-1963900BD51D}"/>
              </a:ext>
            </a:extLst>
          </p:cNvPr>
          <p:cNvSpPr>
            <a:spLocks noGrp="1"/>
          </p:cNvSpPr>
          <p:nvPr>
            <p:ph sz="half" idx="1"/>
          </p:nvPr>
        </p:nvSpPr>
        <p:spPr/>
        <p:txBody>
          <a:bodyPr>
            <a:normAutofit/>
          </a:bodyPr>
          <a:lstStyle/>
          <a:p>
            <a:r>
              <a:rPr lang="en-GB" dirty="0"/>
              <a:t>Define and analyse the problem</a:t>
            </a:r>
          </a:p>
          <a:p>
            <a:r>
              <a:rPr lang="en-GB" dirty="0"/>
              <a:t>See the problem from the user’s perspective – empathise (remember Design Thinking from the problem-solving module)</a:t>
            </a:r>
          </a:p>
          <a:p>
            <a:r>
              <a:rPr lang="en-GB" dirty="0"/>
              <a:t>Explore possible solutions</a:t>
            </a:r>
          </a:p>
          <a:p>
            <a:endParaRPr lang="en-GB" dirty="0"/>
          </a:p>
        </p:txBody>
      </p:sp>
      <p:pic>
        <p:nvPicPr>
          <p:cNvPr id="5" name="Picture 4" descr="A cup of coffee and an apple on a stack of books&#10;&#10;Description automatically generated">
            <a:extLst>
              <a:ext uri="{FF2B5EF4-FFF2-40B4-BE49-F238E27FC236}">
                <a16:creationId xmlns:a16="http://schemas.microsoft.com/office/drawing/2014/main" id="{9540012A-0789-50A7-C13C-1FEF39DB08DD}"/>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04" r="9666"/>
          <a:stretch/>
        </p:blipFill>
        <p:spPr>
          <a:xfrm>
            <a:off x="6197600" y="1600201"/>
            <a:ext cx="5384800" cy="3989040"/>
          </a:xfrm>
          <a:prstGeom prst="rect">
            <a:avLst/>
          </a:prstGeom>
          <a:noFill/>
        </p:spPr>
      </p:pic>
    </p:spTree>
    <p:extLst>
      <p:ext uri="{BB962C8B-B14F-4D97-AF65-F5344CB8AC3E}">
        <p14:creationId xmlns:p14="http://schemas.microsoft.com/office/powerpoint/2010/main" val="287439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58B06-ABD4-BE48-FAA5-FC4F11C24DB1}"/>
              </a:ext>
            </a:extLst>
          </p:cNvPr>
          <p:cNvSpPr>
            <a:spLocks noGrp="1"/>
          </p:cNvSpPr>
          <p:nvPr>
            <p:ph type="title"/>
          </p:nvPr>
        </p:nvSpPr>
        <p:spPr/>
        <p:txBody>
          <a:bodyPr anchor="ctr">
            <a:normAutofit/>
          </a:bodyPr>
          <a:lstStyle/>
          <a:p>
            <a:r>
              <a:rPr lang="en-GB" b="1" dirty="0"/>
              <a:t>Incubation</a:t>
            </a:r>
          </a:p>
        </p:txBody>
      </p:sp>
      <p:sp>
        <p:nvSpPr>
          <p:cNvPr id="3" name="Content Placeholder 2">
            <a:extLst>
              <a:ext uri="{FF2B5EF4-FFF2-40B4-BE49-F238E27FC236}">
                <a16:creationId xmlns:a16="http://schemas.microsoft.com/office/drawing/2014/main" id="{4C7E8451-B522-A3E9-7F7F-C9AEEAB57EBB}"/>
              </a:ext>
            </a:extLst>
          </p:cNvPr>
          <p:cNvSpPr>
            <a:spLocks noGrp="1"/>
          </p:cNvSpPr>
          <p:nvPr>
            <p:ph sz="half" idx="1"/>
          </p:nvPr>
        </p:nvSpPr>
        <p:spPr/>
        <p:txBody>
          <a:bodyPr>
            <a:normAutofit/>
          </a:bodyPr>
          <a:lstStyle/>
          <a:p>
            <a:r>
              <a:rPr lang="en-GB" dirty="0"/>
              <a:t>The ‘depth mind’ phase</a:t>
            </a:r>
          </a:p>
          <a:p>
            <a:r>
              <a:rPr lang="en-GB" dirty="0"/>
              <a:t>Let your mind wander</a:t>
            </a:r>
          </a:p>
          <a:p>
            <a:r>
              <a:rPr lang="en-GB" dirty="0"/>
              <a:t>Brainstorm alone and with others</a:t>
            </a:r>
          </a:p>
          <a:p>
            <a:r>
              <a:rPr lang="en-GB" dirty="0"/>
              <a:t>Go for a walk</a:t>
            </a:r>
          </a:p>
          <a:p>
            <a:r>
              <a:rPr lang="en-GB" dirty="0"/>
              <a:t>Sleep on it</a:t>
            </a:r>
          </a:p>
          <a:p>
            <a:endParaRPr lang="en-GB" dirty="0"/>
          </a:p>
        </p:txBody>
      </p:sp>
      <p:pic>
        <p:nvPicPr>
          <p:cNvPr id="10" name="Content Placeholder 9" descr="A person running on a path with trees&#10;&#10;Description automatically generated">
            <a:extLst>
              <a:ext uri="{FF2B5EF4-FFF2-40B4-BE49-F238E27FC236}">
                <a16:creationId xmlns:a16="http://schemas.microsoft.com/office/drawing/2014/main" id="{20B272B9-39F4-FABC-F087-8D3BA1F2BF26}"/>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p:blipFill>
        <p:spPr>
          <a:xfrm>
            <a:off x="6413500" y="2192157"/>
            <a:ext cx="4645025" cy="3092812"/>
          </a:xfrm>
          <a:noFill/>
        </p:spPr>
      </p:pic>
    </p:spTree>
    <p:extLst>
      <p:ext uri="{BB962C8B-B14F-4D97-AF65-F5344CB8AC3E}">
        <p14:creationId xmlns:p14="http://schemas.microsoft.com/office/powerpoint/2010/main" val="27143748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2DC0D-79D1-A7D6-D4DC-206BD62492AE}"/>
              </a:ext>
            </a:extLst>
          </p:cNvPr>
          <p:cNvSpPr>
            <a:spLocks noGrp="1"/>
          </p:cNvSpPr>
          <p:nvPr>
            <p:ph type="title"/>
          </p:nvPr>
        </p:nvSpPr>
        <p:spPr/>
        <p:txBody>
          <a:bodyPr anchor="ctr">
            <a:normAutofit/>
          </a:bodyPr>
          <a:lstStyle/>
          <a:p>
            <a:r>
              <a:rPr lang="en-GB" b="1" dirty="0"/>
              <a:t>Illumination – your ideas appear</a:t>
            </a:r>
          </a:p>
        </p:txBody>
      </p:sp>
      <p:pic>
        <p:nvPicPr>
          <p:cNvPr id="5" name="Picture 4" descr="Blurred colourful lights on a pink background">
            <a:extLst>
              <a:ext uri="{FF2B5EF4-FFF2-40B4-BE49-F238E27FC236}">
                <a16:creationId xmlns:a16="http://schemas.microsoft.com/office/drawing/2014/main" id="{9F184851-0D94-4166-0EE0-04D4962F0458}"/>
              </a:ext>
            </a:extLst>
          </p:cNvPr>
          <p:cNvPicPr>
            <a:picLocks noChangeAspect="1"/>
          </p:cNvPicPr>
          <p:nvPr/>
        </p:nvPicPr>
        <p:blipFill rotWithShape="1">
          <a:blip r:embed="rId3"/>
          <a:srcRect t="18566" b="27955"/>
          <a:stretch/>
        </p:blipFill>
        <p:spPr>
          <a:xfrm>
            <a:off x="609600" y="1600201"/>
            <a:ext cx="10972800" cy="3917032"/>
          </a:xfrm>
          <a:prstGeom prst="rect">
            <a:avLst/>
          </a:prstGeom>
          <a:noFill/>
        </p:spPr>
      </p:pic>
    </p:spTree>
    <p:extLst>
      <p:ext uri="{BB962C8B-B14F-4D97-AF65-F5344CB8AC3E}">
        <p14:creationId xmlns:p14="http://schemas.microsoft.com/office/powerpoint/2010/main" val="42169490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DBAEE-A94C-65BA-0037-280FB8442104}"/>
              </a:ext>
            </a:extLst>
          </p:cNvPr>
          <p:cNvSpPr>
            <a:spLocks noGrp="1"/>
          </p:cNvSpPr>
          <p:nvPr>
            <p:ph type="title"/>
          </p:nvPr>
        </p:nvSpPr>
        <p:spPr/>
        <p:txBody>
          <a:bodyPr/>
          <a:lstStyle/>
          <a:p>
            <a:r>
              <a:rPr lang="en-GB" b="1" dirty="0"/>
              <a:t>Verification – questions to ask</a:t>
            </a:r>
          </a:p>
        </p:txBody>
      </p:sp>
      <p:sp>
        <p:nvSpPr>
          <p:cNvPr id="3" name="Content Placeholder 2">
            <a:extLst>
              <a:ext uri="{FF2B5EF4-FFF2-40B4-BE49-F238E27FC236}">
                <a16:creationId xmlns:a16="http://schemas.microsoft.com/office/drawing/2014/main" id="{52D29276-123D-8831-3682-6E1FB10F58D8}"/>
              </a:ext>
            </a:extLst>
          </p:cNvPr>
          <p:cNvSpPr>
            <a:spLocks noGrp="1"/>
          </p:cNvSpPr>
          <p:nvPr>
            <p:ph idx="1"/>
          </p:nvPr>
        </p:nvSpPr>
        <p:spPr>
          <a:xfrm>
            <a:off x="609599" y="2255109"/>
            <a:ext cx="9913749" cy="3917032"/>
          </a:xfrm>
        </p:spPr>
        <p:txBody>
          <a:bodyPr>
            <a:normAutofit/>
          </a:bodyPr>
          <a:lstStyle/>
          <a:p>
            <a:r>
              <a:rPr lang="en-GB" dirty="0"/>
              <a:t>Is it really new?</a:t>
            </a:r>
          </a:p>
          <a:p>
            <a:r>
              <a:rPr lang="en-GB" dirty="0"/>
              <a:t>Is it both relevant and practical? Does it meet your needs?</a:t>
            </a:r>
          </a:p>
          <a:p>
            <a:r>
              <a:rPr lang="en-GB" dirty="0"/>
              <a:t>Whom will it involve?</a:t>
            </a:r>
          </a:p>
          <a:p>
            <a:r>
              <a:rPr lang="en-GB" dirty="0"/>
              <a:t>How much will it cost?</a:t>
            </a:r>
          </a:p>
          <a:p>
            <a:r>
              <a:rPr lang="en-GB" dirty="0"/>
              <a:t>How much will it save?</a:t>
            </a:r>
          </a:p>
          <a:p>
            <a:r>
              <a:rPr lang="en-GB" dirty="0"/>
              <a:t>Will it require more formal evaluation?</a:t>
            </a:r>
          </a:p>
        </p:txBody>
      </p:sp>
    </p:spTree>
    <p:extLst>
      <p:ext uri="{BB962C8B-B14F-4D97-AF65-F5344CB8AC3E}">
        <p14:creationId xmlns:p14="http://schemas.microsoft.com/office/powerpoint/2010/main" val="30926895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081" name="Rectangle 3080">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083" name="Picture 3082">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85" name="Straight Connector 3084">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087" name="Straight Connector 3086">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089" name="Rectangle 3088">
            <a:extLst>
              <a:ext uri="{FF2B5EF4-FFF2-40B4-BE49-F238E27FC236}">
                <a16:creationId xmlns:a16="http://schemas.microsoft.com/office/drawing/2014/main" id="{9AB26DBC-1F7F-4AC0-A88C-69712701E6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1" name="Rectangle 3090">
            <a:extLst>
              <a:ext uri="{FF2B5EF4-FFF2-40B4-BE49-F238E27FC236}">
                <a16:creationId xmlns:a16="http://schemas.microsoft.com/office/drawing/2014/main" id="{6F099884-7695-4976-8EBD-ECB5AF053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AB8523BB-56FC-E938-540B-E6F73906735C}"/>
              </a:ext>
            </a:extLst>
          </p:cNvPr>
          <p:cNvSpPr>
            <a:spLocks noGrp="1"/>
          </p:cNvSpPr>
          <p:nvPr>
            <p:ph type="title"/>
          </p:nvPr>
        </p:nvSpPr>
        <p:spPr>
          <a:xfrm>
            <a:off x="8673476" y="1468464"/>
            <a:ext cx="2858835" cy="1873219"/>
          </a:xfrm>
        </p:spPr>
        <p:txBody>
          <a:bodyPr vert="horz" lIns="91440" tIns="45720" rIns="91440" bIns="0" rtlCol="0" anchor="b">
            <a:normAutofit/>
          </a:bodyPr>
          <a:lstStyle/>
          <a:p>
            <a:r>
              <a:rPr lang="en-US" sz="3300"/>
              <a:t>De Bono’s Six Thinking Hats</a:t>
            </a:r>
          </a:p>
        </p:txBody>
      </p:sp>
      <p:grpSp>
        <p:nvGrpSpPr>
          <p:cNvPr id="3093" name="Group 3092">
            <a:extLst>
              <a:ext uri="{FF2B5EF4-FFF2-40B4-BE49-F238E27FC236}">
                <a16:creationId xmlns:a16="http://schemas.microsoft.com/office/drawing/2014/main" id="{32F6B6B9-C579-41A6-A7D1-A7AB4AA6D2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7560115" cy="5149101"/>
            <a:chOff x="632237" y="482171"/>
            <a:chExt cx="7560115" cy="5149101"/>
          </a:xfrm>
        </p:grpSpPr>
        <p:sp>
          <p:nvSpPr>
            <p:cNvPr id="3094" name="Rectangle 3093">
              <a:extLst>
                <a:ext uri="{FF2B5EF4-FFF2-40B4-BE49-F238E27FC236}">
                  <a16:creationId xmlns:a16="http://schemas.microsoft.com/office/drawing/2014/main" id="{DC0B55B5-5A26-423B-ACDC-B151A280A1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7"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95" name="Rectangle 3094">
              <a:extLst>
                <a:ext uri="{FF2B5EF4-FFF2-40B4-BE49-F238E27FC236}">
                  <a16:creationId xmlns:a16="http://schemas.microsoft.com/office/drawing/2014/main" id="{8AD2DF8D-6B65-43EB-86A8-9DB52572A0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6"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097" name="Rectangle 3096">
            <a:extLst>
              <a:ext uri="{FF2B5EF4-FFF2-40B4-BE49-F238E27FC236}">
                <a16:creationId xmlns:a16="http://schemas.microsoft.com/office/drawing/2014/main" id="{74163961-0280-48BA-BC84-97E03B00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720" y="977099"/>
            <a:ext cx="6598806" cy="4136205"/>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How to use the &quot;Bono Six Thinking Hats&quot; in your coaching practice- My  coaching toolkit">
            <a:extLst>
              <a:ext uri="{FF2B5EF4-FFF2-40B4-BE49-F238E27FC236}">
                <a16:creationId xmlns:a16="http://schemas.microsoft.com/office/drawing/2014/main" id="{676D6F89-B32F-5877-36CA-C3C52FC6AB1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271222" y="1337336"/>
            <a:ext cx="6282919" cy="3424190"/>
          </a:xfrm>
          <a:prstGeom prst="rect">
            <a:avLst/>
          </a:prstGeom>
          <a:noFill/>
          <a:extLst>
            <a:ext uri="{909E8E84-426E-40DD-AFC4-6F175D3DCCD1}">
              <a14:hiddenFill xmlns:a14="http://schemas.microsoft.com/office/drawing/2010/main">
                <a:solidFill>
                  <a:srgbClr val="FFFFFF"/>
                </a:solidFill>
              </a14:hiddenFill>
            </a:ext>
          </a:extLst>
        </p:spPr>
      </p:pic>
      <p:cxnSp>
        <p:nvCxnSpPr>
          <p:cNvPr id="3099" name="Straight Connector 3098">
            <a:extLst>
              <a:ext uri="{FF2B5EF4-FFF2-40B4-BE49-F238E27FC236}">
                <a16:creationId xmlns:a16="http://schemas.microsoft.com/office/drawing/2014/main" id="{BFAC20BB-5902-4D8F-9A2A-E4B516EF3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0960" y="3526496"/>
            <a:ext cx="2844424"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3101" name="Picture 3100">
            <a:extLst>
              <a:ext uri="{FF2B5EF4-FFF2-40B4-BE49-F238E27FC236}">
                <a16:creationId xmlns:a16="http://schemas.microsoft.com/office/drawing/2014/main" id="{FC7852F8-6371-4D0E-ADF1-AD67B8FD8F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03" name="Straight Connector 3102">
            <a:extLst>
              <a:ext uri="{FF2B5EF4-FFF2-40B4-BE49-F238E27FC236}">
                <a16:creationId xmlns:a16="http://schemas.microsoft.com/office/drawing/2014/main" id="{60356817-A471-4572-AE96-579F6D6BFD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53857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57377-1074-63B4-2D80-18851DD5E6AC}"/>
              </a:ext>
            </a:extLst>
          </p:cNvPr>
          <p:cNvSpPr>
            <a:spLocks noGrp="1"/>
          </p:cNvSpPr>
          <p:nvPr>
            <p:ph type="title"/>
          </p:nvPr>
        </p:nvSpPr>
        <p:spPr>
          <a:xfrm>
            <a:off x="571888" y="339222"/>
            <a:ext cx="9605635" cy="1059305"/>
          </a:xfrm>
        </p:spPr>
        <p:txBody>
          <a:bodyPr anchor="ctr">
            <a:normAutofit/>
          </a:bodyPr>
          <a:lstStyle/>
          <a:p>
            <a:r>
              <a:rPr lang="en-GB" b="1" dirty="0"/>
              <a:t>What’s your Idea for your assignment?</a:t>
            </a:r>
          </a:p>
        </p:txBody>
      </p:sp>
      <p:sp>
        <p:nvSpPr>
          <p:cNvPr id="10" name="Content Placeholder 3">
            <a:extLst>
              <a:ext uri="{FF2B5EF4-FFF2-40B4-BE49-F238E27FC236}">
                <a16:creationId xmlns:a16="http://schemas.microsoft.com/office/drawing/2014/main" id="{44FA023A-920B-C7AE-581A-E311849FF531}"/>
              </a:ext>
            </a:extLst>
          </p:cNvPr>
          <p:cNvSpPr>
            <a:spLocks noGrp="1"/>
          </p:cNvSpPr>
          <p:nvPr>
            <p:ph sz="half" idx="1"/>
          </p:nvPr>
        </p:nvSpPr>
        <p:spPr>
          <a:xfrm>
            <a:off x="729552" y="2122089"/>
            <a:ext cx="4781561" cy="3448595"/>
          </a:xfrm>
        </p:spPr>
        <p:txBody>
          <a:bodyPr>
            <a:normAutofit fontScale="85000" lnSpcReduction="10000"/>
          </a:bodyPr>
          <a:lstStyle/>
          <a:p>
            <a:r>
              <a:rPr lang="en-US" sz="3200" dirty="0"/>
              <a:t>Spend 20 minutes brainstorming on your own, what is the issue? Why? What is your initial solution?</a:t>
            </a:r>
          </a:p>
          <a:p>
            <a:r>
              <a:rPr lang="en-US" sz="3200" dirty="0"/>
              <a:t>Spend 30 mins discussing your idea with your group and see if they inspire you!</a:t>
            </a:r>
          </a:p>
          <a:p>
            <a:pPr marL="0" indent="0">
              <a:buNone/>
            </a:pPr>
            <a:endParaRPr lang="en-US" dirty="0"/>
          </a:p>
        </p:txBody>
      </p:sp>
      <p:pic>
        <p:nvPicPr>
          <p:cNvPr id="5" name="Picture 4" descr="Person with idea concept">
            <a:extLst>
              <a:ext uri="{FF2B5EF4-FFF2-40B4-BE49-F238E27FC236}">
                <a16:creationId xmlns:a16="http://schemas.microsoft.com/office/drawing/2014/main" id="{9EF6FB0A-3C08-93B8-8645-D0080F84BA9D}"/>
              </a:ext>
            </a:extLst>
          </p:cNvPr>
          <p:cNvPicPr>
            <a:picLocks noChangeAspect="1"/>
          </p:cNvPicPr>
          <p:nvPr/>
        </p:nvPicPr>
        <p:blipFill rotWithShape="1">
          <a:blip r:embed="rId3"/>
          <a:srcRect l="4947" r="4946" b="-2"/>
          <a:stretch/>
        </p:blipFill>
        <p:spPr>
          <a:xfrm>
            <a:off x="6252034" y="1581644"/>
            <a:ext cx="5384800" cy="3989040"/>
          </a:xfrm>
          <a:prstGeom prst="rect">
            <a:avLst/>
          </a:prstGeom>
          <a:noFill/>
        </p:spPr>
      </p:pic>
    </p:spTree>
    <p:extLst>
      <p:ext uri="{BB962C8B-B14F-4D97-AF65-F5344CB8AC3E}">
        <p14:creationId xmlns:p14="http://schemas.microsoft.com/office/powerpoint/2010/main" val="2052657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1" end="1"/>
                                            </p:txEl>
                                          </p:spTgt>
                                        </p:tgtEl>
                                        <p:attrNameLst>
                                          <p:attrName>style.visibility</p:attrName>
                                        </p:attrNameLst>
                                      </p:cBhvr>
                                      <p:to>
                                        <p:strVal val="visible"/>
                                      </p:to>
                                    </p:set>
                                    <p:animEffect transition="in" filter="fade">
                                      <p:cBhvr>
                                        <p:cTn id="7" dur="500"/>
                                        <p:tgtEl>
                                          <p:spTgt spid="1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074" name="Rectangle 2073">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076" name="Picture 2075">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78" name="Straight Connector 2077">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080" name="Straight Connector 2079">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082" name="Rectangle 2081">
            <a:extLst>
              <a:ext uri="{FF2B5EF4-FFF2-40B4-BE49-F238E27FC236}">
                <a16:creationId xmlns:a16="http://schemas.microsoft.com/office/drawing/2014/main" id="{1669046F-5838-4C7A-BBE8-A77F40FD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4" name="Rectangle 2083">
            <a:extLst>
              <a:ext uri="{FF2B5EF4-FFF2-40B4-BE49-F238E27FC236}">
                <a16:creationId xmlns:a16="http://schemas.microsoft.com/office/drawing/2014/main" id="{2D5E6CDB-92ED-43A1-9491-C46E2C8E9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2086" name="Group 2085">
            <a:extLst>
              <a:ext uri="{FF2B5EF4-FFF2-40B4-BE49-F238E27FC236}">
                <a16:creationId xmlns:a16="http://schemas.microsoft.com/office/drawing/2014/main" id="{EBB966BC-DC49-4138-8DEF-B1CD130339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632237" y="482171"/>
            <a:chExt cx="6104331" cy="5149101"/>
          </a:xfrm>
        </p:grpSpPr>
        <p:sp>
          <p:nvSpPr>
            <p:cNvPr id="2087" name="Rectangle 2086">
              <a:extLst>
                <a:ext uri="{FF2B5EF4-FFF2-40B4-BE49-F238E27FC236}">
                  <a16:creationId xmlns:a16="http://schemas.microsoft.com/office/drawing/2014/main" id="{EDD0BD06-EC5B-4F0E-A221-562BC2BA6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7" y="482171"/>
              <a:ext cx="610433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88" name="Rectangle 2087">
              <a:extLst>
                <a:ext uri="{FF2B5EF4-FFF2-40B4-BE49-F238E27FC236}">
                  <a16:creationId xmlns:a16="http://schemas.microsoft.com/office/drawing/2014/main" id="{634200B3-EC47-4A5B-A640-7118BF6AD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6" y="812507"/>
              <a:ext cx="5471355"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090" name="Rectangle 2089">
            <a:extLst>
              <a:ext uri="{FF2B5EF4-FFF2-40B4-BE49-F238E27FC236}">
                <a16:creationId xmlns:a16="http://schemas.microsoft.com/office/drawing/2014/main" id="{23B9DAF8-7DB4-40CB-85F8-7E02F95C6C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7042" y="984450"/>
            <a:ext cx="5145580"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92" name="Straight Connector 2091">
            <a:extLst>
              <a:ext uri="{FF2B5EF4-FFF2-40B4-BE49-F238E27FC236}">
                <a16:creationId xmlns:a16="http://schemas.microsoft.com/office/drawing/2014/main" id="{606AED2C-61BA-485C-9DD4-B23B6280F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91129BDC-18AA-D111-2FE6-6F1FCE25794B}"/>
              </a:ext>
            </a:extLst>
          </p:cNvPr>
          <p:cNvSpPr>
            <a:spLocks noGrp="1"/>
          </p:cNvSpPr>
          <p:nvPr>
            <p:ph type="title"/>
          </p:nvPr>
        </p:nvSpPr>
        <p:spPr>
          <a:xfrm>
            <a:off x="7218030" y="804520"/>
            <a:ext cx="3520367" cy="1049235"/>
          </a:xfrm>
        </p:spPr>
        <p:txBody>
          <a:bodyPr vert="horz" lIns="91440" tIns="45720" rIns="91440" bIns="45720" rtlCol="0" anchor="t">
            <a:normAutofit/>
          </a:bodyPr>
          <a:lstStyle/>
          <a:p>
            <a:r>
              <a:rPr lang="en-US"/>
              <a:t>Innovation Funnels</a:t>
            </a:r>
          </a:p>
        </p:txBody>
      </p:sp>
      <p:pic>
        <p:nvPicPr>
          <p:cNvPr id="2050" name="Picture 2" descr="Open Innovation – What It Is and How to Do It">
            <a:extLst>
              <a:ext uri="{FF2B5EF4-FFF2-40B4-BE49-F238E27FC236}">
                <a16:creationId xmlns:a16="http://schemas.microsoft.com/office/drawing/2014/main" id="{98F076C1-97E0-7BC9-72F0-D0E33FBD6B1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271223" y="1693028"/>
            <a:ext cx="4825148" cy="271280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776D508-23D9-9A47-D422-4DBECE66ED6F}"/>
              </a:ext>
            </a:extLst>
          </p:cNvPr>
          <p:cNvSpPr>
            <a:spLocks noGrp="1"/>
          </p:cNvSpPr>
          <p:nvPr>
            <p:ph sz="half" idx="1"/>
          </p:nvPr>
        </p:nvSpPr>
        <p:spPr>
          <a:xfrm>
            <a:off x="7218029" y="2015732"/>
            <a:ext cx="3520368" cy="3450613"/>
          </a:xfrm>
        </p:spPr>
        <p:txBody>
          <a:bodyPr vert="horz" lIns="91440" tIns="45720" rIns="91440" bIns="45720" rtlCol="0" anchor="t">
            <a:normAutofit/>
          </a:bodyPr>
          <a:lstStyle/>
          <a:p>
            <a:pPr marL="0">
              <a:lnSpc>
                <a:spcPct val="110000"/>
              </a:lnSpc>
            </a:pPr>
            <a:r>
              <a:rPr lang="en-US" b="0" i="0" dirty="0"/>
              <a:t>Thes</a:t>
            </a:r>
            <a:r>
              <a:rPr lang="en-US" dirty="0"/>
              <a:t>e</a:t>
            </a:r>
            <a:r>
              <a:rPr lang="en-US" b="0" i="0" dirty="0"/>
              <a:t> models focus on generating and evaluating ideas from either within the organization or from other collaborative sources combined with internal ideas before selecting the most promising ones for further development to either new or existing markets. </a:t>
            </a:r>
            <a:endParaRPr lang="en-US" dirty="0"/>
          </a:p>
        </p:txBody>
      </p:sp>
      <p:pic>
        <p:nvPicPr>
          <p:cNvPr id="2094" name="Picture 2093">
            <a:extLst>
              <a:ext uri="{FF2B5EF4-FFF2-40B4-BE49-F238E27FC236}">
                <a16:creationId xmlns:a16="http://schemas.microsoft.com/office/drawing/2014/main" id="{7EFCF05C-6070-460B-8E60-12BE3EFD19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96" name="Straight Connector 2095">
            <a:extLst>
              <a:ext uri="{FF2B5EF4-FFF2-40B4-BE49-F238E27FC236}">
                <a16:creationId xmlns:a16="http://schemas.microsoft.com/office/drawing/2014/main" id="{CFD731F1-726F-453E-9516-3058095DE9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75907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891B9-5B1A-3185-0650-C6DDBEF01966}"/>
              </a:ext>
            </a:extLst>
          </p:cNvPr>
          <p:cNvSpPr>
            <a:spLocks noGrp="1"/>
          </p:cNvSpPr>
          <p:nvPr>
            <p:ph type="title"/>
          </p:nvPr>
        </p:nvSpPr>
        <p:spPr/>
        <p:txBody>
          <a:bodyPr/>
          <a:lstStyle/>
          <a:p>
            <a:r>
              <a:rPr lang="en-GB" b="1" dirty="0"/>
              <a:t>What we’ve learnt today</a:t>
            </a:r>
          </a:p>
        </p:txBody>
      </p:sp>
      <p:sp>
        <p:nvSpPr>
          <p:cNvPr id="3" name="Content Placeholder 2">
            <a:extLst>
              <a:ext uri="{FF2B5EF4-FFF2-40B4-BE49-F238E27FC236}">
                <a16:creationId xmlns:a16="http://schemas.microsoft.com/office/drawing/2014/main" id="{AF238247-412F-5562-B493-DFE2E0192FCA}"/>
              </a:ext>
            </a:extLst>
          </p:cNvPr>
          <p:cNvSpPr>
            <a:spLocks noGrp="1"/>
          </p:cNvSpPr>
          <p:nvPr>
            <p:ph idx="1"/>
          </p:nvPr>
        </p:nvSpPr>
        <p:spPr/>
        <p:txBody>
          <a:bodyPr/>
          <a:lstStyle/>
          <a:p>
            <a:r>
              <a:rPr lang="en-GB" dirty="0"/>
              <a:t>What is creativity</a:t>
            </a:r>
          </a:p>
          <a:p>
            <a:r>
              <a:rPr lang="en-GB" dirty="0"/>
              <a:t>The importance of lateral thinking – thinking outside the box</a:t>
            </a:r>
          </a:p>
          <a:p>
            <a:r>
              <a:rPr lang="en-GB" dirty="0"/>
              <a:t>How to be more creative – including spending time outside</a:t>
            </a:r>
          </a:p>
          <a:p>
            <a:r>
              <a:rPr lang="en-GB" dirty="0"/>
              <a:t>How you incorporate this into your assignment</a:t>
            </a:r>
          </a:p>
        </p:txBody>
      </p:sp>
    </p:spTree>
    <p:extLst>
      <p:ext uri="{BB962C8B-B14F-4D97-AF65-F5344CB8AC3E}">
        <p14:creationId xmlns:p14="http://schemas.microsoft.com/office/powerpoint/2010/main" val="198529021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0</TotalTime>
  <Words>1476</Words>
  <Application>Microsoft Office PowerPoint</Application>
  <PresentationFormat>Widescreen</PresentationFormat>
  <Paragraphs>154</Paragraphs>
  <Slides>23</Slides>
  <Notes>21</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Sentinel</vt:lpstr>
      <vt:lpstr>Whitney</vt:lpstr>
      <vt:lpstr>Aptos</vt:lpstr>
      <vt:lpstr>Arial</vt:lpstr>
      <vt:lpstr>Gill Sans MT</vt:lpstr>
      <vt:lpstr>Gallery</vt:lpstr>
      <vt:lpstr>BMSW5013 Creativity and Innovation Week 2  Focus on Creativity</vt:lpstr>
      <vt:lpstr>Creativity is critical to the future of work. The Future of Jobs Report 2023 ranked analytical thinking and creative thinking as the first and second most important skills that workers will need to have in the future (World Economic Forum, 2023).</vt:lpstr>
      <vt:lpstr>What is Creativity?</vt:lpstr>
      <vt:lpstr>PowerPoint Presentation</vt:lpstr>
      <vt:lpstr> Convergent and Divergent thinking</vt:lpstr>
      <vt:lpstr>The best innovators have 5 habits:</vt:lpstr>
      <vt:lpstr>How to be more creative</vt:lpstr>
      <vt:lpstr>Thinking Outside the Box</vt:lpstr>
      <vt:lpstr>Problem….</vt:lpstr>
      <vt:lpstr>How to be more Creative (Continued)</vt:lpstr>
      <vt:lpstr>Go Outside!</vt:lpstr>
      <vt:lpstr>Being more Creative - Brainstorming</vt:lpstr>
      <vt:lpstr>Let’s try Brainstorming!</vt:lpstr>
      <vt:lpstr>One of the more modern forms of innovation is psychological innovation….  What if we simply reframe the concept?    </vt:lpstr>
      <vt:lpstr>The Creative Process</vt:lpstr>
      <vt:lpstr>Preparation</vt:lpstr>
      <vt:lpstr>Incubation</vt:lpstr>
      <vt:lpstr>Illumination – your ideas appear</vt:lpstr>
      <vt:lpstr>Verification – questions to ask</vt:lpstr>
      <vt:lpstr>De Bono’s Six Thinking Hats</vt:lpstr>
      <vt:lpstr>What’s your Idea for your assignment?</vt:lpstr>
      <vt:lpstr>Innovation Funnels</vt:lpstr>
      <vt:lpstr>What we’ve learnt today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BMSW5013 Creativity and Innovation Week 1</dc:title>
  <dc:creator>Julie Thomas</dc:creator>
  <cp:lastModifiedBy>Christopher Wilkin</cp:lastModifiedBy>
  <cp:revision>2</cp:revision>
  <cp:lastPrinted>2024-01-29T09:02:36Z</cp:lastPrinted>
  <dcterms:created xsi:type="dcterms:W3CDTF">2024-01-24T10:47:20Z</dcterms:created>
  <dcterms:modified xsi:type="dcterms:W3CDTF">2026-01-27T18:54:12Z</dcterms:modified>
</cp:coreProperties>
</file>