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75" r:id="rId5"/>
    <p:sldId id="260" r:id="rId6"/>
    <p:sldId id="259" r:id="rId7"/>
    <p:sldId id="261" r:id="rId8"/>
    <p:sldId id="262" r:id="rId9"/>
    <p:sldId id="263" r:id="rId10"/>
    <p:sldId id="264" r:id="rId11"/>
    <p:sldId id="265" r:id="rId12"/>
    <p:sldId id="266" r:id="rId13"/>
    <p:sldId id="268" r:id="rId14"/>
    <p:sldId id="267" r:id="rId15"/>
    <p:sldId id="269" r:id="rId16"/>
    <p:sldId id="276" r:id="rId17"/>
    <p:sldId id="270" r:id="rId18"/>
    <p:sldId id="271" r:id="rId19"/>
    <p:sldId id="272" r:id="rId20"/>
    <p:sldId id="273" r:id="rId21"/>
    <p:sldId id="274" r:id="rId22"/>
  </p:sldIdLst>
  <p:sldSz cx="18288000" cy="10287000"/>
  <p:notesSz cx="6858000" cy="9144000"/>
  <p:embeddedFontLst>
    <p:embeddedFont>
      <p:font typeface="Ansam" panose="020B0604020202020204" charset="-78"/>
      <p:regular r:id="rId23"/>
    </p:embeddedFont>
    <p:embeddedFont>
      <p:font typeface="Cooper BT Medium" panose="020B0604020202020204" charset="0"/>
      <p:regular r:id="rId24"/>
    </p:embeddedFont>
    <p:embeddedFont>
      <p:font typeface="DM Sans" pitchFamily="2" charset="0"/>
      <p:regular r:id="rId25"/>
      <p:bold r:id="rId26"/>
      <p:italic r:id="rId27"/>
      <p:boldItalic r:id="rId28"/>
    </p:embeddedFont>
    <p:embeddedFont>
      <p:font typeface="Montserrat Bold" panose="020B0604020202020204" charset="0"/>
      <p:regular r:id="rId29"/>
    </p:embeddedFont>
    <p:embeddedFont>
      <p:font typeface="Poppins" panose="00000500000000000000" pitchFamily="2" charset="0"/>
      <p:regular r:id="rId30"/>
      <p:bold r:id="rId31"/>
      <p:italic r:id="rId32"/>
      <p:boldItalic r:id="rId33"/>
    </p:embeddedFont>
    <p:embeddedFont>
      <p:font typeface="Questrial" pitchFamily="2" charset="0"/>
      <p:regular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4.fntdata"/><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font" Target="fonts/font1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3.fntdata"/><Relationship Id="rId33" Type="http://schemas.openxmlformats.org/officeDocument/2006/relationships/font" Target="fonts/font11.fntdata"/><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7.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2.fntdata"/><Relationship Id="rId32" Type="http://schemas.openxmlformats.org/officeDocument/2006/relationships/font" Target="fonts/font10.fntdata"/><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1.fntdata"/><Relationship Id="rId28" Type="http://schemas.openxmlformats.org/officeDocument/2006/relationships/font" Target="fonts/font6.fntdata"/><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9.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5.fntdata"/><Relationship Id="rId30" Type="http://schemas.openxmlformats.org/officeDocument/2006/relationships/font" Target="fonts/font8.fntdata"/><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nil khadka" userId="95e19c14d57e1eea" providerId="LiveId" clId="{7DD31998-9C5B-4DF1-BE82-6DAE487485D4}"/>
    <pc:docChg chg="modSld">
      <pc:chgData name="sunil khadka" userId="95e19c14d57e1eea" providerId="LiveId" clId="{7DD31998-9C5B-4DF1-BE82-6DAE487485D4}" dt="2026-07-21T11:57:10.954" v="0" actId="1076"/>
      <pc:docMkLst>
        <pc:docMk/>
      </pc:docMkLst>
      <pc:sldChg chg="modSp mod">
        <pc:chgData name="sunil khadka" userId="95e19c14d57e1eea" providerId="LiveId" clId="{7DD31998-9C5B-4DF1-BE82-6DAE487485D4}" dt="2026-07-21T11:57:10.954" v="0" actId="1076"/>
        <pc:sldMkLst>
          <pc:docMk/>
          <pc:sldMk cId="0" sldId="258"/>
        </pc:sldMkLst>
        <pc:spChg chg="mod">
          <ac:chgData name="sunil khadka" userId="95e19c14d57e1eea" providerId="LiveId" clId="{7DD31998-9C5B-4DF1-BE82-6DAE487485D4}" dt="2026-07-21T11:57:10.954" v="0" actId="1076"/>
          <ac:spMkLst>
            <pc:docMk/>
            <pc:sldMk cId="0" sldId="258"/>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7/21/2026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sv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14.sv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07/s10462-025-11215-9" TargetMode="External"/><Relationship Id="rId2" Type="http://schemas.openxmlformats.org/officeDocument/2006/relationships/hyperlink" Target="https://doi.org/10.1016/j.iot.2025.101696" TargetMode="External"/><Relationship Id="rId1" Type="http://schemas.openxmlformats.org/officeDocument/2006/relationships/slideLayout" Target="../slideLayouts/slideLayout7.xml"/><Relationship Id="rId4" Type="http://schemas.openxmlformats.org/officeDocument/2006/relationships/image" Target="../media/image3.svg"/></Relationships>
</file>

<file path=ppt/slides/_rels/slide20.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7.sv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409552" y="1317410"/>
            <a:ext cx="5738701" cy="7940890"/>
          </a:xfrm>
          <a:custGeom>
            <a:avLst/>
            <a:gdLst/>
            <a:ahLst/>
            <a:cxnLst/>
            <a:rect l="l" t="t" r="r" b="b"/>
            <a:pathLst>
              <a:path w="5738701" h="7940890">
                <a:moveTo>
                  <a:pt x="0" y="0"/>
                </a:moveTo>
                <a:lnTo>
                  <a:pt x="5738701" y="0"/>
                </a:lnTo>
                <a:lnTo>
                  <a:pt x="5738701" y="7940890"/>
                </a:lnTo>
                <a:lnTo>
                  <a:pt x="0" y="794089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3164511" y="2658659"/>
            <a:ext cx="11958977" cy="2667397"/>
          </a:xfrm>
          <a:prstGeom prst="rect">
            <a:avLst/>
          </a:prstGeom>
        </p:spPr>
        <p:txBody>
          <a:bodyPr lIns="0" tIns="0" rIns="0" bIns="0" rtlCol="0" anchor="t">
            <a:spAutoFit/>
          </a:bodyPr>
          <a:lstStyle/>
          <a:p>
            <a:pPr algn="ctr">
              <a:lnSpc>
                <a:spcPts val="4383"/>
              </a:lnSpc>
            </a:pPr>
            <a:r>
              <a:rPr lang="en-US" sz="3506" dirty="0">
                <a:solidFill>
                  <a:srgbClr val="060606"/>
                </a:solidFill>
                <a:latin typeface="Ansam"/>
                <a:ea typeface="Ansam"/>
                <a:cs typeface="Ansam"/>
                <a:sym typeface="Ansam"/>
              </a:rPr>
              <a:t>THOMAS KUHN’S CONCEPT OF PARADIGM AS INTELLECTUAL FRAMEWORK</a:t>
            </a:r>
          </a:p>
          <a:p>
            <a:pPr algn="ctr">
              <a:lnSpc>
                <a:spcPts val="3000"/>
              </a:lnSpc>
            </a:pPr>
            <a:r>
              <a:rPr lang="en-US" sz="2400" dirty="0">
                <a:solidFill>
                  <a:srgbClr val="060606"/>
                </a:solidFill>
                <a:latin typeface="Ansam"/>
                <a:ea typeface="Ansam"/>
                <a:cs typeface="Ansam"/>
                <a:sym typeface="Ansam"/>
              </a:rPr>
              <a:t>HOW IT INFLUENCES MY TOPIC ‘A CRITICAL REVIEW OF EXPLAINABLE ARTIFICIAL INTELLIGENCE (XAI) MODELS FOR ENHANCING FINANCIAL FRAUD DETECTION IN BANKING’ </a:t>
            </a:r>
          </a:p>
          <a:p>
            <a:pPr algn="ctr">
              <a:lnSpc>
                <a:spcPts val="3000"/>
              </a:lnSpc>
            </a:pPr>
            <a:endParaRPr lang="en-US" sz="2400" dirty="0">
              <a:solidFill>
                <a:srgbClr val="060606"/>
              </a:solidFill>
              <a:latin typeface="Ansam"/>
              <a:ea typeface="Ansam"/>
              <a:cs typeface="Ansam"/>
              <a:sym typeface="Ansam"/>
            </a:endParaRPr>
          </a:p>
        </p:txBody>
      </p:sp>
      <p:sp>
        <p:nvSpPr>
          <p:cNvPr id="4" name="TextBox 4"/>
          <p:cNvSpPr txBox="1"/>
          <p:nvPr/>
        </p:nvSpPr>
        <p:spPr>
          <a:xfrm>
            <a:off x="4330056" y="6170907"/>
            <a:ext cx="9627887" cy="2659402"/>
          </a:xfrm>
          <a:prstGeom prst="rect">
            <a:avLst/>
          </a:prstGeom>
        </p:spPr>
        <p:txBody>
          <a:bodyPr lIns="0" tIns="0" rIns="0" bIns="0" rtlCol="0" anchor="t">
            <a:spAutoFit/>
          </a:bodyPr>
          <a:lstStyle/>
          <a:p>
            <a:pPr algn="ctr">
              <a:lnSpc>
                <a:spcPts val="3568"/>
              </a:lnSpc>
            </a:pPr>
            <a:r>
              <a:rPr lang="en-US" sz="2549" spc="68">
                <a:solidFill>
                  <a:srgbClr val="060606"/>
                </a:solidFill>
                <a:latin typeface="Questrial"/>
                <a:ea typeface="Questrial"/>
                <a:cs typeface="Questrial"/>
                <a:sym typeface="Questrial"/>
              </a:rPr>
              <a:t>PRESENTED BY:</a:t>
            </a:r>
          </a:p>
          <a:p>
            <a:pPr algn="ctr">
              <a:lnSpc>
                <a:spcPts val="3568"/>
              </a:lnSpc>
            </a:pPr>
            <a:r>
              <a:rPr lang="en-US" sz="2549" spc="68">
                <a:solidFill>
                  <a:srgbClr val="060606"/>
                </a:solidFill>
                <a:latin typeface="Questrial"/>
                <a:ea typeface="Questrial"/>
                <a:cs typeface="Questrial"/>
                <a:sym typeface="Questrial"/>
              </a:rPr>
              <a:t>BINA SUBEDI (2512009)</a:t>
            </a:r>
          </a:p>
          <a:p>
            <a:pPr algn="ctr">
              <a:lnSpc>
                <a:spcPts val="3568"/>
              </a:lnSpc>
            </a:pPr>
            <a:r>
              <a:rPr lang="en-US" sz="2549" spc="68">
                <a:solidFill>
                  <a:srgbClr val="060606"/>
                </a:solidFill>
                <a:latin typeface="Questrial"/>
                <a:ea typeface="Questrial"/>
                <a:cs typeface="Questrial"/>
                <a:sym typeface="Questrial"/>
              </a:rPr>
              <a:t>DBA CANDIDATE, UWTSD</a:t>
            </a:r>
          </a:p>
          <a:p>
            <a:pPr algn="ctr">
              <a:lnSpc>
                <a:spcPts val="3568"/>
              </a:lnSpc>
            </a:pPr>
            <a:r>
              <a:rPr lang="en-US" sz="2549" spc="68">
                <a:solidFill>
                  <a:srgbClr val="060606"/>
                </a:solidFill>
                <a:latin typeface="Questrial"/>
                <a:ea typeface="Questrial"/>
                <a:cs typeface="Questrial"/>
                <a:sym typeface="Questrial"/>
              </a:rPr>
              <a:t>LECTURER: DR. STEPHEN MALONE</a:t>
            </a:r>
          </a:p>
          <a:p>
            <a:pPr algn="ctr">
              <a:lnSpc>
                <a:spcPts val="3428"/>
              </a:lnSpc>
            </a:pPr>
            <a:r>
              <a:rPr lang="en-US" sz="2449" spc="66">
                <a:solidFill>
                  <a:srgbClr val="060606"/>
                </a:solidFill>
                <a:latin typeface="Questrial"/>
                <a:ea typeface="Questrial"/>
                <a:cs typeface="Questrial"/>
                <a:sym typeface="Questrial"/>
              </a:rPr>
              <a:t>ADVANCING TO DOCTORAL RESEARCH STAGE  (LCDB7012)</a:t>
            </a:r>
          </a:p>
          <a:p>
            <a:pPr algn="ctr">
              <a:lnSpc>
                <a:spcPts val="3568"/>
              </a:lnSpc>
            </a:pPr>
            <a:endParaRPr lang="en-US" sz="2449" spc="66">
              <a:solidFill>
                <a:srgbClr val="060606"/>
              </a:solidFill>
              <a:latin typeface="Questrial"/>
              <a:ea typeface="Questrial"/>
              <a:cs typeface="Questrial"/>
              <a:sym typeface="Questrial"/>
            </a:endParaRPr>
          </a:p>
        </p:txBody>
      </p:sp>
      <p:grpSp>
        <p:nvGrpSpPr>
          <p:cNvPr id="5" name="Group 5"/>
          <p:cNvGrpSpPr/>
          <p:nvPr/>
        </p:nvGrpSpPr>
        <p:grpSpPr>
          <a:xfrm>
            <a:off x="-1105625" y="311696"/>
            <a:ext cx="20499250" cy="532909"/>
            <a:chOff x="0" y="0"/>
            <a:chExt cx="27332334" cy="710546"/>
          </a:xfrm>
        </p:grpSpPr>
        <p:sp>
          <p:nvSpPr>
            <p:cNvPr id="6" name="Freeform 6"/>
            <p:cNvSpPr/>
            <p:nvPr/>
          </p:nvSpPr>
          <p:spPr>
            <a:xfrm>
              <a:off x="0"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13666167"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grpSp>
      <p:grpSp>
        <p:nvGrpSpPr>
          <p:cNvPr id="8" name="Group 8"/>
          <p:cNvGrpSpPr/>
          <p:nvPr/>
        </p:nvGrpSpPr>
        <p:grpSpPr>
          <a:xfrm>
            <a:off x="-1105625" y="9440271"/>
            <a:ext cx="20499250" cy="532909"/>
            <a:chOff x="0" y="0"/>
            <a:chExt cx="27332334" cy="710546"/>
          </a:xfrm>
        </p:grpSpPr>
        <p:sp>
          <p:nvSpPr>
            <p:cNvPr id="9" name="Freeform 9"/>
            <p:cNvSpPr/>
            <p:nvPr/>
          </p:nvSpPr>
          <p:spPr>
            <a:xfrm>
              <a:off x="0"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0" name="Freeform 10"/>
            <p:cNvSpPr/>
            <p:nvPr/>
          </p:nvSpPr>
          <p:spPr>
            <a:xfrm>
              <a:off x="13666167"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grpSp>
      <p:sp>
        <p:nvSpPr>
          <p:cNvPr id="11" name="Freeform 11"/>
          <p:cNvSpPr/>
          <p:nvPr/>
        </p:nvSpPr>
        <p:spPr>
          <a:xfrm>
            <a:off x="13957036" y="1317410"/>
            <a:ext cx="5738701" cy="7940890"/>
          </a:xfrm>
          <a:custGeom>
            <a:avLst/>
            <a:gdLst/>
            <a:ahLst/>
            <a:cxnLst/>
            <a:rect l="l" t="t" r="r" b="b"/>
            <a:pathLst>
              <a:path w="5738701" h="7940890">
                <a:moveTo>
                  <a:pt x="0" y="0"/>
                </a:moveTo>
                <a:lnTo>
                  <a:pt x="5738701" y="0"/>
                </a:lnTo>
                <a:lnTo>
                  <a:pt x="5738701" y="7940890"/>
                </a:lnTo>
                <a:lnTo>
                  <a:pt x="0" y="794089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3885199" y="2499375"/>
            <a:ext cx="10517602" cy="474726"/>
          </a:xfrm>
          <a:prstGeom prst="rect">
            <a:avLst/>
          </a:prstGeom>
        </p:spPr>
        <p:txBody>
          <a:bodyPr lIns="0" tIns="0" rIns="0" bIns="0" rtlCol="0" anchor="t">
            <a:spAutoFit/>
          </a:bodyPr>
          <a:lstStyle/>
          <a:p>
            <a:pPr algn="ctr">
              <a:lnSpc>
                <a:spcPts val="3716"/>
              </a:lnSpc>
            </a:pPr>
            <a:r>
              <a:rPr lang="en-US" sz="3150">
                <a:solidFill>
                  <a:srgbClr val="060606"/>
                </a:solidFill>
                <a:latin typeface="Ansam"/>
                <a:ea typeface="Ansam"/>
                <a:cs typeface="Ansam"/>
                <a:sym typeface="Ansam"/>
              </a:rPr>
              <a:t>WHAT THIS PRESENTATION WILL COVER</a:t>
            </a:r>
          </a:p>
        </p:txBody>
      </p:sp>
      <p:sp>
        <p:nvSpPr>
          <p:cNvPr id="3" name="TextBox 3"/>
          <p:cNvSpPr txBox="1"/>
          <p:nvPr/>
        </p:nvSpPr>
        <p:spPr>
          <a:xfrm>
            <a:off x="4817963" y="4078590"/>
            <a:ext cx="9669051" cy="4867999"/>
          </a:xfrm>
          <a:prstGeom prst="rect">
            <a:avLst/>
          </a:prstGeom>
        </p:spPr>
        <p:txBody>
          <a:bodyPr lIns="0" tIns="0" rIns="0" bIns="0" rtlCol="0" anchor="t">
            <a:spAutoFit/>
          </a:bodyPr>
          <a:lstStyle/>
          <a:p>
            <a:pPr marL="453390" lvl="1" indent="-226695" algn="l">
              <a:spcAft>
                <a:spcPts val="125"/>
              </a:spcAft>
              <a:buAutoNum type="arabicPeriod"/>
            </a:pPr>
            <a:r>
              <a:rPr lang="en-US" sz="2100" dirty="0">
                <a:solidFill>
                  <a:srgbClr val="060606"/>
                </a:solidFill>
                <a:latin typeface="Questrial"/>
                <a:ea typeface="Questrial"/>
                <a:cs typeface="Questrial"/>
                <a:sym typeface="Questrial"/>
              </a:rPr>
              <a:t> </a:t>
            </a:r>
            <a:r>
              <a:rPr lang="en-US" sz="2800" dirty="0">
                <a:solidFill>
                  <a:srgbClr val="060606"/>
                </a:solidFill>
                <a:latin typeface="Questrial"/>
                <a:ea typeface="Questrial"/>
                <a:cs typeface="Questrial"/>
                <a:sym typeface="Questrial"/>
              </a:rPr>
              <a:t>Why paradigms make research possible?</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How Kuhn’s Cycle applied to my DBA research topic?</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Three Interconnected Research Questions..  </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Philosophical positioning to my research.</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 Conceptual Framework.</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Research Questions</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Research Aims and Objectives</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Expected Contribution</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Research Limitations</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Conclusion</a:t>
            </a:r>
          </a:p>
          <a:p>
            <a:pPr marL="453390" lvl="1" indent="-226695" algn="l">
              <a:spcAft>
                <a:spcPts val="125"/>
              </a:spcAft>
              <a:buAutoNum type="arabicPeriod"/>
            </a:pPr>
            <a:r>
              <a:rPr lang="en-US" sz="2800" dirty="0">
                <a:solidFill>
                  <a:srgbClr val="060606"/>
                </a:solidFill>
                <a:latin typeface="Questrial"/>
                <a:ea typeface="Questrial"/>
                <a:cs typeface="Questrial"/>
                <a:sym typeface="Questrial"/>
              </a:rPr>
              <a:t>References</a:t>
            </a:r>
            <a:endParaRPr lang="en-US" sz="2100" dirty="0">
              <a:solidFill>
                <a:srgbClr val="060606"/>
              </a:solidFill>
              <a:latin typeface="Questrial"/>
              <a:ea typeface="Questrial"/>
              <a:cs typeface="Questrial"/>
              <a:sym typeface="Questrial"/>
            </a:endParaRPr>
          </a:p>
        </p:txBody>
      </p:sp>
      <p:sp>
        <p:nvSpPr>
          <p:cNvPr id="4" name="Freeform 4"/>
          <p:cNvSpPr/>
          <p:nvPr/>
        </p:nvSpPr>
        <p:spPr>
          <a:xfrm>
            <a:off x="14487014" y="1471794"/>
            <a:ext cx="5787415" cy="7786506"/>
          </a:xfrm>
          <a:custGeom>
            <a:avLst/>
            <a:gdLst/>
            <a:ahLst/>
            <a:cxnLst/>
            <a:rect l="l" t="t" r="r" b="b"/>
            <a:pathLst>
              <a:path w="5787415" h="7786506">
                <a:moveTo>
                  <a:pt x="0" y="0"/>
                </a:moveTo>
                <a:lnTo>
                  <a:pt x="5787415" y="0"/>
                </a:lnTo>
                <a:lnTo>
                  <a:pt x="5787415" y="7786506"/>
                </a:lnTo>
                <a:lnTo>
                  <a:pt x="0" y="778650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p:cNvSpPr/>
          <p:nvPr/>
        </p:nvSpPr>
        <p:spPr>
          <a:xfrm flipH="1">
            <a:off x="-1986429" y="1471794"/>
            <a:ext cx="5787415" cy="7786506"/>
          </a:xfrm>
          <a:custGeom>
            <a:avLst/>
            <a:gdLst/>
            <a:ahLst/>
            <a:cxnLst/>
            <a:rect l="l" t="t" r="r" b="b"/>
            <a:pathLst>
              <a:path w="5787415" h="7786506">
                <a:moveTo>
                  <a:pt x="5787415" y="0"/>
                </a:moveTo>
                <a:lnTo>
                  <a:pt x="0" y="0"/>
                </a:lnTo>
                <a:lnTo>
                  <a:pt x="0" y="7786506"/>
                </a:lnTo>
                <a:lnTo>
                  <a:pt x="5787415" y="7786506"/>
                </a:lnTo>
                <a:lnTo>
                  <a:pt x="5787415"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1223926" y="782405"/>
            <a:ext cx="5813470" cy="4325419"/>
          </a:xfrm>
          <a:custGeom>
            <a:avLst/>
            <a:gdLst/>
            <a:ahLst/>
            <a:cxnLst/>
            <a:rect l="l" t="t" r="r" b="b"/>
            <a:pathLst>
              <a:path w="5813470" h="4325419">
                <a:moveTo>
                  <a:pt x="0" y="0"/>
                </a:moveTo>
                <a:lnTo>
                  <a:pt x="5813470" y="0"/>
                </a:lnTo>
                <a:lnTo>
                  <a:pt x="5813470" y="4325419"/>
                </a:lnTo>
                <a:lnTo>
                  <a:pt x="0" y="4325419"/>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5400000">
            <a:off x="9388503" y="7686435"/>
            <a:ext cx="1209752" cy="3494452"/>
          </a:xfrm>
          <a:custGeom>
            <a:avLst/>
            <a:gdLst/>
            <a:ahLst/>
            <a:cxnLst/>
            <a:rect l="l" t="t" r="r" b="b"/>
            <a:pathLst>
              <a:path w="1209752" h="3494452">
                <a:moveTo>
                  <a:pt x="0" y="0"/>
                </a:moveTo>
                <a:lnTo>
                  <a:pt x="1209752" y="0"/>
                </a:lnTo>
                <a:lnTo>
                  <a:pt x="1209752" y="3494452"/>
                </a:lnTo>
                <a:lnTo>
                  <a:pt x="0" y="349445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1179941" y="1301306"/>
            <a:ext cx="10105931" cy="2341626"/>
          </a:xfrm>
          <a:prstGeom prst="rect">
            <a:avLst/>
          </a:prstGeom>
        </p:spPr>
        <p:txBody>
          <a:bodyPr lIns="0" tIns="0" rIns="0" bIns="0" rtlCol="0" anchor="t">
            <a:spAutoFit/>
          </a:bodyPr>
          <a:lstStyle/>
          <a:p>
            <a:pPr algn="l">
              <a:lnSpc>
                <a:spcPts val="3716"/>
              </a:lnSpc>
            </a:pPr>
            <a:r>
              <a:rPr lang="en-US" sz="3150" dirty="0">
                <a:solidFill>
                  <a:srgbClr val="060606"/>
                </a:solidFill>
                <a:latin typeface="Ansam"/>
                <a:ea typeface="Ansam"/>
                <a:cs typeface="Ansam"/>
                <a:sym typeface="Ansam"/>
              </a:rPr>
              <a:t>HOW THOMAS KUHN’S CONCEPT OF PARADIGM AS AN INTELLECTUAL FRAMEWORK MAKES RESEARCH POSSIBLE AND APPLIES TO MY DOCTORAL RESEARCH.</a:t>
            </a:r>
          </a:p>
          <a:p>
            <a:pPr algn="l">
              <a:lnSpc>
                <a:spcPts val="3716"/>
              </a:lnSpc>
            </a:pPr>
            <a:endParaRPr lang="en-US" sz="3150" dirty="0">
              <a:solidFill>
                <a:srgbClr val="060606"/>
              </a:solidFill>
              <a:latin typeface="Ansam"/>
              <a:ea typeface="Ansam"/>
              <a:cs typeface="Ansam"/>
              <a:sym typeface="Ansam"/>
            </a:endParaRPr>
          </a:p>
        </p:txBody>
      </p:sp>
      <p:sp>
        <p:nvSpPr>
          <p:cNvPr id="5" name="AutoShape 5"/>
          <p:cNvSpPr/>
          <p:nvPr/>
        </p:nvSpPr>
        <p:spPr>
          <a:xfrm>
            <a:off x="4117370" y="5676550"/>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sp>
        <p:nvSpPr>
          <p:cNvPr id="6" name="TextBox 6"/>
          <p:cNvSpPr txBox="1"/>
          <p:nvPr/>
        </p:nvSpPr>
        <p:spPr>
          <a:xfrm>
            <a:off x="1024401" y="3169596"/>
            <a:ext cx="9837127" cy="3691908"/>
          </a:xfrm>
          <a:prstGeom prst="rect">
            <a:avLst/>
          </a:prstGeom>
        </p:spPr>
        <p:txBody>
          <a:bodyPr lIns="0" tIns="0" rIns="0" bIns="0" rtlCol="0" anchor="t">
            <a:spAutoFit/>
          </a:bodyPr>
          <a:lstStyle/>
          <a:p>
            <a:pPr algn="just">
              <a:lnSpc>
                <a:spcPts val="2940"/>
              </a:lnSpc>
            </a:pPr>
            <a:r>
              <a:rPr lang="en-US" sz="2100" dirty="0">
                <a:solidFill>
                  <a:srgbClr val="060606"/>
                </a:solidFill>
                <a:latin typeface="Questrial"/>
                <a:ea typeface="Questrial"/>
                <a:cs typeface="Questrial"/>
                <a:sym typeface="Questrial"/>
              </a:rPr>
              <a:t>As defined by Kuhn (1962), a paradigm is:</a:t>
            </a:r>
          </a:p>
          <a:p>
            <a:pPr algn="just">
              <a:lnSpc>
                <a:spcPts val="2940"/>
              </a:lnSpc>
            </a:pPr>
            <a:endParaRPr lang="en-US" sz="2100" dirty="0">
              <a:solidFill>
                <a:srgbClr val="060606"/>
              </a:solidFill>
              <a:latin typeface="Questrial"/>
              <a:ea typeface="Questrial"/>
              <a:cs typeface="Questrial"/>
              <a:sym typeface="Questrial"/>
            </a:endParaRPr>
          </a:p>
          <a:p>
            <a:pPr algn="just">
              <a:lnSpc>
                <a:spcPts val="2940"/>
              </a:lnSpc>
            </a:pPr>
            <a:r>
              <a:rPr lang="en-US" sz="2100" dirty="0">
                <a:solidFill>
                  <a:srgbClr val="060606"/>
                </a:solidFill>
                <a:latin typeface="Questrial"/>
                <a:ea typeface="Questrial"/>
                <a:cs typeface="Questrial"/>
                <a:sym typeface="Questrial"/>
              </a:rPr>
              <a:t>A common conceptual framework that governs scientific research by creating </a:t>
            </a:r>
            <a:r>
              <a:rPr lang="en-US" sz="2100" dirty="0" err="1">
                <a:solidFill>
                  <a:srgbClr val="060606"/>
                </a:solidFill>
                <a:latin typeface="Questrial"/>
                <a:ea typeface="Questrial"/>
                <a:cs typeface="Questrial"/>
                <a:sym typeface="Questrial"/>
              </a:rPr>
              <a:t>recognised</a:t>
            </a:r>
            <a:r>
              <a:rPr lang="en-US" sz="2100" dirty="0">
                <a:solidFill>
                  <a:srgbClr val="060606"/>
                </a:solidFill>
                <a:latin typeface="Questrial"/>
                <a:ea typeface="Questrial"/>
                <a:cs typeface="Questrial"/>
                <a:sym typeface="Questrial"/>
              </a:rPr>
              <a:t> theories, methodologies, assumptions, and standards.</a:t>
            </a:r>
          </a:p>
          <a:p>
            <a:pPr algn="just">
              <a:lnSpc>
                <a:spcPts val="2940"/>
              </a:lnSpc>
            </a:pPr>
            <a:r>
              <a:rPr lang="en-US" sz="2100" dirty="0">
                <a:solidFill>
                  <a:srgbClr val="060606"/>
                </a:solidFill>
                <a:latin typeface="Questrial"/>
                <a:ea typeface="Questrial"/>
                <a:cs typeface="Questrial"/>
                <a:sym typeface="Questrial"/>
              </a:rPr>
              <a:t>The flow of Paradigm Cycle:</a:t>
            </a:r>
          </a:p>
          <a:p>
            <a:pPr algn="just">
              <a:lnSpc>
                <a:spcPts val="2940"/>
              </a:lnSpc>
            </a:pPr>
            <a:endParaRPr lang="en-US" sz="2100" dirty="0">
              <a:solidFill>
                <a:srgbClr val="060606"/>
              </a:solidFill>
              <a:latin typeface="Questrial"/>
              <a:ea typeface="Questrial"/>
              <a:cs typeface="Questrial"/>
              <a:sym typeface="Questrial"/>
            </a:endParaRPr>
          </a:p>
          <a:p>
            <a:pPr algn="just">
              <a:lnSpc>
                <a:spcPts val="2940"/>
              </a:lnSpc>
            </a:pPr>
            <a:endParaRPr lang="en-US" sz="2100" dirty="0">
              <a:solidFill>
                <a:srgbClr val="060606"/>
              </a:solidFill>
              <a:latin typeface="Questrial"/>
              <a:ea typeface="Questrial"/>
              <a:cs typeface="Questrial"/>
              <a:sym typeface="Questrial"/>
            </a:endParaRPr>
          </a:p>
          <a:p>
            <a:pPr algn="just">
              <a:lnSpc>
                <a:spcPts val="2940"/>
              </a:lnSpc>
            </a:pPr>
            <a:endParaRPr lang="en-US" sz="2100" dirty="0">
              <a:solidFill>
                <a:srgbClr val="060606"/>
              </a:solidFill>
              <a:latin typeface="Questrial"/>
              <a:ea typeface="Questrial"/>
              <a:cs typeface="Questrial"/>
              <a:sym typeface="Questrial"/>
            </a:endParaRPr>
          </a:p>
          <a:p>
            <a:pPr algn="just">
              <a:lnSpc>
                <a:spcPts val="2940"/>
              </a:lnSpc>
            </a:pPr>
            <a:endParaRPr lang="en-US" sz="2100" dirty="0">
              <a:solidFill>
                <a:srgbClr val="060606"/>
              </a:solidFill>
              <a:latin typeface="Questrial"/>
              <a:ea typeface="Questrial"/>
              <a:cs typeface="Questrial"/>
              <a:sym typeface="Questrial"/>
            </a:endParaRPr>
          </a:p>
          <a:p>
            <a:pPr algn="just">
              <a:lnSpc>
                <a:spcPts val="2940"/>
              </a:lnSpc>
            </a:pPr>
            <a:endParaRPr lang="en-US" sz="2100" dirty="0">
              <a:solidFill>
                <a:srgbClr val="060606"/>
              </a:solidFill>
              <a:latin typeface="Questrial"/>
              <a:ea typeface="Questrial"/>
              <a:cs typeface="Questrial"/>
              <a:sym typeface="Questrial"/>
            </a:endParaRPr>
          </a:p>
        </p:txBody>
      </p:sp>
      <p:sp>
        <p:nvSpPr>
          <p:cNvPr id="7" name="AutoShape 7"/>
          <p:cNvSpPr/>
          <p:nvPr/>
        </p:nvSpPr>
        <p:spPr>
          <a:xfrm>
            <a:off x="1196299" y="5671788"/>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sp>
        <p:nvSpPr>
          <p:cNvPr id="8" name="AutoShape 8"/>
          <p:cNvSpPr/>
          <p:nvPr/>
        </p:nvSpPr>
        <p:spPr>
          <a:xfrm>
            <a:off x="1196299" y="6337321"/>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sp>
        <p:nvSpPr>
          <p:cNvPr id="9" name="AutoShape 9"/>
          <p:cNvSpPr/>
          <p:nvPr/>
        </p:nvSpPr>
        <p:spPr>
          <a:xfrm>
            <a:off x="1196299" y="7002854"/>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sp>
        <p:nvSpPr>
          <p:cNvPr id="10" name="AutoShape 10"/>
          <p:cNvSpPr/>
          <p:nvPr/>
        </p:nvSpPr>
        <p:spPr>
          <a:xfrm>
            <a:off x="1196299" y="7668388"/>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sp>
        <p:nvSpPr>
          <p:cNvPr id="11" name="AutoShape 11"/>
          <p:cNvSpPr/>
          <p:nvPr/>
        </p:nvSpPr>
        <p:spPr>
          <a:xfrm>
            <a:off x="1196299" y="8333921"/>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grpSp>
        <p:nvGrpSpPr>
          <p:cNvPr id="12" name="Group 12"/>
          <p:cNvGrpSpPr/>
          <p:nvPr/>
        </p:nvGrpSpPr>
        <p:grpSpPr>
          <a:xfrm>
            <a:off x="2745807" y="5395322"/>
            <a:ext cx="2923598" cy="539037"/>
            <a:chOff x="0" y="0"/>
            <a:chExt cx="1735757" cy="320029"/>
          </a:xfrm>
        </p:grpSpPr>
        <p:sp>
          <p:nvSpPr>
            <p:cNvPr id="13" name="Freeform 13"/>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sz="3200"/>
            </a:p>
          </p:txBody>
        </p:sp>
        <p:sp>
          <p:nvSpPr>
            <p:cNvPr id="14" name="TextBox 14"/>
            <p:cNvSpPr txBox="1"/>
            <p:nvPr/>
          </p:nvSpPr>
          <p:spPr>
            <a:xfrm>
              <a:off x="0" y="-28575"/>
              <a:ext cx="1735757" cy="348604"/>
            </a:xfrm>
            <a:prstGeom prst="rect">
              <a:avLst/>
            </a:prstGeom>
          </p:spPr>
          <p:txBody>
            <a:bodyPr lIns="50800" tIns="50800" rIns="50800" bIns="50800" rtlCol="0" anchor="ctr"/>
            <a:lstStyle/>
            <a:p>
              <a:pPr algn="ctr">
                <a:lnSpc>
                  <a:spcPts val="1960"/>
                </a:lnSpc>
              </a:pPr>
              <a:endParaRPr sz="3200"/>
            </a:p>
          </p:txBody>
        </p:sp>
      </p:grpSp>
      <p:grpSp>
        <p:nvGrpSpPr>
          <p:cNvPr id="15" name="Group 15"/>
          <p:cNvGrpSpPr/>
          <p:nvPr/>
        </p:nvGrpSpPr>
        <p:grpSpPr>
          <a:xfrm>
            <a:off x="1654623" y="5463189"/>
            <a:ext cx="1016991" cy="403303"/>
            <a:chOff x="0" y="0"/>
            <a:chExt cx="603793" cy="239443"/>
          </a:xfrm>
        </p:grpSpPr>
        <p:sp>
          <p:nvSpPr>
            <p:cNvPr id="16" name="Freeform 16"/>
            <p:cNvSpPr/>
            <p:nvPr/>
          </p:nvSpPr>
          <p:spPr>
            <a:xfrm>
              <a:off x="0" y="0"/>
              <a:ext cx="603793" cy="239443"/>
            </a:xfrm>
            <a:custGeom>
              <a:avLst/>
              <a:gdLst/>
              <a:ahLst/>
              <a:cxnLst/>
              <a:rect l="l" t="t" r="r" b="b"/>
              <a:pathLst>
                <a:path w="603793" h="239443">
                  <a:moveTo>
                    <a:pt x="0" y="0"/>
                  </a:moveTo>
                  <a:lnTo>
                    <a:pt x="603793" y="0"/>
                  </a:lnTo>
                  <a:lnTo>
                    <a:pt x="603793" y="239443"/>
                  </a:lnTo>
                  <a:lnTo>
                    <a:pt x="0" y="239443"/>
                  </a:lnTo>
                  <a:close/>
                </a:path>
              </a:pathLst>
            </a:custGeom>
            <a:solidFill>
              <a:srgbClr val="FDD1B5"/>
            </a:solidFill>
            <a:ln w="28575" cap="sq">
              <a:solidFill>
                <a:srgbClr val="000000"/>
              </a:solidFill>
              <a:prstDash val="solid"/>
              <a:miter/>
            </a:ln>
          </p:spPr>
          <p:txBody>
            <a:bodyPr/>
            <a:lstStyle/>
            <a:p>
              <a:endParaRPr lang="en-US" sz="3200"/>
            </a:p>
          </p:txBody>
        </p:sp>
        <p:sp>
          <p:nvSpPr>
            <p:cNvPr id="17" name="TextBox 17"/>
            <p:cNvSpPr txBox="1"/>
            <p:nvPr/>
          </p:nvSpPr>
          <p:spPr>
            <a:xfrm>
              <a:off x="0" y="-28575"/>
              <a:ext cx="603793" cy="268018"/>
            </a:xfrm>
            <a:prstGeom prst="rect">
              <a:avLst/>
            </a:prstGeom>
          </p:spPr>
          <p:txBody>
            <a:bodyPr lIns="50800" tIns="50800" rIns="50800" bIns="50800" rtlCol="0" anchor="ctr"/>
            <a:lstStyle/>
            <a:p>
              <a:pPr algn="ctr">
                <a:lnSpc>
                  <a:spcPts val="1960"/>
                </a:lnSpc>
              </a:pPr>
              <a:endParaRPr sz="3200"/>
            </a:p>
          </p:txBody>
        </p:sp>
      </p:grpSp>
      <p:grpSp>
        <p:nvGrpSpPr>
          <p:cNvPr id="18" name="Group 18"/>
          <p:cNvGrpSpPr/>
          <p:nvPr/>
        </p:nvGrpSpPr>
        <p:grpSpPr>
          <a:xfrm>
            <a:off x="1094216" y="5463189"/>
            <a:ext cx="405313" cy="40531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6BDDE"/>
            </a:solidFill>
            <a:ln w="28575" cap="sq">
              <a:solidFill>
                <a:srgbClr val="000000"/>
              </a:solidFill>
              <a:prstDash val="solid"/>
              <a:miter/>
            </a:ln>
          </p:spPr>
          <p:txBody>
            <a:bodyPr/>
            <a:lstStyle/>
            <a:p>
              <a:endParaRPr lang="en-US" sz="3200"/>
            </a:p>
          </p:txBody>
        </p:sp>
        <p:sp>
          <p:nvSpPr>
            <p:cNvPr id="20" name="TextBox 20"/>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sz="3200"/>
            </a:p>
          </p:txBody>
        </p:sp>
      </p:grpSp>
      <p:sp>
        <p:nvSpPr>
          <p:cNvPr id="21" name="AutoShape 21"/>
          <p:cNvSpPr/>
          <p:nvPr/>
        </p:nvSpPr>
        <p:spPr>
          <a:xfrm>
            <a:off x="4117370" y="6342084"/>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grpSp>
        <p:nvGrpSpPr>
          <p:cNvPr id="22" name="Group 22"/>
          <p:cNvGrpSpPr/>
          <p:nvPr/>
        </p:nvGrpSpPr>
        <p:grpSpPr>
          <a:xfrm>
            <a:off x="2745807" y="6054284"/>
            <a:ext cx="2923598" cy="539037"/>
            <a:chOff x="0" y="0"/>
            <a:chExt cx="1735757" cy="320029"/>
          </a:xfrm>
        </p:grpSpPr>
        <p:sp>
          <p:nvSpPr>
            <p:cNvPr id="23" name="Freeform 23"/>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sz="3200"/>
            </a:p>
          </p:txBody>
        </p:sp>
        <p:sp>
          <p:nvSpPr>
            <p:cNvPr id="24" name="TextBox 24"/>
            <p:cNvSpPr txBox="1"/>
            <p:nvPr/>
          </p:nvSpPr>
          <p:spPr>
            <a:xfrm>
              <a:off x="0" y="-28575"/>
              <a:ext cx="1735757" cy="348604"/>
            </a:xfrm>
            <a:prstGeom prst="rect">
              <a:avLst/>
            </a:prstGeom>
          </p:spPr>
          <p:txBody>
            <a:bodyPr lIns="50800" tIns="50800" rIns="50800" bIns="50800" rtlCol="0" anchor="ctr"/>
            <a:lstStyle/>
            <a:p>
              <a:pPr algn="ctr">
                <a:lnSpc>
                  <a:spcPts val="1960"/>
                </a:lnSpc>
              </a:pPr>
              <a:endParaRPr sz="3200"/>
            </a:p>
          </p:txBody>
        </p:sp>
      </p:grpSp>
      <p:grpSp>
        <p:nvGrpSpPr>
          <p:cNvPr id="25" name="Group 25"/>
          <p:cNvGrpSpPr/>
          <p:nvPr/>
        </p:nvGrpSpPr>
        <p:grpSpPr>
          <a:xfrm>
            <a:off x="1654623" y="6122151"/>
            <a:ext cx="1016991" cy="403303"/>
            <a:chOff x="0" y="0"/>
            <a:chExt cx="603793" cy="239443"/>
          </a:xfrm>
        </p:grpSpPr>
        <p:sp>
          <p:nvSpPr>
            <p:cNvPr id="26" name="Freeform 26"/>
            <p:cNvSpPr/>
            <p:nvPr/>
          </p:nvSpPr>
          <p:spPr>
            <a:xfrm>
              <a:off x="0" y="0"/>
              <a:ext cx="603793" cy="239443"/>
            </a:xfrm>
            <a:custGeom>
              <a:avLst/>
              <a:gdLst/>
              <a:ahLst/>
              <a:cxnLst/>
              <a:rect l="l" t="t" r="r" b="b"/>
              <a:pathLst>
                <a:path w="603793" h="239443">
                  <a:moveTo>
                    <a:pt x="0" y="0"/>
                  </a:moveTo>
                  <a:lnTo>
                    <a:pt x="603793" y="0"/>
                  </a:lnTo>
                  <a:lnTo>
                    <a:pt x="603793" y="239443"/>
                  </a:lnTo>
                  <a:lnTo>
                    <a:pt x="0" y="239443"/>
                  </a:lnTo>
                  <a:close/>
                </a:path>
              </a:pathLst>
            </a:custGeom>
            <a:solidFill>
              <a:srgbClr val="FDD1B5"/>
            </a:solidFill>
            <a:ln w="28575" cap="sq">
              <a:solidFill>
                <a:srgbClr val="000000"/>
              </a:solidFill>
              <a:prstDash val="solid"/>
              <a:miter/>
            </a:ln>
          </p:spPr>
          <p:txBody>
            <a:bodyPr/>
            <a:lstStyle/>
            <a:p>
              <a:endParaRPr lang="en-US" sz="3200"/>
            </a:p>
          </p:txBody>
        </p:sp>
        <p:sp>
          <p:nvSpPr>
            <p:cNvPr id="27" name="TextBox 27"/>
            <p:cNvSpPr txBox="1"/>
            <p:nvPr/>
          </p:nvSpPr>
          <p:spPr>
            <a:xfrm>
              <a:off x="0" y="-28575"/>
              <a:ext cx="603793" cy="268018"/>
            </a:xfrm>
            <a:prstGeom prst="rect">
              <a:avLst/>
            </a:prstGeom>
          </p:spPr>
          <p:txBody>
            <a:bodyPr lIns="50800" tIns="50800" rIns="50800" bIns="50800" rtlCol="0" anchor="ctr"/>
            <a:lstStyle/>
            <a:p>
              <a:pPr algn="ctr">
                <a:lnSpc>
                  <a:spcPts val="1960"/>
                </a:lnSpc>
              </a:pPr>
              <a:endParaRPr sz="3200"/>
            </a:p>
          </p:txBody>
        </p:sp>
      </p:grpSp>
      <p:grpSp>
        <p:nvGrpSpPr>
          <p:cNvPr id="28" name="Group 28"/>
          <p:cNvGrpSpPr/>
          <p:nvPr/>
        </p:nvGrpSpPr>
        <p:grpSpPr>
          <a:xfrm>
            <a:off x="1094216" y="6122151"/>
            <a:ext cx="405313" cy="405313"/>
            <a:chOff x="0" y="0"/>
            <a:chExt cx="812800" cy="812800"/>
          </a:xfrm>
        </p:grpSpPr>
        <p:sp>
          <p:nvSpPr>
            <p:cNvPr id="29" name="Freeform 2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6BDDE"/>
            </a:solidFill>
            <a:ln w="28575" cap="sq">
              <a:solidFill>
                <a:srgbClr val="000000"/>
              </a:solidFill>
              <a:prstDash val="solid"/>
              <a:miter/>
            </a:ln>
          </p:spPr>
          <p:txBody>
            <a:bodyPr/>
            <a:lstStyle/>
            <a:p>
              <a:endParaRPr lang="en-US" sz="3200"/>
            </a:p>
          </p:txBody>
        </p:sp>
        <p:sp>
          <p:nvSpPr>
            <p:cNvPr id="30" name="TextBox 30"/>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sz="3200"/>
            </a:p>
          </p:txBody>
        </p:sp>
      </p:grpSp>
      <p:sp>
        <p:nvSpPr>
          <p:cNvPr id="31" name="AutoShape 31"/>
          <p:cNvSpPr/>
          <p:nvPr/>
        </p:nvSpPr>
        <p:spPr>
          <a:xfrm>
            <a:off x="4117370" y="7007617"/>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sp>
        <p:nvSpPr>
          <p:cNvPr id="32" name="AutoShape 32"/>
          <p:cNvSpPr/>
          <p:nvPr/>
        </p:nvSpPr>
        <p:spPr>
          <a:xfrm>
            <a:off x="4117370" y="7673150"/>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sp>
        <p:nvSpPr>
          <p:cNvPr id="33" name="AutoShape 33"/>
          <p:cNvSpPr/>
          <p:nvPr/>
        </p:nvSpPr>
        <p:spPr>
          <a:xfrm>
            <a:off x="4117370" y="8338683"/>
            <a:ext cx="2068754" cy="0"/>
          </a:xfrm>
          <a:prstGeom prst="line">
            <a:avLst/>
          </a:prstGeom>
          <a:ln w="9525" cap="flat">
            <a:solidFill>
              <a:srgbClr val="000000"/>
            </a:solidFill>
            <a:prstDash val="sysDot"/>
            <a:headEnd type="none" w="sm" len="sm"/>
            <a:tailEnd type="none" w="sm" len="sm"/>
          </a:ln>
        </p:spPr>
        <p:txBody>
          <a:bodyPr/>
          <a:lstStyle/>
          <a:p>
            <a:endParaRPr lang="en-US" sz="3200"/>
          </a:p>
        </p:txBody>
      </p:sp>
      <p:grpSp>
        <p:nvGrpSpPr>
          <p:cNvPr id="34" name="Group 34"/>
          <p:cNvGrpSpPr/>
          <p:nvPr/>
        </p:nvGrpSpPr>
        <p:grpSpPr>
          <a:xfrm>
            <a:off x="2745807" y="6713245"/>
            <a:ext cx="2923598" cy="539037"/>
            <a:chOff x="0" y="0"/>
            <a:chExt cx="1735757" cy="320029"/>
          </a:xfrm>
        </p:grpSpPr>
        <p:sp>
          <p:nvSpPr>
            <p:cNvPr id="35" name="Freeform 35"/>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sz="3200"/>
            </a:p>
          </p:txBody>
        </p:sp>
        <p:sp>
          <p:nvSpPr>
            <p:cNvPr id="36" name="TextBox 36"/>
            <p:cNvSpPr txBox="1"/>
            <p:nvPr/>
          </p:nvSpPr>
          <p:spPr>
            <a:xfrm>
              <a:off x="0" y="-28575"/>
              <a:ext cx="1735757" cy="348604"/>
            </a:xfrm>
            <a:prstGeom prst="rect">
              <a:avLst/>
            </a:prstGeom>
          </p:spPr>
          <p:txBody>
            <a:bodyPr lIns="50800" tIns="50800" rIns="50800" bIns="50800" rtlCol="0" anchor="ctr"/>
            <a:lstStyle/>
            <a:p>
              <a:pPr algn="ctr">
                <a:lnSpc>
                  <a:spcPts val="1960"/>
                </a:lnSpc>
              </a:pPr>
              <a:endParaRPr sz="3200"/>
            </a:p>
          </p:txBody>
        </p:sp>
      </p:grpSp>
      <p:grpSp>
        <p:nvGrpSpPr>
          <p:cNvPr id="37" name="Group 37"/>
          <p:cNvGrpSpPr/>
          <p:nvPr/>
        </p:nvGrpSpPr>
        <p:grpSpPr>
          <a:xfrm>
            <a:off x="1654623" y="6781112"/>
            <a:ext cx="1016991" cy="403303"/>
            <a:chOff x="0" y="0"/>
            <a:chExt cx="603793" cy="239443"/>
          </a:xfrm>
        </p:grpSpPr>
        <p:sp>
          <p:nvSpPr>
            <p:cNvPr id="38" name="Freeform 38"/>
            <p:cNvSpPr/>
            <p:nvPr/>
          </p:nvSpPr>
          <p:spPr>
            <a:xfrm>
              <a:off x="0" y="0"/>
              <a:ext cx="603793" cy="239443"/>
            </a:xfrm>
            <a:custGeom>
              <a:avLst/>
              <a:gdLst/>
              <a:ahLst/>
              <a:cxnLst/>
              <a:rect l="l" t="t" r="r" b="b"/>
              <a:pathLst>
                <a:path w="603793" h="239443">
                  <a:moveTo>
                    <a:pt x="0" y="0"/>
                  </a:moveTo>
                  <a:lnTo>
                    <a:pt x="603793" y="0"/>
                  </a:lnTo>
                  <a:lnTo>
                    <a:pt x="603793" y="239443"/>
                  </a:lnTo>
                  <a:lnTo>
                    <a:pt x="0" y="239443"/>
                  </a:lnTo>
                  <a:close/>
                </a:path>
              </a:pathLst>
            </a:custGeom>
            <a:solidFill>
              <a:srgbClr val="FDD1B5"/>
            </a:solidFill>
            <a:ln w="28575" cap="sq">
              <a:solidFill>
                <a:srgbClr val="000000"/>
              </a:solidFill>
              <a:prstDash val="solid"/>
              <a:miter/>
            </a:ln>
          </p:spPr>
          <p:txBody>
            <a:bodyPr/>
            <a:lstStyle/>
            <a:p>
              <a:endParaRPr lang="en-US" sz="3200"/>
            </a:p>
          </p:txBody>
        </p:sp>
        <p:sp>
          <p:nvSpPr>
            <p:cNvPr id="39" name="TextBox 39"/>
            <p:cNvSpPr txBox="1"/>
            <p:nvPr/>
          </p:nvSpPr>
          <p:spPr>
            <a:xfrm>
              <a:off x="0" y="-28575"/>
              <a:ext cx="603793" cy="268018"/>
            </a:xfrm>
            <a:prstGeom prst="rect">
              <a:avLst/>
            </a:prstGeom>
          </p:spPr>
          <p:txBody>
            <a:bodyPr lIns="50800" tIns="50800" rIns="50800" bIns="50800" rtlCol="0" anchor="ctr"/>
            <a:lstStyle/>
            <a:p>
              <a:pPr algn="ctr">
                <a:lnSpc>
                  <a:spcPts val="1960"/>
                </a:lnSpc>
              </a:pPr>
              <a:endParaRPr sz="3200"/>
            </a:p>
          </p:txBody>
        </p:sp>
      </p:grpSp>
      <p:grpSp>
        <p:nvGrpSpPr>
          <p:cNvPr id="40" name="Group 40"/>
          <p:cNvGrpSpPr/>
          <p:nvPr/>
        </p:nvGrpSpPr>
        <p:grpSpPr>
          <a:xfrm>
            <a:off x="1094216" y="6781112"/>
            <a:ext cx="405313" cy="405313"/>
            <a:chOff x="0" y="0"/>
            <a:chExt cx="812800" cy="812800"/>
          </a:xfrm>
        </p:grpSpPr>
        <p:sp>
          <p:nvSpPr>
            <p:cNvPr id="41" name="Freeform 4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6BDDE"/>
            </a:solidFill>
            <a:ln w="28575" cap="sq">
              <a:solidFill>
                <a:srgbClr val="000000"/>
              </a:solidFill>
              <a:prstDash val="solid"/>
              <a:miter/>
            </a:ln>
          </p:spPr>
          <p:txBody>
            <a:bodyPr/>
            <a:lstStyle/>
            <a:p>
              <a:endParaRPr lang="en-US" sz="3200"/>
            </a:p>
          </p:txBody>
        </p:sp>
        <p:sp>
          <p:nvSpPr>
            <p:cNvPr id="42" name="TextBox 42"/>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sz="3200"/>
            </a:p>
          </p:txBody>
        </p:sp>
      </p:grpSp>
      <p:grpSp>
        <p:nvGrpSpPr>
          <p:cNvPr id="43" name="Group 43"/>
          <p:cNvGrpSpPr/>
          <p:nvPr/>
        </p:nvGrpSpPr>
        <p:grpSpPr>
          <a:xfrm>
            <a:off x="2745807" y="7372207"/>
            <a:ext cx="2923598" cy="539037"/>
            <a:chOff x="0" y="0"/>
            <a:chExt cx="1735757" cy="320029"/>
          </a:xfrm>
        </p:grpSpPr>
        <p:sp>
          <p:nvSpPr>
            <p:cNvPr id="44" name="Freeform 44"/>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sz="3200"/>
            </a:p>
          </p:txBody>
        </p:sp>
        <p:sp>
          <p:nvSpPr>
            <p:cNvPr id="45" name="TextBox 45"/>
            <p:cNvSpPr txBox="1"/>
            <p:nvPr/>
          </p:nvSpPr>
          <p:spPr>
            <a:xfrm>
              <a:off x="0" y="-28575"/>
              <a:ext cx="1735757" cy="348604"/>
            </a:xfrm>
            <a:prstGeom prst="rect">
              <a:avLst/>
            </a:prstGeom>
          </p:spPr>
          <p:txBody>
            <a:bodyPr lIns="50800" tIns="50800" rIns="50800" bIns="50800" rtlCol="0" anchor="ctr"/>
            <a:lstStyle/>
            <a:p>
              <a:pPr algn="ctr">
                <a:lnSpc>
                  <a:spcPts val="1960"/>
                </a:lnSpc>
              </a:pPr>
              <a:endParaRPr sz="3200"/>
            </a:p>
          </p:txBody>
        </p:sp>
      </p:grpSp>
      <p:grpSp>
        <p:nvGrpSpPr>
          <p:cNvPr id="46" name="Group 46"/>
          <p:cNvGrpSpPr/>
          <p:nvPr/>
        </p:nvGrpSpPr>
        <p:grpSpPr>
          <a:xfrm>
            <a:off x="1654623" y="7440074"/>
            <a:ext cx="1016991" cy="403303"/>
            <a:chOff x="0" y="0"/>
            <a:chExt cx="603793" cy="239443"/>
          </a:xfrm>
        </p:grpSpPr>
        <p:sp>
          <p:nvSpPr>
            <p:cNvPr id="47" name="Freeform 47"/>
            <p:cNvSpPr/>
            <p:nvPr/>
          </p:nvSpPr>
          <p:spPr>
            <a:xfrm>
              <a:off x="0" y="0"/>
              <a:ext cx="603793" cy="239443"/>
            </a:xfrm>
            <a:custGeom>
              <a:avLst/>
              <a:gdLst/>
              <a:ahLst/>
              <a:cxnLst/>
              <a:rect l="l" t="t" r="r" b="b"/>
              <a:pathLst>
                <a:path w="603793" h="239443">
                  <a:moveTo>
                    <a:pt x="0" y="0"/>
                  </a:moveTo>
                  <a:lnTo>
                    <a:pt x="603793" y="0"/>
                  </a:lnTo>
                  <a:lnTo>
                    <a:pt x="603793" y="239443"/>
                  </a:lnTo>
                  <a:lnTo>
                    <a:pt x="0" y="239443"/>
                  </a:lnTo>
                  <a:close/>
                </a:path>
              </a:pathLst>
            </a:custGeom>
            <a:solidFill>
              <a:srgbClr val="FDD1B5"/>
            </a:solidFill>
            <a:ln w="28575" cap="sq">
              <a:solidFill>
                <a:srgbClr val="000000"/>
              </a:solidFill>
              <a:prstDash val="solid"/>
              <a:miter/>
            </a:ln>
          </p:spPr>
          <p:txBody>
            <a:bodyPr/>
            <a:lstStyle/>
            <a:p>
              <a:endParaRPr lang="en-US" sz="3200"/>
            </a:p>
          </p:txBody>
        </p:sp>
        <p:sp>
          <p:nvSpPr>
            <p:cNvPr id="48" name="TextBox 48"/>
            <p:cNvSpPr txBox="1"/>
            <p:nvPr/>
          </p:nvSpPr>
          <p:spPr>
            <a:xfrm>
              <a:off x="0" y="-28575"/>
              <a:ext cx="603793" cy="268018"/>
            </a:xfrm>
            <a:prstGeom prst="rect">
              <a:avLst/>
            </a:prstGeom>
          </p:spPr>
          <p:txBody>
            <a:bodyPr lIns="50800" tIns="50800" rIns="50800" bIns="50800" rtlCol="0" anchor="ctr"/>
            <a:lstStyle/>
            <a:p>
              <a:pPr algn="ctr">
                <a:lnSpc>
                  <a:spcPts val="1960"/>
                </a:lnSpc>
              </a:pPr>
              <a:endParaRPr sz="3200"/>
            </a:p>
          </p:txBody>
        </p:sp>
      </p:grpSp>
      <p:grpSp>
        <p:nvGrpSpPr>
          <p:cNvPr id="49" name="Group 49"/>
          <p:cNvGrpSpPr/>
          <p:nvPr/>
        </p:nvGrpSpPr>
        <p:grpSpPr>
          <a:xfrm>
            <a:off x="1094216" y="7440074"/>
            <a:ext cx="405313" cy="405313"/>
            <a:chOff x="0" y="0"/>
            <a:chExt cx="812800" cy="812800"/>
          </a:xfrm>
        </p:grpSpPr>
        <p:sp>
          <p:nvSpPr>
            <p:cNvPr id="50" name="Freeform 5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6BDDE"/>
            </a:solidFill>
            <a:ln w="28575" cap="sq">
              <a:solidFill>
                <a:srgbClr val="000000"/>
              </a:solidFill>
              <a:prstDash val="solid"/>
              <a:miter/>
            </a:ln>
          </p:spPr>
          <p:txBody>
            <a:bodyPr/>
            <a:lstStyle/>
            <a:p>
              <a:endParaRPr lang="en-US" sz="3200"/>
            </a:p>
          </p:txBody>
        </p:sp>
        <p:sp>
          <p:nvSpPr>
            <p:cNvPr id="51" name="TextBox 51"/>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sz="3200"/>
            </a:p>
          </p:txBody>
        </p:sp>
      </p:grpSp>
      <p:grpSp>
        <p:nvGrpSpPr>
          <p:cNvPr id="52" name="Group 52"/>
          <p:cNvGrpSpPr/>
          <p:nvPr/>
        </p:nvGrpSpPr>
        <p:grpSpPr>
          <a:xfrm>
            <a:off x="2745807" y="8031168"/>
            <a:ext cx="2923598" cy="539037"/>
            <a:chOff x="0" y="0"/>
            <a:chExt cx="1735757" cy="320029"/>
          </a:xfrm>
        </p:grpSpPr>
        <p:sp>
          <p:nvSpPr>
            <p:cNvPr id="53" name="Freeform 53"/>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a:p>
          </p:txBody>
        </p:sp>
        <p:sp>
          <p:nvSpPr>
            <p:cNvPr id="54" name="TextBox 54"/>
            <p:cNvSpPr txBox="1"/>
            <p:nvPr/>
          </p:nvSpPr>
          <p:spPr>
            <a:xfrm>
              <a:off x="0" y="-28575"/>
              <a:ext cx="1735757" cy="348604"/>
            </a:xfrm>
            <a:prstGeom prst="rect">
              <a:avLst/>
            </a:prstGeom>
          </p:spPr>
          <p:txBody>
            <a:bodyPr lIns="50800" tIns="50800" rIns="50800" bIns="50800" rtlCol="0" anchor="ctr"/>
            <a:lstStyle/>
            <a:p>
              <a:pPr algn="ctr">
                <a:lnSpc>
                  <a:spcPts val="1960"/>
                </a:lnSpc>
              </a:pPr>
              <a:endParaRPr/>
            </a:p>
          </p:txBody>
        </p:sp>
      </p:grpSp>
      <p:grpSp>
        <p:nvGrpSpPr>
          <p:cNvPr id="55" name="Group 55"/>
          <p:cNvGrpSpPr/>
          <p:nvPr/>
        </p:nvGrpSpPr>
        <p:grpSpPr>
          <a:xfrm>
            <a:off x="1654623" y="8099035"/>
            <a:ext cx="1016991" cy="403303"/>
            <a:chOff x="0" y="0"/>
            <a:chExt cx="603793" cy="239443"/>
          </a:xfrm>
        </p:grpSpPr>
        <p:sp>
          <p:nvSpPr>
            <p:cNvPr id="56" name="Freeform 56"/>
            <p:cNvSpPr/>
            <p:nvPr/>
          </p:nvSpPr>
          <p:spPr>
            <a:xfrm>
              <a:off x="0" y="0"/>
              <a:ext cx="603793" cy="239443"/>
            </a:xfrm>
            <a:custGeom>
              <a:avLst/>
              <a:gdLst/>
              <a:ahLst/>
              <a:cxnLst/>
              <a:rect l="l" t="t" r="r" b="b"/>
              <a:pathLst>
                <a:path w="603793" h="239443">
                  <a:moveTo>
                    <a:pt x="0" y="0"/>
                  </a:moveTo>
                  <a:lnTo>
                    <a:pt x="603793" y="0"/>
                  </a:lnTo>
                  <a:lnTo>
                    <a:pt x="603793" y="239443"/>
                  </a:lnTo>
                  <a:lnTo>
                    <a:pt x="0" y="239443"/>
                  </a:lnTo>
                  <a:close/>
                </a:path>
              </a:pathLst>
            </a:custGeom>
            <a:solidFill>
              <a:srgbClr val="FDD1B5"/>
            </a:solidFill>
            <a:ln w="28575" cap="sq">
              <a:solidFill>
                <a:srgbClr val="000000"/>
              </a:solidFill>
              <a:prstDash val="solid"/>
              <a:miter/>
            </a:ln>
          </p:spPr>
          <p:txBody>
            <a:bodyPr/>
            <a:lstStyle/>
            <a:p>
              <a:endParaRPr lang="en-US" sz="3200"/>
            </a:p>
          </p:txBody>
        </p:sp>
        <p:sp>
          <p:nvSpPr>
            <p:cNvPr id="57" name="TextBox 57"/>
            <p:cNvSpPr txBox="1"/>
            <p:nvPr/>
          </p:nvSpPr>
          <p:spPr>
            <a:xfrm>
              <a:off x="0" y="-28575"/>
              <a:ext cx="603793" cy="268018"/>
            </a:xfrm>
            <a:prstGeom prst="rect">
              <a:avLst/>
            </a:prstGeom>
          </p:spPr>
          <p:txBody>
            <a:bodyPr lIns="50800" tIns="50800" rIns="50800" bIns="50800" rtlCol="0" anchor="ctr"/>
            <a:lstStyle/>
            <a:p>
              <a:pPr algn="ctr">
                <a:lnSpc>
                  <a:spcPts val="1960"/>
                </a:lnSpc>
              </a:pPr>
              <a:endParaRPr sz="3200"/>
            </a:p>
          </p:txBody>
        </p:sp>
      </p:grpSp>
      <p:grpSp>
        <p:nvGrpSpPr>
          <p:cNvPr id="58" name="Group 58"/>
          <p:cNvGrpSpPr/>
          <p:nvPr/>
        </p:nvGrpSpPr>
        <p:grpSpPr>
          <a:xfrm>
            <a:off x="1094216" y="8115300"/>
            <a:ext cx="405313" cy="495402"/>
            <a:chOff x="0" y="-256861"/>
            <a:chExt cx="812800" cy="993461"/>
          </a:xfrm>
        </p:grpSpPr>
        <p:sp>
          <p:nvSpPr>
            <p:cNvPr id="59" name="Freeform 59"/>
            <p:cNvSpPr/>
            <p:nvPr/>
          </p:nvSpPr>
          <p:spPr>
            <a:xfrm>
              <a:off x="0" y="-256861"/>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C6BDDE"/>
            </a:solidFill>
            <a:ln w="28575" cap="sq">
              <a:solidFill>
                <a:srgbClr val="000000"/>
              </a:solidFill>
              <a:prstDash val="solid"/>
              <a:miter/>
            </a:ln>
          </p:spPr>
          <p:txBody>
            <a:bodyPr/>
            <a:lstStyle/>
            <a:p>
              <a:endParaRPr lang="en-US" sz="3200"/>
            </a:p>
          </p:txBody>
        </p:sp>
        <p:sp>
          <p:nvSpPr>
            <p:cNvPr id="60" name="TextBox 60"/>
            <p:cNvSpPr txBox="1"/>
            <p:nvPr/>
          </p:nvSpPr>
          <p:spPr>
            <a:xfrm>
              <a:off x="76200" y="47625"/>
              <a:ext cx="660400" cy="688975"/>
            </a:xfrm>
            <a:prstGeom prst="rect">
              <a:avLst/>
            </a:prstGeom>
          </p:spPr>
          <p:txBody>
            <a:bodyPr lIns="50800" tIns="50800" rIns="50800" bIns="50800" rtlCol="0" anchor="ctr"/>
            <a:lstStyle/>
            <a:p>
              <a:pPr algn="ctr">
                <a:lnSpc>
                  <a:spcPts val="1960"/>
                </a:lnSpc>
              </a:pPr>
              <a:endParaRPr sz="3200"/>
            </a:p>
          </p:txBody>
        </p:sp>
      </p:grpSp>
      <p:sp>
        <p:nvSpPr>
          <p:cNvPr id="61" name="AutoShape 61"/>
          <p:cNvSpPr/>
          <p:nvPr/>
        </p:nvSpPr>
        <p:spPr>
          <a:xfrm>
            <a:off x="1302815" y="5866492"/>
            <a:ext cx="0" cy="253648"/>
          </a:xfrm>
          <a:prstGeom prst="line">
            <a:avLst/>
          </a:prstGeom>
          <a:ln w="9525" cap="flat">
            <a:solidFill>
              <a:srgbClr val="000000"/>
            </a:solidFill>
            <a:prstDash val="sysDot"/>
            <a:headEnd type="none" w="sm" len="sm"/>
            <a:tailEnd type="arrow" w="med" len="sm"/>
          </a:ln>
        </p:spPr>
        <p:txBody>
          <a:bodyPr/>
          <a:lstStyle/>
          <a:p>
            <a:endParaRPr lang="en-US" sz="3200"/>
          </a:p>
        </p:txBody>
      </p:sp>
      <p:sp>
        <p:nvSpPr>
          <p:cNvPr id="62" name="AutoShape 62"/>
          <p:cNvSpPr/>
          <p:nvPr/>
        </p:nvSpPr>
        <p:spPr>
          <a:xfrm>
            <a:off x="1302815" y="6527464"/>
            <a:ext cx="0" cy="253648"/>
          </a:xfrm>
          <a:prstGeom prst="line">
            <a:avLst/>
          </a:prstGeom>
          <a:ln w="9525" cap="flat">
            <a:solidFill>
              <a:srgbClr val="000000"/>
            </a:solidFill>
            <a:prstDash val="sysDot"/>
            <a:headEnd type="none" w="sm" len="sm"/>
            <a:tailEnd type="arrow" w="med" len="sm"/>
          </a:ln>
        </p:spPr>
        <p:txBody>
          <a:bodyPr/>
          <a:lstStyle/>
          <a:p>
            <a:endParaRPr lang="en-US" sz="3200"/>
          </a:p>
        </p:txBody>
      </p:sp>
      <p:sp>
        <p:nvSpPr>
          <p:cNvPr id="63" name="AutoShape 63"/>
          <p:cNvSpPr/>
          <p:nvPr/>
        </p:nvSpPr>
        <p:spPr>
          <a:xfrm>
            <a:off x="1302815" y="7188436"/>
            <a:ext cx="0" cy="253648"/>
          </a:xfrm>
          <a:prstGeom prst="line">
            <a:avLst/>
          </a:prstGeom>
          <a:ln w="9525" cap="flat">
            <a:solidFill>
              <a:srgbClr val="000000"/>
            </a:solidFill>
            <a:prstDash val="sysDot"/>
            <a:headEnd type="none" w="sm" len="sm"/>
            <a:tailEnd type="arrow" w="med" len="sm"/>
          </a:ln>
        </p:spPr>
        <p:txBody>
          <a:bodyPr/>
          <a:lstStyle/>
          <a:p>
            <a:endParaRPr lang="en-US" sz="3200"/>
          </a:p>
        </p:txBody>
      </p:sp>
      <p:sp>
        <p:nvSpPr>
          <p:cNvPr id="64" name="AutoShape 64"/>
          <p:cNvSpPr/>
          <p:nvPr/>
        </p:nvSpPr>
        <p:spPr>
          <a:xfrm>
            <a:off x="1302815" y="7849408"/>
            <a:ext cx="0" cy="253648"/>
          </a:xfrm>
          <a:prstGeom prst="line">
            <a:avLst/>
          </a:prstGeom>
          <a:ln w="9525" cap="flat">
            <a:solidFill>
              <a:srgbClr val="000000"/>
            </a:solidFill>
            <a:prstDash val="sysDot"/>
            <a:headEnd type="none" w="sm" len="sm"/>
            <a:tailEnd type="arrow" w="med" len="sm"/>
          </a:ln>
        </p:spPr>
        <p:txBody>
          <a:bodyPr/>
          <a:lstStyle/>
          <a:p>
            <a:endParaRPr lang="en-US" sz="3200"/>
          </a:p>
        </p:txBody>
      </p:sp>
      <p:sp>
        <p:nvSpPr>
          <p:cNvPr id="65" name="TextBox 65"/>
          <p:cNvSpPr txBox="1"/>
          <p:nvPr/>
        </p:nvSpPr>
        <p:spPr>
          <a:xfrm>
            <a:off x="2871092" y="5500527"/>
            <a:ext cx="2307959" cy="246221"/>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Existing Paradigm</a:t>
            </a:r>
          </a:p>
        </p:txBody>
      </p:sp>
      <p:sp>
        <p:nvSpPr>
          <p:cNvPr id="66" name="TextBox 66"/>
          <p:cNvSpPr txBox="1"/>
          <p:nvPr/>
        </p:nvSpPr>
        <p:spPr>
          <a:xfrm>
            <a:off x="1142620" y="5612853"/>
            <a:ext cx="308507" cy="239553"/>
          </a:xfrm>
          <a:prstGeom prst="rect">
            <a:avLst/>
          </a:prstGeom>
        </p:spPr>
        <p:txBody>
          <a:bodyPr lIns="0" tIns="0" rIns="0" bIns="0" rtlCol="0" anchor="t">
            <a:spAutoFit/>
          </a:bodyPr>
          <a:lstStyle/>
          <a:p>
            <a:pPr algn="ctr">
              <a:lnSpc>
                <a:spcPts val="1746"/>
              </a:lnSpc>
              <a:spcBef>
                <a:spcPct val="0"/>
              </a:spcBef>
            </a:pPr>
            <a:r>
              <a:rPr lang="en-US" sz="2400" b="1" spc="68" dirty="0">
                <a:solidFill>
                  <a:srgbClr val="000000"/>
                </a:solidFill>
                <a:latin typeface="Montserrat Bold"/>
                <a:ea typeface="Montserrat Bold"/>
                <a:cs typeface="Montserrat Bold"/>
                <a:sym typeface="Montserrat Bold"/>
              </a:rPr>
              <a:t>1</a:t>
            </a:r>
          </a:p>
        </p:txBody>
      </p:sp>
      <p:sp>
        <p:nvSpPr>
          <p:cNvPr id="67" name="TextBox 67"/>
          <p:cNvSpPr txBox="1"/>
          <p:nvPr/>
        </p:nvSpPr>
        <p:spPr>
          <a:xfrm>
            <a:off x="1762814" y="5572291"/>
            <a:ext cx="800610" cy="256480"/>
          </a:xfrm>
          <a:prstGeom prst="rect">
            <a:avLst/>
          </a:prstGeom>
        </p:spPr>
        <p:txBody>
          <a:bodyPr lIns="0" tIns="0" rIns="0" bIns="0" rtlCol="0" anchor="t">
            <a:spAutoFit/>
          </a:bodyPr>
          <a:lstStyle/>
          <a:p>
            <a:pPr algn="ctr">
              <a:lnSpc>
                <a:spcPts val="1048"/>
              </a:lnSpc>
              <a:spcBef>
                <a:spcPct val="0"/>
              </a:spcBef>
            </a:pPr>
            <a:r>
              <a:rPr lang="en-US" sz="1050" b="1" spc="41" dirty="0">
                <a:solidFill>
                  <a:srgbClr val="000000"/>
                </a:solidFill>
                <a:latin typeface="Montserrat Bold"/>
                <a:ea typeface="Montserrat Bold"/>
                <a:cs typeface="Montserrat Bold"/>
                <a:sym typeface="Montserrat Bold"/>
              </a:rPr>
              <a:t>NORMAL SCIENCE</a:t>
            </a:r>
          </a:p>
        </p:txBody>
      </p:sp>
      <p:sp>
        <p:nvSpPr>
          <p:cNvPr id="68" name="TextBox 68"/>
          <p:cNvSpPr txBox="1"/>
          <p:nvPr/>
        </p:nvSpPr>
        <p:spPr>
          <a:xfrm>
            <a:off x="2844053" y="6087895"/>
            <a:ext cx="2258380"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Problems cannot be fully explained</a:t>
            </a:r>
          </a:p>
        </p:txBody>
      </p:sp>
      <p:sp>
        <p:nvSpPr>
          <p:cNvPr id="69" name="TextBox 69"/>
          <p:cNvSpPr txBox="1"/>
          <p:nvPr/>
        </p:nvSpPr>
        <p:spPr>
          <a:xfrm>
            <a:off x="1142620" y="6286500"/>
            <a:ext cx="308507" cy="239553"/>
          </a:xfrm>
          <a:prstGeom prst="rect">
            <a:avLst/>
          </a:prstGeom>
        </p:spPr>
        <p:txBody>
          <a:bodyPr lIns="0" tIns="0" rIns="0" bIns="0" rtlCol="0" anchor="t">
            <a:spAutoFit/>
          </a:bodyPr>
          <a:lstStyle/>
          <a:p>
            <a:pPr algn="ctr">
              <a:lnSpc>
                <a:spcPts val="1746"/>
              </a:lnSpc>
              <a:spcBef>
                <a:spcPct val="0"/>
              </a:spcBef>
            </a:pPr>
            <a:r>
              <a:rPr lang="en-US" sz="2400" b="1" spc="68" dirty="0">
                <a:solidFill>
                  <a:srgbClr val="000000"/>
                </a:solidFill>
                <a:latin typeface="Montserrat Bold"/>
                <a:ea typeface="Montserrat Bold"/>
                <a:cs typeface="Montserrat Bold"/>
                <a:sym typeface="Montserrat Bold"/>
              </a:rPr>
              <a:t>2</a:t>
            </a:r>
          </a:p>
        </p:txBody>
      </p:sp>
      <p:sp>
        <p:nvSpPr>
          <p:cNvPr id="70" name="TextBox 70"/>
          <p:cNvSpPr txBox="1"/>
          <p:nvPr/>
        </p:nvSpPr>
        <p:spPr>
          <a:xfrm>
            <a:off x="1690550" y="6231254"/>
            <a:ext cx="961630" cy="129459"/>
          </a:xfrm>
          <a:prstGeom prst="rect">
            <a:avLst/>
          </a:prstGeom>
        </p:spPr>
        <p:txBody>
          <a:bodyPr wrap="square" lIns="0" tIns="0" rIns="0" bIns="0" rtlCol="0" anchor="t">
            <a:spAutoFit/>
          </a:bodyPr>
          <a:lstStyle/>
          <a:p>
            <a:pPr algn="ctr">
              <a:lnSpc>
                <a:spcPts val="1048"/>
              </a:lnSpc>
              <a:spcBef>
                <a:spcPct val="0"/>
              </a:spcBef>
            </a:pPr>
            <a:r>
              <a:rPr lang="en-US" sz="1050" b="1" spc="41" dirty="0">
                <a:solidFill>
                  <a:srgbClr val="000000"/>
                </a:solidFill>
                <a:latin typeface="Montserrat Bold"/>
                <a:ea typeface="Montserrat Bold"/>
                <a:cs typeface="Montserrat Bold"/>
                <a:sym typeface="Montserrat Bold"/>
              </a:rPr>
              <a:t>ANOMALIES</a:t>
            </a:r>
          </a:p>
        </p:txBody>
      </p:sp>
      <p:sp>
        <p:nvSpPr>
          <p:cNvPr id="71" name="TextBox 71"/>
          <p:cNvSpPr txBox="1"/>
          <p:nvPr/>
        </p:nvSpPr>
        <p:spPr>
          <a:xfrm>
            <a:off x="2802788" y="6720993"/>
            <a:ext cx="2841930"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Loss of confidence in the existing paradigm</a:t>
            </a:r>
          </a:p>
        </p:txBody>
      </p:sp>
      <p:sp>
        <p:nvSpPr>
          <p:cNvPr id="72" name="TextBox 72"/>
          <p:cNvSpPr txBox="1"/>
          <p:nvPr/>
        </p:nvSpPr>
        <p:spPr>
          <a:xfrm>
            <a:off x="1142620" y="6896100"/>
            <a:ext cx="308507" cy="239553"/>
          </a:xfrm>
          <a:prstGeom prst="rect">
            <a:avLst/>
          </a:prstGeom>
        </p:spPr>
        <p:txBody>
          <a:bodyPr lIns="0" tIns="0" rIns="0" bIns="0" rtlCol="0" anchor="t">
            <a:spAutoFit/>
          </a:bodyPr>
          <a:lstStyle/>
          <a:p>
            <a:pPr algn="ctr">
              <a:lnSpc>
                <a:spcPts val="1746"/>
              </a:lnSpc>
              <a:spcBef>
                <a:spcPct val="0"/>
              </a:spcBef>
            </a:pPr>
            <a:r>
              <a:rPr lang="en-US" sz="2400" b="1" spc="68" dirty="0">
                <a:solidFill>
                  <a:srgbClr val="000000"/>
                </a:solidFill>
                <a:latin typeface="Montserrat Bold"/>
                <a:ea typeface="Montserrat Bold"/>
                <a:cs typeface="Montserrat Bold"/>
                <a:sym typeface="Montserrat Bold"/>
              </a:rPr>
              <a:t>3</a:t>
            </a:r>
          </a:p>
        </p:txBody>
      </p:sp>
      <p:sp>
        <p:nvSpPr>
          <p:cNvPr id="73" name="TextBox 73"/>
          <p:cNvSpPr txBox="1"/>
          <p:nvPr/>
        </p:nvSpPr>
        <p:spPr>
          <a:xfrm>
            <a:off x="1762814" y="6890214"/>
            <a:ext cx="800610" cy="128240"/>
          </a:xfrm>
          <a:prstGeom prst="rect">
            <a:avLst/>
          </a:prstGeom>
        </p:spPr>
        <p:txBody>
          <a:bodyPr lIns="0" tIns="0" rIns="0" bIns="0" rtlCol="0" anchor="t">
            <a:spAutoFit/>
          </a:bodyPr>
          <a:lstStyle/>
          <a:p>
            <a:pPr algn="ctr">
              <a:lnSpc>
                <a:spcPts val="1048"/>
              </a:lnSpc>
              <a:spcBef>
                <a:spcPct val="0"/>
              </a:spcBef>
            </a:pPr>
            <a:r>
              <a:rPr lang="en-US" sz="1050" b="1" spc="41">
                <a:solidFill>
                  <a:srgbClr val="000000"/>
                </a:solidFill>
                <a:latin typeface="Montserrat Bold"/>
                <a:ea typeface="Montserrat Bold"/>
                <a:cs typeface="Montserrat Bold"/>
                <a:sym typeface="Montserrat Bold"/>
              </a:rPr>
              <a:t>CRISIS</a:t>
            </a:r>
          </a:p>
        </p:txBody>
      </p:sp>
      <p:sp>
        <p:nvSpPr>
          <p:cNvPr id="74" name="TextBox 74"/>
          <p:cNvSpPr txBox="1"/>
          <p:nvPr/>
        </p:nvSpPr>
        <p:spPr>
          <a:xfrm>
            <a:off x="2844527" y="7411706"/>
            <a:ext cx="2951511"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Development of new theories and approaches</a:t>
            </a:r>
          </a:p>
        </p:txBody>
      </p:sp>
      <p:sp>
        <p:nvSpPr>
          <p:cNvPr id="75" name="TextBox 75"/>
          <p:cNvSpPr txBox="1"/>
          <p:nvPr/>
        </p:nvSpPr>
        <p:spPr>
          <a:xfrm>
            <a:off x="1142620" y="7589737"/>
            <a:ext cx="308507" cy="239553"/>
          </a:xfrm>
          <a:prstGeom prst="rect">
            <a:avLst/>
          </a:prstGeom>
        </p:spPr>
        <p:txBody>
          <a:bodyPr lIns="0" tIns="0" rIns="0" bIns="0" rtlCol="0" anchor="t">
            <a:spAutoFit/>
          </a:bodyPr>
          <a:lstStyle/>
          <a:p>
            <a:pPr algn="ctr">
              <a:lnSpc>
                <a:spcPts val="1746"/>
              </a:lnSpc>
              <a:spcBef>
                <a:spcPct val="0"/>
              </a:spcBef>
            </a:pPr>
            <a:r>
              <a:rPr lang="en-US" sz="2400" b="1" spc="68" dirty="0">
                <a:solidFill>
                  <a:srgbClr val="000000"/>
                </a:solidFill>
                <a:latin typeface="Montserrat Bold"/>
                <a:ea typeface="Montserrat Bold"/>
                <a:cs typeface="Montserrat Bold"/>
                <a:sym typeface="Montserrat Bold"/>
              </a:rPr>
              <a:t>4</a:t>
            </a:r>
          </a:p>
        </p:txBody>
      </p:sp>
      <p:sp>
        <p:nvSpPr>
          <p:cNvPr id="76" name="TextBox 76"/>
          <p:cNvSpPr txBox="1"/>
          <p:nvPr/>
        </p:nvSpPr>
        <p:spPr>
          <a:xfrm>
            <a:off x="1658783" y="7535298"/>
            <a:ext cx="993397" cy="257699"/>
          </a:xfrm>
          <a:prstGeom prst="rect">
            <a:avLst/>
          </a:prstGeom>
        </p:spPr>
        <p:txBody>
          <a:bodyPr wrap="square" lIns="0" tIns="0" rIns="0" bIns="0" rtlCol="0" anchor="t">
            <a:spAutoFit/>
          </a:bodyPr>
          <a:lstStyle/>
          <a:p>
            <a:pPr algn="ctr">
              <a:lnSpc>
                <a:spcPts val="1048"/>
              </a:lnSpc>
              <a:spcBef>
                <a:spcPct val="0"/>
              </a:spcBef>
            </a:pPr>
            <a:r>
              <a:rPr lang="en-US" sz="1050" b="1" spc="41" dirty="0">
                <a:solidFill>
                  <a:srgbClr val="000000"/>
                </a:solidFill>
                <a:latin typeface="Montserrat Bold"/>
                <a:ea typeface="Montserrat Bold"/>
                <a:cs typeface="Montserrat Bold"/>
                <a:sym typeface="Montserrat Bold"/>
              </a:rPr>
              <a:t> SCIENTIFIC REVOLUTION</a:t>
            </a:r>
          </a:p>
        </p:txBody>
      </p:sp>
      <p:sp>
        <p:nvSpPr>
          <p:cNvPr id="77" name="TextBox 77"/>
          <p:cNvSpPr txBox="1"/>
          <p:nvPr/>
        </p:nvSpPr>
        <p:spPr>
          <a:xfrm>
            <a:off x="2842355" y="8086525"/>
            <a:ext cx="2728477"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New accepted framework for research and practice</a:t>
            </a:r>
          </a:p>
        </p:txBody>
      </p:sp>
      <p:sp>
        <p:nvSpPr>
          <p:cNvPr id="78" name="TextBox 78"/>
          <p:cNvSpPr txBox="1"/>
          <p:nvPr/>
        </p:nvSpPr>
        <p:spPr>
          <a:xfrm>
            <a:off x="1142620" y="8256747"/>
            <a:ext cx="308507" cy="239553"/>
          </a:xfrm>
          <a:prstGeom prst="rect">
            <a:avLst/>
          </a:prstGeom>
        </p:spPr>
        <p:txBody>
          <a:bodyPr lIns="0" tIns="0" rIns="0" bIns="0" rtlCol="0" anchor="t">
            <a:spAutoFit/>
          </a:bodyPr>
          <a:lstStyle/>
          <a:p>
            <a:pPr algn="ctr">
              <a:lnSpc>
                <a:spcPts val="1746"/>
              </a:lnSpc>
              <a:spcBef>
                <a:spcPct val="0"/>
              </a:spcBef>
            </a:pPr>
            <a:r>
              <a:rPr lang="en-US" sz="2400" b="1" spc="68" dirty="0">
                <a:solidFill>
                  <a:srgbClr val="000000"/>
                </a:solidFill>
                <a:latin typeface="Montserrat Bold"/>
                <a:ea typeface="Montserrat Bold"/>
                <a:cs typeface="Montserrat Bold"/>
                <a:sym typeface="Montserrat Bold"/>
              </a:rPr>
              <a:t>5</a:t>
            </a:r>
          </a:p>
        </p:txBody>
      </p:sp>
      <p:sp>
        <p:nvSpPr>
          <p:cNvPr id="79" name="TextBox 79"/>
          <p:cNvSpPr txBox="1"/>
          <p:nvPr/>
        </p:nvSpPr>
        <p:spPr>
          <a:xfrm>
            <a:off x="1713238" y="8208137"/>
            <a:ext cx="899762" cy="256480"/>
          </a:xfrm>
          <a:prstGeom prst="rect">
            <a:avLst/>
          </a:prstGeom>
        </p:spPr>
        <p:txBody>
          <a:bodyPr lIns="0" tIns="0" rIns="0" bIns="0" rtlCol="0" anchor="t">
            <a:spAutoFit/>
          </a:bodyPr>
          <a:lstStyle/>
          <a:p>
            <a:pPr algn="ctr">
              <a:lnSpc>
                <a:spcPts val="1048"/>
              </a:lnSpc>
              <a:spcBef>
                <a:spcPct val="0"/>
              </a:spcBef>
            </a:pPr>
            <a:r>
              <a:rPr lang="en-US" sz="1050" b="1" spc="41" dirty="0">
                <a:solidFill>
                  <a:srgbClr val="000000"/>
                </a:solidFill>
                <a:latin typeface="Montserrat Bold"/>
                <a:ea typeface="Montserrat Bold"/>
                <a:cs typeface="Montserrat Bold"/>
                <a:sym typeface="Montserrat Bold"/>
              </a:rPr>
              <a:t>NEW PARADIGM</a:t>
            </a:r>
          </a:p>
        </p:txBody>
      </p:sp>
      <p:grpSp>
        <p:nvGrpSpPr>
          <p:cNvPr id="80" name="Group 80"/>
          <p:cNvGrpSpPr/>
          <p:nvPr/>
        </p:nvGrpSpPr>
        <p:grpSpPr>
          <a:xfrm>
            <a:off x="5922670" y="5377678"/>
            <a:ext cx="10602516" cy="539037"/>
            <a:chOff x="0" y="0"/>
            <a:chExt cx="1735757" cy="320029"/>
          </a:xfrm>
        </p:grpSpPr>
        <p:sp>
          <p:nvSpPr>
            <p:cNvPr id="81" name="Freeform 81"/>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sz="3200"/>
            </a:p>
          </p:txBody>
        </p:sp>
        <p:sp>
          <p:nvSpPr>
            <p:cNvPr id="82" name="TextBox 82"/>
            <p:cNvSpPr txBox="1"/>
            <p:nvPr/>
          </p:nvSpPr>
          <p:spPr>
            <a:xfrm>
              <a:off x="0" y="-28575"/>
              <a:ext cx="1735757" cy="348604"/>
            </a:xfrm>
            <a:prstGeom prst="rect">
              <a:avLst/>
            </a:prstGeom>
          </p:spPr>
          <p:txBody>
            <a:bodyPr lIns="50800" tIns="50800" rIns="50800" bIns="50800" rtlCol="0" anchor="ctr"/>
            <a:lstStyle/>
            <a:p>
              <a:pPr algn="ctr">
                <a:lnSpc>
                  <a:spcPts val="1960"/>
                </a:lnSpc>
              </a:pPr>
              <a:endParaRPr sz="3200"/>
            </a:p>
          </p:txBody>
        </p:sp>
      </p:grpSp>
      <p:grpSp>
        <p:nvGrpSpPr>
          <p:cNvPr id="83" name="Group 83"/>
          <p:cNvGrpSpPr/>
          <p:nvPr/>
        </p:nvGrpSpPr>
        <p:grpSpPr>
          <a:xfrm>
            <a:off x="5922671" y="6036639"/>
            <a:ext cx="10602514" cy="539037"/>
            <a:chOff x="0" y="0"/>
            <a:chExt cx="1735757" cy="320029"/>
          </a:xfrm>
        </p:grpSpPr>
        <p:sp>
          <p:nvSpPr>
            <p:cNvPr id="84" name="Freeform 84"/>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sz="3200"/>
            </a:p>
          </p:txBody>
        </p:sp>
        <p:sp>
          <p:nvSpPr>
            <p:cNvPr id="85" name="TextBox 85"/>
            <p:cNvSpPr txBox="1"/>
            <p:nvPr/>
          </p:nvSpPr>
          <p:spPr>
            <a:xfrm>
              <a:off x="0" y="-28575"/>
              <a:ext cx="1735757" cy="348604"/>
            </a:xfrm>
            <a:prstGeom prst="rect">
              <a:avLst/>
            </a:prstGeom>
          </p:spPr>
          <p:txBody>
            <a:bodyPr lIns="50800" tIns="50800" rIns="50800" bIns="50800" rtlCol="0" anchor="ctr"/>
            <a:lstStyle/>
            <a:p>
              <a:pPr algn="ctr">
                <a:lnSpc>
                  <a:spcPts val="1960"/>
                </a:lnSpc>
              </a:pPr>
              <a:endParaRPr sz="3200"/>
            </a:p>
          </p:txBody>
        </p:sp>
      </p:grpSp>
      <p:grpSp>
        <p:nvGrpSpPr>
          <p:cNvPr id="86" name="Group 86"/>
          <p:cNvGrpSpPr/>
          <p:nvPr/>
        </p:nvGrpSpPr>
        <p:grpSpPr>
          <a:xfrm>
            <a:off x="5922670" y="6695600"/>
            <a:ext cx="10602513" cy="539037"/>
            <a:chOff x="0" y="0"/>
            <a:chExt cx="1735757" cy="320029"/>
          </a:xfrm>
        </p:grpSpPr>
        <p:sp>
          <p:nvSpPr>
            <p:cNvPr id="87" name="Freeform 87"/>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pPr>
                <a:spcAft>
                  <a:spcPts val="50"/>
                </a:spcAft>
              </a:pPr>
              <a:endParaRPr lang="en-US" sz="3200"/>
            </a:p>
          </p:txBody>
        </p:sp>
        <p:sp>
          <p:nvSpPr>
            <p:cNvPr id="88" name="TextBox 88"/>
            <p:cNvSpPr txBox="1"/>
            <p:nvPr/>
          </p:nvSpPr>
          <p:spPr>
            <a:xfrm>
              <a:off x="0" y="-28575"/>
              <a:ext cx="1735757" cy="348604"/>
            </a:xfrm>
            <a:prstGeom prst="rect">
              <a:avLst/>
            </a:prstGeom>
          </p:spPr>
          <p:txBody>
            <a:bodyPr lIns="50800" tIns="50800" rIns="50800" bIns="50800" rtlCol="0" anchor="ctr"/>
            <a:lstStyle/>
            <a:p>
              <a:pPr algn="ctr">
                <a:spcAft>
                  <a:spcPts val="50"/>
                </a:spcAft>
              </a:pPr>
              <a:endParaRPr sz="3200"/>
            </a:p>
          </p:txBody>
        </p:sp>
      </p:grpSp>
      <p:grpSp>
        <p:nvGrpSpPr>
          <p:cNvPr id="89" name="Group 89"/>
          <p:cNvGrpSpPr/>
          <p:nvPr/>
        </p:nvGrpSpPr>
        <p:grpSpPr>
          <a:xfrm>
            <a:off x="5922671" y="7354562"/>
            <a:ext cx="10602512" cy="539037"/>
            <a:chOff x="0" y="0"/>
            <a:chExt cx="1735757" cy="320029"/>
          </a:xfrm>
        </p:grpSpPr>
        <p:sp>
          <p:nvSpPr>
            <p:cNvPr id="90" name="Freeform 90"/>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sz="3200"/>
            </a:p>
          </p:txBody>
        </p:sp>
        <p:sp>
          <p:nvSpPr>
            <p:cNvPr id="91" name="TextBox 91"/>
            <p:cNvSpPr txBox="1"/>
            <p:nvPr/>
          </p:nvSpPr>
          <p:spPr>
            <a:xfrm>
              <a:off x="0" y="-28575"/>
              <a:ext cx="1735757" cy="348604"/>
            </a:xfrm>
            <a:prstGeom prst="rect">
              <a:avLst/>
            </a:prstGeom>
          </p:spPr>
          <p:txBody>
            <a:bodyPr lIns="50800" tIns="50800" rIns="50800" bIns="50800" rtlCol="0" anchor="ctr"/>
            <a:lstStyle/>
            <a:p>
              <a:pPr algn="ctr">
                <a:lnSpc>
                  <a:spcPts val="1960"/>
                </a:lnSpc>
              </a:pPr>
              <a:endParaRPr sz="3200"/>
            </a:p>
          </p:txBody>
        </p:sp>
      </p:grpSp>
      <p:grpSp>
        <p:nvGrpSpPr>
          <p:cNvPr id="92" name="Group 92"/>
          <p:cNvGrpSpPr/>
          <p:nvPr/>
        </p:nvGrpSpPr>
        <p:grpSpPr>
          <a:xfrm>
            <a:off x="5922671" y="8013523"/>
            <a:ext cx="10602514" cy="539037"/>
            <a:chOff x="0" y="0"/>
            <a:chExt cx="1735757" cy="320029"/>
          </a:xfrm>
        </p:grpSpPr>
        <p:sp>
          <p:nvSpPr>
            <p:cNvPr id="93" name="Freeform 93"/>
            <p:cNvSpPr/>
            <p:nvPr/>
          </p:nvSpPr>
          <p:spPr>
            <a:xfrm>
              <a:off x="0" y="0"/>
              <a:ext cx="1735757" cy="320029"/>
            </a:xfrm>
            <a:custGeom>
              <a:avLst/>
              <a:gdLst/>
              <a:ahLst/>
              <a:cxnLst/>
              <a:rect l="l" t="t" r="r" b="b"/>
              <a:pathLst>
                <a:path w="1735757" h="320029">
                  <a:moveTo>
                    <a:pt x="0" y="0"/>
                  </a:moveTo>
                  <a:lnTo>
                    <a:pt x="1735757" y="0"/>
                  </a:lnTo>
                  <a:lnTo>
                    <a:pt x="1735757" y="320029"/>
                  </a:lnTo>
                  <a:lnTo>
                    <a:pt x="0" y="320029"/>
                  </a:lnTo>
                  <a:close/>
                </a:path>
              </a:pathLst>
            </a:custGeom>
            <a:solidFill>
              <a:srgbClr val="F5F3B6"/>
            </a:solidFill>
            <a:ln w="28575" cap="sq">
              <a:solidFill>
                <a:srgbClr val="000000"/>
              </a:solidFill>
              <a:prstDash val="solid"/>
              <a:miter/>
            </a:ln>
          </p:spPr>
          <p:txBody>
            <a:bodyPr/>
            <a:lstStyle/>
            <a:p>
              <a:endParaRPr lang="en-US"/>
            </a:p>
          </p:txBody>
        </p:sp>
        <p:sp>
          <p:nvSpPr>
            <p:cNvPr id="94" name="TextBox 94"/>
            <p:cNvSpPr txBox="1"/>
            <p:nvPr/>
          </p:nvSpPr>
          <p:spPr>
            <a:xfrm>
              <a:off x="0" y="-28575"/>
              <a:ext cx="1735757" cy="348604"/>
            </a:xfrm>
            <a:prstGeom prst="rect">
              <a:avLst/>
            </a:prstGeom>
          </p:spPr>
          <p:txBody>
            <a:bodyPr lIns="50800" tIns="50800" rIns="50800" bIns="50800" rtlCol="0" anchor="ctr"/>
            <a:lstStyle/>
            <a:p>
              <a:pPr algn="ctr">
                <a:lnSpc>
                  <a:spcPts val="1960"/>
                </a:lnSpc>
              </a:pPr>
              <a:endParaRPr/>
            </a:p>
          </p:txBody>
        </p:sp>
      </p:grpSp>
      <p:sp>
        <p:nvSpPr>
          <p:cNvPr id="95" name="TextBox 95"/>
          <p:cNvSpPr txBox="1"/>
          <p:nvPr/>
        </p:nvSpPr>
        <p:spPr>
          <a:xfrm>
            <a:off x="6025182" y="5445232"/>
            <a:ext cx="10079173"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Traditional Artificial Intelligence (AI) models are commonly </a:t>
            </a:r>
            <a:r>
              <a:rPr lang="en-US" sz="1600" dirty="0" err="1">
                <a:solidFill>
                  <a:srgbClr val="000000"/>
                </a:solidFill>
                <a:latin typeface="Poppins"/>
                <a:ea typeface="Poppins"/>
                <a:cs typeface="Poppins"/>
                <a:sym typeface="Poppins"/>
              </a:rPr>
              <a:t>utilised</a:t>
            </a:r>
            <a:r>
              <a:rPr lang="en-US" sz="1600" dirty="0">
                <a:solidFill>
                  <a:srgbClr val="000000"/>
                </a:solidFill>
                <a:latin typeface="Poppins"/>
                <a:ea typeface="Poppins"/>
                <a:cs typeface="Poppins"/>
                <a:sym typeface="Poppins"/>
              </a:rPr>
              <a:t> to identify financial fraud due to their excellent prediction accuracy.</a:t>
            </a:r>
          </a:p>
        </p:txBody>
      </p:sp>
      <p:sp>
        <p:nvSpPr>
          <p:cNvPr id="96" name="TextBox 96"/>
          <p:cNvSpPr txBox="1"/>
          <p:nvPr/>
        </p:nvSpPr>
        <p:spPr>
          <a:xfrm>
            <a:off x="6027130" y="6082322"/>
            <a:ext cx="10036809"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Operate as black boxes, making their judgements difficult to comprehend, causing challenges with transparency, regulatory compliance, and user trust.</a:t>
            </a:r>
          </a:p>
        </p:txBody>
      </p:sp>
      <p:sp>
        <p:nvSpPr>
          <p:cNvPr id="97" name="TextBox 97"/>
          <p:cNvSpPr txBox="1"/>
          <p:nvPr/>
        </p:nvSpPr>
        <p:spPr>
          <a:xfrm>
            <a:off x="6067546" y="6752471"/>
            <a:ext cx="10036809"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As regulatory demands rise and bankers want transparency, the limits of black-box AI undermine trust in current fraud detection systems.</a:t>
            </a:r>
          </a:p>
        </p:txBody>
      </p:sp>
      <p:sp>
        <p:nvSpPr>
          <p:cNvPr id="98" name="TextBox 98"/>
          <p:cNvSpPr txBox="1"/>
          <p:nvPr/>
        </p:nvSpPr>
        <p:spPr>
          <a:xfrm>
            <a:off x="6033917" y="7421711"/>
            <a:ext cx="10040366" cy="492443"/>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(XAI) provides interpretable and transparent decision-making, allowing users to comprehend and explain AI-generated fraud predictions.</a:t>
            </a:r>
          </a:p>
        </p:txBody>
      </p:sp>
      <p:sp>
        <p:nvSpPr>
          <p:cNvPr id="99" name="TextBox 99"/>
          <p:cNvSpPr txBox="1"/>
          <p:nvPr/>
        </p:nvSpPr>
        <p:spPr>
          <a:xfrm>
            <a:off x="6065546" y="8165593"/>
            <a:ext cx="8621389" cy="246221"/>
          </a:xfrm>
          <a:prstGeom prst="rect">
            <a:avLst/>
          </a:prstGeom>
        </p:spPr>
        <p:txBody>
          <a:bodyPr wrap="square" lIns="0" tIns="0" rIns="0" bIns="0" rtlCol="0" anchor="t">
            <a:spAutoFit/>
          </a:bodyPr>
          <a:lstStyle/>
          <a:p>
            <a:pPr algn="l">
              <a:spcBef>
                <a:spcPct val="0"/>
              </a:spcBef>
              <a:spcAft>
                <a:spcPts val="50"/>
              </a:spcAft>
            </a:pPr>
            <a:r>
              <a:rPr lang="en-US" sz="1600" dirty="0">
                <a:solidFill>
                  <a:srgbClr val="000000"/>
                </a:solidFill>
                <a:latin typeface="Poppins"/>
                <a:ea typeface="Poppins"/>
                <a:cs typeface="Poppins"/>
                <a:sym typeface="Poppins"/>
              </a:rPr>
              <a:t>Examines if XAI provides a new paradigm for financial fraud detection.</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a:extLst>
            <a:ext uri="{FF2B5EF4-FFF2-40B4-BE49-F238E27FC236}">
              <a16:creationId xmlns:a16="http://schemas.microsoft.com/office/drawing/2014/main" id="{CC7FC5F2-5EF6-6C2C-4A4D-56067A36EA5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C3EDB6A-3C0E-F2D0-5A6E-412EB8747BCD}"/>
              </a:ext>
            </a:extLst>
          </p:cNvPr>
          <p:cNvSpPr/>
          <p:nvPr/>
        </p:nvSpPr>
        <p:spPr>
          <a:xfrm>
            <a:off x="1219200" y="5887294"/>
            <a:ext cx="5563271" cy="4114800"/>
          </a:xfrm>
          <a:custGeom>
            <a:avLst/>
            <a:gdLst/>
            <a:ahLst/>
            <a:cxnLst/>
            <a:rect l="l" t="t" r="r" b="b"/>
            <a:pathLst>
              <a:path w="5563271" h="4114800">
                <a:moveTo>
                  <a:pt x="0" y="0"/>
                </a:moveTo>
                <a:lnTo>
                  <a:pt x="5563271" y="0"/>
                </a:lnTo>
                <a:lnTo>
                  <a:pt x="5563271"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a:extLst>
              <a:ext uri="{FF2B5EF4-FFF2-40B4-BE49-F238E27FC236}">
                <a16:creationId xmlns:a16="http://schemas.microsoft.com/office/drawing/2014/main" id="{C8B10C9C-1F20-9852-90B5-AE212B2C14AE}"/>
              </a:ext>
            </a:extLst>
          </p:cNvPr>
          <p:cNvSpPr/>
          <p:nvPr/>
        </p:nvSpPr>
        <p:spPr>
          <a:xfrm>
            <a:off x="9677400" y="1047790"/>
            <a:ext cx="7587013" cy="3246524"/>
          </a:xfrm>
          <a:custGeom>
            <a:avLst/>
            <a:gdLst/>
            <a:ahLst/>
            <a:cxnLst/>
            <a:rect l="l" t="t" r="r" b="b"/>
            <a:pathLst>
              <a:path w="7587013" h="3246524">
                <a:moveTo>
                  <a:pt x="0" y="0"/>
                </a:moveTo>
                <a:lnTo>
                  <a:pt x="7587013" y="0"/>
                </a:lnTo>
                <a:lnTo>
                  <a:pt x="7587013" y="3246524"/>
                </a:lnTo>
                <a:lnTo>
                  <a:pt x="0" y="32465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a:extLst>
              <a:ext uri="{FF2B5EF4-FFF2-40B4-BE49-F238E27FC236}">
                <a16:creationId xmlns:a16="http://schemas.microsoft.com/office/drawing/2014/main" id="{A7B38B8E-24E1-E5B5-F337-98A987297A53}"/>
              </a:ext>
            </a:extLst>
          </p:cNvPr>
          <p:cNvSpPr txBox="1"/>
          <p:nvPr/>
        </p:nvSpPr>
        <p:spPr>
          <a:xfrm>
            <a:off x="1524000" y="2155654"/>
            <a:ext cx="8702846" cy="311496"/>
          </a:xfrm>
          <a:prstGeom prst="rect">
            <a:avLst/>
          </a:prstGeom>
        </p:spPr>
        <p:txBody>
          <a:bodyPr lIns="0" tIns="0" rIns="0" bIns="0" rtlCol="0" anchor="t">
            <a:spAutoFit/>
          </a:bodyPr>
          <a:lstStyle/>
          <a:p>
            <a:pPr>
              <a:lnSpc>
                <a:spcPts val="1960"/>
              </a:lnSpc>
            </a:pPr>
            <a:r>
              <a:rPr lang="en-US" sz="3150" dirty="0">
                <a:solidFill>
                  <a:srgbClr val="060606"/>
                </a:solidFill>
                <a:latin typeface="Ansam"/>
                <a:cs typeface="Ansam"/>
                <a:sym typeface="Open Sans"/>
              </a:rPr>
              <a:t>Roles of Paradigm in DBA Research:</a:t>
            </a:r>
          </a:p>
        </p:txBody>
      </p:sp>
      <p:sp>
        <p:nvSpPr>
          <p:cNvPr id="5" name="TextBox 5">
            <a:extLst>
              <a:ext uri="{FF2B5EF4-FFF2-40B4-BE49-F238E27FC236}">
                <a16:creationId xmlns:a16="http://schemas.microsoft.com/office/drawing/2014/main" id="{D53EA82A-06E4-298D-05C7-86708DFC29E5}"/>
              </a:ext>
            </a:extLst>
          </p:cNvPr>
          <p:cNvSpPr txBox="1"/>
          <p:nvPr/>
        </p:nvSpPr>
        <p:spPr>
          <a:xfrm>
            <a:off x="865474" y="3301714"/>
            <a:ext cx="9470452" cy="2585580"/>
          </a:xfrm>
          <a:prstGeom prst="rect">
            <a:avLst/>
          </a:prstGeom>
        </p:spPr>
        <p:txBody>
          <a:bodyPr wrap="square" lIns="0" tIns="0" rIns="0" bIns="0" rtlCol="0" anchor="t">
            <a:spAutoFit/>
          </a:bodyPr>
          <a:lstStyle/>
          <a:p>
            <a:pPr marL="453390" lvl="1" indent="-226695">
              <a:lnSpc>
                <a:spcPts val="2940"/>
              </a:lnSpc>
              <a:buAutoNum type="arabicPeriod"/>
            </a:pPr>
            <a:r>
              <a:rPr lang="en-US" sz="2400" dirty="0">
                <a:solidFill>
                  <a:srgbClr val="060606"/>
                </a:solidFill>
                <a:latin typeface="Questrial"/>
                <a:ea typeface="Questrial"/>
                <a:cs typeface="Questrial"/>
                <a:sym typeface="Questrial"/>
              </a:rPr>
              <a:t> </a:t>
            </a:r>
            <a:r>
              <a:rPr lang="en-US" sz="2400" dirty="0">
                <a:solidFill>
                  <a:srgbClr val="000000"/>
                </a:solidFill>
                <a:latin typeface="Questrial" pitchFamily="2" charset="0"/>
                <a:ea typeface="Questrial" pitchFamily="2" charset="0"/>
                <a:cs typeface="Questrial" pitchFamily="2" charset="0"/>
                <a:sym typeface="Open Sans"/>
              </a:rPr>
              <a:t>A paradigm for identifying significant research challenges.</a:t>
            </a:r>
          </a:p>
          <a:p>
            <a:pPr marL="453390" lvl="1" indent="-226695">
              <a:lnSpc>
                <a:spcPts val="2940"/>
              </a:lnSpc>
              <a:buAutoNum type="arabicPeriod"/>
            </a:pPr>
            <a:r>
              <a:rPr lang="en-US" sz="2400" dirty="0">
                <a:solidFill>
                  <a:srgbClr val="000000"/>
                </a:solidFill>
                <a:latin typeface="Questrial" pitchFamily="2" charset="0"/>
                <a:ea typeface="Questrial" pitchFamily="2" charset="0"/>
                <a:cs typeface="Questrial" pitchFamily="2" charset="0"/>
                <a:sym typeface="Open Sans"/>
              </a:rPr>
              <a:t> Enable researcher to surface their understanding of reality and knowledge i.e. ontology, epistemology. </a:t>
            </a:r>
          </a:p>
          <a:p>
            <a:pPr marL="453390" lvl="1" indent="-226695">
              <a:lnSpc>
                <a:spcPts val="2940"/>
              </a:lnSpc>
              <a:buAutoNum type="arabicPeriod"/>
            </a:pPr>
            <a:r>
              <a:rPr lang="en-US" sz="2400" dirty="0">
                <a:solidFill>
                  <a:srgbClr val="000000"/>
                </a:solidFill>
                <a:latin typeface="Questrial" pitchFamily="2" charset="0"/>
                <a:ea typeface="Questrial" pitchFamily="2" charset="0"/>
                <a:cs typeface="Questrial" pitchFamily="2" charset="0"/>
                <a:sym typeface="Open Sans"/>
              </a:rPr>
              <a:t> A framework for choosing relevant research methodologies.</a:t>
            </a:r>
          </a:p>
          <a:p>
            <a:pPr marL="453390" lvl="1" indent="-226695">
              <a:lnSpc>
                <a:spcPts val="2940"/>
              </a:lnSpc>
              <a:buAutoNum type="arabicPeriod"/>
            </a:pPr>
            <a:r>
              <a:rPr lang="en-US" sz="2400" dirty="0">
                <a:solidFill>
                  <a:srgbClr val="000000"/>
                </a:solidFill>
                <a:latin typeface="Questrial" pitchFamily="2" charset="0"/>
                <a:ea typeface="Questrial" pitchFamily="2" charset="0"/>
                <a:cs typeface="Questrial" pitchFamily="2" charset="0"/>
                <a:sym typeface="Open Sans"/>
              </a:rPr>
              <a:t> Guidelines for </a:t>
            </a:r>
            <a:r>
              <a:rPr lang="en-US" sz="2400" dirty="0" err="1">
                <a:solidFill>
                  <a:srgbClr val="000000"/>
                </a:solidFill>
                <a:latin typeface="Questrial" pitchFamily="2" charset="0"/>
                <a:ea typeface="Questrial" pitchFamily="2" charset="0"/>
                <a:cs typeface="Questrial" pitchFamily="2" charset="0"/>
                <a:sym typeface="Open Sans"/>
              </a:rPr>
              <a:t>analysing</a:t>
            </a:r>
            <a:r>
              <a:rPr lang="en-US" sz="2400" dirty="0">
                <a:solidFill>
                  <a:srgbClr val="000000"/>
                </a:solidFill>
                <a:latin typeface="Questrial" pitchFamily="2" charset="0"/>
                <a:ea typeface="Questrial" pitchFamily="2" charset="0"/>
                <a:cs typeface="Questrial" pitchFamily="2" charset="0"/>
                <a:sym typeface="Open Sans"/>
              </a:rPr>
              <a:t> evidence and results.</a:t>
            </a:r>
          </a:p>
          <a:p>
            <a:pPr marL="453390" lvl="1" indent="-226695">
              <a:lnSpc>
                <a:spcPts val="2940"/>
              </a:lnSpc>
              <a:buAutoNum type="arabicPeriod"/>
            </a:pPr>
            <a:r>
              <a:rPr lang="en-US" sz="2400" dirty="0">
                <a:solidFill>
                  <a:srgbClr val="000000"/>
                </a:solidFill>
                <a:latin typeface="Questrial" pitchFamily="2" charset="0"/>
                <a:ea typeface="Questrial" pitchFamily="2" charset="0"/>
                <a:cs typeface="Questrial" pitchFamily="2" charset="0"/>
                <a:sym typeface="Open Sans"/>
              </a:rPr>
              <a:t> A basis for generating new information and expanding theories.</a:t>
            </a:r>
          </a:p>
          <a:p>
            <a:pPr marL="453390" lvl="1" indent="-226695">
              <a:lnSpc>
                <a:spcPts val="2940"/>
              </a:lnSpc>
              <a:buAutoNum type="arabicPeriod"/>
            </a:pPr>
            <a:r>
              <a:rPr lang="en-US" sz="2400" dirty="0">
                <a:solidFill>
                  <a:srgbClr val="000000"/>
                </a:solidFill>
                <a:latin typeface="Questrial" pitchFamily="2" charset="0"/>
                <a:ea typeface="Questrial" pitchFamily="2" charset="0"/>
                <a:cs typeface="Questrial" pitchFamily="2" charset="0"/>
                <a:sym typeface="Open Sans"/>
              </a:rPr>
              <a:t> A unified vision that allows for cumulative scientific development.</a:t>
            </a:r>
          </a:p>
        </p:txBody>
      </p:sp>
    </p:spTree>
    <p:extLst>
      <p:ext uri="{BB962C8B-B14F-4D97-AF65-F5344CB8AC3E}">
        <p14:creationId xmlns:p14="http://schemas.microsoft.com/office/powerpoint/2010/main" val="16518887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028700" y="2934956"/>
            <a:ext cx="5223660" cy="5343997"/>
            <a:chOff x="0" y="0"/>
            <a:chExt cx="1375779" cy="1407472"/>
          </a:xfrm>
        </p:grpSpPr>
        <p:sp>
          <p:nvSpPr>
            <p:cNvPr id="3" name="Freeform 3"/>
            <p:cNvSpPr/>
            <p:nvPr/>
          </p:nvSpPr>
          <p:spPr>
            <a:xfrm>
              <a:off x="0" y="0"/>
              <a:ext cx="1375779" cy="1407472"/>
            </a:xfrm>
            <a:custGeom>
              <a:avLst/>
              <a:gdLst/>
              <a:ahLst/>
              <a:cxnLst/>
              <a:rect l="l" t="t" r="r" b="b"/>
              <a:pathLst>
                <a:path w="1375779" h="1407472">
                  <a:moveTo>
                    <a:pt x="44463" y="0"/>
                  </a:moveTo>
                  <a:lnTo>
                    <a:pt x="1331316" y="0"/>
                  </a:lnTo>
                  <a:cubicBezTo>
                    <a:pt x="1343108" y="0"/>
                    <a:pt x="1354418" y="4684"/>
                    <a:pt x="1362756" y="13023"/>
                  </a:cubicBezTo>
                  <a:cubicBezTo>
                    <a:pt x="1371094" y="21361"/>
                    <a:pt x="1375779" y="32670"/>
                    <a:pt x="1375779" y="44463"/>
                  </a:cubicBezTo>
                  <a:lnTo>
                    <a:pt x="1375779" y="1363010"/>
                  </a:lnTo>
                  <a:cubicBezTo>
                    <a:pt x="1375779" y="1387566"/>
                    <a:pt x="1355872" y="1407472"/>
                    <a:pt x="1331316" y="1407472"/>
                  </a:cubicBezTo>
                  <a:lnTo>
                    <a:pt x="44463" y="1407472"/>
                  </a:lnTo>
                  <a:cubicBezTo>
                    <a:pt x="19907" y="1407472"/>
                    <a:pt x="0" y="1387566"/>
                    <a:pt x="0" y="1363010"/>
                  </a:cubicBezTo>
                  <a:lnTo>
                    <a:pt x="0" y="44463"/>
                  </a:lnTo>
                  <a:cubicBezTo>
                    <a:pt x="0" y="19907"/>
                    <a:pt x="19907" y="0"/>
                    <a:pt x="44463" y="0"/>
                  </a:cubicBezTo>
                  <a:close/>
                </a:path>
              </a:pathLst>
            </a:custGeom>
            <a:solidFill>
              <a:srgbClr val="E2A9F1"/>
            </a:solidFill>
            <a:ln cap="rnd">
              <a:noFill/>
              <a:prstDash val="solid"/>
              <a:round/>
            </a:ln>
          </p:spPr>
          <p:txBody>
            <a:bodyPr/>
            <a:lstStyle/>
            <a:p>
              <a:endParaRPr lang="en-US"/>
            </a:p>
          </p:txBody>
        </p:sp>
        <p:sp>
          <p:nvSpPr>
            <p:cNvPr id="4" name="TextBox 4"/>
            <p:cNvSpPr txBox="1"/>
            <p:nvPr/>
          </p:nvSpPr>
          <p:spPr>
            <a:xfrm>
              <a:off x="0" y="-9525"/>
              <a:ext cx="1375779" cy="1416997"/>
            </a:xfrm>
            <a:prstGeom prst="rect">
              <a:avLst/>
            </a:prstGeom>
          </p:spPr>
          <p:txBody>
            <a:bodyPr lIns="50800" tIns="50800" rIns="50800" bIns="50800" rtlCol="0" anchor="ctr"/>
            <a:lstStyle/>
            <a:p>
              <a:pPr algn="ctr">
                <a:lnSpc>
                  <a:spcPts val="2976"/>
                </a:lnSpc>
              </a:pPr>
              <a:endParaRPr/>
            </a:p>
          </p:txBody>
        </p:sp>
      </p:grpSp>
      <p:grpSp>
        <p:nvGrpSpPr>
          <p:cNvPr id="5" name="Group 5"/>
          <p:cNvGrpSpPr/>
          <p:nvPr/>
        </p:nvGrpSpPr>
        <p:grpSpPr>
          <a:xfrm>
            <a:off x="6553200" y="2934956"/>
            <a:ext cx="5223660" cy="5343997"/>
            <a:chOff x="0" y="0"/>
            <a:chExt cx="1375779" cy="1407472"/>
          </a:xfrm>
        </p:grpSpPr>
        <p:sp>
          <p:nvSpPr>
            <p:cNvPr id="6" name="Freeform 6"/>
            <p:cNvSpPr/>
            <p:nvPr/>
          </p:nvSpPr>
          <p:spPr>
            <a:xfrm>
              <a:off x="0" y="0"/>
              <a:ext cx="1375779" cy="1407472"/>
            </a:xfrm>
            <a:custGeom>
              <a:avLst/>
              <a:gdLst/>
              <a:ahLst/>
              <a:cxnLst/>
              <a:rect l="l" t="t" r="r" b="b"/>
              <a:pathLst>
                <a:path w="1375779" h="1407472">
                  <a:moveTo>
                    <a:pt x="44463" y="0"/>
                  </a:moveTo>
                  <a:lnTo>
                    <a:pt x="1331316" y="0"/>
                  </a:lnTo>
                  <a:cubicBezTo>
                    <a:pt x="1343108" y="0"/>
                    <a:pt x="1354418" y="4684"/>
                    <a:pt x="1362756" y="13023"/>
                  </a:cubicBezTo>
                  <a:cubicBezTo>
                    <a:pt x="1371094" y="21361"/>
                    <a:pt x="1375779" y="32670"/>
                    <a:pt x="1375779" y="44463"/>
                  </a:cubicBezTo>
                  <a:lnTo>
                    <a:pt x="1375779" y="1363010"/>
                  </a:lnTo>
                  <a:cubicBezTo>
                    <a:pt x="1375779" y="1387566"/>
                    <a:pt x="1355872" y="1407472"/>
                    <a:pt x="1331316" y="1407472"/>
                  </a:cubicBezTo>
                  <a:lnTo>
                    <a:pt x="44463" y="1407472"/>
                  </a:lnTo>
                  <a:cubicBezTo>
                    <a:pt x="19907" y="1407472"/>
                    <a:pt x="0" y="1387566"/>
                    <a:pt x="0" y="1363010"/>
                  </a:cubicBezTo>
                  <a:lnTo>
                    <a:pt x="0" y="44463"/>
                  </a:lnTo>
                  <a:cubicBezTo>
                    <a:pt x="0" y="19907"/>
                    <a:pt x="19907" y="0"/>
                    <a:pt x="44463" y="0"/>
                  </a:cubicBezTo>
                  <a:close/>
                </a:path>
              </a:pathLst>
            </a:custGeom>
            <a:solidFill>
              <a:srgbClr val="E2A9F1"/>
            </a:solidFill>
            <a:ln cap="rnd">
              <a:noFill/>
              <a:prstDash val="solid"/>
              <a:round/>
            </a:ln>
          </p:spPr>
          <p:txBody>
            <a:bodyPr/>
            <a:lstStyle/>
            <a:p>
              <a:endParaRPr lang="en-US"/>
            </a:p>
          </p:txBody>
        </p:sp>
        <p:sp>
          <p:nvSpPr>
            <p:cNvPr id="7" name="TextBox 7"/>
            <p:cNvSpPr txBox="1"/>
            <p:nvPr/>
          </p:nvSpPr>
          <p:spPr>
            <a:xfrm>
              <a:off x="0" y="-9525"/>
              <a:ext cx="1375779" cy="1416997"/>
            </a:xfrm>
            <a:prstGeom prst="rect">
              <a:avLst/>
            </a:prstGeom>
          </p:spPr>
          <p:txBody>
            <a:bodyPr lIns="50800" tIns="50800" rIns="50800" bIns="50800" rtlCol="0" anchor="ctr"/>
            <a:lstStyle/>
            <a:p>
              <a:pPr algn="ctr">
                <a:lnSpc>
                  <a:spcPts val="2976"/>
                </a:lnSpc>
              </a:pPr>
              <a:endParaRPr/>
            </a:p>
          </p:txBody>
        </p:sp>
      </p:grpSp>
      <p:grpSp>
        <p:nvGrpSpPr>
          <p:cNvPr id="8" name="Group 8"/>
          <p:cNvGrpSpPr/>
          <p:nvPr/>
        </p:nvGrpSpPr>
        <p:grpSpPr>
          <a:xfrm>
            <a:off x="12035640" y="2934956"/>
            <a:ext cx="5223660" cy="5343997"/>
            <a:chOff x="0" y="0"/>
            <a:chExt cx="1375779" cy="1407472"/>
          </a:xfrm>
        </p:grpSpPr>
        <p:sp>
          <p:nvSpPr>
            <p:cNvPr id="9" name="Freeform 9"/>
            <p:cNvSpPr/>
            <p:nvPr/>
          </p:nvSpPr>
          <p:spPr>
            <a:xfrm>
              <a:off x="0" y="0"/>
              <a:ext cx="1375779" cy="1407472"/>
            </a:xfrm>
            <a:custGeom>
              <a:avLst/>
              <a:gdLst/>
              <a:ahLst/>
              <a:cxnLst/>
              <a:rect l="l" t="t" r="r" b="b"/>
              <a:pathLst>
                <a:path w="1375779" h="1407472">
                  <a:moveTo>
                    <a:pt x="44463" y="0"/>
                  </a:moveTo>
                  <a:lnTo>
                    <a:pt x="1331316" y="0"/>
                  </a:lnTo>
                  <a:cubicBezTo>
                    <a:pt x="1343108" y="0"/>
                    <a:pt x="1354418" y="4684"/>
                    <a:pt x="1362756" y="13023"/>
                  </a:cubicBezTo>
                  <a:cubicBezTo>
                    <a:pt x="1371094" y="21361"/>
                    <a:pt x="1375779" y="32670"/>
                    <a:pt x="1375779" y="44463"/>
                  </a:cubicBezTo>
                  <a:lnTo>
                    <a:pt x="1375779" y="1363010"/>
                  </a:lnTo>
                  <a:cubicBezTo>
                    <a:pt x="1375779" y="1387566"/>
                    <a:pt x="1355872" y="1407472"/>
                    <a:pt x="1331316" y="1407472"/>
                  </a:cubicBezTo>
                  <a:lnTo>
                    <a:pt x="44463" y="1407472"/>
                  </a:lnTo>
                  <a:cubicBezTo>
                    <a:pt x="19907" y="1407472"/>
                    <a:pt x="0" y="1387566"/>
                    <a:pt x="0" y="1363010"/>
                  </a:cubicBezTo>
                  <a:lnTo>
                    <a:pt x="0" y="44463"/>
                  </a:lnTo>
                  <a:cubicBezTo>
                    <a:pt x="0" y="19907"/>
                    <a:pt x="19907" y="0"/>
                    <a:pt x="44463" y="0"/>
                  </a:cubicBezTo>
                  <a:close/>
                </a:path>
              </a:pathLst>
            </a:custGeom>
            <a:solidFill>
              <a:srgbClr val="E2A9F1"/>
            </a:solidFill>
            <a:ln cap="rnd">
              <a:noFill/>
              <a:prstDash val="solid"/>
              <a:round/>
            </a:ln>
          </p:spPr>
          <p:txBody>
            <a:bodyPr/>
            <a:lstStyle/>
            <a:p>
              <a:endParaRPr lang="en-US"/>
            </a:p>
          </p:txBody>
        </p:sp>
        <p:sp>
          <p:nvSpPr>
            <p:cNvPr id="10" name="TextBox 10"/>
            <p:cNvSpPr txBox="1"/>
            <p:nvPr/>
          </p:nvSpPr>
          <p:spPr>
            <a:xfrm>
              <a:off x="0" y="-9525"/>
              <a:ext cx="1375779" cy="1416997"/>
            </a:xfrm>
            <a:prstGeom prst="rect">
              <a:avLst/>
            </a:prstGeom>
          </p:spPr>
          <p:txBody>
            <a:bodyPr lIns="50800" tIns="50800" rIns="50800" bIns="50800" rtlCol="0" anchor="ctr"/>
            <a:lstStyle/>
            <a:p>
              <a:pPr algn="ctr">
                <a:lnSpc>
                  <a:spcPts val="2976"/>
                </a:lnSpc>
              </a:pPr>
              <a:endParaRPr/>
            </a:p>
          </p:txBody>
        </p:sp>
      </p:grpSp>
      <p:sp>
        <p:nvSpPr>
          <p:cNvPr id="11" name="TextBox 11"/>
          <p:cNvSpPr txBox="1"/>
          <p:nvPr/>
        </p:nvSpPr>
        <p:spPr>
          <a:xfrm>
            <a:off x="1028700" y="1085850"/>
            <a:ext cx="16631955" cy="428964"/>
          </a:xfrm>
          <a:prstGeom prst="rect">
            <a:avLst/>
          </a:prstGeom>
        </p:spPr>
        <p:txBody>
          <a:bodyPr lIns="0" tIns="0" rIns="0" bIns="0" rtlCol="0" anchor="t">
            <a:spAutoFit/>
          </a:bodyPr>
          <a:lstStyle/>
          <a:p>
            <a:pPr algn="ctr">
              <a:lnSpc>
                <a:spcPts val="3150"/>
              </a:lnSpc>
            </a:pPr>
            <a:r>
              <a:rPr lang="en-US" sz="3150" dirty="0">
                <a:solidFill>
                  <a:srgbClr val="000000"/>
                </a:solidFill>
                <a:latin typeface="Ansam"/>
                <a:ea typeface="Ansam"/>
                <a:cs typeface="Ansam"/>
                <a:sym typeface="Ansam"/>
              </a:rPr>
              <a:t>Philosophical Assumption; Three Interconnected Research Question</a:t>
            </a:r>
          </a:p>
        </p:txBody>
      </p:sp>
      <p:grpSp>
        <p:nvGrpSpPr>
          <p:cNvPr id="12" name="Group 12"/>
          <p:cNvGrpSpPr/>
          <p:nvPr/>
        </p:nvGrpSpPr>
        <p:grpSpPr>
          <a:xfrm>
            <a:off x="6926896" y="4150428"/>
            <a:ext cx="4434208" cy="3717269"/>
            <a:chOff x="0" y="0"/>
            <a:chExt cx="5912278" cy="4956359"/>
          </a:xfrm>
        </p:grpSpPr>
        <p:sp>
          <p:nvSpPr>
            <p:cNvPr id="13" name="TextBox 13"/>
            <p:cNvSpPr txBox="1"/>
            <p:nvPr/>
          </p:nvSpPr>
          <p:spPr>
            <a:xfrm>
              <a:off x="0" y="28575"/>
              <a:ext cx="5912278" cy="699389"/>
            </a:xfrm>
            <a:prstGeom prst="rect">
              <a:avLst/>
            </a:prstGeom>
          </p:spPr>
          <p:txBody>
            <a:bodyPr lIns="0" tIns="0" rIns="0" bIns="0" rtlCol="0" anchor="t">
              <a:spAutoFit/>
            </a:bodyPr>
            <a:lstStyle/>
            <a:p>
              <a:pPr marL="0" lvl="0" indent="0" algn="l">
                <a:lnSpc>
                  <a:spcPts val="3996"/>
                </a:lnSpc>
              </a:pPr>
              <a:r>
                <a:rPr lang="en-US" sz="3600" spc="36">
                  <a:solidFill>
                    <a:srgbClr val="622062"/>
                  </a:solidFill>
                  <a:latin typeface="Cooper BT Medium"/>
                  <a:ea typeface="Cooper BT Medium"/>
                  <a:cs typeface="Cooper BT Medium"/>
                  <a:sym typeface="Cooper BT Medium"/>
                </a:rPr>
                <a:t>Epistemology</a:t>
              </a:r>
            </a:p>
          </p:txBody>
        </p:sp>
        <p:sp>
          <p:nvSpPr>
            <p:cNvPr id="14" name="TextBox 14"/>
            <p:cNvSpPr txBox="1"/>
            <p:nvPr/>
          </p:nvSpPr>
          <p:spPr>
            <a:xfrm>
              <a:off x="0" y="1031635"/>
              <a:ext cx="5912278" cy="3924723"/>
            </a:xfrm>
            <a:prstGeom prst="rect">
              <a:avLst/>
            </a:prstGeom>
          </p:spPr>
          <p:txBody>
            <a:bodyPr lIns="0" tIns="0" rIns="0" bIns="0" rtlCol="0" anchor="t">
              <a:spAutoFit/>
            </a:bodyPr>
            <a:lstStyle/>
            <a:p>
              <a:pPr algn="l">
                <a:lnSpc>
                  <a:spcPts val="3919"/>
                </a:lnSpc>
              </a:pPr>
              <a:r>
                <a:rPr lang="en-US" sz="2799" dirty="0">
                  <a:solidFill>
                    <a:srgbClr val="622062"/>
                  </a:solidFill>
                  <a:latin typeface="DM Sans"/>
                  <a:ea typeface="DM Sans"/>
                  <a:cs typeface="DM Sans"/>
                  <a:sym typeface="DM Sans"/>
                </a:rPr>
                <a:t>How can we know what we know ?</a:t>
              </a:r>
            </a:p>
            <a:p>
              <a:pPr algn="l">
                <a:lnSpc>
                  <a:spcPts val="3919"/>
                </a:lnSpc>
              </a:pPr>
              <a:r>
                <a:rPr lang="en-US" sz="2799" dirty="0">
                  <a:solidFill>
                    <a:srgbClr val="622062"/>
                  </a:solidFill>
                  <a:latin typeface="DM Sans"/>
                  <a:ea typeface="DM Sans"/>
                  <a:cs typeface="DM Sans"/>
                  <a:sym typeface="DM Sans"/>
                </a:rPr>
                <a:t>It focuses on the sources and validity of knowledge (Bryman, 2016).</a:t>
              </a:r>
            </a:p>
            <a:p>
              <a:pPr algn="l">
                <a:lnSpc>
                  <a:spcPts val="3919"/>
                </a:lnSpc>
              </a:pPr>
              <a:endParaRPr lang="en-US" sz="2799" dirty="0">
                <a:solidFill>
                  <a:srgbClr val="622062"/>
                </a:solidFill>
                <a:latin typeface="DM Sans"/>
                <a:ea typeface="DM Sans"/>
                <a:cs typeface="DM Sans"/>
                <a:sym typeface="DM Sans"/>
              </a:endParaRPr>
            </a:p>
          </p:txBody>
        </p:sp>
      </p:grpSp>
      <p:sp>
        <p:nvSpPr>
          <p:cNvPr id="15" name="Freeform 15"/>
          <p:cNvSpPr/>
          <p:nvPr/>
        </p:nvSpPr>
        <p:spPr>
          <a:xfrm>
            <a:off x="-3570661" y="0"/>
            <a:ext cx="4828384" cy="10461935"/>
          </a:xfrm>
          <a:custGeom>
            <a:avLst/>
            <a:gdLst/>
            <a:ahLst/>
            <a:cxnLst/>
            <a:rect l="l" t="t" r="r" b="b"/>
            <a:pathLst>
              <a:path w="4828384" h="10461935">
                <a:moveTo>
                  <a:pt x="0" y="0"/>
                </a:moveTo>
                <a:lnTo>
                  <a:pt x="4828385" y="0"/>
                </a:lnTo>
                <a:lnTo>
                  <a:pt x="4828385" y="10461935"/>
                </a:lnTo>
                <a:lnTo>
                  <a:pt x="0" y="1046193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6" name="Freeform 16"/>
          <p:cNvSpPr/>
          <p:nvPr/>
        </p:nvSpPr>
        <p:spPr>
          <a:xfrm>
            <a:off x="16866314" y="-174935"/>
            <a:ext cx="4828384" cy="10461935"/>
          </a:xfrm>
          <a:custGeom>
            <a:avLst/>
            <a:gdLst/>
            <a:ahLst/>
            <a:cxnLst/>
            <a:rect l="l" t="t" r="r" b="b"/>
            <a:pathLst>
              <a:path w="4828384" h="10461935">
                <a:moveTo>
                  <a:pt x="0" y="0"/>
                </a:moveTo>
                <a:lnTo>
                  <a:pt x="4828384" y="0"/>
                </a:lnTo>
                <a:lnTo>
                  <a:pt x="4828384" y="10461935"/>
                </a:lnTo>
                <a:lnTo>
                  <a:pt x="0" y="1046193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grpSp>
        <p:nvGrpSpPr>
          <p:cNvPr id="17" name="Group 17"/>
          <p:cNvGrpSpPr/>
          <p:nvPr/>
        </p:nvGrpSpPr>
        <p:grpSpPr>
          <a:xfrm>
            <a:off x="5789278" y="5082899"/>
            <a:ext cx="926164" cy="926164"/>
            <a:chOff x="0" y="0"/>
            <a:chExt cx="812800" cy="812800"/>
          </a:xfrm>
        </p:grpSpPr>
        <p:sp>
          <p:nvSpPr>
            <p:cNvPr id="18" name="Freeform 18"/>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solidFill>
              <a:srgbClr val="622062"/>
            </a:solidFill>
          </p:spPr>
          <p:txBody>
            <a:bodyPr/>
            <a:lstStyle/>
            <a:p>
              <a:endParaRPr lang="en-US"/>
            </a:p>
          </p:txBody>
        </p:sp>
        <p:sp>
          <p:nvSpPr>
            <p:cNvPr id="19" name="TextBox 19"/>
            <p:cNvSpPr txBox="1"/>
            <p:nvPr/>
          </p:nvSpPr>
          <p:spPr>
            <a:xfrm>
              <a:off x="0" y="155575"/>
              <a:ext cx="711200" cy="454025"/>
            </a:xfrm>
            <a:prstGeom prst="rect">
              <a:avLst/>
            </a:prstGeom>
          </p:spPr>
          <p:txBody>
            <a:bodyPr lIns="50800" tIns="50800" rIns="50800" bIns="50800" rtlCol="0" anchor="ctr"/>
            <a:lstStyle/>
            <a:p>
              <a:pPr algn="ctr">
                <a:lnSpc>
                  <a:spcPts val="2940"/>
                </a:lnSpc>
              </a:pPr>
              <a:endParaRPr/>
            </a:p>
          </p:txBody>
        </p:sp>
      </p:grpSp>
      <p:grpSp>
        <p:nvGrpSpPr>
          <p:cNvPr id="20" name="Group 20"/>
          <p:cNvGrpSpPr/>
          <p:nvPr/>
        </p:nvGrpSpPr>
        <p:grpSpPr>
          <a:xfrm>
            <a:off x="1423426" y="4171859"/>
            <a:ext cx="4434208" cy="3730611"/>
            <a:chOff x="0" y="28575"/>
            <a:chExt cx="5912278" cy="4974148"/>
          </a:xfrm>
        </p:grpSpPr>
        <p:sp>
          <p:nvSpPr>
            <p:cNvPr id="21" name="TextBox 21"/>
            <p:cNvSpPr txBox="1"/>
            <p:nvPr/>
          </p:nvSpPr>
          <p:spPr>
            <a:xfrm>
              <a:off x="0" y="28575"/>
              <a:ext cx="5912278" cy="699389"/>
            </a:xfrm>
            <a:prstGeom prst="rect">
              <a:avLst/>
            </a:prstGeom>
          </p:spPr>
          <p:txBody>
            <a:bodyPr lIns="0" tIns="0" rIns="0" bIns="0" rtlCol="0" anchor="t">
              <a:spAutoFit/>
            </a:bodyPr>
            <a:lstStyle/>
            <a:p>
              <a:pPr marL="0" lvl="0" indent="0" algn="l">
                <a:lnSpc>
                  <a:spcPts val="3996"/>
                </a:lnSpc>
              </a:pPr>
              <a:r>
                <a:rPr lang="en-US" sz="3600" spc="36">
                  <a:solidFill>
                    <a:srgbClr val="622062"/>
                  </a:solidFill>
                  <a:latin typeface="Cooper BT Medium"/>
                  <a:ea typeface="Cooper BT Medium"/>
                  <a:cs typeface="Cooper BT Medium"/>
                  <a:sym typeface="Cooper BT Medium"/>
                </a:rPr>
                <a:t>Ontology</a:t>
              </a:r>
            </a:p>
          </p:txBody>
        </p:sp>
        <p:sp>
          <p:nvSpPr>
            <p:cNvPr id="22" name="TextBox 22"/>
            <p:cNvSpPr txBox="1"/>
            <p:nvPr/>
          </p:nvSpPr>
          <p:spPr>
            <a:xfrm>
              <a:off x="0" y="1031635"/>
              <a:ext cx="5912278" cy="3971088"/>
            </a:xfrm>
            <a:prstGeom prst="rect">
              <a:avLst/>
            </a:prstGeom>
          </p:spPr>
          <p:txBody>
            <a:bodyPr lIns="0" tIns="0" rIns="0" bIns="0" rtlCol="0" anchor="t">
              <a:spAutoFit/>
            </a:bodyPr>
            <a:lstStyle/>
            <a:p>
              <a:pPr algn="l">
                <a:lnSpc>
                  <a:spcPts val="3919"/>
                </a:lnSpc>
              </a:pPr>
              <a:r>
                <a:rPr lang="en-US" sz="2799" dirty="0">
                  <a:solidFill>
                    <a:srgbClr val="622062"/>
                  </a:solidFill>
                  <a:latin typeface="DM Sans"/>
                  <a:ea typeface="DM Sans"/>
                  <a:cs typeface="DM Sans"/>
                  <a:sym typeface="DM Sans"/>
                </a:rPr>
                <a:t>What is the nature of the reality?</a:t>
              </a:r>
            </a:p>
            <a:p>
              <a:pPr algn="l">
                <a:lnSpc>
                  <a:spcPts val="3919"/>
                </a:lnSpc>
              </a:pPr>
              <a:r>
                <a:rPr lang="en-US" sz="2799" dirty="0">
                  <a:solidFill>
                    <a:srgbClr val="622062"/>
                  </a:solidFill>
                  <a:latin typeface="DM Sans"/>
                  <a:ea typeface="DM Sans"/>
                  <a:cs typeface="DM Sans"/>
                  <a:sym typeface="DM Sans"/>
                </a:rPr>
                <a:t>It deals with what exists and what is real (Creswell and Creswell, 2017).</a:t>
              </a:r>
            </a:p>
            <a:p>
              <a:pPr algn="l">
                <a:lnSpc>
                  <a:spcPts val="3919"/>
                </a:lnSpc>
              </a:pPr>
              <a:endParaRPr lang="en-US" sz="2799" dirty="0">
                <a:solidFill>
                  <a:srgbClr val="622062"/>
                </a:solidFill>
                <a:latin typeface="DM Sans"/>
                <a:ea typeface="DM Sans"/>
                <a:cs typeface="DM Sans"/>
                <a:sym typeface="DM Sans"/>
              </a:endParaRPr>
            </a:p>
          </p:txBody>
        </p:sp>
      </p:grpSp>
      <p:grpSp>
        <p:nvGrpSpPr>
          <p:cNvPr id="23" name="Group 23"/>
          <p:cNvGrpSpPr/>
          <p:nvPr/>
        </p:nvGrpSpPr>
        <p:grpSpPr>
          <a:xfrm>
            <a:off x="12430366" y="4171859"/>
            <a:ext cx="4435948" cy="5231022"/>
            <a:chOff x="0" y="28575"/>
            <a:chExt cx="5914597" cy="6974696"/>
          </a:xfrm>
        </p:grpSpPr>
        <p:sp>
          <p:nvSpPr>
            <p:cNvPr id="24" name="TextBox 24"/>
            <p:cNvSpPr txBox="1"/>
            <p:nvPr/>
          </p:nvSpPr>
          <p:spPr>
            <a:xfrm>
              <a:off x="2319" y="28575"/>
              <a:ext cx="5912278" cy="699389"/>
            </a:xfrm>
            <a:prstGeom prst="rect">
              <a:avLst/>
            </a:prstGeom>
          </p:spPr>
          <p:txBody>
            <a:bodyPr lIns="0" tIns="0" rIns="0" bIns="0" rtlCol="0" anchor="t">
              <a:spAutoFit/>
            </a:bodyPr>
            <a:lstStyle/>
            <a:p>
              <a:pPr marL="0" lvl="0" indent="0" algn="l">
                <a:lnSpc>
                  <a:spcPts val="3996"/>
                </a:lnSpc>
              </a:pPr>
              <a:r>
                <a:rPr lang="en-US" sz="3600" spc="36">
                  <a:solidFill>
                    <a:srgbClr val="622062"/>
                  </a:solidFill>
                  <a:latin typeface="Cooper BT Medium"/>
                  <a:ea typeface="Cooper BT Medium"/>
                  <a:cs typeface="Cooper BT Medium"/>
                  <a:sym typeface="Cooper BT Medium"/>
                </a:rPr>
                <a:t>Methodology</a:t>
              </a:r>
            </a:p>
          </p:txBody>
        </p:sp>
        <p:sp>
          <p:nvSpPr>
            <p:cNvPr id="25" name="TextBox 25"/>
            <p:cNvSpPr txBox="1"/>
            <p:nvPr/>
          </p:nvSpPr>
          <p:spPr>
            <a:xfrm>
              <a:off x="0" y="1031635"/>
              <a:ext cx="5912278" cy="5971636"/>
            </a:xfrm>
            <a:prstGeom prst="rect">
              <a:avLst/>
            </a:prstGeom>
          </p:spPr>
          <p:txBody>
            <a:bodyPr lIns="0" tIns="0" rIns="0" bIns="0" rtlCol="0" anchor="t">
              <a:spAutoFit/>
            </a:bodyPr>
            <a:lstStyle/>
            <a:p>
              <a:pPr algn="l">
                <a:lnSpc>
                  <a:spcPts val="3919"/>
                </a:lnSpc>
              </a:pPr>
              <a:r>
                <a:rPr lang="en-US" sz="2799" dirty="0">
                  <a:solidFill>
                    <a:srgbClr val="622062"/>
                  </a:solidFill>
                  <a:latin typeface="DM Sans"/>
                  <a:ea typeface="DM Sans"/>
                  <a:cs typeface="DM Sans"/>
                  <a:sym typeface="DM Sans"/>
                </a:rPr>
                <a:t>What steps should be taken to find out?</a:t>
              </a:r>
            </a:p>
            <a:p>
              <a:pPr algn="l">
                <a:lnSpc>
                  <a:spcPts val="3919"/>
                </a:lnSpc>
              </a:pPr>
              <a:r>
                <a:rPr lang="en-US" sz="2799" dirty="0">
                  <a:solidFill>
                    <a:srgbClr val="622062"/>
                  </a:solidFill>
                  <a:latin typeface="DM Sans"/>
                  <a:ea typeface="DM Sans"/>
                  <a:cs typeface="DM Sans"/>
                  <a:sym typeface="DM Sans"/>
                </a:rPr>
                <a:t>It provides roadmap for the research (Saunders </a:t>
              </a:r>
              <a:r>
                <a:rPr lang="en-US" sz="2799" i="1" dirty="0">
                  <a:solidFill>
                    <a:srgbClr val="622062"/>
                  </a:solidFill>
                  <a:latin typeface="DM Sans"/>
                  <a:ea typeface="DM Sans"/>
                  <a:cs typeface="DM Sans"/>
                  <a:sym typeface="DM Sans"/>
                </a:rPr>
                <a:t>et al. </a:t>
              </a:r>
              <a:r>
                <a:rPr lang="en-US" sz="2799" dirty="0">
                  <a:solidFill>
                    <a:srgbClr val="622062"/>
                  </a:solidFill>
                  <a:latin typeface="DM Sans"/>
                  <a:ea typeface="DM Sans"/>
                  <a:cs typeface="DM Sans"/>
                  <a:sym typeface="DM Sans"/>
                </a:rPr>
                <a:t>2023</a:t>
              </a:r>
              <a:r>
                <a:rPr lang="en-US" sz="2799" i="1" dirty="0">
                  <a:solidFill>
                    <a:srgbClr val="622062"/>
                  </a:solidFill>
                  <a:latin typeface="DM Sans"/>
                  <a:ea typeface="DM Sans"/>
                  <a:cs typeface="DM Sans"/>
                  <a:sym typeface="DM Sans"/>
                </a:rPr>
                <a:t>)</a:t>
              </a:r>
              <a:endParaRPr lang="en-US" sz="2799" dirty="0">
                <a:solidFill>
                  <a:srgbClr val="622062"/>
                </a:solidFill>
                <a:latin typeface="DM Sans"/>
                <a:ea typeface="DM Sans"/>
                <a:cs typeface="DM Sans"/>
                <a:sym typeface="DM Sans"/>
              </a:endParaRPr>
            </a:p>
            <a:p>
              <a:pPr algn="l">
                <a:lnSpc>
                  <a:spcPts val="3919"/>
                </a:lnSpc>
              </a:pPr>
              <a:endParaRPr lang="en-US" sz="2799" dirty="0">
                <a:solidFill>
                  <a:srgbClr val="622062"/>
                </a:solidFill>
                <a:latin typeface="DM Sans"/>
                <a:ea typeface="DM Sans"/>
                <a:cs typeface="DM Sans"/>
                <a:sym typeface="DM Sans"/>
              </a:endParaRPr>
            </a:p>
            <a:p>
              <a:pPr algn="l">
                <a:lnSpc>
                  <a:spcPts val="3919"/>
                </a:lnSpc>
              </a:pPr>
              <a:endParaRPr lang="en-US" sz="2799" dirty="0">
                <a:solidFill>
                  <a:srgbClr val="622062"/>
                </a:solidFill>
                <a:latin typeface="DM Sans"/>
                <a:ea typeface="DM Sans"/>
                <a:cs typeface="DM Sans"/>
                <a:sym typeface="DM Sans"/>
              </a:endParaRPr>
            </a:p>
            <a:p>
              <a:pPr algn="l">
                <a:lnSpc>
                  <a:spcPts val="3919"/>
                </a:lnSpc>
              </a:pPr>
              <a:endParaRPr lang="en-US" sz="2799" dirty="0">
                <a:solidFill>
                  <a:srgbClr val="622062"/>
                </a:solidFill>
                <a:latin typeface="DM Sans"/>
                <a:ea typeface="DM Sans"/>
                <a:cs typeface="DM Sans"/>
                <a:sym typeface="DM Sans"/>
              </a:endParaRPr>
            </a:p>
            <a:p>
              <a:pPr algn="l">
                <a:lnSpc>
                  <a:spcPts val="3919"/>
                </a:lnSpc>
              </a:pPr>
              <a:endParaRPr lang="en-US" sz="2799" dirty="0">
                <a:solidFill>
                  <a:srgbClr val="622062"/>
                </a:solidFill>
                <a:latin typeface="DM Sans"/>
                <a:ea typeface="DM Sans"/>
                <a:cs typeface="DM Sans"/>
                <a:sym typeface="DM Sans"/>
              </a:endParaRPr>
            </a:p>
          </p:txBody>
        </p:sp>
      </p:grpSp>
      <p:grpSp>
        <p:nvGrpSpPr>
          <p:cNvPr id="26" name="Group 26"/>
          <p:cNvGrpSpPr/>
          <p:nvPr/>
        </p:nvGrpSpPr>
        <p:grpSpPr>
          <a:xfrm>
            <a:off x="11361104" y="5143872"/>
            <a:ext cx="926164" cy="926164"/>
            <a:chOff x="0" y="0"/>
            <a:chExt cx="812800" cy="812800"/>
          </a:xfrm>
        </p:grpSpPr>
        <p:sp>
          <p:nvSpPr>
            <p:cNvPr id="27" name="Freeform 27"/>
            <p:cNvSpPr/>
            <p:nvPr/>
          </p:nvSpPr>
          <p:spPr>
            <a:xfrm>
              <a:off x="0" y="0"/>
              <a:ext cx="812800" cy="812800"/>
            </a:xfrm>
            <a:custGeom>
              <a:avLst/>
              <a:gdLst/>
              <a:ahLst/>
              <a:cxnLst/>
              <a:rect l="l" t="t" r="r" b="b"/>
              <a:pathLst>
                <a:path w="812800" h="812800">
                  <a:moveTo>
                    <a:pt x="812800" y="406400"/>
                  </a:moveTo>
                  <a:lnTo>
                    <a:pt x="406400" y="0"/>
                  </a:lnTo>
                  <a:lnTo>
                    <a:pt x="406400" y="203200"/>
                  </a:lnTo>
                  <a:lnTo>
                    <a:pt x="0" y="203200"/>
                  </a:lnTo>
                  <a:lnTo>
                    <a:pt x="0" y="609600"/>
                  </a:lnTo>
                  <a:lnTo>
                    <a:pt x="406400" y="609600"/>
                  </a:lnTo>
                  <a:lnTo>
                    <a:pt x="406400" y="812800"/>
                  </a:lnTo>
                  <a:lnTo>
                    <a:pt x="812800" y="406400"/>
                  </a:lnTo>
                  <a:close/>
                </a:path>
              </a:pathLst>
            </a:custGeom>
            <a:solidFill>
              <a:srgbClr val="622062"/>
            </a:solidFill>
          </p:spPr>
          <p:txBody>
            <a:bodyPr/>
            <a:lstStyle/>
            <a:p>
              <a:endParaRPr lang="en-US"/>
            </a:p>
          </p:txBody>
        </p:sp>
        <p:sp>
          <p:nvSpPr>
            <p:cNvPr id="28" name="TextBox 28"/>
            <p:cNvSpPr txBox="1"/>
            <p:nvPr/>
          </p:nvSpPr>
          <p:spPr>
            <a:xfrm>
              <a:off x="0" y="155575"/>
              <a:ext cx="711200" cy="454025"/>
            </a:xfrm>
            <a:prstGeom prst="rect">
              <a:avLst/>
            </a:prstGeom>
          </p:spPr>
          <p:txBody>
            <a:bodyPr lIns="50800" tIns="50800" rIns="50800" bIns="50800" rtlCol="0" anchor="ctr"/>
            <a:lstStyle/>
            <a:p>
              <a:pPr algn="ctr">
                <a:lnSpc>
                  <a:spcPts val="2940"/>
                </a:lnSpc>
              </a:pPr>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1183866" y="1764288"/>
            <a:ext cx="7348840" cy="2011700"/>
            <a:chOff x="0" y="0"/>
            <a:chExt cx="1935497" cy="529830"/>
          </a:xfrm>
        </p:grpSpPr>
        <p:sp>
          <p:nvSpPr>
            <p:cNvPr id="3" name="Freeform 3"/>
            <p:cNvSpPr/>
            <p:nvPr/>
          </p:nvSpPr>
          <p:spPr>
            <a:xfrm>
              <a:off x="0" y="0"/>
              <a:ext cx="1935497" cy="529830"/>
            </a:xfrm>
            <a:custGeom>
              <a:avLst/>
              <a:gdLst/>
              <a:ahLst/>
              <a:cxnLst/>
              <a:rect l="l" t="t" r="r" b="b"/>
              <a:pathLst>
                <a:path w="1935497" h="529830">
                  <a:moveTo>
                    <a:pt x="0" y="0"/>
                  </a:moveTo>
                  <a:lnTo>
                    <a:pt x="1935497" y="0"/>
                  </a:lnTo>
                  <a:lnTo>
                    <a:pt x="1935497" y="529830"/>
                  </a:lnTo>
                  <a:lnTo>
                    <a:pt x="0" y="529830"/>
                  </a:lnTo>
                  <a:close/>
                </a:path>
              </a:pathLst>
            </a:custGeom>
            <a:ln w="19050" cap="sq">
              <a:solidFill>
                <a:srgbClr val="5A5957"/>
              </a:solidFill>
              <a:prstDash val="solid"/>
              <a:miter/>
            </a:ln>
          </p:spPr>
          <p:txBody>
            <a:bodyPr/>
            <a:lstStyle/>
            <a:p>
              <a:endParaRPr lang="en-US"/>
            </a:p>
          </p:txBody>
        </p:sp>
        <p:sp>
          <p:nvSpPr>
            <p:cNvPr id="4" name="TextBox 4"/>
            <p:cNvSpPr txBox="1"/>
            <p:nvPr/>
          </p:nvSpPr>
          <p:spPr>
            <a:xfrm>
              <a:off x="0" y="-47625"/>
              <a:ext cx="1935497" cy="57745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183866" y="4137650"/>
            <a:ext cx="7348840" cy="2011700"/>
            <a:chOff x="0" y="0"/>
            <a:chExt cx="1935497" cy="529830"/>
          </a:xfrm>
        </p:grpSpPr>
        <p:sp>
          <p:nvSpPr>
            <p:cNvPr id="6" name="Freeform 6"/>
            <p:cNvSpPr/>
            <p:nvPr/>
          </p:nvSpPr>
          <p:spPr>
            <a:xfrm>
              <a:off x="0" y="0"/>
              <a:ext cx="1935497" cy="529830"/>
            </a:xfrm>
            <a:custGeom>
              <a:avLst/>
              <a:gdLst/>
              <a:ahLst/>
              <a:cxnLst/>
              <a:rect l="l" t="t" r="r" b="b"/>
              <a:pathLst>
                <a:path w="1935497" h="529830">
                  <a:moveTo>
                    <a:pt x="0" y="0"/>
                  </a:moveTo>
                  <a:lnTo>
                    <a:pt x="1935497" y="0"/>
                  </a:lnTo>
                  <a:lnTo>
                    <a:pt x="1935497" y="529830"/>
                  </a:lnTo>
                  <a:lnTo>
                    <a:pt x="0" y="529830"/>
                  </a:lnTo>
                  <a:close/>
                </a:path>
              </a:pathLst>
            </a:custGeom>
            <a:ln w="19050" cap="sq">
              <a:solidFill>
                <a:srgbClr val="5A5957"/>
              </a:solidFill>
              <a:prstDash val="solid"/>
              <a:miter/>
            </a:ln>
          </p:spPr>
          <p:txBody>
            <a:bodyPr/>
            <a:lstStyle/>
            <a:p>
              <a:endParaRPr lang="en-US"/>
            </a:p>
          </p:txBody>
        </p:sp>
        <p:sp>
          <p:nvSpPr>
            <p:cNvPr id="7" name="TextBox 7"/>
            <p:cNvSpPr txBox="1"/>
            <p:nvPr/>
          </p:nvSpPr>
          <p:spPr>
            <a:xfrm>
              <a:off x="0" y="-47625"/>
              <a:ext cx="1935497" cy="577455"/>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183866" y="6511013"/>
            <a:ext cx="7348840" cy="2011700"/>
            <a:chOff x="0" y="0"/>
            <a:chExt cx="1935497" cy="529830"/>
          </a:xfrm>
        </p:grpSpPr>
        <p:sp>
          <p:nvSpPr>
            <p:cNvPr id="9" name="Freeform 9"/>
            <p:cNvSpPr/>
            <p:nvPr/>
          </p:nvSpPr>
          <p:spPr>
            <a:xfrm>
              <a:off x="0" y="0"/>
              <a:ext cx="1935497" cy="529830"/>
            </a:xfrm>
            <a:custGeom>
              <a:avLst/>
              <a:gdLst/>
              <a:ahLst/>
              <a:cxnLst/>
              <a:rect l="l" t="t" r="r" b="b"/>
              <a:pathLst>
                <a:path w="1935497" h="529830">
                  <a:moveTo>
                    <a:pt x="0" y="0"/>
                  </a:moveTo>
                  <a:lnTo>
                    <a:pt x="1935497" y="0"/>
                  </a:lnTo>
                  <a:lnTo>
                    <a:pt x="1935497" y="529830"/>
                  </a:lnTo>
                  <a:lnTo>
                    <a:pt x="0" y="529830"/>
                  </a:lnTo>
                  <a:close/>
                </a:path>
              </a:pathLst>
            </a:custGeom>
            <a:ln w="19050" cap="sq">
              <a:solidFill>
                <a:srgbClr val="5A5957"/>
              </a:solidFill>
              <a:prstDash val="solid"/>
              <a:miter/>
            </a:ln>
          </p:spPr>
          <p:txBody>
            <a:bodyPr/>
            <a:lstStyle/>
            <a:p>
              <a:endParaRPr lang="en-US"/>
            </a:p>
          </p:txBody>
        </p:sp>
        <p:sp>
          <p:nvSpPr>
            <p:cNvPr id="10" name="TextBox 10"/>
            <p:cNvSpPr txBox="1"/>
            <p:nvPr/>
          </p:nvSpPr>
          <p:spPr>
            <a:xfrm>
              <a:off x="0" y="-47625"/>
              <a:ext cx="1935497" cy="577455"/>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13467106" y="-357462"/>
            <a:ext cx="8083917" cy="10644462"/>
          </a:xfrm>
          <a:custGeom>
            <a:avLst/>
            <a:gdLst/>
            <a:ahLst/>
            <a:cxnLst/>
            <a:rect l="l" t="t" r="r" b="b"/>
            <a:pathLst>
              <a:path w="8083917" h="10644462">
                <a:moveTo>
                  <a:pt x="0" y="0"/>
                </a:moveTo>
                <a:lnTo>
                  <a:pt x="8083917" y="0"/>
                </a:lnTo>
                <a:lnTo>
                  <a:pt x="8083917" y="10644462"/>
                </a:lnTo>
                <a:lnTo>
                  <a:pt x="0" y="1064446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2" name="TextBox 12"/>
          <p:cNvSpPr txBox="1"/>
          <p:nvPr/>
        </p:nvSpPr>
        <p:spPr>
          <a:xfrm>
            <a:off x="1721066" y="2157085"/>
            <a:ext cx="1162482" cy="1104265"/>
          </a:xfrm>
          <a:prstGeom prst="rect">
            <a:avLst/>
          </a:prstGeom>
        </p:spPr>
        <p:txBody>
          <a:bodyPr wrap="square" lIns="0" tIns="0" rIns="0" bIns="0" rtlCol="0" anchor="t">
            <a:spAutoFit/>
          </a:bodyPr>
          <a:lstStyle/>
          <a:p>
            <a:pPr algn="just">
              <a:lnSpc>
                <a:spcPts val="8959"/>
              </a:lnSpc>
            </a:pPr>
            <a:r>
              <a:rPr lang="en-US" sz="6399" dirty="0">
                <a:solidFill>
                  <a:srgbClr val="060606"/>
                </a:solidFill>
                <a:latin typeface="Questrial"/>
                <a:ea typeface="Questrial"/>
                <a:cs typeface="Questrial"/>
                <a:sym typeface="Questrial"/>
              </a:rPr>
              <a:t>1.</a:t>
            </a:r>
          </a:p>
        </p:txBody>
      </p:sp>
      <p:sp>
        <p:nvSpPr>
          <p:cNvPr id="13" name="TextBox 13"/>
          <p:cNvSpPr txBox="1"/>
          <p:nvPr/>
        </p:nvSpPr>
        <p:spPr>
          <a:xfrm>
            <a:off x="1721066" y="4524692"/>
            <a:ext cx="1162482" cy="1104265"/>
          </a:xfrm>
          <a:prstGeom prst="rect">
            <a:avLst/>
          </a:prstGeom>
        </p:spPr>
        <p:txBody>
          <a:bodyPr lIns="0" tIns="0" rIns="0" bIns="0" rtlCol="0" anchor="t">
            <a:spAutoFit/>
          </a:bodyPr>
          <a:lstStyle/>
          <a:p>
            <a:pPr algn="just">
              <a:lnSpc>
                <a:spcPts val="8959"/>
              </a:lnSpc>
            </a:pPr>
            <a:r>
              <a:rPr lang="en-US" sz="6399">
                <a:solidFill>
                  <a:srgbClr val="060606"/>
                </a:solidFill>
                <a:latin typeface="Questrial"/>
                <a:ea typeface="Questrial"/>
                <a:cs typeface="Questrial"/>
                <a:sym typeface="Questrial"/>
              </a:rPr>
              <a:t>2.</a:t>
            </a:r>
          </a:p>
        </p:txBody>
      </p:sp>
      <p:sp>
        <p:nvSpPr>
          <p:cNvPr id="14" name="TextBox 14"/>
          <p:cNvSpPr txBox="1"/>
          <p:nvPr/>
        </p:nvSpPr>
        <p:spPr>
          <a:xfrm>
            <a:off x="1721066" y="6979503"/>
            <a:ext cx="1162482" cy="1104265"/>
          </a:xfrm>
          <a:prstGeom prst="rect">
            <a:avLst/>
          </a:prstGeom>
        </p:spPr>
        <p:txBody>
          <a:bodyPr lIns="0" tIns="0" rIns="0" bIns="0" rtlCol="0" anchor="t">
            <a:spAutoFit/>
          </a:bodyPr>
          <a:lstStyle/>
          <a:p>
            <a:pPr algn="just">
              <a:lnSpc>
                <a:spcPts val="8959"/>
              </a:lnSpc>
            </a:pPr>
            <a:r>
              <a:rPr lang="en-US" sz="6399">
                <a:solidFill>
                  <a:srgbClr val="060606"/>
                </a:solidFill>
                <a:latin typeface="Questrial"/>
                <a:ea typeface="Questrial"/>
                <a:cs typeface="Questrial"/>
                <a:sym typeface="Questrial"/>
              </a:rPr>
              <a:t>3.</a:t>
            </a:r>
          </a:p>
        </p:txBody>
      </p:sp>
      <p:sp>
        <p:nvSpPr>
          <p:cNvPr id="15" name="TextBox 15"/>
          <p:cNvSpPr txBox="1"/>
          <p:nvPr/>
        </p:nvSpPr>
        <p:spPr>
          <a:xfrm>
            <a:off x="2719282" y="1811899"/>
            <a:ext cx="6261102" cy="1553845"/>
          </a:xfrm>
          <a:prstGeom prst="rect">
            <a:avLst/>
          </a:prstGeom>
        </p:spPr>
        <p:txBody>
          <a:bodyPr lIns="0" tIns="0" rIns="0" bIns="0" rtlCol="0" anchor="t">
            <a:spAutoFit/>
          </a:bodyPr>
          <a:lstStyle/>
          <a:p>
            <a:pPr algn="just">
              <a:lnSpc>
                <a:spcPts val="3079"/>
              </a:lnSpc>
            </a:pPr>
            <a:r>
              <a:rPr lang="en-US" sz="2199" b="1" dirty="0">
                <a:solidFill>
                  <a:srgbClr val="060606"/>
                </a:solidFill>
                <a:latin typeface="Questrial"/>
                <a:ea typeface="Questrial"/>
                <a:cs typeface="Questrial"/>
                <a:sym typeface="Questrial"/>
              </a:rPr>
              <a:t>Traditional AI dominates bank fraud detection</a:t>
            </a:r>
            <a:r>
              <a:rPr lang="en-US" sz="2199" dirty="0">
                <a:solidFill>
                  <a:srgbClr val="060606"/>
                </a:solidFill>
                <a:latin typeface="Questrial"/>
                <a:ea typeface="Questrial"/>
                <a:cs typeface="Questrial"/>
                <a:sym typeface="Questrial"/>
              </a:rPr>
              <a:t>.</a:t>
            </a:r>
          </a:p>
          <a:p>
            <a:pPr algn="just">
              <a:lnSpc>
                <a:spcPts val="3079"/>
              </a:lnSpc>
            </a:pPr>
            <a:r>
              <a:rPr lang="en-US" sz="2199" dirty="0">
                <a:solidFill>
                  <a:srgbClr val="060606"/>
                </a:solidFill>
                <a:latin typeface="Questrial"/>
                <a:ea typeface="Questrial"/>
                <a:cs typeface="Questrial"/>
                <a:sym typeface="Questrial"/>
              </a:rPr>
              <a:t>• Machine Learning.</a:t>
            </a:r>
          </a:p>
          <a:p>
            <a:pPr algn="just">
              <a:lnSpc>
                <a:spcPts val="3079"/>
              </a:lnSpc>
            </a:pPr>
            <a:r>
              <a:rPr lang="en-US" sz="2199" dirty="0">
                <a:solidFill>
                  <a:srgbClr val="060606"/>
                </a:solidFill>
                <a:latin typeface="Questrial"/>
                <a:ea typeface="Questrial"/>
                <a:cs typeface="Questrial"/>
                <a:sym typeface="Questrial"/>
              </a:rPr>
              <a:t>• Deep Learning.</a:t>
            </a:r>
          </a:p>
          <a:p>
            <a:pPr algn="just">
              <a:lnSpc>
                <a:spcPts val="3079"/>
              </a:lnSpc>
            </a:pPr>
            <a:r>
              <a:rPr lang="en-US" sz="2199" dirty="0">
                <a:solidFill>
                  <a:srgbClr val="060606"/>
                </a:solidFill>
                <a:latin typeface="Questrial"/>
                <a:ea typeface="Questrial"/>
                <a:cs typeface="Questrial"/>
                <a:sym typeface="Questrial"/>
              </a:rPr>
              <a:t>• Neural networks</a:t>
            </a:r>
          </a:p>
        </p:txBody>
      </p:sp>
      <p:sp>
        <p:nvSpPr>
          <p:cNvPr id="16" name="TextBox 16"/>
          <p:cNvSpPr txBox="1"/>
          <p:nvPr/>
        </p:nvSpPr>
        <p:spPr>
          <a:xfrm>
            <a:off x="2719282" y="4176118"/>
            <a:ext cx="5246274" cy="1944370"/>
          </a:xfrm>
          <a:prstGeom prst="rect">
            <a:avLst/>
          </a:prstGeom>
        </p:spPr>
        <p:txBody>
          <a:bodyPr lIns="0" tIns="0" rIns="0" bIns="0" rtlCol="0" anchor="t">
            <a:spAutoFit/>
          </a:bodyPr>
          <a:lstStyle/>
          <a:p>
            <a:pPr algn="just">
              <a:lnSpc>
                <a:spcPts val="3079"/>
              </a:lnSpc>
            </a:pPr>
            <a:r>
              <a:rPr lang="en-US" sz="2199" b="1" dirty="0">
                <a:solidFill>
                  <a:srgbClr val="060606"/>
                </a:solidFill>
                <a:latin typeface="Questrial"/>
                <a:ea typeface="Questrial"/>
                <a:cs typeface="Questrial"/>
                <a:sym typeface="Questrial"/>
              </a:rPr>
              <a:t>Problems with the current paradigm</a:t>
            </a:r>
          </a:p>
          <a:p>
            <a:pPr algn="just">
              <a:lnSpc>
                <a:spcPts val="3079"/>
              </a:lnSpc>
            </a:pPr>
            <a:r>
              <a:rPr lang="en-US" sz="2199" dirty="0">
                <a:solidFill>
                  <a:srgbClr val="060606"/>
                </a:solidFill>
                <a:latin typeface="Questrial"/>
                <a:ea typeface="Questrial"/>
                <a:cs typeface="Questrial"/>
                <a:sym typeface="Questrial"/>
              </a:rPr>
              <a:t>• Black-box judgements</a:t>
            </a:r>
          </a:p>
          <a:p>
            <a:pPr algn="just">
              <a:lnSpc>
                <a:spcPts val="3079"/>
              </a:lnSpc>
            </a:pPr>
            <a:r>
              <a:rPr lang="en-US" sz="2199" dirty="0">
                <a:solidFill>
                  <a:srgbClr val="060606"/>
                </a:solidFill>
                <a:latin typeface="Questrial"/>
                <a:ea typeface="Questrial"/>
                <a:cs typeface="Questrial"/>
                <a:sym typeface="Questrial"/>
              </a:rPr>
              <a:t>• Lack of transparency.</a:t>
            </a:r>
          </a:p>
          <a:p>
            <a:pPr algn="just">
              <a:lnSpc>
                <a:spcPts val="3079"/>
              </a:lnSpc>
            </a:pPr>
            <a:r>
              <a:rPr lang="en-US" sz="2199" dirty="0">
                <a:solidFill>
                  <a:srgbClr val="060606"/>
                </a:solidFill>
                <a:latin typeface="Questrial"/>
                <a:ea typeface="Questrial"/>
                <a:cs typeface="Questrial"/>
                <a:sym typeface="Questrial"/>
              </a:rPr>
              <a:t>• Limited interpretability.</a:t>
            </a:r>
          </a:p>
          <a:p>
            <a:pPr algn="l">
              <a:lnSpc>
                <a:spcPts val="3079"/>
              </a:lnSpc>
            </a:pPr>
            <a:r>
              <a:rPr lang="en-US" sz="2199" dirty="0">
                <a:solidFill>
                  <a:srgbClr val="060606"/>
                </a:solidFill>
                <a:latin typeface="Questrial"/>
                <a:ea typeface="Questrial"/>
                <a:cs typeface="Questrial"/>
                <a:sym typeface="Questrial"/>
              </a:rPr>
              <a:t>• Regulatory issues.</a:t>
            </a:r>
          </a:p>
        </p:txBody>
      </p:sp>
      <p:sp>
        <p:nvSpPr>
          <p:cNvPr id="17" name="TextBox 17"/>
          <p:cNvSpPr txBox="1"/>
          <p:nvPr/>
        </p:nvSpPr>
        <p:spPr>
          <a:xfrm>
            <a:off x="2719282" y="6511013"/>
            <a:ext cx="5246274" cy="1944370"/>
          </a:xfrm>
          <a:prstGeom prst="rect">
            <a:avLst/>
          </a:prstGeom>
        </p:spPr>
        <p:txBody>
          <a:bodyPr lIns="0" tIns="0" rIns="0" bIns="0" rtlCol="0" anchor="t">
            <a:spAutoFit/>
          </a:bodyPr>
          <a:lstStyle/>
          <a:p>
            <a:pPr algn="just">
              <a:lnSpc>
                <a:spcPts val="3079"/>
              </a:lnSpc>
            </a:pPr>
            <a:r>
              <a:rPr lang="en-US" sz="2199" b="1" dirty="0">
                <a:solidFill>
                  <a:srgbClr val="060606"/>
                </a:solidFill>
                <a:latin typeface="Questrial"/>
                <a:ea typeface="Questrial"/>
                <a:cs typeface="Questrial"/>
                <a:sym typeface="Questrial"/>
              </a:rPr>
              <a:t>Increasing demand for trustworthy AI.</a:t>
            </a:r>
          </a:p>
          <a:p>
            <a:pPr algn="just">
              <a:lnSpc>
                <a:spcPts val="3079"/>
              </a:lnSpc>
            </a:pPr>
            <a:r>
              <a:rPr lang="en-US" sz="2199" dirty="0">
                <a:solidFill>
                  <a:srgbClr val="060606"/>
                </a:solidFill>
                <a:latin typeface="Questrial"/>
                <a:ea typeface="Questrial"/>
                <a:cs typeface="Questrial"/>
                <a:sym typeface="Questrial"/>
              </a:rPr>
              <a:t>• Regulators need explainability.</a:t>
            </a:r>
          </a:p>
          <a:p>
            <a:pPr algn="just">
              <a:lnSpc>
                <a:spcPts val="3079"/>
              </a:lnSpc>
            </a:pPr>
            <a:r>
              <a:rPr lang="en-US" sz="2199" dirty="0">
                <a:solidFill>
                  <a:srgbClr val="060606"/>
                </a:solidFill>
                <a:latin typeface="Questrial"/>
                <a:ea typeface="Questrial"/>
                <a:cs typeface="Questrial"/>
                <a:sym typeface="Questrial"/>
              </a:rPr>
              <a:t>•Auditors require evidence-based arguments.</a:t>
            </a:r>
          </a:p>
          <a:p>
            <a:pPr algn="just">
              <a:lnSpc>
                <a:spcPts val="3079"/>
              </a:lnSpc>
            </a:pPr>
            <a:r>
              <a:rPr lang="en-US" sz="2199" dirty="0">
                <a:solidFill>
                  <a:srgbClr val="060606"/>
                </a:solidFill>
                <a:latin typeface="Questrial"/>
                <a:ea typeface="Questrial"/>
                <a:cs typeface="Questrial"/>
                <a:sym typeface="Questrial"/>
              </a:rPr>
              <a:t>• Banks need responsible AI judgements.</a:t>
            </a:r>
          </a:p>
        </p:txBody>
      </p:sp>
      <p:sp>
        <p:nvSpPr>
          <p:cNvPr id="18" name="TextBox 18"/>
          <p:cNvSpPr txBox="1"/>
          <p:nvPr/>
        </p:nvSpPr>
        <p:spPr>
          <a:xfrm>
            <a:off x="4090929" y="557974"/>
            <a:ext cx="9645559" cy="941451"/>
          </a:xfrm>
          <a:prstGeom prst="rect">
            <a:avLst/>
          </a:prstGeom>
        </p:spPr>
        <p:txBody>
          <a:bodyPr lIns="0" tIns="0" rIns="0" bIns="0" rtlCol="0" anchor="t">
            <a:spAutoFit/>
          </a:bodyPr>
          <a:lstStyle/>
          <a:p>
            <a:pPr algn="ctr">
              <a:lnSpc>
                <a:spcPts val="3716"/>
              </a:lnSpc>
            </a:pPr>
            <a:r>
              <a:rPr lang="en-US" sz="3150" dirty="0">
                <a:solidFill>
                  <a:srgbClr val="060606"/>
                </a:solidFill>
                <a:latin typeface="Ansam"/>
                <a:ea typeface="Ansam"/>
                <a:cs typeface="Ansam"/>
                <a:sym typeface="Ansam"/>
              </a:rPr>
              <a:t>APPLYING Kuhn Paradigm Cycle to Banking Fraud Detection</a:t>
            </a:r>
          </a:p>
        </p:txBody>
      </p:sp>
      <p:sp>
        <p:nvSpPr>
          <p:cNvPr id="19" name="TextBox 19"/>
          <p:cNvSpPr txBox="1"/>
          <p:nvPr/>
        </p:nvSpPr>
        <p:spPr>
          <a:xfrm>
            <a:off x="1183866" y="8827512"/>
            <a:ext cx="12283240" cy="1259205"/>
          </a:xfrm>
          <a:prstGeom prst="rect">
            <a:avLst/>
          </a:prstGeom>
        </p:spPr>
        <p:txBody>
          <a:bodyPr lIns="0" tIns="0" rIns="0" bIns="0" rtlCol="0" anchor="t">
            <a:spAutoFit/>
          </a:bodyPr>
          <a:lstStyle/>
          <a:p>
            <a:pPr algn="just">
              <a:lnSpc>
                <a:spcPts val="2520"/>
              </a:lnSpc>
            </a:pPr>
            <a:r>
              <a:rPr lang="en-US" sz="1800" dirty="0">
                <a:solidFill>
                  <a:srgbClr val="060606"/>
                </a:solidFill>
                <a:latin typeface="Questrial"/>
                <a:ea typeface="Questrial"/>
                <a:cs typeface="Questrial"/>
                <a:sym typeface="Questrial"/>
              </a:rPr>
              <a:t>In my research, Kuhn shows why Explainable Artificial Intelligence (XAI) evolved as a reaction to traditional AI's shortcomings in detecting bank fraud. According to recent research, transparency and explainability are important implementation issues in financial AI (Khan et al. 2025). Systematic studies show that </a:t>
            </a:r>
            <a:r>
              <a:rPr lang="en-US" sz="1800" dirty="0" err="1">
                <a:solidFill>
                  <a:srgbClr val="060606"/>
                </a:solidFill>
                <a:latin typeface="Questrial"/>
                <a:ea typeface="Questrial"/>
                <a:cs typeface="Questrial"/>
                <a:sym typeface="Questrial"/>
              </a:rPr>
              <a:t>SHAP</a:t>
            </a:r>
            <a:r>
              <a:rPr lang="en-US" sz="1800" dirty="0">
                <a:solidFill>
                  <a:srgbClr val="060606"/>
                </a:solidFill>
                <a:latin typeface="Questrial"/>
                <a:ea typeface="Questrial"/>
                <a:cs typeface="Questrial"/>
                <a:sym typeface="Questrial"/>
              </a:rPr>
              <a:t> and LIME continue to be the most extensively used model-agnostic explainability approaches in finance (Cil and Yildiz, 2025).</a:t>
            </a:r>
          </a:p>
        </p:txBody>
      </p:sp>
      <p:grpSp>
        <p:nvGrpSpPr>
          <p:cNvPr id="20" name="Group 20"/>
          <p:cNvGrpSpPr/>
          <p:nvPr/>
        </p:nvGrpSpPr>
        <p:grpSpPr>
          <a:xfrm>
            <a:off x="8980384" y="4128412"/>
            <a:ext cx="7348840" cy="2011700"/>
            <a:chOff x="0" y="0"/>
            <a:chExt cx="1935497" cy="529830"/>
          </a:xfrm>
        </p:grpSpPr>
        <p:sp>
          <p:nvSpPr>
            <p:cNvPr id="21" name="Freeform 21"/>
            <p:cNvSpPr/>
            <p:nvPr/>
          </p:nvSpPr>
          <p:spPr>
            <a:xfrm>
              <a:off x="0" y="0"/>
              <a:ext cx="1935497" cy="529830"/>
            </a:xfrm>
            <a:custGeom>
              <a:avLst/>
              <a:gdLst/>
              <a:ahLst/>
              <a:cxnLst/>
              <a:rect l="l" t="t" r="r" b="b"/>
              <a:pathLst>
                <a:path w="1935497" h="529830">
                  <a:moveTo>
                    <a:pt x="0" y="0"/>
                  </a:moveTo>
                  <a:lnTo>
                    <a:pt x="1935497" y="0"/>
                  </a:lnTo>
                  <a:lnTo>
                    <a:pt x="1935497" y="529830"/>
                  </a:lnTo>
                  <a:lnTo>
                    <a:pt x="0" y="529830"/>
                  </a:lnTo>
                  <a:close/>
                </a:path>
              </a:pathLst>
            </a:custGeom>
            <a:ln w="19050" cap="sq">
              <a:solidFill>
                <a:srgbClr val="5A5957"/>
              </a:solidFill>
              <a:prstDash val="solid"/>
              <a:miter/>
            </a:ln>
          </p:spPr>
          <p:txBody>
            <a:bodyPr/>
            <a:lstStyle/>
            <a:p>
              <a:endParaRPr lang="en-US"/>
            </a:p>
          </p:txBody>
        </p:sp>
        <p:sp>
          <p:nvSpPr>
            <p:cNvPr id="22" name="TextBox 22"/>
            <p:cNvSpPr txBox="1"/>
            <p:nvPr/>
          </p:nvSpPr>
          <p:spPr>
            <a:xfrm>
              <a:off x="0" y="-47625"/>
              <a:ext cx="1935497" cy="577455"/>
            </a:xfrm>
            <a:prstGeom prst="rect">
              <a:avLst/>
            </a:prstGeom>
          </p:spPr>
          <p:txBody>
            <a:bodyPr lIns="50800" tIns="50800" rIns="50800" bIns="50800" rtlCol="0" anchor="ctr"/>
            <a:lstStyle/>
            <a:p>
              <a:pPr algn="ctr">
                <a:lnSpc>
                  <a:spcPts val="2659"/>
                </a:lnSpc>
              </a:pPr>
              <a:endParaRPr/>
            </a:p>
          </p:txBody>
        </p:sp>
      </p:grpSp>
      <p:sp>
        <p:nvSpPr>
          <p:cNvPr id="23" name="TextBox 23"/>
          <p:cNvSpPr txBox="1"/>
          <p:nvPr/>
        </p:nvSpPr>
        <p:spPr>
          <a:xfrm>
            <a:off x="9517584" y="4515455"/>
            <a:ext cx="1162482" cy="1104265"/>
          </a:xfrm>
          <a:prstGeom prst="rect">
            <a:avLst/>
          </a:prstGeom>
        </p:spPr>
        <p:txBody>
          <a:bodyPr lIns="0" tIns="0" rIns="0" bIns="0" rtlCol="0" anchor="t">
            <a:spAutoFit/>
          </a:bodyPr>
          <a:lstStyle/>
          <a:p>
            <a:pPr algn="just">
              <a:lnSpc>
                <a:spcPts val="8959"/>
              </a:lnSpc>
            </a:pPr>
            <a:r>
              <a:rPr lang="en-US" sz="6399">
                <a:solidFill>
                  <a:srgbClr val="060606"/>
                </a:solidFill>
                <a:latin typeface="Questrial"/>
                <a:ea typeface="Questrial"/>
                <a:cs typeface="Questrial"/>
                <a:sym typeface="Questrial"/>
              </a:rPr>
              <a:t>5.</a:t>
            </a:r>
          </a:p>
        </p:txBody>
      </p:sp>
      <p:sp>
        <p:nvSpPr>
          <p:cNvPr id="24" name="TextBox 24"/>
          <p:cNvSpPr txBox="1"/>
          <p:nvPr/>
        </p:nvSpPr>
        <p:spPr>
          <a:xfrm>
            <a:off x="10515799" y="4166880"/>
            <a:ext cx="5246274" cy="1944370"/>
          </a:xfrm>
          <a:prstGeom prst="rect">
            <a:avLst/>
          </a:prstGeom>
        </p:spPr>
        <p:txBody>
          <a:bodyPr lIns="0" tIns="0" rIns="0" bIns="0" rtlCol="0" anchor="t">
            <a:spAutoFit/>
          </a:bodyPr>
          <a:lstStyle/>
          <a:p>
            <a:pPr algn="just">
              <a:lnSpc>
                <a:spcPts val="3079"/>
              </a:lnSpc>
            </a:pPr>
            <a:r>
              <a:rPr lang="en-US" sz="2199" b="1" dirty="0">
                <a:solidFill>
                  <a:srgbClr val="060606"/>
                </a:solidFill>
                <a:latin typeface="Questrial"/>
                <a:ea typeface="Questrial"/>
                <a:cs typeface="Questrial"/>
                <a:sym typeface="Questrial"/>
              </a:rPr>
              <a:t>New Paradigm.</a:t>
            </a:r>
          </a:p>
          <a:p>
            <a:pPr algn="l">
              <a:lnSpc>
                <a:spcPts val="3079"/>
              </a:lnSpc>
            </a:pPr>
            <a:r>
              <a:rPr lang="en-US" sz="2199" dirty="0">
                <a:solidFill>
                  <a:srgbClr val="060606"/>
                </a:solidFill>
                <a:latin typeface="Questrial"/>
                <a:ea typeface="Questrial"/>
                <a:cs typeface="Questrial"/>
                <a:sym typeface="Questrial"/>
              </a:rPr>
              <a:t>•Transparent</a:t>
            </a:r>
          </a:p>
          <a:p>
            <a:pPr algn="l">
              <a:lnSpc>
                <a:spcPts val="3079"/>
              </a:lnSpc>
            </a:pPr>
            <a:r>
              <a:rPr lang="en-US" sz="2199" dirty="0">
                <a:solidFill>
                  <a:srgbClr val="060606"/>
                </a:solidFill>
                <a:latin typeface="Questrial"/>
                <a:ea typeface="Questrial"/>
                <a:cs typeface="Questrial"/>
                <a:sym typeface="Questrial"/>
              </a:rPr>
              <a:t>•Explainable,</a:t>
            </a:r>
          </a:p>
          <a:p>
            <a:pPr algn="l">
              <a:lnSpc>
                <a:spcPts val="3079"/>
              </a:lnSpc>
            </a:pPr>
            <a:r>
              <a:rPr lang="en-US" sz="2199" dirty="0">
                <a:solidFill>
                  <a:srgbClr val="060606"/>
                </a:solidFill>
                <a:latin typeface="Questrial"/>
                <a:ea typeface="Questrial"/>
                <a:cs typeface="Questrial"/>
                <a:sym typeface="Questrial"/>
              </a:rPr>
              <a:t>•Human-centered AI for detecting banking fraud.</a:t>
            </a:r>
          </a:p>
        </p:txBody>
      </p:sp>
      <p:grpSp>
        <p:nvGrpSpPr>
          <p:cNvPr id="25" name="Group 25"/>
          <p:cNvGrpSpPr/>
          <p:nvPr/>
        </p:nvGrpSpPr>
        <p:grpSpPr>
          <a:xfrm>
            <a:off x="8970859" y="1764288"/>
            <a:ext cx="7348840" cy="2011700"/>
            <a:chOff x="0" y="0"/>
            <a:chExt cx="1935497" cy="529830"/>
          </a:xfrm>
        </p:grpSpPr>
        <p:sp>
          <p:nvSpPr>
            <p:cNvPr id="26" name="Freeform 26"/>
            <p:cNvSpPr/>
            <p:nvPr/>
          </p:nvSpPr>
          <p:spPr>
            <a:xfrm>
              <a:off x="0" y="0"/>
              <a:ext cx="1935497" cy="529830"/>
            </a:xfrm>
            <a:custGeom>
              <a:avLst/>
              <a:gdLst/>
              <a:ahLst/>
              <a:cxnLst/>
              <a:rect l="l" t="t" r="r" b="b"/>
              <a:pathLst>
                <a:path w="1935497" h="529830">
                  <a:moveTo>
                    <a:pt x="0" y="0"/>
                  </a:moveTo>
                  <a:lnTo>
                    <a:pt x="1935497" y="0"/>
                  </a:lnTo>
                  <a:lnTo>
                    <a:pt x="1935497" y="529830"/>
                  </a:lnTo>
                  <a:lnTo>
                    <a:pt x="0" y="529830"/>
                  </a:lnTo>
                  <a:close/>
                </a:path>
              </a:pathLst>
            </a:custGeom>
            <a:ln w="19050" cap="sq">
              <a:solidFill>
                <a:srgbClr val="5A5957"/>
              </a:solidFill>
              <a:prstDash val="solid"/>
              <a:miter/>
            </a:ln>
          </p:spPr>
          <p:txBody>
            <a:bodyPr/>
            <a:lstStyle/>
            <a:p>
              <a:endParaRPr lang="en-US"/>
            </a:p>
          </p:txBody>
        </p:sp>
        <p:sp>
          <p:nvSpPr>
            <p:cNvPr id="27" name="TextBox 27"/>
            <p:cNvSpPr txBox="1"/>
            <p:nvPr/>
          </p:nvSpPr>
          <p:spPr>
            <a:xfrm>
              <a:off x="0" y="-47625"/>
              <a:ext cx="1935497" cy="577455"/>
            </a:xfrm>
            <a:prstGeom prst="rect">
              <a:avLst/>
            </a:prstGeom>
          </p:spPr>
          <p:txBody>
            <a:bodyPr lIns="50800" tIns="50800" rIns="50800" bIns="50800" rtlCol="0" anchor="ctr"/>
            <a:lstStyle/>
            <a:p>
              <a:pPr algn="ctr">
                <a:lnSpc>
                  <a:spcPts val="2659"/>
                </a:lnSpc>
              </a:pPr>
              <a:endParaRPr/>
            </a:p>
          </p:txBody>
        </p:sp>
      </p:grpSp>
      <p:sp>
        <p:nvSpPr>
          <p:cNvPr id="28" name="TextBox 28"/>
          <p:cNvSpPr txBox="1"/>
          <p:nvPr/>
        </p:nvSpPr>
        <p:spPr>
          <a:xfrm>
            <a:off x="9508059" y="2157085"/>
            <a:ext cx="1162482" cy="1104265"/>
          </a:xfrm>
          <a:prstGeom prst="rect">
            <a:avLst/>
          </a:prstGeom>
        </p:spPr>
        <p:txBody>
          <a:bodyPr lIns="0" tIns="0" rIns="0" bIns="0" rtlCol="0" anchor="t">
            <a:spAutoFit/>
          </a:bodyPr>
          <a:lstStyle/>
          <a:p>
            <a:pPr algn="just">
              <a:lnSpc>
                <a:spcPts val="8959"/>
              </a:lnSpc>
            </a:pPr>
            <a:r>
              <a:rPr lang="en-US" sz="6399">
                <a:solidFill>
                  <a:srgbClr val="060606"/>
                </a:solidFill>
                <a:latin typeface="Questrial"/>
                <a:ea typeface="Questrial"/>
                <a:cs typeface="Questrial"/>
                <a:sym typeface="Questrial"/>
              </a:rPr>
              <a:t>4.</a:t>
            </a:r>
          </a:p>
        </p:txBody>
      </p:sp>
      <p:sp>
        <p:nvSpPr>
          <p:cNvPr id="29" name="TextBox 29"/>
          <p:cNvSpPr txBox="1"/>
          <p:nvPr/>
        </p:nvSpPr>
        <p:spPr>
          <a:xfrm>
            <a:off x="10506274" y="2007162"/>
            <a:ext cx="5246274" cy="1553845"/>
          </a:xfrm>
          <a:prstGeom prst="rect">
            <a:avLst/>
          </a:prstGeom>
        </p:spPr>
        <p:txBody>
          <a:bodyPr lIns="0" tIns="0" rIns="0" bIns="0" rtlCol="0" anchor="t">
            <a:spAutoFit/>
          </a:bodyPr>
          <a:lstStyle/>
          <a:p>
            <a:pPr algn="just">
              <a:lnSpc>
                <a:spcPts val="3079"/>
              </a:lnSpc>
            </a:pPr>
            <a:r>
              <a:rPr lang="en-US" sz="2199" b="1" dirty="0">
                <a:solidFill>
                  <a:srgbClr val="060606"/>
                </a:solidFill>
                <a:latin typeface="Questrial"/>
                <a:ea typeface="Questrial"/>
                <a:cs typeface="Questrial"/>
                <a:sym typeface="Questrial"/>
              </a:rPr>
              <a:t>The Emergence of Explainable AI (XAI)</a:t>
            </a:r>
          </a:p>
          <a:p>
            <a:pPr algn="just">
              <a:lnSpc>
                <a:spcPts val="3079"/>
              </a:lnSpc>
            </a:pPr>
            <a:r>
              <a:rPr lang="en-US" sz="2199" dirty="0">
                <a:solidFill>
                  <a:srgbClr val="060606"/>
                </a:solidFill>
                <a:latin typeface="Questrial"/>
                <a:ea typeface="Questrial"/>
                <a:cs typeface="Questrial"/>
                <a:sym typeface="Questrial"/>
              </a:rPr>
              <a:t>• </a:t>
            </a:r>
            <a:r>
              <a:rPr lang="en-US" sz="2199" dirty="0" err="1">
                <a:solidFill>
                  <a:srgbClr val="060606"/>
                </a:solidFill>
                <a:latin typeface="Questrial"/>
                <a:ea typeface="Questrial"/>
                <a:cs typeface="Questrial"/>
                <a:sym typeface="Questrial"/>
              </a:rPr>
              <a:t>SHAP</a:t>
            </a:r>
            <a:endParaRPr lang="en-US" sz="2199" dirty="0">
              <a:solidFill>
                <a:srgbClr val="060606"/>
              </a:solidFill>
              <a:latin typeface="Questrial"/>
              <a:ea typeface="Questrial"/>
              <a:cs typeface="Questrial"/>
              <a:sym typeface="Questrial"/>
            </a:endParaRPr>
          </a:p>
          <a:p>
            <a:pPr algn="just">
              <a:lnSpc>
                <a:spcPts val="3079"/>
              </a:lnSpc>
            </a:pPr>
            <a:r>
              <a:rPr lang="en-US" sz="2199" dirty="0">
                <a:solidFill>
                  <a:srgbClr val="060606"/>
                </a:solidFill>
                <a:latin typeface="Questrial"/>
                <a:ea typeface="Questrial"/>
                <a:cs typeface="Questrial"/>
                <a:sym typeface="Questrial"/>
              </a:rPr>
              <a:t>• LIME</a:t>
            </a:r>
          </a:p>
          <a:p>
            <a:pPr algn="just">
              <a:lnSpc>
                <a:spcPts val="3079"/>
              </a:lnSpc>
            </a:pPr>
            <a:r>
              <a:rPr lang="en-US" sz="2199" dirty="0">
                <a:solidFill>
                  <a:srgbClr val="060606"/>
                </a:solidFill>
                <a:latin typeface="Questrial"/>
                <a:ea typeface="Questrial"/>
                <a:cs typeface="Questrial"/>
                <a:sym typeface="Questrial"/>
              </a:rPr>
              <a:t>• Explainable neural networks.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354795" y="1727715"/>
            <a:ext cx="4251608" cy="6831571"/>
          </a:xfrm>
          <a:custGeom>
            <a:avLst/>
            <a:gdLst/>
            <a:ahLst/>
            <a:cxnLst/>
            <a:rect l="l" t="t" r="r" b="b"/>
            <a:pathLst>
              <a:path w="4251608" h="6831571">
                <a:moveTo>
                  <a:pt x="0" y="0"/>
                </a:moveTo>
                <a:lnTo>
                  <a:pt x="4251608" y="0"/>
                </a:lnTo>
                <a:lnTo>
                  <a:pt x="4251608" y="6831570"/>
                </a:lnTo>
                <a:lnTo>
                  <a:pt x="0" y="683157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4419600" y="1782115"/>
            <a:ext cx="14020800" cy="1055097"/>
          </a:xfrm>
          <a:prstGeom prst="rect">
            <a:avLst/>
          </a:prstGeom>
        </p:spPr>
        <p:txBody>
          <a:bodyPr wrap="square" lIns="0" tIns="0" rIns="0" bIns="0" rtlCol="0" anchor="t">
            <a:spAutoFit/>
          </a:bodyPr>
          <a:lstStyle/>
          <a:p>
            <a:pPr algn="ctr">
              <a:lnSpc>
                <a:spcPts val="4141"/>
              </a:lnSpc>
            </a:pPr>
            <a:r>
              <a:rPr lang="en-US" sz="3150" dirty="0">
                <a:solidFill>
                  <a:srgbClr val="060606"/>
                </a:solidFill>
                <a:latin typeface="Ansam"/>
                <a:ea typeface="Ansam"/>
                <a:cs typeface="Ansam"/>
                <a:sym typeface="Ansam"/>
              </a:rPr>
              <a:t>PHILOSOPHICAL POSITION: PRAGMATISM PARADIGM</a:t>
            </a:r>
          </a:p>
          <a:p>
            <a:pPr algn="ctr">
              <a:lnSpc>
                <a:spcPts val="4141"/>
              </a:lnSpc>
            </a:pPr>
            <a:r>
              <a:rPr lang="en-US" sz="3150" b="1" dirty="0">
                <a:solidFill>
                  <a:srgbClr val="060606"/>
                </a:solidFill>
                <a:latin typeface="Ansam"/>
                <a:ea typeface="Ansam"/>
                <a:cs typeface="Ansam"/>
                <a:sym typeface="Ansam"/>
              </a:rPr>
              <a:t>PLURALIST ONTOLOGY</a:t>
            </a:r>
          </a:p>
        </p:txBody>
      </p:sp>
      <p:sp>
        <p:nvSpPr>
          <p:cNvPr id="4" name="TextBox 4"/>
          <p:cNvSpPr txBox="1"/>
          <p:nvPr/>
        </p:nvSpPr>
        <p:spPr>
          <a:xfrm>
            <a:off x="6889142" y="3476208"/>
            <a:ext cx="8652074" cy="2594610"/>
          </a:xfrm>
          <a:prstGeom prst="rect">
            <a:avLst/>
          </a:prstGeom>
        </p:spPr>
        <p:txBody>
          <a:bodyPr lIns="0" tIns="0" rIns="0" bIns="0" rtlCol="0" anchor="t">
            <a:spAutoFit/>
          </a:bodyPr>
          <a:lstStyle/>
          <a:p>
            <a:pPr marL="453390" lvl="1" indent="-226695" algn="just">
              <a:lnSpc>
                <a:spcPts val="2940"/>
              </a:lnSpc>
              <a:buFont typeface="Arial"/>
              <a:buChar char="•"/>
            </a:pPr>
            <a:r>
              <a:rPr lang="en-US" sz="2100" dirty="0">
                <a:solidFill>
                  <a:srgbClr val="060606"/>
                </a:solidFill>
                <a:latin typeface="Questrial"/>
                <a:ea typeface="Questrial"/>
                <a:cs typeface="Questrial"/>
                <a:sym typeface="Questrial"/>
              </a:rPr>
              <a:t>The study takes a pluralist approach, </a:t>
            </a:r>
            <a:r>
              <a:rPr lang="en-US" sz="2100" dirty="0" err="1">
                <a:solidFill>
                  <a:srgbClr val="060606"/>
                </a:solidFill>
                <a:latin typeface="Questrial"/>
                <a:ea typeface="Questrial"/>
                <a:cs typeface="Questrial"/>
                <a:sym typeface="Questrial"/>
              </a:rPr>
              <a:t>recognising</a:t>
            </a:r>
            <a:r>
              <a:rPr lang="en-US" sz="2100" dirty="0">
                <a:solidFill>
                  <a:srgbClr val="060606"/>
                </a:solidFill>
                <a:latin typeface="Questrial"/>
                <a:ea typeface="Questrial"/>
                <a:cs typeface="Questrial"/>
                <a:sym typeface="Questrial"/>
              </a:rPr>
              <a:t> that the perceived effectiveness of Explainable AI varies across professional roles such as. Bank Manager, internal auditor, compliance officer and financial data analyst.</a:t>
            </a:r>
          </a:p>
          <a:p>
            <a:pPr marL="453390" lvl="1" indent="-226695" algn="just">
              <a:lnSpc>
                <a:spcPts val="2940"/>
              </a:lnSpc>
              <a:buFont typeface="Arial"/>
              <a:buChar char="•"/>
            </a:pPr>
            <a:r>
              <a:rPr lang="en-US" sz="2100" dirty="0">
                <a:solidFill>
                  <a:srgbClr val="060606"/>
                </a:solidFill>
                <a:latin typeface="Questrial"/>
                <a:ea typeface="Questrial"/>
                <a:cs typeface="Questrial"/>
                <a:sym typeface="Questrial"/>
              </a:rPr>
              <a:t>Instead of assuming a single universal definition of a "good" XAI model, it remains open to diverse stakeholder interpretations and seeks to understand why these perspectives differ.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354795" y="1727715"/>
            <a:ext cx="4251608" cy="6831571"/>
          </a:xfrm>
          <a:custGeom>
            <a:avLst/>
            <a:gdLst/>
            <a:ahLst/>
            <a:cxnLst/>
            <a:rect l="l" t="t" r="r" b="b"/>
            <a:pathLst>
              <a:path w="4251608" h="6831571">
                <a:moveTo>
                  <a:pt x="0" y="0"/>
                </a:moveTo>
                <a:lnTo>
                  <a:pt x="4251608" y="0"/>
                </a:lnTo>
                <a:lnTo>
                  <a:pt x="4251608" y="6831570"/>
                </a:lnTo>
                <a:lnTo>
                  <a:pt x="0" y="683157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4648200" y="1782115"/>
            <a:ext cx="13497405" cy="1055097"/>
          </a:xfrm>
          <a:prstGeom prst="rect">
            <a:avLst/>
          </a:prstGeom>
        </p:spPr>
        <p:txBody>
          <a:bodyPr wrap="square" lIns="0" tIns="0" rIns="0" bIns="0" rtlCol="0" anchor="t">
            <a:spAutoFit/>
          </a:bodyPr>
          <a:lstStyle/>
          <a:p>
            <a:pPr algn="ctr">
              <a:lnSpc>
                <a:spcPts val="4141"/>
              </a:lnSpc>
            </a:pPr>
            <a:r>
              <a:rPr lang="en-US" sz="3150" dirty="0">
                <a:solidFill>
                  <a:srgbClr val="060606"/>
                </a:solidFill>
                <a:latin typeface="Ansam"/>
                <a:ea typeface="Ansam"/>
                <a:cs typeface="Ansam"/>
                <a:sym typeface="Ansam"/>
              </a:rPr>
              <a:t>PHILOSOPHICAL POSITION: PRAGMATISM PARADIGM</a:t>
            </a:r>
          </a:p>
          <a:p>
            <a:pPr algn="ctr">
              <a:lnSpc>
                <a:spcPts val="4141"/>
              </a:lnSpc>
            </a:pPr>
            <a:r>
              <a:rPr lang="en-US" sz="3150" b="1" dirty="0">
                <a:solidFill>
                  <a:srgbClr val="060606"/>
                </a:solidFill>
                <a:latin typeface="Ansam"/>
                <a:ea typeface="Ansam"/>
                <a:cs typeface="Ansam"/>
                <a:sym typeface="Ansam"/>
              </a:rPr>
              <a:t>PRACTICALITY EPISTEMOLOGY</a:t>
            </a:r>
          </a:p>
        </p:txBody>
      </p:sp>
      <p:sp>
        <p:nvSpPr>
          <p:cNvPr id="4" name="TextBox 4"/>
          <p:cNvSpPr txBox="1"/>
          <p:nvPr/>
        </p:nvSpPr>
        <p:spPr>
          <a:xfrm>
            <a:off x="6898667" y="3342858"/>
            <a:ext cx="8652074" cy="2594610"/>
          </a:xfrm>
          <a:prstGeom prst="rect">
            <a:avLst/>
          </a:prstGeom>
        </p:spPr>
        <p:txBody>
          <a:bodyPr lIns="0" tIns="0" rIns="0" bIns="0" rtlCol="0" anchor="t">
            <a:spAutoFit/>
          </a:bodyPr>
          <a:lstStyle/>
          <a:p>
            <a:pPr marL="453390" lvl="1" indent="-226695" algn="just">
              <a:lnSpc>
                <a:spcPts val="2940"/>
              </a:lnSpc>
              <a:buFont typeface="Arial"/>
              <a:buChar char="•"/>
            </a:pPr>
            <a:r>
              <a:rPr lang="en-US" sz="2100" dirty="0">
                <a:solidFill>
                  <a:srgbClr val="060606"/>
                </a:solidFill>
                <a:latin typeface="Questrial"/>
                <a:ea typeface="Questrial"/>
                <a:cs typeface="Questrial"/>
                <a:sym typeface="Questrial"/>
              </a:rPr>
              <a:t>This study's knowledge is generated by combining different types of evidence likewise systematic review, thematic analysis, practitioner interviews, and a hypothetical UK auditor survey to guarantee conclusions are robust and useful. </a:t>
            </a:r>
          </a:p>
          <a:p>
            <a:pPr marL="453390" lvl="1" indent="-226695" algn="just">
              <a:lnSpc>
                <a:spcPts val="2940"/>
              </a:lnSpc>
              <a:buFont typeface="Arial"/>
              <a:buChar char="•"/>
            </a:pPr>
            <a:r>
              <a:rPr lang="en-US" sz="2100" dirty="0">
                <a:solidFill>
                  <a:srgbClr val="060606"/>
                </a:solidFill>
                <a:latin typeface="Questrial"/>
                <a:ea typeface="Questrial"/>
                <a:cs typeface="Questrial"/>
                <a:sym typeface="Questrial"/>
              </a:rPr>
              <a:t>By combining literature and real-world experiences, I avoid depending exclusively on theory or practitioner opinion, resulting in findings that can enhance banking practice.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354795" y="1727715"/>
            <a:ext cx="4251608" cy="6831571"/>
          </a:xfrm>
          <a:custGeom>
            <a:avLst/>
            <a:gdLst/>
            <a:ahLst/>
            <a:cxnLst/>
            <a:rect l="l" t="t" r="r" b="b"/>
            <a:pathLst>
              <a:path w="4251608" h="6831571">
                <a:moveTo>
                  <a:pt x="0" y="0"/>
                </a:moveTo>
                <a:lnTo>
                  <a:pt x="4251608" y="0"/>
                </a:lnTo>
                <a:lnTo>
                  <a:pt x="4251608" y="6831570"/>
                </a:lnTo>
                <a:lnTo>
                  <a:pt x="0" y="683157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4800600" y="1782115"/>
            <a:ext cx="13345005" cy="1055097"/>
          </a:xfrm>
          <a:prstGeom prst="rect">
            <a:avLst/>
          </a:prstGeom>
        </p:spPr>
        <p:txBody>
          <a:bodyPr wrap="square" lIns="0" tIns="0" rIns="0" bIns="0" rtlCol="0" anchor="t">
            <a:spAutoFit/>
          </a:bodyPr>
          <a:lstStyle/>
          <a:p>
            <a:pPr algn="ctr">
              <a:lnSpc>
                <a:spcPts val="4141"/>
              </a:lnSpc>
            </a:pPr>
            <a:r>
              <a:rPr lang="en-US" sz="3150" dirty="0">
                <a:solidFill>
                  <a:srgbClr val="060606"/>
                </a:solidFill>
                <a:latin typeface="Ansam"/>
                <a:ea typeface="Ansam"/>
                <a:cs typeface="Ansam"/>
                <a:sym typeface="Ansam"/>
              </a:rPr>
              <a:t>PHILOSOPHICAL POSITION: : PRAGMATISM PARADIGM </a:t>
            </a:r>
          </a:p>
          <a:p>
            <a:pPr algn="ctr">
              <a:lnSpc>
                <a:spcPts val="4141"/>
              </a:lnSpc>
            </a:pPr>
            <a:r>
              <a:rPr lang="en-US" sz="3150" b="1" dirty="0">
                <a:solidFill>
                  <a:srgbClr val="060606"/>
                </a:solidFill>
                <a:latin typeface="Ansam"/>
                <a:ea typeface="Ansam"/>
                <a:cs typeface="Ansam"/>
                <a:sym typeface="Ansam"/>
              </a:rPr>
              <a:t>MIXED METHODOLOGY</a:t>
            </a:r>
          </a:p>
        </p:txBody>
      </p:sp>
      <p:sp>
        <p:nvSpPr>
          <p:cNvPr id="4" name="TextBox 4"/>
          <p:cNvSpPr txBox="1"/>
          <p:nvPr/>
        </p:nvSpPr>
        <p:spPr>
          <a:xfrm>
            <a:off x="6898667" y="3333333"/>
            <a:ext cx="8652074" cy="3337560"/>
          </a:xfrm>
          <a:prstGeom prst="rect">
            <a:avLst/>
          </a:prstGeom>
        </p:spPr>
        <p:txBody>
          <a:bodyPr lIns="0" tIns="0" rIns="0" bIns="0" rtlCol="0" anchor="t">
            <a:spAutoFit/>
          </a:bodyPr>
          <a:lstStyle/>
          <a:p>
            <a:pPr marL="453390" lvl="1" indent="-226695" algn="just">
              <a:lnSpc>
                <a:spcPts val="2940"/>
              </a:lnSpc>
              <a:buFont typeface="Arial"/>
              <a:buChar char="•"/>
            </a:pPr>
            <a:r>
              <a:rPr lang="en-US" sz="2100" dirty="0">
                <a:solidFill>
                  <a:srgbClr val="060606"/>
                </a:solidFill>
                <a:latin typeface="Questrial"/>
                <a:ea typeface="Questrial"/>
                <a:cs typeface="Questrial"/>
                <a:sym typeface="Questrial"/>
              </a:rPr>
              <a:t>The study assumes that methods should be chosen based on the research problem, resulting in a pragmatic design that includes a systematic review, thematic analysis, practitioner interviews, and a potential UK survey to investigate both XAI's technical performance and its understanding and adoption in practice.</a:t>
            </a:r>
          </a:p>
          <a:p>
            <a:pPr marL="453390" lvl="1" indent="-226695" algn="just">
              <a:lnSpc>
                <a:spcPts val="2940"/>
              </a:lnSpc>
              <a:buFont typeface="Arial"/>
              <a:buChar char="•"/>
            </a:pPr>
            <a:r>
              <a:rPr lang="en-US" sz="2100" dirty="0">
                <a:solidFill>
                  <a:srgbClr val="060606"/>
                </a:solidFill>
                <a:latin typeface="Questrial"/>
                <a:ea typeface="Questrial"/>
                <a:cs typeface="Questrial"/>
                <a:sym typeface="Questrial"/>
              </a:rPr>
              <a:t>This strategy </a:t>
            </a:r>
            <a:r>
              <a:rPr lang="en-US" sz="2100" dirty="0" err="1">
                <a:solidFill>
                  <a:srgbClr val="060606"/>
                </a:solidFill>
                <a:latin typeface="Questrial"/>
                <a:ea typeface="Questrial"/>
                <a:cs typeface="Questrial"/>
                <a:sym typeface="Questrial"/>
              </a:rPr>
              <a:t>prioritises</a:t>
            </a:r>
            <a:r>
              <a:rPr lang="en-US" sz="2100" dirty="0">
                <a:solidFill>
                  <a:srgbClr val="060606"/>
                </a:solidFill>
                <a:latin typeface="Questrial"/>
                <a:ea typeface="Questrial"/>
                <a:cs typeface="Questrial"/>
                <a:sym typeface="Questrial"/>
              </a:rPr>
              <a:t> selecting methodologies that best answer research questions and create evidence to enhance fraud detection practices, rather than relying solely on qualitative or quantitative approaches.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3885199" y="2499375"/>
            <a:ext cx="10517602" cy="474726"/>
          </a:xfrm>
          <a:prstGeom prst="rect">
            <a:avLst/>
          </a:prstGeom>
        </p:spPr>
        <p:txBody>
          <a:bodyPr lIns="0" tIns="0" rIns="0" bIns="0" rtlCol="0" anchor="t">
            <a:spAutoFit/>
          </a:bodyPr>
          <a:lstStyle/>
          <a:p>
            <a:pPr algn="ctr">
              <a:lnSpc>
                <a:spcPts val="3716"/>
              </a:lnSpc>
            </a:pPr>
            <a:r>
              <a:rPr lang="en-US" sz="3150">
                <a:solidFill>
                  <a:srgbClr val="060606"/>
                </a:solidFill>
                <a:latin typeface="Ansam"/>
                <a:ea typeface="Ansam"/>
                <a:cs typeface="Ansam"/>
                <a:sym typeface="Ansam"/>
              </a:rPr>
              <a:t>RESEARCH METHODOLOGY</a:t>
            </a:r>
          </a:p>
        </p:txBody>
      </p:sp>
      <p:sp>
        <p:nvSpPr>
          <p:cNvPr id="3" name="TextBox 3"/>
          <p:cNvSpPr txBox="1"/>
          <p:nvPr/>
        </p:nvSpPr>
        <p:spPr>
          <a:xfrm>
            <a:off x="4733750" y="3341785"/>
            <a:ext cx="9669051" cy="4435701"/>
          </a:xfrm>
          <a:prstGeom prst="rect">
            <a:avLst/>
          </a:prstGeom>
        </p:spPr>
        <p:txBody>
          <a:bodyPr lIns="0" tIns="0" rIns="0" bIns="0" rtlCol="0" anchor="t">
            <a:spAutoFit/>
          </a:bodyPr>
          <a:lstStyle/>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Research Philosophy Pragmatism-address practical </a:t>
            </a:r>
            <a:r>
              <a:rPr lang="en-US" sz="2100" dirty="0" err="1">
                <a:solidFill>
                  <a:srgbClr val="060606"/>
                </a:solidFill>
                <a:latin typeface="Questrial"/>
                <a:ea typeface="Questrial"/>
                <a:cs typeface="Questrial"/>
                <a:sym typeface="Questrial"/>
              </a:rPr>
              <a:t>organisational</a:t>
            </a:r>
            <a:r>
              <a:rPr lang="en-US" sz="2100" dirty="0">
                <a:solidFill>
                  <a:srgbClr val="060606"/>
                </a:solidFill>
                <a:latin typeface="Questrial"/>
                <a:ea typeface="Questrial"/>
                <a:cs typeface="Questrial"/>
                <a:sym typeface="Questrial"/>
              </a:rPr>
              <a:t> problem.</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Research Design- Mixed Methods- Qualitative data explain how and why professional perceives and use XAI, Quantitative evidence helps evaluate pattern.</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Secondary Data: Studies published between (2020–Present) cause XAI developed rapidly during this period.</a:t>
            </a:r>
          </a:p>
          <a:p>
            <a:pPr marL="453390" lvl="1" indent="-226695">
              <a:lnSpc>
                <a:spcPts val="2940"/>
              </a:lnSpc>
              <a:buFont typeface="Arial"/>
              <a:buChar char="•"/>
            </a:pPr>
            <a:r>
              <a:rPr lang="en-US" sz="2100" dirty="0">
                <a:solidFill>
                  <a:srgbClr val="060606"/>
                </a:solidFill>
                <a:latin typeface="Questrial"/>
                <a:ea typeface="Questrial"/>
                <a:cs typeface="Questrial"/>
                <a:sym typeface="Questrial"/>
              </a:rPr>
              <a:t>Data Analysis: Thematic Analysis to identify recurring patterns and concept.</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Primary Data: 5–6 Semi-Structured Interviews</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Participants: Bank Managers, Internal Auditors For now in Nepal, Future extension with UK Auditors and managers</a:t>
            </a:r>
          </a:p>
          <a:p>
            <a:pPr algn="l">
              <a:lnSpc>
                <a:spcPts val="2940"/>
              </a:lnSpc>
            </a:pPr>
            <a:endParaRPr lang="en-US" sz="2100" dirty="0">
              <a:solidFill>
                <a:srgbClr val="060606"/>
              </a:solidFill>
              <a:latin typeface="Questrial"/>
              <a:ea typeface="Questrial"/>
              <a:cs typeface="Questrial"/>
              <a:sym typeface="Questrial"/>
            </a:endParaRPr>
          </a:p>
          <a:p>
            <a:pPr algn="just">
              <a:lnSpc>
                <a:spcPts val="2940"/>
              </a:lnSpc>
            </a:pPr>
            <a:endParaRPr lang="en-US" sz="2100" dirty="0">
              <a:solidFill>
                <a:srgbClr val="060606"/>
              </a:solidFill>
              <a:latin typeface="Questrial"/>
              <a:ea typeface="Questrial"/>
              <a:cs typeface="Questrial"/>
              <a:sym typeface="Questrial"/>
            </a:endParaRPr>
          </a:p>
        </p:txBody>
      </p:sp>
      <p:sp>
        <p:nvSpPr>
          <p:cNvPr id="4" name="Freeform 4"/>
          <p:cNvSpPr/>
          <p:nvPr/>
        </p:nvSpPr>
        <p:spPr>
          <a:xfrm>
            <a:off x="14487014" y="1471794"/>
            <a:ext cx="5787415" cy="7786506"/>
          </a:xfrm>
          <a:custGeom>
            <a:avLst/>
            <a:gdLst/>
            <a:ahLst/>
            <a:cxnLst/>
            <a:rect l="l" t="t" r="r" b="b"/>
            <a:pathLst>
              <a:path w="5787415" h="7786506">
                <a:moveTo>
                  <a:pt x="0" y="0"/>
                </a:moveTo>
                <a:lnTo>
                  <a:pt x="5787415" y="0"/>
                </a:lnTo>
                <a:lnTo>
                  <a:pt x="5787415" y="7786506"/>
                </a:lnTo>
                <a:lnTo>
                  <a:pt x="0" y="778650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5" name="Freeform 5"/>
          <p:cNvSpPr/>
          <p:nvPr/>
        </p:nvSpPr>
        <p:spPr>
          <a:xfrm flipH="1">
            <a:off x="-1986429" y="1471794"/>
            <a:ext cx="5787415" cy="7786506"/>
          </a:xfrm>
          <a:custGeom>
            <a:avLst/>
            <a:gdLst/>
            <a:ahLst/>
            <a:cxnLst/>
            <a:rect l="l" t="t" r="r" b="b"/>
            <a:pathLst>
              <a:path w="5787415" h="7786506">
                <a:moveTo>
                  <a:pt x="5787415" y="0"/>
                </a:moveTo>
                <a:lnTo>
                  <a:pt x="0" y="0"/>
                </a:lnTo>
                <a:lnTo>
                  <a:pt x="0" y="7786506"/>
                </a:lnTo>
                <a:lnTo>
                  <a:pt x="5787415" y="7786506"/>
                </a:lnTo>
                <a:lnTo>
                  <a:pt x="5787415"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grpSp>
        <p:nvGrpSpPr>
          <p:cNvPr id="2" name="Group 2"/>
          <p:cNvGrpSpPr/>
          <p:nvPr/>
        </p:nvGrpSpPr>
        <p:grpSpPr>
          <a:xfrm>
            <a:off x="2076893" y="1598909"/>
            <a:ext cx="4588411" cy="7089182"/>
            <a:chOff x="0" y="0"/>
            <a:chExt cx="1208470" cy="1867110"/>
          </a:xfrm>
        </p:grpSpPr>
        <p:sp>
          <p:nvSpPr>
            <p:cNvPr id="3" name="Freeform 3"/>
            <p:cNvSpPr/>
            <p:nvPr/>
          </p:nvSpPr>
          <p:spPr>
            <a:xfrm>
              <a:off x="0" y="0"/>
              <a:ext cx="1208470" cy="1867110"/>
            </a:xfrm>
            <a:custGeom>
              <a:avLst/>
              <a:gdLst/>
              <a:ahLst/>
              <a:cxnLst/>
              <a:rect l="l" t="t" r="r" b="b"/>
              <a:pathLst>
                <a:path w="1208470" h="1867110">
                  <a:moveTo>
                    <a:pt x="0" y="0"/>
                  </a:moveTo>
                  <a:lnTo>
                    <a:pt x="1208470" y="0"/>
                  </a:lnTo>
                  <a:lnTo>
                    <a:pt x="1208470" y="1867110"/>
                  </a:lnTo>
                  <a:lnTo>
                    <a:pt x="0" y="1867110"/>
                  </a:lnTo>
                  <a:close/>
                </a:path>
              </a:pathLst>
            </a:custGeom>
            <a:ln w="19050" cap="sq">
              <a:solidFill>
                <a:srgbClr val="5A5957"/>
              </a:solidFill>
              <a:prstDash val="solid"/>
              <a:miter/>
            </a:ln>
          </p:spPr>
          <p:txBody>
            <a:bodyPr/>
            <a:lstStyle/>
            <a:p>
              <a:endParaRPr lang="en-US"/>
            </a:p>
          </p:txBody>
        </p:sp>
        <p:sp>
          <p:nvSpPr>
            <p:cNvPr id="4" name="TextBox 4"/>
            <p:cNvSpPr txBox="1"/>
            <p:nvPr/>
          </p:nvSpPr>
          <p:spPr>
            <a:xfrm>
              <a:off x="0" y="-47625"/>
              <a:ext cx="1208470" cy="1914735"/>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1622696" y="1598909"/>
            <a:ext cx="4588411" cy="3223111"/>
            <a:chOff x="0" y="0"/>
            <a:chExt cx="1208470" cy="848885"/>
          </a:xfrm>
        </p:grpSpPr>
        <p:sp>
          <p:nvSpPr>
            <p:cNvPr id="6" name="Freeform 6"/>
            <p:cNvSpPr/>
            <p:nvPr/>
          </p:nvSpPr>
          <p:spPr>
            <a:xfrm>
              <a:off x="0" y="0"/>
              <a:ext cx="1208470" cy="848885"/>
            </a:xfrm>
            <a:custGeom>
              <a:avLst/>
              <a:gdLst/>
              <a:ahLst/>
              <a:cxnLst/>
              <a:rect l="l" t="t" r="r" b="b"/>
              <a:pathLst>
                <a:path w="1208470" h="848885">
                  <a:moveTo>
                    <a:pt x="0" y="0"/>
                  </a:moveTo>
                  <a:lnTo>
                    <a:pt x="1208470" y="0"/>
                  </a:lnTo>
                  <a:lnTo>
                    <a:pt x="1208470" y="848885"/>
                  </a:lnTo>
                  <a:lnTo>
                    <a:pt x="0" y="848885"/>
                  </a:lnTo>
                  <a:close/>
                </a:path>
              </a:pathLst>
            </a:custGeom>
            <a:ln w="19050" cap="sq">
              <a:solidFill>
                <a:srgbClr val="5A5957"/>
              </a:solidFill>
              <a:prstDash val="solid"/>
              <a:miter/>
            </a:ln>
          </p:spPr>
          <p:txBody>
            <a:bodyPr/>
            <a:lstStyle/>
            <a:p>
              <a:endParaRPr lang="en-US"/>
            </a:p>
          </p:txBody>
        </p:sp>
        <p:sp>
          <p:nvSpPr>
            <p:cNvPr id="7" name="TextBox 7"/>
            <p:cNvSpPr txBox="1"/>
            <p:nvPr/>
          </p:nvSpPr>
          <p:spPr>
            <a:xfrm>
              <a:off x="0" y="-47625"/>
              <a:ext cx="1208470" cy="896510"/>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1622696" y="5464980"/>
            <a:ext cx="4588411" cy="3223111"/>
            <a:chOff x="0" y="0"/>
            <a:chExt cx="1208470" cy="848885"/>
          </a:xfrm>
        </p:grpSpPr>
        <p:sp>
          <p:nvSpPr>
            <p:cNvPr id="9" name="Freeform 9"/>
            <p:cNvSpPr/>
            <p:nvPr/>
          </p:nvSpPr>
          <p:spPr>
            <a:xfrm>
              <a:off x="0" y="0"/>
              <a:ext cx="1208470" cy="848885"/>
            </a:xfrm>
            <a:custGeom>
              <a:avLst/>
              <a:gdLst/>
              <a:ahLst/>
              <a:cxnLst/>
              <a:rect l="l" t="t" r="r" b="b"/>
              <a:pathLst>
                <a:path w="1208470" h="848885">
                  <a:moveTo>
                    <a:pt x="0" y="0"/>
                  </a:moveTo>
                  <a:lnTo>
                    <a:pt x="1208470" y="0"/>
                  </a:lnTo>
                  <a:lnTo>
                    <a:pt x="1208470" y="848885"/>
                  </a:lnTo>
                  <a:lnTo>
                    <a:pt x="0" y="848885"/>
                  </a:lnTo>
                  <a:close/>
                </a:path>
              </a:pathLst>
            </a:custGeom>
            <a:ln w="19050" cap="sq">
              <a:solidFill>
                <a:srgbClr val="5A5957"/>
              </a:solidFill>
              <a:prstDash val="solid"/>
              <a:miter/>
            </a:ln>
          </p:spPr>
          <p:txBody>
            <a:bodyPr/>
            <a:lstStyle/>
            <a:p>
              <a:endParaRPr lang="en-US"/>
            </a:p>
          </p:txBody>
        </p:sp>
        <p:sp>
          <p:nvSpPr>
            <p:cNvPr id="10" name="TextBox 10"/>
            <p:cNvSpPr txBox="1"/>
            <p:nvPr/>
          </p:nvSpPr>
          <p:spPr>
            <a:xfrm>
              <a:off x="0" y="-47625"/>
              <a:ext cx="1208470" cy="896510"/>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7648928" y="1640195"/>
            <a:ext cx="2990144" cy="7047896"/>
          </a:xfrm>
          <a:custGeom>
            <a:avLst/>
            <a:gdLst/>
            <a:ahLst/>
            <a:cxnLst/>
            <a:rect l="l" t="t" r="r" b="b"/>
            <a:pathLst>
              <a:path w="2990144" h="7047896">
                <a:moveTo>
                  <a:pt x="0" y="0"/>
                </a:moveTo>
                <a:lnTo>
                  <a:pt x="2990144" y="0"/>
                </a:lnTo>
                <a:lnTo>
                  <a:pt x="2990144" y="7047896"/>
                </a:lnTo>
                <a:lnTo>
                  <a:pt x="0" y="7047896"/>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2" name="Freeform 12"/>
          <p:cNvSpPr/>
          <p:nvPr/>
        </p:nvSpPr>
        <p:spPr>
          <a:xfrm>
            <a:off x="2076893" y="2047992"/>
            <a:ext cx="4344624" cy="6516616"/>
          </a:xfrm>
          <a:custGeom>
            <a:avLst/>
            <a:gdLst/>
            <a:ahLst/>
            <a:cxnLst/>
            <a:rect l="l" t="t" r="r" b="b"/>
            <a:pathLst>
              <a:path w="4344624" h="6516616">
                <a:moveTo>
                  <a:pt x="0" y="0"/>
                </a:moveTo>
                <a:lnTo>
                  <a:pt x="4344624" y="0"/>
                </a:lnTo>
                <a:lnTo>
                  <a:pt x="4344624" y="6516615"/>
                </a:lnTo>
                <a:lnTo>
                  <a:pt x="0" y="6516615"/>
                </a:lnTo>
                <a:lnTo>
                  <a:pt x="0" y="0"/>
                </a:lnTo>
                <a:close/>
              </a:path>
            </a:pathLst>
          </a:custGeom>
          <a:blipFill>
            <a:blip r:embed="rId3"/>
            <a:stretch>
              <a:fillRect r="-32543"/>
            </a:stretch>
          </a:blipFill>
        </p:spPr>
        <p:txBody>
          <a:bodyPr/>
          <a:lstStyle/>
          <a:p>
            <a:endParaRPr lang="en-US"/>
          </a:p>
        </p:txBody>
      </p:sp>
      <p:sp>
        <p:nvSpPr>
          <p:cNvPr id="13" name="TextBox 13"/>
          <p:cNvSpPr txBox="1"/>
          <p:nvPr/>
        </p:nvSpPr>
        <p:spPr>
          <a:xfrm>
            <a:off x="11867797" y="2544565"/>
            <a:ext cx="4343310" cy="1088631"/>
          </a:xfrm>
          <a:prstGeom prst="rect">
            <a:avLst/>
          </a:prstGeom>
        </p:spPr>
        <p:txBody>
          <a:bodyPr lIns="0" tIns="0" rIns="0" bIns="0" rtlCol="0" anchor="t">
            <a:spAutoFit/>
          </a:bodyPr>
          <a:lstStyle/>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Socio- Technical System Theory for example drawing on Trist &amp; Bamforth, 1951 </a:t>
            </a:r>
          </a:p>
        </p:txBody>
      </p:sp>
      <p:sp>
        <p:nvSpPr>
          <p:cNvPr id="14" name="TextBox 14"/>
          <p:cNvSpPr txBox="1"/>
          <p:nvPr/>
        </p:nvSpPr>
        <p:spPr>
          <a:xfrm>
            <a:off x="12308059" y="1841299"/>
            <a:ext cx="3217686" cy="344838"/>
          </a:xfrm>
          <a:prstGeom prst="rect">
            <a:avLst/>
          </a:prstGeom>
        </p:spPr>
        <p:txBody>
          <a:bodyPr lIns="0" tIns="0" rIns="0" bIns="0" rtlCol="0" anchor="t">
            <a:spAutoFit/>
          </a:bodyPr>
          <a:lstStyle/>
          <a:p>
            <a:pPr algn="ctr">
              <a:lnSpc>
                <a:spcPts val="2940"/>
              </a:lnSpc>
            </a:pPr>
            <a:r>
              <a:rPr lang="en-US" sz="2100" dirty="0">
                <a:solidFill>
                  <a:srgbClr val="060606"/>
                </a:solidFill>
                <a:latin typeface="Questrial"/>
                <a:ea typeface="Questrial"/>
                <a:cs typeface="Questrial"/>
                <a:sym typeface="Questrial"/>
              </a:rPr>
              <a:t> Key Theories</a:t>
            </a:r>
          </a:p>
        </p:txBody>
      </p:sp>
      <p:sp>
        <p:nvSpPr>
          <p:cNvPr id="15" name="TextBox 15"/>
          <p:cNvSpPr txBox="1"/>
          <p:nvPr/>
        </p:nvSpPr>
        <p:spPr>
          <a:xfrm>
            <a:off x="12131321" y="6093481"/>
            <a:ext cx="3571163" cy="1480185"/>
          </a:xfrm>
          <a:prstGeom prst="rect">
            <a:avLst/>
          </a:prstGeom>
        </p:spPr>
        <p:txBody>
          <a:bodyPr lIns="0" tIns="0" rIns="0" bIns="0" rtlCol="0" anchor="t">
            <a:spAutoFit/>
          </a:bodyPr>
          <a:lstStyle/>
          <a:p>
            <a:pPr marL="453390" lvl="1" indent="-226695" algn="l">
              <a:lnSpc>
                <a:spcPts val="2940"/>
              </a:lnSpc>
              <a:buFont typeface="Arial"/>
              <a:buChar char="•"/>
            </a:pPr>
            <a:r>
              <a:rPr lang="en-US" sz="2100">
                <a:solidFill>
                  <a:srgbClr val="060606"/>
                </a:solidFill>
                <a:latin typeface="Questrial"/>
                <a:ea typeface="Questrial"/>
                <a:cs typeface="Questrial"/>
                <a:sym typeface="Questrial"/>
              </a:rPr>
              <a:t>Technology Acceptance Model (Davis, 1989) </a:t>
            </a:r>
          </a:p>
          <a:p>
            <a:pPr marL="453390" lvl="1" indent="-226695" algn="l">
              <a:lnSpc>
                <a:spcPts val="2940"/>
              </a:lnSpc>
              <a:buFont typeface="Arial"/>
              <a:buChar char="•"/>
            </a:pPr>
            <a:r>
              <a:rPr lang="en-US" sz="2100">
                <a:solidFill>
                  <a:srgbClr val="060606"/>
                </a:solidFill>
                <a:latin typeface="Questrial"/>
                <a:ea typeface="Questrial"/>
                <a:cs typeface="Questrial"/>
                <a:sym typeface="Questrial"/>
              </a:rPr>
              <a:t>Agency Theory (Jensen &amp; Meckling, 1976)</a:t>
            </a:r>
          </a:p>
        </p:txBody>
      </p:sp>
      <p:sp>
        <p:nvSpPr>
          <p:cNvPr id="16" name="TextBox 16"/>
          <p:cNvSpPr txBox="1"/>
          <p:nvPr/>
        </p:nvSpPr>
        <p:spPr>
          <a:xfrm>
            <a:off x="12308059" y="5707370"/>
            <a:ext cx="3217686" cy="365760"/>
          </a:xfrm>
          <a:prstGeom prst="rect">
            <a:avLst/>
          </a:prstGeom>
        </p:spPr>
        <p:txBody>
          <a:bodyPr lIns="0" tIns="0" rIns="0" bIns="0" rtlCol="0" anchor="t">
            <a:spAutoFit/>
          </a:bodyPr>
          <a:lstStyle/>
          <a:p>
            <a:pPr algn="ctr">
              <a:lnSpc>
                <a:spcPts val="2940"/>
              </a:lnSpc>
            </a:pPr>
            <a:r>
              <a:rPr lang="en-US" sz="2100">
                <a:solidFill>
                  <a:srgbClr val="060606"/>
                </a:solidFill>
                <a:latin typeface="Questrial"/>
                <a:ea typeface="Questrial"/>
                <a:cs typeface="Questrial"/>
                <a:sym typeface="Questrial"/>
              </a:rPr>
              <a:t>Supporting Theories</a:t>
            </a:r>
          </a:p>
        </p:txBody>
      </p:sp>
      <p:sp>
        <p:nvSpPr>
          <p:cNvPr id="17" name="TextBox 17"/>
          <p:cNvSpPr txBox="1"/>
          <p:nvPr/>
        </p:nvSpPr>
        <p:spPr>
          <a:xfrm>
            <a:off x="5164553" y="791337"/>
            <a:ext cx="9553574" cy="474726"/>
          </a:xfrm>
          <a:prstGeom prst="rect">
            <a:avLst/>
          </a:prstGeom>
        </p:spPr>
        <p:txBody>
          <a:bodyPr lIns="0" tIns="0" rIns="0" bIns="0" rtlCol="0" anchor="t">
            <a:spAutoFit/>
          </a:bodyPr>
          <a:lstStyle/>
          <a:p>
            <a:pPr algn="l">
              <a:lnSpc>
                <a:spcPts val="3716"/>
              </a:lnSpc>
            </a:pPr>
            <a:r>
              <a:rPr lang="en-US" sz="3150">
                <a:solidFill>
                  <a:srgbClr val="060606"/>
                </a:solidFill>
                <a:latin typeface="Ansam"/>
                <a:ea typeface="Ansam"/>
                <a:cs typeface="Ansam"/>
                <a:sym typeface="Ansam"/>
              </a:rPr>
              <a:t>CONCEPTUAL FRAMEWORK AND THEORIES</a:t>
            </a:r>
          </a:p>
        </p:txBody>
      </p:sp>
      <p:sp>
        <p:nvSpPr>
          <p:cNvPr id="18" name="TextBox 18"/>
          <p:cNvSpPr txBox="1"/>
          <p:nvPr/>
        </p:nvSpPr>
        <p:spPr>
          <a:xfrm>
            <a:off x="1331232" y="8978606"/>
            <a:ext cx="15928068" cy="716735"/>
          </a:xfrm>
          <a:prstGeom prst="rect">
            <a:avLst/>
          </a:prstGeom>
        </p:spPr>
        <p:txBody>
          <a:bodyPr lIns="0" tIns="0" rIns="0" bIns="0" rtlCol="0" anchor="t">
            <a:spAutoFit/>
          </a:bodyPr>
          <a:lstStyle/>
          <a:p>
            <a:pPr marL="453390" lvl="1" indent="-226695" algn="just">
              <a:lnSpc>
                <a:spcPts val="2940"/>
              </a:lnSpc>
              <a:buFont typeface="Arial"/>
              <a:buChar char="•"/>
            </a:pPr>
            <a:r>
              <a:rPr lang="en-US" sz="2100" dirty="0">
                <a:solidFill>
                  <a:srgbClr val="060606"/>
                </a:solidFill>
                <a:latin typeface="Questrial"/>
                <a:ea typeface="Questrial"/>
                <a:cs typeface="Questrial"/>
                <a:sym typeface="Questrial"/>
              </a:rPr>
              <a:t>Thomas Kuhn's Paradigm Theory explains why scientific and professional knowledge changes over time. Traditional AI is the dominating paradigm in banking for fraud detection because to its predictive performance.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1082787" y="1301306"/>
            <a:ext cx="5813470" cy="4325419"/>
          </a:xfrm>
          <a:custGeom>
            <a:avLst/>
            <a:gdLst/>
            <a:ahLst/>
            <a:cxnLst/>
            <a:rect l="l" t="t" r="r" b="b"/>
            <a:pathLst>
              <a:path w="5813470" h="4325419">
                <a:moveTo>
                  <a:pt x="0" y="0"/>
                </a:moveTo>
                <a:lnTo>
                  <a:pt x="5813470" y="0"/>
                </a:lnTo>
                <a:lnTo>
                  <a:pt x="5813470" y="4325419"/>
                </a:lnTo>
                <a:lnTo>
                  <a:pt x="0" y="4325419"/>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rot="5400000">
            <a:off x="3055669" y="5794321"/>
            <a:ext cx="1424512" cy="4114800"/>
          </a:xfrm>
          <a:custGeom>
            <a:avLst/>
            <a:gdLst/>
            <a:ahLst/>
            <a:cxnLst/>
            <a:rect l="l" t="t" r="r" b="b"/>
            <a:pathLst>
              <a:path w="1424512" h="4114800">
                <a:moveTo>
                  <a:pt x="0" y="0"/>
                </a:moveTo>
                <a:lnTo>
                  <a:pt x="1424512" y="0"/>
                </a:lnTo>
                <a:lnTo>
                  <a:pt x="1424512" y="4114800"/>
                </a:lnTo>
                <a:lnTo>
                  <a:pt x="0" y="4114800"/>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1710525" y="1301306"/>
            <a:ext cx="7143506" cy="474726"/>
          </a:xfrm>
          <a:prstGeom prst="rect">
            <a:avLst/>
          </a:prstGeom>
        </p:spPr>
        <p:txBody>
          <a:bodyPr lIns="0" tIns="0" rIns="0" bIns="0" rtlCol="0" anchor="t">
            <a:spAutoFit/>
          </a:bodyPr>
          <a:lstStyle/>
          <a:p>
            <a:pPr algn="l">
              <a:lnSpc>
                <a:spcPts val="3716"/>
              </a:lnSpc>
            </a:pPr>
            <a:r>
              <a:rPr lang="en-US" sz="3150" dirty="0">
                <a:solidFill>
                  <a:srgbClr val="060606"/>
                </a:solidFill>
                <a:latin typeface="Ansam"/>
                <a:ea typeface="Ansam"/>
                <a:cs typeface="Ansam"/>
                <a:sym typeface="Ansam"/>
              </a:rPr>
              <a:t>LITERATURE REVIEW THEMES</a:t>
            </a:r>
          </a:p>
        </p:txBody>
      </p:sp>
      <p:sp>
        <p:nvSpPr>
          <p:cNvPr id="5" name="TextBox 5"/>
          <p:cNvSpPr txBox="1"/>
          <p:nvPr/>
        </p:nvSpPr>
        <p:spPr>
          <a:xfrm>
            <a:off x="1710525" y="2723424"/>
            <a:ext cx="8378479" cy="1851660"/>
          </a:xfrm>
          <a:prstGeom prst="rect">
            <a:avLst/>
          </a:prstGeom>
        </p:spPr>
        <p:txBody>
          <a:bodyPr lIns="0" tIns="0" rIns="0" bIns="0" rtlCol="0" anchor="t">
            <a:spAutoFit/>
          </a:bodyPr>
          <a:lstStyle/>
          <a:p>
            <a:pPr algn="just">
              <a:lnSpc>
                <a:spcPts val="2940"/>
              </a:lnSpc>
            </a:pPr>
            <a:r>
              <a:rPr lang="en-US" sz="2100" dirty="0">
                <a:solidFill>
                  <a:srgbClr val="060606"/>
                </a:solidFill>
                <a:latin typeface="Questrial"/>
                <a:ea typeface="Questrial"/>
                <a:cs typeface="Questrial"/>
                <a:sym typeface="Questrial"/>
              </a:rPr>
              <a:t>Theme 1: Financial Fraud in Banking</a:t>
            </a:r>
          </a:p>
          <a:p>
            <a:pPr algn="just">
              <a:lnSpc>
                <a:spcPts val="2940"/>
              </a:lnSpc>
            </a:pPr>
            <a:r>
              <a:rPr lang="en-US" sz="2100" dirty="0">
                <a:solidFill>
                  <a:srgbClr val="060606"/>
                </a:solidFill>
                <a:latin typeface="Questrial"/>
                <a:ea typeface="Questrial"/>
                <a:cs typeface="Questrial"/>
                <a:sym typeface="Questrial"/>
              </a:rPr>
              <a:t>Theme 2: Traditional AI models</a:t>
            </a:r>
          </a:p>
          <a:p>
            <a:pPr algn="just">
              <a:lnSpc>
                <a:spcPts val="2940"/>
              </a:lnSpc>
            </a:pPr>
            <a:r>
              <a:rPr lang="en-US" sz="2100" dirty="0">
                <a:solidFill>
                  <a:srgbClr val="060606"/>
                </a:solidFill>
                <a:latin typeface="Questrial"/>
                <a:ea typeface="Questrial"/>
                <a:cs typeface="Questrial"/>
                <a:sym typeface="Questrial"/>
              </a:rPr>
              <a:t>Theme 3: Limitations of Black Box AI</a:t>
            </a:r>
          </a:p>
          <a:p>
            <a:pPr algn="just">
              <a:lnSpc>
                <a:spcPts val="2940"/>
              </a:lnSpc>
            </a:pPr>
            <a:r>
              <a:rPr lang="en-US" sz="2100" dirty="0">
                <a:solidFill>
                  <a:srgbClr val="060606"/>
                </a:solidFill>
                <a:latin typeface="Questrial"/>
                <a:ea typeface="Questrial"/>
                <a:cs typeface="Questrial"/>
                <a:sym typeface="Questrial"/>
              </a:rPr>
              <a:t>Theme 4: XAI Techniques (</a:t>
            </a:r>
            <a:r>
              <a:rPr lang="en-US" sz="2100" dirty="0" err="1">
                <a:solidFill>
                  <a:srgbClr val="060606"/>
                </a:solidFill>
                <a:latin typeface="Questrial"/>
                <a:ea typeface="Questrial"/>
                <a:cs typeface="Questrial"/>
                <a:sym typeface="Questrial"/>
              </a:rPr>
              <a:t>SHAP</a:t>
            </a:r>
            <a:r>
              <a:rPr lang="en-US" sz="2100" dirty="0">
                <a:solidFill>
                  <a:srgbClr val="060606"/>
                </a:solidFill>
                <a:latin typeface="Questrial"/>
                <a:ea typeface="Questrial"/>
                <a:cs typeface="Questrial"/>
                <a:sym typeface="Questrial"/>
              </a:rPr>
              <a:t>, LIME, Counterfactual Explanations)</a:t>
            </a:r>
          </a:p>
          <a:p>
            <a:pPr algn="just">
              <a:lnSpc>
                <a:spcPts val="2940"/>
              </a:lnSpc>
            </a:pPr>
            <a:r>
              <a:rPr lang="en-US" sz="2100" dirty="0">
                <a:solidFill>
                  <a:srgbClr val="060606"/>
                </a:solidFill>
                <a:latin typeface="Questrial"/>
                <a:ea typeface="Questrial"/>
                <a:cs typeface="Questrial"/>
                <a:sym typeface="Questrial"/>
              </a:rPr>
              <a:t>Theme 5:  Human Trust and Decision Support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H="1">
            <a:off x="400539" y="1222254"/>
            <a:ext cx="3484660" cy="10038711"/>
          </a:xfrm>
          <a:custGeom>
            <a:avLst/>
            <a:gdLst/>
            <a:ahLst/>
            <a:cxnLst/>
            <a:rect l="l" t="t" r="r" b="b"/>
            <a:pathLst>
              <a:path w="3484660" h="10038711">
                <a:moveTo>
                  <a:pt x="3484660" y="0"/>
                </a:moveTo>
                <a:lnTo>
                  <a:pt x="0" y="0"/>
                </a:lnTo>
                <a:lnTo>
                  <a:pt x="0" y="10038711"/>
                </a:lnTo>
                <a:lnTo>
                  <a:pt x="3484660" y="10038711"/>
                </a:lnTo>
                <a:lnTo>
                  <a:pt x="348466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3885199" y="2003226"/>
            <a:ext cx="10517602" cy="532790"/>
          </a:xfrm>
          <a:prstGeom prst="rect">
            <a:avLst/>
          </a:prstGeom>
        </p:spPr>
        <p:txBody>
          <a:bodyPr lIns="0" tIns="0" rIns="0" bIns="0" rtlCol="0" anchor="t">
            <a:spAutoFit/>
          </a:bodyPr>
          <a:lstStyle/>
          <a:p>
            <a:pPr algn="ctr">
              <a:lnSpc>
                <a:spcPts val="4141"/>
              </a:lnSpc>
            </a:pPr>
            <a:r>
              <a:rPr lang="en-US" sz="3509">
                <a:solidFill>
                  <a:srgbClr val="060606"/>
                </a:solidFill>
                <a:latin typeface="Ansam"/>
                <a:ea typeface="Ansam"/>
                <a:cs typeface="Ansam"/>
                <a:sym typeface="Ansam"/>
              </a:rPr>
              <a:t>AIMS &amp; OBJECTIVES</a:t>
            </a:r>
          </a:p>
        </p:txBody>
      </p:sp>
      <p:sp>
        <p:nvSpPr>
          <p:cNvPr id="4" name="TextBox 4"/>
          <p:cNvSpPr txBox="1"/>
          <p:nvPr/>
        </p:nvSpPr>
        <p:spPr>
          <a:xfrm>
            <a:off x="5010769" y="3450908"/>
            <a:ext cx="8652074" cy="5112810"/>
          </a:xfrm>
          <a:prstGeom prst="rect">
            <a:avLst/>
          </a:prstGeom>
        </p:spPr>
        <p:txBody>
          <a:bodyPr lIns="0" tIns="0" rIns="0" bIns="0" rtlCol="0" anchor="t">
            <a:spAutoFit/>
          </a:bodyPr>
          <a:lstStyle/>
          <a:p>
            <a:pPr algn="just">
              <a:lnSpc>
                <a:spcPts val="2940"/>
              </a:lnSpc>
            </a:pPr>
            <a:r>
              <a:rPr lang="en-US" sz="2100" dirty="0">
                <a:solidFill>
                  <a:srgbClr val="060606"/>
                </a:solidFill>
                <a:latin typeface="Questrial"/>
                <a:ea typeface="Questrial"/>
                <a:cs typeface="Questrial"/>
                <a:sym typeface="Questrial"/>
              </a:rPr>
              <a:t>Aim: To develop and rigorously evaluate enhanced explainable AI models that enhance the prediction performance and interpretability of financial fraud detection systems in banking contexts. </a:t>
            </a:r>
          </a:p>
          <a:p>
            <a:pPr algn="just">
              <a:lnSpc>
                <a:spcPts val="2940"/>
              </a:lnSpc>
            </a:pPr>
            <a:endParaRPr lang="en-US" sz="2100" dirty="0">
              <a:solidFill>
                <a:srgbClr val="060606"/>
              </a:solidFill>
              <a:latin typeface="Questrial"/>
              <a:ea typeface="Questrial"/>
              <a:cs typeface="Questrial"/>
              <a:sym typeface="Questrial"/>
            </a:endParaRPr>
          </a:p>
          <a:p>
            <a:pPr algn="just">
              <a:lnSpc>
                <a:spcPts val="2940"/>
              </a:lnSpc>
            </a:pPr>
            <a:r>
              <a:rPr lang="en-US" sz="2100" dirty="0">
                <a:solidFill>
                  <a:srgbClr val="060606"/>
                </a:solidFill>
                <a:latin typeface="Questrial"/>
                <a:ea typeface="Questrial"/>
                <a:cs typeface="Questrial"/>
                <a:sym typeface="Questrial"/>
              </a:rPr>
              <a:t>Objectives:</a:t>
            </a:r>
          </a:p>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This study seeks to present a thorough evaluation of the existing challenges that limit efficient fraud detection inside financial institutions practices. </a:t>
            </a:r>
          </a:p>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To critically </a:t>
            </a:r>
            <a:r>
              <a:rPr lang="en-US" sz="2100" dirty="0" err="1">
                <a:latin typeface="Questrial" pitchFamily="2" charset="0"/>
                <a:ea typeface="Questrial" pitchFamily="2" charset="0"/>
                <a:cs typeface="Questrial" pitchFamily="2" charset="0"/>
              </a:rPr>
              <a:t>analyse</a:t>
            </a:r>
            <a:r>
              <a:rPr lang="en-US" sz="2100" dirty="0">
                <a:latin typeface="Questrial" pitchFamily="2" charset="0"/>
                <a:ea typeface="Questrial" pitchFamily="2" charset="0"/>
                <a:cs typeface="Questrial" pitchFamily="2" charset="0"/>
              </a:rPr>
              <a:t> the inadequacies of existing fraud detection methods used in the financial and audit arenas.</a:t>
            </a:r>
          </a:p>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To conduct a comparison of XAI models with traditional AI-based fraud detection systems, evaluating predicted performance and interpretability. To assess the performance and explainability of XAI models compared to traditional AI models.</a:t>
            </a:r>
          </a:p>
          <a:p>
            <a:pPr algn="just">
              <a:lnSpc>
                <a:spcPts val="2940"/>
              </a:lnSpc>
            </a:pPr>
            <a:endParaRPr lang="en-US" sz="2100" dirty="0">
              <a:solidFill>
                <a:srgbClr val="060606"/>
              </a:solidFill>
              <a:latin typeface="Questrial"/>
              <a:ea typeface="Questrial"/>
              <a:cs typeface="Questrial"/>
              <a:sym typeface="Questrial"/>
            </a:endParaRPr>
          </a:p>
        </p:txBody>
      </p:sp>
      <p:sp>
        <p:nvSpPr>
          <p:cNvPr id="5" name="Freeform 5"/>
          <p:cNvSpPr/>
          <p:nvPr/>
        </p:nvSpPr>
        <p:spPr>
          <a:xfrm>
            <a:off x="14402801" y="1222254"/>
            <a:ext cx="3484660" cy="10038711"/>
          </a:xfrm>
          <a:custGeom>
            <a:avLst/>
            <a:gdLst/>
            <a:ahLst/>
            <a:cxnLst/>
            <a:rect l="l" t="t" r="r" b="b"/>
            <a:pathLst>
              <a:path w="3484660" h="10038711">
                <a:moveTo>
                  <a:pt x="0" y="0"/>
                </a:moveTo>
                <a:lnTo>
                  <a:pt x="3484660" y="0"/>
                </a:lnTo>
                <a:lnTo>
                  <a:pt x="3484660" y="10038711"/>
                </a:lnTo>
                <a:lnTo>
                  <a:pt x="0" y="1003871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H="1">
            <a:off x="400539" y="1222254"/>
            <a:ext cx="3484660" cy="10038711"/>
          </a:xfrm>
          <a:custGeom>
            <a:avLst/>
            <a:gdLst/>
            <a:ahLst/>
            <a:cxnLst/>
            <a:rect l="l" t="t" r="r" b="b"/>
            <a:pathLst>
              <a:path w="3484660" h="10038711">
                <a:moveTo>
                  <a:pt x="3484660" y="0"/>
                </a:moveTo>
                <a:lnTo>
                  <a:pt x="0" y="0"/>
                </a:lnTo>
                <a:lnTo>
                  <a:pt x="0" y="10038711"/>
                </a:lnTo>
                <a:lnTo>
                  <a:pt x="3484660" y="10038711"/>
                </a:lnTo>
                <a:lnTo>
                  <a:pt x="348466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3885199" y="2260300"/>
            <a:ext cx="10517602" cy="532790"/>
          </a:xfrm>
          <a:prstGeom prst="rect">
            <a:avLst/>
          </a:prstGeom>
        </p:spPr>
        <p:txBody>
          <a:bodyPr lIns="0" tIns="0" rIns="0" bIns="0" rtlCol="0" anchor="t">
            <a:spAutoFit/>
          </a:bodyPr>
          <a:lstStyle/>
          <a:p>
            <a:pPr algn="ctr">
              <a:lnSpc>
                <a:spcPts val="4141"/>
              </a:lnSpc>
            </a:pPr>
            <a:r>
              <a:rPr lang="en-US" sz="3509">
                <a:solidFill>
                  <a:srgbClr val="060606"/>
                </a:solidFill>
                <a:latin typeface="Ansam"/>
                <a:ea typeface="Ansam"/>
                <a:cs typeface="Ansam"/>
                <a:sym typeface="Ansam"/>
              </a:rPr>
              <a:t>RESEARCH QUESTIONS</a:t>
            </a:r>
          </a:p>
        </p:txBody>
      </p:sp>
      <p:sp>
        <p:nvSpPr>
          <p:cNvPr id="4" name="TextBox 4"/>
          <p:cNvSpPr txBox="1"/>
          <p:nvPr/>
        </p:nvSpPr>
        <p:spPr>
          <a:xfrm>
            <a:off x="4785829" y="3421769"/>
            <a:ext cx="8652074" cy="3231654"/>
          </a:xfrm>
          <a:prstGeom prst="rect">
            <a:avLst/>
          </a:prstGeom>
        </p:spPr>
        <p:txBody>
          <a:bodyPr lIns="0" tIns="0" rIns="0" bIns="0" rtlCol="0" anchor="t">
            <a:spAutoFit/>
          </a:bodyPr>
          <a:lstStyle/>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What are the current limitations of AI‑based fraud detection systems in banking?</a:t>
            </a:r>
          </a:p>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How XAI techniques can improve transparency and strengthen decision justification in fraud detection contexts?</a:t>
            </a:r>
          </a:p>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Which XAI models provide the most effective balance between forecasting accuracy and interpretability?</a:t>
            </a:r>
          </a:p>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How XAI outputs can support auditors, risk managers, and compliance officers in their decision‑making processes?</a:t>
            </a:r>
          </a:p>
          <a:p>
            <a:pPr marL="342900" lvl="0" indent="-342900" algn="just">
              <a:buFont typeface="Arial" panose="020B0604020202020204" pitchFamily="34" charset="0"/>
              <a:buChar char="•"/>
            </a:pPr>
            <a:r>
              <a:rPr lang="en-US" sz="2100" dirty="0">
                <a:latin typeface="Questrial" pitchFamily="2" charset="0"/>
                <a:ea typeface="Questrial" pitchFamily="2" charset="0"/>
                <a:cs typeface="Questrial" pitchFamily="2" charset="0"/>
              </a:rPr>
              <a:t>What comprehensive framework can integrate XAI into real‑world fraud detection workflows?</a:t>
            </a:r>
          </a:p>
        </p:txBody>
      </p:sp>
      <p:sp>
        <p:nvSpPr>
          <p:cNvPr id="5" name="Freeform 5"/>
          <p:cNvSpPr/>
          <p:nvPr/>
        </p:nvSpPr>
        <p:spPr>
          <a:xfrm>
            <a:off x="14402801" y="1222254"/>
            <a:ext cx="3484660" cy="10038711"/>
          </a:xfrm>
          <a:custGeom>
            <a:avLst/>
            <a:gdLst/>
            <a:ahLst/>
            <a:cxnLst/>
            <a:rect l="l" t="t" r="r" b="b"/>
            <a:pathLst>
              <a:path w="3484660" h="10038711">
                <a:moveTo>
                  <a:pt x="0" y="0"/>
                </a:moveTo>
                <a:lnTo>
                  <a:pt x="3484660" y="0"/>
                </a:lnTo>
                <a:lnTo>
                  <a:pt x="3484660" y="10038711"/>
                </a:lnTo>
                <a:lnTo>
                  <a:pt x="0" y="1003871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10796580" y="4523924"/>
            <a:ext cx="5563271" cy="4114800"/>
          </a:xfrm>
          <a:custGeom>
            <a:avLst/>
            <a:gdLst/>
            <a:ahLst/>
            <a:cxnLst/>
            <a:rect l="l" t="t" r="r" b="b"/>
            <a:pathLst>
              <a:path w="5563271" h="4114800">
                <a:moveTo>
                  <a:pt x="0" y="0"/>
                </a:moveTo>
                <a:lnTo>
                  <a:pt x="5563271" y="0"/>
                </a:lnTo>
                <a:lnTo>
                  <a:pt x="5563271" y="4114800"/>
                </a:lnTo>
                <a:lnTo>
                  <a:pt x="0" y="411480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a:off x="1730949" y="1393710"/>
            <a:ext cx="7587013" cy="3246524"/>
          </a:xfrm>
          <a:custGeom>
            <a:avLst/>
            <a:gdLst/>
            <a:ahLst/>
            <a:cxnLst/>
            <a:rect l="l" t="t" r="r" b="b"/>
            <a:pathLst>
              <a:path w="7587013" h="3246524">
                <a:moveTo>
                  <a:pt x="0" y="0"/>
                </a:moveTo>
                <a:lnTo>
                  <a:pt x="7587013" y="0"/>
                </a:lnTo>
                <a:lnTo>
                  <a:pt x="7587013" y="3246524"/>
                </a:lnTo>
                <a:lnTo>
                  <a:pt x="0" y="3246524"/>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9308927" y="1648276"/>
            <a:ext cx="8702846" cy="532790"/>
          </a:xfrm>
          <a:prstGeom prst="rect">
            <a:avLst/>
          </a:prstGeom>
        </p:spPr>
        <p:txBody>
          <a:bodyPr lIns="0" tIns="0" rIns="0" bIns="0" rtlCol="0" anchor="t">
            <a:spAutoFit/>
          </a:bodyPr>
          <a:lstStyle/>
          <a:p>
            <a:pPr algn="r">
              <a:lnSpc>
                <a:spcPts val="4141"/>
              </a:lnSpc>
            </a:pPr>
            <a:r>
              <a:rPr lang="en-US" sz="3509">
                <a:solidFill>
                  <a:srgbClr val="060606"/>
                </a:solidFill>
                <a:latin typeface="Ansam"/>
                <a:ea typeface="Ansam"/>
                <a:cs typeface="Ansam"/>
                <a:sym typeface="Ansam"/>
              </a:rPr>
              <a:t>EXPECTED CONTRIBUTIONS</a:t>
            </a:r>
          </a:p>
        </p:txBody>
      </p:sp>
      <p:sp>
        <p:nvSpPr>
          <p:cNvPr id="5" name="TextBox 5"/>
          <p:cNvSpPr txBox="1"/>
          <p:nvPr/>
        </p:nvSpPr>
        <p:spPr>
          <a:xfrm>
            <a:off x="1730949" y="4883419"/>
            <a:ext cx="8679198" cy="4451985"/>
          </a:xfrm>
          <a:prstGeom prst="rect">
            <a:avLst/>
          </a:prstGeom>
        </p:spPr>
        <p:txBody>
          <a:bodyPr lIns="0" tIns="0" rIns="0" bIns="0" rtlCol="0" anchor="t">
            <a:spAutoFit/>
          </a:bodyPr>
          <a:lstStyle/>
          <a:p>
            <a:pPr marL="453390" lvl="1" indent="-226695" algn="l">
              <a:lnSpc>
                <a:spcPts val="2940"/>
              </a:lnSpc>
              <a:buAutoNum type="arabicPeriod"/>
            </a:pPr>
            <a:r>
              <a:rPr lang="en-US" sz="2100" dirty="0">
                <a:solidFill>
                  <a:srgbClr val="060606"/>
                </a:solidFill>
                <a:latin typeface="Questrial"/>
                <a:ea typeface="Questrial"/>
                <a:cs typeface="Questrial"/>
                <a:sym typeface="Questrial"/>
              </a:rPr>
              <a:t>Theoretical Contribution</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Extends Kuhn's paradigm theory to explainable AI.</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Incorporates sociotechnical concepts with banking fraud detection.</a:t>
            </a:r>
          </a:p>
          <a:p>
            <a:pPr algn="just">
              <a:lnSpc>
                <a:spcPts val="2940"/>
              </a:lnSpc>
            </a:pPr>
            <a:endParaRPr lang="en-US" sz="2100" dirty="0">
              <a:solidFill>
                <a:srgbClr val="060606"/>
              </a:solidFill>
              <a:latin typeface="Questrial"/>
              <a:ea typeface="Questrial"/>
              <a:cs typeface="Questrial"/>
              <a:sym typeface="Questrial"/>
            </a:endParaRPr>
          </a:p>
          <a:p>
            <a:pPr marL="453390" lvl="1" indent="-226695" algn="l">
              <a:lnSpc>
                <a:spcPts val="2940"/>
              </a:lnSpc>
              <a:buAutoNum type="arabicPeriod"/>
            </a:pPr>
            <a:r>
              <a:rPr lang="en-US" sz="2100" dirty="0">
                <a:solidFill>
                  <a:srgbClr val="060606"/>
                </a:solidFill>
                <a:latin typeface="Questrial"/>
                <a:ea typeface="Questrial"/>
                <a:cs typeface="Questrial"/>
                <a:sym typeface="Questrial"/>
              </a:rPr>
              <a:t>Practical Contribution.</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Assists auditors, compliance officials, and fraud detectives.</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Improves openness and confidence in AI-assisted judgements.</a:t>
            </a:r>
          </a:p>
          <a:p>
            <a:pPr algn="just">
              <a:lnSpc>
                <a:spcPts val="2940"/>
              </a:lnSpc>
            </a:pPr>
            <a:endParaRPr lang="en-US" sz="2100" dirty="0">
              <a:solidFill>
                <a:srgbClr val="060606"/>
              </a:solidFill>
              <a:latin typeface="Questrial"/>
              <a:ea typeface="Questrial"/>
              <a:cs typeface="Questrial"/>
              <a:sym typeface="Questrial"/>
            </a:endParaRPr>
          </a:p>
          <a:p>
            <a:pPr marL="453390" lvl="1" indent="-226695" algn="l">
              <a:lnSpc>
                <a:spcPts val="2940"/>
              </a:lnSpc>
              <a:buAutoNum type="arabicPeriod"/>
            </a:pPr>
            <a:r>
              <a:rPr lang="en-US" sz="2100" dirty="0">
                <a:solidFill>
                  <a:srgbClr val="060606"/>
                </a:solidFill>
                <a:latin typeface="Questrial"/>
                <a:ea typeface="Questrial"/>
                <a:cs typeface="Questrial"/>
                <a:sym typeface="Questrial"/>
              </a:rPr>
              <a:t>Policy contribution</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Provides evidence supporting responsible AI governance.</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Supports regulatory expectations for explainable artificial intelligence.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a:extLst>
            <a:ext uri="{FF2B5EF4-FFF2-40B4-BE49-F238E27FC236}">
              <a16:creationId xmlns:a16="http://schemas.microsoft.com/office/drawing/2014/main" id="{BB306244-1713-79E2-BCAB-BB11D4A64937}"/>
            </a:ext>
          </a:extLst>
        </p:cNvPr>
        <p:cNvGrpSpPr/>
        <p:nvPr/>
      </p:nvGrpSpPr>
      <p:grpSpPr>
        <a:xfrm>
          <a:off x="0" y="0"/>
          <a:ext cx="0" cy="0"/>
          <a:chOff x="0" y="0"/>
          <a:chExt cx="0" cy="0"/>
        </a:xfrm>
      </p:grpSpPr>
      <p:sp>
        <p:nvSpPr>
          <p:cNvPr id="11" name="Freeform 11">
            <a:extLst>
              <a:ext uri="{FF2B5EF4-FFF2-40B4-BE49-F238E27FC236}">
                <a16:creationId xmlns:a16="http://schemas.microsoft.com/office/drawing/2014/main" id="{732F12C0-6A9C-C100-9A0B-E62EE21E9753}"/>
              </a:ext>
            </a:extLst>
          </p:cNvPr>
          <p:cNvSpPr/>
          <p:nvPr/>
        </p:nvSpPr>
        <p:spPr>
          <a:xfrm>
            <a:off x="13030200" y="-329194"/>
            <a:ext cx="8083917" cy="10644462"/>
          </a:xfrm>
          <a:custGeom>
            <a:avLst/>
            <a:gdLst/>
            <a:ahLst/>
            <a:cxnLst/>
            <a:rect l="l" t="t" r="r" b="b"/>
            <a:pathLst>
              <a:path w="8083917" h="10644462">
                <a:moveTo>
                  <a:pt x="0" y="0"/>
                </a:moveTo>
                <a:lnTo>
                  <a:pt x="8083917" y="0"/>
                </a:lnTo>
                <a:lnTo>
                  <a:pt x="8083917" y="10644462"/>
                </a:lnTo>
                <a:lnTo>
                  <a:pt x="0" y="10644462"/>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18" name="TextBox 18">
            <a:extLst>
              <a:ext uri="{FF2B5EF4-FFF2-40B4-BE49-F238E27FC236}">
                <a16:creationId xmlns:a16="http://schemas.microsoft.com/office/drawing/2014/main" id="{101DC7C8-6DCA-3C30-842B-9A343662C4E0}"/>
              </a:ext>
            </a:extLst>
          </p:cNvPr>
          <p:cNvSpPr txBox="1"/>
          <p:nvPr/>
        </p:nvSpPr>
        <p:spPr>
          <a:xfrm>
            <a:off x="3833440" y="1028700"/>
            <a:ext cx="9645559" cy="477054"/>
          </a:xfrm>
          <a:prstGeom prst="rect">
            <a:avLst/>
          </a:prstGeom>
        </p:spPr>
        <p:txBody>
          <a:bodyPr lIns="0" tIns="0" rIns="0" bIns="0" rtlCol="0" anchor="t">
            <a:spAutoFit/>
          </a:bodyPr>
          <a:lstStyle/>
          <a:p>
            <a:pPr algn="ctr">
              <a:lnSpc>
                <a:spcPts val="3716"/>
              </a:lnSpc>
            </a:pPr>
            <a:r>
              <a:rPr lang="en-US" sz="3150" dirty="0">
                <a:solidFill>
                  <a:srgbClr val="060606"/>
                </a:solidFill>
                <a:latin typeface="Ansam"/>
                <a:ea typeface="Ansam"/>
                <a:cs typeface="Ansam"/>
                <a:sym typeface="Ansam"/>
              </a:rPr>
              <a:t>REFLECTING ON THE RESEARCH JOURNEY</a:t>
            </a:r>
          </a:p>
        </p:txBody>
      </p:sp>
      <p:sp>
        <p:nvSpPr>
          <p:cNvPr id="19" name="TextBox 19">
            <a:extLst>
              <a:ext uri="{FF2B5EF4-FFF2-40B4-BE49-F238E27FC236}">
                <a16:creationId xmlns:a16="http://schemas.microsoft.com/office/drawing/2014/main" id="{1239FCE5-03D4-788E-4DA8-47B319F20D4C}"/>
              </a:ext>
            </a:extLst>
          </p:cNvPr>
          <p:cNvSpPr txBox="1"/>
          <p:nvPr/>
        </p:nvSpPr>
        <p:spPr>
          <a:xfrm>
            <a:off x="2514600" y="1961525"/>
            <a:ext cx="12283240" cy="4488408"/>
          </a:xfrm>
          <a:prstGeom prst="rect">
            <a:avLst/>
          </a:prstGeom>
        </p:spPr>
        <p:txBody>
          <a:bodyPr lIns="0" tIns="0" rIns="0" bIns="0" rtlCol="0" anchor="t">
            <a:spAutoFit/>
          </a:bodyPr>
          <a:lstStyle/>
          <a:p>
            <a:pPr marL="285750" indent="-285750" algn="just">
              <a:lnSpc>
                <a:spcPts val="2520"/>
              </a:lnSpc>
              <a:buFont typeface="Arial" panose="020B0604020202020204" pitchFamily="34" charset="0"/>
              <a:buChar char="•"/>
            </a:pPr>
            <a:r>
              <a:rPr lang="en-GB" sz="2100" dirty="0">
                <a:solidFill>
                  <a:srgbClr val="060606"/>
                </a:solidFill>
                <a:latin typeface="Questrial"/>
                <a:ea typeface="Questrial"/>
                <a:cs typeface="Questrial"/>
                <a:sym typeface="Questrial"/>
              </a:rPr>
              <a:t>From Task 1 portfolio until now: a clearer understanding that paradigm choice is not a formality; it influences which questions may be asked.</a:t>
            </a:r>
          </a:p>
          <a:p>
            <a:pPr marL="285750" indent="-285750" algn="just">
              <a:lnSpc>
                <a:spcPts val="2520"/>
              </a:lnSpc>
              <a:buFont typeface="Arial" panose="020B0604020202020204" pitchFamily="34" charset="0"/>
              <a:buChar char="•"/>
            </a:pPr>
            <a:endParaRPr lang="en-GB" sz="2100" dirty="0">
              <a:solidFill>
                <a:srgbClr val="060606"/>
              </a:solidFill>
              <a:latin typeface="Questrial"/>
              <a:ea typeface="Questrial"/>
              <a:cs typeface="Questrial"/>
              <a:sym typeface="Questrial"/>
            </a:endParaRPr>
          </a:p>
          <a:p>
            <a:pPr marL="285750" indent="-285750" algn="just">
              <a:lnSpc>
                <a:spcPts val="2520"/>
              </a:lnSpc>
              <a:buFont typeface="Arial" panose="020B0604020202020204" pitchFamily="34" charset="0"/>
              <a:buChar char="•"/>
            </a:pPr>
            <a:r>
              <a:rPr lang="en-GB" sz="2100" dirty="0">
                <a:solidFill>
                  <a:srgbClr val="060606"/>
                </a:solidFill>
                <a:latin typeface="Questrial"/>
                <a:ea typeface="Questrial"/>
                <a:cs typeface="Questrial"/>
                <a:sym typeface="Questrial"/>
              </a:rPr>
              <a:t>The question of whether to expand primary data collection to UK auditors remains open, as does the impact on comparability across a Nepal/UK sample.</a:t>
            </a:r>
          </a:p>
          <a:p>
            <a:pPr marL="285750" indent="-285750" algn="just">
              <a:lnSpc>
                <a:spcPts val="2520"/>
              </a:lnSpc>
              <a:buFont typeface="Arial" panose="020B0604020202020204" pitchFamily="34" charset="0"/>
              <a:buChar char="•"/>
            </a:pPr>
            <a:endParaRPr lang="en-GB" sz="2100" dirty="0">
              <a:solidFill>
                <a:srgbClr val="060606"/>
              </a:solidFill>
              <a:latin typeface="Questrial"/>
              <a:ea typeface="Questrial"/>
              <a:cs typeface="Questrial"/>
              <a:sym typeface="Questrial"/>
            </a:endParaRPr>
          </a:p>
          <a:p>
            <a:pPr marL="285750" indent="-285750" algn="just">
              <a:lnSpc>
                <a:spcPts val="2520"/>
              </a:lnSpc>
              <a:buFont typeface="Arial" panose="020B0604020202020204" pitchFamily="34" charset="0"/>
              <a:buChar char="•"/>
            </a:pPr>
            <a:r>
              <a:rPr lang="en-GB" sz="2100" dirty="0">
                <a:solidFill>
                  <a:srgbClr val="060606"/>
                </a:solidFill>
                <a:latin typeface="Questrial"/>
                <a:ea typeface="Questrial"/>
                <a:cs typeface="Questrial"/>
                <a:sym typeface="Questrial"/>
              </a:rPr>
              <a:t>Prior to writing the whole proposal, use the paradigm position to create a XAI-driven framework and methodological process.</a:t>
            </a:r>
          </a:p>
          <a:p>
            <a:pPr marL="285750" indent="-285750" algn="just">
              <a:lnSpc>
                <a:spcPts val="2520"/>
              </a:lnSpc>
              <a:buFont typeface="Arial" panose="020B0604020202020204" pitchFamily="34" charset="0"/>
              <a:buChar char="•"/>
            </a:pPr>
            <a:endParaRPr lang="en-GB" sz="2100" dirty="0">
              <a:solidFill>
                <a:srgbClr val="060606"/>
              </a:solidFill>
              <a:latin typeface="Questrial"/>
              <a:ea typeface="Questrial"/>
              <a:cs typeface="Questrial"/>
              <a:sym typeface="Questrial"/>
            </a:endParaRPr>
          </a:p>
          <a:p>
            <a:pPr marL="285750" indent="-285750" algn="just">
              <a:lnSpc>
                <a:spcPts val="2520"/>
              </a:lnSpc>
              <a:buFont typeface="Arial" panose="020B0604020202020204" pitchFamily="34" charset="0"/>
              <a:buChar char="•"/>
            </a:pPr>
            <a:r>
              <a:rPr lang="en-GB" sz="2100" dirty="0">
                <a:solidFill>
                  <a:srgbClr val="060606"/>
                </a:solidFill>
                <a:latin typeface="Questrial"/>
                <a:ea typeface="Questrial"/>
                <a:cs typeface="Questrial"/>
                <a:sym typeface="Questrial"/>
              </a:rPr>
              <a:t>Following a thorough review of the literature and consideration of the study's feasibility and methodological coherence, the research scope was narrowed from banking and corporate audit to the banking sector alone, allowing for a more focused investigation of Explainable Artificial Intelligence (XAI) in financial fraud detection while also improving the depth, validity, and practical relevance of the findings.</a:t>
            </a:r>
            <a:endParaRPr lang="en-US" sz="2100" dirty="0">
              <a:solidFill>
                <a:srgbClr val="060606"/>
              </a:solidFill>
              <a:latin typeface="Questrial"/>
              <a:ea typeface="Questrial"/>
              <a:cs typeface="Questrial"/>
              <a:sym typeface="Questrial"/>
            </a:endParaRPr>
          </a:p>
        </p:txBody>
      </p:sp>
    </p:spTree>
    <p:extLst>
      <p:ext uri="{BB962C8B-B14F-4D97-AF65-F5344CB8AC3E}">
        <p14:creationId xmlns:p14="http://schemas.microsoft.com/office/powerpoint/2010/main" val="3568561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5157814" y="1272465"/>
            <a:ext cx="7972372" cy="2942897"/>
          </a:xfrm>
          <a:custGeom>
            <a:avLst/>
            <a:gdLst/>
            <a:ahLst/>
            <a:cxnLst/>
            <a:rect l="l" t="t" r="r" b="b"/>
            <a:pathLst>
              <a:path w="7972372" h="2942897">
                <a:moveTo>
                  <a:pt x="0" y="0"/>
                </a:moveTo>
                <a:lnTo>
                  <a:pt x="7972372" y="0"/>
                </a:lnTo>
                <a:lnTo>
                  <a:pt x="7972372" y="2942897"/>
                </a:lnTo>
                <a:lnTo>
                  <a:pt x="0" y="294289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a:off x="-2414192" y="0"/>
            <a:ext cx="4828384" cy="10461935"/>
          </a:xfrm>
          <a:custGeom>
            <a:avLst/>
            <a:gdLst/>
            <a:ahLst/>
            <a:cxnLst/>
            <a:rect l="l" t="t" r="r" b="b"/>
            <a:pathLst>
              <a:path w="4828384" h="10461935">
                <a:moveTo>
                  <a:pt x="0" y="0"/>
                </a:moveTo>
                <a:lnTo>
                  <a:pt x="4828384" y="0"/>
                </a:lnTo>
                <a:lnTo>
                  <a:pt x="4828384" y="10461935"/>
                </a:lnTo>
                <a:lnTo>
                  <a:pt x="0" y="104619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4449850" y="5846559"/>
            <a:ext cx="9952951" cy="1851660"/>
          </a:xfrm>
          <a:prstGeom prst="rect">
            <a:avLst/>
          </a:prstGeom>
        </p:spPr>
        <p:txBody>
          <a:bodyPr lIns="0" tIns="0" rIns="0" bIns="0" rtlCol="0" anchor="t">
            <a:spAutoFit/>
          </a:bodyPr>
          <a:lstStyle/>
          <a:p>
            <a:pPr algn="l">
              <a:lnSpc>
                <a:spcPts val="2940"/>
              </a:lnSpc>
            </a:pPr>
            <a:r>
              <a:rPr lang="en-US" sz="2100" dirty="0">
                <a:solidFill>
                  <a:srgbClr val="060606"/>
                </a:solidFill>
                <a:latin typeface="Questrial"/>
                <a:ea typeface="Questrial"/>
                <a:cs typeface="Questrial"/>
                <a:sym typeface="Questrial"/>
              </a:rPr>
              <a:t>While my research follows the pragmatic paradigm tend to share the specific outlook on the ontology, epistemology, methodology. There are some limitations:</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 Artificial intelligence adoption may be gradual rather than revolutionary.</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The findings from Nepal may have limited applicability elsewhere.</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Rapid technical advancements may outpace existing evidence.</a:t>
            </a:r>
          </a:p>
        </p:txBody>
      </p:sp>
      <p:sp>
        <p:nvSpPr>
          <p:cNvPr id="5" name="TextBox 5"/>
          <p:cNvSpPr txBox="1"/>
          <p:nvPr/>
        </p:nvSpPr>
        <p:spPr>
          <a:xfrm>
            <a:off x="3885199" y="4819383"/>
            <a:ext cx="10517602" cy="474726"/>
          </a:xfrm>
          <a:prstGeom prst="rect">
            <a:avLst/>
          </a:prstGeom>
        </p:spPr>
        <p:txBody>
          <a:bodyPr lIns="0" tIns="0" rIns="0" bIns="0" rtlCol="0" anchor="t">
            <a:spAutoFit/>
          </a:bodyPr>
          <a:lstStyle/>
          <a:p>
            <a:pPr algn="ctr">
              <a:lnSpc>
                <a:spcPts val="3716"/>
              </a:lnSpc>
            </a:pPr>
            <a:r>
              <a:rPr lang="en-US" sz="3150">
                <a:solidFill>
                  <a:srgbClr val="060606"/>
                </a:solidFill>
                <a:latin typeface="Ansam"/>
                <a:ea typeface="Ansam"/>
                <a:cs typeface="Ansam"/>
                <a:sym typeface="Ansam"/>
              </a:rPr>
              <a:t>LIMITATIONS</a:t>
            </a:r>
          </a:p>
        </p:txBody>
      </p:sp>
      <p:sp>
        <p:nvSpPr>
          <p:cNvPr id="6" name="Freeform 6"/>
          <p:cNvSpPr/>
          <p:nvPr/>
        </p:nvSpPr>
        <p:spPr>
          <a:xfrm>
            <a:off x="15745826" y="0"/>
            <a:ext cx="4828384" cy="10461935"/>
          </a:xfrm>
          <a:custGeom>
            <a:avLst/>
            <a:gdLst/>
            <a:ahLst/>
            <a:cxnLst/>
            <a:rect l="l" t="t" r="r" b="b"/>
            <a:pathLst>
              <a:path w="4828384" h="10461935">
                <a:moveTo>
                  <a:pt x="0" y="0"/>
                </a:moveTo>
                <a:lnTo>
                  <a:pt x="4828384" y="0"/>
                </a:lnTo>
                <a:lnTo>
                  <a:pt x="4828384" y="10461935"/>
                </a:lnTo>
                <a:lnTo>
                  <a:pt x="0" y="1046193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flipH="1">
            <a:off x="400539" y="1222254"/>
            <a:ext cx="3484660" cy="10038711"/>
          </a:xfrm>
          <a:custGeom>
            <a:avLst/>
            <a:gdLst/>
            <a:ahLst/>
            <a:cxnLst/>
            <a:rect l="l" t="t" r="r" b="b"/>
            <a:pathLst>
              <a:path w="3484660" h="10038711">
                <a:moveTo>
                  <a:pt x="3484660" y="0"/>
                </a:moveTo>
                <a:lnTo>
                  <a:pt x="0" y="0"/>
                </a:lnTo>
                <a:lnTo>
                  <a:pt x="0" y="10038711"/>
                </a:lnTo>
                <a:lnTo>
                  <a:pt x="3484660" y="10038711"/>
                </a:lnTo>
                <a:lnTo>
                  <a:pt x="348466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3733800" y="1248755"/>
            <a:ext cx="10517602" cy="1048749"/>
          </a:xfrm>
          <a:prstGeom prst="rect">
            <a:avLst/>
          </a:prstGeom>
        </p:spPr>
        <p:txBody>
          <a:bodyPr lIns="0" tIns="0" rIns="0" bIns="0" rtlCol="0" anchor="t">
            <a:spAutoFit/>
          </a:bodyPr>
          <a:lstStyle/>
          <a:p>
            <a:pPr algn="ctr">
              <a:lnSpc>
                <a:spcPts val="9544"/>
              </a:lnSpc>
            </a:pPr>
            <a:r>
              <a:rPr lang="en-US" sz="3510" dirty="0">
                <a:solidFill>
                  <a:srgbClr val="060606"/>
                </a:solidFill>
                <a:latin typeface="Ansam"/>
                <a:ea typeface="Ansam"/>
                <a:cs typeface="Ansam"/>
                <a:sym typeface="Ansam"/>
              </a:rPr>
              <a:t>CONCLUSION </a:t>
            </a:r>
          </a:p>
        </p:txBody>
      </p:sp>
      <p:sp>
        <p:nvSpPr>
          <p:cNvPr id="4" name="TextBox 4"/>
          <p:cNvSpPr txBox="1"/>
          <p:nvPr/>
        </p:nvSpPr>
        <p:spPr>
          <a:xfrm>
            <a:off x="4953000" y="2715429"/>
            <a:ext cx="8652074" cy="4063805"/>
          </a:xfrm>
          <a:prstGeom prst="rect">
            <a:avLst/>
          </a:prstGeom>
        </p:spPr>
        <p:txBody>
          <a:bodyPr lIns="0" tIns="0" rIns="0" bIns="0" rtlCol="0" anchor="t">
            <a:spAutoFit/>
          </a:bodyPr>
          <a:lstStyle/>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Kuhns Paradigm Theory helps in understanding shifts that are made over the time.</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Black-box AI has changed financial fraud detection, but there remain huge barriers to openness and accountability.</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Explainable AI is an emerging paradigm that strikes a balance between prediction performance and interpretability.</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Kuhn's paradigm theory offers a solid conceptual framework for addressing this change.</a:t>
            </a:r>
          </a:p>
          <a:p>
            <a:pPr marL="453390" lvl="1" indent="-226695" algn="l">
              <a:lnSpc>
                <a:spcPts val="2940"/>
              </a:lnSpc>
              <a:buFont typeface="Arial"/>
              <a:buChar char="•"/>
            </a:pPr>
            <a:r>
              <a:rPr lang="en-US" sz="2100" dirty="0">
                <a:solidFill>
                  <a:srgbClr val="060606"/>
                </a:solidFill>
                <a:latin typeface="Questrial"/>
                <a:ea typeface="Questrial"/>
                <a:cs typeface="Questrial"/>
                <a:sym typeface="Questrial"/>
              </a:rPr>
              <a:t>The proposed study seeks to create a realistic framework for incorporating XAI into banking fraud detection, thereby adding to theory, practice, and policy.</a:t>
            </a:r>
          </a:p>
        </p:txBody>
      </p:sp>
      <p:sp>
        <p:nvSpPr>
          <p:cNvPr id="5" name="Freeform 5"/>
          <p:cNvSpPr/>
          <p:nvPr/>
        </p:nvSpPr>
        <p:spPr>
          <a:xfrm>
            <a:off x="14402801" y="1222254"/>
            <a:ext cx="3484660" cy="10038711"/>
          </a:xfrm>
          <a:custGeom>
            <a:avLst/>
            <a:gdLst/>
            <a:ahLst/>
            <a:cxnLst/>
            <a:rect l="l" t="t" r="r" b="b"/>
            <a:pathLst>
              <a:path w="3484660" h="10038711">
                <a:moveTo>
                  <a:pt x="0" y="0"/>
                </a:moveTo>
                <a:lnTo>
                  <a:pt x="3484660" y="0"/>
                </a:lnTo>
                <a:lnTo>
                  <a:pt x="3484660" y="10038711"/>
                </a:lnTo>
                <a:lnTo>
                  <a:pt x="0" y="10038711"/>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TextBox 2"/>
          <p:cNvSpPr txBox="1"/>
          <p:nvPr/>
        </p:nvSpPr>
        <p:spPr>
          <a:xfrm>
            <a:off x="3788796" y="612980"/>
            <a:ext cx="10517602" cy="1048749"/>
          </a:xfrm>
          <a:prstGeom prst="rect">
            <a:avLst/>
          </a:prstGeom>
        </p:spPr>
        <p:txBody>
          <a:bodyPr lIns="0" tIns="0" rIns="0" bIns="0" rtlCol="0" anchor="t">
            <a:spAutoFit/>
          </a:bodyPr>
          <a:lstStyle/>
          <a:p>
            <a:pPr algn="ctr">
              <a:lnSpc>
                <a:spcPts val="9544"/>
              </a:lnSpc>
            </a:pPr>
            <a:r>
              <a:rPr lang="en-US" sz="3510" dirty="0">
                <a:solidFill>
                  <a:srgbClr val="5A5957"/>
                </a:solidFill>
                <a:latin typeface="Ansam"/>
                <a:ea typeface="Ansam"/>
                <a:cs typeface="Ansam"/>
                <a:sym typeface="Ansam"/>
              </a:rPr>
              <a:t>REFERENCE</a:t>
            </a:r>
          </a:p>
        </p:txBody>
      </p:sp>
      <p:sp>
        <p:nvSpPr>
          <p:cNvPr id="3" name="TextBox 3"/>
          <p:cNvSpPr txBox="1"/>
          <p:nvPr/>
        </p:nvSpPr>
        <p:spPr>
          <a:xfrm>
            <a:off x="3800986" y="2150745"/>
            <a:ext cx="10825884" cy="3821174"/>
          </a:xfrm>
          <a:prstGeom prst="rect">
            <a:avLst/>
          </a:prstGeom>
        </p:spPr>
        <p:txBody>
          <a:bodyPr lIns="0" tIns="0" rIns="0" bIns="0" rtlCol="0" anchor="t">
            <a:spAutoFit/>
          </a:bodyPr>
          <a:lstStyle/>
          <a:p>
            <a:pPr algn="just">
              <a:lnSpc>
                <a:spcPts val="2520"/>
              </a:lnSpc>
            </a:pPr>
            <a:r>
              <a:rPr lang="en-US" dirty="0">
                <a:latin typeface="Times New Roman" panose="02020603050405020304" pitchFamily="18" charset="0"/>
                <a:cs typeface="Times New Roman" panose="02020603050405020304" pitchFamily="18" charset="0"/>
              </a:rPr>
              <a:t>Bryman, A. (2016) </a:t>
            </a:r>
            <a:r>
              <a:rPr lang="en-US" i="1" dirty="0">
                <a:latin typeface="Times New Roman" panose="02020603050405020304" pitchFamily="18" charset="0"/>
                <a:cs typeface="Times New Roman" panose="02020603050405020304" pitchFamily="18" charset="0"/>
              </a:rPr>
              <a:t>Social research methods</a:t>
            </a:r>
            <a:r>
              <a:rPr lang="en-US" dirty="0">
                <a:latin typeface="Times New Roman" panose="02020603050405020304" pitchFamily="18" charset="0"/>
                <a:cs typeface="Times New Roman" panose="02020603050405020304" pitchFamily="18" charset="0"/>
              </a:rPr>
              <a:t>. Oxford university press.</a:t>
            </a:r>
          </a:p>
          <a:p>
            <a:pPr algn="just">
              <a:lnSpc>
                <a:spcPts val="2520"/>
              </a:lnSpc>
            </a:pP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Cil, A. E., &amp; Yildiz, K. (2025) </a:t>
            </a:r>
            <a:r>
              <a:rPr lang="en-US" dirty="0">
                <a:latin typeface="Times New Roman" panose="02020603050405020304" pitchFamily="18" charset="0"/>
                <a:cs typeface="Times New Roman" panose="02020603050405020304" pitchFamily="18" charset="0"/>
              </a:rPr>
              <a:t>‘ </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A systematic literature review on applications of explainable artificial intelligence in the financial sector.</a:t>
            </a:r>
            <a:r>
              <a:rPr lang="en-US" dirty="0">
                <a:latin typeface="Times New Roman" panose="02020603050405020304" pitchFamily="18" charset="0"/>
                <a:cs typeface="Times New Roman" panose="02020603050405020304" pitchFamily="18" charset="0"/>
              </a:rPr>
              <a:t>’,</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 </a:t>
            </a:r>
            <a:r>
              <a:rPr lang="en-US" sz="1800" i="1" dirty="0">
                <a:solidFill>
                  <a:srgbClr val="060606"/>
                </a:solidFill>
                <a:latin typeface="Times New Roman" panose="02020603050405020304" pitchFamily="18" charset="0"/>
                <a:ea typeface="Questrial"/>
                <a:cs typeface="Times New Roman" panose="02020603050405020304" pitchFamily="18" charset="0"/>
                <a:sym typeface="Questrial"/>
              </a:rPr>
              <a:t>Internet of Things</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 33(101696).</a:t>
            </a:r>
            <a:r>
              <a:rPr lang="en-US" dirty="0">
                <a:latin typeface="Times New Roman" panose="02020603050405020304" pitchFamily="18" charset="0"/>
                <a:cs typeface="Times New Roman" panose="02020603050405020304" pitchFamily="18" charset="0"/>
              </a:rPr>
              <a:t> pp. 1–36. Available at:</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 </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hlinkClick r:id="rId2"/>
              </a:rPr>
              <a:t>https://</a:t>
            </a:r>
            <a:r>
              <a:rPr lang="en-US" sz="1800" dirty="0" err="1">
                <a:solidFill>
                  <a:srgbClr val="060606"/>
                </a:solidFill>
                <a:latin typeface="Times New Roman" panose="02020603050405020304" pitchFamily="18" charset="0"/>
                <a:ea typeface="Questrial"/>
                <a:cs typeface="Times New Roman" panose="02020603050405020304" pitchFamily="18" charset="0"/>
                <a:sym typeface="Questrial"/>
                <a:hlinkClick r:id="rId2"/>
              </a:rPr>
              <a:t>doi.org</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hlinkClick r:id="rId2"/>
              </a:rPr>
              <a:t>/10.1016/</a:t>
            </a:r>
            <a:r>
              <a:rPr lang="en-US" sz="1800" dirty="0" err="1">
                <a:solidFill>
                  <a:srgbClr val="060606"/>
                </a:solidFill>
                <a:latin typeface="Times New Roman" panose="02020603050405020304" pitchFamily="18" charset="0"/>
                <a:ea typeface="Questrial"/>
                <a:cs typeface="Times New Roman" panose="02020603050405020304" pitchFamily="18" charset="0"/>
                <a:sym typeface="Questrial"/>
                <a:hlinkClick r:id="rId2"/>
              </a:rPr>
              <a:t>j.iot.2025.101696</a:t>
            </a:r>
            <a:endParaRPr lang="en-US" sz="1800" dirty="0">
              <a:solidFill>
                <a:srgbClr val="060606"/>
              </a:solidFill>
              <a:latin typeface="Times New Roman" panose="02020603050405020304" pitchFamily="18" charset="0"/>
              <a:ea typeface="Questrial"/>
              <a:cs typeface="Times New Roman" panose="02020603050405020304" pitchFamily="18" charset="0"/>
              <a:sym typeface="Questrial"/>
            </a:endParaRPr>
          </a:p>
          <a:p>
            <a:pPr algn="just">
              <a:lnSpc>
                <a:spcPts val="2520"/>
              </a:lnSpc>
            </a:pPr>
            <a:r>
              <a:rPr lang="en-US" dirty="0">
                <a:latin typeface="Times New Roman" panose="02020603050405020304" pitchFamily="18" charset="0"/>
                <a:cs typeface="Times New Roman" panose="02020603050405020304" pitchFamily="18" charset="0"/>
              </a:rPr>
              <a:t>Creswell, </a:t>
            </a:r>
            <a:r>
              <a:rPr lang="en-US" dirty="0" err="1">
                <a:latin typeface="Times New Roman" panose="02020603050405020304" pitchFamily="18" charset="0"/>
                <a:cs typeface="Times New Roman" panose="02020603050405020304" pitchFamily="18" charset="0"/>
              </a:rPr>
              <a:t>J.W</a:t>
            </a:r>
            <a:r>
              <a:rPr lang="en-US" dirty="0">
                <a:latin typeface="Times New Roman" panose="02020603050405020304" pitchFamily="18" charset="0"/>
                <a:cs typeface="Times New Roman" panose="02020603050405020304" pitchFamily="18" charset="0"/>
              </a:rPr>
              <a:t>. and Creswell, J.D. (2017) </a:t>
            </a:r>
            <a:r>
              <a:rPr lang="en-US" i="1" dirty="0">
                <a:latin typeface="Times New Roman" panose="02020603050405020304" pitchFamily="18" charset="0"/>
                <a:cs typeface="Times New Roman" panose="02020603050405020304" pitchFamily="18" charset="0"/>
              </a:rPr>
              <a:t>Research design: Qualitative, quantitative, and mixed methods approaches</a:t>
            </a:r>
            <a:r>
              <a:rPr lang="en-US" dirty="0">
                <a:latin typeface="Times New Roman" panose="02020603050405020304" pitchFamily="18" charset="0"/>
                <a:cs typeface="Times New Roman" panose="02020603050405020304" pitchFamily="18" charset="0"/>
              </a:rPr>
              <a:t>. Sage publications.</a:t>
            </a:r>
            <a:endParaRPr lang="en-US" sz="1800" dirty="0">
              <a:solidFill>
                <a:srgbClr val="060606"/>
              </a:solidFill>
              <a:latin typeface="Times New Roman" panose="02020603050405020304" pitchFamily="18" charset="0"/>
              <a:ea typeface="Questrial"/>
              <a:cs typeface="Times New Roman" panose="02020603050405020304" pitchFamily="18" charset="0"/>
              <a:sym typeface="Questrial"/>
            </a:endParaRPr>
          </a:p>
          <a:p>
            <a:pPr algn="just">
              <a:lnSpc>
                <a:spcPts val="2520"/>
              </a:lnSpc>
            </a:pP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Khan, F. S., Mazhar, S. S., Mazhar, K., A. </a:t>
            </a:r>
            <a:r>
              <a:rPr lang="en-US" sz="1800" dirty="0" err="1">
                <a:solidFill>
                  <a:srgbClr val="060606"/>
                </a:solidFill>
                <a:latin typeface="Times New Roman" panose="02020603050405020304" pitchFamily="18" charset="0"/>
                <a:ea typeface="Questrial"/>
                <a:cs typeface="Times New Roman" panose="02020603050405020304" pitchFamily="18" charset="0"/>
                <a:sym typeface="Questrial"/>
              </a:rPr>
              <a:t>AlSaleh</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 D. and Mazhar, A. (2025) </a:t>
            </a:r>
            <a:r>
              <a:rPr lang="en-US" dirty="0">
                <a:latin typeface="Times New Roman" panose="02020603050405020304" pitchFamily="18" charset="0"/>
                <a:cs typeface="Times New Roman" panose="02020603050405020304" pitchFamily="18" charset="0"/>
              </a:rPr>
              <a:t>‘ </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Model-agnostic explainable artificial intelligence methods in finance: a systematic review, recent developments, limitations, challenges and future directions.</a:t>
            </a:r>
            <a:r>
              <a:rPr lang="en-US" dirty="0">
                <a:latin typeface="Times New Roman" panose="02020603050405020304" pitchFamily="18" charset="0"/>
                <a:cs typeface="Times New Roman" panose="02020603050405020304" pitchFamily="18" charset="0"/>
              </a:rPr>
              <a:t> ’,</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 </a:t>
            </a:r>
            <a:r>
              <a:rPr lang="en-US" sz="1800" i="1" dirty="0">
                <a:solidFill>
                  <a:srgbClr val="060606"/>
                </a:solidFill>
                <a:latin typeface="Times New Roman" panose="02020603050405020304" pitchFamily="18" charset="0"/>
                <a:ea typeface="Questrial"/>
                <a:cs typeface="Times New Roman" panose="02020603050405020304" pitchFamily="18" charset="0"/>
                <a:sym typeface="Questrial"/>
              </a:rPr>
              <a:t>The Artificial Intelligence Review</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 58(8), </a:t>
            </a:r>
            <a:r>
              <a:rPr lang="en-US" dirty="0">
                <a:latin typeface="Times New Roman" panose="02020603050405020304" pitchFamily="18" charset="0"/>
                <a:cs typeface="Times New Roman" panose="02020603050405020304" pitchFamily="18" charset="0"/>
              </a:rPr>
              <a:t>pp. 1–65. Available at: </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rPr>
              <a:t> </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hlinkClick r:id="rId3"/>
              </a:rPr>
              <a:t>https://</a:t>
            </a:r>
            <a:r>
              <a:rPr lang="en-US" sz="1800" dirty="0" err="1">
                <a:solidFill>
                  <a:srgbClr val="060606"/>
                </a:solidFill>
                <a:latin typeface="Times New Roman" panose="02020603050405020304" pitchFamily="18" charset="0"/>
                <a:ea typeface="Questrial"/>
                <a:cs typeface="Times New Roman" panose="02020603050405020304" pitchFamily="18" charset="0"/>
                <a:sym typeface="Questrial"/>
                <a:hlinkClick r:id="rId3"/>
              </a:rPr>
              <a:t>doi.org</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hlinkClick r:id="rId3"/>
              </a:rPr>
              <a:t>/10.1007/</a:t>
            </a:r>
            <a:r>
              <a:rPr lang="en-US" sz="1800" dirty="0" err="1">
                <a:solidFill>
                  <a:srgbClr val="060606"/>
                </a:solidFill>
                <a:latin typeface="Times New Roman" panose="02020603050405020304" pitchFamily="18" charset="0"/>
                <a:ea typeface="Questrial"/>
                <a:cs typeface="Times New Roman" panose="02020603050405020304" pitchFamily="18" charset="0"/>
                <a:sym typeface="Questrial"/>
                <a:hlinkClick r:id="rId3"/>
              </a:rPr>
              <a:t>s10462</a:t>
            </a:r>
            <a:r>
              <a:rPr lang="en-US" sz="1800" dirty="0">
                <a:solidFill>
                  <a:srgbClr val="060606"/>
                </a:solidFill>
                <a:latin typeface="Times New Roman" panose="02020603050405020304" pitchFamily="18" charset="0"/>
                <a:ea typeface="Questrial"/>
                <a:cs typeface="Times New Roman" panose="02020603050405020304" pitchFamily="18" charset="0"/>
                <a:sym typeface="Questrial"/>
                <a:hlinkClick r:id="rId3"/>
              </a:rPr>
              <a:t>-025-11215-9</a:t>
            </a:r>
            <a:endParaRPr lang="en-US" sz="1800" dirty="0">
              <a:solidFill>
                <a:srgbClr val="060606"/>
              </a:solidFill>
              <a:latin typeface="Times New Roman" panose="02020603050405020304" pitchFamily="18" charset="0"/>
              <a:ea typeface="Questrial"/>
              <a:cs typeface="Times New Roman" panose="02020603050405020304" pitchFamily="18" charset="0"/>
              <a:sym typeface="Questrial"/>
            </a:endParaRPr>
          </a:p>
          <a:p>
            <a:pPr algn="just">
              <a:lnSpc>
                <a:spcPts val="2520"/>
              </a:lnSpc>
            </a:pPr>
            <a:r>
              <a:rPr lang="en-US" dirty="0">
                <a:latin typeface="Times New Roman" panose="02020603050405020304" pitchFamily="18" charset="0"/>
                <a:cs typeface="Times New Roman" panose="02020603050405020304" pitchFamily="18" charset="0"/>
              </a:rPr>
              <a:t>Kuhn, T.S. (1962) </a:t>
            </a:r>
            <a:r>
              <a:rPr lang="en-US" i="1" dirty="0">
                <a:latin typeface="Times New Roman" panose="02020603050405020304" pitchFamily="18" charset="0"/>
                <a:cs typeface="Times New Roman" panose="02020603050405020304" pitchFamily="18" charset="0"/>
              </a:rPr>
              <a:t>The Structure of Scientific Revolutions</a:t>
            </a:r>
            <a:r>
              <a:rPr lang="en-US" dirty="0">
                <a:latin typeface="Times New Roman" panose="02020603050405020304" pitchFamily="18" charset="0"/>
                <a:cs typeface="Times New Roman" panose="02020603050405020304" pitchFamily="18" charset="0"/>
              </a:rPr>
              <a:t>. Chicago: University of Chicago Press.</a:t>
            </a:r>
          </a:p>
          <a:p>
            <a:pPr algn="just">
              <a:lnSpc>
                <a:spcPts val="2520"/>
              </a:lnSpc>
            </a:pPr>
            <a:r>
              <a:rPr lang="en-US" dirty="0">
                <a:latin typeface="Times New Roman" panose="02020603050405020304" pitchFamily="18" charset="0"/>
                <a:ea typeface="Lora"/>
                <a:cs typeface="Times New Roman" panose="02020603050405020304" pitchFamily="18" charset="0"/>
                <a:sym typeface="Lora"/>
              </a:rPr>
              <a:t>Saunders, M., Lewis, P., and Thornhill, A. (2023). Research Methods for Business Students, Ninth Edition. Pearson Education Limited.</a:t>
            </a:r>
            <a:endParaRPr lang="en-US" sz="1800" dirty="0">
              <a:latin typeface="Times New Roman" panose="02020603050405020304" pitchFamily="18" charset="0"/>
              <a:ea typeface="Questrial"/>
              <a:cs typeface="Times New Roman" panose="02020603050405020304" pitchFamily="18" charset="0"/>
              <a:sym typeface="Questrial"/>
            </a:endParaRPr>
          </a:p>
        </p:txBody>
      </p:sp>
      <p:sp>
        <p:nvSpPr>
          <p:cNvPr id="4" name="Freeform 4"/>
          <p:cNvSpPr/>
          <p:nvPr/>
        </p:nvSpPr>
        <p:spPr>
          <a:xfrm>
            <a:off x="14872625" y="1250247"/>
            <a:ext cx="5787415" cy="7786506"/>
          </a:xfrm>
          <a:custGeom>
            <a:avLst/>
            <a:gdLst/>
            <a:ahLst/>
            <a:cxnLst/>
            <a:rect l="l" t="t" r="r" b="b"/>
            <a:pathLst>
              <a:path w="5787415" h="7786506">
                <a:moveTo>
                  <a:pt x="0" y="0"/>
                </a:moveTo>
                <a:lnTo>
                  <a:pt x="5787415" y="0"/>
                </a:lnTo>
                <a:lnTo>
                  <a:pt x="5787415" y="7786506"/>
                </a:lnTo>
                <a:lnTo>
                  <a:pt x="0" y="7786506"/>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
        <p:nvSpPr>
          <p:cNvPr id="5" name="Freeform 5"/>
          <p:cNvSpPr/>
          <p:nvPr/>
        </p:nvSpPr>
        <p:spPr>
          <a:xfrm flipH="1">
            <a:off x="-2246268" y="1471794"/>
            <a:ext cx="5787415" cy="7786506"/>
          </a:xfrm>
          <a:custGeom>
            <a:avLst/>
            <a:gdLst/>
            <a:ahLst/>
            <a:cxnLst/>
            <a:rect l="l" t="t" r="r" b="b"/>
            <a:pathLst>
              <a:path w="5787415" h="7786506">
                <a:moveTo>
                  <a:pt x="5787414" y="0"/>
                </a:moveTo>
                <a:lnTo>
                  <a:pt x="0" y="0"/>
                </a:lnTo>
                <a:lnTo>
                  <a:pt x="0" y="7786506"/>
                </a:lnTo>
                <a:lnTo>
                  <a:pt x="5787414" y="7786506"/>
                </a:lnTo>
                <a:lnTo>
                  <a:pt x="5787414"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2128585" y="3657196"/>
            <a:ext cx="13159169" cy="7917618"/>
          </a:xfrm>
          <a:custGeom>
            <a:avLst/>
            <a:gdLst/>
            <a:ahLst/>
            <a:cxnLst/>
            <a:rect l="l" t="t" r="r" b="b"/>
            <a:pathLst>
              <a:path w="13159169" h="7917618">
                <a:moveTo>
                  <a:pt x="0" y="0"/>
                </a:moveTo>
                <a:lnTo>
                  <a:pt x="13159169" y="0"/>
                </a:lnTo>
                <a:lnTo>
                  <a:pt x="13159169" y="7917618"/>
                </a:lnTo>
                <a:lnTo>
                  <a:pt x="0" y="7917618"/>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Freeform 3"/>
          <p:cNvSpPr/>
          <p:nvPr/>
        </p:nvSpPr>
        <p:spPr>
          <a:xfrm>
            <a:off x="10305053" y="4391651"/>
            <a:ext cx="9300091" cy="6857133"/>
          </a:xfrm>
          <a:custGeom>
            <a:avLst/>
            <a:gdLst/>
            <a:ahLst/>
            <a:cxnLst/>
            <a:rect l="l" t="t" r="r" b="b"/>
            <a:pathLst>
              <a:path w="9300091" h="6857133">
                <a:moveTo>
                  <a:pt x="0" y="0"/>
                </a:moveTo>
                <a:lnTo>
                  <a:pt x="9300092" y="0"/>
                </a:lnTo>
                <a:lnTo>
                  <a:pt x="9300092" y="6857132"/>
                </a:lnTo>
                <a:lnTo>
                  <a:pt x="0" y="685713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US"/>
          </a:p>
        </p:txBody>
      </p:sp>
      <p:sp>
        <p:nvSpPr>
          <p:cNvPr id="4" name="TextBox 4"/>
          <p:cNvSpPr txBox="1"/>
          <p:nvPr/>
        </p:nvSpPr>
        <p:spPr>
          <a:xfrm>
            <a:off x="2465973" y="2023789"/>
            <a:ext cx="13356053" cy="1812385"/>
          </a:xfrm>
          <a:prstGeom prst="rect">
            <a:avLst/>
          </a:prstGeom>
        </p:spPr>
        <p:txBody>
          <a:bodyPr lIns="0" tIns="0" rIns="0" bIns="0" rtlCol="0" anchor="t">
            <a:spAutoFit/>
          </a:bodyPr>
          <a:lstStyle/>
          <a:p>
            <a:pPr algn="ctr">
              <a:lnSpc>
                <a:spcPts val="14481"/>
              </a:lnSpc>
            </a:pPr>
            <a:r>
              <a:rPr lang="en-US" sz="11585">
                <a:solidFill>
                  <a:srgbClr val="060606"/>
                </a:solidFill>
                <a:latin typeface="Ansam"/>
                <a:ea typeface="Ansam"/>
                <a:cs typeface="Ansam"/>
                <a:sym typeface="Ansam"/>
              </a:rPr>
              <a:t>THANK YOU</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rgbClr val="F3B0F2">
                <a:alpha val="100000"/>
              </a:srgbClr>
            </a:gs>
            <a:gs pos="100000">
              <a:srgbClr val="FDF5B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4796122" y="2787879"/>
            <a:ext cx="5344773" cy="5160136"/>
          </a:xfrm>
          <a:custGeom>
            <a:avLst/>
            <a:gdLst/>
            <a:ahLst/>
            <a:cxnLst/>
            <a:rect l="l" t="t" r="r" b="b"/>
            <a:pathLst>
              <a:path w="5344773" h="5160136">
                <a:moveTo>
                  <a:pt x="0" y="0"/>
                </a:moveTo>
                <a:lnTo>
                  <a:pt x="5344774" y="0"/>
                </a:lnTo>
                <a:lnTo>
                  <a:pt x="5344774" y="5160135"/>
                </a:lnTo>
                <a:lnTo>
                  <a:pt x="0" y="5160135"/>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US"/>
          </a:p>
        </p:txBody>
      </p:sp>
      <p:sp>
        <p:nvSpPr>
          <p:cNvPr id="3" name="TextBox 3"/>
          <p:cNvSpPr txBox="1"/>
          <p:nvPr/>
        </p:nvSpPr>
        <p:spPr>
          <a:xfrm>
            <a:off x="1345530" y="4619702"/>
            <a:ext cx="3450592" cy="1161895"/>
          </a:xfrm>
          <a:prstGeom prst="rect">
            <a:avLst/>
          </a:prstGeom>
        </p:spPr>
        <p:txBody>
          <a:bodyPr lIns="0" tIns="0" rIns="0" bIns="0" rtlCol="0" anchor="t">
            <a:spAutoFit/>
          </a:bodyPr>
          <a:lstStyle/>
          <a:p>
            <a:pPr algn="ctr">
              <a:lnSpc>
                <a:spcPts val="8824"/>
              </a:lnSpc>
            </a:pPr>
            <a:r>
              <a:rPr lang="en-US" sz="8404">
                <a:solidFill>
                  <a:srgbClr val="060606"/>
                </a:solidFill>
                <a:latin typeface="Ansam"/>
                <a:ea typeface="Ansam"/>
                <a:cs typeface="Ansam"/>
                <a:sym typeface="Ansam"/>
              </a:rPr>
              <a:t>ANY</a:t>
            </a:r>
          </a:p>
        </p:txBody>
      </p:sp>
      <p:sp>
        <p:nvSpPr>
          <p:cNvPr id="4" name="TextBox 4"/>
          <p:cNvSpPr txBox="1"/>
          <p:nvPr/>
        </p:nvSpPr>
        <p:spPr>
          <a:xfrm>
            <a:off x="10226739" y="4619702"/>
            <a:ext cx="7078162" cy="1161895"/>
          </a:xfrm>
          <a:prstGeom prst="rect">
            <a:avLst/>
          </a:prstGeom>
        </p:spPr>
        <p:txBody>
          <a:bodyPr lIns="0" tIns="0" rIns="0" bIns="0" rtlCol="0" anchor="t">
            <a:spAutoFit/>
          </a:bodyPr>
          <a:lstStyle/>
          <a:p>
            <a:pPr algn="ctr">
              <a:lnSpc>
                <a:spcPts val="8824"/>
              </a:lnSpc>
            </a:pPr>
            <a:r>
              <a:rPr lang="en-US" sz="8404">
                <a:solidFill>
                  <a:srgbClr val="060606"/>
                </a:solidFill>
                <a:latin typeface="Ansam"/>
                <a:ea typeface="Ansam"/>
                <a:cs typeface="Ansam"/>
                <a:sym typeface="Ansam"/>
              </a:rPr>
              <a:t>QUESTION?</a:t>
            </a:r>
          </a:p>
        </p:txBody>
      </p:sp>
      <p:grpSp>
        <p:nvGrpSpPr>
          <p:cNvPr id="5" name="Group 5"/>
          <p:cNvGrpSpPr/>
          <p:nvPr/>
        </p:nvGrpSpPr>
        <p:grpSpPr>
          <a:xfrm>
            <a:off x="-1105625" y="311696"/>
            <a:ext cx="20499250" cy="532909"/>
            <a:chOff x="0" y="0"/>
            <a:chExt cx="27332334" cy="710546"/>
          </a:xfrm>
        </p:grpSpPr>
        <p:sp>
          <p:nvSpPr>
            <p:cNvPr id="6" name="Freeform 6"/>
            <p:cNvSpPr/>
            <p:nvPr/>
          </p:nvSpPr>
          <p:spPr>
            <a:xfrm>
              <a:off x="0"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7" name="Freeform 7"/>
            <p:cNvSpPr/>
            <p:nvPr/>
          </p:nvSpPr>
          <p:spPr>
            <a:xfrm>
              <a:off x="13666167"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grpSp>
      <p:grpSp>
        <p:nvGrpSpPr>
          <p:cNvPr id="8" name="Group 8"/>
          <p:cNvGrpSpPr/>
          <p:nvPr/>
        </p:nvGrpSpPr>
        <p:grpSpPr>
          <a:xfrm>
            <a:off x="-1105625" y="9440271"/>
            <a:ext cx="20499250" cy="532909"/>
            <a:chOff x="0" y="0"/>
            <a:chExt cx="27332334" cy="710546"/>
          </a:xfrm>
        </p:grpSpPr>
        <p:sp>
          <p:nvSpPr>
            <p:cNvPr id="9" name="Freeform 9"/>
            <p:cNvSpPr/>
            <p:nvPr/>
          </p:nvSpPr>
          <p:spPr>
            <a:xfrm>
              <a:off x="0"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sp>
          <p:nvSpPr>
            <p:cNvPr id="10" name="Freeform 10"/>
            <p:cNvSpPr/>
            <p:nvPr/>
          </p:nvSpPr>
          <p:spPr>
            <a:xfrm>
              <a:off x="13666167" y="0"/>
              <a:ext cx="13666167" cy="710546"/>
            </a:xfrm>
            <a:custGeom>
              <a:avLst/>
              <a:gdLst/>
              <a:ahLst/>
              <a:cxnLst/>
              <a:rect l="l" t="t" r="r" b="b"/>
              <a:pathLst>
                <a:path w="13666167" h="710546">
                  <a:moveTo>
                    <a:pt x="0" y="0"/>
                  </a:moveTo>
                  <a:lnTo>
                    <a:pt x="13666167" y="0"/>
                  </a:lnTo>
                  <a:lnTo>
                    <a:pt x="13666167" y="710546"/>
                  </a:lnTo>
                  <a:lnTo>
                    <a:pt x="0" y="710546"/>
                  </a:lnTo>
                  <a:lnTo>
                    <a:pt x="0" y="0"/>
                  </a:lnTo>
                  <a:close/>
                </a:path>
              </a:pathLst>
            </a:custGeom>
            <a:blipFill>
              <a:blip>
                <a:alphaModFix amt="50000"/>
                <a:extLst>
                  <a:ext uri="{96DAC541-7B7A-43D3-8B79-37D633B846F1}">
                    <asvg:svgBlip xmlns:asvg="http://schemas.microsoft.com/office/drawing/2016/SVG/main" r:embed="rId3"/>
                  </a:ext>
                </a:extLst>
              </a:blip>
              <a:stretch>
                <a:fillRect/>
              </a:stretch>
            </a:blipFill>
          </p:spPr>
          <p:txBody>
            <a:bodyPr/>
            <a:lstStyle/>
            <a:p>
              <a:endParaRPr lang="en-US"/>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243</TotalTime>
  <Words>1844</Words>
  <Application>Microsoft Office PowerPoint</Application>
  <PresentationFormat>Custom</PresentationFormat>
  <Paragraphs>180</Paragraphs>
  <Slides>21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Poppins</vt:lpstr>
      <vt:lpstr>DM Sans</vt:lpstr>
      <vt:lpstr>Ansam</vt:lpstr>
      <vt:lpstr>Questrial</vt:lpstr>
      <vt:lpstr>Cooper BT Medium</vt:lpstr>
      <vt:lpstr>Arial</vt:lpstr>
      <vt:lpstr>Times New Roman</vt:lpstr>
      <vt:lpstr>Montserrat 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21st, July 2026</dc:title>
  <dc:creator>lenovo</dc:creator>
  <cp:lastModifiedBy>sunil khadka</cp:lastModifiedBy>
  <cp:revision>18</cp:revision>
  <dcterms:created xsi:type="dcterms:W3CDTF">2006-08-16T00:00:00Z</dcterms:created>
  <dcterms:modified xsi:type="dcterms:W3CDTF">2026-07-21T11:57:27Z</dcterms:modified>
  <dc:identifier>DAHPTipNNx4</dc:identifier>
</cp:coreProperties>
</file>