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3"/>
    <p:restoredTop sz="94760"/>
  </p:normalViewPr>
  <p:slideViewPr>
    <p:cSldViewPr snapToGrid="0" snapToObjects="1">
      <p:cViewPr varScale="1">
        <p:scale>
          <a:sx n="84" d="100"/>
          <a:sy n="84" d="100"/>
        </p:scale>
        <p:origin x="216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8542" y="770827"/>
            <a:ext cx="9222377" cy="261364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Arial" charset="0"/>
                <a:ea typeface="Arial" charset="0"/>
                <a:cs typeface="Arial" charset="0"/>
              </a:rPr>
              <a:t>Paper Planes and Pebbles: Explore the evidence for investment in creative approaches intended to enhance the health and well being of children and/or young people in Wales.</a:t>
            </a:r>
            <a:br>
              <a:rPr lang="en-GB" sz="3200" dirty="0" smtClean="0">
                <a:latin typeface="Arial" charset="0"/>
                <a:ea typeface="Arial" charset="0"/>
                <a:cs typeface="Arial" charset="0"/>
              </a:rPr>
            </a:br>
            <a:r>
              <a:rPr lang="en-GB" sz="2200" dirty="0" smtClean="0">
                <a:latin typeface="Arial" charset="0"/>
                <a:ea typeface="Arial" charset="0"/>
                <a:cs typeface="Arial" charset="0"/>
              </a:rPr>
              <a:t>(ECCH7001)</a:t>
            </a:r>
            <a:endParaRPr lang="en-GB" sz="2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211283" y="4512623"/>
            <a:ext cx="16951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Cerys</a:t>
            </a:r>
            <a:r>
              <a:rPr lang="en-GB" dirty="0" smtClean="0"/>
              <a:t> Matthews</a:t>
            </a:r>
          </a:p>
          <a:p>
            <a:r>
              <a:rPr lang="en-GB" dirty="0" smtClean="0"/>
              <a:t>1500933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56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60665" y="997527"/>
            <a:ext cx="4072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charset="0"/>
                <a:ea typeface="Arial" charset="0"/>
                <a:cs typeface="Arial" charset="0"/>
              </a:rPr>
              <a:t>Health and Wellbeing</a:t>
            </a:r>
            <a:endParaRPr lang="en-GB" sz="3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97527" y="2386941"/>
            <a:ext cx="606236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Positive and Negative impacts</a:t>
            </a:r>
          </a:p>
          <a:p>
            <a:r>
              <a:rPr lang="en-GB" sz="2000" dirty="0" smtClean="0"/>
              <a:t>Aspects include: 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Being happy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Confident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Having good relationships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Being resilient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Feel safe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Having basic needs met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“thrive not survive” (</a:t>
            </a:r>
            <a:r>
              <a:rPr lang="en-GB" sz="2000" dirty="0" err="1" smtClean="0"/>
              <a:t>Mainstone</a:t>
            </a:r>
            <a:r>
              <a:rPr lang="en-GB" sz="2000" dirty="0" smtClean="0"/>
              <a:t>-Cotton, 2017. p.9-10)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2720" y="527502"/>
            <a:ext cx="4424680" cy="420919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199120" y="4297680"/>
            <a:ext cx="20233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(Public Health England, 2013)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23765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23157" y="1080656"/>
            <a:ext cx="3615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GP’s Prescribing Play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1413163" y="1971304"/>
            <a:ext cx="55695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/>
              <a:t>“Combat obesity and poor mental health” (Savage, 2018, p.1)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Children are “leading a battery hen existence” (Savage, 2018, p.2)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“Cardiovascular health and obesity levels deteriorating” (Savage, 2018, p.5)</a:t>
            </a:r>
          </a:p>
          <a:p>
            <a:pPr marL="285750" indent="-285750">
              <a:buFont typeface="Arial" charset="0"/>
              <a:buChar char="•"/>
            </a:pPr>
            <a:endParaRPr lang="en-GB" dirty="0" smtClean="0"/>
          </a:p>
          <a:p>
            <a:pPr marL="285750" indent="-285750">
              <a:buFont typeface="Arial" charset="0"/>
              <a:buChar char="•"/>
            </a:pPr>
            <a:endParaRPr lang="en-GB" dirty="0"/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Children “have the right to life and to grow up to be healthy” (Children’s Commissioner for Wales, 2018, p.6)</a:t>
            </a:r>
          </a:p>
          <a:p>
            <a:pPr marL="285750" indent="-285750">
              <a:buFont typeface="Arial" charset="0"/>
              <a:buChar char="•"/>
            </a:pPr>
            <a:endParaRPr lang="en-GB" dirty="0" smtClean="0"/>
          </a:p>
          <a:p>
            <a:pPr marL="285750" indent="-285750">
              <a:buFont typeface="Arial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4760" y="1080656"/>
            <a:ext cx="3416300" cy="40722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93812" y="4875887"/>
            <a:ext cx="18381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(Teach Mental Health, n.d)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92566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38203" y="1080655"/>
            <a:ext cx="1455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Obesity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715094" y="2344549"/>
            <a:ext cx="460366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/>
              <a:t>Every Child: The Child Measurement Programme for Wales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“27.1% of children </a:t>
            </a:r>
            <a:r>
              <a:rPr lang="mr-IN" dirty="0" smtClean="0"/>
              <a:t>…</a:t>
            </a:r>
            <a:r>
              <a:rPr lang="en-GB" dirty="0" smtClean="0"/>
              <a:t> are overweight or obese” (NHS Wales, 2018, p.6)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“obesity in Wales is worse than why other UK nation” (</a:t>
            </a:r>
            <a:r>
              <a:rPr lang="en-GB" dirty="0" err="1" smtClean="0"/>
              <a:t>Ryall</a:t>
            </a:r>
            <a:r>
              <a:rPr lang="en-GB" dirty="0" smtClean="0"/>
              <a:t>, 2017, p.7)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“the high adults burden and developmental profile of adult obesity reinforce the need for prevention 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during childhood and particularly in early childhood” (Owen et al, 2018, p.2)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8562" y="1996440"/>
            <a:ext cx="5401972" cy="28765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219509" y="4595991"/>
            <a:ext cx="14010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(Koplan et al, 2005)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76094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50026" y="914400"/>
            <a:ext cx="7061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charset="0"/>
                <a:ea typeface="Arial" charset="0"/>
                <a:cs typeface="Arial" charset="0"/>
              </a:rPr>
              <a:t>Reasons </a:t>
            </a:r>
            <a:r>
              <a:rPr lang="en-GB" sz="3200" smtClean="0">
                <a:latin typeface="Arial" charset="0"/>
                <a:ea typeface="Arial" charset="0"/>
                <a:cs typeface="Arial" charset="0"/>
              </a:rPr>
              <a:t>for children becoming obese</a:t>
            </a:r>
            <a:endParaRPr lang="en-GB" sz="320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46267" y="2208810"/>
            <a:ext cx="615141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Family Environment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Parental Characteristics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“Parents have direct influence over their children’s physical and social environments” (Townsend et al, 2018, p.705).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“The clash between technological culture and biological heritage is now damaging children’s ability to think, learn and behave” (Palmer, 2015, p.2)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endParaRPr lang="en-GB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9440" y="1829162"/>
            <a:ext cx="4663440" cy="27758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951720" y="4605019"/>
            <a:ext cx="13489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(Newsroom, 2016)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24374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97527" y="1009403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charset="0"/>
                <a:ea typeface="Arial" charset="0"/>
                <a:cs typeface="Arial" charset="0"/>
              </a:rPr>
              <a:t>Obesity</a:t>
            </a:r>
            <a:endParaRPr lang="en-GB" sz="3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78774" y="2006930"/>
            <a:ext cx="63414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Children’s Needs: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“physical nature;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Nourishing food;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Plenty of exercise and play;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Adequate sleep” (Paler, 2015, p.12)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Children “are constantly exposed to manipulative advertising and the excess of celebrity culture” (Palmer, 2015, p.13).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“he knew of nine-year-olds with type 2 diabetes” (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Ryall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, 2017, p.6-7).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5120" y="1009403"/>
            <a:ext cx="5058571" cy="28435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409929" y="3852933"/>
            <a:ext cx="12952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(BBC News, 2018)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82854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23157" y="1080656"/>
            <a:ext cx="3615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GP’s Prescribing Play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1009403" y="2291937"/>
            <a:ext cx="603266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Children should “have access to play, leisure, sporting and cultural activities” (Welsh Government, 2015, p.6)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Children have the “right to relax and play” (Children’s Commissioner for Wales, 2018, p.31)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Participating in play activities can: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Reduce the risk of conditions, “diabetes, </a:t>
            </a:r>
            <a:r>
              <a:rPr lang="mr-IN" dirty="0" smtClean="0">
                <a:latin typeface="Arial" charset="0"/>
                <a:ea typeface="Arial" charset="0"/>
                <a:cs typeface="Arial" charset="0"/>
              </a:rPr>
              <a:t>…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depression and anxiety”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“decrease stress, improve attention”</a:t>
            </a:r>
          </a:p>
          <a:p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(James et al, 2017, p.523)</a:t>
            </a: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2068" y="1373043"/>
            <a:ext cx="4960620" cy="33070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012680" y="4680123"/>
            <a:ext cx="12186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(Play Wales. </a:t>
            </a:r>
            <a:r>
              <a:rPr lang="cy-GB" sz="1200" dirty="0"/>
              <a:t>n</a:t>
            </a:r>
            <a:r>
              <a:rPr lang="cy-GB" sz="1200" dirty="0" smtClean="0"/>
              <a:t>.d)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55590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23157" y="1080656"/>
            <a:ext cx="3615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GP’s Prescribing Play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1068779" y="2268188"/>
            <a:ext cx="4572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“Parents play a significant role in the development of their children</a:t>
            </a:r>
            <a:r>
              <a:rPr lang="mr-IN" dirty="0" smtClean="0">
                <a:latin typeface="Arial" charset="0"/>
                <a:ea typeface="Arial" charset="0"/>
                <a:cs typeface="Arial" charset="0"/>
              </a:rPr>
              <a:t>…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” (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Huxtable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et al, 2018, p.1).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Focusing on Healthy Eating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“limited access to safe outdoor space and structured recreational programs” (James et al, 2017, p.519)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899160"/>
            <a:ext cx="5384800" cy="4038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778475" y="4937760"/>
            <a:ext cx="163955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(UK Playgrounds, 2014)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48010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23157" y="1080656"/>
            <a:ext cx="3615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GP’s Prescribing Play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373705" y="2605248"/>
            <a:ext cx="44651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Play Scheme approach </a:t>
            </a:r>
            <a:r>
              <a:rPr lang="mr-IN" dirty="0" smtClean="0">
                <a:latin typeface="Arial" charset="0"/>
                <a:ea typeface="Arial" charset="0"/>
                <a:cs typeface="Arial" charset="0"/>
              </a:rPr>
              <a:t>–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indoors or outdoors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Activities to benefit children and young people’s health and wellbeing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Educating children and young people on healthy eating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826" y="1710359"/>
            <a:ext cx="7353173" cy="3175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4200" y="4480560"/>
            <a:ext cx="8630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(BAPP, n.d)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37079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23157" y="1080656"/>
            <a:ext cx="5769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GP’s Prescribing Play - Limitations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1128156" y="2434442"/>
            <a:ext cx="48213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Adults using their own perspective on what they believe that the children would like.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Children have a natural preference for the natural world around them (Tremblay et al, 2015).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No need for expensive equipment.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0" y="1665431"/>
            <a:ext cx="4998720" cy="37490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389012" y="5414471"/>
            <a:ext cx="10867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(Pearce, 2011)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8105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23157" y="1080656"/>
            <a:ext cx="5769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GP’s Prescribing Play - Limitations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817454" y="2066307"/>
            <a:ext cx="61751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Cost for staff members to be paid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“the funds raised by the government’s ‘sugar tax’ to be used to ensure attractive play schemes were located in the right areas and gave children and parents a safe, exciting and affordable facility” (Savage, 2018, p.8).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Wellbeing of Future Generations (Wales) Act 2015: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“think more about the long-term, work better with people and communities and each other, look to prevent problems and take a more joined-up approach” (Welsh Government, 2015, p.3). </a:t>
            </a: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210" y="1080656"/>
            <a:ext cx="4127500" cy="41656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650127" y="5107756"/>
            <a:ext cx="18716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(Welsh Government, 2015)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6625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09402" y="807522"/>
            <a:ext cx="2212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charset="0"/>
                <a:ea typeface="Arial" charset="0"/>
                <a:cs typeface="Arial" charset="0"/>
              </a:rPr>
              <a:t>Conclusion</a:t>
            </a:r>
            <a:endParaRPr lang="en-GB" sz="3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51906" y="1888177"/>
            <a:ext cx="491638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GP’s prescribing play would be beneficial for children and young people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Educating on healthy eating and involving parents/guardians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Benefits both children and young people’s health and wellbeing, now and in the future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Playworkers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supporting parents/guardians</a:t>
            </a:r>
          </a:p>
          <a:p>
            <a:pPr marL="285750" indent="-285750">
              <a:buFont typeface="Arial" charset="0"/>
              <a:buChar char="•"/>
            </a:pPr>
            <a:endParaRPr lang="en-GB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“to thrive, not survive” (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Mainstone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-Cotton, 2017, p.10).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0063" y="1099909"/>
            <a:ext cx="5096667" cy="3398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93480" y="3246120"/>
            <a:ext cx="12891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" dirty="0" smtClean="0"/>
              <a:t>(OUTLOOK, 2014)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6577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charset="0"/>
                <a:ea typeface="Calibri" charset="0"/>
                <a:cs typeface="Times New Roman" charset="0"/>
              </a:rPr>
              <a:t>Reference </a:t>
            </a:r>
            <a:r>
              <a:rPr lang="en-GB" sz="1600" dirty="0" smtClean="0">
                <a:latin typeface="Arial" charset="0"/>
                <a:ea typeface="Calibri" charset="0"/>
                <a:cs typeface="Times New Roman" charset="0"/>
              </a:rPr>
              <a:t>List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Amiri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P.,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Jalali-Farahani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S.,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Abbasi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B.,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Karimi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M.,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Cheraghi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L.,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Daneshpour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M. and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Azizi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F. (2017). Maternal Characteristics and Incidence of Overweight/Obesity in Children: A 13-Year Follow-up Study in an Eastern Mediterranean Population.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Maternal and Child Health Journal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[online] 21(5), pp.1211-1220. Available at: https://link-springer-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com.ezproxy.uwtsd.ac.uk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/content/pdf/10.1007/s10995-016-2222-7.pdf [Accessed 16 Dec. 2018].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Aubrey, K. and Riley, A. (2016).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Understanding and using educational theories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London: SAGE.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Children’s Commissioner for Wales. (2018).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UNCRC - Children’s Commissioner for Wales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[online] Available at: https://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www.childcomwales.org.uk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uncrc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childrens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-rights/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uncrc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 [Accessed 12 Dec. 2018].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Huxtable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A., Millar, L., Love, P., Bell, C. and Whelan, J. (2018). Parental Translation into Practice of Healthy Eating and Active Play Messages and the Impact on Childhood Obesity: A Mixed Methods Study.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Nutrients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[online] 10(5), p.545. Available at: https://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www.ncbi.nlm.nih.gov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pmc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/articles/PMC5986425/ [Accessed 14 Dec. 2018].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James, A., Hess, P., Perkins, M.,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Taveras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E. and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Scirica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C. (2016). Prescribing Outdoor Play: Outdoors Rx.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Clinical </a:t>
            </a:r>
            <a:r>
              <a:rPr lang="en-GB" sz="1600" i="1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Pediatrics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[online] 56(6), pp.519-524. Available at: https://journals-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sagepub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com.ezproxy.uwtsd.ac.uk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doi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/pdf/10.1177/0009922816677805 [Accessed 16 Dec. 2018].</a:t>
            </a:r>
            <a:endParaRPr lang="en-GB" sz="1600" dirty="0">
              <a:effectLst/>
              <a:latin typeface="Arial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8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Mainstone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-cotton, S. (2017).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Promoting young </a:t>
            </a:r>
            <a:r>
              <a:rPr lang="en-GB" sz="1600" i="1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childrens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 emotional health and wellbeing - a Practical Guide for Professionals and Parents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London: Jessica Kingsley Publishers.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NHS Wales. (2018).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Public Health Wales | Annual Report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[online] Available at: http://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www.wales.nhs.uk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sitesplus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/888/page/67795 [Accessed 16 Dec. 2018].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Owen, B., Brown, A.,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Kuhlberg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J., Millar, L., Nichols, M.,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Economos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C. and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Allender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S. (2018). Understanding a successful obesity prevention initiative in children under 5 from a systems perspective.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PLOS ONE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[online] 13(3), p.e0195141. Available at: https://web-b-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ebscohost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com.ezproxy.uwtsd.ac.uk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ehost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pdfviewer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pdfviewer?vid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=4&amp;sid=51720f4c-34ad-4bf1-8dc4-a4c67a99c1dd%40pdc-v-sessmgr03 [Accessed 15 Dec. 2018].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Palmer, S. (2015).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Toxic Childhood: How the Modern World is </a:t>
            </a:r>
            <a:r>
              <a:rPr lang="en-GB" sz="1600" i="1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Damaing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 our Children and What we can do about it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London: Orion Publishers.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Public Health Wales NHS Trust. (2018). [PDF] Wales: Public Health Wales NHS Trust. Available at: http://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www.wales.nhs.uk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sitesplus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/documents/888/12743%20PHW%20CMP%20Report%20%28Eng%29.pdf [Accessed 16 Dec. 2018].</a:t>
            </a:r>
            <a:endParaRPr lang="en-GB" sz="1600" dirty="0">
              <a:effectLst/>
              <a:latin typeface="Arial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67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Rose, J., Gilbert, L. and Richards, V. (2016).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Health and well-being in early childhood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London: SAGE.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Ryall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G. (2017).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Children with obesity 'need NHS help'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[online] BBC News. Available at: https://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www.bbc.co.uk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/news/uk-wales-41051600 [Accessed 16 Dec. 2018].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Savage, M. (2018).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Call for action to end children’s ‘battery-hen existence’ in summer holidays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[online] the Guardian. Available at: https://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www.theguardian.com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/society/2018/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aug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/25/end-battery-hen-existence-in-summer-holidays-childrens-commissioner [Accessed 15 Dec. 2018].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Townsend, M.,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Shilts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M.,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Styne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D., Drake, C.,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Lanoue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L. and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Ontai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L. (2018). An Obesity Risk Assessment Tool for Young Children: Validity With BMI and Nutrient Values.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Journal of Nutrition Education and </a:t>
            </a:r>
            <a:r>
              <a:rPr lang="en-GB" sz="1600" i="1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Behavior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[online] 50(7), pp.705-717. Available at: https://ac-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els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cdn-com.ezproxy.uwtsd.ac.uk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/S1499404618300873/1-s2.0-S1499404618300873-main.pdf?_tid=4146dd7f-443a-4e07-a54c-b6d2f2db9698&amp;acdnat=1544801105_baa107848da6ad3bdc47c46f1bb9baae [Accessed 16 Dec. 2018].</a:t>
            </a:r>
            <a:endParaRPr lang="en-GB" sz="1600" dirty="0">
              <a:effectLst/>
              <a:latin typeface="Arial" charset="0"/>
              <a:ea typeface="Calibri" charset="0"/>
              <a:cs typeface="Times New Roman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0" y="4893647"/>
            <a:ext cx="1231750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Tremblay, M.,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Gray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C., Babcock, S., Barnes, J., Bradstreet, C.,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Carr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D., Chabot, G.,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Choquette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L.,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Chorney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D.,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Collyer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C., Herrington, S.,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Janson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K., Janssen, I.,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Larouche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R., Pickett, W., Power, M.,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Sandseter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E., Simon, B. and 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Brussoni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M. (2015). Position Statement on Active Outdoor Play.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International Journal of Environmental Research and Public Health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, [online] 12(6), pp.6475-6505. Available at: https://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browzine.com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/libraries/1422/articles/55448127/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full-text-file?utm_source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=api_311 [Accessed 15 Dec. 2018].</a:t>
            </a:r>
            <a:endParaRPr lang="en-GB" sz="1600" dirty="0">
              <a:effectLst/>
              <a:latin typeface="Arial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156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Well-being of Future Generations (Wales) Act 2015 The Essentials. (2015). [PDF] Cardiff: Welsh Government. Available at: https://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gov.wales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/docs/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dsjlg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/publications/150623-guide-to-the-fg-act-en.pdf [Accessed 15 Dec. 2018].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charset="0"/>
                <a:ea typeface="Times New Roman" charset="0"/>
                <a:cs typeface="Times New Roman" charset="0"/>
              </a:rPr>
              <a:t> </a:t>
            </a:r>
            <a:endParaRPr lang="en-GB" sz="1600" dirty="0">
              <a:latin typeface="Arial" charset="0"/>
              <a:ea typeface="Calibri" charset="0"/>
              <a:cs typeface="Times New Roman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Welsh Government, (2015). 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Welsh </a:t>
            </a:r>
            <a:r>
              <a:rPr lang="en-GB" sz="1600" i="1" dirty="0" err="1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Government|Implementation</a:t>
            </a:r>
            <a:r>
              <a:rPr lang="en-GB" sz="1600" i="1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 of children's rights in Wales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Times New Roman" charset="0"/>
                <a:cs typeface="Arial" charset="0"/>
              </a:rPr>
              <a:t>. [online] Available at: https://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gov.wales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/topics/people-and-communities/people/children-and-young-people/rights/implementation-of-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childrens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-rights/?</a:t>
            </a:r>
            <a:r>
              <a:rPr lang="en-GB" sz="1600" dirty="0" err="1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lang</a:t>
            </a:r>
            <a:r>
              <a:rPr lang="en-GB" sz="1600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=en [Accessed 15 Dec. 2018</a:t>
            </a:r>
            <a:r>
              <a:rPr lang="en-GB" sz="1600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pPr>
              <a:lnSpc>
                <a:spcPct val="150000"/>
              </a:lnSpc>
            </a:pPr>
            <a:endParaRPr lang="en-GB" sz="1600" dirty="0">
              <a:solidFill>
                <a:srgbClr val="000000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en-GB" sz="1600" dirty="0" smtClean="0">
                <a:latin typeface="Arial" charset="0"/>
                <a:ea typeface="Arial" charset="0"/>
                <a:cs typeface="Arial" charset="0"/>
              </a:rPr>
              <a:t>Public Health England. 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(2013). </a:t>
            </a:r>
            <a:r>
              <a:rPr lang="en-GB" sz="1600" i="1" dirty="0">
                <a:latin typeface="Arial" charset="0"/>
                <a:ea typeface="Arial" charset="0"/>
                <a:cs typeface="Arial" charset="0"/>
              </a:rPr>
              <a:t>How healthy behaviour supports children’s wellbeing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GB" sz="1600" dirty="0" err="1">
                <a:latin typeface="Arial" charset="0"/>
                <a:ea typeface="Arial" charset="0"/>
                <a:cs typeface="Arial" charset="0"/>
              </a:rPr>
              <a:t>assets.publishing.service.gov.uk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/government/uploads/system/uploads/</a:t>
            </a:r>
            <a:r>
              <a:rPr lang="en-GB" sz="1600" dirty="0" err="1">
                <a:latin typeface="Arial" charset="0"/>
                <a:ea typeface="Arial" charset="0"/>
                <a:cs typeface="Arial" charset="0"/>
              </a:rPr>
              <a:t>attachment_data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/file/232978/Smart_Restart_280813_web.pdf [Accessed 7 Jan. 2019</a:t>
            </a:r>
            <a:r>
              <a:rPr lang="en-GB" sz="16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pPr>
              <a:lnSpc>
                <a:spcPct val="150000"/>
              </a:lnSpc>
            </a:pPr>
            <a:endParaRPr lang="en-GB" sz="1600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Teach Mental Health. (</a:t>
            </a:r>
            <a:r>
              <a:rPr lang="en-GB" sz="1600" dirty="0" err="1">
                <a:latin typeface="Arial" charset="0"/>
                <a:ea typeface="Arial" charset="0"/>
                <a:cs typeface="Arial" charset="0"/>
              </a:rPr>
              <a:t>n.d.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). </a:t>
            </a:r>
            <a:r>
              <a:rPr lang="en-GB" sz="1600" i="1" dirty="0">
                <a:latin typeface="Arial" charset="0"/>
                <a:ea typeface="Arial" charset="0"/>
                <a:cs typeface="Arial" charset="0"/>
              </a:rPr>
              <a:t>Teach Mental Health | Mental Health Literacy Resource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GB" sz="1600" dirty="0" err="1">
                <a:latin typeface="Arial" charset="0"/>
                <a:ea typeface="Arial" charset="0"/>
                <a:cs typeface="Arial" charset="0"/>
              </a:rPr>
              <a:t>www.teachmentalhealth.org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 [Accessed 7 Jan. 2019</a:t>
            </a:r>
            <a:r>
              <a:rPr lang="en-GB" sz="16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pPr>
              <a:lnSpc>
                <a:spcPct val="150000"/>
              </a:lnSpc>
            </a:pPr>
            <a:endParaRPr lang="en-GB" sz="1600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en-GB" sz="1600" dirty="0" err="1">
                <a:latin typeface="Arial" charset="0"/>
                <a:ea typeface="Arial" charset="0"/>
                <a:cs typeface="Arial" charset="0"/>
              </a:rPr>
              <a:t>Koplan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, J., </a:t>
            </a:r>
            <a:r>
              <a:rPr lang="en-GB" sz="1600" dirty="0" err="1">
                <a:latin typeface="Arial" charset="0"/>
                <a:ea typeface="Arial" charset="0"/>
                <a:cs typeface="Arial" charset="0"/>
              </a:rPr>
              <a:t>Liverman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, C. and </a:t>
            </a:r>
            <a:r>
              <a:rPr lang="en-GB" sz="1600" dirty="0" err="1">
                <a:latin typeface="Arial" charset="0"/>
                <a:ea typeface="Arial" charset="0"/>
                <a:cs typeface="Arial" charset="0"/>
              </a:rPr>
              <a:t>Kraak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, V. (2005). </a:t>
            </a:r>
            <a:r>
              <a:rPr lang="en-GB" sz="1600" i="1" dirty="0">
                <a:latin typeface="Arial" charset="0"/>
                <a:ea typeface="Arial" charset="0"/>
                <a:cs typeface="Arial" charset="0"/>
              </a:rPr>
              <a:t>childhood obesity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. [online] Dissertation Blog. Available at: http://study-</a:t>
            </a:r>
            <a:r>
              <a:rPr lang="en-GB" sz="1600" dirty="0" err="1">
                <a:latin typeface="Arial" charset="0"/>
                <a:ea typeface="Arial" charset="0"/>
                <a:cs typeface="Arial" charset="0"/>
              </a:rPr>
              <a:t>aids.co.uk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/dissertation-blog/childhood-obesity/ [Accessed 7 Jan. 2019].</a:t>
            </a:r>
            <a:endParaRPr lang="en-GB" sz="1600" dirty="0" smtClean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endParaRPr lang="en-GB" sz="1600" dirty="0" smtClean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endParaRPr lang="en-GB" sz="1600" dirty="0" smtClean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effectLst/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52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Newsroom. (2016). </a:t>
            </a:r>
            <a:r>
              <a:rPr lang="en-US" sz="1600" i="1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RO-NET internet broadband project completed in over 200 "white areas" - Business Review</a:t>
            </a:r>
            <a:r>
              <a:rPr lang="en-US" sz="1600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. [online] Available at: http://business-</a:t>
            </a:r>
            <a:r>
              <a:rPr lang="en-US" sz="1600" dirty="0" err="1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review.eu</a:t>
            </a:r>
            <a:r>
              <a:rPr lang="en-US" sz="1600" dirty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/news/ro-net-internet-broadband-project-completed-in-over-200-white-areas-111478 [Accessed 7 Jan. 2019</a:t>
            </a:r>
            <a:r>
              <a:rPr lang="en-US" sz="1600" dirty="0" smtClean="0">
                <a:solidFill>
                  <a:srgbClr val="000000"/>
                </a:solidFill>
                <a:latin typeface="Arial" charset="0"/>
                <a:ea typeface="Arial" charset="0"/>
                <a:cs typeface="Arial" charset="0"/>
              </a:rPr>
              <a:t>].</a:t>
            </a:r>
            <a:endParaRPr lang="en-US" dirty="0" smtClean="0">
              <a:solidFill>
                <a:srgbClr val="000000"/>
              </a:solidFill>
              <a:latin typeface="Open Sans" charset="0"/>
            </a:endParaRPr>
          </a:p>
          <a:p>
            <a:endParaRPr lang="en-US" sz="1600" dirty="0" smtClean="0">
              <a:solidFill>
                <a:srgbClr val="000000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1600" dirty="0">
                <a:latin typeface="Arial" charset="0"/>
                <a:ea typeface="Arial" charset="0"/>
                <a:cs typeface="Arial" charset="0"/>
              </a:rPr>
              <a:t>BBC News. (2018). </a:t>
            </a:r>
            <a:r>
              <a:rPr lang="en-US" sz="1600" i="1" dirty="0">
                <a:latin typeface="Arial" charset="0"/>
                <a:ea typeface="Arial" charset="0"/>
                <a:cs typeface="Arial" charset="0"/>
              </a:rPr>
              <a:t>What does it mean if a child is 'severely obese'?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www.bbc.co.uk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/news/health-44291492 [Accessed 7 Jan. 2019</a:t>
            </a:r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1600" dirty="0">
              <a:solidFill>
                <a:srgbClr val="000000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1600" dirty="0">
                <a:latin typeface="Arial" charset="0"/>
                <a:ea typeface="Arial" charset="0"/>
                <a:cs typeface="Arial" charset="0"/>
              </a:rPr>
              <a:t>Play Wales. (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n.d.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). </a:t>
            </a:r>
            <a:r>
              <a:rPr lang="en-US" sz="1600" i="1" dirty="0">
                <a:latin typeface="Arial" charset="0"/>
                <a:ea typeface="Arial" charset="0"/>
                <a:cs typeface="Arial" charset="0"/>
              </a:rPr>
              <a:t>Play Wales | The </a:t>
            </a:r>
            <a:r>
              <a:rPr lang="en-US" sz="1600" i="1" dirty="0" err="1">
                <a:latin typeface="Arial" charset="0"/>
                <a:ea typeface="Arial" charset="0"/>
                <a:cs typeface="Arial" charset="0"/>
              </a:rPr>
              <a:t>Playwork</a:t>
            </a:r>
            <a:r>
              <a:rPr lang="en-US" sz="1600" i="1" dirty="0">
                <a:latin typeface="Arial" charset="0"/>
                <a:ea typeface="Arial" charset="0"/>
                <a:cs typeface="Arial" charset="0"/>
              </a:rPr>
              <a:t> Principles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. [online] Available at: http://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www.playwales.org.uk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eng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playworkprinciples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 [Accessed 7 Jan. 2019</a:t>
            </a:r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16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UK 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playgrounds. (2014). </a:t>
            </a:r>
            <a:r>
              <a:rPr lang="en-US" sz="1600" i="1" dirty="0">
                <a:latin typeface="Arial" charset="0"/>
                <a:ea typeface="Arial" charset="0"/>
                <a:cs typeface="Arial" charset="0"/>
              </a:rPr>
              <a:t>Chalfont Park Play Area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ukplaygrounds.co.uk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/playgrounds/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chalfont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-park-play-area/ [Accessed 7 Jan. 2019</a:t>
            </a:r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16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600" dirty="0">
                <a:latin typeface="Arial" charset="0"/>
                <a:ea typeface="Arial" charset="0"/>
                <a:cs typeface="Arial" charset="0"/>
              </a:rPr>
              <a:t>BAPP. (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n.d.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). </a:t>
            </a:r>
            <a:r>
              <a:rPr lang="en-US" sz="1600" i="1" dirty="0">
                <a:latin typeface="Arial" charset="0"/>
                <a:ea typeface="Arial" charset="0"/>
                <a:cs typeface="Arial" charset="0"/>
              </a:rPr>
              <a:t>Bath Area Play Project - Holiday </a:t>
            </a:r>
            <a:r>
              <a:rPr lang="en-US" sz="1600" i="1" dirty="0" err="1">
                <a:latin typeface="Arial" charset="0"/>
                <a:ea typeface="Arial" charset="0"/>
                <a:cs typeface="Arial" charset="0"/>
              </a:rPr>
              <a:t>Playschemes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. [online] Available at: http://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www.bapp.org.uk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/play-provision/holiday-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playschemes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 [Accessed 7 Jan. 2019</a:t>
            </a:r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16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600" dirty="0">
                <a:latin typeface="Arial" charset="0"/>
                <a:ea typeface="Arial" charset="0"/>
                <a:cs typeface="Arial" charset="0"/>
              </a:rPr>
              <a:t>Pearce, K. (2011). </a:t>
            </a:r>
            <a:r>
              <a:rPr lang="en-US" sz="1600" i="1" dirty="0">
                <a:latin typeface="Arial" charset="0"/>
                <a:ea typeface="Arial" charset="0"/>
                <a:cs typeface="Arial" charset="0"/>
              </a:rPr>
              <a:t>Learning through play in a natural environment | Primary 2P @ Sanderson's </a:t>
            </a:r>
            <a:r>
              <a:rPr lang="en-US" sz="1600" i="1" dirty="0" err="1">
                <a:latin typeface="Arial" charset="0"/>
                <a:ea typeface="Arial" charset="0"/>
                <a:cs typeface="Arial" charset="0"/>
              </a:rPr>
              <a:t>Wynd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. [online] 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Edubuzz.org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. Available at: https://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www.edubuzz.org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/sandersonswyndprimary2p/2011/03/04/our-learning-this-week/learning-through-play-in-a-natural-environment/ [Accessed 7 Jan. 2019].</a:t>
            </a:r>
            <a:endParaRPr lang="en-US" sz="16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1600" dirty="0" smtClean="0">
              <a:solidFill>
                <a:srgbClr val="000000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1600" dirty="0">
                <a:latin typeface="Arial" charset="0"/>
                <a:ea typeface="Arial" charset="0"/>
                <a:cs typeface="Arial" charset="0"/>
              </a:rPr>
              <a:t>Welsh Government. (2015). </a:t>
            </a:r>
            <a:r>
              <a:rPr lang="en-US" sz="1600" i="1" dirty="0">
                <a:latin typeface="Arial" charset="0"/>
                <a:ea typeface="Arial" charset="0"/>
                <a:cs typeface="Arial" charset="0"/>
              </a:rPr>
              <a:t>Well-being of Future Generations (Wales) Act 2015 The Essentials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gov.wales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/docs/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dsjlg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/publications/150623-guide-to-the-fg-act-en.pdf [Accessed 7 Jan. 2019</a:t>
            </a:r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1600" dirty="0">
              <a:solidFill>
                <a:srgbClr val="000000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1600" dirty="0">
                <a:latin typeface="Arial" charset="0"/>
                <a:ea typeface="Arial" charset="0"/>
                <a:cs typeface="Arial" charset="0"/>
              </a:rPr>
              <a:t>OUTLOOK. (2014). </a:t>
            </a:r>
            <a:r>
              <a:rPr lang="en-US" sz="1600" i="1" dirty="0">
                <a:latin typeface="Arial" charset="0"/>
                <a:ea typeface="Arial" charset="0"/>
                <a:cs typeface="Arial" charset="0"/>
              </a:rPr>
              <a:t>Second Half of Life: Conclusion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1600" dirty="0" err="1">
                <a:latin typeface="Arial" charset="0"/>
                <a:ea typeface="Arial" charset="0"/>
                <a:cs typeface="Arial" charset="0"/>
              </a:rPr>
              <a:t>outlookmag.org</a:t>
            </a:r>
            <a:r>
              <a:rPr lang="en-US" sz="1600" dirty="0">
                <a:latin typeface="Arial" charset="0"/>
                <a:ea typeface="Arial" charset="0"/>
                <a:cs typeface="Arial" charset="0"/>
              </a:rPr>
              <a:t>/second-half-of-life-conclusion/ [Accessed 7 Jan. 2019].</a:t>
            </a:r>
            <a:endParaRPr lang="en-US" sz="1600" dirty="0">
              <a:solidFill>
                <a:srgbClr val="000000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709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221</TotalTime>
  <Words>976</Words>
  <Application>Microsoft Macintosh PowerPoint</Application>
  <PresentationFormat>Widescreen</PresentationFormat>
  <Paragraphs>153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Calibri</vt:lpstr>
      <vt:lpstr>Calibri Light</vt:lpstr>
      <vt:lpstr>Mangal</vt:lpstr>
      <vt:lpstr>Open Sans</vt:lpstr>
      <vt:lpstr>Times New Roman</vt:lpstr>
      <vt:lpstr>Arial</vt:lpstr>
      <vt:lpstr>Retrospect</vt:lpstr>
      <vt:lpstr>Paper Planes and Pebbles: Explore the evidence for investment in creative approaches intended to enhance the health and well being of children and/or young people in Wales. (ECCH7001)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Paper Planes and Pebbles: Explore the evidence for investment in creative approaches intended to enhance the health and well being of children and/or young people in Wales. (ECCH7001)</dc:title>
  <dc:creator>MATTHEWS D. (792252)</dc:creator>
  <cp:lastModifiedBy>Microsoft Office User</cp:lastModifiedBy>
  <cp:revision>32</cp:revision>
  <dcterms:created xsi:type="dcterms:W3CDTF">2019-01-07T11:07:23Z</dcterms:created>
  <dcterms:modified xsi:type="dcterms:W3CDTF">2019-01-07T17:04:09Z</dcterms:modified>
</cp:coreProperties>
</file>