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14630400" cy="8229600"/>
  <p:notesSz cx="8229600" cy="146304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1D5304-3704-5055-275C-27DE42334991}" v="73" dt="2023-10-06T22:51:15.008"/>
    <p1510:client id="{473F4EEA-F9B0-7FA7-12EE-0F243C6C28EB}" v="4" dt="2023-10-26T20:51:33.172"/>
    <p1510:client id="{ED1D7907-30F9-B690-4BBB-D36BC727E831}" v="25" dt="2023-10-04T22:36:28.338"/>
    <p1510:client id="{FD060E08-CE2F-4153-B1C2-45CC8C862EF6}" v="219" dt="2023-10-19T23:15:41.5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565525" cy="7334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660900" y="0"/>
            <a:ext cx="3567113" cy="7334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6FB473-42CA-4249-B53C-0299E0E0F549}" type="datetimeFigureOut">
              <a:t>10/26/2023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273050" y="1828800"/>
            <a:ext cx="8775700" cy="49371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822325" y="7040563"/>
            <a:ext cx="6584950" cy="57610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3896975"/>
            <a:ext cx="3565525" cy="7334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660900" y="13896975"/>
            <a:ext cx="3567113" cy="7334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E29087-9CF1-4A6F-9BAF-1B7752A637C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60300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</a:pPr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</a:pP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</a:pP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</a:pP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</a:pP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uowtsd-my.sharepoint.com/:v:/r/personal/2212035_student_uwtsd_ac_uk/Documents/Recording-20231026_214814.webm?csf=1&amp;web=1&amp;e=1kcWk8&amp;nav=eyJyZWZlcnJhbEluZm8iOnsicmVmZXJyYWxBcHAiOiJTdHJlYW1XZWJBcHAiLCJyZWZlcnJhbFZpZXciOiJTaGFyZURpYWxvZyIsInJlZmVycmFsQXBwUGxhdGZvcm0iOiJXZWIiLCJyZWZlcnJhbE1vZGUiOiJ2aWV3In19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blog.moderngov.com/importance-of-body-language-in-presentations-good-bad-examples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s://doi.org/10.1016/j.intman.2022.100971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hofstede-insights.com/country-comparison-tool?countries=italy" TargetMode="External"/><Relationship Id="rId5" Type="http://schemas.openxmlformats.org/officeDocument/2006/relationships/hyperlink" Target="https://www.hospitalitynet.org/news/4040437.html" TargetMode="External"/><Relationship Id="rId10" Type="http://schemas.openxmlformats.org/officeDocument/2006/relationships/hyperlink" Target="https://hospitalityinsights.ehl.edu/key-language-skills-international-hotel-management-career" TargetMode="External"/><Relationship Id="rId4" Type="http://schemas.openxmlformats.org/officeDocument/2006/relationships/hyperlink" Target="https://www.europelanguagejobs.com/blog/benefits-of-multilingualism" TargetMode="External"/><Relationship Id="rId9" Type="http://schemas.openxmlformats.org/officeDocument/2006/relationships/hyperlink" Target="https://www.fluentu.com/blog/italian/italian-languag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0002E">
              <a:alpha val="75000"/>
            </a:srgbClr>
          </a:solidFill>
          <a:ln w="55483">
            <a:solidFill>
              <a:srgbClr val="262654"/>
            </a:solidFill>
            <a:prstDash val="solid"/>
          </a:ln>
        </p:spPr>
      </p:sp>
      <p:sp>
        <p:nvSpPr>
          <p:cNvPr id="4" name="Text 1"/>
          <p:cNvSpPr/>
          <p:nvPr/>
        </p:nvSpPr>
        <p:spPr>
          <a:xfrm>
            <a:off x="6319599" y="1876425"/>
            <a:ext cx="7477601" cy="208311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5468"/>
              </a:lnSpc>
              <a:buNone/>
            </a:pPr>
            <a:r>
              <a:rPr lang="en-US" sz="4374" b="1" dirty="0">
                <a:solidFill>
                  <a:srgbClr val="FFFFFF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Benefits of Multilingualism and Language Awareness Skills for Hotel Staff</a:t>
            </a:r>
            <a:endParaRPr lang="en-US" sz="4374" dirty="0"/>
          </a:p>
        </p:txBody>
      </p:sp>
      <p:sp>
        <p:nvSpPr>
          <p:cNvPr id="5" name="Text 2"/>
          <p:cNvSpPr/>
          <p:nvPr/>
        </p:nvSpPr>
        <p:spPr>
          <a:xfrm>
            <a:off x="6319599" y="4292798"/>
            <a:ext cx="7477601" cy="142160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99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Welcome to Diversity Hotel &amp; Spa London! In this presentation, we will explore the advantages of multilingualism, the importance of language awareness skills for hotel staff, and introduce a modern European language to enhance communication in the industry.</a:t>
            </a:r>
            <a:endParaRPr lang="en-US" sz="1750" dirty="0"/>
          </a:p>
        </p:txBody>
      </p:sp>
      <p:sp>
        <p:nvSpPr>
          <p:cNvPr id="6" name="Shape 3"/>
          <p:cNvSpPr/>
          <p:nvPr/>
        </p:nvSpPr>
        <p:spPr>
          <a:xfrm>
            <a:off x="6319599" y="5980986"/>
            <a:ext cx="355402" cy="355402"/>
          </a:xfrm>
          <a:prstGeom prst="roundRect">
            <a:avLst>
              <a:gd name="adj" fmla="val 25726039"/>
            </a:avLst>
          </a:prstGeom>
          <a:solidFill>
            <a:srgbClr val="F0DAA3"/>
          </a:solidFill>
          <a:ln w="7620">
            <a:solidFill>
              <a:srgbClr val="FFFFFF"/>
            </a:solidFill>
            <a:prstDash val="solid"/>
          </a:ln>
        </p:spPr>
      </p:sp>
      <p:sp>
        <p:nvSpPr>
          <p:cNvPr id="7" name="Text 4"/>
          <p:cNvSpPr/>
          <p:nvPr/>
        </p:nvSpPr>
        <p:spPr>
          <a:xfrm>
            <a:off x="6401991" y="5975866"/>
            <a:ext cx="190500" cy="365760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ctr">
              <a:lnSpc>
                <a:spcPts val="2880"/>
              </a:lnSpc>
              <a:buNone/>
            </a:pPr>
            <a:r>
              <a:rPr lang="en-US" sz="1152" dirty="0">
                <a:solidFill>
                  <a:srgbClr val="3C3838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MS</a:t>
            </a:r>
            <a:endParaRPr lang="en-US" sz="1152" dirty="0"/>
          </a:p>
        </p:txBody>
      </p:sp>
      <p:sp>
        <p:nvSpPr>
          <p:cNvPr id="8" name="Text 5"/>
          <p:cNvSpPr/>
          <p:nvPr/>
        </p:nvSpPr>
        <p:spPr>
          <a:xfrm>
            <a:off x="6786086" y="5964317"/>
            <a:ext cx="1905000" cy="388858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3062"/>
              </a:lnSpc>
              <a:buNone/>
            </a:pPr>
            <a:r>
              <a:rPr lang="en-US" sz="2187" b="1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by Melis Shaban</a:t>
            </a:r>
            <a:endParaRPr lang="en-US" sz="2187" dirty="0"/>
          </a:p>
        </p:txBody>
      </p:sp>
      <p:pic>
        <p:nvPicPr>
          <p:cNvPr id="10" name="Picture 9" descr="A logo with text on it&#10;&#10;Description automatically generated">
            <a:extLst>
              <a:ext uri="{FF2B5EF4-FFF2-40B4-BE49-F238E27FC236}">
                <a16:creationId xmlns:a16="http://schemas.microsoft.com/office/drawing/2014/main" id="{F9F2DC42-EAB7-DF5B-23B7-B71DE9264F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0776" y="1826673"/>
            <a:ext cx="4960273" cy="493776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BEB440F-57DB-82B8-765E-B3CCB801BC72}"/>
              </a:ext>
            </a:extLst>
          </p:cNvPr>
          <p:cNvSpPr txBox="1"/>
          <p:nvPr/>
        </p:nvSpPr>
        <p:spPr>
          <a:xfrm>
            <a:off x="6196262" y="6948237"/>
            <a:ext cx="607594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ea typeface="+mn-lt"/>
                <a:cs typeface="+mn-lt"/>
                <a:hlinkClick r:id="rId5"/>
              </a:rPr>
              <a:t>Recording-20231026_214814.webm</a:t>
            </a:r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0002E">
              <a:alpha val="75000"/>
            </a:srgbClr>
          </a:solidFill>
          <a:ln w="55483">
            <a:solidFill>
              <a:srgbClr val="262654"/>
            </a:solidFill>
            <a:prstDash val="solid"/>
          </a:ln>
        </p:spPr>
      </p:sp>
      <p:sp>
        <p:nvSpPr>
          <p:cNvPr id="4" name="Text 1"/>
          <p:cNvSpPr/>
          <p:nvPr/>
        </p:nvSpPr>
        <p:spPr>
          <a:xfrm>
            <a:off x="6319599" y="2542937"/>
            <a:ext cx="7477601" cy="138874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5468"/>
              </a:lnSpc>
              <a:buNone/>
            </a:pPr>
            <a:r>
              <a:rPr lang="en-US" sz="4374" b="1" dirty="0">
                <a:solidFill>
                  <a:srgbClr val="FFFFFF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How to Implement Multilingualism in Your Hotel</a:t>
            </a:r>
            <a:endParaRPr lang="en-US" sz="4374" dirty="0"/>
          </a:p>
        </p:txBody>
      </p:sp>
      <p:sp>
        <p:nvSpPr>
          <p:cNvPr id="5" name="Text 2"/>
          <p:cNvSpPr/>
          <p:nvPr/>
        </p:nvSpPr>
        <p:spPr>
          <a:xfrm>
            <a:off x="6319599" y="4801386"/>
            <a:ext cx="7477601" cy="142160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99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In this final slide, we'll explore how to implement multilingualism in your hotel. We'll cover practical tips and strategies for training staff, communicating with guests, and creating a welcoming environment for all. Let's make your hotel a model for language diversity and inclusion.</a:t>
            </a:r>
            <a:endParaRPr lang="en-US" sz="175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0002E">
              <a:alpha val="75000"/>
            </a:srgbClr>
          </a:solidFill>
          <a:ln w="55483">
            <a:solidFill>
              <a:srgbClr val="262654"/>
            </a:solidFill>
            <a:prstDash val="solid"/>
          </a:ln>
        </p:spPr>
      </p:sp>
      <p:sp>
        <p:nvSpPr>
          <p:cNvPr id="4" name="Text 1"/>
          <p:cNvSpPr/>
          <p:nvPr/>
        </p:nvSpPr>
        <p:spPr>
          <a:xfrm>
            <a:off x="2348389" y="1415653"/>
            <a:ext cx="6804660" cy="694373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5468"/>
              </a:lnSpc>
              <a:buNone/>
            </a:pPr>
            <a:r>
              <a:rPr lang="en-US" sz="4374" b="1" dirty="0">
                <a:solidFill>
                  <a:srgbClr val="FFFFFF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Benefits of Multilingualism</a:t>
            </a:r>
            <a:endParaRPr lang="en-US" sz="4374" dirty="0"/>
          </a:p>
        </p:txBody>
      </p:sp>
      <p:sp>
        <p:nvSpPr>
          <p:cNvPr id="5" name="Shape 2"/>
          <p:cNvSpPr/>
          <p:nvPr/>
        </p:nvSpPr>
        <p:spPr>
          <a:xfrm>
            <a:off x="2348389" y="2554367"/>
            <a:ext cx="3163014" cy="4259580"/>
          </a:xfrm>
          <a:prstGeom prst="roundRect">
            <a:avLst>
              <a:gd name="adj" fmla="val 12645"/>
            </a:avLst>
          </a:prstGeom>
          <a:solidFill>
            <a:srgbClr val="00002E"/>
          </a:solidFill>
          <a:ln w="27742">
            <a:solidFill>
              <a:srgbClr val="F2B42D"/>
            </a:solidFill>
            <a:prstDash val="solid"/>
          </a:ln>
        </p:spPr>
      </p:sp>
      <p:sp>
        <p:nvSpPr>
          <p:cNvPr id="6" name="Text 3"/>
          <p:cNvSpPr/>
          <p:nvPr/>
        </p:nvSpPr>
        <p:spPr>
          <a:xfrm>
            <a:off x="2598301" y="2804279"/>
            <a:ext cx="2663190" cy="69437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34"/>
              </a:lnSpc>
              <a:buNone/>
            </a:pPr>
            <a:r>
              <a:rPr lang="en-US" sz="2187" b="1" dirty="0">
                <a:solidFill>
                  <a:srgbClr val="F2B42D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Enhanced Guest Experience</a:t>
            </a:r>
            <a:endParaRPr lang="en-US" sz="2187" dirty="0"/>
          </a:p>
        </p:txBody>
      </p:sp>
      <p:sp>
        <p:nvSpPr>
          <p:cNvPr id="7" name="Text 4"/>
          <p:cNvSpPr/>
          <p:nvPr/>
        </p:nvSpPr>
        <p:spPr>
          <a:xfrm>
            <a:off x="2598301" y="3720822"/>
            <a:ext cx="2663190" cy="2132409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99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Communicating with guests in their native language creates a personalized and welcoming experience, leading to higher guest satisfaction.</a:t>
            </a:r>
            <a:endParaRPr lang="en-US" sz="1750" dirty="0"/>
          </a:p>
        </p:txBody>
      </p:sp>
      <p:sp>
        <p:nvSpPr>
          <p:cNvPr id="8" name="Shape 5"/>
          <p:cNvSpPr/>
          <p:nvPr/>
        </p:nvSpPr>
        <p:spPr>
          <a:xfrm>
            <a:off x="5733574" y="2554367"/>
            <a:ext cx="3163014" cy="4259580"/>
          </a:xfrm>
          <a:prstGeom prst="roundRect">
            <a:avLst>
              <a:gd name="adj" fmla="val 12645"/>
            </a:avLst>
          </a:prstGeom>
          <a:solidFill>
            <a:srgbClr val="00002E"/>
          </a:solidFill>
          <a:ln w="27742">
            <a:solidFill>
              <a:srgbClr val="D7425E"/>
            </a:solidFill>
            <a:prstDash val="solid"/>
          </a:ln>
        </p:spPr>
      </p:sp>
      <p:sp>
        <p:nvSpPr>
          <p:cNvPr id="9" name="Text 6"/>
          <p:cNvSpPr/>
          <p:nvPr/>
        </p:nvSpPr>
        <p:spPr>
          <a:xfrm>
            <a:off x="5983486" y="2804279"/>
            <a:ext cx="2663190" cy="69437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34"/>
              </a:lnSpc>
              <a:buNone/>
            </a:pPr>
            <a:r>
              <a:rPr lang="en-US" sz="2187" b="1" dirty="0">
                <a:solidFill>
                  <a:srgbClr val="D7425E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International Collaboration</a:t>
            </a:r>
            <a:endParaRPr lang="en-US" sz="2187" dirty="0"/>
          </a:p>
        </p:txBody>
      </p:sp>
      <p:sp>
        <p:nvSpPr>
          <p:cNvPr id="10" name="Text 7"/>
          <p:cNvSpPr/>
          <p:nvPr/>
        </p:nvSpPr>
        <p:spPr>
          <a:xfrm>
            <a:off x="5983486" y="3720822"/>
            <a:ext cx="2663190" cy="284321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99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Knowing multiple languages facilitates effective communication and teamwork with colleagues from different countries, fostering a diverse and inclusive work environment.</a:t>
            </a:r>
            <a:endParaRPr lang="en-US" sz="1750" dirty="0"/>
          </a:p>
        </p:txBody>
      </p:sp>
      <p:sp>
        <p:nvSpPr>
          <p:cNvPr id="11" name="Shape 8"/>
          <p:cNvSpPr/>
          <p:nvPr/>
        </p:nvSpPr>
        <p:spPr>
          <a:xfrm>
            <a:off x="9118759" y="2554367"/>
            <a:ext cx="3163014" cy="4259580"/>
          </a:xfrm>
          <a:prstGeom prst="roundRect">
            <a:avLst>
              <a:gd name="adj" fmla="val 12645"/>
            </a:avLst>
          </a:prstGeom>
          <a:solidFill>
            <a:srgbClr val="00002E"/>
          </a:solidFill>
          <a:ln w="27742">
            <a:solidFill>
              <a:srgbClr val="DD785E"/>
            </a:solidFill>
            <a:prstDash val="solid"/>
          </a:ln>
        </p:spPr>
      </p:sp>
      <p:sp>
        <p:nvSpPr>
          <p:cNvPr id="12" name="Text 9"/>
          <p:cNvSpPr/>
          <p:nvPr/>
        </p:nvSpPr>
        <p:spPr>
          <a:xfrm>
            <a:off x="9368671" y="2804279"/>
            <a:ext cx="2663190" cy="69437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34"/>
              </a:lnSpc>
              <a:buNone/>
            </a:pPr>
            <a:r>
              <a:rPr lang="en-US" sz="2187" b="1" dirty="0">
                <a:solidFill>
                  <a:srgbClr val="DD785E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Increased Job Opportunities</a:t>
            </a:r>
            <a:endParaRPr lang="en-US" sz="2187" dirty="0"/>
          </a:p>
        </p:txBody>
      </p:sp>
      <p:sp>
        <p:nvSpPr>
          <p:cNvPr id="13" name="Text 10"/>
          <p:cNvSpPr/>
          <p:nvPr/>
        </p:nvSpPr>
        <p:spPr>
          <a:xfrm>
            <a:off x="9368671" y="3720822"/>
            <a:ext cx="2663190" cy="2487811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99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Bilingualism opens doors to a wider range of job opportunities, both within and outside the hotel industry, providing employees with greater career prospects.</a:t>
            </a:r>
            <a:endParaRPr lang="en-US" sz="17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0002E">
              <a:alpha val="75000"/>
            </a:srgbClr>
          </a:solidFill>
          <a:ln w="55483">
            <a:solidFill>
              <a:srgbClr val="262654"/>
            </a:solidFill>
            <a:prstDash val="solid"/>
          </a:ln>
        </p:spPr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5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0002E">
              <a:alpha val="80000"/>
            </a:srgbClr>
          </a:solidFill>
          <a:ln/>
        </p:spPr>
      </p:sp>
      <p:sp>
        <p:nvSpPr>
          <p:cNvPr id="6" name="Text 2"/>
          <p:cNvSpPr/>
          <p:nvPr/>
        </p:nvSpPr>
        <p:spPr>
          <a:xfrm>
            <a:off x="2348389" y="1248966"/>
            <a:ext cx="9933503" cy="138874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5468"/>
              </a:lnSpc>
              <a:buNone/>
            </a:pPr>
            <a:r>
              <a:rPr lang="en-US" sz="4374" b="1" dirty="0">
                <a:solidFill>
                  <a:srgbClr val="FFFFFF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Importance of Language Awareness Skills for Hotel Staff</a:t>
            </a:r>
            <a:endParaRPr lang="en-US" sz="4374" dirty="0"/>
          </a:p>
        </p:txBody>
      </p:sp>
      <p:sp>
        <p:nvSpPr>
          <p:cNvPr id="7" name="Shape 3"/>
          <p:cNvSpPr/>
          <p:nvPr/>
        </p:nvSpPr>
        <p:spPr>
          <a:xfrm>
            <a:off x="2348389" y="3144560"/>
            <a:ext cx="499943" cy="499943"/>
          </a:xfrm>
          <a:prstGeom prst="roundRect">
            <a:avLst>
              <a:gd name="adj" fmla="val 80001"/>
            </a:avLst>
          </a:prstGeom>
          <a:solidFill>
            <a:srgbClr val="00002E"/>
          </a:solidFill>
          <a:ln w="27742">
            <a:solidFill>
              <a:srgbClr val="F2B42D"/>
            </a:solidFill>
            <a:prstDash val="solid"/>
          </a:ln>
        </p:spPr>
      </p:sp>
      <p:sp>
        <p:nvSpPr>
          <p:cNvPr id="8" name="Text 4"/>
          <p:cNvSpPr/>
          <p:nvPr/>
        </p:nvSpPr>
        <p:spPr>
          <a:xfrm>
            <a:off x="2499241" y="3186232"/>
            <a:ext cx="198120" cy="416481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ctr">
              <a:lnSpc>
                <a:spcPts val="3281"/>
              </a:lnSpc>
              <a:buNone/>
            </a:pPr>
            <a:r>
              <a:rPr lang="en-US" sz="2624" b="1" dirty="0">
                <a:solidFill>
                  <a:srgbClr val="F2B42D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1</a:t>
            </a:r>
            <a:endParaRPr lang="en-US" sz="2624" dirty="0"/>
          </a:p>
        </p:txBody>
      </p:sp>
      <p:sp>
        <p:nvSpPr>
          <p:cNvPr id="9" name="Text 5"/>
          <p:cNvSpPr/>
          <p:nvPr/>
        </p:nvSpPr>
        <p:spPr>
          <a:xfrm>
            <a:off x="3070503" y="3220879"/>
            <a:ext cx="2440900" cy="69437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34"/>
              </a:lnSpc>
              <a:buNone/>
            </a:pPr>
            <a:r>
              <a:rPr lang="en-US" sz="2187" b="1" dirty="0">
                <a:solidFill>
                  <a:srgbClr val="F2B42D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Improved Customer Service</a:t>
            </a:r>
            <a:endParaRPr lang="en-US" sz="2187" dirty="0"/>
          </a:p>
        </p:txBody>
      </p:sp>
      <p:sp>
        <p:nvSpPr>
          <p:cNvPr id="10" name="Text 6"/>
          <p:cNvSpPr/>
          <p:nvPr/>
        </p:nvSpPr>
        <p:spPr>
          <a:xfrm>
            <a:off x="3070503" y="4137422"/>
            <a:ext cx="2440900" cy="2132409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99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Language awareness enables hotel staff to better understand guest needs and preferences, ensuring personalized and attentive service.</a:t>
            </a:r>
            <a:endParaRPr lang="en-US" sz="1750" dirty="0"/>
          </a:p>
        </p:txBody>
      </p:sp>
      <p:sp>
        <p:nvSpPr>
          <p:cNvPr id="11" name="Shape 7"/>
          <p:cNvSpPr/>
          <p:nvPr/>
        </p:nvSpPr>
        <p:spPr>
          <a:xfrm>
            <a:off x="5733574" y="3144560"/>
            <a:ext cx="499943" cy="499943"/>
          </a:xfrm>
          <a:prstGeom prst="roundRect">
            <a:avLst>
              <a:gd name="adj" fmla="val 80001"/>
            </a:avLst>
          </a:prstGeom>
          <a:solidFill>
            <a:srgbClr val="00002E"/>
          </a:solidFill>
          <a:ln w="27742">
            <a:solidFill>
              <a:srgbClr val="D7425E"/>
            </a:solidFill>
            <a:prstDash val="solid"/>
          </a:ln>
        </p:spPr>
      </p:sp>
      <p:sp>
        <p:nvSpPr>
          <p:cNvPr id="12" name="Text 8"/>
          <p:cNvSpPr/>
          <p:nvPr/>
        </p:nvSpPr>
        <p:spPr>
          <a:xfrm>
            <a:off x="5884426" y="3186232"/>
            <a:ext cx="198120" cy="416481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ctr">
              <a:lnSpc>
                <a:spcPts val="3281"/>
              </a:lnSpc>
              <a:buNone/>
            </a:pPr>
            <a:r>
              <a:rPr lang="en-US" sz="2624" b="1" dirty="0">
                <a:solidFill>
                  <a:srgbClr val="D7425E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2</a:t>
            </a:r>
            <a:endParaRPr lang="en-US" sz="2624" dirty="0"/>
          </a:p>
        </p:txBody>
      </p:sp>
      <p:sp>
        <p:nvSpPr>
          <p:cNvPr id="13" name="Text 9"/>
          <p:cNvSpPr/>
          <p:nvPr/>
        </p:nvSpPr>
        <p:spPr>
          <a:xfrm>
            <a:off x="6455688" y="3220879"/>
            <a:ext cx="2440900" cy="69437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34"/>
              </a:lnSpc>
              <a:buNone/>
            </a:pPr>
            <a:r>
              <a:rPr lang="en-US" sz="2187" b="1" dirty="0">
                <a:solidFill>
                  <a:srgbClr val="D7425E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Effective Communication</a:t>
            </a:r>
            <a:endParaRPr lang="en-US" sz="2187" dirty="0"/>
          </a:p>
        </p:txBody>
      </p:sp>
      <p:sp>
        <p:nvSpPr>
          <p:cNvPr id="14" name="Text 10"/>
          <p:cNvSpPr/>
          <p:nvPr/>
        </p:nvSpPr>
        <p:spPr>
          <a:xfrm>
            <a:off x="6455688" y="4137422"/>
            <a:ext cx="2440900" cy="284321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99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By mastering language awareness skills, hotel staff can communicate clearly and accurately with guests, colleagues, and suppliers from diverse language backgrounds.</a:t>
            </a:r>
            <a:endParaRPr lang="en-US" sz="1750" dirty="0"/>
          </a:p>
        </p:txBody>
      </p:sp>
      <p:sp>
        <p:nvSpPr>
          <p:cNvPr id="15" name="Shape 11"/>
          <p:cNvSpPr/>
          <p:nvPr/>
        </p:nvSpPr>
        <p:spPr>
          <a:xfrm>
            <a:off x="9118759" y="3144560"/>
            <a:ext cx="499943" cy="499943"/>
          </a:xfrm>
          <a:prstGeom prst="roundRect">
            <a:avLst>
              <a:gd name="adj" fmla="val 80001"/>
            </a:avLst>
          </a:prstGeom>
          <a:solidFill>
            <a:srgbClr val="00002E"/>
          </a:solidFill>
          <a:ln w="27742">
            <a:solidFill>
              <a:srgbClr val="DD785E"/>
            </a:solidFill>
            <a:prstDash val="solid"/>
          </a:ln>
        </p:spPr>
      </p:sp>
      <p:sp>
        <p:nvSpPr>
          <p:cNvPr id="16" name="Text 12"/>
          <p:cNvSpPr/>
          <p:nvPr/>
        </p:nvSpPr>
        <p:spPr>
          <a:xfrm>
            <a:off x="9269611" y="3186232"/>
            <a:ext cx="198120" cy="416481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ctr">
              <a:lnSpc>
                <a:spcPts val="3281"/>
              </a:lnSpc>
              <a:buNone/>
            </a:pPr>
            <a:r>
              <a:rPr lang="en-US" sz="2624" b="1" dirty="0">
                <a:solidFill>
                  <a:srgbClr val="DD785E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3</a:t>
            </a:r>
            <a:endParaRPr lang="en-US" sz="2624" dirty="0"/>
          </a:p>
        </p:txBody>
      </p:sp>
      <p:sp>
        <p:nvSpPr>
          <p:cNvPr id="17" name="Text 13"/>
          <p:cNvSpPr/>
          <p:nvPr/>
        </p:nvSpPr>
        <p:spPr>
          <a:xfrm>
            <a:off x="9840873" y="3220879"/>
            <a:ext cx="2440900" cy="69437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34"/>
              </a:lnSpc>
              <a:buNone/>
            </a:pPr>
            <a:r>
              <a:rPr lang="en-US" sz="2187" b="1" dirty="0">
                <a:solidFill>
                  <a:srgbClr val="DD785E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Cultural Understanding</a:t>
            </a:r>
            <a:endParaRPr lang="en-US" sz="2187" dirty="0"/>
          </a:p>
        </p:txBody>
      </p:sp>
      <p:sp>
        <p:nvSpPr>
          <p:cNvPr id="18" name="Text 14"/>
          <p:cNvSpPr/>
          <p:nvPr/>
        </p:nvSpPr>
        <p:spPr>
          <a:xfrm>
            <a:off x="9840873" y="4137422"/>
            <a:ext cx="2440900" cy="284321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99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Language awareness promotes cultural sensitivity and respect, allowing hotel staff to navigate cross-cultural interactions with ease and create positive experiences.</a:t>
            </a:r>
            <a:endParaRPr lang="en-US" sz="17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4314"/>
          </a:xfrm>
          <a:prstGeom prst="rect">
            <a:avLst/>
          </a:prstGeom>
          <a:solidFill>
            <a:srgbClr val="00002E">
              <a:alpha val="75000"/>
            </a:srgbClr>
          </a:solidFill>
          <a:ln w="38814">
            <a:solidFill>
              <a:srgbClr val="262654"/>
            </a:solidFill>
            <a:prstDash val="solid"/>
          </a:ln>
        </p:spPr>
      </p:sp>
      <p:sp>
        <p:nvSpPr>
          <p:cNvPr id="4" name="Text 1"/>
          <p:cNvSpPr/>
          <p:nvPr/>
        </p:nvSpPr>
        <p:spPr>
          <a:xfrm>
            <a:off x="3838456" y="427673"/>
            <a:ext cx="6953488" cy="97202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3827"/>
              </a:lnSpc>
              <a:buNone/>
            </a:pPr>
            <a:r>
              <a:rPr lang="en-US" sz="3062" b="1" dirty="0">
                <a:solidFill>
                  <a:srgbClr val="FFFFFF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Introduction to a Modern European Language</a:t>
            </a:r>
            <a:endParaRPr lang="en-US" sz="3062" dirty="0"/>
          </a:p>
        </p:txBody>
      </p:sp>
      <p:sp>
        <p:nvSpPr>
          <p:cNvPr id="5" name="Shape 2"/>
          <p:cNvSpPr/>
          <p:nvPr/>
        </p:nvSpPr>
        <p:spPr>
          <a:xfrm>
            <a:off x="3838456" y="1710690"/>
            <a:ext cx="3360063" cy="2076569"/>
          </a:xfrm>
          <a:prstGeom prst="roundRect">
            <a:avLst>
              <a:gd name="adj" fmla="val 13482"/>
            </a:avLst>
          </a:prstGeom>
          <a:noFill/>
          <a:ln w="19407">
            <a:solidFill>
              <a:srgbClr val="F2B42D"/>
            </a:solidFill>
            <a:prstDash val="solid"/>
          </a:ln>
        </p:spPr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8365" y="1751362"/>
            <a:ext cx="3321248" cy="2037755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350977" y="3981569"/>
            <a:ext cx="1555313" cy="243007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1914"/>
              </a:lnSpc>
              <a:buNone/>
            </a:pPr>
            <a:r>
              <a:rPr lang="en-US" sz="1531" b="1" dirty="0">
                <a:solidFill>
                  <a:srgbClr val="F2B42D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Italian Language</a:t>
            </a:r>
            <a:endParaRPr lang="en-US" sz="1531" dirty="0"/>
          </a:p>
        </p:txBody>
      </p:sp>
      <p:sp>
        <p:nvSpPr>
          <p:cNvPr id="8" name="Text 4"/>
          <p:cNvSpPr/>
          <p:nvPr/>
        </p:nvSpPr>
        <p:spPr>
          <a:xfrm>
            <a:off x="295262" y="4670836"/>
            <a:ext cx="3360063" cy="994886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>
              <a:lnSpc>
                <a:spcPts val="1960"/>
              </a:lnSpc>
            </a:pPr>
            <a:r>
              <a:rPr lang="en-US" sz="1200" dirty="0">
                <a:solidFill>
                  <a:srgbClr val="FFFFFF"/>
                </a:solidFill>
                <a:latin typeface="PT Sans"/>
                <a:ea typeface="PT Sans" pitchFamily="34" charset="-122"/>
                <a:cs typeface="PT Sans" pitchFamily="34" charset="-120"/>
              </a:rPr>
              <a:t>Italian, a Romance language, is spoken primarily in Italy, but also in parts of Switzerland and Slovenia. It is known for its melodious sound and expressive gestures.</a:t>
            </a:r>
            <a:r>
              <a:rPr lang="en-US" sz="1100" dirty="0">
                <a:solidFill>
                  <a:schemeClr val="bg1"/>
                </a:solidFill>
                <a:ea typeface="+mn-lt"/>
                <a:cs typeface="+mn-lt"/>
              </a:rPr>
              <a:t> (www.hofstede-insights.com, 2010)</a:t>
            </a:r>
            <a:endParaRPr lang="en-US" sz="1225" dirty="0">
              <a:solidFill>
                <a:schemeClr val="bg1"/>
              </a:solidFill>
            </a:endParaRPr>
          </a:p>
        </p:txBody>
      </p:sp>
      <p:sp>
        <p:nvSpPr>
          <p:cNvPr id="9" name="Shape 5"/>
          <p:cNvSpPr/>
          <p:nvPr/>
        </p:nvSpPr>
        <p:spPr>
          <a:xfrm>
            <a:off x="7431762" y="1710690"/>
            <a:ext cx="3360182" cy="2076688"/>
          </a:xfrm>
          <a:prstGeom prst="roundRect">
            <a:avLst>
              <a:gd name="adj" fmla="val 13482"/>
            </a:avLst>
          </a:prstGeom>
          <a:noFill/>
          <a:ln w="19407">
            <a:solidFill>
              <a:srgbClr val="D7425E"/>
            </a:solidFill>
            <a:prstDash val="solid"/>
          </a:ln>
        </p:spPr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51169" y="1730097"/>
            <a:ext cx="3321368" cy="2037874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7431762" y="3981688"/>
            <a:ext cx="2811780" cy="243007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1914"/>
              </a:lnSpc>
              <a:buNone/>
            </a:pPr>
            <a:r>
              <a:rPr lang="en-US" sz="1531" b="1" dirty="0">
                <a:solidFill>
                  <a:srgbClr val="D7425E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Where the Language is Spoken</a:t>
            </a:r>
            <a:endParaRPr lang="en-US" sz="1531" dirty="0"/>
          </a:p>
        </p:txBody>
      </p:sp>
      <p:sp>
        <p:nvSpPr>
          <p:cNvPr id="12" name="Text 7"/>
          <p:cNvSpPr/>
          <p:nvPr/>
        </p:nvSpPr>
        <p:spPr>
          <a:xfrm>
            <a:off x="7431762" y="4380190"/>
            <a:ext cx="3360182" cy="99488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ts val="1960"/>
              </a:lnSpc>
              <a:buNone/>
            </a:pPr>
            <a:r>
              <a:rPr lang="en-US" sz="1225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Italian is the official language of Italy, spoken by over 60 million people. It is also used in San Marino, Vatican City, and parts of Switzerland and Slovenia.</a:t>
            </a:r>
            <a:endParaRPr lang="en-US" sz="1225" dirty="0"/>
          </a:p>
        </p:txBody>
      </p:sp>
      <p:pic>
        <p:nvPicPr>
          <p:cNvPr id="14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53468" y="1762154"/>
            <a:ext cx="3321248" cy="2037755"/>
          </a:xfrm>
          <a:prstGeom prst="rect">
            <a:avLst/>
          </a:prstGeom>
        </p:spPr>
      </p:pic>
      <p:sp>
        <p:nvSpPr>
          <p:cNvPr id="15" name="Text 9"/>
          <p:cNvSpPr/>
          <p:nvPr/>
        </p:nvSpPr>
        <p:spPr>
          <a:xfrm>
            <a:off x="3859721" y="4019580"/>
            <a:ext cx="3360063" cy="48601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ts val="1914"/>
              </a:lnSpc>
              <a:buNone/>
            </a:pPr>
            <a:r>
              <a:rPr lang="en-US" sz="1531" b="1" dirty="0">
                <a:solidFill>
                  <a:srgbClr val="DD785E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Difficulty Level of Learning the Language</a:t>
            </a:r>
            <a:endParaRPr lang="en-US" sz="1531" dirty="0"/>
          </a:p>
        </p:txBody>
      </p:sp>
      <p:sp>
        <p:nvSpPr>
          <p:cNvPr id="16" name="Text 10"/>
          <p:cNvSpPr/>
          <p:nvPr/>
        </p:nvSpPr>
        <p:spPr>
          <a:xfrm>
            <a:off x="3710865" y="4671722"/>
            <a:ext cx="3360063" cy="74616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ts val="1960"/>
              </a:lnSpc>
              <a:buNone/>
            </a:pPr>
            <a:r>
              <a:rPr lang="en-US" sz="1225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Italian is considered a relatively easy language to learn for English speakers due to its similarity in sentence structure and shared vocabulary.</a:t>
            </a:r>
            <a:endParaRPr lang="en-US" sz="1225" dirty="0"/>
          </a:p>
        </p:txBody>
      </p:sp>
      <p:sp>
        <p:nvSpPr>
          <p:cNvPr id="17" name="Shape 11"/>
          <p:cNvSpPr/>
          <p:nvPr/>
        </p:nvSpPr>
        <p:spPr>
          <a:xfrm>
            <a:off x="10993669" y="1748701"/>
            <a:ext cx="3360182" cy="2076688"/>
          </a:xfrm>
          <a:prstGeom prst="roundRect">
            <a:avLst>
              <a:gd name="adj" fmla="val 13482"/>
            </a:avLst>
          </a:prstGeom>
          <a:noFill/>
          <a:ln w="19407">
            <a:solidFill>
              <a:srgbClr val="48A8E2"/>
            </a:solidFill>
            <a:prstDash val="solid"/>
          </a:ln>
        </p:spPr>
      </p:sp>
      <p:pic>
        <p:nvPicPr>
          <p:cNvPr id="18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013076" y="1746843"/>
            <a:ext cx="3321368" cy="2037874"/>
          </a:xfrm>
          <a:prstGeom prst="rect">
            <a:avLst/>
          </a:prstGeom>
        </p:spPr>
      </p:pic>
      <p:sp>
        <p:nvSpPr>
          <p:cNvPr id="19" name="Text 12"/>
          <p:cNvSpPr/>
          <p:nvPr/>
        </p:nvSpPr>
        <p:spPr>
          <a:xfrm>
            <a:off x="11185055" y="3892109"/>
            <a:ext cx="3360182" cy="48601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ts val="1914"/>
              </a:lnSpc>
              <a:buNone/>
            </a:pPr>
            <a:r>
              <a:rPr lang="en-US" sz="1531" b="1" dirty="0">
                <a:solidFill>
                  <a:srgbClr val="48A8E2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Polite and Impolite Phrases in a Business Context</a:t>
            </a:r>
            <a:endParaRPr lang="en-US" sz="1531" dirty="0"/>
          </a:p>
        </p:txBody>
      </p:sp>
      <p:sp>
        <p:nvSpPr>
          <p:cNvPr id="20" name="Text 13"/>
          <p:cNvSpPr/>
          <p:nvPr/>
        </p:nvSpPr>
        <p:spPr>
          <a:xfrm>
            <a:off x="11089362" y="4427292"/>
            <a:ext cx="3360182" cy="99488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ts val="1960"/>
              </a:lnSpc>
              <a:buNone/>
            </a:pPr>
            <a:r>
              <a:rPr lang="en-US" sz="1225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In a business context in Italy, it is important to use formal titles and avoid interrupting speakers. Phrases like "Prego" (you're welcome) and "Mi scusi" (excuse me) are polite and useful.</a:t>
            </a:r>
            <a:endParaRPr lang="en-US" sz="122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0002E">
              <a:alpha val="75000"/>
            </a:srgbClr>
          </a:solidFill>
          <a:ln w="54888">
            <a:solidFill>
              <a:srgbClr val="262654"/>
            </a:solidFill>
            <a:prstDash val="solid"/>
          </a:ln>
        </p:spPr>
      </p:sp>
      <p:sp>
        <p:nvSpPr>
          <p:cNvPr id="4" name="Text 1"/>
          <p:cNvSpPr/>
          <p:nvPr/>
        </p:nvSpPr>
        <p:spPr>
          <a:xfrm>
            <a:off x="2407444" y="604957"/>
            <a:ext cx="9815393" cy="137207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5402"/>
              </a:lnSpc>
              <a:buNone/>
            </a:pPr>
            <a:r>
              <a:rPr lang="en-US" sz="4322" b="1" dirty="0">
                <a:solidFill>
                  <a:srgbClr val="FFFFFF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Direct Examples from the Hotel Industry</a:t>
            </a:r>
            <a:endParaRPr lang="en-US" sz="4322" dirty="0"/>
          </a:p>
        </p:txBody>
      </p:sp>
      <p:sp>
        <p:nvSpPr>
          <p:cNvPr id="5" name="Shape 2"/>
          <p:cNvSpPr/>
          <p:nvPr/>
        </p:nvSpPr>
        <p:spPr>
          <a:xfrm>
            <a:off x="7301389" y="2416135"/>
            <a:ext cx="27384" cy="5208508"/>
          </a:xfrm>
          <a:prstGeom prst="rect">
            <a:avLst/>
          </a:prstGeom>
          <a:solidFill>
            <a:srgbClr val="262654"/>
          </a:solidFill>
          <a:ln/>
        </p:spPr>
      </p:sp>
      <p:sp>
        <p:nvSpPr>
          <p:cNvPr id="6" name="Shape 3"/>
          <p:cNvSpPr/>
          <p:nvPr/>
        </p:nvSpPr>
        <p:spPr>
          <a:xfrm>
            <a:off x="7562076" y="2820829"/>
            <a:ext cx="768429" cy="27384"/>
          </a:xfrm>
          <a:prstGeom prst="rect">
            <a:avLst/>
          </a:prstGeom>
          <a:solidFill>
            <a:srgbClr val="F2B42D"/>
          </a:solidFill>
          <a:ln/>
        </p:spPr>
      </p:sp>
      <p:sp>
        <p:nvSpPr>
          <p:cNvPr id="7" name="Shape 4"/>
          <p:cNvSpPr/>
          <p:nvPr/>
        </p:nvSpPr>
        <p:spPr>
          <a:xfrm>
            <a:off x="7068086" y="2587585"/>
            <a:ext cx="493990" cy="493990"/>
          </a:xfrm>
          <a:prstGeom prst="roundRect">
            <a:avLst>
              <a:gd name="adj" fmla="val 80002"/>
            </a:avLst>
          </a:prstGeom>
          <a:solidFill>
            <a:srgbClr val="00002E"/>
          </a:solidFill>
          <a:ln w="27384">
            <a:solidFill>
              <a:srgbClr val="F2B42D"/>
            </a:solidFill>
            <a:prstDash val="solid"/>
          </a:ln>
        </p:spPr>
      </p:sp>
      <p:sp>
        <p:nvSpPr>
          <p:cNvPr id="8" name="Text 5"/>
          <p:cNvSpPr/>
          <p:nvPr/>
        </p:nvSpPr>
        <p:spPr>
          <a:xfrm>
            <a:off x="7215961" y="2628781"/>
            <a:ext cx="198120" cy="411599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ctr">
              <a:lnSpc>
                <a:spcPts val="3241"/>
              </a:lnSpc>
              <a:buNone/>
            </a:pPr>
            <a:r>
              <a:rPr lang="en-US" sz="2593" b="1" dirty="0">
                <a:solidFill>
                  <a:srgbClr val="F2B42D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1</a:t>
            </a:r>
            <a:endParaRPr lang="en-US" sz="2593" dirty="0"/>
          </a:p>
        </p:txBody>
      </p:sp>
      <p:sp>
        <p:nvSpPr>
          <p:cNvPr id="9" name="Text 6"/>
          <p:cNvSpPr/>
          <p:nvPr/>
        </p:nvSpPr>
        <p:spPr>
          <a:xfrm>
            <a:off x="8522613" y="2635687"/>
            <a:ext cx="2195513" cy="343019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01"/>
              </a:lnSpc>
              <a:buNone/>
            </a:pPr>
            <a:r>
              <a:rPr lang="en-US" sz="2161" b="1" dirty="0">
                <a:solidFill>
                  <a:srgbClr val="F2B42D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Guest Check-In</a:t>
            </a:r>
            <a:endParaRPr lang="en-US" sz="2161" dirty="0"/>
          </a:p>
        </p:txBody>
      </p:sp>
      <p:sp>
        <p:nvSpPr>
          <p:cNvPr id="10" name="Text 7"/>
          <p:cNvSpPr/>
          <p:nvPr/>
        </p:nvSpPr>
        <p:spPr>
          <a:xfrm>
            <a:off x="8522613" y="3198257"/>
            <a:ext cx="3700224" cy="140493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ts val="2766"/>
              </a:lnSpc>
              <a:buNone/>
            </a:pPr>
            <a:r>
              <a:rPr lang="en-US" sz="1729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When a guest arrives, using their preferred language to greet and check them in demonstrates a personalized and welcoming approach.</a:t>
            </a:r>
            <a:endParaRPr lang="en-US" sz="1729" dirty="0"/>
          </a:p>
        </p:txBody>
      </p:sp>
      <p:sp>
        <p:nvSpPr>
          <p:cNvPr id="11" name="Shape 8"/>
          <p:cNvSpPr/>
          <p:nvPr/>
        </p:nvSpPr>
        <p:spPr>
          <a:xfrm>
            <a:off x="6299656" y="3918585"/>
            <a:ext cx="768429" cy="27384"/>
          </a:xfrm>
          <a:prstGeom prst="rect">
            <a:avLst/>
          </a:prstGeom>
          <a:solidFill>
            <a:srgbClr val="D7425E"/>
          </a:solidFill>
          <a:ln/>
        </p:spPr>
      </p:sp>
      <p:sp>
        <p:nvSpPr>
          <p:cNvPr id="12" name="Shape 9"/>
          <p:cNvSpPr/>
          <p:nvPr/>
        </p:nvSpPr>
        <p:spPr>
          <a:xfrm>
            <a:off x="7068086" y="3685342"/>
            <a:ext cx="493990" cy="493990"/>
          </a:xfrm>
          <a:prstGeom prst="roundRect">
            <a:avLst>
              <a:gd name="adj" fmla="val 80002"/>
            </a:avLst>
          </a:prstGeom>
          <a:solidFill>
            <a:srgbClr val="00002E"/>
          </a:solidFill>
          <a:ln w="27384">
            <a:solidFill>
              <a:srgbClr val="D7425E"/>
            </a:solidFill>
            <a:prstDash val="solid"/>
          </a:ln>
        </p:spPr>
      </p:sp>
      <p:sp>
        <p:nvSpPr>
          <p:cNvPr id="13" name="Text 10"/>
          <p:cNvSpPr/>
          <p:nvPr/>
        </p:nvSpPr>
        <p:spPr>
          <a:xfrm>
            <a:off x="7215961" y="3726537"/>
            <a:ext cx="198120" cy="411599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ctr">
              <a:lnSpc>
                <a:spcPts val="3241"/>
              </a:lnSpc>
              <a:buNone/>
            </a:pPr>
            <a:r>
              <a:rPr lang="en-US" sz="2593" b="1" dirty="0">
                <a:solidFill>
                  <a:srgbClr val="D7425E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2</a:t>
            </a:r>
            <a:endParaRPr lang="en-US" sz="2593" dirty="0"/>
          </a:p>
        </p:txBody>
      </p:sp>
      <p:sp>
        <p:nvSpPr>
          <p:cNvPr id="14" name="Text 11"/>
          <p:cNvSpPr/>
          <p:nvPr/>
        </p:nvSpPr>
        <p:spPr>
          <a:xfrm>
            <a:off x="3912037" y="3733443"/>
            <a:ext cx="2195513" cy="343019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r">
              <a:lnSpc>
                <a:spcPts val="2701"/>
              </a:lnSpc>
              <a:buNone/>
            </a:pPr>
            <a:r>
              <a:rPr lang="en-US" sz="2161" b="1" dirty="0">
                <a:solidFill>
                  <a:srgbClr val="D7425E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Menu Translation</a:t>
            </a:r>
            <a:endParaRPr lang="en-US" sz="2161" dirty="0"/>
          </a:p>
        </p:txBody>
      </p:sp>
      <p:sp>
        <p:nvSpPr>
          <p:cNvPr id="15" name="Text 12"/>
          <p:cNvSpPr/>
          <p:nvPr/>
        </p:nvSpPr>
        <p:spPr>
          <a:xfrm>
            <a:off x="2407444" y="4296013"/>
            <a:ext cx="3700105" cy="175617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r">
              <a:lnSpc>
                <a:spcPts val="2766"/>
              </a:lnSpc>
              <a:buNone/>
            </a:pPr>
            <a:r>
              <a:rPr lang="en-US" sz="1729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Translating menus into different languages allows guests to understand the culinary offerings, leading to informed and enjoyable dining experiences.</a:t>
            </a:r>
            <a:endParaRPr lang="en-US" sz="1729" dirty="0"/>
          </a:p>
        </p:txBody>
      </p:sp>
      <p:sp>
        <p:nvSpPr>
          <p:cNvPr id="16" name="Shape 13"/>
          <p:cNvSpPr/>
          <p:nvPr/>
        </p:nvSpPr>
        <p:spPr>
          <a:xfrm>
            <a:off x="7562076" y="5446990"/>
            <a:ext cx="768429" cy="27384"/>
          </a:xfrm>
          <a:prstGeom prst="rect">
            <a:avLst/>
          </a:prstGeom>
          <a:solidFill>
            <a:srgbClr val="DD785E"/>
          </a:solidFill>
          <a:ln/>
        </p:spPr>
      </p:sp>
      <p:sp>
        <p:nvSpPr>
          <p:cNvPr id="17" name="Shape 14"/>
          <p:cNvSpPr/>
          <p:nvPr/>
        </p:nvSpPr>
        <p:spPr>
          <a:xfrm>
            <a:off x="7068086" y="5213747"/>
            <a:ext cx="493990" cy="493990"/>
          </a:xfrm>
          <a:prstGeom prst="roundRect">
            <a:avLst>
              <a:gd name="adj" fmla="val 80002"/>
            </a:avLst>
          </a:prstGeom>
          <a:solidFill>
            <a:srgbClr val="00002E"/>
          </a:solidFill>
          <a:ln w="27384">
            <a:solidFill>
              <a:srgbClr val="DD785E"/>
            </a:solidFill>
            <a:prstDash val="solid"/>
          </a:ln>
        </p:spPr>
      </p:sp>
      <p:sp>
        <p:nvSpPr>
          <p:cNvPr id="18" name="Text 15"/>
          <p:cNvSpPr/>
          <p:nvPr/>
        </p:nvSpPr>
        <p:spPr>
          <a:xfrm>
            <a:off x="7215961" y="5254943"/>
            <a:ext cx="198120" cy="411599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ctr">
              <a:lnSpc>
                <a:spcPts val="3241"/>
              </a:lnSpc>
              <a:buNone/>
            </a:pPr>
            <a:r>
              <a:rPr lang="en-US" sz="2593" b="1" dirty="0">
                <a:solidFill>
                  <a:srgbClr val="DD785E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3</a:t>
            </a:r>
            <a:endParaRPr lang="en-US" sz="2593" dirty="0"/>
          </a:p>
        </p:txBody>
      </p:sp>
      <p:sp>
        <p:nvSpPr>
          <p:cNvPr id="19" name="Text 16"/>
          <p:cNvSpPr/>
          <p:nvPr/>
        </p:nvSpPr>
        <p:spPr>
          <a:xfrm>
            <a:off x="8522613" y="5261848"/>
            <a:ext cx="2651760" cy="343019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01"/>
              </a:lnSpc>
              <a:buNone/>
            </a:pPr>
            <a:r>
              <a:rPr lang="en-US" sz="2161" b="1" dirty="0">
                <a:solidFill>
                  <a:srgbClr val="DD785E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Concierge Assistance</a:t>
            </a:r>
            <a:endParaRPr lang="en-US" sz="2161" dirty="0"/>
          </a:p>
        </p:txBody>
      </p:sp>
      <p:sp>
        <p:nvSpPr>
          <p:cNvPr id="20" name="Text 17"/>
          <p:cNvSpPr/>
          <p:nvPr/>
        </p:nvSpPr>
        <p:spPr>
          <a:xfrm>
            <a:off x="8522613" y="5824418"/>
            <a:ext cx="3700224" cy="140493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ts val="2766"/>
              </a:lnSpc>
              <a:buNone/>
            </a:pPr>
            <a:r>
              <a:rPr lang="en-US" sz="1729" dirty="0">
                <a:solidFill>
                  <a:srgbClr val="FFFFFF"/>
                </a:solidFill>
                <a:latin typeface="PT Sans" pitchFamily="34" charset="0"/>
                <a:ea typeface="PT Sans" pitchFamily="34" charset="-122"/>
                <a:cs typeface="PT Sans" pitchFamily="34" charset="-120"/>
              </a:rPr>
              <a:t>Providing multilingual concierge services ensures guests receive tailored recommendations and assistance in their native language.</a:t>
            </a:r>
            <a:endParaRPr lang="en-US" sz="172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0002E">
              <a:alpha val="75000"/>
            </a:srgbClr>
          </a:solidFill>
          <a:ln w="55483">
            <a:solidFill>
              <a:srgbClr val="262654"/>
            </a:solidFill>
            <a:prstDash val="solid"/>
          </a:ln>
        </p:spPr>
      </p:sp>
      <p:sp>
        <p:nvSpPr>
          <p:cNvPr id="4" name="Text 1"/>
          <p:cNvSpPr/>
          <p:nvPr/>
        </p:nvSpPr>
        <p:spPr>
          <a:xfrm>
            <a:off x="2348389" y="1190982"/>
            <a:ext cx="4443889" cy="694373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5468"/>
              </a:lnSpc>
              <a:buNone/>
            </a:pPr>
            <a:r>
              <a:rPr lang="en-US" sz="4374" b="1" dirty="0">
                <a:solidFill>
                  <a:srgbClr val="FFFFFF"/>
                </a:solidFill>
                <a:latin typeface="Nunito" pitchFamily="34" charset="0"/>
                <a:ea typeface="Nunito" pitchFamily="34" charset="-122"/>
                <a:cs typeface="Nunito" pitchFamily="34" charset="-120"/>
              </a:rPr>
              <a:t>References</a:t>
            </a:r>
            <a:endParaRPr lang="en-US" sz="4374" dirty="0"/>
          </a:p>
        </p:txBody>
      </p:sp>
      <p:sp>
        <p:nvSpPr>
          <p:cNvPr id="5" name="Text 2"/>
          <p:cNvSpPr/>
          <p:nvPr/>
        </p:nvSpPr>
        <p:spPr>
          <a:xfrm>
            <a:off x="2703790" y="2329696"/>
            <a:ext cx="9578102" cy="710803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342900" indent="-342900" algn="l">
              <a:lnSpc>
                <a:spcPts val="2799"/>
              </a:lnSpc>
              <a:buSzPct val="100000"/>
              <a:buChar char="•"/>
            </a:pPr>
            <a:endParaRPr lang="en-US" sz="1750" dirty="0">
              <a:solidFill>
                <a:srgbClr val="FFFFFF"/>
              </a:solidFill>
              <a:latin typeface="PT Sans"/>
            </a:endParaRPr>
          </a:p>
        </p:txBody>
      </p:sp>
      <p:sp>
        <p:nvSpPr>
          <p:cNvPr id="6" name="Text 3"/>
          <p:cNvSpPr/>
          <p:nvPr/>
        </p:nvSpPr>
        <p:spPr>
          <a:xfrm>
            <a:off x="2703790" y="3129320"/>
            <a:ext cx="9578102" cy="710803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342900" indent="-342900" algn="l">
              <a:lnSpc>
                <a:spcPts val="2799"/>
              </a:lnSpc>
              <a:buSzPct val="100000"/>
              <a:buFont typeface="Arial"/>
              <a:buChar char="•"/>
            </a:pPr>
            <a:endParaRPr lang="en-US" sz="1750" dirty="0">
              <a:solidFill>
                <a:srgbClr val="FFFFFF"/>
              </a:solidFill>
              <a:latin typeface="PT Sans"/>
              <a:ea typeface="Calibri"/>
              <a:cs typeface="Calibri"/>
            </a:endParaRPr>
          </a:p>
        </p:txBody>
      </p:sp>
      <p:sp>
        <p:nvSpPr>
          <p:cNvPr id="7" name="Text 4"/>
          <p:cNvSpPr/>
          <p:nvPr/>
        </p:nvSpPr>
        <p:spPr>
          <a:xfrm>
            <a:off x="2703790" y="3928943"/>
            <a:ext cx="9578102" cy="710803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algn="l">
              <a:lnSpc>
                <a:spcPts val="2799"/>
              </a:lnSpc>
              <a:buSzPct val="100000"/>
            </a:pPr>
            <a:endParaRPr lang="en-US" sz="1750" dirty="0">
              <a:solidFill>
                <a:srgbClr val="FFFFFF"/>
              </a:solidFill>
              <a:latin typeface="PT Sans"/>
              <a:ea typeface="Calibri"/>
              <a:cs typeface="Calibri"/>
            </a:endParaRPr>
          </a:p>
        </p:txBody>
      </p:sp>
      <p:sp>
        <p:nvSpPr>
          <p:cNvPr id="8" name="Text 5"/>
          <p:cNvSpPr/>
          <p:nvPr/>
        </p:nvSpPr>
        <p:spPr>
          <a:xfrm>
            <a:off x="2703790" y="4728567"/>
            <a:ext cx="9578102" cy="710803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algn="l">
              <a:lnSpc>
                <a:spcPts val="2799"/>
              </a:lnSpc>
              <a:buSzPct val="100000"/>
            </a:pPr>
            <a:endParaRPr lang="en-US" sz="1750" dirty="0">
              <a:solidFill>
                <a:srgbClr val="FFFFFF"/>
              </a:solidFill>
              <a:latin typeface="PT Sans"/>
              <a:ea typeface="Calibri" panose="020F0502020204030204"/>
              <a:cs typeface="Calibri" panose="020F0502020204030204"/>
            </a:endParaRPr>
          </a:p>
        </p:txBody>
      </p:sp>
      <p:sp>
        <p:nvSpPr>
          <p:cNvPr id="10" name="Text 7"/>
          <p:cNvSpPr/>
          <p:nvPr/>
        </p:nvSpPr>
        <p:spPr>
          <a:xfrm>
            <a:off x="2703790" y="6327815"/>
            <a:ext cx="9578102" cy="710803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342900" indent="-342900" algn="l">
              <a:lnSpc>
                <a:spcPts val="2799"/>
              </a:lnSpc>
              <a:buSzPct val="100000"/>
              <a:buChar char="•"/>
            </a:pPr>
            <a:endParaRPr lang="en-US" sz="1750" dirty="0">
              <a:solidFill>
                <a:srgbClr val="FFFFFF"/>
              </a:solidFill>
              <a:latin typeface="PT San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ACF036D-4FCB-70D8-AA17-89A3562EF658}"/>
              </a:ext>
            </a:extLst>
          </p:cNvPr>
          <p:cNvSpPr txBox="1"/>
          <p:nvPr/>
        </p:nvSpPr>
        <p:spPr>
          <a:xfrm>
            <a:off x="1020725" y="2243469"/>
            <a:ext cx="10802679" cy="726352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Europa Language Jobs. (n.d.). The Benefits of Multilingualism. [Online] Available at: [</a:t>
            </a:r>
            <a:r>
              <a:rPr lang="en-US" sz="1200" dirty="0">
                <a:solidFill>
                  <a:schemeClr val="bg1"/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https://www.europelanguagejobs.com/blog/benefits-of-multilingualism</a:t>
            </a:r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]</a:t>
            </a:r>
            <a:endParaRPr lang="en-US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 (Accessed [Accessed 6 Oct. 2023]. </a:t>
            </a:r>
            <a:endParaRPr lang="en-US">
              <a:solidFill>
                <a:schemeClr val="bg1"/>
              </a:solidFill>
              <a:ea typeface="+mn-lt"/>
              <a:cs typeface="+mn-lt"/>
            </a:endParaRPr>
          </a:p>
          <a:p>
            <a:endParaRPr lang="en-US" sz="1200" dirty="0">
              <a:solidFill>
                <a:schemeClr val="bg1"/>
              </a:solidFill>
              <a:ea typeface="+mn-lt"/>
              <a:cs typeface="+mn-lt"/>
            </a:endParaRPr>
          </a:p>
          <a:p>
            <a:endParaRPr lang="en-US" sz="1200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Hospitality Net. (n.d.). Multilingual Services Help Hotels Attract International Bookings. [Online] Available at: [</a:t>
            </a:r>
            <a:r>
              <a:rPr lang="en-US" sz="1200" dirty="0">
                <a:solidFill>
                  <a:schemeClr val="bg1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https://www.hospitalitynet.org/news/4040437.html</a:t>
            </a:r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]</a:t>
            </a:r>
            <a:endParaRPr lang="en-US" dirty="0">
              <a:solidFill>
                <a:schemeClr val="bg1"/>
              </a:solidFill>
              <a:ea typeface="+mn-lt"/>
              <a:cs typeface="+mn-lt"/>
            </a:endParaRPr>
          </a:p>
          <a:p>
            <a:endParaRPr lang="en-US" sz="1200" dirty="0">
              <a:solidFill>
                <a:schemeClr val="bg1"/>
              </a:solidFill>
              <a:ea typeface="Calibri"/>
              <a:cs typeface="Calibri"/>
            </a:endParaRPr>
          </a:p>
          <a:p>
            <a:endParaRPr lang="en-US" sz="1200" dirty="0">
              <a:solidFill>
                <a:schemeClr val="bg1"/>
              </a:solidFill>
              <a:ea typeface="+mn-lt"/>
              <a:cs typeface="+mn-lt"/>
            </a:endParaRPr>
          </a:p>
          <a:p>
            <a:endParaRPr lang="en-US" sz="1200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Hofstede Insights. (2010). Country comparison tool. [Online] Available at: [</a:t>
            </a:r>
            <a:r>
              <a:rPr lang="en-US" sz="1200" dirty="0">
                <a:solidFill>
                  <a:schemeClr val="bg1"/>
                </a:solidFill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https://www.hofstede-insights.com/country-comparison-tool?countries=italy</a:t>
            </a:r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]</a:t>
            </a:r>
          </a:p>
          <a:p>
            <a:r>
              <a:rPr lang="en-US" sz="1200" dirty="0">
                <a:solidFill>
                  <a:schemeClr val="bg1"/>
                </a:solidFill>
                <a:ea typeface="Calibri"/>
                <a:cs typeface="Calibri"/>
              </a:rPr>
              <a:t>(Accessed 20 Oct. 2023).</a:t>
            </a:r>
            <a:endParaRPr lang="en-US" dirty="0">
              <a:solidFill>
                <a:schemeClr val="bg1"/>
              </a:solidFill>
            </a:endParaRPr>
          </a:p>
          <a:p>
            <a:endParaRPr lang="en-US" sz="1200" dirty="0">
              <a:solidFill>
                <a:schemeClr val="bg1"/>
              </a:solidFill>
              <a:ea typeface="+mn-lt"/>
              <a:cs typeface="+mn-lt"/>
            </a:endParaRPr>
          </a:p>
          <a:p>
            <a:endParaRPr lang="en-US" sz="1200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Minkov, M. and Kaasa, A. (2022). Do Dimensions of Culture Exist Objectively? A Validation of the Revised Minkov-Hofstede Model of Culture with World Values Survey Items and Scores for 102 Countries. </a:t>
            </a:r>
            <a:r>
              <a:rPr lang="en-US" sz="1200" i="1" dirty="0">
                <a:solidFill>
                  <a:schemeClr val="bg1"/>
                </a:solidFill>
                <a:ea typeface="+mn-lt"/>
                <a:cs typeface="+mn-lt"/>
              </a:rPr>
              <a:t>Journal of International Management</a:t>
            </a:r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, 28(4), p.100971. </a:t>
            </a:r>
            <a:r>
              <a:rPr lang="en-US" sz="1200" dirty="0" err="1">
                <a:solidFill>
                  <a:schemeClr val="bg1"/>
                </a:solidFill>
                <a:ea typeface="+mn-lt"/>
                <a:cs typeface="+mn-lt"/>
              </a:rPr>
              <a:t>doi</a:t>
            </a:r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: [</a:t>
            </a:r>
            <a:r>
              <a:rPr lang="en-US" sz="1200" dirty="0">
                <a:solidFill>
                  <a:schemeClr val="bg1"/>
                </a:solidFill>
                <a:ea typeface="+mn-lt"/>
                <a:cs typeface="+mn-l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https://doi.org/10.1016/j.intman.2022.100971</a:t>
            </a:r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] </a:t>
            </a:r>
            <a:endParaRPr lang="en-US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(Accessed 20 Oct. 2023).</a:t>
            </a:r>
            <a:endParaRPr lang="en-US" dirty="0">
              <a:solidFill>
                <a:schemeClr val="bg1"/>
              </a:solidFill>
            </a:endParaRPr>
          </a:p>
          <a:p>
            <a:endParaRPr lang="en-US" sz="1200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US" sz="1200" dirty="0" err="1">
                <a:solidFill>
                  <a:schemeClr val="bg1"/>
                </a:solidFill>
                <a:ea typeface="+mn-lt"/>
                <a:cs typeface="+mn-lt"/>
              </a:rPr>
              <a:t>ModernGov</a:t>
            </a:r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, U. (n.d.). Importance of Body Language in Presentations (+ Good &amp; Bad Examples). [Online] blog.moderngov.com. Available at: [</a:t>
            </a:r>
            <a:r>
              <a:rPr lang="en-US" sz="1200" dirty="0">
                <a:solidFill>
                  <a:schemeClr val="bg1"/>
                </a:solidFill>
                <a:ea typeface="+mn-lt"/>
                <a:cs typeface="+mn-lt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https://blog.moderngov.com/importance-of-body-language-in-presentations-good-bad-examples</a:t>
            </a:r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] </a:t>
            </a:r>
            <a:endParaRPr lang="en-US"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lang="en-US" sz="1200" dirty="0">
                <a:solidFill>
                  <a:schemeClr val="bg1"/>
                </a:solidFill>
                <a:ea typeface="Calibri"/>
                <a:cs typeface="Calibri"/>
              </a:rPr>
              <a:t>(Accessed 20 Oct. 2023).</a:t>
            </a:r>
            <a:endParaRPr lang="en-US" dirty="0">
              <a:solidFill>
                <a:schemeClr val="bg1"/>
              </a:solidFill>
            </a:endParaRPr>
          </a:p>
          <a:p>
            <a:endParaRPr lang="en-US" sz="1200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Scott, J. (2022). Meet the Italian Language: History, Culture, Linguistics, and FAQ for Language Learners | </a:t>
            </a:r>
            <a:r>
              <a:rPr lang="en-US" sz="1200" dirty="0" err="1">
                <a:solidFill>
                  <a:schemeClr val="bg1"/>
                </a:solidFill>
                <a:ea typeface="+mn-lt"/>
                <a:cs typeface="+mn-lt"/>
              </a:rPr>
              <a:t>FluentU</a:t>
            </a:r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 Italian Blog. [Online] </a:t>
            </a:r>
            <a:r>
              <a:rPr lang="en-US" sz="1200" dirty="0" err="1">
                <a:solidFill>
                  <a:schemeClr val="bg1"/>
                </a:solidFill>
                <a:ea typeface="+mn-lt"/>
                <a:cs typeface="+mn-lt"/>
              </a:rPr>
              <a:t>FluentU</a:t>
            </a:r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 Italian. Available at: [</a:t>
            </a:r>
            <a:r>
              <a:rPr lang="en-US" sz="1200" dirty="0">
                <a:solidFill>
                  <a:schemeClr val="bg1"/>
                </a:solidFill>
                <a:ea typeface="+mn-lt"/>
                <a:cs typeface="+mn-lt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https://www.fluentu.com/blog/italian/italian-language/</a:t>
            </a:r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.] </a:t>
            </a:r>
            <a:endParaRPr lang="en-US" sz="1200"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(Accessed 6 Oct. 2023)</a:t>
            </a:r>
          </a:p>
          <a:p>
            <a:endParaRPr lang="en-US" sz="1200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Hospitality Insights. (n.d.). Language Skills for an International Hotel Management Career. [Online] Available at: [</a:t>
            </a:r>
            <a:r>
              <a:rPr lang="en-US" sz="1200" dirty="0">
                <a:solidFill>
                  <a:schemeClr val="bg1"/>
                </a:solidFill>
                <a:ea typeface="+mn-lt"/>
                <a:cs typeface="+mn-lt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https://hospitalityinsights.ehl.edu/key-language-skills-international-hotel-management-career</a:t>
            </a:r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.]</a:t>
            </a:r>
            <a:endParaRPr lang="en-US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US" sz="1200" dirty="0">
                <a:solidFill>
                  <a:schemeClr val="bg1"/>
                </a:solidFill>
                <a:ea typeface="Calibri"/>
                <a:cs typeface="Calibri"/>
              </a:rPr>
              <a:t>(Accessed 6 Oct. 2023)</a:t>
            </a:r>
            <a:endParaRPr lang="en-US" dirty="0">
              <a:solidFill>
                <a:schemeClr val="bg1"/>
              </a:solidFill>
            </a:endParaRPr>
          </a:p>
          <a:p>
            <a:endParaRPr lang="en-US" sz="1400"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lang="en-US" sz="1400" dirty="0">
                <a:solidFill>
                  <a:schemeClr val="bg1"/>
                </a:solidFill>
                <a:ea typeface="Calibri"/>
                <a:cs typeface="Calibri"/>
              </a:rPr>
              <a:t>‌</a:t>
            </a:r>
            <a:endParaRPr lang="en-US" dirty="0">
              <a:solidFill>
                <a:schemeClr val="bg1"/>
              </a:solidFill>
            </a:endParaRPr>
          </a:p>
          <a:p>
            <a:endParaRPr lang="en-US" sz="1400" b="1"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lang="en-US" sz="1400" dirty="0">
                <a:solidFill>
                  <a:srgbClr val="000000"/>
                </a:solidFill>
                <a:ea typeface="Calibri"/>
                <a:cs typeface="Calibri"/>
              </a:rPr>
              <a:t>‌</a:t>
            </a:r>
            <a:endParaRPr lang="en-US" dirty="0"/>
          </a:p>
          <a:p>
            <a:endParaRPr lang="en-US" sz="1400" b="1"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lang="en-US" b="1" dirty="0">
                <a:solidFill>
                  <a:schemeClr val="bg1"/>
                </a:solidFill>
                <a:ea typeface="Calibri"/>
                <a:cs typeface="Calibri"/>
              </a:rPr>
              <a:t>‌</a:t>
            </a:r>
            <a:endParaRPr lang="en-US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  <a:ea typeface="Calibri"/>
              <a:cs typeface="Calibri"/>
            </a:endParaRPr>
          </a:p>
          <a:p>
            <a:endParaRPr lang="en-US" b="1" dirty="0">
              <a:solidFill>
                <a:srgbClr val="FFFFFF"/>
              </a:solidFill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Custom</PresentationFormat>
  <Paragraphs>0</Paragraphs>
  <Slides>7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138</cp:revision>
  <dcterms:created xsi:type="dcterms:W3CDTF">2023-10-04T22:29:05Z</dcterms:created>
  <dcterms:modified xsi:type="dcterms:W3CDTF">2023-10-26T21:21:14Z</dcterms:modified>
</cp:coreProperties>
</file>